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Lst>
  <p:sldSz cy="6858000" cx="12192000"/>
  <p:notesSz cx="6858000" cy="9144000"/>
  <p:embeddedFontLst>
    <p:embeddedFont>
      <p:font typeface="Average"/>
      <p:regular r:id="rId117"/>
    </p:embeddedFont>
    <p:embeddedFont>
      <p:font typeface="Oswald"/>
      <p:regular r:id="rId118"/>
      <p:bold r:id="rId1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120" roundtripDataSignature="AMtx7mjfzoKCUotPnz2rr6Vq2rRXM5Zy6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120"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Oswald-regular.fntdata"/><Relationship Id="rId117" Type="http://schemas.openxmlformats.org/officeDocument/2006/relationships/font" Target="fonts/Average-regular.fntdata"/><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font" Target="fonts/Oswald-bold.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4" name="Google Shape;614;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8" name="Google Shape;71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1" name="Google Shape;761;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8" name="Google Shape;788;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4" name="Google Shape;804;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2" name="Google Shape;812;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0" name="Google Shape;820;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8" name="Google Shape;828;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6" name="Google Shape;836;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5" name="Google Shape;845;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4" name="Google Shape;854;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2" name="Google Shape;862;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0" name="Google Shape;870;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8" name="Google Shape;878;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4" name="Google Shape;894;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2" name="Google Shape;902;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3" name="Google Shape;913;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9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1" name="Google Shape;921;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9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9" name="Google Shape;929;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10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7" name="Google Shape;937;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p10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5" name="Google Shape;945;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10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10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0" name="Google Shape;970;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p10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8" name="Google Shape;978;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10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6" name="Google Shape;986;p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10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4" name="Google Shape;994;p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10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p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10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0" name="Google Shape;1010;p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8" name="Google Shape;1018;p1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9" name="Google Shape;1019;p1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p1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7" name="Google Shape;1027;p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grpSp>
        <p:nvGrpSpPr>
          <p:cNvPr id="14" name="Google Shape;14;g2178a5e8055_0_4"/>
          <p:cNvGrpSpPr/>
          <p:nvPr/>
        </p:nvGrpSpPr>
        <p:grpSpPr>
          <a:xfrm>
            <a:off x="5800234" y="3807170"/>
            <a:ext cx="591423" cy="140843"/>
            <a:chOff x="4137525" y="2915950"/>
            <a:chExt cx="869100" cy="207000"/>
          </a:xfrm>
        </p:grpSpPr>
        <p:sp>
          <p:nvSpPr>
            <p:cNvPr id="15" name="Google Shape;15;g2178a5e8055_0_4"/>
            <p:cNvSpPr/>
            <p:nvPr/>
          </p:nvSpPr>
          <p:spPr>
            <a:xfrm>
              <a:off x="446857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g2178a5e8055_0_4"/>
            <p:cNvSpPr/>
            <p:nvPr/>
          </p:nvSpPr>
          <p:spPr>
            <a:xfrm>
              <a:off x="47996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g2178a5e8055_0_4"/>
            <p:cNvSpPr/>
            <p:nvPr/>
          </p:nvSpPr>
          <p:spPr>
            <a:xfrm>
              <a:off x="41375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8" name="Google Shape;18;g2178a5e8055_0_4"/>
          <p:cNvSpPr txBox="1"/>
          <p:nvPr>
            <p:ph type="ctrTitle"/>
          </p:nvPr>
        </p:nvSpPr>
        <p:spPr>
          <a:xfrm>
            <a:off x="895010" y="1321067"/>
            <a:ext cx="10401900" cy="2306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9" name="Google Shape;19;g2178a5e8055_0_4"/>
          <p:cNvSpPr txBox="1"/>
          <p:nvPr>
            <p:ph idx="1" type="subTitle"/>
          </p:nvPr>
        </p:nvSpPr>
        <p:spPr>
          <a:xfrm>
            <a:off x="895000" y="4233168"/>
            <a:ext cx="104019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 name="Google Shape;20;g2178a5e8055_0_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g2178a5e8055_0_12"/>
          <p:cNvSpPr txBox="1"/>
          <p:nvPr>
            <p:ph type="title"/>
          </p:nvPr>
        </p:nvSpPr>
        <p:spPr>
          <a:xfrm>
            <a:off x="895000" y="2855000"/>
            <a:ext cx="10469700" cy="11481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3" name="Google Shape;23;g2178a5e8055_0_1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g2178a5e8055_0_1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6" name="Google Shape;26;g2178a5e8055_0_15"/>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7" name="Google Shape;27;g2178a5e8055_0_15"/>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g2178a5e8055_0_1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0" name="Google Shape;30;g2178a5e8055_0_19"/>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g2178a5e8055_0_19"/>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2" name="Google Shape;32;g2178a5e8055_0_1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g2178a5e8055_0_2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5" name="Google Shape;35;g2178a5e8055_0_2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g2178a5e8055_0_27"/>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8" name="Google Shape;38;g2178a5e8055_0_27"/>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9" name="Google Shape;39;g2178a5e8055_0_27"/>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g2178a5e8055_0_31"/>
          <p:cNvSpPr txBox="1"/>
          <p:nvPr>
            <p:ph type="title"/>
          </p:nvPr>
        </p:nvSpPr>
        <p:spPr>
          <a:xfrm>
            <a:off x="653667" y="701800"/>
            <a:ext cx="8302800" cy="54543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p:txBody>
      </p:sp>
      <p:sp>
        <p:nvSpPr>
          <p:cNvPr id="42" name="Google Shape;42;g2178a5e8055_0_31"/>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g2178a5e8055_0_34"/>
          <p:cNvSpPr/>
          <p:nvPr/>
        </p:nvSpPr>
        <p:spPr>
          <a:xfrm>
            <a:off x="6096000" y="0"/>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5" name="Google Shape;45;g2178a5e8055_0_34"/>
          <p:cNvCxnSpPr/>
          <p:nvPr/>
        </p:nvCxnSpPr>
        <p:spPr>
          <a:xfrm>
            <a:off x="6706233" y="5994000"/>
            <a:ext cx="624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g2178a5e8055_0_34"/>
          <p:cNvSpPr txBox="1"/>
          <p:nvPr>
            <p:ph type="title"/>
          </p:nvPr>
        </p:nvSpPr>
        <p:spPr>
          <a:xfrm>
            <a:off x="354000" y="1441867"/>
            <a:ext cx="5393700" cy="22803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7" name="Google Shape;47;g2178a5e8055_0_34"/>
          <p:cNvSpPr txBox="1"/>
          <p:nvPr>
            <p:ph idx="1" type="subTitle"/>
          </p:nvPr>
        </p:nvSpPr>
        <p:spPr>
          <a:xfrm>
            <a:off x="354000" y="37936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p:txBody>
      </p:sp>
      <p:sp>
        <p:nvSpPr>
          <p:cNvPr id="48" name="Google Shape;48;g2178a5e8055_0_34"/>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Clr>
                <a:schemeClr val="lt1"/>
              </a:buClr>
              <a:buSzPts val="2400"/>
              <a:buChar char="●"/>
              <a:defRPr>
                <a:solidFill>
                  <a:schemeClr val="lt1"/>
                </a:solidFill>
              </a:defRPr>
            </a:lvl1pPr>
            <a:lvl2pPr indent="-349250" lvl="1" marL="914400">
              <a:spcBef>
                <a:spcPts val="0"/>
              </a:spcBef>
              <a:spcAft>
                <a:spcPts val="0"/>
              </a:spcAft>
              <a:buClr>
                <a:schemeClr val="lt1"/>
              </a:buClr>
              <a:buSzPts val="1900"/>
              <a:buChar char="○"/>
              <a:defRPr>
                <a:solidFill>
                  <a:schemeClr val="lt1"/>
                </a:solidFill>
              </a:defRPr>
            </a:lvl2pPr>
            <a:lvl3pPr indent="-349250" lvl="2" marL="1371600">
              <a:spcBef>
                <a:spcPts val="0"/>
              </a:spcBef>
              <a:spcAft>
                <a:spcPts val="0"/>
              </a:spcAft>
              <a:buClr>
                <a:schemeClr val="lt1"/>
              </a:buClr>
              <a:buSzPts val="1900"/>
              <a:buChar char="■"/>
              <a:defRPr>
                <a:solidFill>
                  <a:schemeClr val="lt1"/>
                </a:solidFill>
              </a:defRPr>
            </a:lvl3pPr>
            <a:lvl4pPr indent="-349250" lvl="3" marL="1828800">
              <a:spcBef>
                <a:spcPts val="0"/>
              </a:spcBef>
              <a:spcAft>
                <a:spcPts val="0"/>
              </a:spcAft>
              <a:buClr>
                <a:schemeClr val="lt1"/>
              </a:buClr>
              <a:buSzPts val="1900"/>
              <a:buChar char="●"/>
              <a:defRPr>
                <a:solidFill>
                  <a:schemeClr val="lt1"/>
                </a:solidFill>
              </a:defRPr>
            </a:lvl4pPr>
            <a:lvl5pPr indent="-349250" lvl="4" marL="2286000">
              <a:spcBef>
                <a:spcPts val="0"/>
              </a:spcBef>
              <a:spcAft>
                <a:spcPts val="0"/>
              </a:spcAft>
              <a:buClr>
                <a:schemeClr val="lt1"/>
              </a:buClr>
              <a:buSzPts val="1900"/>
              <a:buChar char="○"/>
              <a:defRPr>
                <a:solidFill>
                  <a:schemeClr val="lt1"/>
                </a:solidFill>
              </a:defRPr>
            </a:lvl5pPr>
            <a:lvl6pPr indent="-349250" lvl="5" marL="2743200">
              <a:spcBef>
                <a:spcPts val="0"/>
              </a:spcBef>
              <a:spcAft>
                <a:spcPts val="0"/>
              </a:spcAft>
              <a:buClr>
                <a:schemeClr val="lt1"/>
              </a:buClr>
              <a:buSzPts val="1900"/>
              <a:buChar char="■"/>
              <a:defRPr>
                <a:solidFill>
                  <a:schemeClr val="lt1"/>
                </a:solidFill>
              </a:defRPr>
            </a:lvl6pPr>
            <a:lvl7pPr indent="-349250" lvl="6" marL="3200400">
              <a:spcBef>
                <a:spcPts val="0"/>
              </a:spcBef>
              <a:spcAft>
                <a:spcPts val="0"/>
              </a:spcAft>
              <a:buClr>
                <a:schemeClr val="lt1"/>
              </a:buClr>
              <a:buSzPts val="1900"/>
              <a:buChar char="●"/>
              <a:defRPr>
                <a:solidFill>
                  <a:schemeClr val="lt1"/>
                </a:solidFill>
              </a:defRPr>
            </a:lvl7pPr>
            <a:lvl8pPr indent="-349250" lvl="7" marL="3657600">
              <a:spcBef>
                <a:spcPts val="0"/>
              </a:spcBef>
              <a:spcAft>
                <a:spcPts val="0"/>
              </a:spcAft>
              <a:buClr>
                <a:schemeClr val="lt1"/>
              </a:buClr>
              <a:buSzPts val="1900"/>
              <a:buChar char="○"/>
              <a:defRPr>
                <a:solidFill>
                  <a:schemeClr val="lt1"/>
                </a:solidFill>
              </a:defRPr>
            </a:lvl8pPr>
            <a:lvl9pPr indent="-349250" lvl="8" marL="4114800">
              <a:spcBef>
                <a:spcPts val="0"/>
              </a:spcBef>
              <a:spcAft>
                <a:spcPts val="0"/>
              </a:spcAft>
              <a:buClr>
                <a:schemeClr val="lt1"/>
              </a:buClr>
              <a:buSzPts val="1900"/>
              <a:buChar char="■"/>
              <a:defRPr>
                <a:solidFill>
                  <a:schemeClr val="lt1"/>
                </a:solidFill>
              </a:defRPr>
            </a:lvl9pPr>
          </a:lstStyle>
          <a:p/>
        </p:txBody>
      </p:sp>
      <p:sp>
        <p:nvSpPr>
          <p:cNvPr id="49" name="Google Shape;49;g2178a5e8055_0_3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g2178a5e8055_0_41"/>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p:txBody>
      </p:sp>
      <p:sp>
        <p:nvSpPr>
          <p:cNvPr id="52" name="Google Shape;52;g2178a5e8055_0_41"/>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3" name="Shape 53"/>
        <p:cNvGrpSpPr/>
        <p:nvPr/>
      </p:nvGrpSpPr>
      <p:grpSpPr>
        <a:xfrm>
          <a:off x="0" y="0"/>
          <a:ext cx="0" cy="0"/>
          <a:chOff x="0" y="0"/>
          <a:chExt cx="0" cy="0"/>
        </a:xfrm>
      </p:grpSpPr>
      <p:sp>
        <p:nvSpPr>
          <p:cNvPr id="54" name="Google Shape;54;g2178a5e8055_0_44"/>
          <p:cNvSpPr txBox="1"/>
          <p:nvPr>
            <p:ph hasCustomPrompt="1" type="title"/>
          </p:nvPr>
        </p:nvSpPr>
        <p:spPr>
          <a:xfrm>
            <a:off x="415600" y="1673700"/>
            <a:ext cx="11360700" cy="2520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5" name="Google Shape;55;g2178a5e8055_0_44"/>
          <p:cNvSpPr txBox="1"/>
          <p:nvPr>
            <p:ph idx="1" type="body"/>
          </p:nvPr>
        </p:nvSpPr>
        <p:spPr>
          <a:xfrm>
            <a:off x="415600" y="43045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6" name="Google Shape;56;g2178a5e8055_0_4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g2178a5e8055_0_48"/>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9" name="Shape 59"/>
        <p:cNvGrpSpPr/>
        <p:nvPr/>
      </p:nvGrpSpPr>
      <p:grpSpPr>
        <a:xfrm>
          <a:off x="0" y="0"/>
          <a:ext cx="0" cy="0"/>
          <a:chOff x="0" y="0"/>
          <a:chExt cx="0" cy="0"/>
        </a:xfrm>
      </p:grpSpPr>
      <p:sp>
        <p:nvSpPr>
          <p:cNvPr id="60" name="Google Shape;60;g2178a5e8055_0_50"/>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accent1"/>
              </a:buClr>
              <a:buSzPts val="3600"/>
              <a:buFont typeface="Trebuchet MS"/>
              <a:buNone/>
              <a:defRPr sz="3600"/>
            </a:lvl1pPr>
            <a:lvl2pPr lvl="1" rtl="0" algn="l">
              <a:spcBef>
                <a:spcPts val="0"/>
              </a:spcBef>
              <a:spcAft>
                <a:spcPts val="0"/>
              </a:spcAft>
              <a:buSzPts val="4000"/>
              <a:buNone/>
              <a:defRPr/>
            </a:lvl2pPr>
            <a:lvl3pPr lvl="2" rtl="0" algn="l">
              <a:spcBef>
                <a:spcPts val="0"/>
              </a:spcBef>
              <a:spcAft>
                <a:spcPts val="0"/>
              </a:spcAft>
              <a:buSzPts val="4000"/>
              <a:buNone/>
              <a:defRPr/>
            </a:lvl3pPr>
            <a:lvl4pPr lvl="3" rtl="0" algn="l">
              <a:spcBef>
                <a:spcPts val="0"/>
              </a:spcBef>
              <a:spcAft>
                <a:spcPts val="0"/>
              </a:spcAft>
              <a:buSzPts val="4000"/>
              <a:buNone/>
              <a:defRPr/>
            </a:lvl4pPr>
            <a:lvl5pPr lvl="4" rtl="0" algn="l">
              <a:spcBef>
                <a:spcPts val="0"/>
              </a:spcBef>
              <a:spcAft>
                <a:spcPts val="0"/>
              </a:spcAft>
              <a:buSzPts val="4000"/>
              <a:buNone/>
              <a:defRPr/>
            </a:lvl5pPr>
            <a:lvl6pPr lvl="5" rtl="0" algn="l">
              <a:spcBef>
                <a:spcPts val="0"/>
              </a:spcBef>
              <a:spcAft>
                <a:spcPts val="0"/>
              </a:spcAft>
              <a:buSzPts val="4000"/>
              <a:buNone/>
              <a:defRPr/>
            </a:lvl6pPr>
            <a:lvl7pPr lvl="6" rtl="0" algn="l">
              <a:spcBef>
                <a:spcPts val="0"/>
              </a:spcBef>
              <a:spcAft>
                <a:spcPts val="0"/>
              </a:spcAft>
              <a:buSzPts val="4000"/>
              <a:buNone/>
              <a:defRPr/>
            </a:lvl7pPr>
            <a:lvl8pPr lvl="7" rtl="0" algn="l">
              <a:spcBef>
                <a:spcPts val="0"/>
              </a:spcBef>
              <a:spcAft>
                <a:spcPts val="0"/>
              </a:spcAft>
              <a:buSzPts val="4000"/>
              <a:buNone/>
              <a:defRPr/>
            </a:lvl8pPr>
            <a:lvl9pPr lvl="8" rtl="0" algn="l">
              <a:spcBef>
                <a:spcPts val="0"/>
              </a:spcBef>
              <a:spcAft>
                <a:spcPts val="0"/>
              </a:spcAft>
              <a:buSzPts val="4000"/>
              <a:buNone/>
              <a:defRPr/>
            </a:lvl9pPr>
          </a:lstStyle>
          <a:p/>
        </p:txBody>
      </p:sp>
      <p:sp>
        <p:nvSpPr>
          <p:cNvPr id="61" name="Google Shape;61;g2178a5e8055_0_50"/>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62" name="Google Shape;62;g2178a5e8055_0_50"/>
          <p:cNvSpPr txBox="1"/>
          <p:nvPr>
            <p:ph idx="10" type="dt"/>
          </p:nvPr>
        </p:nvSpPr>
        <p:spPr>
          <a:xfrm>
            <a:off x="7205133" y="6041362"/>
            <a:ext cx="9120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g2178a5e8055_0_50"/>
          <p:cNvSpPr txBox="1"/>
          <p:nvPr>
            <p:ph idx="11" type="ftr"/>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g2178a5e8055_0_50"/>
          <p:cNvSpPr txBox="1"/>
          <p:nvPr>
            <p:ph idx="12" type="sldNum"/>
          </p:nvPr>
        </p:nvSpPr>
        <p:spPr>
          <a:xfrm>
            <a:off x="8590663" y="6041362"/>
            <a:ext cx="6834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gradFill>
          <a:gsLst>
            <a:gs pos="0">
              <a:srgbClr val="3177EE"/>
            </a:gs>
            <a:gs pos="100000">
              <a:srgbClr val="113D8A"/>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g2178a5e8055_0_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1pPr>
            <a:lvl2pPr lvl="1">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2pPr>
            <a:lvl3pPr lvl="2">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3pPr>
            <a:lvl4pPr lvl="3">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4pPr>
            <a:lvl5pPr lvl="4">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5pPr>
            <a:lvl6pPr lvl="5">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6pPr>
            <a:lvl7pPr lvl="6">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7pPr>
            <a:lvl8pPr lvl="7">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8pPr>
            <a:lvl9pPr lvl="8">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9pPr>
          </a:lstStyle>
          <a:p/>
        </p:txBody>
      </p:sp>
      <p:sp>
        <p:nvSpPr>
          <p:cNvPr id="11" name="Google Shape;11;g2178a5e8055_0_0"/>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accent3"/>
              </a:buClr>
              <a:buSzPts val="2400"/>
              <a:buFont typeface="Average"/>
              <a:buChar char="●"/>
              <a:defRPr sz="2400">
                <a:solidFill>
                  <a:schemeClr val="accent3"/>
                </a:solidFill>
                <a:latin typeface="Average"/>
                <a:ea typeface="Average"/>
                <a:cs typeface="Average"/>
                <a:sym typeface="Average"/>
              </a:defRPr>
            </a:lvl1pPr>
            <a:lvl2pPr indent="-349250" lvl="1" marL="914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2pPr>
            <a:lvl3pPr indent="-349250" lvl="2" marL="1371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3pPr>
            <a:lvl4pPr indent="-349250" lvl="3" marL="1828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4pPr>
            <a:lvl5pPr indent="-349250" lvl="4" marL="22860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5pPr>
            <a:lvl6pPr indent="-349250" lvl="5" marL="27432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6pPr>
            <a:lvl7pPr indent="-349250" lvl="6" marL="3200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7pPr>
            <a:lvl8pPr indent="-349250" lvl="7" marL="3657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8pPr>
            <a:lvl9pPr indent="-349250" lvl="8" marL="4114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9pPr>
          </a:lstStyle>
          <a:p/>
        </p:txBody>
      </p:sp>
      <p:sp>
        <p:nvSpPr>
          <p:cNvPr id="12" name="Google Shape;12;g2178a5e8055_0_0"/>
          <p:cNvSpPr txBox="1"/>
          <p:nvPr>
            <p:ph idx="12" type="sldNum"/>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accent3"/>
                </a:solidFill>
                <a:latin typeface="Average"/>
                <a:ea typeface="Average"/>
                <a:cs typeface="Average"/>
                <a:sym typeface="Average"/>
              </a:defRPr>
            </a:lvl1pPr>
            <a:lvl2pPr lvl="1" algn="r">
              <a:buNone/>
              <a:defRPr sz="1300">
                <a:solidFill>
                  <a:schemeClr val="accent3"/>
                </a:solidFill>
                <a:latin typeface="Average"/>
                <a:ea typeface="Average"/>
                <a:cs typeface="Average"/>
                <a:sym typeface="Average"/>
              </a:defRPr>
            </a:lvl2pPr>
            <a:lvl3pPr lvl="2" algn="r">
              <a:buNone/>
              <a:defRPr sz="1300">
                <a:solidFill>
                  <a:schemeClr val="accent3"/>
                </a:solidFill>
                <a:latin typeface="Average"/>
                <a:ea typeface="Average"/>
                <a:cs typeface="Average"/>
                <a:sym typeface="Average"/>
              </a:defRPr>
            </a:lvl3pPr>
            <a:lvl4pPr lvl="3" algn="r">
              <a:buNone/>
              <a:defRPr sz="1300">
                <a:solidFill>
                  <a:schemeClr val="accent3"/>
                </a:solidFill>
                <a:latin typeface="Average"/>
                <a:ea typeface="Average"/>
                <a:cs typeface="Average"/>
                <a:sym typeface="Average"/>
              </a:defRPr>
            </a:lvl4pPr>
            <a:lvl5pPr lvl="4" algn="r">
              <a:buNone/>
              <a:defRPr sz="1300">
                <a:solidFill>
                  <a:schemeClr val="accent3"/>
                </a:solidFill>
                <a:latin typeface="Average"/>
                <a:ea typeface="Average"/>
                <a:cs typeface="Average"/>
                <a:sym typeface="Average"/>
              </a:defRPr>
            </a:lvl5pPr>
            <a:lvl6pPr lvl="5" algn="r">
              <a:buNone/>
              <a:defRPr sz="1300">
                <a:solidFill>
                  <a:schemeClr val="accent3"/>
                </a:solidFill>
                <a:latin typeface="Average"/>
                <a:ea typeface="Average"/>
                <a:cs typeface="Average"/>
                <a:sym typeface="Average"/>
              </a:defRPr>
            </a:lvl6pPr>
            <a:lvl7pPr lvl="6" algn="r">
              <a:buNone/>
              <a:defRPr sz="1300">
                <a:solidFill>
                  <a:schemeClr val="accent3"/>
                </a:solidFill>
                <a:latin typeface="Average"/>
                <a:ea typeface="Average"/>
                <a:cs typeface="Average"/>
                <a:sym typeface="Average"/>
              </a:defRPr>
            </a:lvl7pPr>
            <a:lvl8pPr lvl="7" algn="r">
              <a:buNone/>
              <a:defRPr sz="1300">
                <a:solidFill>
                  <a:schemeClr val="accent3"/>
                </a:solidFill>
                <a:latin typeface="Average"/>
                <a:ea typeface="Average"/>
                <a:cs typeface="Average"/>
                <a:sym typeface="Average"/>
              </a:defRPr>
            </a:lvl8pPr>
            <a:lvl9pPr lvl="8" algn="r">
              <a:buNone/>
              <a:defRPr sz="13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41.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25.png"/><Relationship Id="rId6"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7.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9.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7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44.png"/><Relationship Id="rId4" Type="http://schemas.openxmlformats.org/officeDocument/2006/relationships/image" Target="../media/image62.png"/><Relationship Id="rId5" Type="http://schemas.openxmlformats.org/officeDocument/2006/relationships/image" Target="../media/image45.png"/><Relationship Id="rId6"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0.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5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63.png"/><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9.png"/><Relationship Id="rId7" Type="http://schemas.openxmlformats.org/officeDocument/2006/relationships/image" Target="../media/image5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61.png"/><Relationship Id="rId4" Type="http://schemas.openxmlformats.org/officeDocument/2006/relationships/image" Target="../media/image60.png"/><Relationship Id="rId5" Type="http://schemas.openxmlformats.org/officeDocument/2006/relationships/image" Target="../media/image6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7.png"/><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66.png"/><Relationship Id="rId4" Type="http://schemas.openxmlformats.org/officeDocument/2006/relationships/image" Target="../media/image93.png"/><Relationship Id="rId5" Type="http://schemas.openxmlformats.org/officeDocument/2006/relationships/image" Target="../media/image70.png"/><Relationship Id="rId6" Type="http://schemas.openxmlformats.org/officeDocument/2006/relationships/image" Target="../media/image6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48.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7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85.png"/><Relationship Id="rId4" Type="http://schemas.openxmlformats.org/officeDocument/2006/relationships/image" Target="../media/image7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78.png"/><Relationship Id="rId4" Type="http://schemas.openxmlformats.org/officeDocument/2006/relationships/image" Target="../media/image7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80.png"/><Relationship Id="rId4" Type="http://schemas.openxmlformats.org/officeDocument/2006/relationships/image" Target="../media/image7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8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94.png"/><Relationship Id="rId4" Type="http://schemas.openxmlformats.org/officeDocument/2006/relationships/image" Target="../media/image8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3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84.png"/><Relationship Id="rId4" Type="http://schemas.openxmlformats.org/officeDocument/2006/relationships/image" Target="../media/image86.png"/><Relationship Id="rId5" Type="http://schemas.openxmlformats.org/officeDocument/2006/relationships/image" Target="../media/image98.png"/><Relationship Id="rId6" Type="http://schemas.openxmlformats.org/officeDocument/2006/relationships/image" Target="../media/image8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8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9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9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9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9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96.png"/><Relationship Id="rId4" Type="http://schemas.openxmlformats.org/officeDocument/2006/relationships/image" Target="../media/image95.png"/><Relationship Id="rId5" Type="http://schemas.openxmlformats.org/officeDocument/2006/relationships/image" Target="../media/image103.png"/><Relationship Id="rId6" Type="http://schemas.openxmlformats.org/officeDocument/2006/relationships/image" Target="../media/image9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0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0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0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0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
          <p:cNvSpPr txBox="1"/>
          <p:nvPr>
            <p:ph type="ctrTitle"/>
          </p:nvPr>
        </p:nvSpPr>
        <p:spPr>
          <a:xfrm>
            <a:off x="895010" y="1321067"/>
            <a:ext cx="10401900" cy="2306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accent1"/>
              </a:buClr>
              <a:buSzPts val="5400"/>
              <a:buFont typeface="Trebuchet MS"/>
              <a:buNone/>
            </a:pPr>
            <a:r>
              <a:rPr lang="en-CA"/>
              <a:t>Massage Therapy &amp; Medications Part II</a:t>
            </a:r>
            <a:endParaRPr/>
          </a:p>
        </p:txBody>
      </p:sp>
      <p:pic>
        <p:nvPicPr>
          <p:cNvPr id="70" name="Google Shape;70;p1"/>
          <p:cNvPicPr preferRelativeResize="0"/>
          <p:nvPr/>
        </p:nvPicPr>
        <p:blipFill>
          <a:blip r:embed="rId3">
            <a:alphaModFix/>
          </a:blip>
          <a:stretch>
            <a:fillRect/>
          </a:stretch>
        </p:blipFill>
        <p:spPr>
          <a:xfrm>
            <a:off x="4095549" y="3530150"/>
            <a:ext cx="3869725" cy="2575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Chapter 7: Drugs for Managing Cardiovascular Disease</a:t>
            </a:r>
            <a:endParaRPr/>
          </a:p>
        </p:txBody>
      </p:sp>
      <p:sp>
        <p:nvSpPr>
          <p:cNvPr id="76" name="Google Shape;76;p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CA"/>
              <a:t>‹#›</a:t>
            </a:fld>
            <a:endParaRPr/>
          </a:p>
        </p:txBody>
      </p:sp>
      <p:pic>
        <p:nvPicPr>
          <p:cNvPr id="77" name="Google Shape;77;p2"/>
          <p:cNvPicPr preferRelativeResize="0"/>
          <p:nvPr/>
        </p:nvPicPr>
        <p:blipFill rotWithShape="1">
          <a:blip r:embed="rId3">
            <a:alphaModFix/>
          </a:blip>
          <a:srcRect b="0" l="0" r="0" t="0"/>
          <a:stretch/>
        </p:blipFill>
        <p:spPr>
          <a:xfrm>
            <a:off x="1160498" y="1930400"/>
            <a:ext cx="4475126" cy="3356345"/>
          </a:xfrm>
          <a:prstGeom prst="rect">
            <a:avLst/>
          </a:prstGeom>
          <a:noFill/>
          <a:ln>
            <a:noFill/>
          </a:ln>
        </p:spPr>
      </p:pic>
      <p:pic>
        <p:nvPicPr>
          <p:cNvPr id="78" name="Google Shape;78;p2"/>
          <p:cNvPicPr preferRelativeResize="0"/>
          <p:nvPr/>
        </p:nvPicPr>
        <p:blipFill rotWithShape="1">
          <a:blip r:embed="rId4">
            <a:alphaModFix/>
          </a:blip>
          <a:srcRect b="0" l="0" r="0" t="0"/>
          <a:stretch/>
        </p:blipFill>
        <p:spPr>
          <a:xfrm>
            <a:off x="5370068" y="4808702"/>
            <a:ext cx="2390775" cy="1914525"/>
          </a:xfrm>
          <a:prstGeom prst="rect">
            <a:avLst/>
          </a:prstGeom>
          <a:noFill/>
          <a:ln>
            <a:noFill/>
          </a:ln>
        </p:spPr>
      </p:pic>
      <p:pic>
        <p:nvPicPr>
          <p:cNvPr id="79" name="Google Shape;79;p2"/>
          <p:cNvPicPr preferRelativeResize="0"/>
          <p:nvPr/>
        </p:nvPicPr>
        <p:blipFill rotWithShape="1">
          <a:blip r:embed="rId5">
            <a:alphaModFix/>
          </a:blip>
          <a:srcRect b="0" l="0" r="0" t="0"/>
          <a:stretch/>
        </p:blipFill>
        <p:spPr>
          <a:xfrm>
            <a:off x="7498928" y="3608572"/>
            <a:ext cx="2590800" cy="1771650"/>
          </a:xfrm>
          <a:prstGeom prst="rect">
            <a:avLst/>
          </a:prstGeom>
          <a:noFill/>
          <a:ln>
            <a:noFill/>
          </a:ln>
        </p:spPr>
      </p:pic>
      <p:pic>
        <p:nvPicPr>
          <p:cNvPr id="80" name="Google Shape;80;p2"/>
          <p:cNvPicPr preferRelativeResize="0"/>
          <p:nvPr/>
        </p:nvPicPr>
        <p:blipFill rotWithShape="1">
          <a:blip r:embed="rId6">
            <a:alphaModFix/>
          </a:blip>
          <a:srcRect b="0" l="0" r="0" t="0"/>
          <a:stretch/>
        </p:blipFill>
        <p:spPr>
          <a:xfrm>
            <a:off x="5759556" y="2223755"/>
            <a:ext cx="2590800" cy="1762125"/>
          </a:xfrm>
          <a:prstGeom prst="rect">
            <a:avLst/>
          </a:prstGeom>
          <a:noFill/>
          <a:ln>
            <a:noFill/>
          </a:ln>
        </p:spPr>
      </p:pic>
      <p:sp>
        <p:nvSpPr>
          <p:cNvPr id="81" name="Google Shape;81;p2"/>
          <p:cNvSpPr txBox="1"/>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sz="900">
                <a:solidFill>
                  <a:srgbClr val="FFFFFF"/>
                </a:solidFill>
                <a:latin typeface="Trebuchet MS"/>
                <a:ea typeface="Trebuchet MS"/>
                <a:cs typeface="Trebuchet MS"/>
                <a:sym typeface="Trebuchet MS"/>
              </a:rPr>
              <a:t>The Learning Company | Massage Therapy &amp; Medications | </a:t>
            </a:r>
            <a:endParaRPr sz="900">
              <a:solidFill>
                <a:srgbClr val="FFFFFF"/>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3"/>
          <p:cNvSpPr txBox="1"/>
          <p:nvPr>
            <p:ph type="title"/>
          </p:nvPr>
        </p:nvSpPr>
        <p:spPr>
          <a:xfrm>
            <a:off x="677325" y="609600"/>
            <a:ext cx="3591000" cy="364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a:t>
            </a:r>
            <a:endParaRPr/>
          </a:p>
          <a:p>
            <a:pPr indent="0" lvl="0" marL="0" rtl="0" algn="l">
              <a:spcBef>
                <a:spcPts val="0"/>
              </a:spcBef>
              <a:spcAft>
                <a:spcPts val="0"/>
              </a:spcAft>
              <a:buClr>
                <a:schemeClr val="accent1"/>
              </a:buClr>
              <a:buSzPts val="3600"/>
              <a:buFont typeface="Trebuchet MS"/>
              <a:buNone/>
            </a:pPr>
            <a:r>
              <a:rPr lang="en-CA"/>
              <a:t>Cardiovascular Disease – Introduction </a:t>
            </a:r>
            <a:endParaRPr/>
          </a:p>
        </p:txBody>
      </p:sp>
      <p:sp>
        <p:nvSpPr>
          <p:cNvPr id="87" name="Google Shape;87;p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
        <p:nvSpPr>
          <p:cNvPr id="88" name="Google Shape;88;p3"/>
          <p:cNvSpPr txBox="1"/>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sz="900">
                <a:solidFill>
                  <a:srgbClr val="FFFFFF"/>
                </a:solidFill>
                <a:latin typeface="Trebuchet MS"/>
                <a:ea typeface="Trebuchet MS"/>
                <a:cs typeface="Trebuchet MS"/>
                <a:sym typeface="Trebuchet MS"/>
              </a:rPr>
              <a:t>The Learning Company | Massage Therapy &amp; Medications | </a:t>
            </a:r>
            <a:endParaRPr sz="900">
              <a:solidFill>
                <a:srgbClr val="FFFFFF"/>
              </a:solidFill>
              <a:latin typeface="Trebuchet MS"/>
              <a:ea typeface="Trebuchet MS"/>
              <a:cs typeface="Trebuchet MS"/>
              <a:sym typeface="Trebuchet MS"/>
            </a:endParaRPr>
          </a:p>
        </p:txBody>
      </p:sp>
      <p:pic>
        <p:nvPicPr>
          <p:cNvPr id="89" name="Google Shape;89;p3"/>
          <p:cNvPicPr preferRelativeResize="0"/>
          <p:nvPr/>
        </p:nvPicPr>
        <p:blipFill>
          <a:blip r:embed="rId3">
            <a:alphaModFix/>
          </a:blip>
          <a:stretch>
            <a:fillRect/>
          </a:stretch>
        </p:blipFill>
        <p:spPr>
          <a:xfrm>
            <a:off x="5098400" y="382082"/>
            <a:ext cx="4463250" cy="57691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Introduction </a:t>
            </a:r>
            <a:endParaRPr/>
          </a:p>
        </p:txBody>
      </p:sp>
      <p:sp>
        <p:nvSpPr>
          <p:cNvPr id="95" name="Google Shape;95;p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Clr>
                <a:srgbClr val="FFFFFF"/>
              </a:buClr>
              <a:buSzPct val="59999"/>
              <a:buChar char="●"/>
            </a:pPr>
            <a:r>
              <a:rPr lang="en-CA">
                <a:solidFill>
                  <a:srgbClr val="FFFFFF"/>
                </a:solidFill>
              </a:rPr>
              <a:t>Major risk factors for cardiovascular disease (CVD) include:</a:t>
            </a:r>
            <a:endParaRPr>
              <a:solidFill>
                <a:srgbClr val="FFFFFF"/>
              </a:solidFill>
            </a:endParaRPr>
          </a:p>
          <a:p>
            <a:pPr indent="-267461" lvl="1" marL="742950" rtl="0" algn="l">
              <a:spcBef>
                <a:spcPts val="1000"/>
              </a:spcBef>
              <a:spcAft>
                <a:spcPts val="0"/>
              </a:spcAft>
              <a:buClr>
                <a:srgbClr val="FFFFFF"/>
              </a:buClr>
              <a:buSzPct val="67368"/>
              <a:buChar char="○"/>
            </a:pPr>
            <a:r>
              <a:rPr lang="en-CA">
                <a:solidFill>
                  <a:srgbClr val="FFFFFF"/>
                </a:solidFill>
              </a:rPr>
              <a:t>Hypertension, dyslipidemia, diabetes mellitus, current cigarette smoking, obesity, sedentary lifestyle</a:t>
            </a:r>
            <a:endParaRPr>
              <a:solidFill>
                <a:srgbClr val="FFFFFF"/>
              </a:solidFill>
            </a:endParaRPr>
          </a:p>
          <a:p>
            <a:pPr indent="-267461" lvl="1" marL="742950" rtl="0" algn="l">
              <a:spcBef>
                <a:spcPts val="1000"/>
              </a:spcBef>
              <a:spcAft>
                <a:spcPts val="0"/>
              </a:spcAft>
              <a:buClr>
                <a:srgbClr val="FFFFFF"/>
              </a:buClr>
              <a:buSzPct val="67368"/>
              <a:buChar char="○"/>
            </a:pPr>
            <a:r>
              <a:rPr lang="en-CA">
                <a:solidFill>
                  <a:srgbClr val="FFFFFF"/>
                </a:solidFill>
              </a:rPr>
              <a:t>Age, male gender, family history of CVD</a:t>
            </a:r>
            <a:endParaRPr>
              <a:solidFill>
                <a:srgbClr val="FFFFFF"/>
              </a:solidFill>
            </a:endParaRPr>
          </a:p>
          <a:p>
            <a:pPr indent="-322326" lvl="0" marL="342900" rtl="0" algn="l">
              <a:spcBef>
                <a:spcPts val="1000"/>
              </a:spcBef>
              <a:spcAft>
                <a:spcPts val="0"/>
              </a:spcAft>
              <a:buClr>
                <a:srgbClr val="FFFFFF"/>
              </a:buClr>
              <a:buSzPct val="59999"/>
              <a:buChar char="●"/>
            </a:pPr>
            <a:r>
              <a:rPr lang="en-CA">
                <a:solidFill>
                  <a:srgbClr val="FFFFFF"/>
                </a:solidFill>
              </a:rPr>
              <a:t>General treatment for cardiovascular disease includes the following:</a:t>
            </a:r>
            <a:endParaRPr>
              <a:solidFill>
                <a:srgbClr val="FFFFFF"/>
              </a:solidFill>
            </a:endParaRPr>
          </a:p>
          <a:p>
            <a:pPr indent="-267461" lvl="1" marL="742950" rtl="0" algn="l">
              <a:spcBef>
                <a:spcPts val="1000"/>
              </a:spcBef>
              <a:spcAft>
                <a:spcPts val="0"/>
              </a:spcAft>
              <a:buClr>
                <a:srgbClr val="FFFFFF"/>
              </a:buClr>
              <a:buSzPct val="67368"/>
              <a:buChar char="○"/>
            </a:pPr>
            <a:r>
              <a:rPr lang="en-CA">
                <a:solidFill>
                  <a:srgbClr val="FFFFFF"/>
                </a:solidFill>
              </a:rPr>
              <a:t>Diet and exercise</a:t>
            </a:r>
            <a:endParaRPr>
              <a:solidFill>
                <a:srgbClr val="FFFFFF"/>
              </a:solidFill>
            </a:endParaRPr>
          </a:p>
          <a:p>
            <a:pPr indent="-267461" lvl="1" marL="742950" rtl="0" algn="l">
              <a:spcBef>
                <a:spcPts val="1000"/>
              </a:spcBef>
              <a:spcAft>
                <a:spcPts val="0"/>
              </a:spcAft>
              <a:buClr>
                <a:srgbClr val="FFFFFF"/>
              </a:buClr>
              <a:buSzPct val="67368"/>
              <a:buChar char="○"/>
            </a:pPr>
            <a:r>
              <a:rPr lang="en-CA">
                <a:solidFill>
                  <a:srgbClr val="FFFFFF"/>
                </a:solidFill>
              </a:rPr>
              <a:t>Stress reduction and weight loss</a:t>
            </a:r>
            <a:endParaRPr>
              <a:solidFill>
                <a:srgbClr val="FFFFFF"/>
              </a:solidFill>
            </a:endParaRPr>
          </a:p>
          <a:p>
            <a:pPr indent="-267461" lvl="1" marL="742950" rtl="0" algn="l">
              <a:spcBef>
                <a:spcPts val="1000"/>
              </a:spcBef>
              <a:spcAft>
                <a:spcPts val="0"/>
              </a:spcAft>
              <a:buClr>
                <a:srgbClr val="FFFFFF"/>
              </a:buClr>
              <a:buSzPct val="67368"/>
              <a:buChar char="○"/>
            </a:pPr>
            <a:r>
              <a:rPr lang="en-CA">
                <a:solidFill>
                  <a:srgbClr val="FFFFFF"/>
                </a:solidFill>
              </a:rPr>
              <a:t>Medications</a:t>
            </a:r>
            <a:endParaRPr>
              <a:solidFill>
                <a:srgbClr val="FFFFFF"/>
              </a:solidFill>
            </a:endParaRPr>
          </a:p>
          <a:p>
            <a:pPr indent="-267461" lvl="1" marL="742950" rtl="0" algn="l">
              <a:spcBef>
                <a:spcPts val="1000"/>
              </a:spcBef>
              <a:spcAft>
                <a:spcPts val="0"/>
              </a:spcAft>
              <a:buClr>
                <a:srgbClr val="FFFFFF"/>
              </a:buClr>
              <a:buSzPct val="67368"/>
              <a:buChar char="○"/>
            </a:pPr>
            <a:r>
              <a:rPr lang="en-CA">
                <a:solidFill>
                  <a:srgbClr val="FFFFFF"/>
                </a:solidFill>
              </a:rPr>
              <a:t>Surgery </a:t>
            </a:r>
            <a:endParaRPr>
              <a:solidFill>
                <a:srgbClr val="FFFFFF"/>
              </a:solidFill>
            </a:endParaRPr>
          </a:p>
          <a:p>
            <a:pPr indent="-322326" lvl="0" marL="342900" rtl="0" algn="l">
              <a:spcBef>
                <a:spcPts val="1000"/>
              </a:spcBef>
              <a:spcAft>
                <a:spcPts val="0"/>
              </a:spcAft>
              <a:buClr>
                <a:srgbClr val="FFFFFF"/>
              </a:buClr>
              <a:buSzPct val="59999"/>
              <a:buChar char="●"/>
            </a:pPr>
            <a:r>
              <a:rPr lang="en-CA">
                <a:solidFill>
                  <a:srgbClr val="FFFFFF"/>
                </a:solidFill>
              </a:rPr>
              <a:t>You will see clients with cardiovascular disease!</a:t>
            </a:r>
            <a:endParaRPr>
              <a:solidFill>
                <a:srgbClr val="FFFFFF"/>
              </a:solidFill>
            </a:endParaRPr>
          </a:p>
          <a:p>
            <a:pPr indent="-251459" lvl="0" marL="342900" rtl="0" algn="l">
              <a:spcBef>
                <a:spcPts val="1000"/>
              </a:spcBef>
              <a:spcAft>
                <a:spcPts val="0"/>
              </a:spcAft>
              <a:buSzPct val="59999"/>
              <a:buNone/>
            </a:pPr>
            <a:r>
              <a:t/>
            </a:r>
            <a:endParaRPr/>
          </a:p>
        </p:txBody>
      </p:sp>
      <p:sp>
        <p:nvSpPr>
          <p:cNvPr id="96" name="Google Shape;96;p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
        <p:nvSpPr>
          <p:cNvPr id="97" name="Google Shape;97;p4"/>
          <p:cNvSpPr txBox="1"/>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sz="900">
                <a:solidFill>
                  <a:srgbClr val="FFFFFF"/>
                </a:solidFill>
                <a:latin typeface="Trebuchet MS"/>
                <a:ea typeface="Trebuchet MS"/>
                <a:cs typeface="Trebuchet MS"/>
                <a:sym typeface="Trebuchet MS"/>
              </a:rPr>
              <a:t>The Learning Company | Massage Therapy &amp; Medications | </a:t>
            </a:r>
            <a:endParaRPr sz="900">
              <a:solidFill>
                <a:srgbClr val="FFFFFF"/>
              </a:solidFill>
              <a:latin typeface="Trebuchet MS"/>
              <a:ea typeface="Trebuchet MS"/>
              <a:cs typeface="Trebuchet MS"/>
              <a:sym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Common Cardiovascular Conditions</a:t>
            </a:r>
            <a:endParaRPr/>
          </a:p>
        </p:txBody>
      </p:sp>
      <p:sp>
        <p:nvSpPr>
          <p:cNvPr id="103" name="Google Shape;103;p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Clr>
                <a:schemeClr val="dk1"/>
              </a:buClr>
              <a:buSzPct val="59999"/>
              <a:buChar char="●"/>
            </a:pPr>
            <a:r>
              <a:rPr lang="en-CA" u="sng">
                <a:solidFill>
                  <a:schemeClr val="dk1"/>
                </a:solidFill>
              </a:rPr>
              <a:t>Atherosclerosis</a:t>
            </a:r>
            <a:r>
              <a:rPr lang="en-CA">
                <a:solidFill>
                  <a:schemeClr val="dk1"/>
                </a:solidFill>
              </a:rPr>
              <a:t> (cholesterol </a:t>
            </a:r>
            <a:r>
              <a:rPr lang="en-CA">
                <a:solidFill>
                  <a:schemeClr val="dk1"/>
                </a:solidFill>
              </a:rPr>
              <a:t>buildup</a:t>
            </a:r>
            <a:r>
              <a:rPr lang="en-CA">
                <a:solidFill>
                  <a:schemeClr val="dk1"/>
                </a:solidFill>
              </a:rPr>
              <a:t> in artery walls occluding blood flow)</a:t>
            </a:r>
            <a:endParaRPr>
              <a:solidFill>
                <a:schemeClr val="dk1"/>
              </a:solidFill>
            </a:endParaRPr>
          </a:p>
          <a:p>
            <a:pPr indent="-329184" lvl="0" marL="342900" rtl="0" algn="l">
              <a:spcBef>
                <a:spcPts val="1000"/>
              </a:spcBef>
              <a:spcAft>
                <a:spcPts val="0"/>
              </a:spcAft>
              <a:buClr>
                <a:schemeClr val="dk1"/>
              </a:buClr>
              <a:buSzPct val="59999"/>
              <a:buChar char="●"/>
            </a:pPr>
            <a:r>
              <a:rPr lang="en-CA" u="sng">
                <a:solidFill>
                  <a:schemeClr val="dk1"/>
                </a:solidFill>
              </a:rPr>
              <a:t>Angina</a:t>
            </a:r>
            <a:r>
              <a:rPr lang="en-CA">
                <a:solidFill>
                  <a:schemeClr val="dk1"/>
                </a:solidFill>
              </a:rPr>
              <a:t> (typically secondary to atherosclerosis – intermittent chest pain produced by the lack of oxygen to the heart tissue due to restriction in blood supply, specifically, though the coronary arteries)</a:t>
            </a:r>
            <a:endParaRPr>
              <a:solidFill>
                <a:schemeClr val="dk1"/>
              </a:solidFill>
            </a:endParaRPr>
          </a:p>
          <a:p>
            <a:pPr indent="-329184" lvl="0" marL="342900" rtl="0" algn="l">
              <a:spcBef>
                <a:spcPts val="1000"/>
              </a:spcBef>
              <a:spcAft>
                <a:spcPts val="0"/>
              </a:spcAft>
              <a:buClr>
                <a:schemeClr val="dk1"/>
              </a:buClr>
              <a:buSzPct val="59999"/>
              <a:buChar char="●"/>
            </a:pPr>
            <a:r>
              <a:rPr lang="en-CA" u="sng">
                <a:solidFill>
                  <a:schemeClr val="dk1"/>
                </a:solidFill>
              </a:rPr>
              <a:t>Myocardial infarction</a:t>
            </a:r>
            <a:r>
              <a:rPr lang="en-CA">
                <a:solidFill>
                  <a:schemeClr val="dk1"/>
                </a:solidFill>
              </a:rPr>
              <a:t> (Also known as a heart attack; acute myocardial ischemia resulting in cardiac tissue death)</a:t>
            </a:r>
            <a:endParaRPr>
              <a:solidFill>
                <a:schemeClr val="dk1"/>
              </a:solidFill>
            </a:endParaRPr>
          </a:p>
          <a:p>
            <a:pPr indent="-329184" lvl="0" marL="342900" rtl="0" algn="l">
              <a:spcBef>
                <a:spcPts val="1000"/>
              </a:spcBef>
              <a:spcAft>
                <a:spcPts val="0"/>
              </a:spcAft>
              <a:buClr>
                <a:schemeClr val="dk1"/>
              </a:buClr>
              <a:buSzPct val="59999"/>
              <a:buChar char="●"/>
            </a:pPr>
            <a:r>
              <a:rPr lang="en-CA" u="sng">
                <a:solidFill>
                  <a:schemeClr val="dk1"/>
                </a:solidFill>
              </a:rPr>
              <a:t>Hypertension</a:t>
            </a:r>
            <a:r>
              <a:rPr lang="en-CA">
                <a:solidFill>
                  <a:schemeClr val="dk1"/>
                </a:solidFill>
              </a:rPr>
              <a:t>, </a:t>
            </a:r>
            <a:r>
              <a:rPr lang="en-CA" u="sng">
                <a:solidFill>
                  <a:schemeClr val="dk1"/>
                </a:solidFill>
              </a:rPr>
              <a:t>arrhythmias</a:t>
            </a:r>
            <a:endParaRPr>
              <a:solidFill>
                <a:schemeClr val="dk1"/>
              </a:solidFill>
            </a:endParaRPr>
          </a:p>
          <a:p>
            <a:pPr indent="-329184" lvl="0" marL="342900" rtl="0" algn="l">
              <a:spcBef>
                <a:spcPts val="1000"/>
              </a:spcBef>
              <a:spcAft>
                <a:spcPts val="0"/>
              </a:spcAft>
              <a:buClr>
                <a:schemeClr val="dk1"/>
              </a:buClr>
              <a:buSzPct val="59999"/>
              <a:buChar char="●"/>
            </a:pPr>
            <a:r>
              <a:rPr lang="en-CA" u="sng">
                <a:solidFill>
                  <a:schemeClr val="dk1"/>
                </a:solidFill>
              </a:rPr>
              <a:t>Transient ischemic attack</a:t>
            </a:r>
            <a:r>
              <a:rPr lang="en-CA">
                <a:solidFill>
                  <a:schemeClr val="dk1"/>
                </a:solidFill>
              </a:rPr>
              <a:t> (similar to angina, but occurs in the brain)</a:t>
            </a:r>
            <a:endParaRPr>
              <a:solidFill>
                <a:schemeClr val="dk1"/>
              </a:solidFill>
            </a:endParaRPr>
          </a:p>
          <a:p>
            <a:pPr indent="-329184" lvl="0" marL="342900" rtl="0" algn="l">
              <a:spcBef>
                <a:spcPts val="1000"/>
              </a:spcBef>
              <a:spcAft>
                <a:spcPts val="0"/>
              </a:spcAft>
              <a:buClr>
                <a:schemeClr val="dk1"/>
              </a:buClr>
              <a:buSzPct val="59999"/>
              <a:buChar char="●"/>
            </a:pPr>
            <a:r>
              <a:rPr lang="en-CA" u="sng">
                <a:solidFill>
                  <a:schemeClr val="dk1"/>
                </a:solidFill>
              </a:rPr>
              <a:t>Congestive heart failure</a:t>
            </a:r>
            <a:r>
              <a:rPr lang="en-CA">
                <a:solidFill>
                  <a:schemeClr val="dk1"/>
                </a:solidFill>
              </a:rPr>
              <a:t> (the heart is unable to efficiently pump blood to meet the body’s metabolic demands – generally secondary to MI)</a:t>
            </a:r>
            <a:endParaRPr>
              <a:solidFill>
                <a:schemeClr val="dk1"/>
              </a:solidFill>
            </a:endParaRPr>
          </a:p>
        </p:txBody>
      </p:sp>
      <p:sp>
        <p:nvSpPr>
          <p:cNvPr id="104" name="Google Shape;104;p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05" name="Google Shape;105;p5"/>
          <p:cNvPicPr preferRelativeResize="0"/>
          <p:nvPr/>
        </p:nvPicPr>
        <p:blipFill rotWithShape="1">
          <a:blip r:embed="rId3">
            <a:alphaModFix/>
          </a:blip>
          <a:srcRect b="0" l="0" r="0" t="0"/>
          <a:stretch/>
        </p:blipFill>
        <p:spPr>
          <a:xfrm>
            <a:off x="8932332" y="159193"/>
            <a:ext cx="3078747" cy="1487553"/>
          </a:xfrm>
          <a:prstGeom prst="rect">
            <a:avLst/>
          </a:prstGeom>
          <a:noFill/>
          <a:ln>
            <a:noFill/>
          </a:ln>
        </p:spPr>
      </p:pic>
      <p:sp>
        <p:nvSpPr>
          <p:cNvPr id="106" name="Google Shape;106;p5"/>
          <p:cNvSpPr txBox="1"/>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sz="900">
                <a:solidFill>
                  <a:srgbClr val="FFFFFF"/>
                </a:solidFill>
                <a:latin typeface="Trebuchet MS"/>
                <a:ea typeface="Trebuchet MS"/>
                <a:cs typeface="Trebuchet MS"/>
                <a:sym typeface="Trebuchet MS"/>
              </a:rPr>
              <a:t>The Learning Company | Massage Therapy &amp; Medications | </a:t>
            </a:r>
            <a:endParaRPr sz="900">
              <a:solidFill>
                <a:srgbClr val="FFFFFF"/>
              </a:solidFill>
              <a:latin typeface="Trebuchet MS"/>
              <a:ea typeface="Trebuchet MS"/>
              <a:cs typeface="Trebuchet MS"/>
              <a:sym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BP, HR and CVD</a:t>
            </a:r>
            <a:endParaRPr/>
          </a:p>
        </p:txBody>
      </p:sp>
      <p:sp>
        <p:nvSpPr>
          <p:cNvPr id="112" name="Google Shape;112;p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The cardiovascular system is responsible for the transport of nutrients to the cells as well as the removal of wastes from the cells via the bloodstream</a:t>
            </a:r>
            <a:endParaRPr/>
          </a:p>
          <a:p>
            <a:pPr indent="-267461" lvl="1" marL="742950" rtl="0" algn="l">
              <a:spcBef>
                <a:spcPts val="1000"/>
              </a:spcBef>
              <a:spcAft>
                <a:spcPts val="0"/>
              </a:spcAft>
              <a:buSzPct val="67368"/>
              <a:buChar char="○"/>
            </a:pPr>
            <a:r>
              <a:rPr lang="en-CA"/>
              <a:t>Supply and demand! When the body’s demands are greater due to a stressor like exercise, the cardiovascular system enhances the blood supply by increasing BP/HR and </a:t>
            </a:r>
            <a:r>
              <a:rPr lang="en-CA"/>
              <a:t>redirecting</a:t>
            </a:r>
            <a:r>
              <a:rPr lang="en-CA"/>
              <a:t> blood flow to higher priority tissues/organs</a:t>
            </a:r>
            <a:endParaRPr/>
          </a:p>
          <a:p>
            <a:pPr indent="-322326" lvl="0" marL="342900" rtl="0" algn="l">
              <a:spcBef>
                <a:spcPts val="1000"/>
              </a:spcBef>
              <a:spcAft>
                <a:spcPts val="0"/>
              </a:spcAft>
              <a:buSzPct val="59999"/>
              <a:buChar char="●"/>
            </a:pPr>
            <a:r>
              <a:rPr lang="en-CA"/>
              <a:t>Blood pressure:</a:t>
            </a:r>
            <a:endParaRPr/>
          </a:p>
          <a:p>
            <a:pPr indent="-267461" lvl="1" marL="742950" rtl="0" algn="l">
              <a:spcBef>
                <a:spcPts val="1000"/>
              </a:spcBef>
              <a:spcAft>
                <a:spcPts val="0"/>
              </a:spcAft>
              <a:buSzPct val="67368"/>
              <a:buChar char="○"/>
            </a:pPr>
            <a:r>
              <a:rPr lang="en-CA"/>
              <a:t>Measured in mmHG; systolic blood pressure over diastolic blood pressure</a:t>
            </a:r>
            <a:endParaRPr/>
          </a:p>
          <a:p>
            <a:pPr indent="-267461" lvl="1" marL="742950" rtl="0" algn="l">
              <a:spcBef>
                <a:spcPts val="1000"/>
              </a:spcBef>
              <a:spcAft>
                <a:spcPts val="0"/>
              </a:spcAft>
              <a:buSzPct val="67368"/>
              <a:buChar char="○"/>
            </a:pPr>
            <a:r>
              <a:rPr b="1" lang="en-CA"/>
              <a:t>Normal blood pressure is &lt;120/80 mmHg</a:t>
            </a:r>
            <a:endParaRPr b="1"/>
          </a:p>
          <a:p>
            <a:pPr indent="-267461" lvl="1" marL="742950" rtl="0" algn="l">
              <a:spcBef>
                <a:spcPts val="1000"/>
              </a:spcBef>
              <a:spcAft>
                <a:spcPts val="0"/>
              </a:spcAft>
              <a:buSzPct val="67368"/>
              <a:buChar char="○"/>
            </a:pPr>
            <a:r>
              <a:rPr b="1" lang="en-CA"/>
              <a:t>Chronic hypertension (≥140/90 mmHg) places unnecessary stress on the body</a:t>
            </a:r>
            <a:r>
              <a:rPr lang="en-CA"/>
              <a:t>, increasing the risk for heart attack, stroke, kidney disease and death!</a:t>
            </a:r>
            <a:endParaRPr/>
          </a:p>
          <a:p>
            <a:pPr indent="-212598" lvl="2" marL="1143000" rtl="0" algn="l">
              <a:spcBef>
                <a:spcPts val="1000"/>
              </a:spcBef>
              <a:spcAft>
                <a:spcPts val="0"/>
              </a:spcAft>
              <a:buSzPct val="58947"/>
              <a:buChar char="■"/>
            </a:pPr>
            <a:r>
              <a:rPr lang="en-CA"/>
              <a:t>Primary/idiopathic HTN (most common)</a:t>
            </a:r>
            <a:endParaRPr/>
          </a:p>
          <a:p>
            <a:pPr indent="-212598" lvl="2" marL="1143000" rtl="0" algn="l">
              <a:spcBef>
                <a:spcPts val="1000"/>
              </a:spcBef>
              <a:spcAft>
                <a:spcPts val="0"/>
              </a:spcAft>
              <a:buSzPct val="58947"/>
              <a:buChar char="■"/>
            </a:pPr>
            <a:r>
              <a:rPr lang="en-CA"/>
              <a:t>Secondary HTN and white coat HTN</a:t>
            </a:r>
            <a:endParaRPr/>
          </a:p>
        </p:txBody>
      </p:sp>
      <p:sp>
        <p:nvSpPr>
          <p:cNvPr id="113" name="Google Shape;113;p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14" name="Google Shape;114;p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15" name="Google Shape;115;p6"/>
          <p:cNvPicPr preferRelativeResize="0"/>
          <p:nvPr/>
        </p:nvPicPr>
        <p:blipFill rotWithShape="1">
          <a:blip r:embed="rId3">
            <a:alphaModFix/>
          </a:blip>
          <a:srcRect b="0" l="0" r="0" t="0"/>
          <a:stretch/>
        </p:blipFill>
        <p:spPr>
          <a:xfrm>
            <a:off x="8001000" y="198755"/>
            <a:ext cx="3979170" cy="1444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BP, HR and CVD</a:t>
            </a:r>
            <a:endParaRPr/>
          </a:p>
        </p:txBody>
      </p:sp>
      <p:sp>
        <p:nvSpPr>
          <p:cNvPr id="121" name="Google Shape;121;p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Heart rate:</a:t>
            </a:r>
            <a:endParaRPr/>
          </a:p>
          <a:p>
            <a:pPr indent="-273557" lvl="1" marL="742950" rtl="0" algn="l">
              <a:spcBef>
                <a:spcPts val="1000"/>
              </a:spcBef>
              <a:spcAft>
                <a:spcPts val="0"/>
              </a:spcAft>
              <a:buSzPct val="67368"/>
              <a:buChar char="○"/>
            </a:pPr>
            <a:r>
              <a:rPr lang="en-CA"/>
              <a:t>Measured in beats per minute (bpm)</a:t>
            </a:r>
            <a:endParaRPr/>
          </a:p>
          <a:p>
            <a:pPr indent="-273557" lvl="1" marL="742950" rtl="0" algn="l">
              <a:spcBef>
                <a:spcPts val="1000"/>
              </a:spcBef>
              <a:spcAft>
                <a:spcPts val="0"/>
              </a:spcAft>
              <a:buSzPct val="67368"/>
              <a:buChar char="○"/>
            </a:pPr>
            <a:r>
              <a:rPr lang="en-CA"/>
              <a:t>Normal resting heart rate ranges between </a:t>
            </a:r>
            <a:r>
              <a:rPr b="1" lang="en-CA"/>
              <a:t>60-100 bpm </a:t>
            </a:r>
            <a:r>
              <a:rPr lang="en-CA"/>
              <a:t>depending on age, fitness, emotions and medications (Mayo Clinic)</a:t>
            </a:r>
            <a:endParaRPr/>
          </a:p>
          <a:p>
            <a:pPr indent="-273557" lvl="1" marL="742950" rtl="0" algn="l">
              <a:spcBef>
                <a:spcPts val="1000"/>
              </a:spcBef>
              <a:spcAft>
                <a:spcPts val="0"/>
              </a:spcAft>
              <a:buSzPct val="67368"/>
              <a:buChar char="○"/>
            </a:pPr>
            <a:r>
              <a:rPr lang="en-CA"/>
              <a:t>Heart rate is increased in times of stress (recall supply and demand), but chronic heart rate elevation has negative effects on heart health</a:t>
            </a:r>
            <a:endParaRPr/>
          </a:p>
          <a:p>
            <a:pPr indent="-329184" lvl="0" marL="342900" rtl="0" algn="l">
              <a:spcBef>
                <a:spcPts val="1000"/>
              </a:spcBef>
              <a:spcAft>
                <a:spcPts val="0"/>
              </a:spcAft>
              <a:buSzPct val="59999"/>
              <a:buChar char="●"/>
            </a:pPr>
            <a:r>
              <a:rPr lang="en-CA"/>
              <a:t>Medications routinely indicated in the treatment of cardiovascular disease produce the following effects:</a:t>
            </a:r>
            <a:endParaRPr/>
          </a:p>
          <a:p>
            <a:pPr indent="-273557" lvl="1" marL="742950" rtl="0" algn="l">
              <a:spcBef>
                <a:spcPts val="1000"/>
              </a:spcBef>
              <a:spcAft>
                <a:spcPts val="0"/>
              </a:spcAft>
              <a:buSzPct val="67368"/>
              <a:buChar char="○"/>
            </a:pPr>
            <a:r>
              <a:rPr lang="en-CA"/>
              <a:t>Improvement of heart function</a:t>
            </a:r>
            <a:endParaRPr/>
          </a:p>
          <a:p>
            <a:pPr indent="-273557" lvl="1" marL="742950" rtl="0" algn="l">
              <a:spcBef>
                <a:spcPts val="1000"/>
              </a:spcBef>
              <a:spcAft>
                <a:spcPts val="0"/>
              </a:spcAft>
              <a:buSzPct val="67368"/>
              <a:buChar char="○"/>
            </a:pPr>
            <a:r>
              <a:rPr lang="en-CA"/>
              <a:t>Vasodilation, reduction in blood volume</a:t>
            </a:r>
            <a:endParaRPr/>
          </a:p>
          <a:p>
            <a:pPr indent="-273557" lvl="1" marL="742950" rtl="0" algn="l">
              <a:spcBef>
                <a:spcPts val="1000"/>
              </a:spcBef>
              <a:spcAft>
                <a:spcPts val="0"/>
              </a:spcAft>
              <a:buSzPct val="67368"/>
              <a:buChar char="○"/>
            </a:pPr>
            <a:r>
              <a:rPr lang="en-CA"/>
              <a:t>Affect coagulation, decrease cholesterol</a:t>
            </a:r>
            <a:endParaRPr/>
          </a:p>
        </p:txBody>
      </p:sp>
      <p:sp>
        <p:nvSpPr>
          <p:cNvPr id="122" name="Google Shape;122;p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23" name="Google Shape;123;p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Improve Heart Function</a:t>
            </a:r>
            <a:endParaRPr/>
          </a:p>
        </p:txBody>
      </p:sp>
      <p:sp>
        <p:nvSpPr>
          <p:cNvPr id="129" name="Google Shape;129;p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b="1" lang="en-CA"/>
              <a:t>Beta-blockers</a:t>
            </a:r>
            <a:endParaRPr b="1"/>
          </a:p>
          <a:p>
            <a:pPr indent="-273557" lvl="1" marL="742950" rtl="0" algn="l">
              <a:spcBef>
                <a:spcPts val="1000"/>
              </a:spcBef>
              <a:spcAft>
                <a:spcPts val="0"/>
              </a:spcAft>
              <a:buSzPct val="67368"/>
              <a:buChar char="○"/>
            </a:pPr>
            <a:r>
              <a:rPr lang="en-CA"/>
              <a:t>These drugs bind to and inhibit beta-adrenergic receptors and reduces the work of the heart through decreased heart rate and force of contraction</a:t>
            </a:r>
            <a:endParaRPr/>
          </a:p>
          <a:p>
            <a:pPr indent="-273557" lvl="1" marL="742950" rtl="0" algn="l">
              <a:spcBef>
                <a:spcPts val="1000"/>
              </a:spcBef>
              <a:spcAft>
                <a:spcPts val="0"/>
              </a:spcAft>
              <a:buSzPct val="67368"/>
              <a:buChar char="○"/>
            </a:pPr>
            <a:r>
              <a:rPr lang="en-CA"/>
              <a:t>Indicated for the treatment of hypertension, arrhythmia, angina, migraines (prevention) and tremors</a:t>
            </a:r>
            <a:endParaRPr/>
          </a:p>
          <a:p>
            <a:pPr indent="-217932" lvl="2" marL="1143000" rtl="0" algn="l">
              <a:spcBef>
                <a:spcPts val="1000"/>
              </a:spcBef>
              <a:spcAft>
                <a:spcPts val="0"/>
              </a:spcAft>
              <a:buSzPct val="58947"/>
              <a:buChar char="■"/>
            </a:pPr>
            <a:r>
              <a:rPr lang="en-CA"/>
              <a:t>Includes metoprolol, propranolol, nadolol, carvedilol, etc.</a:t>
            </a:r>
            <a:endParaRPr/>
          </a:p>
          <a:p>
            <a:pPr indent="-273557" lvl="1" marL="742950" rtl="0" algn="l">
              <a:spcBef>
                <a:spcPts val="1000"/>
              </a:spcBef>
              <a:spcAft>
                <a:spcPts val="0"/>
              </a:spcAft>
              <a:buSzPct val="67368"/>
              <a:buChar char="○"/>
            </a:pPr>
            <a:r>
              <a:rPr lang="en-CA"/>
              <a:t>Mechanism of action</a:t>
            </a:r>
            <a:endParaRPr/>
          </a:p>
          <a:p>
            <a:pPr indent="-217932" lvl="2" marL="1143000" rtl="0" algn="l">
              <a:spcBef>
                <a:spcPts val="1000"/>
              </a:spcBef>
              <a:spcAft>
                <a:spcPts val="0"/>
              </a:spcAft>
              <a:buSzPct val="58947"/>
              <a:buChar char="■"/>
            </a:pPr>
            <a:r>
              <a:rPr lang="en-CA"/>
              <a:t>Beta-blockers inhibit the action of sympathetic neurotransmitters like epinephrine, which would normally result in increased BP/HR and force of contraction, simply by occupying the beta-adrenergic receptors</a:t>
            </a:r>
            <a:endParaRPr/>
          </a:p>
          <a:p>
            <a:pPr indent="-273557" lvl="1" marL="742950" rtl="0" algn="l">
              <a:spcBef>
                <a:spcPts val="1000"/>
              </a:spcBef>
              <a:spcAft>
                <a:spcPts val="0"/>
              </a:spcAft>
              <a:buSzPct val="67368"/>
              <a:buChar char="○"/>
            </a:pPr>
            <a:r>
              <a:rPr lang="en-CA"/>
              <a:t>Common side effects include</a:t>
            </a:r>
            <a:r>
              <a:rPr baseline="30000" lang="en-CA"/>
              <a:t>2</a:t>
            </a:r>
            <a:r>
              <a:rPr lang="en-CA"/>
              <a:t>:</a:t>
            </a:r>
            <a:endParaRPr/>
          </a:p>
          <a:p>
            <a:pPr indent="-217932" lvl="2" marL="1143000" rtl="0" algn="l">
              <a:spcBef>
                <a:spcPts val="1000"/>
              </a:spcBef>
              <a:spcAft>
                <a:spcPts val="0"/>
              </a:spcAft>
              <a:buSzPct val="58947"/>
              <a:buChar char="■"/>
            </a:pPr>
            <a:r>
              <a:rPr lang="en-CA"/>
              <a:t>Hypotension, bradycardia, dizziness, fatigue, nausea, diarrhea</a:t>
            </a:r>
            <a:endParaRPr/>
          </a:p>
        </p:txBody>
      </p:sp>
      <p:sp>
        <p:nvSpPr>
          <p:cNvPr id="130" name="Google Shape;130;p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31" name="Google Shape;131;p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32" name="Google Shape;132;p8"/>
          <p:cNvPicPr preferRelativeResize="0"/>
          <p:nvPr/>
        </p:nvPicPr>
        <p:blipFill rotWithShape="1">
          <a:blip r:embed="rId3">
            <a:alphaModFix/>
          </a:blip>
          <a:srcRect b="0" l="0" r="0" t="0"/>
          <a:stretch/>
        </p:blipFill>
        <p:spPr>
          <a:xfrm>
            <a:off x="10332720" y="5043701"/>
            <a:ext cx="1574269" cy="15742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Improve Heart Function</a:t>
            </a:r>
            <a:endParaRPr/>
          </a:p>
        </p:txBody>
      </p:sp>
      <p:sp>
        <p:nvSpPr>
          <p:cNvPr id="138" name="Google Shape;138;p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8167" lvl="0" marL="342900" rtl="0" algn="l">
              <a:spcBef>
                <a:spcPts val="0"/>
              </a:spcBef>
              <a:spcAft>
                <a:spcPts val="0"/>
              </a:spcAft>
              <a:buSzPct val="64255"/>
              <a:buChar char="●"/>
            </a:pPr>
            <a:r>
              <a:rPr b="1" lang="en-CA" sz="2685"/>
              <a:t>Cardiac glycosides</a:t>
            </a:r>
            <a:endParaRPr b="1" sz="2685"/>
          </a:p>
          <a:p>
            <a:pPr indent="-261365" lvl="1" marL="742950" rtl="0" algn="l">
              <a:spcBef>
                <a:spcPts val="1000"/>
              </a:spcBef>
              <a:spcAft>
                <a:spcPts val="0"/>
              </a:spcAft>
              <a:buSzPct val="67368"/>
              <a:buChar char="○"/>
            </a:pPr>
            <a:r>
              <a:rPr lang="en-CA"/>
              <a:t>Sometimes referred to as digitalis; found in foxglove</a:t>
            </a:r>
            <a:endParaRPr/>
          </a:p>
          <a:p>
            <a:pPr indent="-261365" lvl="1" marL="742950" rtl="0" algn="l">
              <a:spcBef>
                <a:spcPts val="1000"/>
              </a:spcBef>
              <a:spcAft>
                <a:spcPts val="0"/>
              </a:spcAft>
              <a:buSzPct val="67368"/>
              <a:buChar char="○"/>
            </a:pPr>
            <a:r>
              <a:rPr lang="en-CA"/>
              <a:t>Indicated for the treatment of congestive heart failure and arrhythmias</a:t>
            </a:r>
            <a:endParaRPr/>
          </a:p>
          <a:p>
            <a:pPr indent="-207264" lvl="2" marL="1143000" rtl="0" algn="l">
              <a:spcBef>
                <a:spcPts val="1000"/>
              </a:spcBef>
              <a:spcAft>
                <a:spcPts val="0"/>
              </a:spcAft>
              <a:buSzPct val="58947"/>
              <a:buChar char="■"/>
            </a:pPr>
            <a:r>
              <a:rPr lang="en-CA"/>
              <a:t>Includes digoxin (Toloxin)</a:t>
            </a:r>
            <a:endParaRPr/>
          </a:p>
          <a:p>
            <a:pPr indent="-261365" lvl="1" marL="742950" rtl="0" algn="l">
              <a:spcBef>
                <a:spcPts val="1000"/>
              </a:spcBef>
              <a:spcAft>
                <a:spcPts val="0"/>
              </a:spcAft>
              <a:buSzPct val="67368"/>
              <a:buChar char="○"/>
            </a:pPr>
            <a:r>
              <a:rPr lang="en-CA"/>
              <a:t>Mechanism of action</a:t>
            </a:r>
            <a:r>
              <a:rPr baseline="30000" lang="en-CA"/>
              <a:t>2</a:t>
            </a:r>
            <a:endParaRPr/>
          </a:p>
          <a:p>
            <a:pPr indent="-207264" lvl="2" marL="1143000" rtl="0" algn="l">
              <a:spcBef>
                <a:spcPts val="1000"/>
              </a:spcBef>
              <a:spcAft>
                <a:spcPts val="0"/>
              </a:spcAft>
              <a:buSzPct val="58947"/>
              <a:buChar char="■"/>
            </a:pPr>
            <a:r>
              <a:rPr lang="en-CA"/>
              <a:t>Increases contractility of the heart by inhibiting the Na</a:t>
            </a:r>
            <a:r>
              <a:rPr baseline="30000" lang="en-CA"/>
              <a:t>+</a:t>
            </a:r>
            <a:r>
              <a:rPr lang="en-CA"/>
              <a:t>/K</a:t>
            </a:r>
            <a:r>
              <a:rPr baseline="30000" lang="en-CA"/>
              <a:t>+</a:t>
            </a:r>
            <a:r>
              <a:rPr lang="en-CA"/>
              <a:t> pump, which increases intracellular sodium in myocardial cells and leads to calcium influx through the Na</a:t>
            </a:r>
            <a:r>
              <a:rPr baseline="30000" lang="en-CA"/>
              <a:t>+</a:t>
            </a:r>
            <a:r>
              <a:rPr lang="en-CA"/>
              <a:t>/Ca</a:t>
            </a:r>
            <a:r>
              <a:rPr baseline="30000" lang="en-CA"/>
              <a:t>2+ </a:t>
            </a:r>
            <a:r>
              <a:rPr lang="en-CA"/>
              <a:t>pump (calcium is important heart muscle contraction)</a:t>
            </a:r>
            <a:endParaRPr/>
          </a:p>
          <a:p>
            <a:pPr indent="-207264" lvl="2" marL="1143000" rtl="0" algn="l">
              <a:spcBef>
                <a:spcPts val="1000"/>
              </a:spcBef>
              <a:spcAft>
                <a:spcPts val="0"/>
              </a:spcAft>
              <a:buSzPct val="58947"/>
              <a:buChar char="■"/>
            </a:pPr>
            <a:r>
              <a:rPr lang="en-CA"/>
              <a:t>Decreases heart rate by suppressing the atrioventricular node in the heart (responsible for impulse conduction)</a:t>
            </a:r>
            <a:endParaRPr/>
          </a:p>
          <a:p>
            <a:pPr indent="-261365" lvl="1" marL="742950" rtl="0" algn="l">
              <a:spcBef>
                <a:spcPts val="1000"/>
              </a:spcBef>
              <a:spcAft>
                <a:spcPts val="0"/>
              </a:spcAft>
              <a:buSzPct val="67368"/>
              <a:buChar char="○"/>
            </a:pPr>
            <a:r>
              <a:rPr lang="en-CA"/>
              <a:t>Common side effects include</a:t>
            </a:r>
            <a:r>
              <a:rPr baseline="30000" lang="en-CA"/>
              <a:t>2</a:t>
            </a:r>
            <a:r>
              <a:rPr lang="en-CA"/>
              <a:t>:</a:t>
            </a:r>
            <a:endParaRPr/>
          </a:p>
          <a:p>
            <a:pPr indent="-207264" lvl="2" marL="1143000" rtl="0" algn="l">
              <a:spcBef>
                <a:spcPts val="1000"/>
              </a:spcBef>
              <a:spcAft>
                <a:spcPts val="0"/>
              </a:spcAft>
              <a:buSzPct val="58947"/>
              <a:buChar char="■"/>
            </a:pPr>
            <a:r>
              <a:rPr lang="en-CA"/>
              <a:t>Nausea/vomiting, diarrhea, dizziness, headache, visual disturbances</a:t>
            </a:r>
            <a:endParaRPr/>
          </a:p>
          <a:p>
            <a:pPr indent="-251459" lvl="0" marL="342900" rtl="0" algn="l">
              <a:spcBef>
                <a:spcPts val="1000"/>
              </a:spcBef>
              <a:spcAft>
                <a:spcPts val="0"/>
              </a:spcAft>
              <a:buSzPct val="59999"/>
              <a:buNone/>
            </a:pPr>
            <a:r>
              <a:t/>
            </a:r>
            <a:endParaRPr/>
          </a:p>
        </p:txBody>
      </p:sp>
      <p:sp>
        <p:nvSpPr>
          <p:cNvPr id="139" name="Google Shape;139;p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40" name="Google Shape;140;p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41" name="Google Shape;141;p9"/>
          <p:cNvPicPr preferRelativeResize="0"/>
          <p:nvPr/>
        </p:nvPicPr>
        <p:blipFill rotWithShape="1">
          <a:blip r:embed="rId3">
            <a:alphaModFix/>
          </a:blip>
          <a:srcRect b="0" l="0" r="0" t="0"/>
          <a:stretch/>
        </p:blipFill>
        <p:spPr>
          <a:xfrm>
            <a:off x="9447847" y="205739"/>
            <a:ext cx="2568787" cy="25927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Cause Vasodilation</a:t>
            </a:r>
            <a:endParaRPr/>
          </a:p>
        </p:txBody>
      </p:sp>
      <p:sp>
        <p:nvSpPr>
          <p:cNvPr id="147" name="Google Shape;147;p10"/>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b="1" lang="en-CA"/>
              <a:t>Nitrates</a:t>
            </a:r>
            <a:endParaRPr b="1"/>
          </a:p>
          <a:p>
            <a:pPr indent="-273557" lvl="1" marL="742950" rtl="0" algn="l">
              <a:spcBef>
                <a:spcPts val="1000"/>
              </a:spcBef>
              <a:spcAft>
                <a:spcPts val="0"/>
              </a:spcAft>
              <a:buSzPct val="67368"/>
              <a:buChar char="○"/>
            </a:pPr>
            <a:r>
              <a:rPr lang="en-CA"/>
              <a:t>Common group of vasodilator medications indicated for the treatment of angina and heart failure</a:t>
            </a:r>
            <a:endParaRPr/>
          </a:p>
          <a:p>
            <a:pPr indent="-217932" lvl="2" marL="1143000" rtl="0" algn="l">
              <a:spcBef>
                <a:spcPts val="1000"/>
              </a:spcBef>
              <a:spcAft>
                <a:spcPts val="0"/>
              </a:spcAft>
              <a:buSzPct val="58947"/>
              <a:buChar char="■"/>
            </a:pPr>
            <a:r>
              <a:rPr lang="en-CA"/>
              <a:t>Includes nitroglycerin (oral/sublingual tablets, sublingual spray, IV, patches), isosorbide dinitrate, etc.</a:t>
            </a:r>
            <a:endParaRPr/>
          </a:p>
          <a:p>
            <a:pPr indent="-273557" lvl="1" marL="742950" rtl="0" algn="l">
              <a:spcBef>
                <a:spcPts val="1000"/>
              </a:spcBef>
              <a:spcAft>
                <a:spcPts val="0"/>
              </a:spcAft>
              <a:buSzPct val="67368"/>
              <a:buChar char="○"/>
            </a:pPr>
            <a:r>
              <a:rPr lang="en-CA"/>
              <a:t>Mechanism of action</a:t>
            </a:r>
            <a:endParaRPr/>
          </a:p>
          <a:p>
            <a:pPr indent="-217932" lvl="2" marL="1143000" rtl="0" algn="l">
              <a:spcBef>
                <a:spcPts val="1000"/>
              </a:spcBef>
              <a:spcAft>
                <a:spcPts val="0"/>
              </a:spcAft>
              <a:buSzPct val="58947"/>
              <a:buChar char="■"/>
            </a:pPr>
            <a:r>
              <a:rPr lang="en-CA"/>
              <a:t>Metabolized to nitric oxide, which causes smooth muscle relaxation in the blood vessels leading to vasodilation in the coronary arteries and peripheral arteries/veins</a:t>
            </a:r>
            <a:endParaRPr/>
          </a:p>
          <a:p>
            <a:pPr indent="-217932" lvl="2" marL="1143000" rtl="0" algn="l">
              <a:spcBef>
                <a:spcPts val="1000"/>
              </a:spcBef>
              <a:spcAft>
                <a:spcPts val="0"/>
              </a:spcAft>
              <a:buSzPct val="58947"/>
              <a:buChar char="■"/>
            </a:pPr>
            <a:r>
              <a:rPr lang="en-CA"/>
              <a:t>Decreased peripheral resistance, increased blood flow, decreased stress on the heart</a:t>
            </a:r>
            <a:endParaRPr/>
          </a:p>
          <a:p>
            <a:pPr indent="-273557" lvl="1" marL="742950" rtl="0" algn="l">
              <a:spcBef>
                <a:spcPts val="1000"/>
              </a:spcBef>
              <a:spcAft>
                <a:spcPts val="0"/>
              </a:spcAft>
              <a:buSzPct val="67368"/>
              <a:buChar char="○"/>
            </a:pPr>
            <a:r>
              <a:rPr lang="en-CA"/>
              <a:t>Common side effects include</a:t>
            </a:r>
            <a:r>
              <a:rPr baseline="30000" lang="en-CA"/>
              <a:t>2</a:t>
            </a:r>
            <a:r>
              <a:rPr lang="en-CA"/>
              <a:t>:</a:t>
            </a:r>
            <a:endParaRPr/>
          </a:p>
          <a:p>
            <a:pPr indent="-217932" lvl="2" marL="1143000" rtl="0" algn="l">
              <a:spcBef>
                <a:spcPts val="1000"/>
              </a:spcBef>
              <a:spcAft>
                <a:spcPts val="0"/>
              </a:spcAft>
              <a:buSzPct val="58947"/>
              <a:buChar char="■"/>
            </a:pPr>
            <a:r>
              <a:rPr lang="en-CA"/>
              <a:t>Dizziness, lightheadedness, headache, nausea, dry mouth, bradycardia, orthostatic hypotension, peripheral edema, tachycardia, syncope</a:t>
            </a:r>
            <a:endParaRPr/>
          </a:p>
        </p:txBody>
      </p:sp>
      <p:sp>
        <p:nvSpPr>
          <p:cNvPr id="148" name="Google Shape;148;p1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49" name="Google Shape;149;p1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50" name="Google Shape;150;p10"/>
          <p:cNvPicPr preferRelativeResize="0"/>
          <p:nvPr/>
        </p:nvPicPr>
        <p:blipFill>
          <a:blip r:embed="rId3">
            <a:alphaModFix/>
          </a:blip>
          <a:stretch>
            <a:fillRect/>
          </a:stretch>
        </p:blipFill>
        <p:spPr>
          <a:xfrm>
            <a:off x="8976350" y="1091400"/>
            <a:ext cx="2805125" cy="2805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Cause Vasodilation</a:t>
            </a:r>
            <a:endParaRPr/>
          </a:p>
        </p:txBody>
      </p:sp>
      <p:sp>
        <p:nvSpPr>
          <p:cNvPr id="156" name="Google Shape;156;p1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92500" lnSpcReduction="10000"/>
          </a:bodyPr>
          <a:lstStyle/>
          <a:p>
            <a:pPr indent="-336042" lvl="0" marL="342900" rtl="0" algn="l">
              <a:spcBef>
                <a:spcPts val="0"/>
              </a:spcBef>
              <a:spcAft>
                <a:spcPts val="0"/>
              </a:spcAft>
              <a:buSzPct val="59999"/>
              <a:buChar char="●"/>
            </a:pPr>
            <a:r>
              <a:rPr b="1" lang="en-CA"/>
              <a:t>Calcium channel blockers</a:t>
            </a:r>
            <a:endParaRPr b="1"/>
          </a:p>
          <a:p>
            <a:pPr indent="-316071" lvl="1" marL="742950" rtl="0" algn="l">
              <a:spcBef>
                <a:spcPts val="1000"/>
              </a:spcBef>
              <a:spcAft>
                <a:spcPts val="0"/>
              </a:spcAft>
              <a:buSzPct val="100000"/>
              <a:buChar char="○"/>
            </a:pPr>
            <a:r>
              <a:rPr lang="en-CA"/>
              <a:t>Family of medications indicated for the treatment of angina, </a:t>
            </a:r>
            <a:endParaRPr/>
          </a:p>
          <a:p>
            <a:pPr indent="0" lvl="0" marL="742950" rtl="0" algn="l">
              <a:spcBef>
                <a:spcPts val="1000"/>
              </a:spcBef>
              <a:spcAft>
                <a:spcPts val="0"/>
              </a:spcAft>
              <a:buNone/>
            </a:pPr>
            <a:r>
              <a:rPr lang="en-CA" sz="1900"/>
              <a:t>hypertension, migraine prevention</a:t>
            </a:r>
            <a:endParaRPr sz="1900"/>
          </a:p>
          <a:p>
            <a:pPr indent="-269081" lvl="2" marL="1143000" rtl="0" algn="l">
              <a:spcBef>
                <a:spcPts val="1000"/>
              </a:spcBef>
              <a:spcAft>
                <a:spcPts val="0"/>
              </a:spcAft>
              <a:buSzPct val="100000"/>
              <a:buChar char="■"/>
            </a:pPr>
            <a:r>
              <a:rPr lang="en-CA"/>
              <a:t>Includes nifedipine, amlodipine, diltiazem, verapamil, felodipine, etc.</a:t>
            </a:r>
            <a:endParaRPr/>
          </a:p>
          <a:p>
            <a:pPr indent="-316071" lvl="1" marL="742950" rtl="0" algn="l">
              <a:spcBef>
                <a:spcPts val="1000"/>
              </a:spcBef>
              <a:spcAft>
                <a:spcPts val="0"/>
              </a:spcAft>
              <a:buSzPct val="100000"/>
              <a:buChar char="○"/>
            </a:pPr>
            <a:r>
              <a:rPr lang="en-CA"/>
              <a:t>Mechanism of action</a:t>
            </a:r>
            <a:r>
              <a:rPr baseline="30000" lang="en-CA"/>
              <a:t>2</a:t>
            </a:r>
            <a:endParaRPr/>
          </a:p>
          <a:p>
            <a:pPr indent="-269081" lvl="2" marL="1143000" rtl="0" algn="l">
              <a:spcBef>
                <a:spcPts val="1000"/>
              </a:spcBef>
              <a:spcAft>
                <a:spcPts val="0"/>
              </a:spcAft>
              <a:buSzPct val="100000"/>
              <a:buChar char="■"/>
            </a:pPr>
            <a:r>
              <a:rPr lang="en-CA"/>
              <a:t>Prevents calcium from entering smooth muscle cells in blood vessels and the myocardium resulting in coronary/peripheral vasodilation, which reduces blood pressure</a:t>
            </a:r>
            <a:endParaRPr/>
          </a:p>
          <a:p>
            <a:pPr indent="-316071" lvl="1" marL="742950" rtl="0" algn="l">
              <a:spcBef>
                <a:spcPts val="1000"/>
              </a:spcBef>
              <a:spcAft>
                <a:spcPts val="0"/>
              </a:spcAft>
              <a:buSzPct val="100000"/>
              <a:buChar char="○"/>
            </a:pPr>
            <a:r>
              <a:rPr lang="en-CA"/>
              <a:t>Common side effects include:</a:t>
            </a:r>
            <a:endParaRPr/>
          </a:p>
          <a:p>
            <a:pPr indent="-269081" lvl="2" marL="1143000" rtl="0" algn="l">
              <a:spcBef>
                <a:spcPts val="1000"/>
              </a:spcBef>
              <a:spcAft>
                <a:spcPts val="0"/>
              </a:spcAft>
              <a:buSzPct val="100000"/>
              <a:buChar char="■"/>
            </a:pPr>
            <a:r>
              <a:rPr lang="en-CA"/>
              <a:t>Dizziness, headache, nausea, flushing, fatigue, hypotension, peripheral edema</a:t>
            </a:r>
            <a:endParaRPr/>
          </a:p>
        </p:txBody>
      </p:sp>
      <p:sp>
        <p:nvSpPr>
          <p:cNvPr id="157" name="Google Shape;157;p1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58" name="Google Shape;158;p1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59" name="Google Shape;159;p11"/>
          <p:cNvPicPr preferRelativeResize="0"/>
          <p:nvPr/>
        </p:nvPicPr>
        <p:blipFill>
          <a:blip r:embed="rId3">
            <a:alphaModFix/>
          </a:blip>
          <a:stretch>
            <a:fillRect/>
          </a:stretch>
        </p:blipFill>
        <p:spPr>
          <a:xfrm>
            <a:off x="8410950" y="731502"/>
            <a:ext cx="3601325" cy="2697507"/>
          </a:xfrm>
          <a:prstGeom prst="rect">
            <a:avLst/>
          </a:prstGeom>
          <a:noFill/>
          <a:ln>
            <a:noFill/>
          </a:ln>
        </p:spPr>
      </p:pic>
      <p:pic>
        <p:nvPicPr>
          <p:cNvPr id="160" name="Google Shape;160;p11"/>
          <p:cNvPicPr preferRelativeResize="0"/>
          <p:nvPr/>
        </p:nvPicPr>
        <p:blipFill>
          <a:blip r:embed="rId4">
            <a:alphaModFix/>
          </a:blip>
          <a:stretch>
            <a:fillRect/>
          </a:stretch>
        </p:blipFill>
        <p:spPr>
          <a:xfrm>
            <a:off x="9724052" y="3898234"/>
            <a:ext cx="2143125" cy="214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Cause Vasodilation</a:t>
            </a:r>
            <a:endParaRPr/>
          </a:p>
        </p:txBody>
      </p:sp>
      <p:sp>
        <p:nvSpPr>
          <p:cNvPr id="166" name="Google Shape;166;p12"/>
          <p:cNvSpPr txBox="1"/>
          <p:nvPr>
            <p:ph idx="1" type="body"/>
          </p:nvPr>
        </p:nvSpPr>
        <p:spPr>
          <a:xfrm>
            <a:off x="677325" y="1805775"/>
            <a:ext cx="10574100" cy="4235700"/>
          </a:xfrm>
          <a:prstGeom prst="rect">
            <a:avLst/>
          </a:prstGeom>
          <a:noFill/>
          <a:ln>
            <a:noFill/>
          </a:ln>
        </p:spPr>
        <p:txBody>
          <a:bodyPr anchorCtr="0" anchor="t" bIns="45700" lIns="91425" spcFirstLastPara="1" rIns="91425" wrap="square" tIns="45700">
            <a:normAutofit fontScale="55000" lnSpcReduction="20000"/>
          </a:bodyPr>
          <a:lstStyle/>
          <a:p>
            <a:pPr indent="-336550" lvl="0" marL="342900" rtl="0" algn="l">
              <a:spcBef>
                <a:spcPts val="0"/>
              </a:spcBef>
              <a:spcAft>
                <a:spcPts val="0"/>
              </a:spcAft>
              <a:buSzPct val="70000"/>
              <a:buChar char="●"/>
            </a:pPr>
            <a:r>
              <a:rPr b="1" lang="en-CA" sz="3200"/>
              <a:t>ACE inhibitors</a:t>
            </a:r>
            <a:endParaRPr b="1" sz="3200"/>
          </a:p>
          <a:p>
            <a:pPr indent="-255270" lvl="1" marL="742950" rtl="0" algn="l">
              <a:spcBef>
                <a:spcPts val="1000"/>
              </a:spcBef>
              <a:spcAft>
                <a:spcPts val="0"/>
              </a:spcAft>
              <a:buSzPct val="45809"/>
              <a:buChar char="○"/>
            </a:pPr>
            <a:r>
              <a:rPr lang="en-CA"/>
              <a:t>T</a:t>
            </a:r>
            <a:r>
              <a:rPr lang="en-CA" sz="2794"/>
              <a:t>he renin-angiotensin system, which plays an important role in the regulation of blood pressure, is affected by ACE inhibitors</a:t>
            </a:r>
            <a:endParaRPr sz="2794"/>
          </a:p>
          <a:p>
            <a:pPr indent="-286498" lvl="1" marL="742950" rtl="0" algn="l">
              <a:spcBef>
                <a:spcPts val="1000"/>
              </a:spcBef>
              <a:spcAft>
                <a:spcPts val="0"/>
              </a:spcAft>
              <a:buSzPct val="77810"/>
              <a:buChar char="○"/>
            </a:pPr>
            <a:r>
              <a:rPr lang="en-CA" sz="2794"/>
              <a:t>ACE inhibitors are a common family of medications indicated in the treatment of hypertension and heart failure</a:t>
            </a:r>
            <a:endParaRPr sz="2794"/>
          </a:p>
          <a:p>
            <a:pPr indent="-233158" lvl="2" marL="1143000" rtl="0" algn="l">
              <a:spcBef>
                <a:spcPts val="1000"/>
              </a:spcBef>
              <a:spcAft>
                <a:spcPts val="0"/>
              </a:spcAft>
              <a:buSzPct val="72084"/>
              <a:buChar char="■"/>
            </a:pPr>
            <a:r>
              <a:rPr lang="en-CA" sz="2794"/>
              <a:t>Includes ramipril, fosinopril, lisinopril, enalapril, captopril</a:t>
            </a:r>
            <a:endParaRPr sz="2794"/>
          </a:p>
          <a:p>
            <a:pPr indent="-286498" lvl="1" marL="742950" rtl="0" algn="l">
              <a:spcBef>
                <a:spcPts val="1000"/>
              </a:spcBef>
              <a:spcAft>
                <a:spcPts val="0"/>
              </a:spcAft>
              <a:buSzPct val="77810"/>
              <a:buChar char="○"/>
            </a:pPr>
            <a:r>
              <a:rPr lang="en-CA" sz="2794"/>
              <a:t>Mechanism of action</a:t>
            </a:r>
            <a:endParaRPr baseline="30000" sz="2794"/>
          </a:p>
          <a:p>
            <a:pPr indent="-233158" lvl="2" marL="1143000" rtl="0" algn="l">
              <a:spcBef>
                <a:spcPts val="1000"/>
              </a:spcBef>
              <a:spcAft>
                <a:spcPts val="0"/>
              </a:spcAft>
              <a:buSzPct val="72084"/>
              <a:buChar char="■"/>
            </a:pPr>
            <a:r>
              <a:rPr lang="en-CA" sz="2794"/>
              <a:t>ACE inhibitors inhibit the angiotensin converting enzyme, which is responsible for converting angiotensin I to angiotensin II. Angiotensin II causes vasoconstriction and aldosterone secretion (salt and water retention) 🡪 increased blood pressure</a:t>
            </a:r>
            <a:endParaRPr sz="2794"/>
          </a:p>
          <a:p>
            <a:pPr indent="-233158" lvl="2" marL="1143000" rtl="0" algn="l">
              <a:spcBef>
                <a:spcPts val="1000"/>
              </a:spcBef>
              <a:spcAft>
                <a:spcPts val="0"/>
              </a:spcAft>
              <a:buSzPct val="72084"/>
              <a:buChar char="■"/>
            </a:pPr>
            <a:r>
              <a:rPr lang="en-CA" sz="2794"/>
              <a:t>Blocking the production of angiotensin II reduces blood pressure</a:t>
            </a:r>
            <a:endParaRPr sz="2794"/>
          </a:p>
          <a:p>
            <a:pPr indent="-286498" lvl="1" marL="742950" rtl="0" algn="l">
              <a:spcBef>
                <a:spcPts val="1000"/>
              </a:spcBef>
              <a:spcAft>
                <a:spcPts val="0"/>
              </a:spcAft>
              <a:buSzPct val="77810"/>
              <a:buChar char="○"/>
            </a:pPr>
            <a:r>
              <a:rPr lang="en-CA" sz="2794"/>
              <a:t>Common side effects include</a:t>
            </a:r>
            <a:r>
              <a:rPr baseline="30000" lang="en-CA" sz="2794"/>
              <a:t>2</a:t>
            </a:r>
            <a:endParaRPr sz="2794"/>
          </a:p>
          <a:p>
            <a:pPr indent="-233158" lvl="2" marL="1143000" rtl="0" algn="l">
              <a:spcBef>
                <a:spcPts val="1000"/>
              </a:spcBef>
              <a:spcAft>
                <a:spcPts val="0"/>
              </a:spcAft>
              <a:buSzPct val="72084"/>
              <a:buChar char="■"/>
            </a:pPr>
            <a:r>
              <a:rPr lang="en-CA" sz="2794"/>
              <a:t>Dizziness, headache, fatigue, orthostatic hypotension, nausea, cough</a:t>
            </a:r>
            <a:endParaRPr sz="2794"/>
          </a:p>
          <a:p>
            <a:pPr indent="-321310" lvl="0" marL="342900" rtl="0" algn="l">
              <a:spcBef>
                <a:spcPts val="1000"/>
              </a:spcBef>
              <a:spcAft>
                <a:spcPts val="0"/>
              </a:spcAft>
              <a:buSzPct val="65263"/>
              <a:buChar char="●"/>
            </a:pPr>
            <a:r>
              <a:rPr lang="en-CA" sz="2763"/>
              <a:t>ARBs are similar to and are sometimes prescribed to replace ACE inhibitors!</a:t>
            </a:r>
            <a:endParaRPr sz="2763"/>
          </a:p>
        </p:txBody>
      </p:sp>
      <p:sp>
        <p:nvSpPr>
          <p:cNvPr id="167" name="Google Shape;167;p1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68" name="Google Shape;168;p1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69" name="Google Shape;169;p12"/>
          <p:cNvPicPr preferRelativeResize="0"/>
          <p:nvPr/>
        </p:nvPicPr>
        <p:blipFill rotWithShape="1">
          <a:blip r:embed="rId3">
            <a:alphaModFix/>
          </a:blip>
          <a:srcRect b="0" l="0" r="0" t="0"/>
          <a:stretch/>
        </p:blipFill>
        <p:spPr>
          <a:xfrm>
            <a:off x="9918857" y="406402"/>
            <a:ext cx="1828800" cy="1524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Cause Vasodilation</a:t>
            </a:r>
            <a:endParaRPr/>
          </a:p>
        </p:txBody>
      </p:sp>
      <p:sp>
        <p:nvSpPr>
          <p:cNvPr id="175" name="Google Shape;175;p13"/>
          <p:cNvSpPr txBox="1"/>
          <p:nvPr>
            <p:ph idx="1" type="body"/>
          </p:nvPr>
        </p:nvSpPr>
        <p:spPr>
          <a:xfrm>
            <a:off x="677324" y="2160600"/>
            <a:ext cx="9780300" cy="3880800"/>
          </a:xfrm>
          <a:prstGeom prst="rect">
            <a:avLst/>
          </a:prstGeom>
          <a:noFill/>
          <a:ln>
            <a:noFill/>
          </a:ln>
        </p:spPr>
        <p:txBody>
          <a:bodyPr anchorCtr="0" anchor="t" bIns="45700" lIns="91425" spcFirstLastPara="1" rIns="91425" wrap="square" tIns="45700">
            <a:normAutofit fontScale="70000" lnSpcReduction="20000"/>
          </a:bodyPr>
          <a:lstStyle/>
          <a:p>
            <a:pPr indent="-328167" lvl="0" marL="342900" rtl="0" algn="l">
              <a:spcBef>
                <a:spcPts val="0"/>
              </a:spcBef>
              <a:spcAft>
                <a:spcPts val="0"/>
              </a:spcAft>
              <a:buSzPct val="64255"/>
              <a:buChar char="●"/>
            </a:pPr>
            <a:r>
              <a:rPr b="1" lang="en-CA" sz="2685"/>
              <a:t>Alpha-1 receptor blockers</a:t>
            </a:r>
            <a:endParaRPr b="1" sz="2685"/>
          </a:p>
          <a:p>
            <a:pPr indent="-261365" lvl="1" marL="742950" rtl="0" algn="l">
              <a:spcBef>
                <a:spcPts val="1000"/>
              </a:spcBef>
              <a:spcAft>
                <a:spcPts val="0"/>
              </a:spcAft>
              <a:buSzPct val="67368"/>
              <a:buChar char="○"/>
            </a:pPr>
            <a:r>
              <a:rPr lang="en-CA"/>
              <a:t>Common group of drugs indicated in the treatment of hypertension and benign prostatic hyperplasia (more commonly prescribed for BPH)</a:t>
            </a:r>
            <a:endParaRPr/>
          </a:p>
          <a:p>
            <a:pPr indent="-207264" lvl="2" marL="1143000" rtl="0" algn="l">
              <a:spcBef>
                <a:spcPts val="1000"/>
              </a:spcBef>
              <a:spcAft>
                <a:spcPts val="0"/>
              </a:spcAft>
              <a:buSzPct val="58947"/>
              <a:buChar char="■"/>
            </a:pPr>
            <a:r>
              <a:rPr lang="en-CA"/>
              <a:t>Includes alfuzosin, doxazosin, prazosin</a:t>
            </a:r>
            <a:endParaRPr/>
          </a:p>
          <a:p>
            <a:pPr indent="-261365" lvl="1" marL="742950" rtl="0" algn="l">
              <a:spcBef>
                <a:spcPts val="1000"/>
              </a:spcBef>
              <a:spcAft>
                <a:spcPts val="0"/>
              </a:spcAft>
              <a:buSzPct val="67368"/>
              <a:buChar char="○"/>
            </a:pPr>
            <a:r>
              <a:rPr lang="en-CA"/>
              <a:t>Mechanism of action</a:t>
            </a:r>
            <a:r>
              <a:rPr baseline="30000" lang="en-CA"/>
              <a:t>2</a:t>
            </a:r>
            <a:endParaRPr/>
          </a:p>
          <a:p>
            <a:pPr indent="-207264" lvl="2" marL="1143000" rtl="0" algn="l">
              <a:spcBef>
                <a:spcPts val="1000"/>
              </a:spcBef>
              <a:spcAft>
                <a:spcPts val="0"/>
              </a:spcAft>
              <a:buSzPct val="58947"/>
              <a:buChar char="■"/>
            </a:pPr>
            <a:r>
              <a:rPr lang="en-CA"/>
              <a:t>To reduce blood pressure, these drugs cause vasodilation and decreased total peripheral resistance by inhibiting alpha-1 adrenergic receptors in blood vessels</a:t>
            </a:r>
            <a:endParaRPr/>
          </a:p>
          <a:p>
            <a:pPr indent="-261365" lvl="1" marL="742950" rtl="0" algn="l">
              <a:spcBef>
                <a:spcPts val="1000"/>
              </a:spcBef>
              <a:spcAft>
                <a:spcPts val="0"/>
              </a:spcAft>
              <a:buSzPct val="67368"/>
              <a:buChar char="○"/>
            </a:pPr>
            <a:r>
              <a:rPr lang="en-CA"/>
              <a:t>Common side effects include</a:t>
            </a:r>
            <a:r>
              <a:rPr baseline="30000" lang="en-CA"/>
              <a:t>2</a:t>
            </a:r>
            <a:endParaRPr/>
          </a:p>
          <a:p>
            <a:pPr indent="-207264" lvl="2" marL="1143000" rtl="0" algn="l">
              <a:spcBef>
                <a:spcPts val="1000"/>
              </a:spcBef>
              <a:spcAft>
                <a:spcPts val="0"/>
              </a:spcAft>
              <a:buSzPct val="58947"/>
              <a:buChar char="■"/>
            </a:pPr>
            <a:r>
              <a:rPr lang="en-CA"/>
              <a:t>Dizziness, fatigue, headache, orthostatic hypotension, flushing, nausea, dry mouth, sexual dysfunction</a:t>
            </a:r>
            <a:endParaRPr/>
          </a:p>
          <a:p>
            <a:pPr indent="-315468" lvl="0" marL="342900" rtl="0" algn="l">
              <a:spcBef>
                <a:spcPts val="1000"/>
              </a:spcBef>
              <a:spcAft>
                <a:spcPts val="0"/>
              </a:spcAft>
              <a:buSzPct val="59999"/>
              <a:buChar char="●"/>
            </a:pPr>
            <a:r>
              <a:rPr lang="en-CA"/>
              <a:t>Alpha-2 agonists, such as clonidine, stimulate alpha-2 receptors in the brain leading to decreased peripheral resistance and decreased blood pressure</a:t>
            </a:r>
            <a:endParaRPr/>
          </a:p>
          <a:p>
            <a:pPr indent="-251459" lvl="0" marL="342900" rtl="0" algn="l">
              <a:spcBef>
                <a:spcPts val="1000"/>
              </a:spcBef>
              <a:spcAft>
                <a:spcPts val="0"/>
              </a:spcAft>
              <a:buSzPct val="59999"/>
              <a:buNone/>
            </a:pPr>
            <a:r>
              <a:t/>
            </a:r>
            <a:endParaRPr/>
          </a:p>
        </p:txBody>
      </p:sp>
      <p:sp>
        <p:nvSpPr>
          <p:cNvPr id="176" name="Google Shape;176;p1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77" name="Google Shape;177;p1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Affecting Coagulation</a:t>
            </a:r>
            <a:endParaRPr/>
          </a:p>
        </p:txBody>
      </p:sp>
      <p:sp>
        <p:nvSpPr>
          <p:cNvPr id="183" name="Google Shape;183;p14"/>
          <p:cNvSpPr txBox="1"/>
          <p:nvPr>
            <p:ph idx="1" type="body"/>
          </p:nvPr>
        </p:nvSpPr>
        <p:spPr>
          <a:xfrm>
            <a:off x="677325" y="1813675"/>
            <a:ext cx="10474800" cy="4227600"/>
          </a:xfrm>
          <a:prstGeom prst="rect">
            <a:avLst/>
          </a:prstGeom>
          <a:noFill/>
          <a:ln>
            <a:noFill/>
          </a:ln>
        </p:spPr>
        <p:txBody>
          <a:bodyPr anchorCtr="0" anchor="t" bIns="45700" lIns="91425" spcFirstLastPara="1" rIns="91425" wrap="square" tIns="45700">
            <a:normAutofit fontScale="25000" lnSpcReduction="20000"/>
          </a:bodyPr>
          <a:lstStyle/>
          <a:p>
            <a:pPr indent="-345586" lvl="0" marL="342900" rtl="0" algn="l">
              <a:spcBef>
                <a:spcPts val="0"/>
              </a:spcBef>
              <a:spcAft>
                <a:spcPts val="0"/>
              </a:spcAft>
              <a:buSzPct val="85132"/>
              <a:buFont typeface="Arial"/>
              <a:buChar char="●"/>
            </a:pPr>
            <a:r>
              <a:rPr lang="en-CA" sz="6457">
                <a:latin typeface="Arial"/>
                <a:ea typeface="Arial"/>
                <a:cs typeface="Arial"/>
                <a:sym typeface="Arial"/>
              </a:rPr>
              <a:t>Blood coagulation is imperative when bleeding occurs secondary to tissue injury. Medications </a:t>
            </a:r>
            <a:endParaRPr sz="6457">
              <a:latin typeface="Arial"/>
              <a:ea typeface="Arial"/>
              <a:cs typeface="Arial"/>
              <a:sym typeface="Arial"/>
            </a:endParaRPr>
          </a:p>
          <a:p>
            <a:pPr indent="0" lvl="0" marL="342900" rtl="0" algn="l">
              <a:spcBef>
                <a:spcPts val="0"/>
              </a:spcBef>
              <a:spcAft>
                <a:spcPts val="0"/>
              </a:spcAft>
              <a:buNone/>
            </a:pPr>
            <a:r>
              <a:rPr lang="en-CA" sz="6457">
                <a:latin typeface="Arial"/>
                <a:ea typeface="Arial"/>
                <a:cs typeface="Arial"/>
                <a:sym typeface="Arial"/>
              </a:rPr>
              <a:t>affecting blood coagulation fall under three categories – anticoagulants, platelet inhibitors and thrombolytics</a:t>
            </a:r>
            <a:endParaRPr sz="6457">
              <a:latin typeface="Arial"/>
              <a:ea typeface="Arial"/>
              <a:cs typeface="Arial"/>
              <a:sym typeface="Arial"/>
            </a:endParaRPr>
          </a:p>
          <a:p>
            <a:pPr indent="-343808" lvl="0" marL="457200" rtl="0" algn="l">
              <a:spcBef>
                <a:spcPts val="1000"/>
              </a:spcBef>
              <a:spcAft>
                <a:spcPts val="0"/>
              </a:spcAft>
              <a:buSzPct val="100000"/>
              <a:buFont typeface="Arial"/>
              <a:buAutoNum type="arabicParenR"/>
            </a:pPr>
            <a:r>
              <a:rPr b="1" lang="en-CA" sz="7257">
                <a:latin typeface="Arial"/>
                <a:ea typeface="Arial"/>
                <a:cs typeface="Arial"/>
                <a:sym typeface="Arial"/>
              </a:rPr>
              <a:t>Anticoagulants</a:t>
            </a:r>
            <a:endParaRPr b="1" sz="7257">
              <a:latin typeface="Arial"/>
              <a:ea typeface="Arial"/>
              <a:cs typeface="Arial"/>
              <a:sym typeface="Arial"/>
            </a:endParaRPr>
          </a:p>
          <a:p>
            <a:pPr indent="-301644" lvl="1" marL="742950" rtl="0" algn="l">
              <a:spcBef>
                <a:spcPts val="1000"/>
              </a:spcBef>
              <a:spcAft>
                <a:spcPts val="0"/>
              </a:spcAft>
              <a:buSzPct val="90247"/>
              <a:buFont typeface="Arial"/>
              <a:buChar char="○"/>
            </a:pPr>
            <a:r>
              <a:rPr b="1" lang="en-CA" sz="6357">
                <a:latin typeface="Arial"/>
                <a:ea typeface="Arial"/>
                <a:cs typeface="Arial"/>
                <a:sym typeface="Arial"/>
              </a:rPr>
              <a:t>Warfarin (Coumadin®)</a:t>
            </a:r>
            <a:endParaRPr b="1" sz="6357">
              <a:latin typeface="Arial"/>
              <a:ea typeface="Arial"/>
              <a:cs typeface="Arial"/>
              <a:sym typeface="Arial"/>
            </a:endParaRPr>
          </a:p>
          <a:p>
            <a:pPr indent="-225952" lvl="2" marL="1143000" rtl="0" algn="l">
              <a:spcBef>
                <a:spcPts val="1000"/>
              </a:spcBef>
              <a:spcAft>
                <a:spcPts val="0"/>
              </a:spcAft>
              <a:buSzPct val="83603"/>
              <a:buFont typeface="Arial"/>
              <a:buChar char="■"/>
            </a:pPr>
            <a:r>
              <a:rPr lang="en-CA" sz="4757">
                <a:latin typeface="Arial"/>
                <a:ea typeface="Arial"/>
                <a:cs typeface="Arial"/>
                <a:sym typeface="Arial"/>
              </a:rPr>
              <a:t>Vitamin K antagonist – inhibits formation of certain clotting factors, slow onset</a:t>
            </a:r>
            <a:endParaRPr sz="4757">
              <a:latin typeface="Arial"/>
              <a:ea typeface="Arial"/>
              <a:cs typeface="Arial"/>
              <a:sym typeface="Arial"/>
            </a:endParaRPr>
          </a:p>
          <a:p>
            <a:pPr indent="-225952" lvl="2" marL="1143000" rtl="0" algn="l">
              <a:spcBef>
                <a:spcPts val="1000"/>
              </a:spcBef>
              <a:spcAft>
                <a:spcPts val="0"/>
              </a:spcAft>
              <a:buSzPct val="83603"/>
              <a:buFont typeface="Arial"/>
              <a:buChar char="■"/>
            </a:pPr>
            <a:r>
              <a:rPr lang="en-CA" sz="4757">
                <a:latin typeface="Arial"/>
                <a:ea typeface="Arial"/>
                <a:cs typeface="Arial"/>
                <a:sym typeface="Arial"/>
              </a:rPr>
              <a:t>Popular oral anticoagulant indicated for the treatment of DVT and the prevention of thrombosis/embolism associated with heart attack and stroke</a:t>
            </a:r>
            <a:endParaRPr sz="4757">
              <a:latin typeface="Arial"/>
              <a:ea typeface="Arial"/>
              <a:cs typeface="Arial"/>
              <a:sym typeface="Arial"/>
            </a:endParaRPr>
          </a:p>
          <a:p>
            <a:pPr indent="-225952" lvl="2" marL="1143000" rtl="0" algn="l">
              <a:spcBef>
                <a:spcPts val="1000"/>
              </a:spcBef>
              <a:spcAft>
                <a:spcPts val="0"/>
              </a:spcAft>
              <a:buSzPct val="83603"/>
              <a:buFont typeface="Arial"/>
              <a:buChar char="■"/>
            </a:pPr>
            <a:r>
              <a:rPr lang="en-CA" sz="4757">
                <a:latin typeface="Arial"/>
                <a:ea typeface="Arial"/>
                <a:cs typeface="Arial"/>
                <a:sym typeface="Arial"/>
              </a:rPr>
              <a:t>Side effects: risk of bleeding, headache, fatigue, nausea, diarrhea</a:t>
            </a:r>
            <a:endParaRPr sz="4757">
              <a:latin typeface="Arial"/>
              <a:ea typeface="Arial"/>
              <a:cs typeface="Arial"/>
              <a:sym typeface="Arial"/>
            </a:endParaRPr>
          </a:p>
          <a:p>
            <a:pPr indent="-309199" lvl="1" marL="742950" rtl="0" algn="l">
              <a:spcBef>
                <a:spcPts val="1000"/>
              </a:spcBef>
              <a:spcAft>
                <a:spcPts val="0"/>
              </a:spcAft>
              <a:buSzPct val="90926"/>
              <a:buFont typeface="Arial"/>
              <a:buChar char="○"/>
            </a:pPr>
            <a:r>
              <a:rPr lang="en-CA" sz="6833">
                <a:latin typeface="Arial"/>
                <a:ea typeface="Arial"/>
                <a:cs typeface="Arial"/>
                <a:sym typeface="Arial"/>
              </a:rPr>
              <a:t>Heparin</a:t>
            </a:r>
            <a:endParaRPr sz="6833">
              <a:latin typeface="Arial"/>
              <a:ea typeface="Arial"/>
              <a:cs typeface="Arial"/>
              <a:sym typeface="Arial"/>
            </a:endParaRPr>
          </a:p>
          <a:p>
            <a:pPr indent="-225203" lvl="2" marL="1143000" rtl="0" algn="l">
              <a:spcBef>
                <a:spcPts val="1000"/>
              </a:spcBef>
              <a:spcAft>
                <a:spcPts val="0"/>
              </a:spcAft>
              <a:buSzPct val="83439"/>
              <a:buFont typeface="Arial"/>
              <a:buChar char="■"/>
            </a:pPr>
            <a:r>
              <a:rPr lang="en-CA" sz="4710">
                <a:latin typeface="Arial"/>
                <a:ea typeface="Arial"/>
                <a:cs typeface="Arial"/>
                <a:sym typeface="Arial"/>
              </a:rPr>
              <a:t>IV/SC</a:t>
            </a:r>
            <a:r>
              <a:rPr b="1" lang="en-CA" sz="4710">
                <a:latin typeface="Arial"/>
                <a:ea typeface="Arial"/>
                <a:cs typeface="Arial"/>
                <a:sym typeface="Arial"/>
              </a:rPr>
              <a:t> injection</a:t>
            </a:r>
            <a:r>
              <a:rPr lang="en-CA" sz="4710">
                <a:latin typeface="Arial"/>
                <a:ea typeface="Arial"/>
                <a:cs typeface="Arial"/>
                <a:sym typeface="Arial"/>
              </a:rPr>
              <a:t> indicated for the treatment of acute coronary syndrome as well as deep vein thrombosis and pulmonary embolism, fast onset</a:t>
            </a:r>
            <a:endParaRPr sz="4710">
              <a:latin typeface="Arial"/>
              <a:ea typeface="Arial"/>
              <a:cs typeface="Arial"/>
              <a:sym typeface="Arial"/>
            </a:endParaRPr>
          </a:p>
          <a:p>
            <a:pPr indent="-225203" lvl="2" marL="1143000" rtl="0" algn="l">
              <a:spcBef>
                <a:spcPts val="1000"/>
              </a:spcBef>
              <a:spcAft>
                <a:spcPts val="0"/>
              </a:spcAft>
              <a:buSzPct val="83439"/>
              <a:buFont typeface="Arial"/>
              <a:buChar char="■"/>
            </a:pPr>
            <a:r>
              <a:rPr lang="en-CA" sz="4710">
                <a:latin typeface="Arial"/>
                <a:ea typeface="Arial"/>
                <a:cs typeface="Arial"/>
                <a:sym typeface="Arial"/>
              </a:rPr>
              <a:t>Enhances the activity of antithrombin III, which complexes with thrombin leading to the</a:t>
            </a:r>
            <a:endParaRPr sz="4710">
              <a:latin typeface="Arial"/>
              <a:ea typeface="Arial"/>
              <a:cs typeface="Arial"/>
              <a:sym typeface="Arial"/>
            </a:endParaRPr>
          </a:p>
          <a:p>
            <a:pPr indent="0" lvl="0" marL="1143000" rtl="0" algn="l">
              <a:spcBef>
                <a:spcPts val="1000"/>
              </a:spcBef>
              <a:spcAft>
                <a:spcPts val="0"/>
              </a:spcAft>
              <a:buNone/>
            </a:pPr>
            <a:r>
              <a:rPr lang="en-CA" sz="4710">
                <a:latin typeface="Arial"/>
                <a:ea typeface="Arial"/>
                <a:cs typeface="Arial"/>
                <a:sym typeface="Arial"/>
              </a:rPr>
              <a:t> inhibition of enzymes that are essential to the clotting process</a:t>
            </a:r>
            <a:r>
              <a:rPr baseline="30000" lang="en-CA" sz="4710">
                <a:latin typeface="Arial"/>
                <a:ea typeface="Arial"/>
                <a:cs typeface="Arial"/>
                <a:sym typeface="Arial"/>
              </a:rPr>
              <a:t>1</a:t>
            </a:r>
            <a:endParaRPr sz="4710">
              <a:latin typeface="Arial"/>
              <a:ea typeface="Arial"/>
              <a:cs typeface="Arial"/>
              <a:sym typeface="Arial"/>
            </a:endParaRPr>
          </a:p>
          <a:p>
            <a:pPr indent="-225203" lvl="2" marL="1143000" rtl="0" algn="l">
              <a:spcBef>
                <a:spcPts val="1000"/>
              </a:spcBef>
              <a:spcAft>
                <a:spcPts val="0"/>
              </a:spcAft>
              <a:buSzPct val="83439"/>
              <a:buFont typeface="Arial"/>
              <a:buChar char="■"/>
            </a:pPr>
            <a:r>
              <a:rPr lang="en-CA" sz="4710">
                <a:latin typeface="Arial"/>
                <a:ea typeface="Arial"/>
                <a:cs typeface="Arial"/>
                <a:sym typeface="Arial"/>
              </a:rPr>
              <a:t>Side effects</a:t>
            </a:r>
            <a:r>
              <a:rPr baseline="30000" lang="en-CA" sz="4710">
                <a:latin typeface="Arial"/>
                <a:ea typeface="Arial"/>
                <a:cs typeface="Arial"/>
                <a:sym typeface="Arial"/>
              </a:rPr>
              <a:t>2</a:t>
            </a:r>
            <a:r>
              <a:rPr lang="en-CA" sz="4710">
                <a:latin typeface="Arial"/>
                <a:ea typeface="Arial"/>
                <a:cs typeface="Arial"/>
                <a:sym typeface="Arial"/>
              </a:rPr>
              <a:t>: hemorrhagic shock, headache, fever, nausea, vomiting, bruising</a:t>
            </a:r>
            <a:endParaRPr>
              <a:latin typeface="Times New Roman"/>
              <a:ea typeface="Times New Roman"/>
              <a:cs typeface="Times New Roman"/>
              <a:sym typeface="Times New Roman"/>
            </a:endParaRPr>
          </a:p>
        </p:txBody>
      </p:sp>
      <p:sp>
        <p:nvSpPr>
          <p:cNvPr id="184" name="Google Shape;184;p1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85" name="Google Shape;185;p1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86" name="Google Shape;186;p14"/>
          <p:cNvPicPr preferRelativeResize="0"/>
          <p:nvPr/>
        </p:nvPicPr>
        <p:blipFill rotWithShape="1">
          <a:blip r:embed="rId3">
            <a:alphaModFix/>
          </a:blip>
          <a:srcRect b="0" l="0" r="0" t="0"/>
          <a:stretch/>
        </p:blipFill>
        <p:spPr>
          <a:xfrm>
            <a:off x="9825438" y="80831"/>
            <a:ext cx="1971675" cy="2028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Affecting Coagulation</a:t>
            </a:r>
            <a:endParaRPr/>
          </a:p>
        </p:txBody>
      </p:sp>
      <p:sp>
        <p:nvSpPr>
          <p:cNvPr id="192" name="Google Shape;192;p15"/>
          <p:cNvSpPr txBox="1"/>
          <p:nvPr>
            <p:ph idx="1" type="body"/>
          </p:nvPr>
        </p:nvSpPr>
        <p:spPr>
          <a:xfrm>
            <a:off x="677325" y="2160600"/>
            <a:ext cx="9919200" cy="3880800"/>
          </a:xfrm>
          <a:prstGeom prst="rect">
            <a:avLst/>
          </a:prstGeom>
          <a:noFill/>
          <a:ln>
            <a:noFill/>
          </a:ln>
        </p:spPr>
        <p:txBody>
          <a:bodyPr anchorCtr="0" anchor="t" bIns="45700" lIns="91425" spcFirstLastPara="1" rIns="91425" wrap="square" tIns="45700">
            <a:normAutofit fontScale="85000" lnSpcReduction="20000"/>
          </a:bodyPr>
          <a:lstStyle/>
          <a:p>
            <a:pPr indent="0" lvl="0" marL="342900" rtl="0" algn="l">
              <a:spcBef>
                <a:spcPts val="0"/>
              </a:spcBef>
              <a:spcAft>
                <a:spcPts val="0"/>
              </a:spcAft>
              <a:buNone/>
            </a:pPr>
            <a:r>
              <a:rPr b="1" lang="en-CA"/>
              <a:t>2) Platelet inhibitors</a:t>
            </a:r>
            <a:endParaRPr b="1"/>
          </a:p>
          <a:p>
            <a:pPr indent="-273557" lvl="1" marL="742950" rtl="0" algn="l">
              <a:spcBef>
                <a:spcPts val="1000"/>
              </a:spcBef>
              <a:spcAft>
                <a:spcPts val="0"/>
              </a:spcAft>
              <a:buSzPct val="67368"/>
              <a:buChar char="○"/>
            </a:pPr>
            <a:r>
              <a:rPr lang="en-CA"/>
              <a:t>These medications that are responsible for platelet aggregation (clumping together) inhibition are indicated in the prevention of thrombosis/embolism associated with heart attack and stroke</a:t>
            </a:r>
            <a:endParaRPr/>
          </a:p>
          <a:p>
            <a:pPr indent="-217932" lvl="2" marL="1143000" rtl="0" algn="l">
              <a:spcBef>
                <a:spcPts val="1000"/>
              </a:spcBef>
              <a:spcAft>
                <a:spcPts val="0"/>
              </a:spcAft>
              <a:buSzPct val="58947"/>
              <a:buChar char="■"/>
            </a:pPr>
            <a:r>
              <a:rPr lang="en-CA"/>
              <a:t>Includes aspirin, clopidogrel, Aggrenox (dipyridamole and aspirin), ticagrelor</a:t>
            </a:r>
            <a:endParaRPr/>
          </a:p>
          <a:p>
            <a:pPr indent="-273557" lvl="1" marL="742950" rtl="0" algn="l">
              <a:spcBef>
                <a:spcPts val="1000"/>
              </a:spcBef>
              <a:spcAft>
                <a:spcPts val="0"/>
              </a:spcAft>
              <a:buSzPct val="67368"/>
              <a:buChar char="○"/>
            </a:pPr>
            <a:r>
              <a:rPr lang="en-CA"/>
              <a:t>Side effects: increased risk of bleeding, nausea, fatigue, headache</a:t>
            </a:r>
            <a:endParaRPr/>
          </a:p>
          <a:p>
            <a:pPr indent="0" lvl="0" marL="342900" rtl="0" algn="l">
              <a:spcBef>
                <a:spcPts val="1000"/>
              </a:spcBef>
              <a:spcAft>
                <a:spcPts val="0"/>
              </a:spcAft>
              <a:buNone/>
            </a:pPr>
            <a:r>
              <a:rPr b="1" lang="en-CA"/>
              <a:t>3) Thrombolytics</a:t>
            </a:r>
            <a:endParaRPr b="1"/>
          </a:p>
          <a:p>
            <a:pPr indent="-273557" lvl="1" marL="742950" rtl="0" algn="l">
              <a:spcBef>
                <a:spcPts val="1000"/>
              </a:spcBef>
              <a:spcAft>
                <a:spcPts val="0"/>
              </a:spcAft>
              <a:buSzPct val="67368"/>
              <a:buChar char="○"/>
            </a:pPr>
            <a:r>
              <a:rPr lang="en-CA"/>
              <a:t>Medications that dissolve clots/thrombi formed in blood vessels by converting plasminogen to plasmin, which is essential to fibrinolysis</a:t>
            </a:r>
            <a:endParaRPr/>
          </a:p>
          <a:p>
            <a:pPr indent="-273557" lvl="1" marL="742950" rtl="0" algn="l">
              <a:spcBef>
                <a:spcPts val="1000"/>
              </a:spcBef>
              <a:spcAft>
                <a:spcPts val="0"/>
              </a:spcAft>
              <a:buSzPct val="67368"/>
              <a:buChar char="○"/>
            </a:pPr>
            <a:r>
              <a:rPr lang="en-CA"/>
              <a:t>Indicated in the treatment of heart attack (reteplase, tenecteplase and alteplase), stroke (alteplase), pulmonary embolism (alteplase)</a:t>
            </a:r>
            <a:endParaRPr/>
          </a:p>
          <a:p>
            <a:pPr indent="-273557" lvl="1" marL="742950" rtl="0" algn="l">
              <a:spcBef>
                <a:spcPts val="1000"/>
              </a:spcBef>
              <a:spcAft>
                <a:spcPts val="0"/>
              </a:spcAft>
              <a:buSzPct val="67368"/>
              <a:buChar char="○"/>
            </a:pPr>
            <a:r>
              <a:rPr lang="en-CA"/>
              <a:t>Side effects</a:t>
            </a:r>
            <a:r>
              <a:rPr baseline="30000" lang="en-CA"/>
              <a:t>2</a:t>
            </a:r>
            <a:r>
              <a:rPr lang="en-CA"/>
              <a:t>: GI/GU BLEEDING, injection site bleeding</a:t>
            </a:r>
            <a:endParaRPr/>
          </a:p>
        </p:txBody>
      </p:sp>
      <p:sp>
        <p:nvSpPr>
          <p:cNvPr id="193" name="Google Shape;193;p1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94" name="Google Shape;194;p1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195" name="Google Shape;195;p15"/>
          <p:cNvPicPr preferRelativeResize="0"/>
          <p:nvPr/>
        </p:nvPicPr>
        <p:blipFill rotWithShape="1">
          <a:blip r:embed="rId3">
            <a:alphaModFix/>
          </a:blip>
          <a:srcRect b="0" l="0" r="0" t="0"/>
          <a:stretch/>
        </p:blipFill>
        <p:spPr>
          <a:xfrm>
            <a:off x="9476422" y="274639"/>
            <a:ext cx="2428875" cy="1885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Affecting Coagulation (MOA)</a:t>
            </a:r>
            <a:endParaRPr/>
          </a:p>
        </p:txBody>
      </p:sp>
      <p:sp>
        <p:nvSpPr>
          <p:cNvPr id="201" name="Google Shape;201;p1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02" name="Google Shape;202;p1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203" name="Google Shape;203;p16"/>
          <p:cNvPicPr preferRelativeResize="0"/>
          <p:nvPr/>
        </p:nvPicPr>
        <p:blipFill rotWithShape="1">
          <a:blip r:embed="rId3">
            <a:alphaModFix/>
          </a:blip>
          <a:srcRect b="0" l="0" r="0" t="0"/>
          <a:stretch/>
        </p:blipFill>
        <p:spPr>
          <a:xfrm>
            <a:off x="677334" y="1930400"/>
            <a:ext cx="5014229" cy="3986357"/>
          </a:xfrm>
          <a:prstGeom prst="rect">
            <a:avLst/>
          </a:prstGeom>
          <a:noFill/>
          <a:ln>
            <a:noFill/>
          </a:ln>
        </p:spPr>
      </p:pic>
      <p:pic>
        <p:nvPicPr>
          <p:cNvPr id="204" name="Google Shape;204;p16"/>
          <p:cNvPicPr preferRelativeResize="0"/>
          <p:nvPr/>
        </p:nvPicPr>
        <p:blipFill rotWithShape="1">
          <a:blip r:embed="rId4">
            <a:alphaModFix/>
          </a:blip>
          <a:srcRect b="0" l="0" r="0" t="0"/>
          <a:stretch/>
        </p:blipFill>
        <p:spPr>
          <a:xfrm>
            <a:off x="5728324" y="1930400"/>
            <a:ext cx="4421549" cy="398635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Reduce Blood Volume</a:t>
            </a:r>
            <a:endParaRPr/>
          </a:p>
        </p:txBody>
      </p:sp>
      <p:sp>
        <p:nvSpPr>
          <p:cNvPr id="210" name="Google Shape;210;p17"/>
          <p:cNvSpPr txBox="1"/>
          <p:nvPr>
            <p:ph idx="1" type="body"/>
          </p:nvPr>
        </p:nvSpPr>
        <p:spPr>
          <a:xfrm>
            <a:off x="677324" y="2160600"/>
            <a:ext cx="9423000" cy="3880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Also known as “</a:t>
            </a:r>
            <a:r>
              <a:rPr lang="en-CA" u="sng"/>
              <a:t>diuretics</a:t>
            </a:r>
            <a:r>
              <a:rPr lang="en-CA"/>
              <a:t>” or “</a:t>
            </a:r>
            <a:r>
              <a:rPr lang="en-CA" u="sng"/>
              <a:t>water pills</a:t>
            </a:r>
            <a:r>
              <a:rPr lang="en-CA"/>
              <a:t>”</a:t>
            </a:r>
            <a:endParaRPr/>
          </a:p>
          <a:p>
            <a:pPr indent="-342900" lvl="0" marL="342900" rtl="0" algn="l">
              <a:spcBef>
                <a:spcPts val="1000"/>
              </a:spcBef>
              <a:spcAft>
                <a:spcPts val="0"/>
              </a:spcAft>
              <a:buSzPts val="1440"/>
              <a:buChar char="●"/>
            </a:pPr>
            <a:r>
              <a:rPr lang="en-CA"/>
              <a:t>Well tolerated group of medications that exert their effect on the kidneys, resulting in increased urine production</a:t>
            </a:r>
            <a:endParaRPr/>
          </a:p>
          <a:p>
            <a:pPr indent="-342900" lvl="0" marL="342900" rtl="0" algn="l">
              <a:spcBef>
                <a:spcPts val="1000"/>
              </a:spcBef>
              <a:spcAft>
                <a:spcPts val="0"/>
              </a:spcAft>
              <a:buSzPts val="1440"/>
              <a:buChar char="●"/>
            </a:pPr>
            <a:r>
              <a:rPr b="1" lang="en-CA"/>
              <a:t>Three pharmacologic categories: Thiazide diuretics, Loop diuretics, Potassium sparing diuretics</a:t>
            </a:r>
            <a:endParaRPr b="1"/>
          </a:p>
          <a:p>
            <a:pPr indent="-342900" lvl="0" marL="342900" rtl="0" algn="l">
              <a:spcBef>
                <a:spcPts val="1000"/>
              </a:spcBef>
              <a:spcAft>
                <a:spcPts val="0"/>
              </a:spcAft>
              <a:buSzPts val="1440"/>
              <a:buChar char="●"/>
            </a:pPr>
            <a:r>
              <a:rPr lang="en-CA"/>
              <a:t>Diuretic medications are indicated in the treatment of high blood pressure, heart failure, cirrhosis (liver disease), pulmonary and other edema</a:t>
            </a:r>
            <a:endParaRPr/>
          </a:p>
        </p:txBody>
      </p:sp>
      <p:sp>
        <p:nvSpPr>
          <p:cNvPr id="211" name="Google Shape;211;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12" name="Google Shape;212;p1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213" name="Google Shape;213;p17"/>
          <p:cNvPicPr preferRelativeResize="0"/>
          <p:nvPr/>
        </p:nvPicPr>
        <p:blipFill rotWithShape="1">
          <a:blip r:embed="rId3">
            <a:alphaModFix/>
          </a:blip>
          <a:srcRect b="0" l="0" r="0" t="0"/>
          <a:stretch/>
        </p:blipFill>
        <p:spPr>
          <a:xfrm>
            <a:off x="10199541" y="4188955"/>
            <a:ext cx="1520769" cy="1520769"/>
          </a:xfrm>
          <a:prstGeom prst="rect">
            <a:avLst/>
          </a:prstGeom>
          <a:noFill/>
          <a:ln>
            <a:noFill/>
          </a:ln>
        </p:spPr>
      </p:pic>
      <p:pic>
        <p:nvPicPr>
          <p:cNvPr id="214" name="Google Shape;214;p17"/>
          <p:cNvPicPr preferRelativeResize="0"/>
          <p:nvPr/>
        </p:nvPicPr>
        <p:blipFill>
          <a:blip r:embed="rId4">
            <a:alphaModFix/>
          </a:blip>
          <a:stretch>
            <a:fillRect/>
          </a:stretch>
        </p:blipFill>
        <p:spPr>
          <a:xfrm>
            <a:off x="9544700" y="155725"/>
            <a:ext cx="2381400" cy="2857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Reduce Blood Volume</a:t>
            </a:r>
            <a:endParaRPr/>
          </a:p>
        </p:txBody>
      </p:sp>
      <p:sp>
        <p:nvSpPr>
          <p:cNvPr id="220" name="Google Shape;220;p18"/>
          <p:cNvSpPr txBox="1"/>
          <p:nvPr>
            <p:ph idx="1" type="body"/>
          </p:nvPr>
        </p:nvSpPr>
        <p:spPr>
          <a:xfrm>
            <a:off x="677325" y="2160600"/>
            <a:ext cx="10772400" cy="4427400"/>
          </a:xfrm>
          <a:prstGeom prst="rect">
            <a:avLst/>
          </a:prstGeom>
          <a:noFill/>
          <a:ln>
            <a:noFill/>
          </a:ln>
        </p:spPr>
        <p:txBody>
          <a:bodyPr anchorCtr="0" anchor="t" bIns="45700" lIns="91425" spcFirstLastPara="1" rIns="91425" wrap="square" tIns="45700">
            <a:noAutofit/>
          </a:bodyPr>
          <a:lstStyle/>
          <a:p>
            <a:pPr indent="-386334" lvl="0" marL="342900" rtl="0" algn="l">
              <a:spcBef>
                <a:spcPts val="0"/>
              </a:spcBef>
              <a:spcAft>
                <a:spcPts val="0"/>
              </a:spcAft>
              <a:buSzPts val="1800"/>
              <a:buChar char="●"/>
            </a:pPr>
            <a:r>
              <a:rPr lang="en-CA" sz="1800"/>
              <a:t>Thiazide diuretics</a:t>
            </a:r>
            <a:endParaRPr sz="1800"/>
          </a:p>
          <a:p>
            <a:pPr indent="-337058" lvl="1" marL="742950" rtl="0" algn="l">
              <a:spcBef>
                <a:spcPts val="1000"/>
              </a:spcBef>
              <a:spcAft>
                <a:spcPts val="0"/>
              </a:spcAft>
              <a:buSzPts val="1800"/>
              <a:buChar char="○"/>
            </a:pPr>
            <a:r>
              <a:rPr lang="en-CA" sz="1800"/>
              <a:t>Includes hydrochlorothiazide, chlorthalidone</a:t>
            </a:r>
            <a:endParaRPr sz="1800"/>
          </a:p>
          <a:p>
            <a:pPr indent="-337058" lvl="1" marL="742950" rtl="0" algn="l">
              <a:spcBef>
                <a:spcPts val="1000"/>
              </a:spcBef>
              <a:spcAft>
                <a:spcPts val="0"/>
              </a:spcAft>
              <a:buSzPts val="1800"/>
              <a:buChar char="○"/>
            </a:pPr>
            <a:r>
              <a:rPr lang="en-CA" sz="1800"/>
              <a:t>Mechanism: Thiazides work by inhibiting the reabsorption of sodium in the distal and convoluted tubules of the nephron leading to increased sodium and water excretion</a:t>
            </a:r>
            <a:endParaRPr sz="1800"/>
          </a:p>
          <a:p>
            <a:pPr indent="-337058" lvl="1" marL="742950" rtl="0" algn="l">
              <a:spcBef>
                <a:spcPts val="1000"/>
              </a:spcBef>
              <a:spcAft>
                <a:spcPts val="0"/>
              </a:spcAft>
              <a:buSzPts val="1800"/>
              <a:buChar char="○"/>
            </a:pPr>
            <a:r>
              <a:rPr lang="en-CA" sz="1800"/>
              <a:t>Side effects</a:t>
            </a:r>
            <a:r>
              <a:rPr baseline="30000" lang="en-CA" sz="1800"/>
              <a:t>2</a:t>
            </a:r>
            <a:r>
              <a:rPr lang="en-CA" sz="1800"/>
              <a:t>: dizziness, headache, orthostatic hypotension, nausea</a:t>
            </a:r>
            <a:endParaRPr sz="1800"/>
          </a:p>
          <a:p>
            <a:pPr indent="-386334" lvl="0" marL="342900" rtl="0" algn="l">
              <a:spcBef>
                <a:spcPts val="1000"/>
              </a:spcBef>
              <a:spcAft>
                <a:spcPts val="0"/>
              </a:spcAft>
              <a:buSzPts val="1800"/>
              <a:buChar char="●"/>
            </a:pPr>
            <a:r>
              <a:rPr lang="en-CA" sz="1800"/>
              <a:t>Loop diuretics</a:t>
            </a:r>
            <a:endParaRPr sz="1800"/>
          </a:p>
          <a:p>
            <a:pPr indent="-337058" lvl="1" marL="742950" rtl="0" algn="l">
              <a:spcBef>
                <a:spcPts val="1000"/>
              </a:spcBef>
              <a:spcAft>
                <a:spcPts val="0"/>
              </a:spcAft>
              <a:buSzPts val="1800"/>
              <a:buChar char="○"/>
            </a:pPr>
            <a:r>
              <a:rPr lang="en-CA" sz="1800"/>
              <a:t>Includes furosemide (Lasix)</a:t>
            </a:r>
            <a:endParaRPr sz="1800"/>
          </a:p>
          <a:p>
            <a:pPr indent="-337058" lvl="1" marL="742950" rtl="0" algn="l">
              <a:spcBef>
                <a:spcPts val="1000"/>
              </a:spcBef>
              <a:spcAft>
                <a:spcPts val="0"/>
              </a:spcAft>
              <a:buSzPts val="1800"/>
              <a:buChar char="○"/>
            </a:pPr>
            <a:r>
              <a:rPr lang="en-CA" sz="1800"/>
              <a:t>Mechanism</a:t>
            </a:r>
            <a:r>
              <a:rPr baseline="30000" lang="en-CA" sz="1800"/>
              <a:t>2</a:t>
            </a:r>
            <a:r>
              <a:rPr lang="en-CA" sz="1800"/>
              <a:t>: Loop diuretics work by inhibiting the reabsorption of sodium and chloride in the ascending loop of Henle leading to increased sodium, chloride and water excretion</a:t>
            </a:r>
            <a:endParaRPr sz="1800"/>
          </a:p>
          <a:p>
            <a:pPr indent="-337058" lvl="1" marL="742950" rtl="0" algn="l">
              <a:spcBef>
                <a:spcPts val="1000"/>
              </a:spcBef>
              <a:spcAft>
                <a:spcPts val="0"/>
              </a:spcAft>
              <a:buSzPts val="1800"/>
              <a:buChar char="○"/>
            </a:pPr>
            <a:r>
              <a:rPr lang="en-CA" sz="1800"/>
              <a:t>Side effects</a:t>
            </a:r>
            <a:r>
              <a:rPr baseline="30000" lang="en-CA" sz="1800"/>
              <a:t>2</a:t>
            </a:r>
            <a:r>
              <a:rPr lang="en-CA" sz="1800"/>
              <a:t>: dizziness, headache, orthostatic hypotension, nausea</a:t>
            </a:r>
            <a:endParaRPr sz="1800"/>
          </a:p>
        </p:txBody>
      </p:sp>
      <p:sp>
        <p:nvSpPr>
          <p:cNvPr id="221" name="Google Shape;221;p1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222" name="Google Shape;222;p18"/>
          <p:cNvPicPr preferRelativeResize="0"/>
          <p:nvPr/>
        </p:nvPicPr>
        <p:blipFill rotWithShape="1">
          <a:blip r:embed="rId3">
            <a:alphaModFix/>
          </a:blip>
          <a:srcRect b="0" l="0" r="0" t="0"/>
          <a:stretch/>
        </p:blipFill>
        <p:spPr>
          <a:xfrm>
            <a:off x="9970769" y="254317"/>
            <a:ext cx="1963103" cy="196310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Reduce Blood Volume (MOA)</a:t>
            </a:r>
            <a:endParaRPr/>
          </a:p>
        </p:txBody>
      </p:sp>
      <p:sp>
        <p:nvSpPr>
          <p:cNvPr id="228" name="Google Shape;228;p1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29" name="Google Shape;229;p1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230" name="Google Shape;230;p19"/>
          <p:cNvPicPr preferRelativeResize="0"/>
          <p:nvPr/>
        </p:nvPicPr>
        <p:blipFill rotWithShape="1">
          <a:blip r:embed="rId3">
            <a:alphaModFix/>
          </a:blip>
          <a:srcRect b="0" l="0" r="0" t="0"/>
          <a:stretch/>
        </p:blipFill>
        <p:spPr>
          <a:xfrm>
            <a:off x="9043762" y="609609"/>
            <a:ext cx="3015961" cy="4156713"/>
          </a:xfrm>
          <a:prstGeom prst="rect">
            <a:avLst/>
          </a:prstGeom>
          <a:noFill/>
          <a:ln>
            <a:noFill/>
          </a:ln>
        </p:spPr>
      </p:pic>
      <p:sp>
        <p:nvSpPr>
          <p:cNvPr id="231" name="Google Shape;231;p19"/>
          <p:cNvSpPr txBox="1"/>
          <p:nvPr/>
        </p:nvSpPr>
        <p:spPr>
          <a:xfrm>
            <a:off x="1200550" y="2103450"/>
            <a:ext cx="6297600" cy="2439600"/>
          </a:xfrm>
          <a:prstGeom prst="rect">
            <a:avLst/>
          </a:prstGeom>
          <a:noFill/>
          <a:ln>
            <a:noFill/>
          </a:ln>
        </p:spPr>
        <p:txBody>
          <a:bodyPr anchorCtr="0" anchor="t" bIns="91425" lIns="91425" spcFirstLastPara="1" rIns="91425" wrap="square" tIns="91425">
            <a:spAutoFit/>
          </a:bodyPr>
          <a:lstStyle/>
          <a:p>
            <a:pPr indent="-386334" lvl="0" marL="342900" rtl="0" algn="l">
              <a:lnSpc>
                <a:spcPct val="115000"/>
              </a:lnSpc>
              <a:spcBef>
                <a:spcPts val="1000"/>
              </a:spcBef>
              <a:spcAft>
                <a:spcPts val="0"/>
              </a:spcAft>
              <a:buClr>
                <a:schemeClr val="accent3"/>
              </a:buClr>
              <a:buSzPts val="1800"/>
              <a:buFont typeface="Average"/>
              <a:buChar char="●"/>
            </a:pPr>
            <a:r>
              <a:rPr lang="en-CA" sz="1800">
                <a:solidFill>
                  <a:schemeClr val="accent3"/>
                </a:solidFill>
                <a:latin typeface="Average"/>
                <a:ea typeface="Average"/>
                <a:cs typeface="Average"/>
                <a:sym typeface="Average"/>
              </a:rPr>
              <a:t>Potassium sparing diuretics</a:t>
            </a:r>
            <a:endParaRPr sz="1800">
              <a:solidFill>
                <a:schemeClr val="accent3"/>
              </a:solidFill>
              <a:latin typeface="Average"/>
              <a:ea typeface="Average"/>
              <a:cs typeface="Average"/>
              <a:sym typeface="Average"/>
            </a:endParaRPr>
          </a:p>
          <a:p>
            <a:pPr indent="-337058" lvl="1" marL="742950" rtl="0" algn="l">
              <a:lnSpc>
                <a:spcPct val="115000"/>
              </a:lnSpc>
              <a:spcBef>
                <a:spcPts val="1000"/>
              </a:spcBef>
              <a:spcAft>
                <a:spcPts val="0"/>
              </a:spcAft>
              <a:buClr>
                <a:schemeClr val="accent3"/>
              </a:buClr>
              <a:buSzPts val="1800"/>
              <a:buFont typeface="Average"/>
              <a:buChar char="○"/>
            </a:pPr>
            <a:r>
              <a:rPr lang="en-CA" sz="1800">
                <a:solidFill>
                  <a:schemeClr val="accent3"/>
                </a:solidFill>
                <a:latin typeface="Average"/>
                <a:ea typeface="Average"/>
                <a:cs typeface="Average"/>
                <a:sym typeface="Average"/>
              </a:rPr>
              <a:t>Includes spironolactone, triamterene</a:t>
            </a:r>
            <a:endParaRPr sz="1800">
              <a:solidFill>
                <a:schemeClr val="accent3"/>
              </a:solidFill>
              <a:latin typeface="Average"/>
              <a:ea typeface="Average"/>
              <a:cs typeface="Average"/>
              <a:sym typeface="Average"/>
            </a:endParaRPr>
          </a:p>
          <a:p>
            <a:pPr indent="-337058" lvl="1" marL="742950" rtl="0" algn="l">
              <a:lnSpc>
                <a:spcPct val="115000"/>
              </a:lnSpc>
              <a:spcBef>
                <a:spcPts val="1000"/>
              </a:spcBef>
              <a:spcAft>
                <a:spcPts val="0"/>
              </a:spcAft>
              <a:buClr>
                <a:schemeClr val="accent3"/>
              </a:buClr>
              <a:buSzPts val="1800"/>
              <a:buFont typeface="Average"/>
              <a:buChar char="○"/>
            </a:pPr>
            <a:r>
              <a:rPr lang="en-CA" sz="1800">
                <a:solidFill>
                  <a:schemeClr val="accent3"/>
                </a:solidFill>
                <a:latin typeface="Average"/>
                <a:ea typeface="Average"/>
                <a:cs typeface="Average"/>
                <a:sym typeface="Average"/>
              </a:rPr>
              <a:t>Mechanism</a:t>
            </a:r>
            <a:r>
              <a:rPr baseline="30000" lang="en-CA" sz="1800">
                <a:solidFill>
                  <a:schemeClr val="accent3"/>
                </a:solidFill>
                <a:latin typeface="Average"/>
                <a:ea typeface="Average"/>
                <a:cs typeface="Average"/>
                <a:sym typeface="Average"/>
              </a:rPr>
              <a:t>2</a:t>
            </a:r>
            <a:r>
              <a:rPr lang="en-CA" sz="1800">
                <a:solidFill>
                  <a:schemeClr val="accent3"/>
                </a:solidFill>
                <a:latin typeface="Average"/>
                <a:ea typeface="Average"/>
                <a:cs typeface="Average"/>
                <a:sym typeface="Average"/>
              </a:rPr>
              <a:t>: Works by increasing NaCl/water excretion and conserving potassium ions in the distal renal tubules</a:t>
            </a:r>
            <a:endParaRPr sz="1800">
              <a:solidFill>
                <a:schemeClr val="accent3"/>
              </a:solidFill>
              <a:latin typeface="Average"/>
              <a:ea typeface="Average"/>
              <a:cs typeface="Average"/>
              <a:sym typeface="Average"/>
            </a:endParaRPr>
          </a:p>
          <a:p>
            <a:pPr indent="-337058" lvl="1" marL="742950" rtl="0" algn="l">
              <a:lnSpc>
                <a:spcPct val="115000"/>
              </a:lnSpc>
              <a:spcBef>
                <a:spcPts val="1000"/>
              </a:spcBef>
              <a:spcAft>
                <a:spcPts val="0"/>
              </a:spcAft>
              <a:buClr>
                <a:schemeClr val="accent3"/>
              </a:buClr>
              <a:buSzPts val="1800"/>
              <a:buFont typeface="Average"/>
              <a:buChar char="○"/>
            </a:pPr>
            <a:r>
              <a:rPr lang="en-CA" sz="1800">
                <a:solidFill>
                  <a:schemeClr val="accent3"/>
                </a:solidFill>
                <a:latin typeface="Average"/>
                <a:ea typeface="Average"/>
                <a:cs typeface="Average"/>
                <a:sym typeface="Average"/>
              </a:rPr>
              <a:t>Side effects</a:t>
            </a:r>
            <a:r>
              <a:rPr baseline="30000" lang="en-CA" sz="1800">
                <a:solidFill>
                  <a:schemeClr val="accent3"/>
                </a:solidFill>
                <a:latin typeface="Average"/>
                <a:ea typeface="Average"/>
                <a:cs typeface="Average"/>
                <a:sym typeface="Average"/>
              </a:rPr>
              <a:t>2</a:t>
            </a:r>
            <a:r>
              <a:rPr lang="en-CA" sz="1800">
                <a:solidFill>
                  <a:schemeClr val="accent3"/>
                </a:solidFill>
                <a:latin typeface="Average"/>
                <a:ea typeface="Average"/>
                <a:cs typeface="Average"/>
                <a:sym typeface="Average"/>
              </a:rPr>
              <a:t>: headache, drowsiness, nausea, diarrhea</a:t>
            </a:r>
            <a:endParaRPr sz="1800">
              <a:solidFill>
                <a:schemeClr val="accent3"/>
              </a:solidFill>
              <a:latin typeface="Average"/>
              <a:ea typeface="Average"/>
              <a:cs typeface="Average"/>
              <a:sym typeface="Averag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Lower Blood Lipid Levels</a:t>
            </a:r>
            <a:endParaRPr/>
          </a:p>
        </p:txBody>
      </p:sp>
      <p:sp>
        <p:nvSpPr>
          <p:cNvPr id="237" name="Google Shape;237;p20"/>
          <p:cNvSpPr txBox="1"/>
          <p:nvPr>
            <p:ph idx="1" type="body"/>
          </p:nvPr>
        </p:nvSpPr>
        <p:spPr>
          <a:xfrm>
            <a:off x="677324" y="2160600"/>
            <a:ext cx="9304200" cy="3880800"/>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Lipids are important in normal body functions! Triglycerides can provide energy for the body while cholesterol is necessary for hormone production and is a component of cell membranes!</a:t>
            </a:r>
            <a:endParaRPr/>
          </a:p>
          <a:p>
            <a:pPr indent="-329184" lvl="0" marL="342900" rtl="0" algn="l">
              <a:spcBef>
                <a:spcPts val="1000"/>
              </a:spcBef>
              <a:spcAft>
                <a:spcPts val="0"/>
              </a:spcAft>
              <a:buSzPct val="59999"/>
              <a:buChar char="●"/>
            </a:pPr>
            <a:r>
              <a:rPr lang="en-CA"/>
              <a:t>Lipid-lowering medications are used to treat </a:t>
            </a:r>
            <a:r>
              <a:rPr b="1" lang="en-CA" u="sng"/>
              <a:t>dyslipidemia</a:t>
            </a:r>
            <a:r>
              <a:rPr lang="en-CA"/>
              <a:t>, which can be defined high LDL (“bad” cholesterol), high triglycerides, high total cholesterol and low HDL (“good” cholesterol)</a:t>
            </a:r>
            <a:endParaRPr/>
          </a:p>
          <a:p>
            <a:pPr indent="-287019" lvl="1" marL="742950" rtl="0" algn="l">
              <a:spcBef>
                <a:spcPts val="1000"/>
              </a:spcBef>
              <a:spcAft>
                <a:spcPts val="0"/>
              </a:spcAft>
              <a:buSzPct val="82711"/>
              <a:buChar char="○"/>
            </a:pPr>
            <a:r>
              <a:rPr lang="en-CA" sz="1735"/>
              <a:t>Primary dyslipidemia (genetic) and secondary dyslipidemia (lifestyle)</a:t>
            </a:r>
            <a:endParaRPr sz="2135"/>
          </a:p>
          <a:p>
            <a:pPr indent="-287019" lvl="1" marL="742950" rtl="0" algn="l">
              <a:spcBef>
                <a:spcPts val="1000"/>
              </a:spcBef>
              <a:spcAft>
                <a:spcPts val="0"/>
              </a:spcAft>
              <a:buSzPct val="82711"/>
              <a:buChar char="○"/>
            </a:pPr>
            <a:r>
              <a:rPr lang="en-CA" sz="1735"/>
              <a:t>Dyslipidemia causes atherosclerosis and increases the risk of heart attack and stroke</a:t>
            </a:r>
            <a:endParaRPr sz="2135"/>
          </a:p>
          <a:p>
            <a:pPr indent="-329184" lvl="0" marL="342900" rtl="0" algn="l">
              <a:spcBef>
                <a:spcPts val="1000"/>
              </a:spcBef>
              <a:spcAft>
                <a:spcPts val="0"/>
              </a:spcAft>
              <a:buSzPct val="59999"/>
              <a:buChar char="●"/>
            </a:pPr>
            <a:r>
              <a:rPr lang="en-CA"/>
              <a:t>Treatments for dyslipidemia include:</a:t>
            </a:r>
            <a:endParaRPr/>
          </a:p>
          <a:p>
            <a:pPr indent="-273557" lvl="1" marL="742950" rtl="0" algn="l">
              <a:spcBef>
                <a:spcPts val="1000"/>
              </a:spcBef>
              <a:spcAft>
                <a:spcPts val="0"/>
              </a:spcAft>
              <a:buSzPct val="67368"/>
              <a:buChar char="○"/>
            </a:pPr>
            <a:r>
              <a:rPr lang="en-CA"/>
              <a:t>Lifestyle modification (healthy diet and exercise)</a:t>
            </a:r>
            <a:endParaRPr/>
          </a:p>
          <a:p>
            <a:pPr indent="-273557" lvl="1" marL="742950" rtl="0" algn="l">
              <a:spcBef>
                <a:spcPts val="1000"/>
              </a:spcBef>
              <a:spcAft>
                <a:spcPts val="0"/>
              </a:spcAft>
              <a:buSzPct val="67368"/>
              <a:buChar char="○"/>
            </a:pPr>
            <a:r>
              <a:rPr lang="en-CA"/>
              <a:t>Medications (“statins”, niacin, fibrates and bile acid sequestrants)</a:t>
            </a:r>
            <a:endParaRPr/>
          </a:p>
        </p:txBody>
      </p:sp>
      <p:sp>
        <p:nvSpPr>
          <p:cNvPr id="238" name="Google Shape;238;p2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39" name="Google Shape;239;p2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240" name="Google Shape;240;p20"/>
          <p:cNvPicPr preferRelativeResize="0"/>
          <p:nvPr/>
        </p:nvPicPr>
        <p:blipFill rotWithShape="1">
          <a:blip r:embed="rId3">
            <a:alphaModFix/>
          </a:blip>
          <a:srcRect b="0" l="0" r="0" t="0"/>
          <a:stretch/>
        </p:blipFill>
        <p:spPr>
          <a:xfrm>
            <a:off x="9681210" y="250825"/>
            <a:ext cx="2247900" cy="2038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Medications that Lower Blood Lipid Levels</a:t>
            </a:r>
            <a:r>
              <a:rPr baseline="30000" lang="en-CA"/>
              <a:t>2</a:t>
            </a:r>
            <a:endParaRPr baseline="30000"/>
          </a:p>
        </p:txBody>
      </p:sp>
      <p:sp>
        <p:nvSpPr>
          <p:cNvPr id="246" name="Google Shape;246;p21"/>
          <p:cNvSpPr txBox="1"/>
          <p:nvPr>
            <p:ph idx="1" type="body"/>
          </p:nvPr>
        </p:nvSpPr>
        <p:spPr>
          <a:xfrm>
            <a:off x="677323" y="2160600"/>
            <a:ext cx="10117800" cy="3880800"/>
          </a:xfrm>
          <a:prstGeom prst="rect">
            <a:avLst/>
          </a:prstGeom>
          <a:noFill/>
          <a:ln>
            <a:noFill/>
          </a:ln>
        </p:spPr>
        <p:txBody>
          <a:bodyPr anchorCtr="0" anchor="t" bIns="45700" lIns="91425" spcFirstLastPara="1" rIns="91425" wrap="square" tIns="45700">
            <a:normAutofit fontScale="85000" lnSpcReduction="20000"/>
          </a:bodyPr>
          <a:lstStyle/>
          <a:p>
            <a:pPr indent="-351463" lvl="0" marL="342900" rtl="0" algn="l">
              <a:spcBef>
                <a:spcPts val="0"/>
              </a:spcBef>
              <a:spcAft>
                <a:spcPts val="0"/>
              </a:spcAft>
              <a:buSzPct val="64255"/>
              <a:buChar char="●"/>
            </a:pPr>
            <a:r>
              <a:rPr b="1" lang="en-CA" sz="2685"/>
              <a:t>HMG CoA Reductase inhibitors (the “statins”)</a:t>
            </a:r>
            <a:endParaRPr b="1" sz="2685"/>
          </a:p>
          <a:p>
            <a:pPr indent="-279654" lvl="1" marL="742950" rtl="0" algn="l">
              <a:spcBef>
                <a:spcPts val="1000"/>
              </a:spcBef>
              <a:spcAft>
                <a:spcPts val="0"/>
              </a:spcAft>
              <a:buSzPct val="67368"/>
              <a:buChar char="○"/>
            </a:pPr>
            <a:r>
              <a:rPr lang="en-CA"/>
              <a:t>Includes atorvastatin (Lipitor), rosuvastatin (Crestor), lovastatin (Mevacor), pravastatin (Pravachol)</a:t>
            </a:r>
            <a:endParaRPr/>
          </a:p>
          <a:p>
            <a:pPr indent="-279654" lvl="1" marL="742950" rtl="0" algn="l">
              <a:spcBef>
                <a:spcPts val="1000"/>
              </a:spcBef>
              <a:spcAft>
                <a:spcPts val="0"/>
              </a:spcAft>
              <a:buSzPct val="67368"/>
              <a:buChar char="○"/>
            </a:pPr>
            <a:r>
              <a:rPr lang="en-CA"/>
              <a:t>Side effects: nausea, diarrhea, muscle/joint pain, rhabdomyolysis</a:t>
            </a:r>
            <a:endParaRPr/>
          </a:p>
          <a:p>
            <a:pPr indent="-336042" lvl="0" marL="342900" rtl="0" algn="l">
              <a:spcBef>
                <a:spcPts val="1000"/>
              </a:spcBef>
              <a:spcAft>
                <a:spcPts val="0"/>
              </a:spcAft>
              <a:buSzPct val="59999"/>
              <a:buChar char="●"/>
            </a:pPr>
            <a:r>
              <a:rPr b="1" lang="en-CA"/>
              <a:t>Nicotinic acid/Niacin </a:t>
            </a:r>
            <a:r>
              <a:rPr lang="en-CA"/>
              <a:t>(side effects: nausea, diarrhea, facial flushing, headache, dry skin)</a:t>
            </a:r>
            <a:endParaRPr/>
          </a:p>
          <a:p>
            <a:pPr indent="-336042" lvl="0" marL="342900" rtl="0" algn="l">
              <a:spcBef>
                <a:spcPts val="1000"/>
              </a:spcBef>
              <a:spcAft>
                <a:spcPts val="0"/>
              </a:spcAft>
              <a:buSzPct val="59999"/>
              <a:buChar char="●"/>
            </a:pPr>
            <a:r>
              <a:rPr b="1" lang="en-CA"/>
              <a:t>The Fibrates</a:t>
            </a:r>
            <a:endParaRPr b="1"/>
          </a:p>
          <a:p>
            <a:pPr indent="-279654" lvl="1" marL="742950" rtl="0" algn="l">
              <a:spcBef>
                <a:spcPts val="1000"/>
              </a:spcBef>
              <a:spcAft>
                <a:spcPts val="0"/>
              </a:spcAft>
              <a:buSzPct val="67368"/>
              <a:buChar char="○"/>
            </a:pPr>
            <a:r>
              <a:rPr lang="en-CA"/>
              <a:t>Includes fenofibrate, bezafibrate (Bezalip), gemfibrozil</a:t>
            </a:r>
            <a:endParaRPr/>
          </a:p>
          <a:p>
            <a:pPr indent="-279654" lvl="1" marL="742950" rtl="0" algn="l">
              <a:spcBef>
                <a:spcPts val="1000"/>
              </a:spcBef>
              <a:spcAft>
                <a:spcPts val="0"/>
              </a:spcAft>
              <a:buSzPct val="67368"/>
              <a:buChar char="○"/>
            </a:pPr>
            <a:r>
              <a:rPr lang="en-CA"/>
              <a:t>Side effects: headache, fatigue, nausea, diarrhea, rhabdomyolysis</a:t>
            </a:r>
            <a:endParaRPr/>
          </a:p>
          <a:p>
            <a:pPr indent="-336042" lvl="0" marL="342900" rtl="0" algn="l">
              <a:spcBef>
                <a:spcPts val="1000"/>
              </a:spcBef>
              <a:spcAft>
                <a:spcPts val="0"/>
              </a:spcAft>
              <a:buSzPct val="59999"/>
              <a:buChar char="●"/>
            </a:pPr>
            <a:r>
              <a:rPr b="1" lang="en-CA"/>
              <a:t>Bile Acid Sequestrants</a:t>
            </a:r>
            <a:endParaRPr b="1"/>
          </a:p>
          <a:p>
            <a:pPr indent="-279654" lvl="1" marL="742950" rtl="0" algn="l">
              <a:spcBef>
                <a:spcPts val="1000"/>
              </a:spcBef>
              <a:spcAft>
                <a:spcPts val="0"/>
              </a:spcAft>
              <a:buSzPct val="67368"/>
              <a:buChar char="○"/>
            </a:pPr>
            <a:r>
              <a:rPr lang="en-CA"/>
              <a:t>Includes cholestyramine, colestipol</a:t>
            </a:r>
            <a:endParaRPr/>
          </a:p>
          <a:p>
            <a:pPr indent="-279654" lvl="1" marL="742950" rtl="0" algn="l">
              <a:spcBef>
                <a:spcPts val="1000"/>
              </a:spcBef>
              <a:spcAft>
                <a:spcPts val="0"/>
              </a:spcAft>
              <a:buSzPct val="67368"/>
              <a:buChar char="○"/>
            </a:pPr>
            <a:r>
              <a:rPr lang="en-CA"/>
              <a:t>Side effects: nausea, abdominal pain, diarrhea/constipation, flatulence, fatigue</a:t>
            </a:r>
            <a:endParaRPr/>
          </a:p>
        </p:txBody>
      </p:sp>
      <p:sp>
        <p:nvSpPr>
          <p:cNvPr id="247" name="Google Shape;247;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48" name="Google Shape;248;p2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000"/>
              <a:buFont typeface="Trebuchet MS"/>
              <a:buNone/>
            </a:pPr>
            <a:r>
              <a:rPr lang="en-CA" sz="3000"/>
              <a:t>Drugs for Managing Cardiovascular Disease – Medications that Lower Blood Lipid Levels (MOA)</a:t>
            </a:r>
            <a:endParaRPr sz="3000"/>
          </a:p>
        </p:txBody>
      </p:sp>
      <p:sp>
        <p:nvSpPr>
          <p:cNvPr id="254" name="Google Shape;254;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55" name="Google Shape;255;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256" name="Google Shape;256;p22"/>
          <p:cNvPicPr preferRelativeResize="0"/>
          <p:nvPr/>
        </p:nvPicPr>
        <p:blipFill rotWithShape="1">
          <a:blip r:embed="rId3">
            <a:alphaModFix/>
          </a:blip>
          <a:srcRect b="0" l="0" r="0" t="0"/>
          <a:stretch/>
        </p:blipFill>
        <p:spPr>
          <a:xfrm>
            <a:off x="677334" y="1809247"/>
            <a:ext cx="4863385" cy="4232115"/>
          </a:xfrm>
          <a:prstGeom prst="rect">
            <a:avLst/>
          </a:prstGeom>
          <a:noFill/>
          <a:ln>
            <a:noFill/>
          </a:ln>
        </p:spPr>
      </p:pic>
      <p:pic>
        <p:nvPicPr>
          <p:cNvPr id="257" name="Google Shape;257;p22"/>
          <p:cNvPicPr preferRelativeResize="0"/>
          <p:nvPr/>
        </p:nvPicPr>
        <p:blipFill rotWithShape="1">
          <a:blip r:embed="rId4">
            <a:alphaModFix/>
          </a:blip>
          <a:srcRect b="0" l="0" r="0" t="0"/>
          <a:stretch/>
        </p:blipFill>
        <p:spPr>
          <a:xfrm>
            <a:off x="5695804" y="1809246"/>
            <a:ext cx="4362439" cy="423211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Quick Guide to Case History Taking</a:t>
            </a:r>
            <a:endParaRPr/>
          </a:p>
        </p:txBody>
      </p:sp>
      <p:sp>
        <p:nvSpPr>
          <p:cNvPr id="263" name="Google Shape;263;p2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92500"/>
          </a:bodyPr>
          <a:lstStyle/>
          <a:p>
            <a:pPr indent="-336042" lvl="0" marL="342900" rtl="0" algn="l">
              <a:spcBef>
                <a:spcPts val="0"/>
              </a:spcBef>
              <a:spcAft>
                <a:spcPts val="0"/>
              </a:spcAft>
              <a:buSzPct val="59999"/>
              <a:buChar char="●"/>
            </a:pPr>
            <a:r>
              <a:rPr lang="en-CA"/>
              <a:t>Questions:</a:t>
            </a:r>
            <a:endParaRPr/>
          </a:p>
          <a:p>
            <a:pPr indent="-279653" lvl="1" marL="742950" rtl="0" algn="l">
              <a:spcBef>
                <a:spcPts val="1000"/>
              </a:spcBef>
              <a:spcAft>
                <a:spcPts val="0"/>
              </a:spcAft>
              <a:buSzPct val="67368"/>
              <a:buChar char="○"/>
            </a:pPr>
            <a:r>
              <a:rPr lang="en-CA"/>
              <a:t>What cardiovascular disease is present? How is it being treated (lifestyle modifications, medications, alternative therapy)? Is the condition stable?</a:t>
            </a:r>
            <a:endParaRPr/>
          </a:p>
          <a:p>
            <a:pPr indent="-279653" lvl="1" marL="742950" rtl="0" algn="l">
              <a:spcBef>
                <a:spcPts val="1000"/>
              </a:spcBef>
              <a:spcAft>
                <a:spcPts val="0"/>
              </a:spcAft>
              <a:buSzPct val="67368"/>
              <a:buChar char="○"/>
            </a:pPr>
            <a:r>
              <a:rPr lang="en-CA"/>
              <a:t>Regular follow-up with physician? Any exercise/hydrotherapy restrictions?</a:t>
            </a:r>
            <a:endParaRPr/>
          </a:p>
          <a:p>
            <a:pPr indent="-279653" lvl="1" marL="742950" rtl="0" algn="l">
              <a:spcBef>
                <a:spcPts val="1000"/>
              </a:spcBef>
              <a:spcAft>
                <a:spcPts val="0"/>
              </a:spcAft>
              <a:buSzPct val="67368"/>
              <a:buChar char="○"/>
            </a:pPr>
            <a:r>
              <a:rPr lang="en-CA"/>
              <a:t>Poor circulation? Any numbness or sensation abnormalities?</a:t>
            </a:r>
            <a:endParaRPr/>
          </a:p>
          <a:p>
            <a:pPr indent="-279653" lvl="1" marL="742950" rtl="0" algn="l">
              <a:spcBef>
                <a:spcPts val="1000"/>
              </a:spcBef>
              <a:spcAft>
                <a:spcPts val="0"/>
              </a:spcAft>
              <a:buSzPct val="67368"/>
              <a:buChar char="○"/>
            </a:pPr>
            <a:r>
              <a:rPr lang="en-CA"/>
              <a:t>Procedures for angina attack if experienced during treatment?</a:t>
            </a:r>
            <a:endParaRPr/>
          </a:p>
          <a:p>
            <a:pPr indent="-336042" lvl="0" marL="342900" rtl="0" algn="l">
              <a:spcBef>
                <a:spcPts val="1000"/>
              </a:spcBef>
              <a:spcAft>
                <a:spcPts val="0"/>
              </a:spcAft>
              <a:buSzPct val="59999"/>
              <a:buChar char="●"/>
            </a:pPr>
            <a:r>
              <a:rPr lang="en-CA"/>
              <a:t>Observations:</a:t>
            </a:r>
            <a:endParaRPr/>
          </a:p>
          <a:p>
            <a:pPr indent="-279653" lvl="1" marL="742950" rtl="0" algn="l">
              <a:spcBef>
                <a:spcPts val="1000"/>
              </a:spcBef>
              <a:spcAft>
                <a:spcPts val="0"/>
              </a:spcAft>
              <a:buSzPct val="67368"/>
              <a:buChar char="○"/>
            </a:pPr>
            <a:r>
              <a:rPr lang="en-CA"/>
              <a:t>Presence of bruising or peripheral edema? Varicose veins?</a:t>
            </a:r>
            <a:endParaRPr/>
          </a:p>
          <a:p>
            <a:pPr indent="-279653" lvl="1" marL="742950" rtl="0" algn="l">
              <a:spcBef>
                <a:spcPts val="1000"/>
              </a:spcBef>
              <a:spcAft>
                <a:spcPts val="0"/>
              </a:spcAft>
              <a:buSzPct val="67368"/>
              <a:buChar char="○"/>
            </a:pPr>
            <a:r>
              <a:rPr lang="en-CA"/>
              <a:t>Problems with shortness of breath? </a:t>
            </a:r>
            <a:endParaRPr/>
          </a:p>
        </p:txBody>
      </p:sp>
      <p:sp>
        <p:nvSpPr>
          <p:cNvPr id="264" name="Google Shape;264;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65" name="Google Shape;265;p2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Quick Guide to Working with Clients with CVD</a:t>
            </a:r>
            <a:endParaRPr/>
          </a:p>
        </p:txBody>
      </p:sp>
      <p:sp>
        <p:nvSpPr>
          <p:cNvPr id="271" name="Google Shape;271;p24"/>
          <p:cNvSpPr txBox="1"/>
          <p:nvPr>
            <p:ph idx="1" type="body"/>
          </p:nvPr>
        </p:nvSpPr>
        <p:spPr>
          <a:xfrm>
            <a:off x="677325" y="2160600"/>
            <a:ext cx="11029800" cy="3880800"/>
          </a:xfrm>
          <a:prstGeom prst="rect">
            <a:avLst/>
          </a:prstGeom>
          <a:noFill/>
          <a:ln>
            <a:noFill/>
          </a:ln>
        </p:spPr>
        <p:txBody>
          <a:bodyPr anchorCtr="0" anchor="t" bIns="45700" lIns="91425" spcFirstLastPara="1" rIns="91425" wrap="square" tIns="45700">
            <a:normAutofit fontScale="70000" lnSpcReduction="20000"/>
          </a:bodyPr>
          <a:lstStyle/>
          <a:p>
            <a:pPr indent="-336042" lvl="0" marL="342900" rtl="0" algn="l">
              <a:spcBef>
                <a:spcPts val="0"/>
              </a:spcBef>
              <a:spcAft>
                <a:spcPts val="0"/>
              </a:spcAft>
              <a:buSzPct val="59999"/>
              <a:buChar char="●"/>
            </a:pPr>
            <a:r>
              <a:rPr lang="en-CA"/>
              <a:t>Client positioning </a:t>
            </a:r>
            <a:endParaRPr/>
          </a:p>
          <a:p>
            <a:pPr indent="-279654" lvl="1" marL="742950" rtl="0" algn="l">
              <a:spcBef>
                <a:spcPts val="1000"/>
              </a:spcBef>
              <a:spcAft>
                <a:spcPts val="0"/>
              </a:spcAft>
              <a:buSzPct val="67368"/>
              <a:buChar char="○"/>
            </a:pPr>
            <a:r>
              <a:rPr lang="en-CA"/>
              <a:t>Prone positioning may not be appropriate in clients with cardiovascular disease, especially clients with moderate/severe hypertension or recent heart surgery</a:t>
            </a:r>
            <a:endParaRPr/>
          </a:p>
          <a:p>
            <a:pPr indent="-279654" lvl="1" marL="742950" rtl="0" algn="l">
              <a:spcBef>
                <a:spcPts val="1000"/>
              </a:spcBef>
              <a:spcAft>
                <a:spcPts val="0"/>
              </a:spcAft>
              <a:buSzPct val="67368"/>
              <a:buChar char="○"/>
            </a:pPr>
            <a:r>
              <a:rPr lang="en-CA"/>
              <a:t>Support and elevate areas of the body where edema is present. Do not elevate the feet above heart-level in clients with moderate/severe CHF!</a:t>
            </a:r>
            <a:endParaRPr/>
          </a:p>
          <a:p>
            <a:pPr indent="-336042" lvl="0" marL="342900" rtl="0" algn="l">
              <a:spcBef>
                <a:spcPts val="1000"/>
              </a:spcBef>
              <a:spcAft>
                <a:spcPts val="0"/>
              </a:spcAft>
              <a:buSzPct val="59999"/>
              <a:buChar char="●"/>
            </a:pPr>
            <a:r>
              <a:rPr lang="en-CA"/>
              <a:t>Choice of techniques</a:t>
            </a:r>
            <a:endParaRPr/>
          </a:p>
          <a:p>
            <a:pPr indent="-279654" lvl="1" marL="742950" rtl="0" algn="l">
              <a:spcBef>
                <a:spcPts val="1000"/>
              </a:spcBef>
              <a:spcAft>
                <a:spcPts val="0"/>
              </a:spcAft>
              <a:buSzPct val="67368"/>
              <a:buChar char="○"/>
            </a:pPr>
            <a:r>
              <a:rPr lang="en-CA"/>
              <a:t>Relaxing/soothing techniques should be the focus of treatment! (Reduce TPR, BP and workload of the heart)</a:t>
            </a:r>
            <a:endParaRPr/>
          </a:p>
          <a:p>
            <a:pPr indent="-279654" lvl="1" marL="742950" rtl="0" algn="l">
              <a:spcBef>
                <a:spcPts val="1000"/>
              </a:spcBef>
              <a:spcAft>
                <a:spcPts val="0"/>
              </a:spcAft>
              <a:buSzPct val="67368"/>
              <a:buChar char="○"/>
            </a:pPr>
            <a:r>
              <a:rPr lang="en-CA"/>
              <a:t>AVOID/MODIFY techniques including heavy tapotement, deep tissue work or trigger point release (may cause sympathetic nervous system response – fight or flight)</a:t>
            </a:r>
            <a:endParaRPr/>
          </a:p>
          <a:p>
            <a:pPr indent="-279654" lvl="1" marL="742950" rtl="0" algn="l">
              <a:spcBef>
                <a:spcPts val="1000"/>
              </a:spcBef>
              <a:spcAft>
                <a:spcPts val="0"/>
              </a:spcAft>
              <a:buSzPct val="67368"/>
              <a:buChar char="○"/>
            </a:pPr>
            <a:r>
              <a:rPr lang="en-CA"/>
              <a:t>AVOID techniques that increase venous return to the heart including effleurage, petrissage, excessive elevation and large scale ROM work. </a:t>
            </a:r>
            <a:endParaRPr/>
          </a:p>
          <a:p>
            <a:pPr indent="-223266" lvl="2" marL="1143000" rtl="0" algn="l">
              <a:spcBef>
                <a:spcPts val="1000"/>
              </a:spcBef>
              <a:spcAft>
                <a:spcPts val="0"/>
              </a:spcAft>
              <a:buSzPct val="58947"/>
              <a:buChar char="■"/>
            </a:pPr>
            <a:r>
              <a:rPr lang="en-CA"/>
              <a:t>Wringing and muscle squeezing benefit these clients by increasing local circulation without markedly increasing venous return to he heart.</a:t>
            </a:r>
            <a:endParaRPr/>
          </a:p>
          <a:p>
            <a:pPr indent="-279654" lvl="1" marL="742950" rtl="0" algn="l">
              <a:spcBef>
                <a:spcPts val="1000"/>
              </a:spcBef>
              <a:spcAft>
                <a:spcPts val="0"/>
              </a:spcAft>
              <a:buSzPct val="67368"/>
              <a:buChar char="○"/>
            </a:pPr>
            <a:r>
              <a:rPr lang="en-CA"/>
              <a:t>MODIFY depth of technique in clients with atherosclerosis and other medical conditions that predispose clients toward clotting. </a:t>
            </a:r>
            <a:endParaRPr/>
          </a:p>
          <a:p>
            <a:pPr indent="-223266" lvl="2" marL="1143000" rtl="0" algn="l">
              <a:spcBef>
                <a:spcPts val="1000"/>
              </a:spcBef>
              <a:spcAft>
                <a:spcPts val="0"/>
              </a:spcAft>
              <a:buSzPct val="58947"/>
              <a:buChar char="■"/>
            </a:pPr>
            <a:r>
              <a:rPr lang="en-CA"/>
              <a:t>Massage is contraindicated for known thrombus sites!</a:t>
            </a:r>
            <a:endParaRPr/>
          </a:p>
        </p:txBody>
      </p:sp>
      <p:sp>
        <p:nvSpPr>
          <p:cNvPr id="272" name="Google Shape;272;p2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73" name="Google Shape;273;p2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General Massage Guidelines</a:t>
            </a:r>
            <a:endParaRPr/>
          </a:p>
        </p:txBody>
      </p:sp>
      <p:sp>
        <p:nvSpPr>
          <p:cNvPr id="279" name="Google Shape;279;p2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10000"/>
          </a:bodyPr>
          <a:lstStyle/>
          <a:p>
            <a:pPr indent="-322326" lvl="0" marL="342900" rtl="0" algn="l">
              <a:spcBef>
                <a:spcPts val="0"/>
              </a:spcBef>
              <a:spcAft>
                <a:spcPts val="0"/>
              </a:spcAft>
              <a:buSzPct val="59999"/>
              <a:buChar char="●"/>
            </a:pPr>
            <a:r>
              <a:rPr lang="en-CA"/>
              <a:t>Be aware of ALL medications the clients is taking as well as indications and adverse reactions! Use the Medication Case History Forms to get the complete picture – Rx/OTC/herbal!</a:t>
            </a:r>
            <a:endParaRPr/>
          </a:p>
          <a:p>
            <a:pPr indent="-322326" lvl="0" marL="342900" rtl="0" algn="l">
              <a:spcBef>
                <a:spcPts val="1000"/>
              </a:spcBef>
              <a:spcAft>
                <a:spcPts val="0"/>
              </a:spcAft>
              <a:buSzPct val="59999"/>
              <a:buChar char="●"/>
            </a:pPr>
            <a:r>
              <a:rPr lang="en-CA"/>
              <a:t>Recall the medical stability of the patient! Schedule treatment AFTER the client’s dose of medication in clients with more severe conditions, such as angina or arrhythmias. </a:t>
            </a:r>
            <a:endParaRPr/>
          </a:p>
          <a:p>
            <a:pPr indent="-322326" lvl="0" marL="342900" rtl="0" algn="l">
              <a:spcBef>
                <a:spcPts val="1000"/>
              </a:spcBef>
              <a:spcAft>
                <a:spcPts val="0"/>
              </a:spcAft>
              <a:buSzPct val="59999"/>
              <a:buChar char="●"/>
            </a:pPr>
            <a:r>
              <a:rPr lang="en-CA"/>
              <a:t>After lying down on the massage table for an extended period of time, sit up slowly and wait for a few minutes before standing. This is especially important in patients on medications that can cause orthostatic hypotension!</a:t>
            </a:r>
            <a:endParaRPr/>
          </a:p>
          <a:p>
            <a:pPr indent="-322326" lvl="0" marL="342900" rtl="0" algn="l">
              <a:spcBef>
                <a:spcPts val="1000"/>
              </a:spcBef>
              <a:spcAft>
                <a:spcPts val="0"/>
              </a:spcAft>
              <a:buSzPct val="59999"/>
              <a:buChar char="●"/>
            </a:pPr>
            <a:r>
              <a:rPr lang="en-CA"/>
              <a:t>Be aware of implanted devices, medication patches and other topical products!</a:t>
            </a:r>
            <a:endParaRPr/>
          </a:p>
        </p:txBody>
      </p:sp>
      <p:sp>
        <p:nvSpPr>
          <p:cNvPr id="280" name="Google Shape;280;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81" name="Google Shape;281;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Specific Guidelines</a:t>
            </a:r>
            <a:endParaRPr/>
          </a:p>
        </p:txBody>
      </p:sp>
      <p:sp>
        <p:nvSpPr>
          <p:cNvPr id="287" name="Google Shape;287;p26"/>
          <p:cNvSpPr txBox="1"/>
          <p:nvPr>
            <p:ph idx="1" type="body"/>
          </p:nvPr>
        </p:nvSpPr>
        <p:spPr>
          <a:xfrm>
            <a:off x="677324" y="2160600"/>
            <a:ext cx="9678900" cy="3880800"/>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lang="en-CA"/>
              <a:t>Beta-blockers can cause shortness of breath, bradycardia, hypotension, cold extremities and fatigue. Measure client BP, monitor for symptom changes and obtain client feedback more often!</a:t>
            </a:r>
            <a:endParaRPr/>
          </a:p>
          <a:p>
            <a:pPr indent="-322326" lvl="0" marL="342900" rtl="0" algn="l">
              <a:spcBef>
                <a:spcPts val="1000"/>
              </a:spcBef>
              <a:spcAft>
                <a:spcPts val="0"/>
              </a:spcAft>
              <a:buSzPct val="59999"/>
              <a:buChar char="●"/>
            </a:pPr>
            <a:r>
              <a:rPr lang="en-CA"/>
              <a:t>Watch for digoxin toxicity (GI irritation, confusion, visual disturbances, abnormal heart rate)!</a:t>
            </a:r>
            <a:endParaRPr/>
          </a:p>
          <a:p>
            <a:pPr indent="-322326" lvl="0" marL="342900" rtl="0" algn="l">
              <a:spcBef>
                <a:spcPts val="1000"/>
              </a:spcBef>
              <a:spcAft>
                <a:spcPts val="0"/>
              </a:spcAft>
              <a:buSzPct val="59999"/>
              <a:buChar char="●"/>
            </a:pPr>
            <a:r>
              <a:rPr lang="en-CA"/>
              <a:t>ACE inhibitors can cause dry cough (supine position can aggravate this), calcium channel blockers can cause ankle edema (possible referral) and nitroglycerin patches can cause irritation/rash at the application site (never remove patches and consider a referral)!</a:t>
            </a:r>
            <a:endParaRPr/>
          </a:p>
          <a:p>
            <a:pPr indent="-322326" lvl="0" marL="342900" rtl="0" algn="l">
              <a:spcBef>
                <a:spcPts val="1000"/>
              </a:spcBef>
              <a:spcAft>
                <a:spcPts val="0"/>
              </a:spcAft>
              <a:buSzPct val="59999"/>
              <a:buChar char="●"/>
            </a:pPr>
            <a:r>
              <a:rPr lang="en-CA"/>
              <a:t>Deep kneading, muscle stripping and cross fiber frictions are NOT RECOMMENDED in patients taking anticoagulants/platelet inhibitors/ thrombolytics!</a:t>
            </a:r>
            <a:endParaRPr/>
          </a:p>
          <a:p>
            <a:pPr indent="-322326" lvl="0" marL="342900" rtl="0" algn="l">
              <a:spcBef>
                <a:spcPts val="1000"/>
              </a:spcBef>
              <a:spcAft>
                <a:spcPts val="0"/>
              </a:spcAft>
              <a:buSzPct val="59999"/>
              <a:buChar char="●"/>
            </a:pPr>
            <a:r>
              <a:rPr lang="en-CA"/>
              <a:t>Diuretics may cause muscle cramping/spasm/pain/weakness! MODIFY stretching and strengthening techniques and refer to family physician!</a:t>
            </a:r>
            <a:endParaRPr/>
          </a:p>
          <a:p>
            <a:pPr indent="-322326" lvl="0" marL="342900" rtl="0" algn="l">
              <a:spcBef>
                <a:spcPts val="1000"/>
              </a:spcBef>
              <a:spcAft>
                <a:spcPts val="0"/>
              </a:spcAft>
              <a:buSzPct val="59999"/>
              <a:buChar char="●"/>
            </a:pPr>
            <a:r>
              <a:rPr lang="en-CA"/>
              <a:t>Lipid lowering medications can cause muscle/joint pain and rhabdomyolysis in clients! Be aware of unexplained muscle pain/weakness!</a:t>
            </a:r>
            <a:endParaRPr/>
          </a:p>
        </p:txBody>
      </p:sp>
      <p:sp>
        <p:nvSpPr>
          <p:cNvPr id="288" name="Google Shape;288;p2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89" name="Google Shape;289;p2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Cardiovascular Disease – Specific Guidelines</a:t>
            </a:r>
            <a:endParaRPr/>
          </a:p>
        </p:txBody>
      </p:sp>
      <p:sp>
        <p:nvSpPr>
          <p:cNvPr id="295" name="Google Shape;295;p2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10000"/>
          </a:bodyPr>
          <a:lstStyle/>
          <a:p>
            <a:pPr indent="-322326" lvl="0" marL="342900" rtl="0" algn="l">
              <a:spcBef>
                <a:spcPts val="0"/>
              </a:spcBef>
              <a:spcAft>
                <a:spcPts val="0"/>
              </a:spcAft>
              <a:buSzPct val="59999"/>
              <a:buChar char="●"/>
            </a:pPr>
            <a:r>
              <a:rPr lang="en-CA"/>
              <a:t>Hydrotherapy</a:t>
            </a:r>
            <a:endParaRPr/>
          </a:p>
          <a:p>
            <a:pPr indent="-267461" lvl="1" marL="742950" rtl="0" algn="l">
              <a:spcBef>
                <a:spcPts val="1000"/>
              </a:spcBef>
              <a:spcAft>
                <a:spcPts val="0"/>
              </a:spcAft>
              <a:buSzPct val="67368"/>
              <a:buChar char="○"/>
            </a:pPr>
            <a:r>
              <a:rPr lang="en-CA"/>
              <a:t>Be aware of any physician restrictions on the use of hydrotherapy as well as client’s tolerance of hydrotherapy.</a:t>
            </a:r>
            <a:endParaRPr/>
          </a:p>
          <a:p>
            <a:pPr indent="-267461" lvl="1" marL="742950" rtl="0" algn="l">
              <a:spcBef>
                <a:spcPts val="1000"/>
              </a:spcBef>
              <a:spcAft>
                <a:spcPts val="0"/>
              </a:spcAft>
              <a:buSzPct val="67368"/>
              <a:buChar char="○"/>
            </a:pPr>
            <a:r>
              <a:rPr lang="en-CA"/>
              <a:t>Client’s with cardiovascular disease are at increased risk of hydrotherapy adverse reactions!</a:t>
            </a:r>
            <a:endParaRPr/>
          </a:p>
          <a:p>
            <a:pPr indent="-212598" lvl="2" marL="1143000" rtl="0" algn="l">
              <a:spcBef>
                <a:spcPts val="1000"/>
              </a:spcBef>
              <a:spcAft>
                <a:spcPts val="0"/>
              </a:spcAft>
              <a:buSzPct val="58947"/>
              <a:buChar char="■"/>
            </a:pPr>
            <a:r>
              <a:rPr lang="en-CA"/>
              <a:t>“Start low and go slow”. Monitor client closely!</a:t>
            </a:r>
            <a:endParaRPr/>
          </a:p>
          <a:p>
            <a:pPr indent="-212598" lvl="2" marL="1143000" rtl="0" algn="l">
              <a:spcBef>
                <a:spcPts val="1000"/>
              </a:spcBef>
              <a:spcAft>
                <a:spcPts val="0"/>
              </a:spcAft>
              <a:buSzPct val="58947"/>
              <a:buChar char="■"/>
            </a:pPr>
            <a:r>
              <a:rPr lang="en-CA"/>
              <a:t>Use local treatment rather than systemic treatment!</a:t>
            </a:r>
            <a:endParaRPr/>
          </a:p>
          <a:p>
            <a:pPr indent="-322326" lvl="0" marL="342900" rtl="0" algn="l">
              <a:spcBef>
                <a:spcPts val="1000"/>
              </a:spcBef>
              <a:spcAft>
                <a:spcPts val="0"/>
              </a:spcAft>
              <a:buSzPct val="59999"/>
              <a:buChar char="●"/>
            </a:pPr>
            <a:r>
              <a:rPr lang="en-CA"/>
              <a:t>Exercise</a:t>
            </a:r>
            <a:endParaRPr/>
          </a:p>
          <a:p>
            <a:pPr indent="-267461" lvl="1" marL="742950" rtl="0" algn="l">
              <a:spcBef>
                <a:spcPts val="1000"/>
              </a:spcBef>
              <a:spcAft>
                <a:spcPts val="0"/>
              </a:spcAft>
              <a:buSzPct val="67368"/>
              <a:buChar char="○"/>
            </a:pPr>
            <a:r>
              <a:rPr lang="en-CA"/>
              <a:t>“Start low and go slow”. Monitor client closely!</a:t>
            </a:r>
            <a:endParaRPr/>
          </a:p>
          <a:p>
            <a:pPr indent="-267461" lvl="1" marL="742950" rtl="0" algn="l">
              <a:spcBef>
                <a:spcPts val="1000"/>
              </a:spcBef>
              <a:spcAft>
                <a:spcPts val="0"/>
              </a:spcAft>
              <a:buSzPct val="67368"/>
              <a:buChar char="○"/>
            </a:pPr>
            <a:r>
              <a:rPr lang="en-CA"/>
              <a:t>“exercise prescription for the most compromised types of cardiovascular patients is…beyond the scope of most massage therapists…it is best to work with a healthcare team that provides the services of a qualified exercise therapist.”</a:t>
            </a:r>
            <a:r>
              <a:rPr baseline="30000" lang="en-CA"/>
              <a:t>1</a:t>
            </a:r>
            <a:endParaRPr baseline="30000"/>
          </a:p>
        </p:txBody>
      </p:sp>
      <p:sp>
        <p:nvSpPr>
          <p:cNvPr id="296" name="Google Shape;296;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297" name="Google Shape;297;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Chapter 8: Medications for Managing Diabetes Mellitus</a:t>
            </a:r>
            <a:endParaRPr/>
          </a:p>
        </p:txBody>
      </p:sp>
      <p:sp>
        <p:nvSpPr>
          <p:cNvPr id="303" name="Google Shape;303;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04" name="Google Shape;304;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05" name="Google Shape;305;p28"/>
          <p:cNvPicPr preferRelativeResize="0"/>
          <p:nvPr/>
        </p:nvPicPr>
        <p:blipFill rotWithShape="1">
          <a:blip r:embed="rId3">
            <a:alphaModFix/>
          </a:blip>
          <a:srcRect b="0" l="0" r="0" t="0"/>
          <a:stretch/>
        </p:blipFill>
        <p:spPr>
          <a:xfrm>
            <a:off x="677334" y="2068167"/>
            <a:ext cx="2619375" cy="1743075"/>
          </a:xfrm>
          <a:prstGeom prst="rect">
            <a:avLst/>
          </a:prstGeom>
          <a:noFill/>
          <a:ln>
            <a:noFill/>
          </a:ln>
        </p:spPr>
      </p:pic>
      <p:pic>
        <p:nvPicPr>
          <p:cNvPr id="306" name="Google Shape;306;p28"/>
          <p:cNvPicPr preferRelativeResize="0"/>
          <p:nvPr/>
        </p:nvPicPr>
        <p:blipFill rotWithShape="1">
          <a:blip r:embed="rId4">
            <a:alphaModFix/>
          </a:blip>
          <a:srcRect b="0" l="0" r="0" t="0"/>
          <a:stretch/>
        </p:blipFill>
        <p:spPr>
          <a:xfrm>
            <a:off x="2754577" y="3371519"/>
            <a:ext cx="2143125" cy="2143125"/>
          </a:xfrm>
          <a:prstGeom prst="rect">
            <a:avLst/>
          </a:prstGeom>
          <a:noFill/>
          <a:ln>
            <a:noFill/>
          </a:ln>
        </p:spPr>
      </p:pic>
      <p:pic>
        <p:nvPicPr>
          <p:cNvPr id="307" name="Google Shape;307;p28"/>
          <p:cNvPicPr preferRelativeResize="0"/>
          <p:nvPr/>
        </p:nvPicPr>
        <p:blipFill rotWithShape="1">
          <a:blip r:embed="rId5">
            <a:alphaModFix/>
          </a:blip>
          <a:srcRect b="0" l="0" r="0" t="0"/>
          <a:stretch/>
        </p:blipFill>
        <p:spPr>
          <a:xfrm>
            <a:off x="6519928" y="4342109"/>
            <a:ext cx="3067050" cy="1485900"/>
          </a:xfrm>
          <a:prstGeom prst="rect">
            <a:avLst/>
          </a:prstGeom>
          <a:noFill/>
          <a:ln>
            <a:noFill/>
          </a:ln>
        </p:spPr>
      </p:pic>
      <p:pic>
        <p:nvPicPr>
          <p:cNvPr id="308" name="Google Shape;308;p28"/>
          <p:cNvPicPr preferRelativeResize="0"/>
          <p:nvPr/>
        </p:nvPicPr>
        <p:blipFill rotWithShape="1">
          <a:blip r:embed="rId6">
            <a:alphaModFix/>
          </a:blip>
          <a:srcRect b="0" l="0" r="0" t="0"/>
          <a:stretch/>
        </p:blipFill>
        <p:spPr>
          <a:xfrm>
            <a:off x="4225290" y="2614281"/>
            <a:ext cx="3028950" cy="15144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Medications for Managing Diabetes Mellitus – Introduction </a:t>
            </a:r>
            <a:endParaRPr/>
          </a:p>
        </p:txBody>
      </p:sp>
      <p:sp>
        <p:nvSpPr>
          <p:cNvPr id="314" name="Google Shape;314;p29"/>
          <p:cNvSpPr txBox="1"/>
          <p:nvPr>
            <p:ph idx="1" type="body"/>
          </p:nvPr>
        </p:nvSpPr>
        <p:spPr>
          <a:xfrm>
            <a:off x="677324" y="2160550"/>
            <a:ext cx="4656600" cy="3880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“Diabetes mellitus is a chronic metabolic disturbance characterized by fasting and/or postprandial hyperglycemia.” (Therapeutic Choices 6th Ed.)</a:t>
            </a:r>
            <a:endParaRPr/>
          </a:p>
          <a:p>
            <a:pPr indent="-342900" lvl="0" marL="342900" rtl="0" algn="l">
              <a:spcBef>
                <a:spcPts val="1000"/>
              </a:spcBef>
              <a:spcAft>
                <a:spcPts val="0"/>
              </a:spcAft>
              <a:buSzPts val="1440"/>
              <a:buChar char="●"/>
            </a:pPr>
            <a:r>
              <a:rPr lang="en-CA"/>
              <a:t>What organ is involved in diabetes mellitus?</a:t>
            </a:r>
            <a:endParaRPr/>
          </a:p>
          <a:p>
            <a:pPr indent="0" lvl="0" marL="0" rtl="0" algn="l">
              <a:spcBef>
                <a:spcPts val="1000"/>
              </a:spcBef>
              <a:spcAft>
                <a:spcPts val="0"/>
              </a:spcAft>
              <a:buSzPts val="1440"/>
              <a:buNone/>
            </a:pPr>
            <a:r>
              <a:t/>
            </a:r>
            <a:endParaRPr/>
          </a:p>
        </p:txBody>
      </p:sp>
      <p:sp>
        <p:nvSpPr>
          <p:cNvPr id="315" name="Google Shape;315;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16" name="Google Shape;316;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17" name="Google Shape;317;p29"/>
          <p:cNvPicPr preferRelativeResize="0"/>
          <p:nvPr/>
        </p:nvPicPr>
        <p:blipFill>
          <a:blip r:embed="rId3">
            <a:alphaModFix/>
          </a:blip>
          <a:stretch>
            <a:fillRect/>
          </a:stretch>
        </p:blipFill>
        <p:spPr>
          <a:xfrm>
            <a:off x="5489800" y="2160562"/>
            <a:ext cx="6323245" cy="32937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Medications for Managing Diabetes Mellitus – Introduction </a:t>
            </a:r>
            <a:endParaRPr/>
          </a:p>
        </p:txBody>
      </p:sp>
      <p:sp>
        <p:nvSpPr>
          <p:cNvPr id="323" name="Google Shape;323;p30"/>
          <p:cNvSpPr txBox="1"/>
          <p:nvPr>
            <p:ph idx="1" type="body"/>
          </p:nvPr>
        </p:nvSpPr>
        <p:spPr>
          <a:xfrm>
            <a:off x="677324" y="2160600"/>
            <a:ext cx="9194100" cy="3880800"/>
          </a:xfrm>
          <a:prstGeom prst="rect">
            <a:avLst/>
          </a:prstGeom>
          <a:noFill/>
          <a:ln>
            <a:noFill/>
          </a:ln>
        </p:spPr>
        <p:txBody>
          <a:bodyPr anchorCtr="0" anchor="t" bIns="45700" lIns="91425" spcFirstLastPara="1" rIns="91425" wrap="square" tIns="45700">
            <a:normAutofit fontScale="70000" lnSpcReduction="10000"/>
          </a:bodyPr>
          <a:lstStyle/>
          <a:p>
            <a:pPr indent="-322326" lvl="0" marL="342900" rtl="0" algn="l">
              <a:spcBef>
                <a:spcPts val="0"/>
              </a:spcBef>
              <a:spcAft>
                <a:spcPts val="0"/>
              </a:spcAft>
              <a:buSzPct val="59999"/>
              <a:buChar char="●"/>
            </a:pPr>
            <a:r>
              <a:rPr b="1" lang="en-CA"/>
              <a:t>Type 1 diabetes (insulin-dependent)</a:t>
            </a:r>
            <a:endParaRPr b="1"/>
          </a:p>
          <a:p>
            <a:pPr indent="-267462" lvl="1" marL="742950" rtl="0" algn="l">
              <a:spcBef>
                <a:spcPts val="1000"/>
              </a:spcBef>
              <a:spcAft>
                <a:spcPts val="0"/>
              </a:spcAft>
              <a:buSzPct val="67368"/>
              <a:buChar char="○"/>
            </a:pPr>
            <a:r>
              <a:rPr lang="en-CA"/>
              <a:t>Early onset, usually in childhood; 5-10% of diabetic patients</a:t>
            </a:r>
            <a:endParaRPr/>
          </a:p>
          <a:p>
            <a:pPr indent="-267462" lvl="1" marL="742950" rtl="0" algn="l">
              <a:spcBef>
                <a:spcPts val="1000"/>
              </a:spcBef>
              <a:spcAft>
                <a:spcPts val="0"/>
              </a:spcAft>
              <a:buSzPct val="67368"/>
              <a:buChar char="○"/>
            </a:pPr>
            <a:r>
              <a:rPr lang="en-CA"/>
              <a:t>Pancreatic insulin production ends and patients require exogenous insulin</a:t>
            </a:r>
            <a:endParaRPr/>
          </a:p>
          <a:p>
            <a:pPr indent="-267462" lvl="1" marL="742950" rtl="0" algn="l">
              <a:spcBef>
                <a:spcPts val="1000"/>
              </a:spcBef>
              <a:spcAft>
                <a:spcPts val="0"/>
              </a:spcAft>
              <a:buSzPct val="67368"/>
              <a:buChar char="○"/>
            </a:pPr>
            <a:r>
              <a:rPr lang="en-CA"/>
              <a:t>Risk factors for type 1 diabetes include autoimmune dysfunction, genetic inheritance, etc.</a:t>
            </a:r>
            <a:endParaRPr/>
          </a:p>
          <a:p>
            <a:pPr indent="-322326" lvl="0" marL="342900" rtl="0" algn="l">
              <a:spcBef>
                <a:spcPts val="1000"/>
              </a:spcBef>
              <a:spcAft>
                <a:spcPts val="0"/>
              </a:spcAft>
              <a:buSzPct val="59999"/>
              <a:buChar char="●"/>
            </a:pPr>
            <a:r>
              <a:rPr b="1" lang="en-CA"/>
              <a:t>Type 2 diabetes (non-insulin dependent)</a:t>
            </a:r>
            <a:endParaRPr b="1"/>
          </a:p>
          <a:p>
            <a:pPr indent="-267462" lvl="1" marL="742950" rtl="0" algn="l">
              <a:spcBef>
                <a:spcPts val="1000"/>
              </a:spcBef>
              <a:spcAft>
                <a:spcPts val="0"/>
              </a:spcAft>
              <a:buSzPct val="67368"/>
              <a:buChar char="○"/>
            </a:pPr>
            <a:r>
              <a:rPr lang="en-CA"/>
              <a:t>Later onset in adulthood; 90-95% of diabetic patients (MOST COMMON)</a:t>
            </a:r>
            <a:endParaRPr/>
          </a:p>
          <a:p>
            <a:pPr indent="-267462" lvl="1" marL="742950" rtl="0" algn="l">
              <a:spcBef>
                <a:spcPts val="1000"/>
              </a:spcBef>
              <a:spcAft>
                <a:spcPts val="0"/>
              </a:spcAft>
              <a:buSzPct val="67368"/>
              <a:buChar char="○"/>
            </a:pPr>
            <a:r>
              <a:rPr lang="en-CA"/>
              <a:t>Characterized by “insulin resistance” (insulin is produced but not properly utilized) or a reduction in pancreatic insulin output</a:t>
            </a:r>
            <a:endParaRPr/>
          </a:p>
          <a:p>
            <a:pPr indent="-267462" lvl="1" marL="742950" rtl="0" algn="l">
              <a:spcBef>
                <a:spcPts val="1000"/>
              </a:spcBef>
              <a:spcAft>
                <a:spcPts val="0"/>
              </a:spcAft>
              <a:buSzPct val="67368"/>
              <a:buChar char="○"/>
            </a:pPr>
            <a:r>
              <a:rPr lang="en-CA"/>
              <a:t>Risk factors for type 2 diabetes include obesity, sedentary lifestyle, family history, race/ethnicity, impaired glucose tolerance, etc. </a:t>
            </a:r>
            <a:endParaRPr/>
          </a:p>
          <a:p>
            <a:pPr indent="-315468" lvl="0" marL="342900" rtl="0" algn="l">
              <a:spcBef>
                <a:spcPts val="1000"/>
              </a:spcBef>
              <a:spcAft>
                <a:spcPts val="0"/>
              </a:spcAft>
              <a:buSzPct val="59999"/>
              <a:buChar char="●"/>
            </a:pPr>
            <a:r>
              <a:rPr b="1" lang="en-CA"/>
              <a:t>Gestational diabetes - </a:t>
            </a:r>
            <a:r>
              <a:rPr lang="en-CA"/>
              <a:t>occurs during some pregnancies. The diabetes generally resolves after delivery, but mom remains at higher risk of developing diabetes in the future</a:t>
            </a:r>
            <a:endParaRPr/>
          </a:p>
        </p:txBody>
      </p:sp>
      <p:sp>
        <p:nvSpPr>
          <p:cNvPr id="324" name="Google Shape;324;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25" name="Google Shape;325;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26" name="Google Shape;326;p30"/>
          <p:cNvPicPr preferRelativeResize="0"/>
          <p:nvPr/>
        </p:nvPicPr>
        <p:blipFill>
          <a:blip r:embed="rId3">
            <a:alphaModFix/>
          </a:blip>
          <a:stretch>
            <a:fillRect/>
          </a:stretch>
        </p:blipFill>
        <p:spPr>
          <a:xfrm>
            <a:off x="8955050" y="905900"/>
            <a:ext cx="2578850" cy="3094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Medications for Managing Diabetes Mellitus – Introduction </a:t>
            </a:r>
            <a:endParaRPr/>
          </a:p>
        </p:txBody>
      </p:sp>
      <p:sp>
        <p:nvSpPr>
          <p:cNvPr id="332" name="Google Shape;332;p31"/>
          <p:cNvSpPr txBox="1"/>
          <p:nvPr>
            <p:ph idx="1" type="body"/>
          </p:nvPr>
        </p:nvSpPr>
        <p:spPr>
          <a:xfrm>
            <a:off x="677324" y="2160600"/>
            <a:ext cx="9627000" cy="3880800"/>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Complications of diabetes mellitus include</a:t>
            </a:r>
            <a:endParaRPr/>
          </a:p>
          <a:p>
            <a:pPr indent="-273557" lvl="1" marL="742950" rtl="0" algn="l">
              <a:spcBef>
                <a:spcPts val="1000"/>
              </a:spcBef>
              <a:spcAft>
                <a:spcPts val="0"/>
              </a:spcAft>
              <a:buSzPct val="67368"/>
              <a:buChar char="○"/>
            </a:pPr>
            <a:r>
              <a:rPr lang="en-CA"/>
              <a:t>Neuropathy (nerve problems), retinopathy/blindness</a:t>
            </a:r>
            <a:endParaRPr/>
          </a:p>
          <a:p>
            <a:pPr indent="-273557" lvl="1" marL="742950" rtl="0" algn="l">
              <a:spcBef>
                <a:spcPts val="1000"/>
              </a:spcBef>
              <a:spcAft>
                <a:spcPts val="0"/>
              </a:spcAft>
              <a:buSzPct val="67368"/>
              <a:buChar char="○"/>
            </a:pPr>
            <a:r>
              <a:rPr lang="en-CA"/>
              <a:t>Cardiovascular disease and kidney disease</a:t>
            </a:r>
            <a:endParaRPr/>
          </a:p>
          <a:p>
            <a:pPr indent="-273557" lvl="1" marL="742950" rtl="0" algn="l">
              <a:spcBef>
                <a:spcPts val="1000"/>
              </a:spcBef>
              <a:spcAft>
                <a:spcPts val="0"/>
              </a:spcAft>
              <a:buSzPct val="67368"/>
              <a:buChar char="○"/>
            </a:pPr>
            <a:r>
              <a:rPr lang="en-CA"/>
              <a:t>Infections/amputation and erectile dysfunction</a:t>
            </a:r>
            <a:endParaRPr/>
          </a:p>
          <a:p>
            <a:pPr indent="-329184" lvl="0" marL="342900" rtl="0" algn="l">
              <a:spcBef>
                <a:spcPts val="1000"/>
              </a:spcBef>
              <a:spcAft>
                <a:spcPts val="0"/>
              </a:spcAft>
              <a:buSzPct val="59999"/>
              <a:buChar char="●"/>
            </a:pPr>
            <a:r>
              <a:rPr lang="en-CA"/>
              <a:t>Typical treatment for diabetes mellitus Type 2 includes the following:</a:t>
            </a:r>
            <a:endParaRPr/>
          </a:p>
          <a:p>
            <a:pPr indent="-273557" lvl="1" marL="742950" rtl="0" algn="l">
              <a:spcBef>
                <a:spcPts val="1000"/>
              </a:spcBef>
              <a:spcAft>
                <a:spcPts val="0"/>
              </a:spcAft>
              <a:buSzPct val="67368"/>
              <a:buChar char="○"/>
            </a:pPr>
            <a:r>
              <a:rPr lang="en-CA"/>
              <a:t>Lifestyle modifications (healthy diet and exercise)</a:t>
            </a:r>
            <a:endParaRPr/>
          </a:p>
          <a:p>
            <a:pPr indent="-273557" lvl="1" marL="742950" rtl="0" algn="l">
              <a:spcBef>
                <a:spcPts val="1000"/>
              </a:spcBef>
              <a:spcAft>
                <a:spcPts val="0"/>
              </a:spcAft>
              <a:buSzPct val="67368"/>
              <a:buChar char="○"/>
            </a:pPr>
            <a:r>
              <a:rPr lang="en-CA"/>
              <a:t>Stress and anxiety management</a:t>
            </a:r>
            <a:endParaRPr/>
          </a:p>
          <a:p>
            <a:pPr indent="-272033" lvl="1" marL="742950" rtl="0" algn="l">
              <a:spcBef>
                <a:spcPts val="1000"/>
              </a:spcBef>
              <a:spcAft>
                <a:spcPts val="0"/>
              </a:spcAft>
              <a:buSzPct val="79999"/>
              <a:buChar char="○"/>
            </a:pPr>
            <a:r>
              <a:rPr b="1" lang="en-CA" sz="1800" u="sng"/>
              <a:t>Oral Hypoglycemic medications, may progess to insulin therapy</a:t>
            </a:r>
            <a:endParaRPr/>
          </a:p>
          <a:p>
            <a:pPr indent="-273557" lvl="1" marL="742950" rtl="0" algn="l">
              <a:spcBef>
                <a:spcPts val="1000"/>
              </a:spcBef>
              <a:spcAft>
                <a:spcPts val="0"/>
              </a:spcAft>
              <a:buSzPct val="67368"/>
              <a:buChar char="○"/>
            </a:pPr>
            <a:r>
              <a:rPr lang="en-CA"/>
              <a:t>Regular follow-up with family physician/specialist(s)</a:t>
            </a:r>
            <a:endParaRPr/>
          </a:p>
          <a:p>
            <a:pPr indent="0" lvl="0" marL="0" rtl="0" algn="l">
              <a:spcBef>
                <a:spcPts val="1000"/>
              </a:spcBef>
              <a:spcAft>
                <a:spcPts val="0"/>
              </a:spcAft>
              <a:buNone/>
            </a:pPr>
            <a:r>
              <a:rPr lang="en-CA"/>
              <a:t>       Treatment for Type 1 Diabetes: Insulin therapy must be given</a:t>
            </a:r>
            <a:endParaRPr/>
          </a:p>
        </p:txBody>
      </p:sp>
      <p:sp>
        <p:nvSpPr>
          <p:cNvPr id="333" name="Google Shape;333;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34" name="Google Shape;334;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35" name="Google Shape;335;p31"/>
          <p:cNvPicPr preferRelativeResize="0"/>
          <p:nvPr/>
        </p:nvPicPr>
        <p:blipFill rotWithShape="1">
          <a:blip r:embed="rId3">
            <a:alphaModFix/>
          </a:blip>
          <a:srcRect b="0" l="0" r="0" t="0"/>
          <a:stretch/>
        </p:blipFill>
        <p:spPr>
          <a:xfrm>
            <a:off x="8851582" y="290514"/>
            <a:ext cx="3038475" cy="15049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000"/>
              <a:buFont typeface="Trebuchet MS"/>
              <a:buNone/>
            </a:pPr>
            <a:r>
              <a:rPr lang="en-CA" sz="3000">
                <a:solidFill>
                  <a:srgbClr val="90C226"/>
                </a:solidFill>
              </a:rPr>
              <a:t>Medications for Managing Diabetes Mellitus – Oral Hypoglycemics</a:t>
            </a:r>
            <a:endParaRPr sz="3000"/>
          </a:p>
        </p:txBody>
      </p:sp>
      <p:sp>
        <p:nvSpPr>
          <p:cNvPr id="341" name="Google Shape;341;p36"/>
          <p:cNvSpPr txBox="1"/>
          <p:nvPr>
            <p:ph idx="1" type="body"/>
          </p:nvPr>
        </p:nvSpPr>
        <p:spPr>
          <a:xfrm>
            <a:off x="677325" y="2160600"/>
            <a:ext cx="11287800" cy="3880800"/>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lang="en-CA"/>
              <a:t>Oral medications used to control blood glucose levels in diabetic patients are referred to as</a:t>
            </a:r>
            <a:r>
              <a:rPr b="1" lang="en-CA"/>
              <a:t> oral hypoglycemic drugs</a:t>
            </a:r>
            <a:endParaRPr b="1"/>
          </a:p>
          <a:p>
            <a:pPr indent="-267462" lvl="1" marL="742950" rtl="0" algn="l">
              <a:spcBef>
                <a:spcPts val="1000"/>
              </a:spcBef>
              <a:spcAft>
                <a:spcPts val="0"/>
              </a:spcAft>
              <a:buSzPct val="67368"/>
              <a:buChar char="○"/>
            </a:pPr>
            <a:r>
              <a:rPr b="1" lang="en-CA"/>
              <a:t>Only indicated in the treatment of</a:t>
            </a:r>
            <a:r>
              <a:rPr lang="en-CA"/>
              <a:t> </a:t>
            </a:r>
            <a:r>
              <a:rPr b="1" lang="en-CA"/>
              <a:t>TYPE 2 DIABETES MELLITUS (NOT Type 1)</a:t>
            </a:r>
            <a:endParaRPr b="1"/>
          </a:p>
          <a:p>
            <a:pPr indent="-267462" lvl="1" marL="742950" rtl="0" algn="l">
              <a:spcBef>
                <a:spcPts val="1000"/>
              </a:spcBef>
              <a:spcAft>
                <a:spcPts val="0"/>
              </a:spcAft>
              <a:buSzPct val="54969"/>
              <a:buChar char="○"/>
            </a:pPr>
            <a:r>
              <a:rPr lang="en-CA"/>
              <a:t>I</a:t>
            </a:r>
            <a:r>
              <a:rPr lang="en-CA" sz="2328"/>
              <a:t>ncludes</a:t>
            </a:r>
            <a:r>
              <a:rPr baseline="30000" lang="en-CA" sz="2328"/>
              <a:t>2</a:t>
            </a:r>
            <a:r>
              <a:rPr lang="en-CA" sz="2328"/>
              <a:t> sulfonylureas, biguanides, alpha-glucosidase inhibitors, thiazolidinediones, dipeptidyl peptidase IV inhibitors, glucagon-like peptide-1 (GLP-1)receptor agonists</a:t>
            </a:r>
            <a:endParaRPr sz="2328"/>
          </a:p>
          <a:p>
            <a:pPr indent="0" lvl="0" marL="742950" rtl="0" algn="l">
              <a:spcBef>
                <a:spcPts val="1000"/>
              </a:spcBef>
              <a:spcAft>
                <a:spcPts val="0"/>
              </a:spcAft>
              <a:buNone/>
            </a:pPr>
            <a:r>
              <a:t/>
            </a:r>
            <a:endParaRPr/>
          </a:p>
          <a:p>
            <a:pPr indent="-315468" lvl="0" marL="342900" rtl="0" algn="l">
              <a:spcBef>
                <a:spcPts val="0"/>
              </a:spcBef>
              <a:spcAft>
                <a:spcPts val="0"/>
              </a:spcAft>
              <a:buSzPct val="59999"/>
              <a:buChar char="●"/>
            </a:pPr>
            <a:r>
              <a:rPr b="1" lang="en-CA"/>
              <a:t>Biguanides</a:t>
            </a:r>
            <a:endParaRPr b="1"/>
          </a:p>
          <a:p>
            <a:pPr indent="-251205" lvl="1" marL="742950" rtl="0" algn="l">
              <a:spcBef>
                <a:spcPts val="1000"/>
              </a:spcBef>
              <a:spcAft>
                <a:spcPts val="0"/>
              </a:spcAft>
              <a:buSzPct val="67368"/>
              <a:buChar char="○"/>
            </a:pPr>
            <a:r>
              <a:rPr lang="en-CA"/>
              <a:t>Enhances insulin sensitivity (ie. cellular uptake/utilization) and decreases the production of glucose in the liver</a:t>
            </a:r>
            <a:r>
              <a:rPr baseline="30000" lang="en-CA"/>
              <a:t>2</a:t>
            </a:r>
            <a:endParaRPr/>
          </a:p>
          <a:p>
            <a:pPr indent="-218694" lvl="2" marL="1143000" rtl="0" algn="l">
              <a:spcBef>
                <a:spcPts val="1000"/>
              </a:spcBef>
              <a:spcAft>
                <a:spcPts val="0"/>
              </a:spcAft>
              <a:buSzPct val="70163"/>
              <a:buChar char="■"/>
            </a:pPr>
            <a:r>
              <a:rPr b="1" lang="en-CA" sz="2614"/>
              <a:t>Includes metformin (Glucophage)</a:t>
            </a:r>
            <a:endParaRPr b="1" sz="2614"/>
          </a:p>
          <a:p>
            <a:pPr indent="-263905" lvl="1" marL="742950" rtl="0" algn="l">
              <a:spcBef>
                <a:spcPts val="1000"/>
              </a:spcBef>
              <a:spcAft>
                <a:spcPts val="0"/>
              </a:spcAft>
              <a:buSzPct val="71633"/>
              <a:buChar char="○"/>
            </a:pPr>
            <a:r>
              <a:rPr lang="en-CA" sz="2185"/>
              <a:t>1</a:t>
            </a:r>
            <a:r>
              <a:rPr baseline="30000" lang="en-CA" sz="2185"/>
              <a:t>st</a:t>
            </a:r>
            <a:r>
              <a:rPr lang="en-CA" sz="2185"/>
              <a:t> line agent in the pharmacologic treatment of type 2 diabetes; other medications are added to existing therapy if treatment targets are not met</a:t>
            </a:r>
            <a:endParaRPr sz="2185"/>
          </a:p>
          <a:p>
            <a:pPr indent="-199643" lvl="2" marL="1143000" rtl="0" algn="l">
              <a:spcBef>
                <a:spcPts val="1000"/>
              </a:spcBef>
              <a:spcAft>
                <a:spcPts val="0"/>
              </a:spcAft>
              <a:buSzPct val="64313"/>
              <a:buChar char="■"/>
            </a:pPr>
            <a:r>
              <a:rPr lang="en-CA" sz="2185"/>
              <a:t>Monitoring parameters include fasting/postprandial glucose levels and A1C</a:t>
            </a:r>
            <a:endParaRPr sz="2185"/>
          </a:p>
          <a:p>
            <a:pPr indent="-263905" lvl="1" marL="742950" rtl="0" algn="l">
              <a:spcBef>
                <a:spcPts val="1000"/>
              </a:spcBef>
              <a:spcAft>
                <a:spcPts val="0"/>
              </a:spcAft>
              <a:buSzPct val="71633"/>
              <a:buChar char="○"/>
            </a:pPr>
            <a:r>
              <a:rPr lang="en-CA" sz="2185"/>
              <a:t>Side effects: nausea, vomiting, diarrhea, headache, dizziness, weight-neutral</a:t>
            </a:r>
            <a:endParaRPr sz="2185"/>
          </a:p>
        </p:txBody>
      </p:sp>
      <p:sp>
        <p:nvSpPr>
          <p:cNvPr id="342" name="Google Shape;342;p3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43" name="Google Shape;343;p3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44" name="Google Shape;344;p36"/>
          <p:cNvPicPr preferRelativeResize="0"/>
          <p:nvPr/>
        </p:nvPicPr>
        <p:blipFill>
          <a:blip r:embed="rId3">
            <a:alphaModFix/>
          </a:blip>
          <a:stretch>
            <a:fillRect/>
          </a:stretch>
        </p:blipFill>
        <p:spPr>
          <a:xfrm>
            <a:off x="9374427" y="308250"/>
            <a:ext cx="2590800" cy="17621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000"/>
              <a:buFont typeface="Trebuchet MS"/>
              <a:buNone/>
            </a:pPr>
            <a:r>
              <a:rPr lang="en-CA" sz="3000">
                <a:solidFill>
                  <a:srgbClr val="90C226"/>
                </a:solidFill>
              </a:rPr>
              <a:t>Medications for Managing Diabetes Mellitus – Oral Hypoglycemics</a:t>
            </a:r>
            <a:endParaRPr/>
          </a:p>
        </p:txBody>
      </p:sp>
      <p:sp>
        <p:nvSpPr>
          <p:cNvPr id="350" name="Google Shape;350;p37"/>
          <p:cNvSpPr txBox="1"/>
          <p:nvPr>
            <p:ph idx="1" type="body"/>
          </p:nvPr>
        </p:nvSpPr>
        <p:spPr>
          <a:xfrm>
            <a:off x="677325" y="1645225"/>
            <a:ext cx="11044500" cy="4396200"/>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b="1" lang="en-CA" sz="2400"/>
              <a:t>Sulfonylureas</a:t>
            </a:r>
            <a:endParaRPr b="1" sz="2400"/>
          </a:p>
          <a:p>
            <a:pPr indent="-194056" lvl="2" marL="1143000" rtl="0" algn="l">
              <a:spcBef>
                <a:spcPts val="1000"/>
              </a:spcBef>
              <a:spcAft>
                <a:spcPts val="0"/>
              </a:spcAft>
              <a:buSzPct val="67368"/>
              <a:buChar char="■"/>
            </a:pPr>
            <a:r>
              <a:rPr lang="en-CA"/>
              <a:t>Insulin secretagogue (stimulate pancreatic release of insulin from functioning beta cells 🡪 secretion is enhanced, NOT production)</a:t>
            </a:r>
            <a:endParaRPr/>
          </a:p>
          <a:p>
            <a:pPr indent="-186944" lvl="3" marL="1600200" rtl="0" algn="l">
              <a:spcBef>
                <a:spcPts val="1000"/>
              </a:spcBef>
              <a:spcAft>
                <a:spcPts val="0"/>
              </a:spcAft>
              <a:buSzPct val="58947"/>
              <a:buChar char="●"/>
            </a:pPr>
            <a:r>
              <a:rPr lang="en-CA"/>
              <a:t>Includes gliclazide (Diamicron MR), glimepiride, glyburide</a:t>
            </a:r>
            <a:endParaRPr/>
          </a:p>
          <a:p>
            <a:pPr indent="-194056" lvl="2" marL="1143000" rtl="0" algn="l">
              <a:spcBef>
                <a:spcPts val="1000"/>
              </a:spcBef>
              <a:spcAft>
                <a:spcPts val="0"/>
              </a:spcAft>
              <a:buSzPct val="67368"/>
              <a:buChar char="■"/>
            </a:pPr>
            <a:r>
              <a:rPr lang="en-CA"/>
              <a:t>Side effects</a:t>
            </a:r>
            <a:r>
              <a:rPr baseline="30000" lang="en-CA"/>
              <a:t>2</a:t>
            </a:r>
            <a:r>
              <a:rPr lang="en-CA"/>
              <a:t>: hypoglycemia, dizziness, headache, nausea, diarrhea/constipation</a:t>
            </a:r>
            <a:endParaRPr/>
          </a:p>
          <a:p>
            <a:pPr indent="-322326" lvl="0" marL="342900" rtl="0" algn="l">
              <a:spcBef>
                <a:spcPts val="1000"/>
              </a:spcBef>
              <a:spcAft>
                <a:spcPts val="0"/>
              </a:spcAft>
              <a:buSzPct val="59999"/>
              <a:buChar char="●"/>
            </a:pPr>
            <a:r>
              <a:rPr b="1" lang="en-CA"/>
              <a:t>Alpha-glucosidase inhibitors</a:t>
            </a:r>
            <a:endParaRPr b="1"/>
          </a:p>
          <a:p>
            <a:pPr indent="-267462" lvl="1" marL="742950" rtl="0" algn="l">
              <a:spcBef>
                <a:spcPts val="1000"/>
              </a:spcBef>
              <a:spcAft>
                <a:spcPts val="0"/>
              </a:spcAft>
              <a:buSzPct val="67368"/>
              <a:buChar char="○"/>
            </a:pPr>
            <a:r>
              <a:rPr lang="en-CA"/>
              <a:t>Delays the absorption of glucose by inhibiting the alpha-glucosidase enzyme (responsible for metabolizing complex carbohydrates to glucose), which decreases postprandial glucose levels</a:t>
            </a:r>
            <a:endParaRPr/>
          </a:p>
          <a:p>
            <a:pPr indent="-267462" lvl="1" marL="742950" rtl="0" algn="l">
              <a:spcBef>
                <a:spcPts val="1000"/>
              </a:spcBef>
              <a:spcAft>
                <a:spcPts val="0"/>
              </a:spcAft>
              <a:buSzPct val="67368"/>
              <a:buChar char="○"/>
            </a:pPr>
            <a:r>
              <a:rPr lang="en-CA"/>
              <a:t>Includes acarbose (Glucobay)</a:t>
            </a:r>
            <a:endParaRPr/>
          </a:p>
          <a:p>
            <a:pPr indent="-267462" lvl="1" marL="742950" rtl="0" algn="l">
              <a:spcBef>
                <a:spcPts val="1000"/>
              </a:spcBef>
              <a:spcAft>
                <a:spcPts val="0"/>
              </a:spcAft>
              <a:buSzPct val="67368"/>
              <a:buChar char="○"/>
            </a:pPr>
            <a:r>
              <a:rPr lang="en-CA"/>
              <a:t>Side effects</a:t>
            </a:r>
            <a:r>
              <a:rPr baseline="30000" lang="en-CA"/>
              <a:t>3</a:t>
            </a:r>
            <a:r>
              <a:rPr lang="en-CA"/>
              <a:t>: nausea, abdominal pain, diarrhea, headache, flatulence</a:t>
            </a:r>
            <a:endParaRPr/>
          </a:p>
          <a:p>
            <a:pPr indent="0" lvl="0" marL="0" rtl="0" algn="l">
              <a:spcBef>
                <a:spcPts val="1000"/>
              </a:spcBef>
              <a:spcAft>
                <a:spcPts val="0"/>
              </a:spcAft>
              <a:buNone/>
            </a:pPr>
            <a:r>
              <a:t/>
            </a:r>
            <a:endParaRPr b="1"/>
          </a:p>
          <a:p>
            <a:pPr indent="0" lvl="0" marL="0" rtl="0" algn="l">
              <a:spcBef>
                <a:spcPts val="0"/>
              </a:spcBef>
              <a:spcAft>
                <a:spcPts val="0"/>
              </a:spcAft>
              <a:buNone/>
            </a:pPr>
            <a:r>
              <a:rPr b="1" lang="en-CA"/>
              <a:t>        </a:t>
            </a:r>
            <a:r>
              <a:rPr b="1" lang="en-CA" sz="2400"/>
              <a:t>Thiazolidinediones (enhances insulin sensitivity)</a:t>
            </a:r>
            <a:endParaRPr b="1" sz="2400"/>
          </a:p>
          <a:p>
            <a:pPr indent="-194056" lvl="2" marL="1143000" rtl="0" algn="l">
              <a:spcBef>
                <a:spcPts val="1000"/>
              </a:spcBef>
              <a:spcAft>
                <a:spcPts val="0"/>
              </a:spcAft>
              <a:buSzPct val="67368"/>
              <a:buChar char="■"/>
            </a:pPr>
            <a:r>
              <a:rPr lang="en-CA"/>
              <a:t>Includes pioglitazone (Actos) and rosiglitazone (Avandia)</a:t>
            </a:r>
            <a:endParaRPr/>
          </a:p>
          <a:p>
            <a:pPr indent="-186944" lvl="3" marL="1600200" rtl="0" algn="l">
              <a:spcBef>
                <a:spcPts val="1000"/>
              </a:spcBef>
              <a:spcAft>
                <a:spcPts val="0"/>
              </a:spcAft>
              <a:buSzPct val="58947"/>
              <a:buChar char="●"/>
            </a:pPr>
            <a:r>
              <a:rPr lang="en-CA"/>
              <a:t>Avandia U.S. Boxed Warning (congestive heart failure and myocardial infarction)</a:t>
            </a:r>
            <a:endParaRPr/>
          </a:p>
          <a:p>
            <a:pPr indent="-194056" lvl="2" marL="1143000" rtl="0" algn="l">
              <a:spcBef>
                <a:spcPts val="1000"/>
              </a:spcBef>
              <a:spcAft>
                <a:spcPts val="0"/>
              </a:spcAft>
              <a:buSzPct val="67368"/>
              <a:buChar char="■"/>
            </a:pPr>
            <a:r>
              <a:rPr lang="en-CA"/>
              <a:t>Side effects: hypoglycemia, edema, headache, muscle pain</a:t>
            </a:r>
            <a:endParaRPr/>
          </a:p>
        </p:txBody>
      </p:sp>
      <p:sp>
        <p:nvSpPr>
          <p:cNvPr id="351" name="Google Shape;351;p3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52" name="Google Shape;352;p3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53" name="Google Shape;353;p37"/>
          <p:cNvPicPr preferRelativeResize="0"/>
          <p:nvPr/>
        </p:nvPicPr>
        <p:blipFill>
          <a:blip r:embed="rId3">
            <a:alphaModFix/>
          </a:blip>
          <a:stretch>
            <a:fillRect/>
          </a:stretch>
        </p:blipFill>
        <p:spPr>
          <a:xfrm>
            <a:off x="9673700" y="481475"/>
            <a:ext cx="2048225" cy="1562075"/>
          </a:xfrm>
          <a:prstGeom prst="rect">
            <a:avLst/>
          </a:prstGeom>
          <a:noFill/>
          <a:ln>
            <a:noFill/>
          </a:ln>
        </p:spPr>
      </p:pic>
      <p:pic>
        <p:nvPicPr>
          <p:cNvPr id="354" name="Google Shape;354;p37"/>
          <p:cNvPicPr preferRelativeResize="0"/>
          <p:nvPr/>
        </p:nvPicPr>
        <p:blipFill>
          <a:blip r:embed="rId4">
            <a:alphaModFix/>
          </a:blip>
          <a:stretch>
            <a:fillRect/>
          </a:stretch>
        </p:blipFill>
        <p:spPr>
          <a:xfrm>
            <a:off x="10087100" y="4281925"/>
            <a:ext cx="1759500" cy="1759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000"/>
              <a:buFont typeface="Trebuchet MS"/>
              <a:buNone/>
            </a:pPr>
            <a:r>
              <a:rPr lang="en-CA" sz="3000">
                <a:solidFill>
                  <a:srgbClr val="90C226"/>
                </a:solidFill>
              </a:rPr>
              <a:t>Medications for Managing Diabetes Mellitus –</a:t>
            </a:r>
            <a:endParaRPr sz="3000">
              <a:solidFill>
                <a:srgbClr val="90C226"/>
              </a:solidFill>
            </a:endParaRPr>
          </a:p>
          <a:p>
            <a:pPr indent="0" lvl="0" marL="0" rtl="0" algn="l">
              <a:spcBef>
                <a:spcPts val="0"/>
              </a:spcBef>
              <a:spcAft>
                <a:spcPts val="0"/>
              </a:spcAft>
              <a:buClr>
                <a:srgbClr val="90C226"/>
              </a:buClr>
              <a:buSzPts val="3000"/>
              <a:buFont typeface="Trebuchet MS"/>
              <a:buNone/>
            </a:pPr>
            <a:r>
              <a:rPr lang="en-CA" sz="3000">
                <a:solidFill>
                  <a:srgbClr val="90C226"/>
                </a:solidFill>
              </a:rPr>
              <a:t> </a:t>
            </a:r>
            <a:r>
              <a:rPr lang="en-CA" sz="3000">
                <a:solidFill>
                  <a:srgbClr val="90C226"/>
                </a:solidFill>
              </a:rPr>
              <a:t>Injectable</a:t>
            </a:r>
            <a:r>
              <a:rPr lang="en-CA" sz="3000">
                <a:solidFill>
                  <a:srgbClr val="90C226"/>
                </a:solidFill>
              </a:rPr>
              <a:t> Hypoglycemics</a:t>
            </a:r>
            <a:endParaRPr/>
          </a:p>
        </p:txBody>
      </p:sp>
      <p:sp>
        <p:nvSpPr>
          <p:cNvPr id="360" name="Google Shape;360;p3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0" lvl="0" marL="0" rtl="0" algn="l">
              <a:spcBef>
                <a:spcPts val="1000"/>
              </a:spcBef>
              <a:spcAft>
                <a:spcPts val="0"/>
              </a:spcAft>
              <a:buNone/>
            </a:pPr>
            <a:r>
              <a:rPr lang="en-CA"/>
              <a:t>Glucagon-like peptide-1 receptor agonists</a:t>
            </a:r>
            <a:r>
              <a:rPr baseline="30000" lang="en-CA"/>
              <a:t>2 </a:t>
            </a:r>
            <a:r>
              <a:rPr lang="en-CA"/>
              <a:t>(SC injection)</a:t>
            </a:r>
            <a:endParaRPr baseline="30000"/>
          </a:p>
          <a:p>
            <a:pPr indent="-285750" lvl="1" marL="742950" rtl="0" algn="l">
              <a:spcBef>
                <a:spcPts val="1000"/>
              </a:spcBef>
              <a:spcAft>
                <a:spcPts val="0"/>
              </a:spcAft>
              <a:buSzPts val="1280"/>
              <a:buChar char="○"/>
            </a:pPr>
            <a:r>
              <a:rPr lang="en-CA"/>
              <a:t>Includes: semaglutide (Ozempic, Wegovy, Ryselsus)</a:t>
            </a:r>
            <a:endParaRPr/>
          </a:p>
          <a:p>
            <a:pPr indent="-285750" lvl="1" marL="742950" rtl="0" algn="l">
              <a:spcBef>
                <a:spcPts val="1000"/>
              </a:spcBef>
              <a:spcAft>
                <a:spcPts val="0"/>
              </a:spcAft>
              <a:buSzPts val="1280"/>
              <a:buChar char="○"/>
            </a:pPr>
            <a:r>
              <a:rPr lang="en-CA"/>
              <a:t>Terzepatide (Mounjari, Zepbound)  liraglutide (Victoza)</a:t>
            </a:r>
            <a:endParaRPr/>
          </a:p>
          <a:p>
            <a:pPr indent="-295910" lvl="1" marL="742950" rtl="0" algn="l">
              <a:spcBef>
                <a:spcPts val="1000"/>
              </a:spcBef>
              <a:spcAft>
                <a:spcPts val="0"/>
              </a:spcAft>
              <a:buSzPts val="1440"/>
              <a:buChar char="○"/>
            </a:pPr>
            <a:r>
              <a:rPr lang="en-CA"/>
              <a:t>MOA: increase GLP 1 hormone effects in the gut - slows gastric emptying, promotes feelings of satiety, stimulating insulin release &amp; sensitivity</a:t>
            </a:r>
            <a:endParaRPr/>
          </a:p>
          <a:p>
            <a:pPr indent="-285750" lvl="1" marL="742950" rtl="0" algn="l">
              <a:spcBef>
                <a:spcPts val="1000"/>
              </a:spcBef>
              <a:spcAft>
                <a:spcPts val="0"/>
              </a:spcAft>
              <a:buSzPts val="1280"/>
              <a:buChar char="○"/>
            </a:pPr>
            <a:r>
              <a:rPr lang="en-CA"/>
              <a:t>Side effects: headache, nausea, diarrhea, injection site reactions, possible pancreatitis or gallbladder issues</a:t>
            </a:r>
            <a:endParaRPr/>
          </a:p>
        </p:txBody>
      </p:sp>
      <p:sp>
        <p:nvSpPr>
          <p:cNvPr id="361" name="Google Shape;361;p3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62" name="Google Shape;362;p3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63" name="Google Shape;363;p38"/>
          <p:cNvPicPr preferRelativeResize="0"/>
          <p:nvPr/>
        </p:nvPicPr>
        <p:blipFill rotWithShape="1">
          <a:blip r:embed="rId3">
            <a:alphaModFix/>
          </a:blip>
          <a:srcRect b="0" l="0" r="0" t="0"/>
          <a:stretch/>
        </p:blipFill>
        <p:spPr>
          <a:xfrm>
            <a:off x="9729480" y="810623"/>
            <a:ext cx="2221692" cy="1349986"/>
          </a:xfrm>
          <a:prstGeom prst="rect">
            <a:avLst/>
          </a:prstGeom>
          <a:noFill/>
          <a:ln>
            <a:noFill/>
          </a:ln>
        </p:spPr>
      </p:pic>
      <p:pic>
        <p:nvPicPr>
          <p:cNvPr id="364" name="Google Shape;364;p38"/>
          <p:cNvPicPr preferRelativeResize="0"/>
          <p:nvPr/>
        </p:nvPicPr>
        <p:blipFill>
          <a:blip r:embed="rId4">
            <a:alphaModFix/>
          </a:blip>
          <a:stretch>
            <a:fillRect/>
          </a:stretch>
        </p:blipFill>
        <p:spPr>
          <a:xfrm>
            <a:off x="8988888" y="4086225"/>
            <a:ext cx="2962275" cy="15430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Medications for Managing Diabetes Mellitus – Insulin </a:t>
            </a:r>
            <a:endParaRPr/>
          </a:p>
        </p:txBody>
      </p:sp>
      <p:sp>
        <p:nvSpPr>
          <p:cNvPr id="370" name="Google Shape;370;p3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Under normal circumstances, the pancreas secretes insulin in response to elevated serum concentration of glucose secondary to meal consumption.</a:t>
            </a:r>
            <a:endParaRPr/>
          </a:p>
          <a:p>
            <a:pPr indent="-267461" lvl="1" marL="742950" rtl="0" algn="l">
              <a:spcBef>
                <a:spcPts val="1000"/>
              </a:spcBef>
              <a:spcAft>
                <a:spcPts val="0"/>
              </a:spcAft>
              <a:buSzPct val="67368"/>
              <a:buChar char="○"/>
            </a:pPr>
            <a:r>
              <a:rPr lang="en-CA"/>
              <a:t>Insulin promotes cellular uptake of glucose 🡪 essential to cellular functions</a:t>
            </a:r>
            <a:endParaRPr/>
          </a:p>
          <a:p>
            <a:pPr indent="-322326" lvl="0" marL="342900" rtl="0" algn="l">
              <a:spcBef>
                <a:spcPts val="1000"/>
              </a:spcBef>
              <a:spcAft>
                <a:spcPts val="0"/>
              </a:spcAft>
              <a:buSzPct val="59999"/>
              <a:buChar char="●"/>
            </a:pPr>
            <a:r>
              <a:rPr lang="en-CA"/>
              <a:t>Insulin produces the following effects</a:t>
            </a:r>
            <a:r>
              <a:rPr baseline="30000" lang="en-CA"/>
              <a:t>1</a:t>
            </a:r>
            <a:r>
              <a:rPr lang="en-CA"/>
              <a:t>:</a:t>
            </a:r>
            <a:endParaRPr/>
          </a:p>
          <a:p>
            <a:pPr indent="-267461" lvl="1" marL="742950" rtl="0" algn="l">
              <a:spcBef>
                <a:spcPts val="1000"/>
              </a:spcBef>
              <a:spcAft>
                <a:spcPts val="0"/>
              </a:spcAft>
              <a:buSzPct val="67368"/>
              <a:buChar char="○"/>
            </a:pPr>
            <a:r>
              <a:rPr lang="en-CA"/>
              <a:t>Increased glycogen production in the liver</a:t>
            </a:r>
            <a:endParaRPr/>
          </a:p>
          <a:p>
            <a:pPr indent="-267461" lvl="1" marL="742950" rtl="0" algn="l">
              <a:spcBef>
                <a:spcPts val="1000"/>
              </a:spcBef>
              <a:spcAft>
                <a:spcPts val="0"/>
              </a:spcAft>
              <a:buSzPct val="67368"/>
              <a:buChar char="○"/>
            </a:pPr>
            <a:r>
              <a:rPr lang="en-CA"/>
              <a:t>Increased uptake/utilization of glucose into cells</a:t>
            </a:r>
            <a:endParaRPr/>
          </a:p>
          <a:p>
            <a:pPr indent="-267461" lvl="1" marL="742950" rtl="0" algn="l">
              <a:spcBef>
                <a:spcPts val="1000"/>
              </a:spcBef>
              <a:spcAft>
                <a:spcPts val="0"/>
              </a:spcAft>
              <a:buSzPct val="67368"/>
              <a:buChar char="○"/>
            </a:pPr>
            <a:r>
              <a:rPr lang="en-CA"/>
              <a:t>Increased synthesis/storage of fats</a:t>
            </a:r>
            <a:endParaRPr/>
          </a:p>
          <a:p>
            <a:pPr indent="-267461" lvl="1" marL="742950" rtl="0" algn="l">
              <a:spcBef>
                <a:spcPts val="1000"/>
              </a:spcBef>
              <a:spcAft>
                <a:spcPts val="0"/>
              </a:spcAft>
              <a:buSzPct val="67368"/>
              <a:buChar char="○"/>
            </a:pPr>
            <a:r>
              <a:rPr lang="en-CA"/>
              <a:t>Decreased blood glucose levels</a:t>
            </a:r>
            <a:endParaRPr/>
          </a:p>
          <a:p>
            <a:pPr indent="-322326" lvl="0" marL="342900" rtl="0" algn="l">
              <a:spcBef>
                <a:spcPts val="1000"/>
              </a:spcBef>
              <a:spcAft>
                <a:spcPts val="0"/>
              </a:spcAft>
              <a:buSzPct val="59999"/>
              <a:buChar char="●"/>
            </a:pPr>
            <a:r>
              <a:rPr b="1" lang="en-CA" u="sng"/>
              <a:t>Synthetic insulin preparations</a:t>
            </a:r>
            <a:r>
              <a:rPr lang="en-CA"/>
              <a:t> are indicated in the treatment of:</a:t>
            </a:r>
            <a:endParaRPr/>
          </a:p>
          <a:p>
            <a:pPr indent="-267461" lvl="1" marL="742950" rtl="0" algn="l">
              <a:spcBef>
                <a:spcPts val="1000"/>
              </a:spcBef>
              <a:spcAft>
                <a:spcPts val="0"/>
              </a:spcAft>
              <a:buSzPct val="67368"/>
              <a:buChar char="○"/>
            </a:pPr>
            <a:r>
              <a:rPr lang="en-CA"/>
              <a:t>Type 1 diabetes, type 2 diabetes (usually following failed lifestyle modification/oral hypoglycemic therapy trials) and gestational diabetes</a:t>
            </a:r>
            <a:endParaRPr/>
          </a:p>
        </p:txBody>
      </p:sp>
      <p:sp>
        <p:nvSpPr>
          <p:cNvPr id="371" name="Google Shape;371;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72" name="Google Shape;372;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73" name="Google Shape;373;p32"/>
          <p:cNvPicPr preferRelativeResize="0"/>
          <p:nvPr/>
        </p:nvPicPr>
        <p:blipFill rotWithShape="1">
          <a:blip r:embed="rId3">
            <a:alphaModFix/>
          </a:blip>
          <a:srcRect b="0" l="0" r="0" t="0"/>
          <a:stretch/>
        </p:blipFill>
        <p:spPr>
          <a:xfrm>
            <a:off x="10019347" y="244792"/>
            <a:ext cx="1914525" cy="23907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200"/>
              <a:buFont typeface="Trebuchet MS"/>
              <a:buNone/>
            </a:pPr>
            <a:r>
              <a:rPr lang="en-CA" sz="3200">
                <a:solidFill>
                  <a:srgbClr val="90C226"/>
                </a:solidFill>
              </a:rPr>
              <a:t>Medications for Managing Diabetes Mellitus – Insulin MOA</a:t>
            </a:r>
            <a:endParaRPr/>
          </a:p>
        </p:txBody>
      </p:sp>
      <p:sp>
        <p:nvSpPr>
          <p:cNvPr id="379" name="Google Shape;379;p3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80" name="Google Shape;380;p3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81" name="Google Shape;381;p34"/>
          <p:cNvPicPr preferRelativeResize="0"/>
          <p:nvPr/>
        </p:nvPicPr>
        <p:blipFill>
          <a:blip r:embed="rId3">
            <a:alphaModFix/>
          </a:blip>
          <a:stretch>
            <a:fillRect/>
          </a:stretch>
        </p:blipFill>
        <p:spPr>
          <a:xfrm>
            <a:off x="2587425" y="1580575"/>
            <a:ext cx="7279026" cy="4278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200"/>
              <a:buFont typeface="Trebuchet MS"/>
              <a:buNone/>
            </a:pPr>
            <a:r>
              <a:rPr lang="en-CA" sz="3200">
                <a:solidFill>
                  <a:srgbClr val="90C226"/>
                </a:solidFill>
              </a:rPr>
              <a:t>Medications for Managing Diabetes Mellitus – Insulin Administration</a:t>
            </a:r>
            <a:endParaRPr/>
          </a:p>
        </p:txBody>
      </p:sp>
      <p:sp>
        <p:nvSpPr>
          <p:cNvPr id="387" name="Google Shape;387;p3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lang="en-CA"/>
              <a:t>Insulin is self-administered in patients via subcutaneous injection</a:t>
            </a:r>
            <a:endParaRPr/>
          </a:p>
          <a:p>
            <a:pPr indent="-267462" lvl="1" marL="742950" rtl="0" algn="l">
              <a:spcBef>
                <a:spcPts val="1000"/>
              </a:spcBef>
              <a:spcAft>
                <a:spcPts val="0"/>
              </a:spcAft>
              <a:buSzPct val="67368"/>
              <a:buChar char="○"/>
            </a:pPr>
            <a:r>
              <a:rPr lang="en-CA"/>
              <a:t>Multiple daily injections (type 1/type 2 insulin schedules)</a:t>
            </a:r>
            <a:endParaRPr/>
          </a:p>
          <a:p>
            <a:pPr indent="-267462" lvl="1" marL="742950" rtl="0" algn="l">
              <a:spcBef>
                <a:spcPts val="1000"/>
              </a:spcBef>
              <a:spcAft>
                <a:spcPts val="0"/>
              </a:spcAft>
              <a:buSzPct val="67368"/>
              <a:buChar char="○"/>
            </a:pPr>
            <a:r>
              <a:rPr lang="en-CA"/>
              <a:t>Insulin pump</a:t>
            </a:r>
            <a:endParaRPr/>
          </a:p>
          <a:p>
            <a:pPr indent="-212597" lvl="2" marL="1143000" rtl="0" algn="l">
              <a:spcBef>
                <a:spcPts val="1000"/>
              </a:spcBef>
              <a:spcAft>
                <a:spcPts val="0"/>
              </a:spcAft>
              <a:buSzPct val="58947"/>
              <a:buChar char="■"/>
            </a:pPr>
            <a:r>
              <a:rPr lang="en-CA"/>
              <a:t>External device comprised of an insulin reservoir, battery-operated insulin pump and computer hardware/software responsible for regulating insulin delivery (programmed by the patient)</a:t>
            </a:r>
            <a:endParaRPr/>
          </a:p>
          <a:p>
            <a:pPr indent="-212597" lvl="2" marL="1143000" rtl="0" algn="l">
              <a:spcBef>
                <a:spcPts val="1000"/>
              </a:spcBef>
              <a:spcAft>
                <a:spcPts val="0"/>
              </a:spcAft>
              <a:buSzPct val="58947"/>
              <a:buChar char="■"/>
            </a:pPr>
            <a:r>
              <a:rPr lang="en-CA"/>
              <a:t>Better control of glucose levels, fewer injections for the patient</a:t>
            </a:r>
            <a:endParaRPr/>
          </a:p>
          <a:p>
            <a:pPr indent="-322326" lvl="0" marL="342900" rtl="0" algn="l">
              <a:spcBef>
                <a:spcPts val="1000"/>
              </a:spcBef>
              <a:spcAft>
                <a:spcPts val="0"/>
              </a:spcAft>
              <a:buSzPct val="59999"/>
              <a:buChar char="●"/>
            </a:pPr>
            <a:r>
              <a:rPr lang="en-CA"/>
              <a:t>Insulin injection sites include the abdominal wall, lateral arm, around the waist and hips, and the thigh</a:t>
            </a:r>
            <a:r>
              <a:rPr baseline="30000" lang="en-CA"/>
              <a:t>1</a:t>
            </a:r>
            <a:endParaRPr/>
          </a:p>
          <a:p>
            <a:pPr indent="-267462" lvl="1" marL="742950" rtl="0" algn="l">
              <a:spcBef>
                <a:spcPts val="1000"/>
              </a:spcBef>
              <a:spcAft>
                <a:spcPts val="0"/>
              </a:spcAft>
              <a:buSzPct val="67368"/>
              <a:buChar char="○"/>
            </a:pPr>
            <a:r>
              <a:rPr lang="en-CA"/>
              <a:t>Injection site rotation</a:t>
            </a:r>
            <a:endParaRPr/>
          </a:p>
          <a:p>
            <a:pPr indent="-322326" lvl="0" marL="342900" rtl="0" algn="l">
              <a:spcBef>
                <a:spcPts val="1000"/>
              </a:spcBef>
              <a:spcAft>
                <a:spcPts val="0"/>
              </a:spcAft>
              <a:buSzPct val="59999"/>
              <a:buChar char="●"/>
            </a:pPr>
            <a:r>
              <a:rPr lang="en-CA"/>
              <a:t>Two procedures for self-administration of insulin</a:t>
            </a:r>
            <a:endParaRPr/>
          </a:p>
          <a:p>
            <a:pPr indent="-267462" lvl="1" marL="742950" rtl="0" algn="l">
              <a:spcBef>
                <a:spcPts val="1000"/>
              </a:spcBef>
              <a:spcAft>
                <a:spcPts val="0"/>
              </a:spcAft>
              <a:buSzPct val="67368"/>
              <a:buChar char="○"/>
            </a:pPr>
            <a:r>
              <a:rPr lang="en-CA"/>
              <a:t>Insulin VIALS and SYRINGES</a:t>
            </a:r>
            <a:endParaRPr/>
          </a:p>
          <a:p>
            <a:pPr indent="-267462" lvl="1" marL="742950" rtl="0" algn="l">
              <a:spcBef>
                <a:spcPts val="1000"/>
              </a:spcBef>
              <a:spcAft>
                <a:spcPts val="0"/>
              </a:spcAft>
              <a:buSzPct val="67368"/>
              <a:buChar char="○"/>
            </a:pPr>
            <a:r>
              <a:rPr lang="en-CA"/>
              <a:t>Insulin PENS and CARTRIDGES</a:t>
            </a:r>
            <a:endParaRPr/>
          </a:p>
        </p:txBody>
      </p:sp>
      <p:sp>
        <p:nvSpPr>
          <p:cNvPr id="388" name="Google Shape;388;p3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89" name="Google Shape;389;p3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390" name="Google Shape;390;p35"/>
          <p:cNvPicPr preferRelativeResize="0"/>
          <p:nvPr/>
        </p:nvPicPr>
        <p:blipFill rotWithShape="1">
          <a:blip r:embed="rId3">
            <a:alphaModFix/>
          </a:blip>
          <a:srcRect b="0" l="0" r="0" t="0"/>
          <a:stretch/>
        </p:blipFill>
        <p:spPr>
          <a:xfrm>
            <a:off x="9748524" y="1675361"/>
            <a:ext cx="2236090" cy="1343457"/>
          </a:xfrm>
          <a:prstGeom prst="rect">
            <a:avLst/>
          </a:prstGeom>
          <a:noFill/>
          <a:ln>
            <a:noFill/>
          </a:ln>
        </p:spPr>
      </p:pic>
      <p:pic>
        <p:nvPicPr>
          <p:cNvPr id="391" name="Google Shape;391;p35"/>
          <p:cNvPicPr preferRelativeResize="0"/>
          <p:nvPr/>
        </p:nvPicPr>
        <p:blipFill rotWithShape="1">
          <a:blip r:embed="rId4">
            <a:alphaModFix/>
          </a:blip>
          <a:srcRect b="0" l="0" r="0" t="0"/>
          <a:stretch/>
        </p:blipFill>
        <p:spPr>
          <a:xfrm>
            <a:off x="9746239" y="219941"/>
            <a:ext cx="2238375" cy="1409700"/>
          </a:xfrm>
          <a:prstGeom prst="rect">
            <a:avLst/>
          </a:prstGeom>
          <a:noFill/>
          <a:ln>
            <a:noFill/>
          </a:ln>
        </p:spPr>
      </p:pic>
      <p:pic>
        <p:nvPicPr>
          <p:cNvPr id="392" name="Google Shape;392;p35"/>
          <p:cNvPicPr preferRelativeResize="0"/>
          <p:nvPr/>
        </p:nvPicPr>
        <p:blipFill rotWithShape="1">
          <a:blip r:embed="rId5">
            <a:alphaModFix/>
          </a:blip>
          <a:srcRect b="0" l="0" r="0" t="0"/>
          <a:stretch/>
        </p:blipFill>
        <p:spPr>
          <a:xfrm>
            <a:off x="9743676" y="4857749"/>
            <a:ext cx="2240938" cy="154873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3"/>
          <p:cNvSpPr txBox="1"/>
          <p:nvPr>
            <p:ph type="title"/>
          </p:nvPr>
        </p:nvSpPr>
        <p:spPr>
          <a:xfrm>
            <a:off x="677334" y="609600"/>
            <a:ext cx="5266266"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200"/>
              <a:buFont typeface="Trebuchet MS"/>
              <a:buNone/>
            </a:pPr>
            <a:r>
              <a:rPr lang="en-CA" sz="3200">
                <a:solidFill>
                  <a:srgbClr val="90C226"/>
                </a:solidFill>
              </a:rPr>
              <a:t>Medications for Managing </a:t>
            </a:r>
            <a:br>
              <a:rPr lang="en-CA" sz="3200">
                <a:solidFill>
                  <a:srgbClr val="90C226"/>
                </a:solidFill>
              </a:rPr>
            </a:br>
            <a:r>
              <a:rPr lang="en-CA" sz="3200">
                <a:solidFill>
                  <a:srgbClr val="90C226"/>
                </a:solidFill>
              </a:rPr>
              <a:t>Diabetes Mellitus – Insulin </a:t>
            </a:r>
            <a:endParaRPr/>
          </a:p>
        </p:txBody>
      </p:sp>
      <p:sp>
        <p:nvSpPr>
          <p:cNvPr id="398" name="Google Shape;398;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399" name="Google Shape;399;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00" name="Google Shape;400;p33"/>
          <p:cNvPicPr preferRelativeResize="0"/>
          <p:nvPr/>
        </p:nvPicPr>
        <p:blipFill>
          <a:blip r:embed="rId3">
            <a:alphaModFix/>
          </a:blip>
          <a:stretch>
            <a:fillRect/>
          </a:stretch>
        </p:blipFill>
        <p:spPr>
          <a:xfrm>
            <a:off x="5078000" y="609600"/>
            <a:ext cx="5943599" cy="542676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3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90C226"/>
              </a:buClr>
              <a:buSzPts val="3000"/>
              <a:buFont typeface="Trebuchet MS"/>
              <a:buNone/>
            </a:pPr>
            <a:r>
              <a:rPr lang="en-CA" sz="3000">
                <a:solidFill>
                  <a:srgbClr val="90C226"/>
                </a:solidFill>
              </a:rPr>
              <a:t>Medications for Managing Diabetes Mellitus – Diabetic Instability Reactions</a:t>
            </a:r>
            <a:endParaRPr sz="3000"/>
          </a:p>
        </p:txBody>
      </p:sp>
      <p:sp>
        <p:nvSpPr>
          <p:cNvPr id="406" name="Google Shape;406;p39"/>
          <p:cNvSpPr txBox="1"/>
          <p:nvPr>
            <p:ph idx="1" type="body"/>
          </p:nvPr>
        </p:nvSpPr>
        <p:spPr>
          <a:xfrm>
            <a:off x="677325" y="1671373"/>
            <a:ext cx="8596800" cy="4370100"/>
          </a:xfrm>
          <a:prstGeom prst="rect">
            <a:avLst/>
          </a:prstGeom>
          <a:noFill/>
          <a:ln>
            <a:noFill/>
          </a:ln>
        </p:spPr>
        <p:txBody>
          <a:bodyPr anchorCtr="0" anchor="t" bIns="45700" lIns="91425" spcFirstLastPara="1" rIns="91425" wrap="square" tIns="45700">
            <a:normAutofit fontScale="77500" lnSpcReduction="20000"/>
          </a:bodyPr>
          <a:lstStyle/>
          <a:p>
            <a:pPr indent="-329184" lvl="0" marL="342900" rtl="0" algn="l">
              <a:spcBef>
                <a:spcPts val="0"/>
              </a:spcBef>
              <a:spcAft>
                <a:spcPts val="0"/>
              </a:spcAft>
              <a:buSzPct val="59999"/>
              <a:buChar char="●"/>
            </a:pPr>
            <a:r>
              <a:rPr b="1" lang="en-CA"/>
              <a:t>Hypoglycemia</a:t>
            </a:r>
            <a:endParaRPr/>
          </a:p>
          <a:p>
            <a:pPr indent="-273558" lvl="1" marL="742950" rtl="0" algn="l">
              <a:spcBef>
                <a:spcPts val="1000"/>
              </a:spcBef>
              <a:spcAft>
                <a:spcPts val="0"/>
              </a:spcAft>
              <a:buSzPct val="67368"/>
              <a:buChar char="○"/>
            </a:pPr>
            <a:r>
              <a:rPr lang="en-CA"/>
              <a:t>Development of symptoms secondary to low blood glucose levels</a:t>
            </a:r>
            <a:endParaRPr/>
          </a:p>
          <a:p>
            <a:pPr indent="-273558" lvl="1" marL="742950" rtl="0" algn="l">
              <a:spcBef>
                <a:spcPts val="1000"/>
              </a:spcBef>
              <a:spcAft>
                <a:spcPts val="0"/>
              </a:spcAft>
              <a:buSzPct val="67368"/>
              <a:buChar char="○"/>
            </a:pPr>
            <a:r>
              <a:rPr lang="en-CA"/>
              <a:t>Risk factors:</a:t>
            </a:r>
            <a:endParaRPr/>
          </a:p>
          <a:p>
            <a:pPr indent="-217932" lvl="2" marL="1143000" rtl="0" algn="l">
              <a:spcBef>
                <a:spcPts val="1000"/>
              </a:spcBef>
              <a:spcAft>
                <a:spcPts val="0"/>
              </a:spcAft>
              <a:buSzPct val="58947"/>
              <a:buChar char="■"/>
            </a:pPr>
            <a:r>
              <a:rPr lang="en-CA"/>
              <a:t>One or more oral hypoglycemic medications</a:t>
            </a:r>
            <a:endParaRPr/>
          </a:p>
          <a:p>
            <a:pPr indent="-217932" lvl="2" marL="1143000" rtl="0" algn="l">
              <a:spcBef>
                <a:spcPts val="1000"/>
              </a:spcBef>
              <a:spcAft>
                <a:spcPts val="0"/>
              </a:spcAft>
              <a:buSzPct val="58947"/>
              <a:buChar char="■"/>
            </a:pPr>
            <a:r>
              <a:rPr lang="en-CA"/>
              <a:t>Insulin overdose</a:t>
            </a:r>
            <a:endParaRPr/>
          </a:p>
          <a:p>
            <a:pPr indent="-217932" lvl="2" marL="1143000" rtl="0" algn="l">
              <a:spcBef>
                <a:spcPts val="1000"/>
              </a:spcBef>
              <a:spcAft>
                <a:spcPts val="0"/>
              </a:spcAft>
              <a:buSzPct val="58947"/>
              <a:buChar char="■"/>
            </a:pPr>
            <a:r>
              <a:rPr lang="en-CA"/>
              <a:t>Drug interactions</a:t>
            </a:r>
            <a:endParaRPr/>
          </a:p>
          <a:p>
            <a:pPr indent="-217932" lvl="2" marL="1143000" rtl="0" algn="l">
              <a:spcBef>
                <a:spcPts val="1000"/>
              </a:spcBef>
              <a:spcAft>
                <a:spcPts val="0"/>
              </a:spcAft>
              <a:buSzPct val="58947"/>
              <a:buChar char="■"/>
            </a:pPr>
            <a:r>
              <a:rPr lang="en-CA"/>
              <a:t>Alcohol consumption</a:t>
            </a:r>
            <a:endParaRPr/>
          </a:p>
          <a:p>
            <a:pPr indent="-217932" lvl="2" marL="1143000" rtl="0" algn="l">
              <a:spcBef>
                <a:spcPts val="1000"/>
              </a:spcBef>
              <a:spcAft>
                <a:spcPts val="0"/>
              </a:spcAft>
              <a:buSzPct val="58947"/>
              <a:buChar char="■"/>
            </a:pPr>
            <a:r>
              <a:rPr lang="en-CA"/>
              <a:t>Skipped meals</a:t>
            </a:r>
            <a:endParaRPr/>
          </a:p>
          <a:p>
            <a:pPr indent="-273558" lvl="1" marL="742950" rtl="0" algn="l">
              <a:spcBef>
                <a:spcPts val="1000"/>
              </a:spcBef>
              <a:spcAft>
                <a:spcPts val="0"/>
              </a:spcAft>
              <a:buSzPct val="67368"/>
              <a:buChar char="○"/>
            </a:pPr>
            <a:r>
              <a:rPr lang="en-CA"/>
              <a:t>Severe hypoglycemia may result in loss of consciousness!</a:t>
            </a:r>
            <a:endParaRPr/>
          </a:p>
          <a:p>
            <a:pPr indent="-273558" lvl="1" marL="742950" rtl="0" algn="l">
              <a:spcBef>
                <a:spcPts val="1000"/>
              </a:spcBef>
              <a:spcAft>
                <a:spcPts val="0"/>
              </a:spcAft>
              <a:buSzPct val="67368"/>
              <a:buChar char="○"/>
            </a:pPr>
            <a:r>
              <a:rPr b="1" lang="en-CA"/>
              <a:t>“Always give sugar; never give insulin.”</a:t>
            </a:r>
            <a:r>
              <a:rPr b="1" baseline="30000" lang="en-CA"/>
              <a:t>1</a:t>
            </a:r>
            <a:endParaRPr/>
          </a:p>
          <a:p>
            <a:pPr indent="-217932" lvl="2" marL="1143000" rtl="0" algn="l">
              <a:spcBef>
                <a:spcPts val="1000"/>
              </a:spcBef>
              <a:spcAft>
                <a:spcPts val="0"/>
              </a:spcAft>
              <a:buSzPct val="58947"/>
              <a:buChar char="■"/>
            </a:pPr>
            <a:r>
              <a:rPr lang="en-CA"/>
              <a:t>Seek medical attention if no improvement within 5-10 minutes!</a:t>
            </a:r>
            <a:endParaRPr/>
          </a:p>
          <a:p>
            <a:pPr indent="-329184" lvl="0" marL="342900" rtl="0" algn="l">
              <a:spcBef>
                <a:spcPts val="1000"/>
              </a:spcBef>
              <a:spcAft>
                <a:spcPts val="0"/>
              </a:spcAft>
              <a:buSzPct val="59999"/>
              <a:buChar char="●"/>
            </a:pPr>
            <a:r>
              <a:rPr lang="en-CA"/>
              <a:t>Hyperglycemia (high blood glucose levels)</a:t>
            </a:r>
            <a:endParaRPr/>
          </a:p>
        </p:txBody>
      </p:sp>
      <p:sp>
        <p:nvSpPr>
          <p:cNvPr id="407" name="Google Shape;407;p3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08" name="Google Shape;408;p3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09" name="Google Shape;409;p39"/>
          <p:cNvPicPr preferRelativeResize="0"/>
          <p:nvPr/>
        </p:nvPicPr>
        <p:blipFill rotWithShape="1">
          <a:blip r:embed="rId3">
            <a:alphaModFix/>
          </a:blip>
          <a:srcRect b="0" l="0" r="0" t="0"/>
          <a:stretch/>
        </p:blipFill>
        <p:spPr>
          <a:xfrm>
            <a:off x="6974949" y="1291000"/>
            <a:ext cx="5038975" cy="513083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Medications for Managing Diabetes Mellitus – </a:t>
            </a:r>
            <a:r>
              <a:rPr lang="en-CA"/>
              <a:t>Quick Guide to Case History Taking</a:t>
            </a:r>
            <a:endParaRPr/>
          </a:p>
        </p:txBody>
      </p:sp>
      <p:sp>
        <p:nvSpPr>
          <p:cNvPr id="415" name="Google Shape;415;p40"/>
          <p:cNvSpPr txBox="1"/>
          <p:nvPr>
            <p:ph idx="1" type="body"/>
          </p:nvPr>
        </p:nvSpPr>
        <p:spPr>
          <a:xfrm>
            <a:off x="677323" y="2155475"/>
            <a:ext cx="10788600" cy="3880800"/>
          </a:xfrm>
          <a:prstGeom prst="rect">
            <a:avLst/>
          </a:prstGeom>
          <a:noFill/>
          <a:ln>
            <a:noFill/>
          </a:ln>
        </p:spPr>
        <p:txBody>
          <a:bodyPr anchorCtr="0" anchor="t" bIns="45700" lIns="91425" spcFirstLastPara="1" rIns="91425" wrap="square" tIns="45700">
            <a:normAutofit fontScale="77500" lnSpcReduction="20000"/>
          </a:bodyPr>
          <a:lstStyle/>
          <a:p>
            <a:pPr indent="-329184" lvl="0" marL="342900" rtl="0" algn="l">
              <a:spcBef>
                <a:spcPts val="0"/>
              </a:spcBef>
              <a:spcAft>
                <a:spcPts val="0"/>
              </a:spcAft>
              <a:buSzPct val="59999"/>
              <a:buChar char="●"/>
            </a:pPr>
            <a:r>
              <a:rPr lang="en-CA"/>
              <a:t>Questions</a:t>
            </a:r>
            <a:endParaRPr/>
          </a:p>
          <a:p>
            <a:pPr indent="-273558" lvl="1" marL="742950" rtl="0" algn="l">
              <a:spcBef>
                <a:spcPts val="1000"/>
              </a:spcBef>
              <a:spcAft>
                <a:spcPts val="0"/>
              </a:spcAft>
              <a:buSzPct val="67368"/>
              <a:buChar char="○"/>
            </a:pPr>
            <a:r>
              <a:rPr lang="en-CA"/>
              <a:t>General health and medical conditions (presence of cardiovascular or renal disease)? Type of diabetes? Is the client stable?</a:t>
            </a:r>
            <a:endParaRPr/>
          </a:p>
          <a:p>
            <a:pPr indent="-273558" lvl="1" marL="742950" rtl="0" algn="l">
              <a:spcBef>
                <a:spcPts val="1000"/>
              </a:spcBef>
              <a:spcAft>
                <a:spcPts val="0"/>
              </a:spcAft>
              <a:buSzPct val="67368"/>
              <a:buChar char="○"/>
            </a:pPr>
            <a:r>
              <a:rPr lang="en-CA"/>
              <a:t>Medications including insulin and oral hypoglycemics? Insulin self-injection or pump and associated sites? Other medications (Rx/OTC/herbal)?</a:t>
            </a:r>
            <a:endParaRPr/>
          </a:p>
          <a:p>
            <a:pPr indent="-273558" lvl="1" marL="742950" rtl="0" algn="l">
              <a:spcBef>
                <a:spcPts val="1000"/>
              </a:spcBef>
              <a:spcAft>
                <a:spcPts val="0"/>
              </a:spcAft>
              <a:buSzPct val="67368"/>
              <a:buChar char="○"/>
            </a:pPr>
            <a:r>
              <a:rPr lang="en-CA"/>
              <a:t>History of hypoglycemic episodes? Carbohydrate treatment for hypoglycemia?</a:t>
            </a:r>
            <a:endParaRPr/>
          </a:p>
          <a:p>
            <a:pPr indent="-273558" lvl="1" marL="742950" rtl="0" algn="l">
              <a:spcBef>
                <a:spcPts val="1000"/>
              </a:spcBef>
              <a:spcAft>
                <a:spcPts val="0"/>
              </a:spcAft>
              <a:buSzPct val="67368"/>
              <a:buChar char="○"/>
            </a:pPr>
            <a:r>
              <a:rPr lang="en-CA"/>
              <a:t>Presence of diabetic neuropathy? Abnormal sensation? Open sores/infection?</a:t>
            </a:r>
            <a:endParaRPr/>
          </a:p>
          <a:p>
            <a:pPr indent="-273558" lvl="1" marL="742950" rtl="0" algn="l">
              <a:spcBef>
                <a:spcPts val="1000"/>
              </a:spcBef>
              <a:spcAft>
                <a:spcPts val="0"/>
              </a:spcAft>
              <a:buSzPct val="67368"/>
              <a:buChar char="○"/>
            </a:pPr>
            <a:r>
              <a:rPr lang="en-CA"/>
              <a:t>Physician restrictions on massage or hydrotherapy? Experience with massage therapy/hydrotherapy?</a:t>
            </a:r>
            <a:endParaRPr/>
          </a:p>
          <a:p>
            <a:pPr indent="-273558" lvl="1" marL="742950" rtl="0" algn="l">
              <a:spcBef>
                <a:spcPts val="1000"/>
              </a:spcBef>
              <a:spcAft>
                <a:spcPts val="0"/>
              </a:spcAft>
              <a:buSzPct val="67368"/>
              <a:buChar char="○"/>
            </a:pPr>
            <a:r>
              <a:rPr lang="en-CA"/>
              <a:t>Self-monitoring of blood glucose? Regular follow-up with physician?</a:t>
            </a:r>
            <a:endParaRPr/>
          </a:p>
          <a:p>
            <a:pPr indent="-273558" lvl="1" marL="742950" rtl="0" algn="l">
              <a:spcBef>
                <a:spcPts val="1000"/>
              </a:spcBef>
              <a:spcAft>
                <a:spcPts val="0"/>
              </a:spcAft>
              <a:buSzPct val="67368"/>
              <a:buChar char="○"/>
            </a:pPr>
            <a:r>
              <a:rPr lang="en-CA"/>
              <a:t>Last dose of medication? Last meal?</a:t>
            </a:r>
            <a:endParaRPr/>
          </a:p>
          <a:p>
            <a:pPr indent="-329184" lvl="0" marL="342900" rtl="0" algn="l">
              <a:spcBef>
                <a:spcPts val="1000"/>
              </a:spcBef>
              <a:spcAft>
                <a:spcPts val="0"/>
              </a:spcAft>
              <a:buSzPct val="59999"/>
              <a:buChar char="●"/>
            </a:pPr>
            <a:r>
              <a:rPr lang="en-CA"/>
              <a:t>Observations</a:t>
            </a:r>
            <a:endParaRPr/>
          </a:p>
          <a:p>
            <a:pPr indent="-273558" lvl="1" marL="742950" rtl="0" algn="l">
              <a:spcBef>
                <a:spcPts val="1000"/>
              </a:spcBef>
              <a:spcAft>
                <a:spcPts val="0"/>
              </a:spcAft>
              <a:buSzPct val="67368"/>
              <a:buChar char="○"/>
            </a:pPr>
            <a:r>
              <a:rPr lang="en-CA"/>
              <a:t>Watch for open sores/infection, edema and bruising and abnormal sensation</a:t>
            </a:r>
            <a:endParaRPr/>
          </a:p>
        </p:txBody>
      </p:sp>
      <p:sp>
        <p:nvSpPr>
          <p:cNvPr id="416" name="Google Shape;416;p4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17" name="Google Shape;417;p4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90C226"/>
              </a:buClr>
              <a:buSzPts val="3000"/>
              <a:buFont typeface="Trebuchet MS"/>
              <a:buNone/>
            </a:pPr>
            <a:r>
              <a:rPr lang="en-CA" sz="3000">
                <a:solidFill>
                  <a:srgbClr val="90C226"/>
                </a:solidFill>
              </a:rPr>
              <a:t>Medications for Managing Diabetes Mellitus – </a:t>
            </a:r>
            <a:r>
              <a:rPr lang="en-CA" sz="3000"/>
              <a:t>Quick Guide to Working with Clients with Diabetes</a:t>
            </a:r>
            <a:endParaRPr sz="3000"/>
          </a:p>
        </p:txBody>
      </p:sp>
      <p:sp>
        <p:nvSpPr>
          <p:cNvPr id="423" name="Google Shape;423;p4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440"/>
              <a:buChar char="●"/>
            </a:pPr>
            <a:r>
              <a:rPr lang="en-CA"/>
              <a:t>“Start low and go slow.” Shorter treatment duration and targeted therapy is recommended in new diabetic clients (monitor closely)!</a:t>
            </a:r>
            <a:endParaRPr/>
          </a:p>
          <a:p>
            <a:pPr indent="-342900" lvl="0" marL="342900" rtl="0" algn="l">
              <a:spcBef>
                <a:spcPts val="1000"/>
              </a:spcBef>
              <a:spcAft>
                <a:spcPts val="0"/>
              </a:spcAft>
              <a:buSzPts val="1440"/>
              <a:buChar char="●"/>
            </a:pPr>
            <a:r>
              <a:rPr b="1" lang="en-CA"/>
              <a:t>Excellent hygiene</a:t>
            </a:r>
            <a:r>
              <a:rPr lang="en-CA"/>
              <a:t> is essential in diabetic clients due to their increased risk of infection. If you are sick, reschedule the appointment!</a:t>
            </a:r>
            <a:endParaRPr/>
          </a:p>
          <a:p>
            <a:pPr indent="-342900" lvl="0" marL="342900" rtl="0" algn="l">
              <a:spcBef>
                <a:spcPts val="1000"/>
              </a:spcBef>
              <a:spcAft>
                <a:spcPts val="0"/>
              </a:spcAft>
              <a:buSzPts val="1440"/>
              <a:buChar char="●"/>
            </a:pPr>
            <a:r>
              <a:rPr lang="en-CA"/>
              <a:t>Each session should commence with a proper assessment of the client. Are there signs of hypoglycemia? Should treatment be modified or re-scheduled?</a:t>
            </a:r>
            <a:endParaRPr/>
          </a:p>
        </p:txBody>
      </p:sp>
      <p:sp>
        <p:nvSpPr>
          <p:cNvPr id="424" name="Google Shape;424;p4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25" name="Google Shape;425;p4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26" name="Google Shape;426;p41"/>
          <p:cNvPicPr preferRelativeResize="0"/>
          <p:nvPr/>
        </p:nvPicPr>
        <p:blipFill rotWithShape="1">
          <a:blip r:embed="rId3">
            <a:alphaModFix/>
          </a:blip>
          <a:srcRect b="0" l="0" r="0" t="0"/>
          <a:stretch/>
        </p:blipFill>
        <p:spPr>
          <a:xfrm>
            <a:off x="9151197" y="2540892"/>
            <a:ext cx="2475191" cy="143878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Medications for Managing Diabetes Mellitus – </a:t>
            </a:r>
            <a:r>
              <a:rPr lang="en-CA"/>
              <a:t>General Massage Guidelines</a:t>
            </a:r>
            <a:endParaRPr/>
          </a:p>
        </p:txBody>
      </p:sp>
      <p:sp>
        <p:nvSpPr>
          <p:cNvPr id="432" name="Google Shape;432;p4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10000"/>
          </a:bodyPr>
          <a:lstStyle/>
          <a:p>
            <a:pPr indent="-315468" lvl="0" marL="342900" rtl="0" algn="l">
              <a:spcBef>
                <a:spcPts val="0"/>
              </a:spcBef>
              <a:spcAft>
                <a:spcPts val="0"/>
              </a:spcAft>
              <a:buSzPct val="59999"/>
              <a:buChar char="●"/>
            </a:pPr>
            <a:r>
              <a:rPr lang="en-CA"/>
              <a:t>The client’s medical stability should be the top priority when developing a treatment plan for massage/hydrotherapy as well as an exercise regimen!</a:t>
            </a:r>
            <a:endParaRPr/>
          </a:p>
          <a:p>
            <a:pPr indent="-315468" lvl="0" marL="342900" rtl="0" algn="l">
              <a:spcBef>
                <a:spcPts val="1000"/>
              </a:spcBef>
              <a:spcAft>
                <a:spcPts val="0"/>
              </a:spcAft>
              <a:buSzPct val="59999"/>
              <a:buChar char="●"/>
            </a:pPr>
            <a:r>
              <a:rPr lang="en-CA"/>
              <a:t>Massage is contraindicated in clients experiencing hypoglycemia! Know how to help your client if they have a hypoglycemic episode!</a:t>
            </a:r>
            <a:endParaRPr/>
          </a:p>
          <a:p>
            <a:pPr indent="-315468" lvl="0" marL="342900" rtl="0" algn="l">
              <a:spcBef>
                <a:spcPts val="1000"/>
              </a:spcBef>
              <a:spcAft>
                <a:spcPts val="0"/>
              </a:spcAft>
              <a:buSzPct val="59999"/>
              <a:buChar char="●"/>
            </a:pPr>
            <a:r>
              <a:rPr lang="en-CA"/>
              <a:t>AVOID massage therapy for 1-2 weeks following any changes to medications!</a:t>
            </a:r>
            <a:endParaRPr/>
          </a:p>
          <a:p>
            <a:pPr indent="-315468" lvl="0" marL="342900" rtl="0" algn="l">
              <a:spcBef>
                <a:spcPts val="1000"/>
              </a:spcBef>
              <a:spcAft>
                <a:spcPts val="0"/>
              </a:spcAft>
              <a:buSzPct val="59999"/>
              <a:buChar char="●"/>
            </a:pPr>
            <a:r>
              <a:rPr lang="en-CA"/>
              <a:t>Schedule massage therapy/hydrotherapy appointments when medications are the most effective (peak bioavailability) to ensure the client’s medical stability. Be aware that massage/hydrotherapy may cause a hypoglycemic effect – use caution and monitor the patient until you know the magnitude of effect!!</a:t>
            </a:r>
            <a:endParaRPr/>
          </a:p>
          <a:p>
            <a:pPr indent="-315468" lvl="0" marL="342900" rtl="0" algn="l">
              <a:spcBef>
                <a:spcPts val="1000"/>
              </a:spcBef>
              <a:spcAft>
                <a:spcPts val="0"/>
              </a:spcAft>
              <a:buSzPct val="59999"/>
              <a:buChar char="●"/>
            </a:pPr>
            <a:r>
              <a:rPr lang="en-CA"/>
              <a:t>Ensure your client has eaten sufficiently prior to each session!</a:t>
            </a:r>
            <a:endParaRPr/>
          </a:p>
          <a:p>
            <a:pPr indent="-315468" lvl="0" marL="342900" rtl="0" algn="l">
              <a:spcBef>
                <a:spcPts val="1000"/>
              </a:spcBef>
              <a:spcAft>
                <a:spcPts val="0"/>
              </a:spcAft>
              <a:buSzPct val="59999"/>
              <a:buChar char="●"/>
            </a:pPr>
            <a:r>
              <a:rPr lang="en-CA"/>
              <a:t>Questions or concerns? Contact the family physician!</a:t>
            </a:r>
            <a:endParaRPr/>
          </a:p>
        </p:txBody>
      </p:sp>
      <p:sp>
        <p:nvSpPr>
          <p:cNvPr id="433" name="Google Shape;433;p4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34" name="Google Shape;434;p4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Medications for Managing Diabetes Mellitus – </a:t>
            </a:r>
            <a:r>
              <a:rPr lang="en-CA"/>
              <a:t>Specific Guidelines</a:t>
            </a:r>
            <a:endParaRPr/>
          </a:p>
        </p:txBody>
      </p:sp>
      <p:sp>
        <p:nvSpPr>
          <p:cNvPr id="440" name="Google Shape;440;p43"/>
          <p:cNvSpPr txBox="1"/>
          <p:nvPr>
            <p:ph idx="1" type="body"/>
          </p:nvPr>
        </p:nvSpPr>
        <p:spPr>
          <a:xfrm>
            <a:off x="677325" y="2160600"/>
            <a:ext cx="10770600" cy="3880800"/>
          </a:xfrm>
          <a:prstGeom prst="rect">
            <a:avLst/>
          </a:prstGeom>
          <a:noFill/>
          <a:ln>
            <a:noFill/>
          </a:ln>
        </p:spPr>
        <p:txBody>
          <a:bodyPr anchorCtr="0" anchor="t" bIns="45700" lIns="91425" spcFirstLastPara="1" rIns="91425" wrap="square" tIns="45700">
            <a:normAutofit fontScale="77500" lnSpcReduction="20000"/>
          </a:bodyPr>
          <a:lstStyle/>
          <a:p>
            <a:pPr indent="-329184" lvl="0" marL="342900" rtl="0" algn="l">
              <a:spcBef>
                <a:spcPts val="0"/>
              </a:spcBef>
              <a:spcAft>
                <a:spcPts val="0"/>
              </a:spcAft>
              <a:buSzPct val="59999"/>
              <a:buChar char="●"/>
            </a:pPr>
            <a:r>
              <a:rPr lang="en-CA"/>
              <a:t>Insulin sites</a:t>
            </a:r>
            <a:endParaRPr/>
          </a:p>
          <a:p>
            <a:pPr indent="-273558" lvl="1" marL="742950" rtl="0" algn="l">
              <a:spcBef>
                <a:spcPts val="1000"/>
              </a:spcBef>
              <a:spcAft>
                <a:spcPts val="0"/>
              </a:spcAft>
              <a:buSzPct val="67368"/>
              <a:buChar char="○"/>
            </a:pPr>
            <a:r>
              <a:rPr lang="en-CA"/>
              <a:t>Recall Chapter 5: Do not treat injection sites that are red/irritated or infected! Do not work within a 4-6 inch radius of implanted/</a:t>
            </a:r>
            <a:r>
              <a:rPr lang="en-CA"/>
              <a:t>medical</a:t>
            </a:r>
            <a:r>
              <a:rPr lang="en-CA"/>
              <a:t> devices!</a:t>
            </a:r>
            <a:endParaRPr/>
          </a:p>
          <a:p>
            <a:pPr indent="-273558" lvl="1" marL="742950" rtl="0" algn="l">
              <a:spcBef>
                <a:spcPts val="1000"/>
              </a:spcBef>
              <a:spcAft>
                <a:spcPts val="0"/>
              </a:spcAft>
              <a:buSzPct val="67368"/>
              <a:buChar char="○"/>
            </a:pPr>
            <a:r>
              <a:rPr lang="en-CA"/>
              <a:t>AVOID direct manual techniques/local hydrotherapy over recent injection sites!</a:t>
            </a:r>
            <a:endParaRPr/>
          </a:p>
          <a:p>
            <a:pPr indent="-329184" lvl="0" marL="342900" rtl="0" algn="l">
              <a:spcBef>
                <a:spcPts val="1000"/>
              </a:spcBef>
              <a:spcAft>
                <a:spcPts val="0"/>
              </a:spcAft>
              <a:buSzPct val="59999"/>
              <a:buChar char="●"/>
            </a:pPr>
            <a:r>
              <a:rPr lang="en-CA"/>
              <a:t>Oral hypoglycemic medications</a:t>
            </a:r>
            <a:endParaRPr/>
          </a:p>
          <a:p>
            <a:pPr indent="-273558" lvl="1" marL="742950" rtl="0" algn="l">
              <a:spcBef>
                <a:spcPts val="1000"/>
              </a:spcBef>
              <a:spcAft>
                <a:spcPts val="0"/>
              </a:spcAft>
              <a:buSzPct val="67368"/>
              <a:buChar char="○"/>
            </a:pPr>
            <a:r>
              <a:rPr lang="en-CA"/>
              <a:t>Sulfonylureas, specifically glyburide, are notorious for causing hypoglycemia. Watch closely for symptoms of hypoglycemia!</a:t>
            </a:r>
            <a:endParaRPr/>
          </a:p>
          <a:p>
            <a:pPr indent="-273558" lvl="1" marL="742950" rtl="0" algn="l">
              <a:spcBef>
                <a:spcPts val="1000"/>
              </a:spcBef>
              <a:spcAft>
                <a:spcPts val="0"/>
              </a:spcAft>
              <a:buSzPct val="67368"/>
              <a:buChar char="○"/>
            </a:pPr>
            <a:r>
              <a:rPr lang="en-CA"/>
              <a:t>Sulfonylurea/NSAID drug interaction (“NSAIDs may enhance the hypoglycemic effect of sulfonylureas”): </a:t>
            </a:r>
            <a:r>
              <a:rPr b="1" lang="en-CA" u="sng"/>
              <a:t>Lexi-Comp Risk Rating B</a:t>
            </a:r>
            <a:r>
              <a:rPr lang="en-CA"/>
              <a:t> (no action needed)</a:t>
            </a:r>
            <a:r>
              <a:rPr baseline="30000" lang="en-CA"/>
              <a:t>2</a:t>
            </a:r>
            <a:endParaRPr/>
          </a:p>
          <a:p>
            <a:pPr indent="-273558" lvl="1" marL="742950" rtl="0" algn="l">
              <a:spcBef>
                <a:spcPts val="1000"/>
              </a:spcBef>
              <a:spcAft>
                <a:spcPts val="0"/>
              </a:spcAft>
              <a:buSzPct val="67368"/>
              <a:buChar char="○"/>
            </a:pPr>
            <a:r>
              <a:rPr lang="en-CA"/>
              <a:t>Shorter/specific treatment may be beneficial in clients on metformin due to adverse effects such as weakness. </a:t>
            </a:r>
            <a:endParaRPr/>
          </a:p>
          <a:p>
            <a:pPr indent="-273558" lvl="1" marL="742950" rtl="0" algn="l">
              <a:spcBef>
                <a:spcPts val="1000"/>
              </a:spcBef>
              <a:spcAft>
                <a:spcPts val="0"/>
              </a:spcAft>
              <a:buSzPct val="67368"/>
              <a:buChar char="○"/>
            </a:pPr>
            <a:r>
              <a:rPr lang="en-CA"/>
              <a:t>Clients taking acarbose may want to use the washroom prior to treatment because the combination of this medication and massage can result in flatulence.</a:t>
            </a:r>
            <a:endParaRPr/>
          </a:p>
          <a:p>
            <a:pPr indent="-210566" lvl="1" marL="742950" rtl="0" algn="l">
              <a:spcBef>
                <a:spcPts val="1000"/>
              </a:spcBef>
              <a:spcAft>
                <a:spcPts val="0"/>
              </a:spcAft>
              <a:buSzPct val="67368"/>
              <a:buNone/>
            </a:pPr>
            <a:r>
              <a:t/>
            </a:r>
            <a:endParaRPr/>
          </a:p>
        </p:txBody>
      </p:sp>
      <p:sp>
        <p:nvSpPr>
          <p:cNvPr id="441" name="Google Shape;441;p4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42" name="Google Shape;442;p4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Medications for Managing Diabetes Mellitus – </a:t>
            </a:r>
            <a:r>
              <a:rPr lang="en-CA"/>
              <a:t>Specific Guidelines</a:t>
            </a:r>
            <a:endParaRPr/>
          </a:p>
        </p:txBody>
      </p:sp>
      <p:sp>
        <p:nvSpPr>
          <p:cNvPr id="448" name="Google Shape;448;p4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Hydrotherapy guidelines</a:t>
            </a:r>
            <a:endParaRPr/>
          </a:p>
          <a:p>
            <a:pPr indent="-273557" lvl="1" marL="742950" rtl="0" algn="l">
              <a:spcBef>
                <a:spcPts val="1000"/>
              </a:spcBef>
              <a:spcAft>
                <a:spcPts val="0"/>
              </a:spcAft>
              <a:buSzPct val="67368"/>
              <a:buChar char="○"/>
            </a:pPr>
            <a:r>
              <a:rPr lang="en-CA"/>
              <a:t>“Start low and go slow.” Be aware of injection sites/sensory abnormalities and ensure there is appropriate therapy modification!</a:t>
            </a:r>
            <a:endParaRPr/>
          </a:p>
          <a:p>
            <a:pPr indent="-273557" lvl="1" marL="742950" rtl="0" algn="l">
              <a:spcBef>
                <a:spcPts val="1000"/>
              </a:spcBef>
              <a:spcAft>
                <a:spcPts val="0"/>
              </a:spcAft>
              <a:buSzPct val="67368"/>
              <a:buChar char="○"/>
            </a:pPr>
            <a:r>
              <a:rPr lang="en-CA"/>
              <a:t>Systemic hydrotherapy (ie. full bath, whirlpools, saunas) is NOT RECOMMENDED for diabetic patients because it may potentiate hypoglycemic episodes!</a:t>
            </a:r>
            <a:endParaRPr/>
          </a:p>
          <a:p>
            <a:pPr indent="-329184" lvl="0" marL="342900" rtl="0" algn="l">
              <a:spcBef>
                <a:spcPts val="1000"/>
              </a:spcBef>
              <a:spcAft>
                <a:spcPts val="0"/>
              </a:spcAft>
              <a:buSzPct val="59999"/>
              <a:buChar char="●"/>
            </a:pPr>
            <a:r>
              <a:rPr lang="en-CA"/>
              <a:t>Exercise recommendation</a:t>
            </a:r>
            <a:endParaRPr/>
          </a:p>
          <a:p>
            <a:pPr indent="-273557" lvl="1" marL="742950" rtl="0" algn="l">
              <a:spcBef>
                <a:spcPts val="1000"/>
              </a:spcBef>
              <a:spcAft>
                <a:spcPts val="0"/>
              </a:spcAft>
              <a:buSzPct val="67368"/>
              <a:buChar char="○"/>
            </a:pPr>
            <a:r>
              <a:rPr lang="en-CA"/>
              <a:t>Develop a progressive exercise regimen that accounts for the client’s lifestyle, current activity levels and current medications!</a:t>
            </a:r>
            <a:endParaRPr/>
          </a:p>
          <a:p>
            <a:pPr indent="-217932" lvl="2" marL="1143000" rtl="0" algn="l">
              <a:spcBef>
                <a:spcPts val="1000"/>
              </a:spcBef>
              <a:spcAft>
                <a:spcPts val="0"/>
              </a:spcAft>
              <a:buSzPct val="58947"/>
              <a:buChar char="■"/>
            </a:pPr>
            <a:r>
              <a:rPr lang="en-CA"/>
              <a:t>Questions or concerns? Contact the family physician!</a:t>
            </a:r>
            <a:endParaRPr/>
          </a:p>
          <a:p>
            <a:pPr indent="-273557" lvl="1" marL="742950" rtl="0" algn="l">
              <a:spcBef>
                <a:spcPts val="1000"/>
              </a:spcBef>
              <a:spcAft>
                <a:spcPts val="0"/>
              </a:spcAft>
              <a:buSzPct val="67368"/>
              <a:buChar char="○"/>
            </a:pPr>
            <a:r>
              <a:rPr lang="en-CA"/>
              <a:t>Without appropriate patient education, exercise can increase the risk of hypoglycemia (especially in type 1 diabetic patients)! Careful exercise scheduling is essential!!</a:t>
            </a:r>
            <a:endParaRPr/>
          </a:p>
        </p:txBody>
      </p:sp>
      <p:sp>
        <p:nvSpPr>
          <p:cNvPr id="449" name="Google Shape;449;p4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50" name="Google Shape;450;p4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Chapter 9: Drugs for Managing Respiratory Inflammation and Congestion</a:t>
            </a:r>
            <a:endParaRPr/>
          </a:p>
        </p:txBody>
      </p:sp>
      <p:sp>
        <p:nvSpPr>
          <p:cNvPr id="456" name="Google Shape;456;p4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57" name="Google Shape;457;p4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58" name="Google Shape;458;p45"/>
          <p:cNvPicPr preferRelativeResize="0"/>
          <p:nvPr/>
        </p:nvPicPr>
        <p:blipFill rotWithShape="1">
          <a:blip r:embed="rId3">
            <a:alphaModFix/>
          </a:blip>
          <a:srcRect b="0" l="0" r="0" t="0"/>
          <a:stretch/>
        </p:blipFill>
        <p:spPr>
          <a:xfrm>
            <a:off x="3510809" y="2415612"/>
            <a:ext cx="2619375" cy="1743075"/>
          </a:xfrm>
          <a:prstGeom prst="rect">
            <a:avLst/>
          </a:prstGeom>
          <a:noFill/>
          <a:ln>
            <a:noFill/>
          </a:ln>
        </p:spPr>
      </p:pic>
      <p:pic>
        <p:nvPicPr>
          <p:cNvPr id="459" name="Google Shape;459;p45"/>
          <p:cNvPicPr preferRelativeResize="0"/>
          <p:nvPr/>
        </p:nvPicPr>
        <p:blipFill rotWithShape="1">
          <a:blip r:embed="rId4">
            <a:alphaModFix/>
          </a:blip>
          <a:srcRect b="0" l="0" r="0" t="0"/>
          <a:stretch/>
        </p:blipFill>
        <p:spPr>
          <a:xfrm>
            <a:off x="6249774" y="3114343"/>
            <a:ext cx="2619375" cy="1743075"/>
          </a:xfrm>
          <a:prstGeom prst="rect">
            <a:avLst/>
          </a:prstGeom>
          <a:noFill/>
          <a:ln>
            <a:noFill/>
          </a:ln>
        </p:spPr>
      </p:pic>
      <p:pic>
        <p:nvPicPr>
          <p:cNvPr id="460" name="Google Shape;460;p45"/>
          <p:cNvPicPr preferRelativeResize="0"/>
          <p:nvPr/>
        </p:nvPicPr>
        <p:blipFill rotWithShape="1">
          <a:blip r:embed="rId5">
            <a:alphaModFix/>
          </a:blip>
          <a:srcRect b="0" l="0" r="0" t="0"/>
          <a:stretch/>
        </p:blipFill>
        <p:spPr>
          <a:xfrm>
            <a:off x="676594" y="1929275"/>
            <a:ext cx="2714625" cy="2714625"/>
          </a:xfrm>
          <a:prstGeom prst="rect">
            <a:avLst/>
          </a:prstGeom>
          <a:noFill/>
          <a:ln>
            <a:noFill/>
          </a:ln>
        </p:spPr>
      </p:pic>
      <p:pic>
        <p:nvPicPr>
          <p:cNvPr id="461" name="Google Shape;461;p45"/>
          <p:cNvPicPr preferRelativeResize="0"/>
          <p:nvPr/>
        </p:nvPicPr>
        <p:blipFill rotWithShape="1">
          <a:blip r:embed="rId6">
            <a:alphaModFix/>
          </a:blip>
          <a:srcRect b="0" l="0" r="0" t="0"/>
          <a:stretch/>
        </p:blipFill>
        <p:spPr>
          <a:xfrm>
            <a:off x="8988739" y="3985880"/>
            <a:ext cx="2371725" cy="19240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In-Class Assignment #3 – Common Respiratory Conditions (10 minutes)</a:t>
            </a:r>
            <a:endParaRPr/>
          </a:p>
        </p:txBody>
      </p:sp>
      <p:sp>
        <p:nvSpPr>
          <p:cNvPr id="467" name="Google Shape;467;p4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10000"/>
          </a:bodyPr>
          <a:lstStyle/>
          <a:p>
            <a:pPr indent="-329184" lvl="0" marL="342900" rtl="0" algn="l">
              <a:spcBef>
                <a:spcPts val="0"/>
              </a:spcBef>
              <a:spcAft>
                <a:spcPts val="0"/>
              </a:spcAft>
              <a:buSzPct val="59999"/>
              <a:buChar char="●"/>
            </a:pPr>
            <a:r>
              <a:rPr lang="en-CA"/>
              <a:t>Go to the “</a:t>
            </a:r>
            <a:r>
              <a:rPr lang="en-CA" u="sng"/>
              <a:t>Asthma Society of Canada</a:t>
            </a:r>
            <a:r>
              <a:rPr lang="en-CA"/>
              <a:t>” website and answer the following questions:</a:t>
            </a:r>
            <a:endParaRPr/>
          </a:p>
          <a:p>
            <a:pPr indent="-273557" lvl="1" marL="742950" rtl="0" algn="l">
              <a:spcBef>
                <a:spcPts val="1000"/>
              </a:spcBef>
              <a:spcAft>
                <a:spcPts val="0"/>
              </a:spcAft>
              <a:buSzPct val="67368"/>
              <a:buChar char="○"/>
            </a:pPr>
            <a:r>
              <a:rPr lang="en-CA"/>
              <a:t>What are “reliever” medications used in asthma treatment? Give two examples of reliever medications.</a:t>
            </a:r>
            <a:endParaRPr/>
          </a:p>
          <a:p>
            <a:pPr indent="-273557" lvl="1" marL="742950" rtl="0" algn="l">
              <a:spcBef>
                <a:spcPts val="1000"/>
              </a:spcBef>
              <a:spcAft>
                <a:spcPts val="0"/>
              </a:spcAft>
              <a:buSzPct val="67368"/>
              <a:buChar char="○"/>
            </a:pPr>
            <a:r>
              <a:rPr lang="en-CA"/>
              <a:t>Find and list 3 educational resources on the Asthma Society of Canada website.</a:t>
            </a:r>
            <a:endParaRPr/>
          </a:p>
          <a:p>
            <a:pPr indent="0" lvl="1" marL="457200" rtl="0" algn="l">
              <a:spcBef>
                <a:spcPts val="1000"/>
              </a:spcBef>
              <a:spcAft>
                <a:spcPts val="0"/>
              </a:spcAft>
              <a:buSzPct val="67368"/>
              <a:buNone/>
            </a:pPr>
            <a:r>
              <a:t/>
            </a:r>
            <a:endParaRPr/>
          </a:p>
          <a:p>
            <a:pPr indent="-329184" lvl="0" marL="342900" rtl="0" algn="l">
              <a:spcBef>
                <a:spcPts val="1000"/>
              </a:spcBef>
              <a:spcAft>
                <a:spcPts val="0"/>
              </a:spcAft>
              <a:buSzPct val="59999"/>
              <a:buChar char="●"/>
            </a:pPr>
            <a:r>
              <a:rPr lang="en-CA"/>
              <a:t>Go to “</a:t>
            </a:r>
            <a:r>
              <a:rPr lang="en-CA" u="sng"/>
              <a:t>The Lung Association</a:t>
            </a:r>
            <a:r>
              <a:rPr lang="en-CA"/>
              <a:t>” </a:t>
            </a:r>
            <a:r>
              <a:rPr b="1" lang="en-CA"/>
              <a:t>(Canadian)</a:t>
            </a:r>
            <a:r>
              <a:rPr lang="en-CA"/>
              <a:t> website and answer the following questions:</a:t>
            </a:r>
            <a:endParaRPr/>
          </a:p>
          <a:p>
            <a:pPr indent="-273557" lvl="1" marL="742950" rtl="0" algn="l">
              <a:spcBef>
                <a:spcPts val="1000"/>
              </a:spcBef>
              <a:spcAft>
                <a:spcPts val="0"/>
              </a:spcAft>
              <a:buSzPct val="67368"/>
              <a:buChar char="○"/>
            </a:pPr>
            <a:r>
              <a:rPr lang="en-CA"/>
              <a:t>In COPD, what percentage of cases are caused by smoking?</a:t>
            </a:r>
            <a:endParaRPr/>
          </a:p>
          <a:p>
            <a:pPr indent="-273557" lvl="1" marL="742950" rtl="0" algn="l">
              <a:spcBef>
                <a:spcPts val="1000"/>
              </a:spcBef>
              <a:spcAft>
                <a:spcPts val="0"/>
              </a:spcAft>
              <a:buSzPct val="67368"/>
              <a:buChar char="○"/>
            </a:pPr>
            <a:r>
              <a:rPr lang="en-CA"/>
              <a:t>Give two examples of common COPD medications.</a:t>
            </a:r>
            <a:endParaRPr/>
          </a:p>
        </p:txBody>
      </p:sp>
      <p:sp>
        <p:nvSpPr>
          <p:cNvPr id="468" name="Google Shape;468;p4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69" name="Google Shape;469;p4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70" name="Google Shape;470;p46"/>
          <p:cNvPicPr preferRelativeResize="0"/>
          <p:nvPr/>
        </p:nvPicPr>
        <p:blipFill rotWithShape="1">
          <a:blip r:embed="rId3">
            <a:alphaModFix/>
          </a:blip>
          <a:srcRect b="0" l="0" r="0" t="0"/>
          <a:stretch/>
        </p:blipFill>
        <p:spPr>
          <a:xfrm>
            <a:off x="8590663" y="210185"/>
            <a:ext cx="3385495" cy="141062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4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Respiratory Inflammation and Congestion – Introduction </a:t>
            </a:r>
            <a:endParaRPr/>
          </a:p>
        </p:txBody>
      </p:sp>
      <p:sp>
        <p:nvSpPr>
          <p:cNvPr id="476" name="Google Shape;476;p47"/>
          <p:cNvSpPr txBox="1"/>
          <p:nvPr>
            <p:ph idx="1" type="body"/>
          </p:nvPr>
        </p:nvSpPr>
        <p:spPr>
          <a:xfrm>
            <a:off x="677334" y="2160589"/>
            <a:ext cx="5120793"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The respiratory system, which consists of the upper and lower respiratory tracts, is responsible for the addition of inhaled oxygen to the bloodstream and removal of wastes, such as carbon dioxide, that are subsequently exhaled. </a:t>
            </a:r>
            <a:endParaRPr/>
          </a:p>
          <a:p>
            <a:pPr indent="-273557" lvl="1" marL="742950" rtl="0" algn="l">
              <a:spcBef>
                <a:spcPts val="1000"/>
              </a:spcBef>
              <a:spcAft>
                <a:spcPts val="0"/>
              </a:spcAft>
              <a:buSzPct val="67368"/>
              <a:buChar char="○"/>
            </a:pPr>
            <a:r>
              <a:rPr lang="en-CA"/>
              <a:t>Chronic irritation, infection and disease can all impact the respiratory system!</a:t>
            </a:r>
            <a:endParaRPr/>
          </a:p>
          <a:p>
            <a:pPr indent="-329184" lvl="0" marL="342900" rtl="0" algn="l">
              <a:spcBef>
                <a:spcPts val="1000"/>
              </a:spcBef>
              <a:spcAft>
                <a:spcPts val="0"/>
              </a:spcAft>
              <a:buSzPct val="59999"/>
              <a:buChar char="●"/>
            </a:pPr>
            <a:r>
              <a:rPr lang="en-CA"/>
              <a:t>Common respiratory conditions include </a:t>
            </a:r>
            <a:r>
              <a:rPr lang="en-CA" u="sng"/>
              <a:t>ASTHMA</a:t>
            </a:r>
            <a:r>
              <a:rPr lang="en-CA"/>
              <a:t>, </a:t>
            </a:r>
            <a:r>
              <a:rPr lang="en-CA" u="sng"/>
              <a:t>COPD</a:t>
            </a:r>
            <a:r>
              <a:rPr lang="en-CA"/>
              <a:t> (emphysema and chronic bronchitis) and </a:t>
            </a:r>
            <a:r>
              <a:rPr lang="en-CA" u="sng"/>
              <a:t>ALLERGIES/ALLERGIC RHINITIS</a:t>
            </a:r>
            <a:endParaRPr u="sng"/>
          </a:p>
        </p:txBody>
      </p:sp>
      <p:sp>
        <p:nvSpPr>
          <p:cNvPr id="477" name="Google Shape;477;p4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78" name="Google Shape;478;p4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79" name="Google Shape;479;p47"/>
          <p:cNvPicPr preferRelativeResize="0"/>
          <p:nvPr/>
        </p:nvPicPr>
        <p:blipFill rotWithShape="1">
          <a:blip r:embed="rId3">
            <a:alphaModFix/>
          </a:blip>
          <a:srcRect b="0" l="0" r="0" t="0"/>
          <a:stretch/>
        </p:blipFill>
        <p:spPr>
          <a:xfrm>
            <a:off x="6718157" y="1429673"/>
            <a:ext cx="4886325" cy="43815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Respiratory Inflammation and Congestion – Introduction </a:t>
            </a:r>
            <a:endParaRPr/>
          </a:p>
        </p:txBody>
      </p:sp>
      <p:sp>
        <p:nvSpPr>
          <p:cNvPr id="485" name="Google Shape;485;p48"/>
          <p:cNvSpPr txBox="1"/>
          <p:nvPr>
            <p:ph idx="1" type="body"/>
          </p:nvPr>
        </p:nvSpPr>
        <p:spPr>
          <a:xfrm>
            <a:off x="677322" y="2160600"/>
            <a:ext cx="11193600" cy="3880800"/>
          </a:xfrm>
          <a:prstGeom prst="rect">
            <a:avLst/>
          </a:prstGeom>
          <a:noFill/>
          <a:ln>
            <a:noFill/>
          </a:ln>
        </p:spPr>
        <p:txBody>
          <a:bodyPr anchorCtr="0" anchor="t" bIns="45700" lIns="91425" spcFirstLastPara="1" rIns="91425" wrap="square" tIns="45700">
            <a:normAutofit fontScale="55000"/>
          </a:bodyPr>
          <a:lstStyle/>
          <a:p>
            <a:pPr indent="-315468" lvl="0" marL="342900" rtl="0" algn="l">
              <a:spcBef>
                <a:spcPts val="0"/>
              </a:spcBef>
              <a:spcAft>
                <a:spcPts val="0"/>
              </a:spcAft>
              <a:buSzPct val="59999"/>
              <a:buChar char="●"/>
            </a:pPr>
            <a:r>
              <a:rPr lang="en-CA"/>
              <a:t>Asthma</a:t>
            </a:r>
            <a:endParaRPr/>
          </a:p>
          <a:p>
            <a:pPr indent="-277531" lvl="1" marL="742950" rtl="0" algn="l">
              <a:spcBef>
                <a:spcPts val="1000"/>
              </a:spcBef>
              <a:spcAft>
                <a:spcPts val="0"/>
              </a:spcAft>
              <a:buSzPct val="73760"/>
              <a:buChar char="○"/>
            </a:pPr>
            <a:r>
              <a:rPr lang="en-CA" sz="2362"/>
              <a:t>Chronic respiratory condition characterized by episodes of shortness of breath, wheezing, chest tightness, cough and mucus production</a:t>
            </a:r>
            <a:endParaRPr sz="2362"/>
          </a:p>
          <a:p>
            <a:pPr indent="-223429" lvl="2" marL="1143000" rtl="0" algn="l">
              <a:spcBef>
                <a:spcPts val="1000"/>
              </a:spcBef>
              <a:spcAft>
                <a:spcPts val="0"/>
              </a:spcAft>
              <a:buSzPct val="66989"/>
              <a:buChar char="■"/>
            </a:pPr>
            <a:r>
              <a:rPr lang="en-CA" sz="2362"/>
              <a:t>Airways are inflamed, constricted and hyper-responsive to stimuli</a:t>
            </a:r>
            <a:endParaRPr sz="2362"/>
          </a:p>
          <a:p>
            <a:pPr indent="-277531" lvl="1" marL="742950" rtl="0" algn="l">
              <a:spcBef>
                <a:spcPts val="1000"/>
              </a:spcBef>
              <a:spcAft>
                <a:spcPts val="0"/>
              </a:spcAft>
              <a:buSzPct val="73760"/>
              <a:buChar char="○"/>
            </a:pPr>
            <a:r>
              <a:rPr lang="en-CA" sz="2362"/>
              <a:t>Asthma is a hereditary condition</a:t>
            </a:r>
            <a:endParaRPr sz="2362"/>
          </a:p>
          <a:p>
            <a:pPr indent="-277531" lvl="1" marL="742950" rtl="0" algn="l">
              <a:spcBef>
                <a:spcPts val="1000"/>
              </a:spcBef>
              <a:spcAft>
                <a:spcPts val="0"/>
              </a:spcAft>
              <a:buSzPct val="73760"/>
              <a:buChar char="○"/>
            </a:pPr>
            <a:r>
              <a:rPr lang="en-CA" sz="2362"/>
              <a:t>Triggers include cold air/water, pollen, air pollutants, moulds, animals, exercise, etc.</a:t>
            </a:r>
            <a:endParaRPr sz="2362"/>
          </a:p>
          <a:p>
            <a:pPr indent="-326644" lvl="0" marL="342900" rtl="0" algn="l">
              <a:spcBef>
                <a:spcPts val="1000"/>
              </a:spcBef>
              <a:spcAft>
                <a:spcPts val="0"/>
              </a:spcAft>
              <a:buSzPct val="64705"/>
              <a:buChar char="●"/>
            </a:pPr>
            <a:r>
              <a:rPr lang="en-CA" sz="2720"/>
              <a:t>Chronic obstructive pulmonary disease (COPD)</a:t>
            </a:r>
            <a:endParaRPr sz="2720"/>
          </a:p>
          <a:p>
            <a:pPr indent="-272542" lvl="1" marL="742950" rtl="0" algn="l">
              <a:spcBef>
                <a:spcPts val="1000"/>
              </a:spcBef>
              <a:spcAft>
                <a:spcPts val="0"/>
              </a:spcAft>
              <a:buSzPct val="72072"/>
              <a:buChar char="○"/>
            </a:pPr>
            <a:r>
              <a:rPr lang="en-CA" sz="2220"/>
              <a:t>Progressive respiratory condition characterized by shortness of breath, chronic cough and mucus production</a:t>
            </a:r>
            <a:endParaRPr sz="2220"/>
          </a:p>
          <a:p>
            <a:pPr indent="-218439" lvl="2" marL="1143000" rtl="0" algn="l">
              <a:spcBef>
                <a:spcPts val="1000"/>
              </a:spcBef>
              <a:spcAft>
                <a:spcPts val="0"/>
              </a:spcAft>
              <a:buSzPct val="64864"/>
              <a:buChar char="■"/>
            </a:pPr>
            <a:r>
              <a:rPr lang="en-CA" sz="2220"/>
              <a:t>Includes chronic bronchitis (airway inflammation/mucus production) and emphysema (damage to alveoli in the lungs)</a:t>
            </a:r>
            <a:endParaRPr sz="2220"/>
          </a:p>
          <a:p>
            <a:pPr indent="-272542" lvl="1" marL="742950" rtl="0" algn="l">
              <a:spcBef>
                <a:spcPts val="1000"/>
              </a:spcBef>
              <a:spcAft>
                <a:spcPts val="0"/>
              </a:spcAft>
              <a:buSzPct val="72072"/>
              <a:buChar char="○"/>
            </a:pPr>
            <a:r>
              <a:rPr lang="en-CA" sz="2220"/>
              <a:t>COPD is most commonly caused by SMOKING</a:t>
            </a:r>
            <a:endParaRPr sz="2220"/>
          </a:p>
          <a:p>
            <a:pPr indent="-272542" lvl="1" marL="742950" rtl="0" algn="l">
              <a:spcBef>
                <a:spcPts val="1000"/>
              </a:spcBef>
              <a:spcAft>
                <a:spcPts val="0"/>
              </a:spcAft>
              <a:buSzPct val="72072"/>
              <a:buChar char="○"/>
            </a:pPr>
            <a:r>
              <a:rPr lang="en-CA" sz="2220"/>
              <a:t>Triggers include respiratory infections, air pollutants, cold air, etc.</a:t>
            </a:r>
            <a:endParaRPr sz="2220"/>
          </a:p>
          <a:p>
            <a:pPr indent="-315468" lvl="0" marL="342900" rtl="0" algn="l">
              <a:spcBef>
                <a:spcPts val="1000"/>
              </a:spcBef>
              <a:spcAft>
                <a:spcPts val="0"/>
              </a:spcAft>
              <a:buSzPct val="52941"/>
              <a:buChar char="●"/>
            </a:pPr>
            <a:r>
              <a:rPr lang="en-CA" sz="2720"/>
              <a:t>Allergies/allergic rhinitis (sneezing, itchy/watery eyes, runny nose</a:t>
            </a:r>
            <a:r>
              <a:rPr lang="en-CA"/>
              <a:t>, nasal congestion)</a:t>
            </a:r>
            <a:endParaRPr/>
          </a:p>
        </p:txBody>
      </p:sp>
      <p:sp>
        <p:nvSpPr>
          <p:cNvPr id="486" name="Google Shape;486;p4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87" name="Google Shape;487;p4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4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800"/>
              <a:buFont typeface="Trebuchet MS"/>
              <a:buNone/>
            </a:pPr>
            <a:r>
              <a:rPr lang="en-CA" sz="2800"/>
              <a:t>Drugs for Managing Respiratory Inflammation and Congestion – Medications that Treat/Manage Allergic Reactions </a:t>
            </a:r>
            <a:endParaRPr sz="2800"/>
          </a:p>
        </p:txBody>
      </p:sp>
      <p:sp>
        <p:nvSpPr>
          <p:cNvPr id="493" name="Google Shape;493;p4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10000"/>
          </a:bodyPr>
          <a:lstStyle/>
          <a:p>
            <a:pPr indent="-315468" lvl="0" marL="342900" rtl="0" algn="l">
              <a:spcBef>
                <a:spcPts val="0"/>
              </a:spcBef>
              <a:spcAft>
                <a:spcPts val="0"/>
              </a:spcAft>
              <a:buSzPct val="59999"/>
              <a:buChar char="●"/>
            </a:pPr>
            <a:r>
              <a:rPr lang="en-CA"/>
              <a:t>Antihistamines</a:t>
            </a:r>
            <a:endParaRPr/>
          </a:p>
          <a:p>
            <a:pPr indent="-261365" lvl="1" marL="742950" rtl="0" algn="l">
              <a:spcBef>
                <a:spcPts val="1000"/>
              </a:spcBef>
              <a:spcAft>
                <a:spcPts val="0"/>
              </a:spcAft>
              <a:buSzPct val="67368"/>
              <a:buChar char="○"/>
            </a:pPr>
            <a:r>
              <a:rPr lang="en-CA"/>
              <a:t>Antihistamines are indicated in the treatment of allergic rhinitis, hypersensitivity reactions, insomnia and cough</a:t>
            </a:r>
            <a:endParaRPr/>
          </a:p>
          <a:p>
            <a:pPr indent="-261365" lvl="1" marL="742950" rtl="0" algn="l">
              <a:spcBef>
                <a:spcPts val="1000"/>
              </a:spcBef>
              <a:spcAft>
                <a:spcPts val="0"/>
              </a:spcAft>
              <a:buSzPct val="67368"/>
              <a:buChar char="○"/>
            </a:pPr>
            <a:r>
              <a:rPr lang="en-CA"/>
              <a:t>Antihistamines reduce allergic symptoms, such as sneezing or runny nose, by preventing histamine (released from mast cells) from binding to the various H1 receptor sites in the body</a:t>
            </a:r>
            <a:endParaRPr/>
          </a:p>
          <a:p>
            <a:pPr indent="-207264" lvl="2" marL="1143000" rtl="0" algn="l">
              <a:spcBef>
                <a:spcPts val="1000"/>
              </a:spcBef>
              <a:spcAft>
                <a:spcPts val="0"/>
              </a:spcAft>
              <a:buSzPct val="58947"/>
              <a:buChar char="■"/>
            </a:pPr>
            <a:r>
              <a:rPr lang="en-CA"/>
              <a:t>Includes chlorpheniramine (Chlor-Tripolon), diphenhydramine (Benadryl), loratadine (Claritin, cetirizine (Reactine), etc.</a:t>
            </a:r>
            <a:endParaRPr/>
          </a:p>
          <a:p>
            <a:pPr indent="-261365" lvl="1" marL="742950" rtl="0" algn="l">
              <a:spcBef>
                <a:spcPts val="1000"/>
              </a:spcBef>
              <a:spcAft>
                <a:spcPts val="0"/>
              </a:spcAft>
              <a:buSzPct val="67368"/>
              <a:buChar char="○"/>
            </a:pPr>
            <a:r>
              <a:rPr lang="en-CA"/>
              <a:t>“Effects of Histamine” Table (page 148)</a:t>
            </a:r>
            <a:endParaRPr/>
          </a:p>
          <a:p>
            <a:pPr indent="-261365" lvl="1" marL="742950" rtl="0" algn="l">
              <a:spcBef>
                <a:spcPts val="1000"/>
              </a:spcBef>
              <a:spcAft>
                <a:spcPts val="0"/>
              </a:spcAft>
              <a:buSzPct val="67368"/>
              <a:buChar char="○"/>
            </a:pPr>
            <a:r>
              <a:rPr lang="en-CA"/>
              <a:t>Side effects of antihistamines</a:t>
            </a:r>
            <a:endParaRPr/>
          </a:p>
          <a:p>
            <a:pPr indent="-207264" lvl="2" marL="1143000" rtl="0" algn="l">
              <a:spcBef>
                <a:spcPts val="1000"/>
              </a:spcBef>
              <a:spcAft>
                <a:spcPts val="0"/>
              </a:spcAft>
              <a:buSzPct val="58947"/>
              <a:buChar char="■"/>
            </a:pPr>
            <a:r>
              <a:rPr lang="en-CA"/>
              <a:t>1</a:t>
            </a:r>
            <a:r>
              <a:rPr baseline="30000" lang="en-CA"/>
              <a:t>st</a:t>
            </a:r>
            <a:r>
              <a:rPr lang="en-CA"/>
              <a:t> generation (ie. Benadryl/Chlor-Tripolon): drowsiness</a:t>
            </a:r>
            <a:endParaRPr/>
          </a:p>
          <a:p>
            <a:pPr indent="-207264" lvl="2" marL="1143000" rtl="0" algn="l">
              <a:spcBef>
                <a:spcPts val="1000"/>
              </a:spcBef>
              <a:spcAft>
                <a:spcPts val="0"/>
              </a:spcAft>
              <a:buSzPct val="58947"/>
              <a:buChar char="■"/>
            </a:pPr>
            <a:r>
              <a:rPr lang="en-CA"/>
              <a:t>2</a:t>
            </a:r>
            <a:r>
              <a:rPr baseline="30000" lang="en-CA"/>
              <a:t>nd</a:t>
            </a:r>
            <a:r>
              <a:rPr lang="en-CA"/>
              <a:t> generation (ie. Claritin/Reactine): well tolerated</a:t>
            </a:r>
            <a:endParaRPr/>
          </a:p>
          <a:p>
            <a:pPr indent="-251459" lvl="0" marL="342900" rtl="0" algn="l">
              <a:spcBef>
                <a:spcPts val="1000"/>
              </a:spcBef>
              <a:spcAft>
                <a:spcPts val="0"/>
              </a:spcAft>
              <a:buSzPct val="59999"/>
              <a:buNone/>
            </a:pPr>
            <a:r>
              <a:t/>
            </a:r>
            <a:endParaRPr/>
          </a:p>
        </p:txBody>
      </p:sp>
      <p:sp>
        <p:nvSpPr>
          <p:cNvPr id="494" name="Google Shape;494;p4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495" name="Google Shape;495;p4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496" name="Google Shape;496;p49"/>
          <p:cNvPicPr preferRelativeResize="0"/>
          <p:nvPr/>
        </p:nvPicPr>
        <p:blipFill rotWithShape="1">
          <a:blip r:embed="rId3">
            <a:alphaModFix/>
          </a:blip>
          <a:srcRect b="0" l="0" r="0" t="0"/>
          <a:stretch/>
        </p:blipFill>
        <p:spPr>
          <a:xfrm>
            <a:off x="9455467" y="293689"/>
            <a:ext cx="2447925" cy="1866900"/>
          </a:xfrm>
          <a:prstGeom prst="rect">
            <a:avLst/>
          </a:prstGeom>
          <a:noFill/>
          <a:ln>
            <a:noFill/>
          </a:ln>
        </p:spPr>
      </p:pic>
      <p:pic>
        <p:nvPicPr>
          <p:cNvPr id="497" name="Google Shape;497;p49"/>
          <p:cNvPicPr preferRelativeResize="0"/>
          <p:nvPr/>
        </p:nvPicPr>
        <p:blipFill rotWithShape="1">
          <a:blip r:embed="rId4">
            <a:alphaModFix/>
          </a:blip>
          <a:srcRect b="0" l="0" r="0" t="0"/>
          <a:stretch/>
        </p:blipFill>
        <p:spPr>
          <a:xfrm>
            <a:off x="9818156" y="4517707"/>
            <a:ext cx="2143125" cy="21431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2800"/>
              <a:buFont typeface="Trebuchet MS"/>
              <a:buNone/>
            </a:pPr>
            <a:r>
              <a:rPr lang="en-CA" sz="2800">
                <a:solidFill>
                  <a:srgbClr val="90C226"/>
                </a:solidFill>
              </a:rPr>
              <a:t>Drugs for Managing Respiratory Inflammation and Congestion – Medications that Treat/Manage Allergic Reactions </a:t>
            </a:r>
            <a:endParaRPr/>
          </a:p>
        </p:txBody>
      </p:sp>
      <p:sp>
        <p:nvSpPr>
          <p:cNvPr id="503" name="Google Shape;503;p50"/>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Cromolyn sodium</a:t>
            </a:r>
            <a:endParaRPr/>
          </a:p>
          <a:p>
            <a:pPr indent="-285750" lvl="1" marL="742950" rtl="0" algn="l">
              <a:spcBef>
                <a:spcPts val="1000"/>
              </a:spcBef>
              <a:spcAft>
                <a:spcPts val="0"/>
              </a:spcAft>
              <a:buSzPts val="1280"/>
              <a:buChar char="○"/>
            </a:pPr>
            <a:r>
              <a:rPr lang="en-CA"/>
              <a:t>Indicated in the treatment of allergic rhinitis/conjunctivitis</a:t>
            </a:r>
            <a:endParaRPr/>
          </a:p>
          <a:p>
            <a:pPr indent="-285750" lvl="1" marL="742950" rtl="0" algn="l">
              <a:spcBef>
                <a:spcPts val="1000"/>
              </a:spcBef>
              <a:spcAft>
                <a:spcPts val="0"/>
              </a:spcAft>
              <a:buSzPts val="1280"/>
              <a:buChar char="○"/>
            </a:pPr>
            <a:r>
              <a:rPr lang="en-CA"/>
              <a:t>Prevents histamine release by stabilizing mast cell membranes which prevents allergic symptoms</a:t>
            </a:r>
            <a:endParaRPr/>
          </a:p>
          <a:p>
            <a:pPr indent="-228600" lvl="2" marL="1143000" rtl="0" algn="l">
              <a:spcBef>
                <a:spcPts val="1000"/>
              </a:spcBef>
              <a:spcAft>
                <a:spcPts val="0"/>
              </a:spcAft>
              <a:buSzPts val="1120"/>
              <a:buChar char="■"/>
            </a:pPr>
            <a:r>
              <a:rPr lang="en-CA"/>
              <a:t>Includes NasalCrom and Opticrom</a:t>
            </a:r>
            <a:endParaRPr/>
          </a:p>
          <a:p>
            <a:pPr indent="-285750" lvl="1" marL="742950" rtl="0" algn="l">
              <a:spcBef>
                <a:spcPts val="1000"/>
              </a:spcBef>
              <a:spcAft>
                <a:spcPts val="0"/>
              </a:spcAft>
              <a:buSzPts val="1280"/>
              <a:buChar char="○"/>
            </a:pPr>
            <a:r>
              <a:rPr lang="en-CA"/>
              <a:t>Side effects: well tolerated</a:t>
            </a:r>
            <a:endParaRPr/>
          </a:p>
          <a:p>
            <a:pPr indent="-251459" lvl="0" marL="342900" rtl="0" algn="l">
              <a:spcBef>
                <a:spcPts val="1000"/>
              </a:spcBef>
              <a:spcAft>
                <a:spcPts val="0"/>
              </a:spcAft>
              <a:buSzPts val="1440"/>
              <a:buNone/>
            </a:pPr>
            <a:r>
              <a:t/>
            </a:r>
            <a:endParaRPr/>
          </a:p>
        </p:txBody>
      </p:sp>
      <p:sp>
        <p:nvSpPr>
          <p:cNvPr id="504" name="Google Shape;504;p5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05" name="Google Shape;505;p5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06" name="Google Shape;506;p50"/>
          <p:cNvPicPr preferRelativeResize="0"/>
          <p:nvPr/>
        </p:nvPicPr>
        <p:blipFill rotWithShape="1">
          <a:blip r:embed="rId3">
            <a:alphaModFix/>
          </a:blip>
          <a:srcRect b="0" l="0" r="0" t="0"/>
          <a:stretch/>
        </p:blipFill>
        <p:spPr>
          <a:xfrm>
            <a:off x="6624703" y="3845213"/>
            <a:ext cx="1965960" cy="196596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800"/>
              <a:buFont typeface="Trebuchet MS"/>
              <a:buNone/>
            </a:pPr>
            <a:r>
              <a:rPr lang="en-CA" sz="2800"/>
              <a:t>Drugs for Managing Respiratory Inflammation and Congestion – Medications that Increase Airway Diameter</a:t>
            </a:r>
            <a:endParaRPr sz="2800"/>
          </a:p>
        </p:txBody>
      </p:sp>
      <p:sp>
        <p:nvSpPr>
          <p:cNvPr id="512" name="Google Shape;512;p5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Also known as “bronchodilators”</a:t>
            </a:r>
            <a:endParaRPr/>
          </a:p>
          <a:p>
            <a:pPr indent="-267461" lvl="1" marL="742950" rtl="0" algn="l">
              <a:spcBef>
                <a:spcPts val="1000"/>
              </a:spcBef>
              <a:spcAft>
                <a:spcPts val="0"/>
              </a:spcAft>
              <a:buSzPct val="67368"/>
              <a:buChar char="○"/>
            </a:pPr>
            <a:r>
              <a:rPr lang="en-CA"/>
              <a:t>Indicated in the treatment of asthma, COPD and respiratory infections</a:t>
            </a:r>
            <a:endParaRPr/>
          </a:p>
          <a:p>
            <a:pPr indent="-267461" lvl="1" marL="742950" rtl="0" algn="l">
              <a:spcBef>
                <a:spcPts val="1000"/>
              </a:spcBef>
              <a:spcAft>
                <a:spcPts val="0"/>
              </a:spcAft>
              <a:buSzPct val="67368"/>
              <a:buChar char="○"/>
            </a:pPr>
            <a:r>
              <a:rPr lang="en-CA"/>
              <a:t>Includes beta-2 adrenergic agonists, anticholinergic agents and theophylline (not commonly used)</a:t>
            </a:r>
            <a:endParaRPr/>
          </a:p>
          <a:p>
            <a:pPr indent="-322326" lvl="0" marL="342900" rtl="0" algn="l">
              <a:spcBef>
                <a:spcPts val="1000"/>
              </a:spcBef>
              <a:spcAft>
                <a:spcPts val="0"/>
              </a:spcAft>
              <a:buSzPct val="59999"/>
              <a:buChar char="●"/>
            </a:pPr>
            <a:r>
              <a:rPr lang="en-CA"/>
              <a:t>Beta-2 adrenergic agonists</a:t>
            </a:r>
            <a:endParaRPr/>
          </a:p>
          <a:p>
            <a:pPr indent="-267461" lvl="1" marL="742950" rtl="0" algn="l">
              <a:spcBef>
                <a:spcPts val="1000"/>
              </a:spcBef>
              <a:spcAft>
                <a:spcPts val="0"/>
              </a:spcAft>
              <a:buSzPct val="67368"/>
              <a:buChar char="○"/>
            </a:pPr>
            <a:r>
              <a:rPr lang="en-CA"/>
              <a:t>Includes salbutamol (Ventolin), formoterol (with budesonide in Symbicort Turbuhaler), salmeterol (Serevent Diskus)</a:t>
            </a:r>
            <a:endParaRPr/>
          </a:p>
          <a:p>
            <a:pPr indent="-267461" lvl="1" marL="742950" rtl="0" algn="l">
              <a:spcBef>
                <a:spcPts val="1000"/>
              </a:spcBef>
              <a:spcAft>
                <a:spcPts val="0"/>
              </a:spcAft>
              <a:buSzPct val="67368"/>
              <a:buChar char="○"/>
            </a:pPr>
            <a:r>
              <a:rPr lang="en-CA"/>
              <a:t>Mechanism of action: stimulates beta-2 receptors, which causes bronchial smooth muscle relaxation, leading to bronchodilation</a:t>
            </a:r>
            <a:endParaRPr/>
          </a:p>
          <a:p>
            <a:pPr indent="-212598" lvl="2" marL="1143000" rtl="0" algn="l">
              <a:spcBef>
                <a:spcPts val="1000"/>
              </a:spcBef>
              <a:spcAft>
                <a:spcPts val="0"/>
              </a:spcAft>
              <a:buSzPct val="58947"/>
              <a:buChar char="■"/>
            </a:pPr>
            <a:r>
              <a:rPr lang="en-CA"/>
              <a:t>Salbutamol is a “RELIEVER” medication that treats acute bronchospasm within a few minutes</a:t>
            </a:r>
            <a:endParaRPr/>
          </a:p>
          <a:p>
            <a:pPr indent="-267461" lvl="1" marL="742950" rtl="0" algn="l">
              <a:spcBef>
                <a:spcPts val="1000"/>
              </a:spcBef>
              <a:spcAft>
                <a:spcPts val="0"/>
              </a:spcAft>
              <a:buSzPct val="67368"/>
              <a:buChar char="○"/>
            </a:pPr>
            <a:r>
              <a:rPr lang="en-CA"/>
              <a:t>Side effects: shakiness, headache, dizziness, nausea</a:t>
            </a:r>
            <a:endParaRPr/>
          </a:p>
        </p:txBody>
      </p:sp>
      <p:sp>
        <p:nvSpPr>
          <p:cNvPr id="513" name="Google Shape;513;p5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14" name="Google Shape;514;p5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15" name="Google Shape;515;p51"/>
          <p:cNvPicPr preferRelativeResize="0"/>
          <p:nvPr/>
        </p:nvPicPr>
        <p:blipFill rotWithShape="1">
          <a:blip r:embed="rId3">
            <a:alphaModFix/>
          </a:blip>
          <a:srcRect b="0" l="0" r="0" t="0"/>
          <a:stretch/>
        </p:blipFill>
        <p:spPr>
          <a:xfrm>
            <a:off x="9650730" y="4812030"/>
            <a:ext cx="2286000" cy="18288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2800"/>
              <a:buFont typeface="Trebuchet MS"/>
              <a:buNone/>
            </a:pPr>
            <a:r>
              <a:rPr lang="en-CA" sz="2800">
                <a:solidFill>
                  <a:srgbClr val="90C226"/>
                </a:solidFill>
              </a:rPr>
              <a:t>Drugs for Managing Respiratory Inflammation and Congestion – Medications that Increase Airway Diameter</a:t>
            </a:r>
            <a:endParaRPr/>
          </a:p>
        </p:txBody>
      </p:sp>
      <p:sp>
        <p:nvSpPr>
          <p:cNvPr id="521" name="Google Shape;521;p52"/>
          <p:cNvSpPr txBox="1"/>
          <p:nvPr>
            <p:ph idx="1" type="body"/>
          </p:nvPr>
        </p:nvSpPr>
        <p:spPr>
          <a:xfrm>
            <a:off x="677325" y="2160601"/>
            <a:ext cx="8596800" cy="340860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440"/>
              <a:buChar char="●"/>
            </a:pPr>
            <a:r>
              <a:rPr lang="en-CA"/>
              <a:t>Anticholinergic agents</a:t>
            </a:r>
            <a:endParaRPr/>
          </a:p>
          <a:p>
            <a:pPr indent="-298450" lvl="1" marL="742950" rtl="0" algn="l">
              <a:spcBef>
                <a:spcPts val="1000"/>
              </a:spcBef>
              <a:spcAft>
                <a:spcPts val="0"/>
              </a:spcAft>
              <a:buSzPts val="1480"/>
              <a:buChar char="○"/>
            </a:pPr>
            <a:r>
              <a:rPr lang="en-CA" sz="2100"/>
              <a:t>Includes ipratropium (Atrovent) and tiotropium (Spiriva Handihaler)</a:t>
            </a:r>
            <a:endParaRPr sz="2100"/>
          </a:p>
          <a:p>
            <a:pPr indent="-298450" lvl="1" marL="742950" rtl="0" algn="l">
              <a:spcBef>
                <a:spcPts val="1000"/>
              </a:spcBef>
              <a:spcAft>
                <a:spcPts val="0"/>
              </a:spcAft>
              <a:buSzPts val="1480"/>
              <a:buChar char="○"/>
            </a:pPr>
            <a:r>
              <a:rPr lang="en-CA" sz="2100"/>
              <a:t>Mechanism of action</a:t>
            </a:r>
            <a:r>
              <a:rPr baseline="30000" lang="en-CA" sz="2100"/>
              <a:t>2</a:t>
            </a:r>
            <a:r>
              <a:rPr lang="en-CA" sz="2100"/>
              <a:t>: causes bronchodilation by occupying parasympathetic receptor sites in bronchial smooth muscle, which blocks the effects of acetylcholine (normally causes bronchoconstriction!)</a:t>
            </a:r>
            <a:endParaRPr sz="2100"/>
          </a:p>
          <a:p>
            <a:pPr indent="-298450" lvl="1" marL="742950" rtl="0" algn="l">
              <a:spcBef>
                <a:spcPts val="1000"/>
              </a:spcBef>
              <a:spcAft>
                <a:spcPts val="0"/>
              </a:spcAft>
              <a:buSzPts val="1480"/>
              <a:buChar char="○"/>
            </a:pPr>
            <a:r>
              <a:rPr lang="en-CA" sz="2100"/>
              <a:t>Side effects: headache, dizziness, nausea, dry mouth</a:t>
            </a:r>
            <a:endParaRPr sz="2100"/>
          </a:p>
        </p:txBody>
      </p:sp>
      <p:sp>
        <p:nvSpPr>
          <p:cNvPr id="522" name="Google Shape;522;p5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23" name="Google Shape;523;p5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24" name="Google Shape;524;p52"/>
          <p:cNvPicPr preferRelativeResize="0"/>
          <p:nvPr/>
        </p:nvPicPr>
        <p:blipFill rotWithShape="1">
          <a:blip r:embed="rId3">
            <a:alphaModFix/>
          </a:blip>
          <a:srcRect b="0" l="0" r="0" t="0"/>
          <a:stretch/>
        </p:blipFill>
        <p:spPr>
          <a:xfrm>
            <a:off x="9273999" y="1296562"/>
            <a:ext cx="2190750" cy="1638300"/>
          </a:xfrm>
          <a:prstGeom prst="rect">
            <a:avLst/>
          </a:prstGeom>
          <a:noFill/>
          <a:ln>
            <a:noFill/>
          </a:ln>
        </p:spPr>
      </p:pic>
      <p:pic>
        <p:nvPicPr>
          <p:cNvPr id="525" name="Google Shape;525;p52"/>
          <p:cNvPicPr preferRelativeResize="0"/>
          <p:nvPr/>
        </p:nvPicPr>
        <p:blipFill rotWithShape="1">
          <a:blip r:embed="rId4">
            <a:alphaModFix/>
          </a:blip>
          <a:srcRect b="0" l="0" r="0" t="0"/>
          <a:stretch/>
        </p:blipFill>
        <p:spPr>
          <a:xfrm>
            <a:off x="9273988" y="3657187"/>
            <a:ext cx="2743200" cy="20574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90C226"/>
              </a:buClr>
              <a:buSzPts val="2800"/>
              <a:buFont typeface="Trebuchet MS"/>
              <a:buNone/>
            </a:pPr>
            <a:r>
              <a:rPr lang="en-CA" sz="2800">
                <a:solidFill>
                  <a:srgbClr val="90C226"/>
                </a:solidFill>
              </a:rPr>
              <a:t>Drugs for Managing Respiratory Inflammation and Congestion – Medications that Manage Respiratory Congestion</a:t>
            </a:r>
            <a:endParaRPr sz="2800"/>
          </a:p>
        </p:txBody>
      </p:sp>
      <p:sp>
        <p:nvSpPr>
          <p:cNvPr id="531" name="Google Shape;531;p5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Nasal congestion and chest congestion are typically caused by infection, inflammation and irritation, resulting in symptoms such as stuffy/runny nose or productive cough</a:t>
            </a:r>
            <a:endParaRPr/>
          </a:p>
          <a:p>
            <a:pPr indent="-267461" lvl="1" marL="742950" rtl="0" algn="l">
              <a:spcBef>
                <a:spcPts val="1000"/>
              </a:spcBef>
              <a:spcAft>
                <a:spcPts val="0"/>
              </a:spcAft>
              <a:buSzPct val="67368"/>
              <a:buChar char="○"/>
            </a:pPr>
            <a:r>
              <a:rPr lang="en-CA"/>
              <a:t>Medications used to treat respiratory congestion include </a:t>
            </a:r>
            <a:r>
              <a:rPr lang="en-CA" u="sng"/>
              <a:t>decongestants</a:t>
            </a:r>
            <a:r>
              <a:rPr lang="en-CA"/>
              <a:t>, </a:t>
            </a:r>
            <a:r>
              <a:rPr lang="en-CA" u="sng"/>
              <a:t>expectorants</a:t>
            </a:r>
            <a:r>
              <a:rPr lang="en-CA"/>
              <a:t> and </a:t>
            </a:r>
            <a:r>
              <a:rPr lang="en-CA" u="sng"/>
              <a:t>corticosteroids</a:t>
            </a:r>
            <a:endParaRPr/>
          </a:p>
          <a:p>
            <a:pPr indent="-322326" lvl="0" marL="342900" rtl="0" algn="l">
              <a:spcBef>
                <a:spcPts val="1000"/>
              </a:spcBef>
              <a:spcAft>
                <a:spcPts val="0"/>
              </a:spcAft>
              <a:buSzPct val="59999"/>
              <a:buChar char="●"/>
            </a:pPr>
            <a:r>
              <a:rPr lang="en-CA"/>
              <a:t>Decongestants</a:t>
            </a:r>
            <a:endParaRPr/>
          </a:p>
          <a:p>
            <a:pPr indent="-267461" lvl="1" marL="742950" rtl="0" algn="l">
              <a:spcBef>
                <a:spcPts val="1000"/>
              </a:spcBef>
              <a:spcAft>
                <a:spcPts val="0"/>
              </a:spcAft>
              <a:buSzPct val="67368"/>
              <a:buChar char="○"/>
            </a:pPr>
            <a:r>
              <a:rPr lang="en-CA"/>
              <a:t>Includes pseudoephedrine/phenylephrine (common in cough and cold preparations)</a:t>
            </a:r>
            <a:endParaRPr/>
          </a:p>
          <a:p>
            <a:pPr indent="-267461" lvl="1" marL="742950" rtl="0" algn="l">
              <a:spcBef>
                <a:spcPts val="1000"/>
              </a:spcBef>
              <a:spcAft>
                <a:spcPts val="0"/>
              </a:spcAft>
              <a:buSzPct val="67368"/>
              <a:buChar char="○"/>
            </a:pPr>
            <a:r>
              <a:rPr lang="en-CA"/>
              <a:t>Mechanism of action: stimulates alpha receptors causing vasoconstriction, which leads to a decrease in mucus production and edema (ie. nasal congestion)</a:t>
            </a:r>
            <a:endParaRPr/>
          </a:p>
          <a:p>
            <a:pPr indent="-267461" lvl="1" marL="742950" rtl="0" algn="l">
              <a:spcBef>
                <a:spcPts val="1000"/>
              </a:spcBef>
              <a:spcAft>
                <a:spcPts val="0"/>
              </a:spcAft>
              <a:buSzPct val="67368"/>
              <a:buChar char="○"/>
            </a:pPr>
            <a:r>
              <a:rPr lang="en-CA"/>
              <a:t>Side effects: generally well tolerated, but can cause increased blood pressure and heart rate, dizziness, excitability, nausea</a:t>
            </a:r>
            <a:endParaRPr/>
          </a:p>
          <a:p>
            <a:pPr indent="-322326" lvl="0" marL="342900" rtl="0" algn="l">
              <a:spcBef>
                <a:spcPts val="1000"/>
              </a:spcBef>
              <a:spcAft>
                <a:spcPts val="0"/>
              </a:spcAft>
              <a:buSzPct val="59999"/>
              <a:buChar char="●"/>
            </a:pPr>
            <a:r>
              <a:rPr lang="en-CA"/>
              <a:t>Expectorants (ie. guaifenesin)</a:t>
            </a:r>
            <a:endParaRPr/>
          </a:p>
        </p:txBody>
      </p:sp>
      <p:sp>
        <p:nvSpPr>
          <p:cNvPr id="532" name="Google Shape;532;p5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33" name="Google Shape;533;p5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34" name="Google Shape;534;p53"/>
          <p:cNvPicPr preferRelativeResize="0"/>
          <p:nvPr/>
        </p:nvPicPr>
        <p:blipFill rotWithShape="1">
          <a:blip r:embed="rId3">
            <a:alphaModFix/>
          </a:blip>
          <a:srcRect b="0" l="0" r="0" t="0"/>
          <a:stretch/>
        </p:blipFill>
        <p:spPr>
          <a:xfrm>
            <a:off x="10889719" y="5096288"/>
            <a:ext cx="1107971" cy="1300662"/>
          </a:xfrm>
          <a:prstGeom prst="rect">
            <a:avLst/>
          </a:prstGeom>
          <a:noFill/>
          <a:ln>
            <a:noFill/>
          </a:ln>
        </p:spPr>
      </p:pic>
      <p:pic>
        <p:nvPicPr>
          <p:cNvPr id="535" name="Google Shape;535;p53"/>
          <p:cNvPicPr preferRelativeResize="0"/>
          <p:nvPr/>
        </p:nvPicPr>
        <p:blipFill rotWithShape="1">
          <a:blip r:embed="rId4">
            <a:alphaModFix/>
          </a:blip>
          <a:srcRect b="0" l="0" r="0" t="0"/>
          <a:stretch/>
        </p:blipFill>
        <p:spPr>
          <a:xfrm>
            <a:off x="10344150" y="3976159"/>
            <a:ext cx="1653540" cy="1025870"/>
          </a:xfrm>
          <a:prstGeom prst="rect">
            <a:avLst/>
          </a:prstGeom>
          <a:noFill/>
          <a:ln>
            <a:noFill/>
          </a:ln>
        </p:spPr>
      </p:pic>
      <p:pic>
        <p:nvPicPr>
          <p:cNvPr id="536" name="Google Shape;536;p53"/>
          <p:cNvPicPr preferRelativeResize="0"/>
          <p:nvPr/>
        </p:nvPicPr>
        <p:blipFill rotWithShape="1">
          <a:blip r:embed="rId5">
            <a:alphaModFix/>
          </a:blip>
          <a:srcRect b="0" l="0" r="0" t="0"/>
          <a:stretch/>
        </p:blipFill>
        <p:spPr>
          <a:xfrm>
            <a:off x="10344150" y="2771495"/>
            <a:ext cx="1653540" cy="1110406"/>
          </a:xfrm>
          <a:prstGeom prst="rect">
            <a:avLst/>
          </a:prstGeom>
          <a:noFill/>
          <a:ln>
            <a:noFill/>
          </a:ln>
        </p:spPr>
      </p:pic>
      <p:pic>
        <p:nvPicPr>
          <p:cNvPr id="537" name="Google Shape;537;p53"/>
          <p:cNvPicPr preferRelativeResize="0"/>
          <p:nvPr/>
        </p:nvPicPr>
        <p:blipFill rotWithShape="1">
          <a:blip r:embed="rId6">
            <a:alphaModFix/>
          </a:blip>
          <a:srcRect b="0" l="0" r="0" t="0"/>
          <a:stretch/>
        </p:blipFill>
        <p:spPr>
          <a:xfrm>
            <a:off x="10344150" y="1545868"/>
            <a:ext cx="1653540" cy="1131369"/>
          </a:xfrm>
          <a:prstGeom prst="rect">
            <a:avLst/>
          </a:prstGeom>
          <a:noFill/>
          <a:ln>
            <a:noFill/>
          </a:ln>
        </p:spPr>
      </p:pic>
      <p:pic>
        <p:nvPicPr>
          <p:cNvPr id="538" name="Google Shape;538;p53"/>
          <p:cNvPicPr preferRelativeResize="0"/>
          <p:nvPr/>
        </p:nvPicPr>
        <p:blipFill rotWithShape="1">
          <a:blip r:embed="rId7">
            <a:alphaModFix/>
          </a:blip>
          <a:srcRect b="0" l="0" r="0" t="0"/>
          <a:stretch/>
        </p:blipFill>
        <p:spPr>
          <a:xfrm>
            <a:off x="10344150" y="211455"/>
            <a:ext cx="1653540" cy="124015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2800"/>
              <a:buFont typeface="Trebuchet MS"/>
              <a:buNone/>
            </a:pPr>
            <a:r>
              <a:rPr lang="en-CA" sz="2800">
                <a:solidFill>
                  <a:srgbClr val="90C226"/>
                </a:solidFill>
              </a:rPr>
              <a:t>Drugs for Managing Respiratory Inflammation and Congestion – Medications that Manage Respiratory Congestion</a:t>
            </a:r>
            <a:endParaRPr/>
          </a:p>
        </p:txBody>
      </p:sp>
      <p:sp>
        <p:nvSpPr>
          <p:cNvPr id="544" name="Google Shape;544;p5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lang="en-CA"/>
              <a:t>Corticosteroids</a:t>
            </a:r>
            <a:endParaRPr/>
          </a:p>
          <a:p>
            <a:pPr indent="-285750" lvl="1" marL="742950" rtl="0" algn="l">
              <a:spcBef>
                <a:spcPts val="1000"/>
              </a:spcBef>
              <a:spcAft>
                <a:spcPts val="0"/>
              </a:spcAft>
              <a:buSzPts val="1280"/>
              <a:buChar char="○"/>
            </a:pPr>
            <a:r>
              <a:rPr lang="en-CA"/>
              <a:t>Corticosteroids are used to managed inflammation associated with asthma/COPD and allergic rhinitis (usually ongoing therapy)</a:t>
            </a:r>
            <a:endParaRPr/>
          </a:p>
          <a:p>
            <a:pPr indent="-228600" lvl="2" marL="1143000" rtl="0" algn="l">
              <a:spcBef>
                <a:spcPts val="1000"/>
              </a:spcBef>
              <a:spcAft>
                <a:spcPts val="0"/>
              </a:spcAft>
              <a:buSzPts val="1120"/>
              <a:buChar char="■"/>
            </a:pPr>
            <a:r>
              <a:rPr lang="en-CA"/>
              <a:t>Referred to as “controller” medications in asthma treatment</a:t>
            </a:r>
            <a:endParaRPr/>
          </a:p>
          <a:p>
            <a:pPr indent="-228600" lvl="2" marL="1143000" rtl="0" algn="l">
              <a:spcBef>
                <a:spcPts val="1000"/>
              </a:spcBef>
              <a:spcAft>
                <a:spcPts val="0"/>
              </a:spcAft>
              <a:buSzPts val="1120"/>
              <a:buChar char="■"/>
            </a:pPr>
            <a:r>
              <a:rPr lang="en-CA"/>
              <a:t>Sometimes prescribed for respiratory infections (discuss)</a:t>
            </a:r>
            <a:endParaRPr/>
          </a:p>
          <a:p>
            <a:pPr indent="-285750" lvl="1" marL="742950" rtl="0" algn="l">
              <a:spcBef>
                <a:spcPts val="1000"/>
              </a:spcBef>
              <a:spcAft>
                <a:spcPts val="0"/>
              </a:spcAft>
              <a:buSzPts val="1280"/>
              <a:buChar char="○"/>
            </a:pPr>
            <a:r>
              <a:rPr lang="en-CA"/>
              <a:t>Includes fluticasone inhalation (Flovent), fluticasone nasal spray (Flonase and Avamys), budesonide inhalation (Pulmicort), mometasone nasal spray (Nasonex), beclomethasone inhalation (QVAR), etc. </a:t>
            </a:r>
            <a:endParaRPr/>
          </a:p>
          <a:p>
            <a:pPr indent="-228600" lvl="2" marL="1143000" rtl="0" algn="l">
              <a:spcBef>
                <a:spcPts val="1000"/>
              </a:spcBef>
              <a:spcAft>
                <a:spcPts val="0"/>
              </a:spcAft>
              <a:buSzPts val="1120"/>
              <a:buChar char="■"/>
            </a:pPr>
            <a:r>
              <a:rPr lang="en-CA"/>
              <a:t>Also asthma/COPD combination products such as Advair/Symbicort</a:t>
            </a:r>
            <a:endParaRPr/>
          </a:p>
          <a:p>
            <a:pPr indent="-285750" lvl="1" marL="742950" rtl="0" algn="l">
              <a:spcBef>
                <a:spcPts val="1000"/>
              </a:spcBef>
              <a:spcAft>
                <a:spcPts val="0"/>
              </a:spcAft>
              <a:buSzPts val="1280"/>
              <a:buChar char="○"/>
            </a:pPr>
            <a:r>
              <a:rPr lang="en-CA"/>
              <a:t>Side effects: hoarseness, cough, throat irritation, oral thrush</a:t>
            </a:r>
            <a:endParaRPr/>
          </a:p>
        </p:txBody>
      </p:sp>
      <p:sp>
        <p:nvSpPr>
          <p:cNvPr id="545" name="Google Shape;545;p5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46" name="Google Shape;546;p5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47" name="Google Shape;547;p54"/>
          <p:cNvPicPr preferRelativeResize="0"/>
          <p:nvPr/>
        </p:nvPicPr>
        <p:blipFill rotWithShape="1">
          <a:blip r:embed="rId3">
            <a:alphaModFix/>
          </a:blip>
          <a:srcRect b="0" l="0" r="0" t="0"/>
          <a:stretch/>
        </p:blipFill>
        <p:spPr>
          <a:xfrm>
            <a:off x="9939377" y="3690080"/>
            <a:ext cx="1915437" cy="2047840"/>
          </a:xfrm>
          <a:prstGeom prst="rect">
            <a:avLst/>
          </a:prstGeom>
          <a:noFill/>
          <a:ln>
            <a:noFill/>
          </a:ln>
        </p:spPr>
      </p:pic>
      <p:pic>
        <p:nvPicPr>
          <p:cNvPr id="548" name="Google Shape;548;p54"/>
          <p:cNvPicPr preferRelativeResize="0"/>
          <p:nvPr/>
        </p:nvPicPr>
        <p:blipFill rotWithShape="1">
          <a:blip r:embed="rId4">
            <a:alphaModFix/>
          </a:blip>
          <a:srcRect b="0" l="0" r="0" t="0"/>
          <a:stretch/>
        </p:blipFill>
        <p:spPr>
          <a:xfrm>
            <a:off x="9939377" y="1930400"/>
            <a:ext cx="1915437" cy="1532350"/>
          </a:xfrm>
          <a:prstGeom prst="rect">
            <a:avLst/>
          </a:prstGeom>
          <a:noFill/>
          <a:ln>
            <a:noFill/>
          </a:ln>
        </p:spPr>
      </p:pic>
      <p:pic>
        <p:nvPicPr>
          <p:cNvPr id="549" name="Google Shape;549;p54"/>
          <p:cNvPicPr preferRelativeResize="0"/>
          <p:nvPr/>
        </p:nvPicPr>
        <p:blipFill rotWithShape="1">
          <a:blip r:embed="rId5">
            <a:alphaModFix/>
          </a:blip>
          <a:srcRect b="0" l="0" r="0" t="0"/>
          <a:stretch/>
        </p:blipFill>
        <p:spPr>
          <a:xfrm>
            <a:off x="9939377" y="270656"/>
            <a:ext cx="1915437" cy="143241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5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2800"/>
              <a:buFont typeface="Trebuchet MS"/>
              <a:buNone/>
            </a:pPr>
            <a:r>
              <a:rPr lang="en-CA" sz="2800">
                <a:solidFill>
                  <a:srgbClr val="90C226"/>
                </a:solidFill>
              </a:rPr>
              <a:t>Drugs for Managing Respiratory Inflammation and Congestion – Medications that Suppress Coughing</a:t>
            </a:r>
            <a:endParaRPr sz="2800"/>
          </a:p>
        </p:txBody>
      </p:sp>
      <p:sp>
        <p:nvSpPr>
          <p:cNvPr id="555" name="Google Shape;555;p5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440"/>
              <a:buChar char="●"/>
            </a:pPr>
            <a:r>
              <a:rPr lang="en-CA"/>
              <a:t>Also known as “antitussives” (typically found in cough and cold preparations)</a:t>
            </a:r>
            <a:endParaRPr/>
          </a:p>
          <a:p>
            <a:pPr indent="-342900" lvl="0" marL="342900" rtl="0" algn="l">
              <a:spcBef>
                <a:spcPts val="1000"/>
              </a:spcBef>
              <a:spcAft>
                <a:spcPts val="0"/>
              </a:spcAft>
              <a:buSzPts val="1440"/>
              <a:buChar char="●"/>
            </a:pPr>
            <a:r>
              <a:rPr lang="en-CA"/>
              <a:t>Common antitussive medications include:</a:t>
            </a:r>
            <a:endParaRPr/>
          </a:p>
          <a:p>
            <a:pPr indent="-285750" lvl="1" marL="742950" rtl="0" algn="l">
              <a:spcBef>
                <a:spcPts val="1000"/>
              </a:spcBef>
              <a:spcAft>
                <a:spcPts val="0"/>
              </a:spcAft>
              <a:buSzPts val="1280"/>
              <a:buChar char="○"/>
            </a:pPr>
            <a:r>
              <a:rPr lang="en-CA"/>
              <a:t>Dextromethorphan (DM)</a:t>
            </a:r>
            <a:endParaRPr/>
          </a:p>
          <a:p>
            <a:pPr indent="-285750" lvl="1" marL="742950" rtl="0" algn="l">
              <a:spcBef>
                <a:spcPts val="1000"/>
              </a:spcBef>
              <a:spcAft>
                <a:spcPts val="0"/>
              </a:spcAft>
              <a:buSzPts val="1280"/>
              <a:buChar char="○"/>
            </a:pPr>
            <a:r>
              <a:rPr lang="en-CA"/>
              <a:t>Diphenhydramine</a:t>
            </a:r>
            <a:endParaRPr/>
          </a:p>
          <a:p>
            <a:pPr indent="-285750" lvl="1" marL="742950" rtl="0" algn="l">
              <a:spcBef>
                <a:spcPts val="1000"/>
              </a:spcBef>
              <a:spcAft>
                <a:spcPts val="0"/>
              </a:spcAft>
              <a:buSzPts val="1280"/>
              <a:buChar char="○"/>
            </a:pPr>
            <a:r>
              <a:rPr lang="en-CA"/>
              <a:t>Codeine</a:t>
            </a:r>
            <a:endParaRPr/>
          </a:p>
          <a:p>
            <a:pPr indent="-342900" lvl="0" marL="342900" rtl="0" algn="l">
              <a:spcBef>
                <a:spcPts val="1000"/>
              </a:spcBef>
              <a:spcAft>
                <a:spcPts val="0"/>
              </a:spcAft>
              <a:buSzPts val="1440"/>
              <a:buChar char="●"/>
            </a:pPr>
            <a:r>
              <a:rPr lang="en-CA"/>
              <a:t>Side effects: drowsiness!!</a:t>
            </a:r>
            <a:endParaRPr/>
          </a:p>
          <a:p>
            <a:pPr indent="-251459" lvl="0" marL="342900" rtl="0" algn="l">
              <a:spcBef>
                <a:spcPts val="1000"/>
              </a:spcBef>
              <a:spcAft>
                <a:spcPts val="0"/>
              </a:spcAft>
              <a:buSzPts val="1440"/>
              <a:buNone/>
            </a:pPr>
            <a:r>
              <a:t/>
            </a:r>
            <a:endParaRPr/>
          </a:p>
        </p:txBody>
      </p:sp>
      <p:sp>
        <p:nvSpPr>
          <p:cNvPr id="556" name="Google Shape;556;p5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57" name="Google Shape;557;p5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58" name="Google Shape;558;p55"/>
          <p:cNvPicPr preferRelativeResize="0"/>
          <p:nvPr/>
        </p:nvPicPr>
        <p:blipFill rotWithShape="1">
          <a:blip r:embed="rId3">
            <a:alphaModFix/>
          </a:blip>
          <a:srcRect b="0" l="0" r="0" t="0"/>
          <a:stretch/>
        </p:blipFill>
        <p:spPr>
          <a:xfrm>
            <a:off x="9369875" y="934468"/>
            <a:ext cx="2373630" cy="2373630"/>
          </a:xfrm>
          <a:prstGeom prst="rect">
            <a:avLst/>
          </a:prstGeom>
          <a:noFill/>
          <a:ln>
            <a:noFill/>
          </a:ln>
        </p:spPr>
      </p:pic>
      <p:pic>
        <p:nvPicPr>
          <p:cNvPr id="559" name="Google Shape;559;p55"/>
          <p:cNvPicPr preferRelativeResize="0"/>
          <p:nvPr/>
        </p:nvPicPr>
        <p:blipFill rotWithShape="1">
          <a:blip r:embed="rId4">
            <a:alphaModFix/>
          </a:blip>
          <a:srcRect b="0" l="0" r="0" t="0"/>
          <a:stretch/>
        </p:blipFill>
        <p:spPr>
          <a:xfrm>
            <a:off x="9369872" y="3667718"/>
            <a:ext cx="2373629" cy="237362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5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000"/>
              <a:buFont typeface="Trebuchet MS"/>
              <a:buNone/>
            </a:pPr>
            <a:r>
              <a:rPr lang="en-CA" sz="3000">
                <a:solidFill>
                  <a:srgbClr val="90C226"/>
                </a:solidFill>
              </a:rPr>
              <a:t>Drugs for Managing Respiratory Inflammation and Congestion – Quick Guide to Case History Taking</a:t>
            </a:r>
            <a:endParaRPr sz="3000"/>
          </a:p>
        </p:txBody>
      </p:sp>
      <p:sp>
        <p:nvSpPr>
          <p:cNvPr id="565" name="Google Shape;565;p5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Questions</a:t>
            </a:r>
            <a:endParaRPr/>
          </a:p>
          <a:p>
            <a:pPr indent="-267461" lvl="1" marL="742950" rtl="0" algn="l">
              <a:spcBef>
                <a:spcPts val="1000"/>
              </a:spcBef>
              <a:spcAft>
                <a:spcPts val="0"/>
              </a:spcAft>
              <a:buSzPct val="67368"/>
              <a:buChar char="○"/>
            </a:pPr>
            <a:r>
              <a:rPr lang="en-CA"/>
              <a:t>General health and medical conditions? Respiratory conditions? What medications are used to treat the condition? Is the condition stable? History of hospitalization?</a:t>
            </a:r>
            <a:endParaRPr/>
          </a:p>
          <a:p>
            <a:pPr indent="-267461" lvl="1" marL="742950" rtl="0" algn="l">
              <a:spcBef>
                <a:spcPts val="1000"/>
              </a:spcBef>
              <a:spcAft>
                <a:spcPts val="0"/>
              </a:spcAft>
              <a:buSzPct val="67368"/>
              <a:buChar char="○"/>
            </a:pPr>
            <a:r>
              <a:rPr lang="en-CA"/>
              <a:t>For asthma and allergies, what are the client’s triggers?</a:t>
            </a:r>
            <a:endParaRPr/>
          </a:p>
          <a:p>
            <a:pPr indent="-267461" lvl="1" marL="742950" rtl="0" algn="l">
              <a:spcBef>
                <a:spcPts val="1000"/>
              </a:spcBef>
              <a:spcAft>
                <a:spcPts val="0"/>
              </a:spcAft>
              <a:buSzPct val="67368"/>
              <a:buChar char="○"/>
            </a:pPr>
            <a:r>
              <a:rPr lang="en-CA"/>
              <a:t>Does the client use a metered-dose inhaler? Is it a “reliever” inhaler?</a:t>
            </a:r>
            <a:endParaRPr/>
          </a:p>
          <a:p>
            <a:pPr indent="-267461" lvl="1" marL="742950" rtl="0" algn="l">
              <a:spcBef>
                <a:spcPts val="1000"/>
              </a:spcBef>
              <a:spcAft>
                <a:spcPts val="0"/>
              </a:spcAft>
              <a:buSzPct val="67368"/>
              <a:buChar char="○"/>
            </a:pPr>
            <a:r>
              <a:rPr lang="en-CA"/>
              <a:t>Regular follow-up with physician/specialist? Last appointment? Physician restrictions on massage or hydrotherapy?</a:t>
            </a:r>
            <a:endParaRPr/>
          </a:p>
          <a:p>
            <a:pPr indent="-267461" lvl="1" marL="742950" rtl="0" algn="l">
              <a:spcBef>
                <a:spcPts val="1000"/>
              </a:spcBef>
              <a:spcAft>
                <a:spcPts val="0"/>
              </a:spcAft>
              <a:buSzPct val="67368"/>
              <a:buChar char="○"/>
            </a:pPr>
            <a:r>
              <a:rPr lang="en-CA"/>
              <a:t>Exercise tolerance? History of shortness of breath?</a:t>
            </a:r>
            <a:endParaRPr/>
          </a:p>
          <a:p>
            <a:pPr indent="-322326" lvl="0" marL="342900" rtl="0" algn="l">
              <a:spcBef>
                <a:spcPts val="1000"/>
              </a:spcBef>
              <a:spcAft>
                <a:spcPts val="0"/>
              </a:spcAft>
              <a:buSzPct val="59999"/>
              <a:buChar char="●"/>
            </a:pPr>
            <a:r>
              <a:rPr lang="en-CA"/>
              <a:t>Observations</a:t>
            </a:r>
            <a:endParaRPr/>
          </a:p>
          <a:p>
            <a:pPr indent="-267461" lvl="1" marL="742950" rtl="0" algn="l">
              <a:spcBef>
                <a:spcPts val="1000"/>
              </a:spcBef>
              <a:spcAft>
                <a:spcPts val="0"/>
              </a:spcAft>
              <a:buSzPct val="67368"/>
              <a:buChar char="○"/>
            </a:pPr>
            <a:r>
              <a:rPr lang="en-CA"/>
              <a:t>Watch for thoracic posture (Hyperkyphosis? Barrel chest?), status of the muscles of respiration, breathing patterns (Shortness of breath? Wheezing?) and allergic symptoms (runny noses, watery eyes, sneezing)</a:t>
            </a:r>
            <a:endParaRPr/>
          </a:p>
        </p:txBody>
      </p:sp>
      <p:sp>
        <p:nvSpPr>
          <p:cNvPr id="566" name="Google Shape;566;p5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67" name="Google Shape;567;p5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5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90C226"/>
              </a:buClr>
              <a:buSzPct val="100000"/>
              <a:buFont typeface="Trebuchet MS"/>
              <a:buNone/>
            </a:pPr>
            <a:r>
              <a:rPr lang="en-CA" sz="3000">
                <a:solidFill>
                  <a:srgbClr val="90C226"/>
                </a:solidFill>
              </a:rPr>
              <a:t>Drugs for Managing Respiratory Inflammation and Congestion – Quick Guide to Working with Clients with Respiratory Conditions</a:t>
            </a:r>
            <a:endParaRPr sz="3000"/>
          </a:p>
        </p:txBody>
      </p:sp>
      <p:sp>
        <p:nvSpPr>
          <p:cNvPr id="573" name="Google Shape;573;p57"/>
          <p:cNvSpPr txBox="1"/>
          <p:nvPr>
            <p:ph idx="1" type="body"/>
          </p:nvPr>
        </p:nvSpPr>
        <p:spPr>
          <a:xfrm>
            <a:off x="575575" y="1570451"/>
            <a:ext cx="8596800" cy="4385400"/>
          </a:xfrm>
          <a:prstGeom prst="rect">
            <a:avLst/>
          </a:prstGeom>
          <a:noFill/>
          <a:ln>
            <a:noFill/>
          </a:ln>
        </p:spPr>
        <p:txBody>
          <a:bodyPr anchorCtr="0" anchor="t" bIns="45700" lIns="91425" spcFirstLastPara="1" rIns="91425" wrap="square" tIns="45700">
            <a:normAutofit fontScale="70000" lnSpcReduction="10000"/>
          </a:bodyPr>
          <a:lstStyle/>
          <a:p>
            <a:pPr indent="-329184" lvl="0" marL="342900" rtl="0" algn="l">
              <a:spcBef>
                <a:spcPts val="0"/>
              </a:spcBef>
              <a:spcAft>
                <a:spcPts val="0"/>
              </a:spcAft>
              <a:buSzPct val="59999"/>
              <a:buChar char="●"/>
            </a:pPr>
            <a:r>
              <a:rPr lang="en-CA"/>
              <a:t>Massage is contraindicated during an asthma attack or respiratory infection!</a:t>
            </a:r>
            <a:endParaRPr/>
          </a:p>
          <a:p>
            <a:pPr indent="-273558" lvl="1" marL="742950" rtl="0" algn="l">
              <a:spcBef>
                <a:spcPts val="1000"/>
              </a:spcBef>
              <a:spcAft>
                <a:spcPts val="0"/>
              </a:spcAft>
              <a:buSzPct val="67368"/>
              <a:buChar char="○"/>
            </a:pPr>
            <a:r>
              <a:rPr lang="en-CA"/>
              <a:t>Begin with shorter treatments and closely monitor the client’s response to therapy before progressing to longer and/or more intense treatment.</a:t>
            </a:r>
            <a:endParaRPr/>
          </a:p>
          <a:p>
            <a:pPr indent="-217931" lvl="2" marL="1143000" rtl="0" algn="l">
              <a:spcBef>
                <a:spcPts val="1000"/>
              </a:spcBef>
              <a:spcAft>
                <a:spcPts val="0"/>
              </a:spcAft>
              <a:buSzPct val="58947"/>
              <a:buChar char="■"/>
            </a:pPr>
            <a:r>
              <a:rPr lang="en-CA"/>
              <a:t>Unsure about treatment? Contact the client’s physician!</a:t>
            </a:r>
            <a:endParaRPr/>
          </a:p>
          <a:p>
            <a:pPr indent="-329184" lvl="0" marL="342900" rtl="0" algn="l">
              <a:spcBef>
                <a:spcPts val="1000"/>
              </a:spcBef>
              <a:spcAft>
                <a:spcPts val="0"/>
              </a:spcAft>
              <a:buSzPct val="59999"/>
              <a:buChar char="●"/>
            </a:pPr>
            <a:r>
              <a:rPr lang="en-CA"/>
              <a:t>Client positioning </a:t>
            </a:r>
            <a:endParaRPr/>
          </a:p>
          <a:p>
            <a:pPr indent="-273558" lvl="1" marL="742950" rtl="0" algn="l">
              <a:spcBef>
                <a:spcPts val="1000"/>
              </a:spcBef>
              <a:spcAft>
                <a:spcPts val="0"/>
              </a:spcAft>
              <a:buSzPct val="67368"/>
              <a:buChar char="○"/>
            </a:pPr>
            <a:r>
              <a:rPr lang="en-CA"/>
              <a:t>Semi-supine/seated positions are advisable in client’s with nasal congestion or sinusitis. Supine/prone position may be problematic for clients with asthma.</a:t>
            </a:r>
            <a:endParaRPr/>
          </a:p>
          <a:p>
            <a:pPr indent="-273558" lvl="1" marL="742950" rtl="0" algn="l">
              <a:spcBef>
                <a:spcPts val="1000"/>
              </a:spcBef>
              <a:spcAft>
                <a:spcPts val="0"/>
              </a:spcAft>
              <a:buSzPct val="67368"/>
              <a:buChar char="○"/>
            </a:pPr>
            <a:r>
              <a:rPr lang="en-CA"/>
              <a:t>“Towel rolls/small bolsters can be used to stretch thoracic structures during massage treatment.”</a:t>
            </a:r>
            <a:r>
              <a:rPr baseline="30000" lang="en-CA"/>
              <a:t>1 </a:t>
            </a:r>
            <a:r>
              <a:rPr lang="en-CA"/>
              <a:t>(full description in the textbook)</a:t>
            </a:r>
            <a:endParaRPr baseline="30000"/>
          </a:p>
          <a:p>
            <a:pPr indent="-329184" lvl="0" marL="342900" rtl="0" algn="l">
              <a:spcBef>
                <a:spcPts val="1000"/>
              </a:spcBef>
              <a:spcAft>
                <a:spcPts val="0"/>
              </a:spcAft>
              <a:buSzPct val="59999"/>
              <a:buChar char="●"/>
            </a:pPr>
            <a:r>
              <a:rPr lang="en-CA"/>
              <a:t>Choice of techniques</a:t>
            </a:r>
            <a:endParaRPr/>
          </a:p>
          <a:p>
            <a:pPr indent="-273558" lvl="1" marL="742950" rtl="0" algn="l">
              <a:spcBef>
                <a:spcPts val="1000"/>
              </a:spcBef>
              <a:spcAft>
                <a:spcPts val="0"/>
              </a:spcAft>
              <a:buSzPct val="67368"/>
              <a:buChar char="○"/>
            </a:pPr>
            <a:r>
              <a:rPr lang="en-CA"/>
              <a:t>Typically, specific work to muscles of respiration and joints of the thoracic spine will result in benefit to the client. It may be necessary to modify direct manual techniques in the presence of tissue fragility. </a:t>
            </a:r>
            <a:endParaRPr/>
          </a:p>
          <a:p>
            <a:pPr indent="-273558" lvl="1" marL="742950" rtl="0" algn="l">
              <a:spcBef>
                <a:spcPts val="1000"/>
              </a:spcBef>
              <a:spcAft>
                <a:spcPts val="0"/>
              </a:spcAft>
              <a:buSzPct val="67368"/>
              <a:buChar char="○"/>
            </a:pPr>
            <a:r>
              <a:rPr lang="en-CA"/>
              <a:t>Tapotement on the back is not recommended in clients with asthma (may cause bronchospasm) but can be beneficial in clients with chest congestion to promote expectoration of mucus and phlegm. </a:t>
            </a:r>
            <a:endParaRPr/>
          </a:p>
        </p:txBody>
      </p:sp>
      <p:sp>
        <p:nvSpPr>
          <p:cNvPr id="574" name="Google Shape;574;p5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75" name="Google Shape;575;p5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576" name="Google Shape;576;p57"/>
          <p:cNvPicPr preferRelativeResize="0"/>
          <p:nvPr/>
        </p:nvPicPr>
        <p:blipFill rotWithShape="1">
          <a:blip r:embed="rId3">
            <a:alphaModFix/>
          </a:blip>
          <a:srcRect b="0" l="0" r="0" t="0"/>
          <a:stretch/>
        </p:blipFill>
        <p:spPr>
          <a:xfrm>
            <a:off x="9274002" y="3226659"/>
            <a:ext cx="2249428" cy="117957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Drugs for Managing Respiratory Inflammation and Congestion – General Massage Guidelines</a:t>
            </a:r>
            <a:endParaRPr/>
          </a:p>
        </p:txBody>
      </p:sp>
      <p:sp>
        <p:nvSpPr>
          <p:cNvPr id="582" name="Google Shape;582;p5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lang="en-CA"/>
              <a:t>NSAID medications (ie. aspirin and ibuprofen) and beta-blockers (ie. metoprolol, atenolol, propranolol and nadolol) can cause asthma attacks! These medications can lead to increased use of asthma medications.</a:t>
            </a:r>
            <a:endParaRPr/>
          </a:p>
          <a:p>
            <a:pPr indent="-285750" lvl="1" marL="742950" rtl="0" algn="l">
              <a:spcBef>
                <a:spcPts val="1000"/>
              </a:spcBef>
              <a:spcAft>
                <a:spcPts val="0"/>
              </a:spcAft>
              <a:buSzPts val="1280"/>
              <a:buChar char="○"/>
            </a:pPr>
            <a:r>
              <a:rPr lang="en-CA"/>
              <a:t>These clients should be referred to their family physician!</a:t>
            </a:r>
            <a:endParaRPr/>
          </a:p>
          <a:p>
            <a:pPr indent="-342900" lvl="0" marL="342900" rtl="0" algn="l">
              <a:spcBef>
                <a:spcPts val="1000"/>
              </a:spcBef>
              <a:spcAft>
                <a:spcPts val="0"/>
              </a:spcAft>
              <a:buSzPts val="1440"/>
              <a:buChar char="●"/>
            </a:pPr>
            <a:r>
              <a:rPr lang="en-CA"/>
              <a:t>Ensure your client is comfortable and have drinking water available in the event of throat irritation or coughing episodes!</a:t>
            </a:r>
            <a:endParaRPr/>
          </a:p>
          <a:p>
            <a:pPr indent="-342900" lvl="0" marL="342900" rtl="0" algn="l">
              <a:spcBef>
                <a:spcPts val="1000"/>
              </a:spcBef>
              <a:spcAft>
                <a:spcPts val="0"/>
              </a:spcAft>
              <a:buSzPts val="1440"/>
              <a:buChar char="●"/>
            </a:pPr>
            <a:r>
              <a:rPr lang="en-CA"/>
              <a:t>Set aside additional treatment time to provide specific work on the muscles of respiration!</a:t>
            </a:r>
            <a:endParaRPr/>
          </a:p>
        </p:txBody>
      </p:sp>
      <p:sp>
        <p:nvSpPr>
          <p:cNvPr id="583" name="Google Shape;583;p5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84" name="Google Shape;584;p5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5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Drugs for Managing Respiratory Inflammation and Congestion – Specific Guidelines</a:t>
            </a:r>
            <a:endParaRPr/>
          </a:p>
        </p:txBody>
      </p:sp>
      <p:sp>
        <p:nvSpPr>
          <p:cNvPr id="590" name="Google Shape;590;p5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10000"/>
          </a:bodyPr>
          <a:lstStyle/>
          <a:p>
            <a:pPr indent="-329184" lvl="0" marL="342900" rtl="0" algn="l">
              <a:spcBef>
                <a:spcPts val="0"/>
              </a:spcBef>
              <a:spcAft>
                <a:spcPts val="0"/>
              </a:spcAft>
              <a:buSzPct val="59999"/>
              <a:buChar char="●"/>
            </a:pPr>
            <a:r>
              <a:rPr lang="en-CA"/>
              <a:t>SHORTER TREATMENT may be necessary in clients experiencing increased drowsiness or fatigue secondary to antihistamine use!</a:t>
            </a:r>
            <a:endParaRPr/>
          </a:p>
          <a:p>
            <a:pPr indent="-329184" lvl="0" marL="342900" rtl="0" algn="l">
              <a:spcBef>
                <a:spcPts val="1000"/>
              </a:spcBef>
              <a:spcAft>
                <a:spcPts val="0"/>
              </a:spcAft>
              <a:buSzPct val="59999"/>
              <a:buChar char="●"/>
            </a:pPr>
            <a:r>
              <a:rPr lang="en-CA"/>
              <a:t>In clients using bronchodilators, tapotement, especially on the back, is NOT RECOMMENDED because it may promote exaggerated cardiovascular and respiratory reactions!</a:t>
            </a:r>
            <a:r>
              <a:rPr baseline="30000" lang="en-CA"/>
              <a:t>1</a:t>
            </a:r>
            <a:endParaRPr/>
          </a:p>
          <a:p>
            <a:pPr indent="-329184" lvl="0" marL="342900" rtl="0" algn="l">
              <a:spcBef>
                <a:spcPts val="1000"/>
              </a:spcBef>
              <a:spcAft>
                <a:spcPts val="0"/>
              </a:spcAft>
              <a:buSzPct val="59999"/>
              <a:buChar char="●"/>
            </a:pPr>
            <a:r>
              <a:rPr lang="en-CA"/>
              <a:t>Decongestants can be of concern when they cause increased blood pressure and heart rate in the client. Monitor your client and measure blood pressure regularly!</a:t>
            </a:r>
            <a:endParaRPr/>
          </a:p>
          <a:p>
            <a:pPr indent="-273557" lvl="1" marL="742950" rtl="0" algn="l">
              <a:spcBef>
                <a:spcPts val="1000"/>
              </a:spcBef>
              <a:spcAft>
                <a:spcPts val="0"/>
              </a:spcAft>
              <a:buSzPct val="67368"/>
              <a:buChar char="○"/>
            </a:pPr>
            <a:r>
              <a:rPr lang="en-CA"/>
              <a:t>Not usually an issue – decongestants are typically short-term treatment!</a:t>
            </a:r>
            <a:endParaRPr/>
          </a:p>
          <a:p>
            <a:pPr indent="-329184" lvl="0" marL="342900" rtl="0" algn="l">
              <a:spcBef>
                <a:spcPts val="1000"/>
              </a:spcBef>
              <a:spcAft>
                <a:spcPts val="0"/>
              </a:spcAft>
              <a:buSzPct val="59999"/>
              <a:buChar char="●"/>
            </a:pPr>
            <a:r>
              <a:rPr lang="en-CA"/>
              <a:t>Dextromethorphan and altered sensory perception? (discuss)</a:t>
            </a:r>
            <a:endParaRPr/>
          </a:p>
        </p:txBody>
      </p:sp>
      <p:sp>
        <p:nvSpPr>
          <p:cNvPr id="591" name="Google Shape;591;p5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592" name="Google Shape;592;p5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6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90C226"/>
              </a:buClr>
              <a:buSzPts val="3600"/>
              <a:buFont typeface="Trebuchet MS"/>
              <a:buNone/>
            </a:pPr>
            <a:r>
              <a:rPr lang="en-CA">
                <a:solidFill>
                  <a:srgbClr val="90C226"/>
                </a:solidFill>
              </a:rPr>
              <a:t>Drugs for Managing Respiratory Inflammation and Congestion – Specific Guidelines</a:t>
            </a:r>
            <a:endParaRPr/>
          </a:p>
        </p:txBody>
      </p:sp>
      <p:sp>
        <p:nvSpPr>
          <p:cNvPr id="598" name="Google Shape;598;p60"/>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9184" lvl="0" marL="342900" rtl="0" algn="l">
              <a:spcBef>
                <a:spcPts val="0"/>
              </a:spcBef>
              <a:spcAft>
                <a:spcPts val="0"/>
              </a:spcAft>
              <a:buSzPct val="59999"/>
              <a:buChar char="●"/>
            </a:pPr>
            <a:r>
              <a:rPr lang="en-CA"/>
              <a:t>Hydrotherapy guidelines</a:t>
            </a:r>
            <a:endParaRPr/>
          </a:p>
          <a:p>
            <a:pPr indent="-274320" lvl="1" marL="742950" rtl="0" algn="l">
              <a:spcBef>
                <a:spcPts val="1000"/>
              </a:spcBef>
              <a:spcAft>
                <a:spcPts val="0"/>
              </a:spcAft>
              <a:buSzPct val="80000"/>
              <a:buChar char="○"/>
            </a:pPr>
            <a:r>
              <a:rPr lang="en-CA" sz="1500"/>
              <a:t>Be aware of physician restrictions on hydrotherapy!!</a:t>
            </a:r>
            <a:endParaRPr/>
          </a:p>
          <a:p>
            <a:pPr indent="-274320" lvl="1" marL="742950" rtl="0" algn="l">
              <a:spcBef>
                <a:spcPts val="1000"/>
              </a:spcBef>
              <a:spcAft>
                <a:spcPts val="0"/>
              </a:spcAft>
              <a:buSzPct val="80000"/>
              <a:buChar char="○"/>
            </a:pPr>
            <a:r>
              <a:rPr lang="en-CA" sz="1500"/>
              <a:t>Ask your client if they have sensitivities to essential oils or bath additives. If the client is unsure, begin therapy with water modalities only, then gradually introduce additives!</a:t>
            </a:r>
            <a:endParaRPr/>
          </a:p>
          <a:p>
            <a:pPr indent="-274320" lvl="1" marL="742950" rtl="0" algn="l">
              <a:spcBef>
                <a:spcPts val="1000"/>
              </a:spcBef>
              <a:spcAft>
                <a:spcPts val="0"/>
              </a:spcAft>
              <a:buSzPct val="80000"/>
              <a:buChar char="○"/>
            </a:pPr>
            <a:r>
              <a:rPr lang="en-CA" sz="1500"/>
              <a:t>In clients taking decongestant medications, monitor blood pressure during hydrotherapy because the client’s heat dissipation responses to temperature may be altered (can lead to irregular heart beat and increased blood pressure).</a:t>
            </a:r>
            <a:endParaRPr/>
          </a:p>
          <a:p>
            <a:pPr indent="-274320" lvl="1" marL="742950" rtl="0" algn="l">
              <a:spcBef>
                <a:spcPts val="1000"/>
              </a:spcBef>
              <a:spcAft>
                <a:spcPts val="0"/>
              </a:spcAft>
              <a:buSzPct val="80000"/>
              <a:buChar char="○"/>
            </a:pPr>
            <a:r>
              <a:rPr lang="en-CA" sz="1500"/>
              <a:t>AVOID facial steams in patients taking decongestants (both oral or nasal) because even in the presence of heat, nasal passage blood vessels won’t vasodilate as expected and could result in client burns!!</a:t>
            </a:r>
            <a:endParaRPr/>
          </a:p>
          <a:p>
            <a:pPr indent="-217169" lvl="2" marL="1143000" rtl="0" algn="l">
              <a:spcBef>
                <a:spcPts val="1000"/>
              </a:spcBef>
              <a:spcAft>
                <a:spcPts val="0"/>
              </a:spcAft>
              <a:buSzPct val="80000"/>
              <a:buChar char="■"/>
            </a:pPr>
            <a:r>
              <a:rPr lang="en-CA" sz="1500"/>
              <a:t>Why?</a:t>
            </a:r>
            <a:endParaRPr/>
          </a:p>
          <a:p>
            <a:pPr indent="-329184" lvl="0" marL="342900" rtl="0" algn="l">
              <a:spcBef>
                <a:spcPts val="1000"/>
              </a:spcBef>
              <a:spcAft>
                <a:spcPts val="0"/>
              </a:spcAft>
              <a:buSzPct val="59999"/>
              <a:buChar char="●"/>
            </a:pPr>
            <a:r>
              <a:rPr lang="en-CA"/>
              <a:t>Exercise recommendation</a:t>
            </a:r>
            <a:endParaRPr/>
          </a:p>
          <a:p>
            <a:pPr indent="-274320" lvl="1" marL="742950" rtl="0" algn="l">
              <a:spcBef>
                <a:spcPts val="1000"/>
              </a:spcBef>
              <a:spcAft>
                <a:spcPts val="0"/>
              </a:spcAft>
              <a:buSzPct val="80000"/>
              <a:buChar char="○"/>
            </a:pPr>
            <a:r>
              <a:rPr lang="en-CA" sz="1500"/>
              <a:t>Adequate hydration during exercise is important in clients taking decongestants and antihistamines (can cause increased sweating)!</a:t>
            </a:r>
            <a:endParaRPr/>
          </a:p>
          <a:p>
            <a:pPr indent="-274320" lvl="1" marL="742950" rtl="0" algn="l">
              <a:spcBef>
                <a:spcPts val="1000"/>
              </a:spcBef>
              <a:spcAft>
                <a:spcPts val="0"/>
              </a:spcAft>
              <a:buSzPct val="80000"/>
              <a:buChar char="○"/>
            </a:pPr>
            <a:r>
              <a:rPr lang="en-CA" sz="1500"/>
              <a:t>Develop a progressive exercise regimen that accounts for the client’s current activity levels and exercise tolerance (ie. presence of exercise or environmental triggers)!</a:t>
            </a:r>
            <a:endParaRPr/>
          </a:p>
          <a:p>
            <a:pPr indent="-217169" lvl="2" marL="1143000" rtl="0" algn="l">
              <a:spcBef>
                <a:spcPts val="1000"/>
              </a:spcBef>
              <a:spcAft>
                <a:spcPts val="0"/>
              </a:spcAft>
              <a:buSzPct val="80000"/>
              <a:buChar char="■"/>
            </a:pPr>
            <a:r>
              <a:rPr lang="en-CA" sz="1500"/>
              <a:t>When in doubt, contact the client’s physician!</a:t>
            </a:r>
            <a:endParaRPr sz="1500"/>
          </a:p>
        </p:txBody>
      </p:sp>
      <p:sp>
        <p:nvSpPr>
          <p:cNvPr id="599" name="Google Shape;599;p6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00" name="Google Shape;600;p6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6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Chapter 10: Drugs for Managing Mood and Emotional Disorders</a:t>
            </a:r>
            <a:endParaRPr/>
          </a:p>
        </p:txBody>
      </p:sp>
      <p:sp>
        <p:nvSpPr>
          <p:cNvPr id="606" name="Google Shape;606;p6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07" name="Google Shape;607;p6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08" name="Google Shape;608;p61"/>
          <p:cNvPicPr preferRelativeResize="0"/>
          <p:nvPr/>
        </p:nvPicPr>
        <p:blipFill rotWithShape="1">
          <a:blip r:embed="rId3">
            <a:alphaModFix/>
          </a:blip>
          <a:srcRect b="0" l="0" r="0" t="0"/>
          <a:stretch/>
        </p:blipFill>
        <p:spPr>
          <a:xfrm>
            <a:off x="5315829" y="4193512"/>
            <a:ext cx="2466975" cy="1847850"/>
          </a:xfrm>
          <a:prstGeom prst="rect">
            <a:avLst/>
          </a:prstGeom>
          <a:noFill/>
          <a:ln>
            <a:noFill/>
          </a:ln>
        </p:spPr>
      </p:pic>
      <p:pic>
        <p:nvPicPr>
          <p:cNvPr id="609" name="Google Shape;609;p61"/>
          <p:cNvPicPr preferRelativeResize="0"/>
          <p:nvPr/>
        </p:nvPicPr>
        <p:blipFill rotWithShape="1">
          <a:blip r:embed="rId4">
            <a:alphaModFix/>
          </a:blip>
          <a:srcRect b="0" l="0" r="0" t="0"/>
          <a:stretch/>
        </p:blipFill>
        <p:spPr>
          <a:xfrm>
            <a:off x="672865" y="1930400"/>
            <a:ext cx="2390775" cy="1914525"/>
          </a:xfrm>
          <a:prstGeom prst="rect">
            <a:avLst/>
          </a:prstGeom>
          <a:noFill/>
          <a:ln>
            <a:noFill/>
          </a:ln>
        </p:spPr>
      </p:pic>
      <p:pic>
        <p:nvPicPr>
          <p:cNvPr id="610" name="Google Shape;610;p61"/>
          <p:cNvPicPr preferRelativeResize="0"/>
          <p:nvPr/>
        </p:nvPicPr>
        <p:blipFill rotWithShape="1">
          <a:blip r:embed="rId5">
            <a:alphaModFix/>
          </a:blip>
          <a:srcRect b="0" l="0" r="0" t="0"/>
          <a:stretch/>
        </p:blipFill>
        <p:spPr>
          <a:xfrm>
            <a:off x="2870603" y="3251200"/>
            <a:ext cx="2628900" cy="1743075"/>
          </a:xfrm>
          <a:prstGeom prst="rect">
            <a:avLst/>
          </a:prstGeom>
          <a:noFill/>
          <a:ln>
            <a:noFill/>
          </a:ln>
        </p:spPr>
      </p:pic>
      <p:pic>
        <p:nvPicPr>
          <p:cNvPr id="611" name="Google Shape;611;p61"/>
          <p:cNvPicPr preferRelativeResize="0"/>
          <p:nvPr/>
        </p:nvPicPr>
        <p:blipFill rotWithShape="1">
          <a:blip r:embed="rId6">
            <a:alphaModFix/>
          </a:blip>
          <a:srcRect b="0" l="0" r="0" t="0"/>
          <a:stretch/>
        </p:blipFill>
        <p:spPr>
          <a:xfrm>
            <a:off x="7483858" y="2566545"/>
            <a:ext cx="2419350" cy="18954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In-Class Assignment #4 – Mood and Emotional Disorders (10 minutes)</a:t>
            </a:r>
            <a:endParaRPr/>
          </a:p>
        </p:txBody>
      </p:sp>
      <p:sp>
        <p:nvSpPr>
          <p:cNvPr id="617" name="Google Shape;617;p6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lang="en-CA"/>
              <a:t>Go to the “</a:t>
            </a:r>
            <a:r>
              <a:rPr lang="en-CA" u="sng"/>
              <a:t>Canadian Mental Health Association</a:t>
            </a:r>
            <a:r>
              <a:rPr lang="en-CA"/>
              <a:t>” website and answer the following questions:</a:t>
            </a:r>
            <a:endParaRPr/>
          </a:p>
          <a:p>
            <a:pPr indent="0" lvl="0" marL="0" rtl="0" algn="l">
              <a:spcBef>
                <a:spcPts val="1000"/>
              </a:spcBef>
              <a:spcAft>
                <a:spcPts val="0"/>
              </a:spcAft>
              <a:buSzPct val="59999"/>
              <a:buNone/>
            </a:pPr>
            <a:r>
              <a:t/>
            </a:r>
            <a:endParaRPr/>
          </a:p>
          <a:p>
            <a:pPr indent="-267462" lvl="1" marL="742950" rtl="0" algn="l">
              <a:spcBef>
                <a:spcPts val="1000"/>
              </a:spcBef>
              <a:spcAft>
                <a:spcPts val="0"/>
              </a:spcAft>
              <a:buSzPct val="67368"/>
              <a:buChar char="○"/>
            </a:pPr>
            <a:r>
              <a:rPr lang="en-CA"/>
              <a:t>When is the 64</a:t>
            </a:r>
            <a:r>
              <a:rPr baseline="30000" lang="en-CA"/>
              <a:t>th</a:t>
            </a:r>
            <a:r>
              <a:rPr lang="en-CA"/>
              <a:t> Annual Mental Health Week?</a:t>
            </a:r>
            <a:endParaRPr/>
          </a:p>
          <a:p>
            <a:pPr indent="0" lvl="1" marL="457200" rtl="0" algn="l">
              <a:spcBef>
                <a:spcPts val="1000"/>
              </a:spcBef>
              <a:spcAft>
                <a:spcPts val="0"/>
              </a:spcAft>
              <a:buSzPct val="67368"/>
              <a:buNone/>
            </a:pPr>
            <a:r>
              <a:t/>
            </a:r>
            <a:endParaRPr/>
          </a:p>
          <a:p>
            <a:pPr indent="-267462" lvl="1" marL="742950" rtl="0" algn="l">
              <a:spcBef>
                <a:spcPts val="1000"/>
              </a:spcBef>
              <a:spcAft>
                <a:spcPts val="0"/>
              </a:spcAft>
              <a:buSzPct val="67368"/>
              <a:buChar char="○"/>
            </a:pPr>
            <a:r>
              <a:rPr lang="en-CA"/>
              <a:t>List two different types of anxiety disorders.</a:t>
            </a:r>
            <a:endParaRPr/>
          </a:p>
          <a:p>
            <a:pPr indent="0" lvl="1" marL="457200" rtl="0" algn="l">
              <a:spcBef>
                <a:spcPts val="1000"/>
              </a:spcBef>
              <a:spcAft>
                <a:spcPts val="0"/>
              </a:spcAft>
              <a:buSzPct val="67368"/>
              <a:buNone/>
            </a:pPr>
            <a:r>
              <a:t/>
            </a:r>
            <a:endParaRPr/>
          </a:p>
          <a:p>
            <a:pPr indent="-267462" lvl="1" marL="742950" rtl="0" algn="l">
              <a:spcBef>
                <a:spcPts val="1000"/>
              </a:spcBef>
              <a:spcAft>
                <a:spcPts val="0"/>
              </a:spcAft>
              <a:buSzPct val="67368"/>
              <a:buChar char="○"/>
            </a:pPr>
            <a:r>
              <a:rPr lang="en-CA"/>
              <a:t>Explain how depression is different from the “blues”.</a:t>
            </a:r>
            <a:endParaRPr/>
          </a:p>
          <a:p>
            <a:pPr indent="0" lvl="1" marL="457200" rtl="0" algn="l">
              <a:spcBef>
                <a:spcPts val="1000"/>
              </a:spcBef>
              <a:spcAft>
                <a:spcPts val="0"/>
              </a:spcAft>
              <a:buSzPct val="67368"/>
              <a:buNone/>
            </a:pPr>
            <a:r>
              <a:t/>
            </a:r>
            <a:endParaRPr/>
          </a:p>
          <a:p>
            <a:pPr indent="-267462" lvl="1" marL="742950" rtl="0" algn="l">
              <a:spcBef>
                <a:spcPts val="1000"/>
              </a:spcBef>
              <a:spcAft>
                <a:spcPts val="0"/>
              </a:spcAft>
              <a:buSzPct val="67368"/>
              <a:buChar char="○"/>
            </a:pPr>
            <a:r>
              <a:rPr lang="en-CA"/>
              <a:t>Where is the Winnipeg branch of the Canadian Mental Health Association?</a:t>
            </a:r>
            <a:endParaRPr/>
          </a:p>
          <a:p>
            <a:pPr indent="0" lvl="1" marL="457200" rtl="0" algn="l">
              <a:spcBef>
                <a:spcPts val="1000"/>
              </a:spcBef>
              <a:spcAft>
                <a:spcPts val="0"/>
              </a:spcAft>
              <a:buSzPct val="67368"/>
              <a:buNone/>
            </a:pPr>
            <a:r>
              <a:t/>
            </a:r>
            <a:endParaRPr/>
          </a:p>
          <a:p>
            <a:pPr indent="-267462" lvl="1" marL="742950" rtl="0" algn="l">
              <a:spcBef>
                <a:spcPts val="1000"/>
              </a:spcBef>
              <a:spcAft>
                <a:spcPts val="0"/>
              </a:spcAft>
              <a:buSzPct val="67368"/>
              <a:buChar char="○"/>
            </a:pPr>
            <a:r>
              <a:rPr lang="en-CA"/>
              <a:t>What is the main benefit of these in-class assignments to massage therapy students?</a:t>
            </a:r>
            <a:endParaRPr/>
          </a:p>
        </p:txBody>
      </p:sp>
      <p:sp>
        <p:nvSpPr>
          <p:cNvPr id="618" name="Google Shape;618;p6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19" name="Google Shape;619;p6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20" name="Google Shape;620;p62"/>
          <p:cNvPicPr preferRelativeResize="0"/>
          <p:nvPr/>
        </p:nvPicPr>
        <p:blipFill rotWithShape="1">
          <a:blip r:embed="rId3">
            <a:alphaModFix/>
          </a:blip>
          <a:srcRect b="0" l="0" r="0" t="0"/>
          <a:stretch/>
        </p:blipFill>
        <p:spPr>
          <a:xfrm>
            <a:off x="8590663" y="210185"/>
            <a:ext cx="3385495" cy="1410623"/>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63"/>
          <p:cNvSpPr txBox="1"/>
          <p:nvPr>
            <p:ph type="title"/>
          </p:nvPr>
        </p:nvSpPr>
        <p:spPr>
          <a:xfrm>
            <a:off x="677334" y="609600"/>
            <a:ext cx="5068839" cy="13208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accent1"/>
              </a:buClr>
              <a:buSzPct val="100000"/>
              <a:buFont typeface="Trebuchet MS"/>
              <a:buNone/>
            </a:pPr>
            <a:r>
              <a:rPr lang="en-CA"/>
              <a:t>Drugs for Managing Mood and Emotional Disorders – Introduction </a:t>
            </a:r>
            <a:endParaRPr/>
          </a:p>
        </p:txBody>
      </p:sp>
      <p:sp>
        <p:nvSpPr>
          <p:cNvPr id="626" name="Google Shape;626;p6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27" name="Google Shape;627;p6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28" name="Google Shape;628;p63"/>
          <p:cNvPicPr preferRelativeResize="0"/>
          <p:nvPr/>
        </p:nvPicPr>
        <p:blipFill rotWithShape="1">
          <a:blip r:embed="rId3">
            <a:alphaModFix/>
          </a:blip>
          <a:srcRect b="0" l="0" r="0" t="0"/>
          <a:stretch/>
        </p:blipFill>
        <p:spPr>
          <a:xfrm>
            <a:off x="5746173" y="187037"/>
            <a:ext cx="6242395" cy="649999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6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Introduction </a:t>
            </a:r>
            <a:endParaRPr/>
          </a:p>
        </p:txBody>
      </p:sp>
      <p:sp>
        <p:nvSpPr>
          <p:cNvPr id="634" name="Google Shape;634;p6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35686" lvl="0" marL="342900" rtl="0" algn="l">
              <a:spcBef>
                <a:spcPts val="0"/>
              </a:spcBef>
              <a:spcAft>
                <a:spcPts val="0"/>
              </a:spcAft>
              <a:buSzPct val="80000"/>
              <a:buChar char="●"/>
            </a:pPr>
            <a:r>
              <a:rPr lang="en-CA" sz="1900"/>
              <a:t>Mood and emotional disorders are also known as “</a:t>
            </a:r>
            <a:r>
              <a:rPr lang="en-CA" sz="1900" u="sng"/>
              <a:t>AFFECTIVE DISORDERS</a:t>
            </a:r>
            <a:r>
              <a:rPr lang="en-CA" sz="1900"/>
              <a:t>”. </a:t>
            </a:r>
            <a:endParaRPr/>
          </a:p>
          <a:p>
            <a:pPr indent="-335686" lvl="0" marL="342900" rtl="0" algn="l">
              <a:spcBef>
                <a:spcPts val="1000"/>
              </a:spcBef>
              <a:spcAft>
                <a:spcPts val="0"/>
              </a:spcAft>
              <a:buSzPct val="80000"/>
              <a:buChar char="●"/>
            </a:pPr>
            <a:r>
              <a:rPr lang="en-CA" sz="1900"/>
              <a:t>This section of the textbook will review the following affective disorders:</a:t>
            </a:r>
            <a:endParaRPr/>
          </a:p>
          <a:p>
            <a:pPr indent="-279298" lvl="1" marL="742950" rtl="0" algn="l">
              <a:spcBef>
                <a:spcPts val="1000"/>
              </a:spcBef>
              <a:spcAft>
                <a:spcPts val="0"/>
              </a:spcAft>
              <a:buSzPct val="80000"/>
              <a:buChar char="○"/>
            </a:pPr>
            <a:r>
              <a:rPr lang="en-CA" sz="1700"/>
              <a:t>Anxiety, depression and psychosis</a:t>
            </a:r>
            <a:endParaRPr/>
          </a:p>
          <a:p>
            <a:pPr indent="-335686" lvl="0" marL="342900" rtl="0" algn="l">
              <a:spcBef>
                <a:spcPts val="1000"/>
              </a:spcBef>
              <a:spcAft>
                <a:spcPts val="0"/>
              </a:spcAft>
              <a:buSzPct val="80000"/>
              <a:buChar char="●"/>
            </a:pPr>
            <a:r>
              <a:rPr lang="en-CA" sz="1900"/>
              <a:t>Episodes of anxiety and/or low mood are generally not a significant cause for concern as long as these episodes are short-lived.</a:t>
            </a:r>
            <a:endParaRPr/>
          </a:p>
          <a:p>
            <a:pPr indent="-279298" lvl="1" marL="742950" rtl="0" algn="l">
              <a:spcBef>
                <a:spcPts val="1000"/>
              </a:spcBef>
              <a:spcAft>
                <a:spcPts val="0"/>
              </a:spcAft>
              <a:buSzPct val="80000"/>
              <a:buChar char="○"/>
            </a:pPr>
            <a:r>
              <a:rPr lang="en-CA" sz="1700"/>
              <a:t>Ie. anxiety prior to an upcoming examination or course lecture</a:t>
            </a:r>
            <a:endParaRPr/>
          </a:p>
          <a:p>
            <a:pPr indent="-279298" lvl="1" marL="742950" rtl="0" algn="l">
              <a:spcBef>
                <a:spcPts val="1000"/>
              </a:spcBef>
              <a:spcAft>
                <a:spcPts val="0"/>
              </a:spcAft>
              <a:buSzPct val="80000"/>
              <a:buChar char="○"/>
            </a:pPr>
            <a:r>
              <a:rPr lang="en-CA" sz="1700"/>
              <a:t>Ie. low mood following a break-up or after losing a job</a:t>
            </a:r>
            <a:endParaRPr/>
          </a:p>
          <a:p>
            <a:pPr indent="-335686" lvl="0" marL="342900" rtl="0" algn="l">
              <a:spcBef>
                <a:spcPts val="1000"/>
              </a:spcBef>
              <a:spcAft>
                <a:spcPts val="0"/>
              </a:spcAft>
              <a:buSzPct val="80000"/>
              <a:buChar char="●"/>
            </a:pPr>
            <a:r>
              <a:rPr lang="en-CA" sz="1900"/>
              <a:t>However, when these episodes of anxiety and/or depression are persisting long-term and impacting daily life and normal functioning, a diagnosis will be made and medication is usually necessary!</a:t>
            </a:r>
            <a:endParaRPr/>
          </a:p>
          <a:p>
            <a:pPr indent="-279298" lvl="1" marL="742950" rtl="0" algn="l">
              <a:spcBef>
                <a:spcPts val="1000"/>
              </a:spcBef>
              <a:spcAft>
                <a:spcPts val="0"/>
              </a:spcAft>
              <a:buSzPct val="80000"/>
              <a:buChar char="○"/>
            </a:pPr>
            <a:r>
              <a:rPr lang="en-CA" sz="1700"/>
              <a:t>Affective disorders are caused by imbalances of neurotransmitters in the brain</a:t>
            </a:r>
            <a:endParaRPr/>
          </a:p>
          <a:p>
            <a:pPr indent="-279298" lvl="1" marL="742950" rtl="0" algn="l">
              <a:spcBef>
                <a:spcPts val="1000"/>
              </a:spcBef>
              <a:spcAft>
                <a:spcPts val="0"/>
              </a:spcAft>
              <a:buSzPct val="80000"/>
              <a:buChar char="○"/>
            </a:pPr>
            <a:r>
              <a:rPr lang="en-CA" sz="1700"/>
              <a:t>Implicated neurotransmitters in affective disorders include SEROTONIN, NOREPINEPHRINE and DOPAMINE (too little)</a:t>
            </a:r>
            <a:endParaRPr/>
          </a:p>
          <a:p>
            <a:pPr indent="-335686" lvl="0" marL="342900" rtl="0" algn="l">
              <a:spcBef>
                <a:spcPts val="1000"/>
              </a:spcBef>
              <a:spcAft>
                <a:spcPts val="0"/>
              </a:spcAft>
              <a:buSzPct val="80000"/>
              <a:buChar char="●"/>
            </a:pPr>
            <a:r>
              <a:rPr lang="en-CA" sz="1900"/>
              <a:t>Medications employed in the treatment of affective disorders include anxiolytics, antidepressants and antipsychotics</a:t>
            </a:r>
            <a:endParaRPr sz="1900"/>
          </a:p>
        </p:txBody>
      </p:sp>
      <p:sp>
        <p:nvSpPr>
          <p:cNvPr id="635" name="Google Shape;635;p6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36" name="Google Shape;636;p6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6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Introduction </a:t>
            </a:r>
            <a:endParaRPr/>
          </a:p>
        </p:txBody>
      </p:sp>
      <p:sp>
        <p:nvSpPr>
          <p:cNvPr id="642" name="Google Shape;642;p6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43" name="Google Shape;643;p6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44" name="Google Shape;644;p65"/>
          <p:cNvPicPr preferRelativeResize="0"/>
          <p:nvPr/>
        </p:nvPicPr>
        <p:blipFill rotWithShape="1">
          <a:blip r:embed="rId3">
            <a:alphaModFix/>
          </a:blip>
          <a:srcRect b="0" l="0" r="0" t="0"/>
          <a:stretch/>
        </p:blipFill>
        <p:spPr>
          <a:xfrm>
            <a:off x="2667869" y="1978313"/>
            <a:ext cx="4615597" cy="401513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6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Anti-Anxiety Medications</a:t>
            </a:r>
            <a:endParaRPr/>
          </a:p>
        </p:txBody>
      </p:sp>
      <p:sp>
        <p:nvSpPr>
          <p:cNvPr id="650" name="Google Shape;650;p6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51" name="Google Shape;651;p6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52" name="Google Shape;652;p66"/>
          <p:cNvPicPr preferRelativeResize="0"/>
          <p:nvPr/>
        </p:nvPicPr>
        <p:blipFill rotWithShape="1">
          <a:blip r:embed="rId3">
            <a:alphaModFix/>
          </a:blip>
          <a:srcRect b="0" l="0" r="0" t="0"/>
          <a:stretch/>
        </p:blipFill>
        <p:spPr>
          <a:xfrm>
            <a:off x="2382416" y="1930400"/>
            <a:ext cx="5186504" cy="411096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6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Anti-Anxiety Medications</a:t>
            </a:r>
            <a:endParaRPr/>
          </a:p>
        </p:txBody>
      </p:sp>
      <p:sp>
        <p:nvSpPr>
          <p:cNvPr id="658" name="Google Shape;658;p6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lang="en-CA"/>
              <a:t>Benzodiazepines</a:t>
            </a:r>
            <a:endParaRPr/>
          </a:p>
          <a:p>
            <a:pPr indent="-285750" lvl="1" marL="742950" rtl="0" algn="l">
              <a:spcBef>
                <a:spcPts val="1000"/>
              </a:spcBef>
              <a:spcAft>
                <a:spcPts val="0"/>
              </a:spcAft>
              <a:buSzPts val="1280"/>
              <a:buChar char="○"/>
            </a:pPr>
            <a:r>
              <a:rPr lang="en-CA"/>
              <a:t>VERY COMMON family of medications indicated in the treatment of anxiety, insomnia and epilepsy</a:t>
            </a:r>
            <a:endParaRPr/>
          </a:p>
          <a:p>
            <a:pPr indent="-285750" lvl="1" marL="742950" rtl="0" algn="l">
              <a:spcBef>
                <a:spcPts val="1000"/>
              </a:spcBef>
              <a:spcAft>
                <a:spcPts val="0"/>
              </a:spcAft>
              <a:buSzPts val="1280"/>
              <a:buChar char="○"/>
            </a:pPr>
            <a:r>
              <a:rPr lang="en-CA"/>
              <a:t>Includes diazepam (Valium), lorazepam (Ativan), temazepam (Restoril), alprazolam (Xanax), clonazepam (Rivotril), etc.</a:t>
            </a:r>
            <a:endParaRPr/>
          </a:p>
          <a:p>
            <a:pPr indent="-285750" lvl="1" marL="742950" rtl="0" algn="l">
              <a:spcBef>
                <a:spcPts val="1000"/>
              </a:spcBef>
              <a:spcAft>
                <a:spcPts val="0"/>
              </a:spcAft>
              <a:buSzPts val="1280"/>
              <a:buChar char="○"/>
            </a:pPr>
            <a:r>
              <a:rPr lang="en-CA"/>
              <a:t>Mechanism of action</a:t>
            </a:r>
            <a:r>
              <a:rPr baseline="30000" lang="en-CA"/>
              <a:t>2</a:t>
            </a:r>
            <a:r>
              <a:rPr lang="en-CA"/>
              <a:t>: Enhances the inhibitory actions of GABA (neurotransmitter) by binding to benzodiazepine receptors on postsynaptic GABA neurons in the central nervous system. This causes calcium influx into the neurons leading to a less excitable state.</a:t>
            </a:r>
            <a:endParaRPr/>
          </a:p>
          <a:p>
            <a:pPr indent="-285750" lvl="1" marL="742950" rtl="0" algn="l">
              <a:spcBef>
                <a:spcPts val="1000"/>
              </a:spcBef>
              <a:spcAft>
                <a:spcPts val="0"/>
              </a:spcAft>
              <a:buSzPts val="1280"/>
              <a:buChar char="○"/>
            </a:pPr>
            <a:r>
              <a:rPr lang="en-CA"/>
              <a:t>Side effects: dizziness, drowsiness, fatigue, headache, nausea, diarrhea</a:t>
            </a:r>
            <a:endParaRPr/>
          </a:p>
        </p:txBody>
      </p:sp>
      <p:sp>
        <p:nvSpPr>
          <p:cNvPr id="659" name="Google Shape;659;p6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60" name="Google Shape;660;p6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61" name="Google Shape;661;p67"/>
          <p:cNvPicPr preferRelativeResize="0"/>
          <p:nvPr/>
        </p:nvPicPr>
        <p:blipFill rotWithShape="1">
          <a:blip r:embed="rId3">
            <a:alphaModFix/>
          </a:blip>
          <a:srcRect b="0" l="0" r="0" t="0"/>
          <a:stretch/>
        </p:blipFill>
        <p:spPr>
          <a:xfrm>
            <a:off x="10549889" y="4598526"/>
            <a:ext cx="1369695" cy="1995631"/>
          </a:xfrm>
          <a:prstGeom prst="rect">
            <a:avLst/>
          </a:prstGeom>
          <a:noFill/>
          <a:ln>
            <a:noFill/>
          </a:ln>
        </p:spPr>
      </p:pic>
      <p:pic>
        <p:nvPicPr>
          <p:cNvPr id="662" name="Google Shape;662;p67"/>
          <p:cNvPicPr preferRelativeResize="0"/>
          <p:nvPr/>
        </p:nvPicPr>
        <p:blipFill rotWithShape="1">
          <a:blip r:embed="rId4">
            <a:alphaModFix/>
          </a:blip>
          <a:srcRect b="0" l="0" r="0" t="0"/>
          <a:stretch/>
        </p:blipFill>
        <p:spPr>
          <a:xfrm>
            <a:off x="9704070" y="244794"/>
            <a:ext cx="2215514" cy="11874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6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Anti-Anxiety Medications</a:t>
            </a:r>
            <a:endParaRPr/>
          </a:p>
        </p:txBody>
      </p:sp>
      <p:sp>
        <p:nvSpPr>
          <p:cNvPr id="668" name="Google Shape;668;p6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lang="en-CA"/>
              <a:t>Buspirone</a:t>
            </a:r>
            <a:endParaRPr/>
          </a:p>
          <a:p>
            <a:pPr indent="-285750" lvl="1" marL="742950" rtl="0" algn="l">
              <a:spcBef>
                <a:spcPts val="1000"/>
              </a:spcBef>
              <a:spcAft>
                <a:spcPts val="0"/>
              </a:spcAft>
              <a:buSzPts val="1280"/>
              <a:buChar char="○"/>
            </a:pPr>
            <a:r>
              <a:rPr lang="en-CA"/>
              <a:t>Less commonly used medication indicated in the treatment of generalized anxiety disorder (GAD). Buspirone is also used off-label as augmentation therapy with antidepressant medications. </a:t>
            </a:r>
            <a:endParaRPr/>
          </a:p>
          <a:p>
            <a:pPr indent="-285750" lvl="1" marL="742950" rtl="0" algn="l">
              <a:spcBef>
                <a:spcPts val="1000"/>
              </a:spcBef>
              <a:spcAft>
                <a:spcPts val="0"/>
              </a:spcAft>
              <a:buSzPts val="1280"/>
              <a:buChar char="○"/>
            </a:pPr>
            <a:r>
              <a:rPr lang="en-CA"/>
              <a:t>Mechanism of action: unknown (high affinity for serotonin receptors)</a:t>
            </a:r>
            <a:endParaRPr/>
          </a:p>
          <a:p>
            <a:pPr indent="-285750" lvl="1" marL="742950" rtl="0" algn="l">
              <a:spcBef>
                <a:spcPts val="1000"/>
              </a:spcBef>
              <a:spcAft>
                <a:spcPts val="0"/>
              </a:spcAft>
              <a:buSzPts val="1280"/>
              <a:buChar char="○"/>
            </a:pPr>
            <a:r>
              <a:rPr lang="en-CA"/>
              <a:t>Side effects: dizziness, drowsiness, headache, nausea</a:t>
            </a:r>
            <a:endParaRPr/>
          </a:p>
          <a:p>
            <a:pPr indent="-342900" lvl="0" marL="342900" rtl="0" algn="l">
              <a:spcBef>
                <a:spcPts val="1000"/>
              </a:spcBef>
              <a:spcAft>
                <a:spcPts val="0"/>
              </a:spcAft>
              <a:buSzPts val="1440"/>
              <a:buChar char="●"/>
            </a:pPr>
            <a:r>
              <a:rPr lang="en-CA"/>
              <a:t>NOTE: This textbook is outdated! Keeping up-to-date on new information and advances in medicine is essential!!</a:t>
            </a:r>
            <a:endParaRPr/>
          </a:p>
          <a:p>
            <a:pPr indent="-285750" lvl="1" marL="742950" rtl="0" algn="l">
              <a:spcBef>
                <a:spcPts val="1000"/>
              </a:spcBef>
              <a:spcAft>
                <a:spcPts val="0"/>
              </a:spcAft>
              <a:buSzPts val="1280"/>
              <a:buChar char="○"/>
            </a:pPr>
            <a:r>
              <a:rPr lang="en-CA"/>
              <a:t>Several of the following medications are not mentioned in the textbook!</a:t>
            </a:r>
            <a:endParaRPr/>
          </a:p>
          <a:p>
            <a:pPr indent="-204469" lvl="1" marL="742950" rtl="0" algn="l">
              <a:spcBef>
                <a:spcPts val="1000"/>
              </a:spcBef>
              <a:spcAft>
                <a:spcPts val="0"/>
              </a:spcAft>
              <a:buSzPts val="1280"/>
              <a:buNone/>
            </a:pPr>
            <a:r>
              <a:t/>
            </a:r>
            <a:endParaRPr/>
          </a:p>
        </p:txBody>
      </p:sp>
      <p:sp>
        <p:nvSpPr>
          <p:cNvPr id="669" name="Google Shape;669;p6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70" name="Google Shape;670;p6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6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Antidepressant Medications</a:t>
            </a:r>
            <a:endParaRPr/>
          </a:p>
        </p:txBody>
      </p:sp>
      <p:sp>
        <p:nvSpPr>
          <p:cNvPr id="676" name="Google Shape;676;p6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77" name="Google Shape;677;p6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78" name="Google Shape;678;p69"/>
          <p:cNvPicPr preferRelativeResize="0"/>
          <p:nvPr/>
        </p:nvPicPr>
        <p:blipFill rotWithShape="1">
          <a:blip r:embed="rId3">
            <a:alphaModFix/>
          </a:blip>
          <a:srcRect b="0" l="0" r="0" t="0"/>
          <a:stretch/>
        </p:blipFill>
        <p:spPr>
          <a:xfrm>
            <a:off x="6319202" y="2295410"/>
            <a:ext cx="4542922" cy="3380942"/>
          </a:xfrm>
          <a:prstGeom prst="rect">
            <a:avLst/>
          </a:prstGeom>
          <a:noFill/>
          <a:ln>
            <a:noFill/>
          </a:ln>
        </p:spPr>
      </p:pic>
      <p:pic>
        <p:nvPicPr>
          <p:cNvPr id="679" name="Google Shape;679;p69"/>
          <p:cNvPicPr preferRelativeResize="0"/>
          <p:nvPr/>
        </p:nvPicPr>
        <p:blipFill rotWithShape="1">
          <a:blip r:embed="rId4">
            <a:alphaModFix/>
          </a:blip>
          <a:srcRect b="0" l="0" r="0" t="0"/>
          <a:stretch/>
        </p:blipFill>
        <p:spPr>
          <a:xfrm>
            <a:off x="677334" y="2295410"/>
            <a:ext cx="5376522" cy="338094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7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Antidepressant Medications</a:t>
            </a:r>
            <a:endParaRPr/>
          </a:p>
        </p:txBody>
      </p:sp>
      <p:sp>
        <p:nvSpPr>
          <p:cNvPr id="685" name="Google Shape;685;p70"/>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a:bodyPr>
          <a:lstStyle/>
          <a:p>
            <a:pPr indent="-315468" lvl="0" marL="342900" rtl="0" algn="l">
              <a:spcBef>
                <a:spcPts val="0"/>
              </a:spcBef>
              <a:spcAft>
                <a:spcPts val="0"/>
              </a:spcAft>
              <a:buSzPct val="59999"/>
              <a:buChar char="●"/>
            </a:pPr>
            <a:r>
              <a:rPr lang="en-CA"/>
              <a:t>“Approximately 8% of adults will experience major depression at some point in their lives.” (CMHA)</a:t>
            </a:r>
            <a:endParaRPr/>
          </a:p>
          <a:p>
            <a:pPr indent="-315468" lvl="0" marL="342900" rtl="0" algn="l">
              <a:spcBef>
                <a:spcPts val="1000"/>
              </a:spcBef>
              <a:spcAft>
                <a:spcPts val="0"/>
              </a:spcAft>
              <a:buSzPct val="59999"/>
              <a:buChar char="●"/>
            </a:pPr>
            <a:r>
              <a:rPr lang="en-CA"/>
              <a:t>Major depression</a:t>
            </a:r>
            <a:endParaRPr/>
          </a:p>
          <a:p>
            <a:pPr indent="-261365" lvl="1" marL="742950" rtl="0" algn="l">
              <a:spcBef>
                <a:spcPts val="1000"/>
              </a:spcBef>
              <a:spcAft>
                <a:spcPts val="0"/>
              </a:spcAft>
              <a:buSzPct val="67368"/>
              <a:buChar char="○"/>
            </a:pPr>
            <a:r>
              <a:rPr lang="en-CA"/>
              <a:t>Presence of depressive symptoms, nearly every day, </a:t>
            </a:r>
            <a:r>
              <a:rPr lang="en-CA" u="sng"/>
              <a:t>for at least two weeks</a:t>
            </a:r>
            <a:endParaRPr/>
          </a:p>
          <a:p>
            <a:pPr indent="-261365" lvl="1" marL="742950" rtl="0" algn="l">
              <a:spcBef>
                <a:spcPts val="1000"/>
              </a:spcBef>
              <a:spcAft>
                <a:spcPts val="0"/>
              </a:spcAft>
              <a:buSzPct val="67368"/>
              <a:buChar char="○"/>
            </a:pPr>
            <a:r>
              <a:rPr lang="en-CA"/>
              <a:t>Symptoms include depressed mood, loss of interest, sleep disturbances, eating disturbances, difficulty concentrating, decreased productivity, fatigue, feelings of worthlessness or guilt, etc. </a:t>
            </a:r>
            <a:endParaRPr/>
          </a:p>
          <a:p>
            <a:pPr indent="-261365" lvl="1" marL="742950" rtl="0" algn="l">
              <a:spcBef>
                <a:spcPts val="1000"/>
              </a:spcBef>
              <a:spcAft>
                <a:spcPts val="0"/>
              </a:spcAft>
              <a:buSzPct val="67368"/>
              <a:buChar char="○"/>
            </a:pPr>
            <a:r>
              <a:rPr lang="en-CA"/>
              <a:t>Medications indicated in the treatment of depression include:</a:t>
            </a:r>
            <a:endParaRPr/>
          </a:p>
          <a:p>
            <a:pPr indent="-207264" lvl="2" marL="1143000" rtl="0" algn="l">
              <a:spcBef>
                <a:spcPts val="1000"/>
              </a:spcBef>
              <a:spcAft>
                <a:spcPts val="0"/>
              </a:spcAft>
              <a:buSzPct val="58947"/>
              <a:buChar char="■"/>
            </a:pPr>
            <a:r>
              <a:rPr lang="en-CA"/>
              <a:t>Anxiolytics</a:t>
            </a:r>
            <a:endParaRPr/>
          </a:p>
          <a:p>
            <a:pPr indent="-207264" lvl="2" marL="1143000" rtl="0" algn="l">
              <a:spcBef>
                <a:spcPts val="1000"/>
              </a:spcBef>
              <a:spcAft>
                <a:spcPts val="0"/>
              </a:spcAft>
              <a:buSzPct val="58947"/>
              <a:buChar char="■"/>
            </a:pPr>
            <a:r>
              <a:rPr lang="en-CA"/>
              <a:t>Antidepressants (selective serotonin reuptake inhibitors (SSRIs) and serotonin/norepinephrine reuptake inhibitors (SNRIs), tricyclic antidepressants, bupropion, mirtazapine, trazodone</a:t>
            </a:r>
            <a:endParaRPr/>
          </a:p>
          <a:p>
            <a:pPr indent="-207264" lvl="2" marL="1143000" rtl="0" algn="l">
              <a:spcBef>
                <a:spcPts val="1000"/>
              </a:spcBef>
              <a:spcAft>
                <a:spcPts val="0"/>
              </a:spcAft>
              <a:buSzPct val="58947"/>
              <a:buChar char="■"/>
            </a:pPr>
            <a:r>
              <a:rPr lang="en-CA"/>
              <a:t>Not common (augmentation therapy): lithium carbonate, antipsychotic medications</a:t>
            </a:r>
            <a:endParaRPr/>
          </a:p>
        </p:txBody>
      </p:sp>
      <p:sp>
        <p:nvSpPr>
          <p:cNvPr id="686" name="Google Shape;686;p7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87" name="Google Shape;687;p7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7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Antidepressant Medications</a:t>
            </a:r>
            <a:endParaRPr/>
          </a:p>
        </p:txBody>
      </p:sp>
      <p:sp>
        <p:nvSpPr>
          <p:cNvPr id="693" name="Google Shape;693;p7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Selective serotonin reuptake inhibitors (SSRIs)</a:t>
            </a:r>
            <a:endParaRPr/>
          </a:p>
          <a:p>
            <a:pPr indent="-267461" lvl="1" marL="742950" rtl="0" algn="l">
              <a:spcBef>
                <a:spcPts val="1000"/>
              </a:spcBef>
              <a:spcAft>
                <a:spcPts val="0"/>
              </a:spcAft>
              <a:buSzPct val="67368"/>
              <a:buChar char="○"/>
            </a:pPr>
            <a:r>
              <a:rPr lang="en-CA"/>
              <a:t>Common medications typically used in the treatment of depression, anxiety, obsessive-compulsive disorder and panic disorder</a:t>
            </a:r>
            <a:endParaRPr/>
          </a:p>
          <a:p>
            <a:pPr indent="-212598" lvl="2" marL="1143000" rtl="0" algn="l">
              <a:spcBef>
                <a:spcPts val="1000"/>
              </a:spcBef>
              <a:spcAft>
                <a:spcPts val="0"/>
              </a:spcAft>
              <a:buSzPct val="58947"/>
              <a:buChar char="■"/>
            </a:pPr>
            <a:r>
              <a:rPr lang="en-CA"/>
              <a:t>Includes citalopram (Celexa), fluoxetine (Prozac), sertraline (Zoloft), paroxetine (Paxil), etc.</a:t>
            </a:r>
            <a:endParaRPr/>
          </a:p>
          <a:p>
            <a:pPr indent="-267461" lvl="1" marL="742950" rtl="0" algn="l">
              <a:spcBef>
                <a:spcPts val="1000"/>
              </a:spcBef>
              <a:spcAft>
                <a:spcPts val="0"/>
              </a:spcAft>
              <a:buSzPct val="67368"/>
              <a:buChar char="○"/>
            </a:pPr>
            <a:r>
              <a:rPr lang="en-CA"/>
              <a:t>Mechanism of action</a:t>
            </a:r>
            <a:r>
              <a:rPr baseline="30000" lang="en-CA"/>
              <a:t>2</a:t>
            </a:r>
            <a:r>
              <a:rPr lang="en-CA"/>
              <a:t>: increases serotonin activity in the brain by inhibiting the presynaptic reuptake of serotonin from the synapse </a:t>
            </a:r>
            <a:endParaRPr/>
          </a:p>
          <a:p>
            <a:pPr indent="-212598" lvl="2" marL="1143000" rtl="0" algn="l">
              <a:spcBef>
                <a:spcPts val="1000"/>
              </a:spcBef>
              <a:spcAft>
                <a:spcPts val="0"/>
              </a:spcAft>
              <a:buSzPct val="58947"/>
              <a:buChar char="■"/>
            </a:pPr>
            <a:r>
              <a:rPr lang="en-CA"/>
              <a:t>Usually takes 4-6 weeks for noticeable symptom improvement </a:t>
            </a:r>
            <a:endParaRPr/>
          </a:p>
          <a:p>
            <a:pPr indent="-267461" lvl="1" marL="742950" rtl="0" algn="l">
              <a:spcBef>
                <a:spcPts val="1000"/>
              </a:spcBef>
              <a:spcAft>
                <a:spcPts val="0"/>
              </a:spcAft>
              <a:buSzPct val="67368"/>
              <a:buChar char="○"/>
            </a:pPr>
            <a:r>
              <a:rPr lang="en-CA"/>
              <a:t>Side effects: headache, drowsiness, fatigue, nausea, dry mouth, yawning, sweating</a:t>
            </a:r>
            <a:endParaRPr/>
          </a:p>
          <a:p>
            <a:pPr indent="-322326" lvl="0" marL="342900" rtl="0" algn="l">
              <a:spcBef>
                <a:spcPts val="1000"/>
              </a:spcBef>
              <a:spcAft>
                <a:spcPts val="0"/>
              </a:spcAft>
              <a:buSzPct val="59999"/>
              <a:buChar char="●"/>
            </a:pPr>
            <a:r>
              <a:rPr lang="en-CA"/>
              <a:t>Serotonin/norepinephrine reuptake inhibitors (SNRIs)</a:t>
            </a:r>
            <a:endParaRPr/>
          </a:p>
          <a:p>
            <a:pPr indent="-267461" lvl="1" marL="742950" rtl="0" algn="l">
              <a:spcBef>
                <a:spcPts val="1000"/>
              </a:spcBef>
              <a:spcAft>
                <a:spcPts val="0"/>
              </a:spcAft>
              <a:buSzPct val="67368"/>
              <a:buChar char="○"/>
            </a:pPr>
            <a:r>
              <a:rPr lang="en-CA"/>
              <a:t>Similar to SSRIs</a:t>
            </a:r>
            <a:endParaRPr/>
          </a:p>
          <a:p>
            <a:pPr indent="-267461" lvl="1" marL="742950" rtl="0" algn="l">
              <a:spcBef>
                <a:spcPts val="1000"/>
              </a:spcBef>
              <a:spcAft>
                <a:spcPts val="0"/>
              </a:spcAft>
              <a:buSzPct val="67368"/>
              <a:buChar char="○"/>
            </a:pPr>
            <a:r>
              <a:rPr lang="en-CA"/>
              <a:t>Includes venlafaxine (Effexor) and duloxetine (Cymbalta)</a:t>
            </a:r>
            <a:endParaRPr/>
          </a:p>
        </p:txBody>
      </p:sp>
      <p:sp>
        <p:nvSpPr>
          <p:cNvPr id="694" name="Google Shape;694;p7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695" name="Google Shape;695;p7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696" name="Google Shape;696;p71"/>
          <p:cNvPicPr preferRelativeResize="0"/>
          <p:nvPr/>
        </p:nvPicPr>
        <p:blipFill rotWithShape="1">
          <a:blip r:embed="rId3">
            <a:alphaModFix/>
          </a:blip>
          <a:srcRect b="0" l="0" r="0" t="0"/>
          <a:stretch/>
        </p:blipFill>
        <p:spPr>
          <a:xfrm>
            <a:off x="9932670" y="5311378"/>
            <a:ext cx="1973580" cy="1295162"/>
          </a:xfrm>
          <a:prstGeom prst="rect">
            <a:avLst/>
          </a:prstGeom>
          <a:noFill/>
          <a:ln>
            <a:noFill/>
          </a:ln>
        </p:spPr>
      </p:pic>
      <p:pic>
        <p:nvPicPr>
          <p:cNvPr id="697" name="Google Shape;697;p71"/>
          <p:cNvPicPr preferRelativeResize="0"/>
          <p:nvPr/>
        </p:nvPicPr>
        <p:blipFill rotWithShape="1">
          <a:blip r:embed="rId4">
            <a:alphaModFix/>
          </a:blip>
          <a:srcRect b="0" l="0" r="0" t="0"/>
          <a:stretch/>
        </p:blipFill>
        <p:spPr>
          <a:xfrm>
            <a:off x="10184130" y="278448"/>
            <a:ext cx="1722120" cy="1554286"/>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7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Antidepressant Medications</a:t>
            </a:r>
            <a:endParaRPr/>
          </a:p>
        </p:txBody>
      </p:sp>
      <p:sp>
        <p:nvSpPr>
          <p:cNvPr id="703" name="Google Shape;703;p7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lang="en-CA"/>
              <a:t>Tricyclic antidepressants</a:t>
            </a:r>
            <a:endParaRPr/>
          </a:p>
          <a:p>
            <a:pPr indent="-267462" lvl="1" marL="742950" rtl="0" algn="l">
              <a:spcBef>
                <a:spcPts val="1000"/>
              </a:spcBef>
              <a:spcAft>
                <a:spcPts val="0"/>
              </a:spcAft>
              <a:buSzPct val="67368"/>
              <a:buChar char="○"/>
            </a:pPr>
            <a:r>
              <a:rPr lang="en-CA"/>
              <a:t>Medications indicated in the treatment of depression, chronic pain, post-traumatic stress disorder, insomnia, etc.</a:t>
            </a:r>
            <a:endParaRPr/>
          </a:p>
          <a:p>
            <a:pPr indent="-212597" lvl="2" marL="1143000" rtl="0" algn="l">
              <a:spcBef>
                <a:spcPts val="1000"/>
              </a:spcBef>
              <a:spcAft>
                <a:spcPts val="0"/>
              </a:spcAft>
              <a:buSzPct val="58947"/>
              <a:buChar char="■"/>
            </a:pPr>
            <a:r>
              <a:rPr lang="en-CA"/>
              <a:t>Includes amitriptyline (Elavil), imipramine (Tofranil), doxepin (Silenor)</a:t>
            </a:r>
            <a:endParaRPr/>
          </a:p>
          <a:p>
            <a:pPr indent="-267462" lvl="1" marL="742950" rtl="0" algn="l">
              <a:spcBef>
                <a:spcPts val="1000"/>
              </a:spcBef>
              <a:spcAft>
                <a:spcPts val="0"/>
              </a:spcAft>
              <a:buSzPct val="67368"/>
              <a:buChar char="○"/>
            </a:pPr>
            <a:r>
              <a:rPr lang="en-CA"/>
              <a:t>Mechanism of action</a:t>
            </a:r>
            <a:r>
              <a:rPr baseline="30000" lang="en-CA"/>
              <a:t>2</a:t>
            </a:r>
            <a:r>
              <a:rPr lang="en-CA"/>
              <a:t>: inhibition of serotonin/norepinephrine reuptake by presynaptic neurons in the central nervous system</a:t>
            </a:r>
            <a:endParaRPr/>
          </a:p>
          <a:p>
            <a:pPr indent="-267462" lvl="1" marL="742950" rtl="0" algn="l">
              <a:spcBef>
                <a:spcPts val="1000"/>
              </a:spcBef>
              <a:spcAft>
                <a:spcPts val="0"/>
              </a:spcAft>
              <a:buSzPct val="67368"/>
              <a:buChar char="○"/>
            </a:pPr>
            <a:r>
              <a:rPr lang="en-CA"/>
              <a:t>Side effects: dizziness, drowsiness, orthostatic hypotension, tachycardia, nausea, dry mouth, constipation, blurred vision, sweating</a:t>
            </a:r>
            <a:endParaRPr/>
          </a:p>
          <a:p>
            <a:pPr indent="-322326" lvl="0" marL="342900" rtl="0" algn="l">
              <a:spcBef>
                <a:spcPts val="1000"/>
              </a:spcBef>
              <a:spcAft>
                <a:spcPts val="0"/>
              </a:spcAft>
              <a:buSzPct val="59999"/>
              <a:buChar char="●"/>
            </a:pPr>
            <a:r>
              <a:rPr lang="en-CA"/>
              <a:t>Bupropion</a:t>
            </a:r>
            <a:endParaRPr/>
          </a:p>
          <a:p>
            <a:pPr indent="-267462" lvl="1" marL="742950" rtl="0" algn="l">
              <a:spcBef>
                <a:spcPts val="1000"/>
              </a:spcBef>
              <a:spcAft>
                <a:spcPts val="0"/>
              </a:spcAft>
              <a:buSzPct val="67368"/>
              <a:buChar char="○"/>
            </a:pPr>
            <a:r>
              <a:rPr lang="en-CA"/>
              <a:t>Dopamine-reuptake inhibitor indicated in the management of depression (mono/combo therapy) and smoking cessation</a:t>
            </a:r>
            <a:endParaRPr/>
          </a:p>
          <a:p>
            <a:pPr indent="-212597" lvl="2" marL="1143000" rtl="0" algn="l">
              <a:spcBef>
                <a:spcPts val="1000"/>
              </a:spcBef>
              <a:spcAft>
                <a:spcPts val="0"/>
              </a:spcAft>
              <a:buSzPct val="58947"/>
              <a:buChar char="■"/>
            </a:pPr>
            <a:r>
              <a:rPr lang="en-CA"/>
              <a:t>Includes Wellbutrin XL/SR and Zyban</a:t>
            </a:r>
            <a:endParaRPr/>
          </a:p>
          <a:p>
            <a:pPr indent="-267462" lvl="1" marL="742950" rtl="0" algn="l">
              <a:spcBef>
                <a:spcPts val="1000"/>
              </a:spcBef>
              <a:spcAft>
                <a:spcPts val="0"/>
              </a:spcAft>
              <a:buSzPct val="67368"/>
              <a:buChar char="○"/>
            </a:pPr>
            <a:r>
              <a:rPr lang="en-CA"/>
              <a:t>Side effects: headache, dizziness, dry mouth, increased sweating, tachycardia</a:t>
            </a:r>
            <a:endParaRPr/>
          </a:p>
        </p:txBody>
      </p:sp>
      <p:sp>
        <p:nvSpPr>
          <p:cNvPr id="704" name="Google Shape;704;p7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05" name="Google Shape;705;p7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706" name="Google Shape;706;p72"/>
          <p:cNvPicPr preferRelativeResize="0"/>
          <p:nvPr/>
        </p:nvPicPr>
        <p:blipFill rotWithShape="1">
          <a:blip r:embed="rId3">
            <a:alphaModFix/>
          </a:blip>
          <a:srcRect b="0" l="0" r="0" t="0"/>
          <a:stretch/>
        </p:blipFill>
        <p:spPr>
          <a:xfrm>
            <a:off x="10349345" y="198438"/>
            <a:ext cx="1629208" cy="1629208"/>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7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Antidepressant Medications</a:t>
            </a:r>
            <a:endParaRPr/>
          </a:p>
        </p:txBody>
      </p:sp>
      <p:sp>
        <p:nvSpPr>
          <p:cNvPr id="712" name="Google Shape;712;p7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Mirtazapine</a:t>
            </a:r>
            <a:endParaRPr/>
          </a:p>
          <a:p>
            <a:pPr indent="-273557" lvl="1" marL="742950" rtl="0" algn="l">
              <a:spcBef>
                <a:spcPts val="1000"/>
              </a:spcBef>
              <a:spcAft>
                <a:spcPts val="0"/>
              </a:spcAft>
              <a:buSzPct val="67368"/>
              <a:buChar char="○"/>
            </a:pPr>
            <a:r>
              <a:rPr lang="en-CA"/>
              <a:t>Indicated in the treatment of depression (sometimes prescribed for insomnia)</a:t>
            </a:r>
            <a:endParaRPr/>
          </a:p>
          <a:p>
            <a:pPr indent="-217932" lvl="2" marL="1143000" rtl="0" algn="l">
              <a:spcBef>
                <a:spcPts val="1000"/>
              </a:spcBef>
              <a:spcAft>
                <a:spcPts val="0"/>
              </a:spcAft>
              <a:buSzPct val="58947"/>
              <a:buChar char="■"/>
            </a:pPr>
            <a:r>
              <a:rPr lang="en-CA"/>
              <a:t>Includes Remeron</a:t>
            </a:r>
            <a:endParaRPr/>
          </a:p>
          <a:p>
            <a:pPr indent="-273557" lvl="1" marL="742950" rtl="0" algn="l">
              <a:spcBef>
                <a:spcPts val="1000"/>
              </a:spcBef>
              <a:spcAft>
                <a:spcPts val="0"/>
              </a:spcAft>
              <a:buSzPct val="67368"/>
              <a:buChar char="○"/>
            </a:pPr>
            <a:r>
              <a:rPr lang="en-CA"/>
              <a:t>Mechanism of action</a:t>
            </a:r>
            <a:r>
              <a:rPr baseline="30000" lang="en-CA"/>
              <a:t>2</a:t>
            </a:r>
            <a:r>
              <a:rPr lang="en-CA"/>
              <a:t>: alpha-2 adrenergic antagonist that enhances serotonin/norephephrine release into the synapse in the central nervous system</a:t>
            </a:r>
            <a:endParaRPr/>
          </a:p>
          <a:p>
            <a:pPr indent="-273557" lvl="1" marL="742950" rtl="0" algn="l">
              <a:spcBef>
                <a:spcPts val="1000"/>
              </a:spcBef>
              <a:spcAft>
                <a:spcPts val="0"/>
              </a:spcAft>
              <a:buSzPct val="67368"/>
              <a:buChar char="○"/>
            </a:pPr>
            <a:r>
              <a:rPr lang="en-CA"/>
              <a:t>Side effects: dizziness, drowsiness, dry mouth, abdominal pain</a:t>
            </a:r>
            <a:endParaRPr/>
          </a:p>
          <a:p>
            <a:pPr indent="-329184" lvl="0" marL="342900" rtl="0" algn="l">
              <a:spcBef>
                <a:spcPts val="1000"/>
              </a:spcBef>
              <a:spcAft>
                <a:spcPts val="0"/>
              </a:spcAft>
              <a:buSzPct val="59999"/>
              <a:buChar char="●"/>
            </a:pPr>
            <a:r>
              <a:rPr lang="en-CA"/>
              <a:t>Trazodone</a:t>
            </a:r>
            <a:endParaRPr/>
          </a:p>
          <a:p>
            <a:pPr indent="-273557" lvl="1" marL="742950" rtl="0" algn="l">
              <a:spcBef>
                <a:spcPts val="1000"/>
              </a:spcBef>
              <a:spcAft>
                <a:spcPts val="0"/>
              </a:spcAft>
              <a:buSzPct val="67368"/>
              <a:buChar char="○"/>
            </a:pPr>
            <a:r>
              <a:rPr lang="en-CA"/>
              <a:t>Serotonin reuptake inhibitor/antagonist</a:t>
            </a:r>
            <a:r>
              <a:rPr baseline="30000" lang="en-CA"/>
              <a:t>2</a:t>
            </a:r>
            <a:r>
              <a:rPr lang="en-CA"/>
              <a:t> that is indicated in the treatment of depression and insomnia</a:t>
            </a:r>
            <a:endParaRPr/>
          </a:p>
          <a:p>
            <a:pPr indent="-217932" lvl="2" marL="1143000" rtl="0" algn="l">
              <a:spcBef>
                <a:spcPts val="1000"/>
              </a:spcBef>
              <a:spcAft>
                <a:spcPts val="0"/>
              </a:spcAft>
              <a:buSzPct val="58947"/>
              <a:buChar char="■"/>
            </a:pPr>
            <a:r>
              <a:rPr lang="en-CA"/>
              <a:t>Includes Oleptro</a:t>
            </a:r>
            <a:endParaRPr/>
          </a:p>
          <a:p>
            <a:pPr indent="-273557" lvl="1" marL="742950" rtl="0" algn="l">
              <a:spcBef>
                <a:spcPts val="1000"/>
              </a:spcBef>
              <a:spcAft>
                <a:spcPts val="0"/>
              </a:spcAft>
              <a:buSzPct val="67368"/>
              <a:buChar char="○"/>
            </a:pPr>
            <a:r>
              <a:rPr lang="en-CA"/>
              <a:t>Side effects: dizziness, drowsiness, fatigue, nausea </a:t>
            </a:r>
            <a:endParaRPr/>
          </a:p>
        </p:txBody>
      </p:sp>
      <p:sp>
        <p:nvSpPr>
          <p:cNvPr id="713" name="Google Shape;713;p7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14" name="Google Shape;714;p7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715" name="Google Shape;715;p73"/>
          <p:cNvPicPr preferRelativeResize="0"/>
          <p:nvPr/>
        </p:nvPicPr>
        <p:blipFill rotWithShape="1">
          <a:blip r:embed="rId3">
            <a:alphaModFix/>
          </a:blip>
          <a:srcRect b="0" l="0" r="0" t="0"/>
          <a:stretch/>
        </p:blipFill>
        <p:spPr>
          <a:xfrm>
            <a:off x="9800828" y="4994910"/>
            <a:ext cx="2154951" cy="1658302"/>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7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Antipsychotic Medications</a:t>
            </a:r>
            <a:endParaRPr/>
          </a:p>
        </p:txBody>
      </p:sp>
      <p:sp>
        <p:nvSpPr>
          <p:cNvPr id="721" name="Google Shape;721;p7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15468" lvl="0" marL="342900" rtl="0" algn="l">
              <a:spcBef>
                <a:spcPts val="0"/>
              </a:spcBef>
              <a:spcAft>
                <a:spcPts val="0"/>
              </a:spcAft>
              <a:buSzPct val="59999"/>
              <a:buChar char="●"/>
            </a:pPr>
            <a:r>
              <a:rPr lang="en-CA"/>
              <a:t>“Psychosis is a major emotional disorder characterized by personality disintegration and loss of contact with reality.”</a:t>
            </a:r>
            <a:r>
              <a:rPr baseline="30000" lang="en-CA"/>
              <a:t>1</a:t>
            </a:r>
            <a:endParaRPr/>
          </a:p>
          <a:p>
            <a:pPr indent="-315468" lvl="0" marL="342900" rtl="0" algn="l">
              <a:spcBef>
                <a:spcPts val="1000"/>
              </a:spcBef>
              <a:spcAft>
                <a:spcPts val="0"/>
              </a:spcAft>
              <a:buSzPct val="59999"/>
              <a:buChar char="●"/>
            </a:pPr>
            <a:r>
              <a:rPr lang="en-CA"/>
              <a:t>One common chronic mental disorder that encompasses psychotic behaviour is </a:t>
            </a:r>
            <a:r>
              <a:rPr b="1" lang="en-CA" u="sng"/>
              <a:t>schizophrenia</a:t>
            </a:r>
            <a:endParaRPr/>
          </a:p>
          <a:p>
            <a:pPr indent="-261365" lvl="1" marL="742950" rtl="0" algn="l">
              <a:spcBef>
                <a:spcPts val="1000"/>
              </a:spcBef>
              <a:spcAft>
                <a:spcPts val="0"/>
              </a:spcAft>
              <a:buSzPct val="67368"/>
              <a:buChar char="○"/>
            </a:pPr>
            <a:r>
              <a:rPr lang="en-CA"/>
              <a:t>Affects 1% of the Canadian population (CMHA)</a:t>
            </a:r>
            <a:endParaRPr/>
          </a:p>
          <a:p>
            <a:pPr indent="-261365" lvl="1" marL="742950" rtl="0" algn="l">
              <a:spcBef>
                <a:spcPts val="1000"/>
              </a:spcBef>
              <a:spcAft>
                <a:spcPts val="0"/>
              </a:spcAft>
              <a:buSzPct val="67368"/>
              <a:buChar char="○"/>
            </a:pPr>
            <a:r>
              <a:rPr lang="en-CA"/>
              <a:t>Caused by an imbalance of the neurotransmitter, dopamine (too much)</a:t>
            </a:r>
            <a:endParaRPr/>
          </a:p>
          <a:p>
            <a:pPr indent="-261365" lvl="1" marL="742950" rtl="0" algn="l">
              <a:spcBef>
                <a:spcPts val="1000"/>
              </a:spcBef>
              <a:spcAft>
                <a:spcPts val="0"/>
              </a:spcAft>
              <a:buSzPct val="67368"/>
              <a:buChar char="○"/>
            </a:pPr>
            <a:r>
              <a:rPr lang="en-CA"/>
              <a:t>Symptoms include disorganized thought, delusions, hallucinations, anxiety, agitation, hostility, paranoia, etc.</a:t>
            </a:r>
            <a:endParaRPr/>
          </a:p>
          <a:p>
            <a:pPr indent="-261365" lvl="1" marL="742950" rtl="0" algn="l">
              <a:spcBef>
                <a:spcPts val="1000"/>
              </a:spcBef>
              <a:spcAft>
                <a:spcPts val="0"/>
              </a:spcAft>
              <a:buSzPct val="67368"/>
              <a:buChar char="○"/>
            </a:pPr>
            <a:r>
              <a:rPr lang="en-CA"/>
              <a:t>Managed with first generation antipsychotics (“typical” antipsychotics) and second generation antipsychotics (“atypical” antipsychotics)</a:t>
            </a:r>
            <a:endParaRPr/>
          </a:p>
          <a:p>
            <a:pPr indent="-315468" lvl="0" marL="342900" rtl="0" algn="l">
              <a:spcBef>
                <a:spcPts val="1000"/>
              </a:spcBef>
              <a:spcAft>
                <a:spcPts val="0"/>
              </a:spcAft>
              <a:buSzPct val="59999"/>
              <a:buChar char="●"/>
            </a:pPr>
            <a:r>
              <a:rPr lang="en-CA"/>
              <a:t>Antipsychotics are also indicated in the treatment of bipolar disorder and major depression with psychotic features</a:t>
            </a:r>
            <a:endParaRPr/>
          </a:p>
          <a:p>
            <a:pPr indent="-204469" lvl="1" marL="742950" rtl="0" algn="l">
              <a:spcBef>
                <a:spcPts val="1000"/>
              </a:spcBef>
              <a:spcAft>
                <a:spcPts val="0"/>
              </a:spcAft>
              <a:buSzPct val="67368"/>
              <a:buNone/>
            </a:pPr>
            <a:r>
              <a:t/>
            </a:r>
            <a:endParaRPr/>
          </a:p>
        </p:txBody>
      </p:sp>
      <p:sp>
        <p:nvSpPr>
          <p:cNvPr id="722" name="Google Shape;722;p7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23" name="Google Shape;723;p7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7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Antipsychotic Medications</a:t>
            </a:r>
            <a:endParaRPr/>
          </a:p>
        </p:txBody>
      </p:sp>
      <p:sp>
        <p:nvSpPr>
          <p:cNvPr id="729" name="Google Shape;729;p7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9184" lvl="0" marL="342900" rtl="0" algn="l">
              <a:spcBef>
                <a:spcPts val="0"/>
              </a:spcBef>
              <a:spcAft>
                <a:spcPts val="0"/>
              </a:spcAft>
              <a:buSzPct val="59999"/>
              <a:buChar char="●"/>
            </a:pPr>
            <a:r>
              <a:rPr lang="en-CA"/>
              <a:t>First generation (“typical”) antipsychotics</a:t>
            </a:r>
            <a:endParaRPr/>
          </a:p>
          <a:p>
            <a:pPr indent="-273558" lvl="1" marL="742950" rtl="0" algn="l">
              <a:spcBef>
                <a:spcPts val="1000"/>
              </a:spcBef>
              <a:spcAft>
                <a:spcPts val="0"/>
              </a:spcAft>
              <a:buSzPct val="67368"/>
              <a:buChar char="○"/>
            </a:pPr>
            <a:r>
              <a:rPr lang="en-CA"/>
              <a:t>Includes haloperidol (Haldol), perphenazine, chlorpromazine, methotrimeprazine</a:t>
            </a:r>
            <a:endParaRPr/>
          </a:p>
          <a:p>
            <a:pPr indent="-273558" lvl="1" marL="742950" rtl="0" algn="l">
              <a:spcBef>
                <a:spcPts val="1000"/>
              </a:spcBef>
              <a:spcAft>
                <a:spcPts val="0"/>
              </a:spcAft>
              <a:buSzPct val="67368"/>
              <a:buChar char="○"/>
            </a:pPr>
            <a:r>
              <a:rPr lang="en-CA"/>
              <a:t>Mechanism of action</a:t>
            </a:r>
            <a:r>
              <a:rPr baseline="30000" lang="en-CA"/>
              <a:t>2</a:t>
            </a:r>
            <a:r>
              <a:rPr lang="en-CA"/>
              <a:t>: reduces psychotic symptoms by occupying and blocking postsynaptic dopamine receptors in the brain</a:t>
            </a:r>
            <a:endParaRPr/>
          </a:p>
          <a:p>
            <a:pPr indent="-273558" lvl="1" marL="742950" rtl="0" algn="l">
              <a:spcBef>
                <a:spcPts val="1000"/>
              </a:spcBef>
              <a:spcAft>
                <a:spcPts val="0"/>
              </a:spcAft>
              <a:buSzPct val="67368"/>
              <a:buChar char="○"/>
            </a:pPr>
            <a:r>
              <a:rPr lang="en-CA"/>
              <a:t>Side effects: headache, drowsiness, constipation, dry mouth, nausea, tachycardia, tardive dyskinesia</a:t>
            </a:r>
            <a:endParaRPr/>
          </a:p>
          <a:p>
            <a:pPr indent="-273558" lvl="1" marL="742950" rtl="0" algn="l">
              <a:spcBef>
                <a:spcPts val="1000"/>
              </a:spcBef>
              <a:spcAft>
                <a:spcPts val="0"/>
              </a:spcAft>
              <a:buSzPct val="67368"/>
              <a:buChar char="○"/>
            </a:pPr>
            <a:r>
              <a:rPr lang="en-CA"/>
              <a:t>Recall medications affecting body temperature control mechanisms (ie. methotrimeprazine, perphenazine, prochlorperazine</a:t>
            </a:r>
            <a:r>
              <a:rPr baseline="30000" lang="en-CA"/>
              <a:t>2</a:t>
            </a:r>
            <a:r>
              <a:rPr lang="en-CA"/>
              <a:t> can affect body temperature regulation) and the resulting hydrotherapy implications</a:t>
            </a:r>
            <a:endParaRPr/>
          </a:p>
          <a:p>
            <a:pPr indent="-329184" lvl="0" marL="342900" rtl="0" algn="l">
              <a:spcBef>
                <a:spcPts val="1000"/>
              </a:spcBef>
              <a:spcAft>
                <a:spcPts val="0"/>
              </a:spcAft>
              <a:buSzPct val="59999"/>
              <a:buChar char="●"/>
            </a:pPr>
            <a:r>
              <a:rPr lang="en-CA"/>
              <a:t>Second generation (“atypical”) antipsychotics</a:t>
            </a:r>
            <a:endParaRPr/>
          </a:p>
          <a:p>
            <a:pPr indent="-273558" lvl="1" marL="742950" rtl="0" algn="l">
              <a:spcBef>
                <a:spcPts val="1000"/>
              </a:spcBef>
              <a:spcAft>
                <a:spcPts val="0"/>
              </a:spcAft>
              <a:buSzPct val="67368"/>
              <a:buChar char="○"/>
            </a:pPr>
            <a:r>
              <a:rPr lang="en-CA"/>
              <a:t>Includes risperidone (Risperdal), clozapine (Clozaril), olanzapine (Zyprexa), quetiapine (Seroquel), aripiprazole (Abilify), etc.</a:t>
            </a:r>
            <a:endParaRPr/>
          </a:p>
          <a:p>
            <a:pPr indent="-273558" lvl="1" marL="742950" rtl="0" algn="l">
              <a:spcBef>
                <a:spcPts val="1000"/>
              </a:spcBef>
              <a:spcAft>
                <a:spcPts val="0"/>
              </a:spcAft>
              <a:buSzPct val="67368"/>
              <a:buChar char="○"/>
            </a:pPr>
            <a:r>
              <a:rPr lang="en-CA"/>
              <a:t>Mechanism of action: dopamine AND serotonin receptor antagonists</a:t>
            </a:r>
            <a:endParaRPr/>
          </a:p>
          <a:p>
            <a:pPr indent="-273558" lvl="1" marL="742950" rtl="0" algn="l">
              <a:spcBef>
                <a:spcPts val="1000"/>
              </a:spcBef>
              <a:spcAft>
                <a:spcPts val="0"/>
              </a:spcAft>
              <a:buSzPct val="67368"/>
              <a:buChar char="○"/>
            </a:pPr>
            <a:r>
              <a:rPr lang="en-CA"/>
              <a:t>Side effects: drowsiness, fatigue, weight gain, nausea, constipation, orthostatic hypotension</a:t>
            </a:r>
            <a:endParaRPr/>
          </a:p>
        </p:txBody>
      </p:sp>
      <p:sp>
        <p:nvSpPr>
          <p:cNvPr id="730" name="Google Shape;730;p7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31" name="Google Shape;731;p7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732" name="Google Shape;732;p75"/>
          <p:cNvPicPr preferRelativeResize="0"/>
          <p:nvPr/>
        </p:nvPicPr>
        <p:blipFill rotWithShape="1">
          <a:blip r:embed="rId3">
            <a:alphaModFix/>
          </a:blip>
          <a:srcRect b="0" l="0" r="0" t="0"/>
          <a:stretch/>
        </p:blipFill>
        <p:spPr>
          <a:xfrm>
            <a:off x="9857422" y="5322224"/>
            <a:ext cx="2238375" cy="1438275"/>
          </a:xfrm>
          <a:prstGeom prst="rect">
            <a:avLst/>
          </a:prstGeom>
          <a:noFill/>
          <a:ln>
            <a:noFill/>
          </a:ln>
        </p:spPr>
      </p:pic>
      <p:pic>
        <p:nvPicPr>
          <p:cNvPr id="733" name="Google Shape;733;p75"/>
          <p:cNvPicPr preferRelativeResize="0"/>
          <p:nvPr/>
        </p:nvPicPr>
        <p:blipFill rotWithShape="1">
          <a:blip r:embed="rId4">
            <a:alphaModFix/>
          </a:blip>
          <a:srcRect b="0" l="0" r="0" t="0"/>
          <a:stretch/>
        </p:blipFill>
        <p:spPr>
          <a:xfrm>
            <a:off x="9380148" y="210185"/>
            <a:ext cx="2600183" cy="127571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7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000"/>
              <a:buFont typeface="Trebuchet MS"/>
              <a:buNone/>
            </a:pPr>
            <a:r>
              <a:rPr lang="en-CA" sz="3000"/>
              <a:t>Drugs for Managing Mood and Emotional Disorders – Quick Guide to Case History Taking</a:t>
            </a:r>
            <a:endParaRPr sz="3000"/>
          </a:p>
        </p:txBody>
      </p:sp>
      <p:sp>
        <p:nvSpPr>
          <p:cNvPr id="739" name="Google Shape;739;p7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Questions</a:t>
            </a:r>
            <a:endParaRPr/>
          </a:p>
          <a:p>
            <a:pPr indent="-273557" lvl="1" marL="742950" rtl="0" algn="l">
              <a:spcBef>
                <a:spcPts val="1000"/>
              </a:spcBef>
              <a:spcAft>
                <a:spcPts val="0"/>
              </a:spcAft>
              <a:buSzPct val="67368"/>
              <a:buChar char="○"/>
            </a:pPr>
            <a:r>
              <a:rPr lang="en-CA"/>
              <a:t>Medical conditions including mood disorders? Current medications?</a:t>
            </a:r>
            <a:endParaRPr/>
          </a:p>
          <a:p>
            <a:pPr indent="-273557" lvl="1" marL="742950" rtl="0" algn="l">
              <a:spcBef>
                <a:spcPts val="1000"/>
              </a:spcBef>
              <a:spcAft>
                <a:spcPts val="0"/>
              </a:spcAft>
              <a:buSzPct val="67368"/>
              <a:buChar char="○"/>
            </a:pPr>
            <a:r>
              <a:rPr lang="en-CA"/>
              <a:t>Client’s goals for massage therapy? Tried massage therapy in the past?</a:t>
            </a:r>
            <a:endParaRPr/>
          </a:p>
          <a:p>
            <a:pPr indent="-273557" lvl="1" marL="742950" rtl="0" algn="l">
              <a:spcBef>
                <a:spcPts val="1000"/>
              </a:spcBef>
              <a:spcAft>
                <a:spcPts val="0"/>
              </a:spcAft>
              <a:buSzPct val="67368"/>
              <a:buChar char="○"/>
            </a:pPr>
            <a:r>
              <a:rPr lang="en-CA"/>
              <a:t>Support system available (ie. friends and family)?</a:t>
            </a:r>
            <a:endParaRPr/>
          </a:p>
          <a:p>
            <a:pPr indent="-273557" lvl="1" marL="742950" rtl="0" algn="l">
              <a:spcBef>
                <a:spcPts val="1000"/>
              </a:spcBef>
              <a:spcAft>
                <a:spcPts val="0"/>
              </a:spcAft>
              <a:buSzPct val="67368"/>
              <a:buChar char="○"/>
            </a:pPr>
            <a:r>
              <a:rPr lang="en-CA"/>
              <a:t>Presence of life stressors/destabilizing factors (ie. poor diet, lack of sleep, work stress, relationships, alcohol)?</a:t>
            </a:r>
            <a:endParaRPr/>
          </a:p>
          <a:p>
            <a:pPr indent="-329184" lvl="0" marL="342900" rtl="0" algn="l">
              <a:spcBef>
                <a:spcPts val="1000"/>
              </a:spcBef>
              <a:spcAft>
                <a:spcPts val="0"/>
              </a:spcAft>
              <a:buSzPct val="59999"/>
              <a:buChar char="●"/>
            </a:pPr>
            <a:r>
              <a:rPr lang="en-CA"/>
              <a:t>Observations</a:t>
            </a:r>
            <a:endParaRPr/>
          </a:p>
          <a:p>
            <a:pPr indent="-273557" lvl="1" marL="742950" rtl="0" algn="l">
              <a:spcBef>
                <a:spcPts val="1000"/>
              </a:spcBef>
              <a:spcAft>
                <a:spcPts val="0"/>
              </a:spcAft>
              <a:buSzPct val="67368"/>
              <a:buChar char="○"/>
            </a:pPr>
            <a:r>
              <a:rPr lang="en-CA"/>
              <a:t>Is the client focused and attentive? </a:t>
            </a:r>
            <a:endParaRPr/>
          </a:p>
          <a:p>
            <a:pPr indent="-273557" lvl="1" marL="742950" rtl="0" algn="l">
              <a:spcBef>
                <a:spcPts val="1000"/>
              </a:spcBef>
              <a:spcAft>
                <a:spcPts val="0"/>
              </a:spcAft>
              <a:buSzPct val="67368"/>
              <a:buChar char="○"/>
            </a:pPr>
            <a:r>
              <a:rPr lang="en-CA"/>
              <a:t>Is the client cooperative during case history taking?</a:t>
            </a:r>
            <a:endParaRPr/>
          </a:p>
          <a:p>
            <a:pPr indent="-273557" lvl="1" marL="742950" rtl="0" algn="l">
              <a:spcBef>
                <a:spcPts val="1000"/>
              </a:spcBef>
              <a:spcAft>
                <a:spcPts val="0"/>
              </a:spcAft>
              <a:buSzPct val="67368"/>
              <a:buChar char="○"/>
            </a:pPr>
            <a:r>
              <a:rPr lang="en-CA"/>
              <a:t>Watch for postural holding patterns (may help identify areas of tension) and breathing patterns (rapid/shallow breathing indicates stress)</a:t>
            </a:r>
            <a:endParaRPr/>
          </a:p>
        </p:txBody>
      </p:sp>
      <p:sp>
        <p:nvSpPr>
          <p:cNvPr id="740" name="Google Shape;740;p7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41" name="Google Shape;741;p7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742" name="Google Shape;742;p76"/>
          <p:cNvPicPr preferRelativeResize="0"/>
          <p:nvPr/>
        </p:nvPicPr>
        <p:blipFill rotWithShape="1">
          <a:blip r:embed="rId3">
            <a:alphaModFix/>
          </a:blip>
          <a:srcRect b="0" l="0" r="0" t="0"/>
          <a:stretch/>
        </p:blipFill>
        <p:spPr>
          <a:xfrm>
            <a:off x="9475932" y="211872"/>
            <a:ext cx="2475191" cy="1438781"/>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7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800"/>
              <a:buFont typeface="Trebuchet MS"/>
              <a:buNone/>
            </a:pPr>
            <a:r>
              <a:rPr lang="en-CA" sz="2800"/>
              <a:t>Drugs for Managing Mood and Emotional Disorders – Quick Guide to Working with Clients with Affective Disorders</a:t>
            </a:r>
            <a:endParaRPr sz="2800"/>
          </a:p>
        </p:txBody>
      </p:sp>
      <p:sp>
        <p:nvSpPr>
          <p:cNvPr id="748" name="Google Shape;748;p7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Prior to therapy, review your treatment plan with the client including techniques used and body areas involved to ensure your client is comfortable with the proposed therapy!</a:t>
            </a:r>
            <a:endParaRPr/>
          </a:p>
          <a:p>
            <a:pPr indent="-322326" lvl="0" marL="342900" rtl="0" algn="l">
              <a:spcBef>
                <a:spcPts val="1000"/>
              </a:spcBef>
              <a:spcAft>
                <a:spcPts val="0"/>
              </a:spcAft>
              <a:buSzPct val="59999"/>
              <a:buChar char="●"/>
            </a:pPr>
            <a:r>
              <a:rPr lang="en-CA"/>
              <a:t>Be sensitive, show acceptance and listen to your client!</a:t>
            </a:r>
            <a:endParaRPr/>
          </a:p>
          <a:p>
            <a:pPr indent="-322326" lvl="0" marL="342900" rtl="0" algn="l">
              <a:spcBef>
                <a:spcPts val="1000"/>
              </a:spcBef>
              <a:spcAft>
                <a:spcPts val="0"/>
              </a:spcAft>
              <a:buSzPct val="59999"/>
              <a:buChar char="●"/>
            </a:pPr>
            <a:r>
              <a:rPr lang="en-CA"/>
              <a:t>“Start low and go slow!” First time clients may benefit from SHORTER treatments (monitor client response and slowly introduce new techniques)!</a:t>
            </a:r>
            <a:endParaRPr/>
          </a:p>
          <a:p>
            <a:pPr indent="-322326" lvl="0" marL="342900" rtl="0" algn="l">
              <a:spcBef>
                <a:spcPts val="1000"/>
              </a:spcBef>
              <a:spcAft>
                <a:spcPts val="0"/>
              </a:spcAft>
              <a:buSzPct val="59999"/>
              <a:buChar char="●"/>
            </a:pPr>
            <a:r>
              <a:rPr lang="en-CA"/>
              <a:t>Choice of techniques</a:t>
            </a:r>
            <a:endParaRPr/>
          </a:p>
          <a:p>
            <a:pPr indent="-267461" lvl="1" marL="742950" rtl="0" algn="l">
              <a:spcBef>
                <a:spcPts val="1000"/>
              </a:spcBef>
              <a:spcAft>
                <a:spcPts val="0"/>
              </a:spcAft>
              <a:buSzPct val="67368"/>
              <a:buChar char="○"/>
            </a:pPr>
            <a:r>
              <a:rPr lang="en-CA"/>
              <a:t>AVOID deep/aggressive techniques that can cause anxiety in your client</a:t>
            </a:r>
            <a:endParaRPr/>
          </a:p>
          <a:p>
            <a:pPr indent="-267461" lvl="1" marL="742950" rtl="0" algn="l">
              <a:spcBef>
                <a:spcPts val="1000"/>
              </a:spcBef>
              <a:spcAft>
                <a:spcPts val="0"/>
              </a:spcAft>
              <a:buSzPct val="67368"/>
              <a:buChar char="○"/>
            </a:pPr>
            <a:r>
              <a:rPr lang="en-CA"/>
              <a:t>The goal of therapy is to create a nurturing and relaxing environment for the client! Very gentle/standard techniques are appropriate in this situation!</a:t>
            </a:r>
            <a:endParaRPr/>
          </a:p>
          <a:p>
            <a:pPr indent="-267461" lvl="1" marL="742950" rtl="0" algn="l">
              <a:spcBef>
                <a:spcPts val="1000"/>
              </a:spcBef>
              <a:spcAft>
                <a:spcPts val="0"/>
              </a:spcAft>
              <a:buSzPct val="67368"/>
              <a:buChar char="○"/>
            </a:pPr>
            <a:r>
              <a:rPr lang="en-CA"/>
              <a:t>Communicate with your client! Tell your client what you are going to do to ensure your client is comfortable and there are no surprises! </a:t>
            </a:r>
            <a:endParaRPr/>
          </a:p>
        </p:txBody>
      </p:sp>
      <p:sp>
        <p:nvSpPr>
          <p:cNvPr id="749" name="Google Shape;749;p7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50" name="Google Shape;750;p7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7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General Massage Guidelines</a:t>
            </a:r>
            <a:endParaRPr/>
          </a:p>
        </p:txBody>
      </p:sp>
      <p:sp>
        <p:nvSpPr>
          <p:cNvPr id="756" name="Google Shape;756;p7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10000"/>
          </a:bodyPr>
          <a:lstStyle/>
          <a:p>
            <a:pPr indent="-322326" lvl="0" marL="342900" rtl="0" algn="l">
              <a:spcBef>
                <a:spcPts val="0"/>
              </a:spcBef>
              <a:spcAft>
                <a:spcPts val="0"/>
              </a:spcAft>
              <a:buSzPct val="59999"/>
              <a:buChar char="●"/>
            </a:pPr>
            <a:r>
              <a:rPr lang="en-CA"/>
              <a:t>Be aware of common side effects of medications used in affective disorders and monitor clients for adverse reactions or unexpected symptoms!</a:t>
            </a:r>
            <a:endParaRPr/>
          </a:p>
          <a:p>
            <a:pPr indent="-322326" lvl="0" marL="342900" rtl="0" algn="l">
              <a:spcBef>
                <a:spcPts val="1000"/>
              </a:spcBef>
              <a:spcAft>
                <a:spcPts val="0"/>
              </a:spcAft>
              <a:buSzPct val="59999"/>
              <a:buChar char="●"/>
            </a:pPr>
            <a:r>
              <a:rPr lang="en-CA"/>
              <a:t>Headache is a common side effect of affective disorder medications! Consider that headache may be a side effect rather than a symptom!</a:t>
            </a:r>
            <a:endParaRPr/>
          </a:p>
          <a:p>
            <a:pPr indent="-267461" lvl="1" marL="742950" rtl="0" algn="l">
              <a:spcBef>
                <a:spcPts val="1000"/>
              </a:spcBef>
              <a:spcAft>
                <a:spcPts val="0"/>
              </a:spcAft>
              <a:buSzPct val="67368"/>
              <a:buChar char="○"/>
            </a:pPr>
            <a:r>
              <a:rPr lang="en-CA"/>
              <a:t>May warrant a referral to the physician</a:t>
            </a:r>
            <a:endParaRPr/>
          </a:p>
          <a:p>
            <a:pPr indent="-322326" lvl="0" marL="342900" rtl="0" algn="l">
              <a:spcBef>
                <a:spcPts val="1000"/>
              </a:spcBef>
              <a:spcAft>
                <a:spcPts val="0"/>
              </a:spcAft>
              <a:buSzPct val="59999"/>
              <a:buChar char="●"/>
            </a:pPr>
            <a:r>
              <a:rPr lang="en-CA"/>
              <a:t>Massage treatment may amplify side effects of dizziness/drowsiness and lightheadedness, which are very common to these medications! SHORTER treatment may be necessary and ensure your client gets up SLOWLY after therapy!</a:t>
            </a:r>
            <a:endParaRPr/>
          </a:p>
          <a:p>
            <a:pPr indent="-322326" lvl="0" marL="342900" rtl="0" algn="l">
              <a:spcBef>
                <a:spcPts val="1000"/>
              </a:spcBef>
              <a:spcAft>
                <a:spcPts val="0"/>
              </a:spcAft>
              <a:buSzPct val="59999"/>
              <a:buChar char="●"/>
            </a:pPr>
            <a:r>
              <a:rPr lang="en-CA"/>
              <a:t>Identify medication injection sites (ie. Risperdal Consta) your client may have and take appropriate action!</a:t>
            </a:r>
            <a:endParaRPr/>
          </a:p>
        </p:txBody>
      </p:sp>
      <p:sp>
        <p:nvSpPr>
          <p:cNvPr id="757" name="Google Shape;757;p7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58" name="Google Shape;758;p7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7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Specific Guidelines</a:t>
            </a:r>
            <a:endParaRPr/>
          </a:p>
        </p:txBody>
      </p:sp>
      <p:sp>
        <p:nvSpPr>
          <p:cNvPr id="764" name="Google Shape;764;p7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10000"/>
          </a:bodyPr>
          <a:lstStyle/>
          <a:p>
            <a:pPr indent="-322326" lvl="0" marL="342900" rtl="0" algn="l">
              <a:spcBef>
                <a:spcPts val="0"/>
              </a:spcBef>
              <a:spcAft>
                <a:spcPts val="0"/>
              </a:spcAft>
              <a:buSzPct val="59999"/>
              <a:buChar char="●"/>
            </a:pPr>
            <a:r>
              <a:rPr lang="en-CA"/>
              <a:t>SHORTER/LIGHTER treatment may be advisable in clients taking benzodiazepines (ie. fatigue/drowsiness)! If the physician is not aware of these side effects or they are severe in nature, re-schedule the appointment and refer your client to their physician!</a:t>
            </a:r>
            <a:endParaRPr/>
          </a:p>
          <a:p>
            <a:pPr indent="-322326" lvl="0" marL="342900" rtl="0" algn="l">
              <a:spcBef>
                <a:spcPts val="1000"/>
              </a:spcBef>
              <a:spcAft>
                <a:spcPts val="0"/>
              </a:spcAft>
              <a:buSzPct val="59999"/>
              <a:buChar char="●"/>
            </a:pPr>
            <a:r>
              <a:rPr lang="en-CA"/>
              <a:t>USE CAUTION or AVOID stretching techniques in clients on benzodiazepines (or muscle relaxants)! Why?</a:t>
            </a:r>
            <a:endParaRPr/>
          </a:p>
          <a:p>
            <a:pPr indent="-322326" lvl="0" marL="342900" rtl="0" algn="l">
              <a:spcBef>
                <a:spcPts val="1000"/>
              </a:spcBef>
              <a:spcAft>
                <a:spcPts val="0"/>
              </a:spcAft>
              <a:buSzPct val="59999"/>
              <a:buChar char="●"/>
            </a:pPr>
            <a:r>
              <a:rPr lang="en-CA"/>
              <a:t>AVOID deep work/stretching techniques in clients experiencing muscle spasms or movement disorders secondary to first generation (“typical”) antipsychotics! Soothing relaxation work is appropriate in this situation!</a:t>
            </a:r>
            <a:endParaRPr/>
          </a:p>
          <a:p>
            <a:pPr indent="-322326" lvl="0" marL="342900" rtl="0" algn="l">
              <a:spcBef>
                <a:spcPts val="1000"/>
              </a:spcBef>
              <a:spcAft>
                <a:spcPts val="0"/>
              </a:spcAft>
              <a:buSzPct val="59999"/>
              <a:buChar char="●"/>
            </a:pPr>
            <a:r>
              <a:rPr lang="en-CA"/>
              <a:t>Watch for orthostatic hypotension in clients taking second generation (“atypical”) antipsychotic medications!</a:t>
            </a:r>
            <a:endParaRPr/>
          </a:p>
        </p:txBody>
      </p:sp>
      <p:sp>
        <p:nvSpPr>
          <p:cNvPr id="765" name="Google Shape;765;p7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66" name="Google Shape;766;p7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8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Mood and Emotional Disorders – Specific Guidelines</a:t>
            </a:r>
            <a:endParaRPr/>
          </a:p>
        </p:txBody>
      </p:sp>
      <p:sp>
        <p:nvSpPr>
          <p:cNvPr id="772" name="Google Shape;772;p80"/>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55000" lnSpcReduction="10000"/>
          </a:bodyPr>
          <a:lstStyle/>
          <a:p>
            <a:pPr indent="-315468" lvl="0" marL="342900" rtl="0" algn="l">
              <a:spcBef>
                <a:spcPts val="0"/>
              </a:spcBef>
              <a:spcAft>
                <a:spcPts val="0"/>
              </a:spcAft>
              <a:buSzPct val="59999"/>
              <a:buChar char="●"/>
            </a:pPr>
            <a:r>
              <a:rPr lang="en-CA"/>
              <a:t>Hydrotherapy guidelines</a:t>
            </a:r>
            <a:endParaRPr/>
          </a:p>
          <a:p>
            <a:pPr indent="-261366" lvl="1" marL="742950" rtl="0" algn="l">
              <a:spcBef>
                <a:spcPts val="1000"/>
              </a:spcBef>
              <a:spcAft>
                <a:spcPts val="0"/>
              </a:spcAft>
              <a:buSzPct val="67368"/>
              <a:buChar char="○"/>
            </a:pPr>
            <a:r>
              <a:rPr lang="en-CA"/>
              <a:t>Be aware of physician restrictions on the use of hydrotherapy!! Measure client blood pressure before/after treatment and monitor closely during treatment!</a:t>
            </a:r>
            <a:endParaRPr/>
          </a:p>
          <a:p>
            <a:pPr indent="-261366" lvl="1" marL="742950" rtl="0" algn="l">
              <a:spcBef>
                <a:spcPts val="1000"/>
              </a:spcBef>
              <a:spcAft>
                <a:spcPts val="0"/>
              </a:spcAft>
              <a:buSzPct val="67368"/>
              <a:buChar char="○"/>
            </a:pPr>
            <a:r>
              <a:rPr lang="en-CA"/>
              <a:t>LOCAL hydrotherapy with MODIFIED temperatures is recommend in clients taking benzodiazepines (CNS depressants)!</a:t>
            </a:r>
            <a:endParaRPr/>
          </a:p>
          <a:p>
            <a:pPr indent="-261366" lvl="1" marL="742950" rtl="0" algn="l">
              <a:spcBef>
                <a:spcPts val="1000"/>
              </a:spcBef>
              <a:spcAft>
                <a:spcPts val="0"/>
              </a:spcAft>
              <a:buSzPct val="67368"/>
              <a:buChar char="○"/>
            </a:pPr>
            <a:r>
              <a:rPr lang="en-CA"/>
              <a:t>MODIFY temperature and treatment duration in clients taking TCAs/SSRIs (these medications cause increased sweating and, when combined with hydrotherapy, can lead to dehydration!)</a:t>
            </a:r>
            <a:endParaRPr/>
          </a:p>
          <a:p>
            <a:pPr indent="-261366" lvl="1" marL="742950" rtl="0" algn="l">
              <a:spcBef>
                <a:spcPts val="1000"/>
              </a:spcBef>
              <a:spcAft>
                <a:spcPts val="0"/>
              </a:spcAft>
              <a:buSzPct val="67368"/>
              <a:buChar char="○"/>
            </a:pPr>
            <a:r>
              <a:rPr lang="en-CA"/>
              <a:t>Systemic hot/cold hydrotherapy is CONTRAINDICATED in clients taking phenothiazines (ie. first generation antipsychotics) because they can affect temperature regulation in the body!</a:t>
            </a:r>
            <a:endParaRPr/>
          </a:p>
          <a:p>
            <a:pPr indent="-315468" lvl="0" marL="342900" rtl="0" algn="l">
              <a:spcBef>
                <a:spcPts val="1000"/>
              </a:spcBef>
              <a:spcAft>
                <a:spcPts val="0"/>
              </a:spcAft>
              <a:buSzPct val="59999"/>
              <a:buChar char="●"/>
            </a:pPr>
            <a:r>
              <a:rPr lang="en-CA"/>
              <a:t>Exercise recommendation</a:t>
            </a:r>
            <a:endParaRPr/>
          </a:p>
          <a:p>
            <a:pPr indent="-261366" lvl="1" marL="742950" rtl="0" algn="l">
              <a:spcBef>
                <a:spcPts val="1000"/>
              </a:spcBef>
              <a:spcAft>
                <a:spcPts val="0"/>
              </a:spcAft>
              <a:buSzPct val="67368"/>
              <a:buChar char="○"/>
            </a:pPr>
            <a:r>
              <a:rPr lang="en-CA"/>
              <a:t>Develop a progressive exercise regimen that is approved by the client’s physician!</a:t>
            </a:r>
            <a:endParaRPr/>
          </a:p>
          <a:p>
            <a:pPr indent="-261366" lvl="1" marL="742950" rtl="0" algn="l">
              <a:spcBef>
                <a:spcPts val="1000"/>
              </a:spcBef>
              <a:spcAft>
                <a:spcPts val="0"/>
              </a:spcAft>
              <a:buSzPct val="67368"/>
              <a:buChar char="○"/>
            </a:pPr>
            <a:r>
              <a:rPr lang="en-CA"/>
              <a:t>Encourage adequate hydration in clients taking TCAs and SSRIs!</a:t>
            </a:r>
            <a:endParaRPr/>
          </a:p>
          <a:p>
            <a:pPr indent="-261366" lvl="1" marL="742950" rtl="0" algn="l">
              <a:spcBef>
                <a:spcPts val="1000"/>
              </a:spcBef>
              <a:spcAft>
                <a:spcPts val="0"/>
              </a:spcAft>
              <a:buSzPct val="67368"/>
              <a:buChar char="○"/>
            </a:pPr>
            <a:r>
              <a:rPr lang="en-CA"/>
              <a:t>Clients taking phenothiazines should AVOID vigorous exercise, especially in hot/sunny environments!</a:t>
            </a:r>
            <a:endParaRPr/>
          </a:p>
          <a:p>
            <a:pPr indent="-216662" lvl="1" marL="742950" rtl="0" algn="l">
              <a:spcBef>
                <a:spcPts val="1000"/>
              </a:spcBef>
              <a:spcAft>
                <a:spcPts val="0"/>
              </a:spcAft>
              <a:buSzPct val="67368"/>
              <a:buNone/>
            </a:pPr>
            <a:r>
              <a:t/>
            </a:r>
            <a:endParaRPr/>
          </a:p>
          <a:p>
            <a:pPr indent="-216662" lvl="1" marL="742950" rtl="0" algn="l">
              <a:spcBef>
                <a:spcPts val="1000"/>
              </a:spcBef>
              <a:spcAft>
                <a:spcPts val="0"/>
              </a:spcAft>
              <a:buSzPct val="67368"/>
              <a:buNone/>
            </a:pPr>
            <a:r>
              <a:t/>
            </a:r>
            <a:endParaRPr/>
          </a:p>
        </p:txBody>
      </p:sp>
      <p:sp>
        <p:nvSpPr>
          <p:cNvPr id="773" name="Google Shape;773;p8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74" name="Google Shape;774;p8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8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Chapter 11: Drugs for Managing Cancer</a:t>
            </a:r>
            <a:endParaRPr/>
          </a:p>
        </p:txBody>
      </p:sp>
      <p:sp>
        <p:nvSpPr>
          <p:cNvPr id="780" name="Google Shape;780;p8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81" name="Google Shape;781;p8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782" name="Google Shape;782;p81"/>
          <p:cNvPicPr preferRelativeResize="0"/>
          <p:nvPr/>
        </p:nvPicPr>
        <p:blipFill rotWithShape="1">
          <a:blip r:embed="rId3">
            <a:alphaModFix/>
          </a:blip>
          <a:srcRect b="0" l="0" r="0" t="0"/>
          <a:stretch/>
        </p:blipFill>
        <p:spPr>
          <a:xfrm>
            <a:off x="5622396" y="2080141"/>
            <a:ext cx="2705100" cy="1685925"/>
          </a:xfrm>
          <a:prstGeom prst="rect">
            <a:avLst/>
          </a:prstGeom>
          <a:noFill/>
          <a:ln>
            <a:noFill/>
          </a:ln>
        </p:spPr>
      </p:pic>
      <p:pic>
        <p:nvPicPr>
          <p:cNvPr id="783" name="Google Shape;783;p81"/>
          <p:cNvPicPr preferRelativeResize="0"/>
          <p:nvPr/>
        </p:nvPicPr>
        <p:blipFill rotWithShape="1">
          <a:blip r:embed="rId4">
            <a:alphaModFix/>
          </a:blip>
          <a:srcRect b="0" l="0" r="0" t="0"/>
          <a:stretch/>
        </p:blipFill>
        <p:spPr>
          <a:xfrm>
            <a:off x="677334" y="2233007"/>
            <a:ext cx="2857500" cy="1600200"/>
          </a:xfrm>
          <a:prstGeom prst="rect">
            <a:avLst/>
          </a:prstGeom>
          <a:noFill/>
          <a:ln>
            <a:noFill/>
          </a:ln>
        </p:spPr>
      </p:pic>
      <p:pic>
        <p:nvPicPr>
          <p:cNvPr id="784" name="Google Shape;784;p81"/>
          <p:cNvPicPr preferRelativeResize="0"/>
          <p:nvPr/>
        </p:nvPicPr>
        <p:blipFill rotWithShape="1">
          <a:blip r:embed="rId5">
            <a:alphaModFix/>
          </a:blip>
          <a:srcRect b="0" l="0" r="0" t="0"/>
          <a:stretch/>
        </p:blipFill>
        <p:spPr>
          <a:xfrm>
            <a:off x="8103022" y="3515829"/>
            <a:ext cx="2695575" cy="1695450"/>
          </a:xfrm>
          <a:prstGeom prst="rect">
            <a:avLst/>
          </a:prstGeom>
          <a:noFill/>
          <a:ln>
            <a:noFill/>
          </a:ln>
        </p:spPr>
      </p:pic>
      <p:pic>
        <p:nvPicPr>
          <p:cNvPr id="785" name="Google Shape;785;p81"/>
          <p:cNvPicPr preferRelativeResize="0"/>
          <p:nvPr/>
        </p:nvPicPr>
        <p:blipFill rotWithShape="1">
          <a:blip r:embed="rId6">
            <a:alphaModFix/>
          </a:blip>
          <a:srcRect b="0" l="0" r="0" t="0"/>
          <a:stretch/>
        </p:blipFill>
        <p:spPr>
          <a:xfrm>
            <a:off x="3260513" y="3342474"/>
            <a:ext cx="2619375" cy="17430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8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Introduction </a:t>
            </a:r>
            <a:endParaRPr/>
          </a:p>
        </p:txBody>
      </p:sp>
      <p:sp>
        <p:nvSpPr>
          <p:cNvPr id="791" name="Google Shape;791;p8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792" name="Google Shape;792;p8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793" name="Google Shape;793;p82"/>
          <p:cNvPicPr preferRelativeResize="0"/>
          <p:nvPr/>
        </p:nvPicPr>
        <p:blipFill rotWithShape="1">
          <a:blip r:embed="rId3">
            <a:alphaModFix/>
          </a:blip>
          <a:srcRect b="0" l="0" r="0" t="0"/>
          <a:stretch/>
        </p:blipFill>
        <p:spPr>
          <a:xfrm>
            <a:off x="2797700" y="1451610"/>
            <a:ext cx="4355935" cy="4589752"/>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8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Introduction </a:t>
            </a:r>
            <a:endParaRPr/>
          </a:p>
        </p:txBody>
      </p:sp>
      <p:sp>
        <p:nvSpPr>
          <p:cNvPr id="799" name="Google Shape;799;p8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00" name="Google Shape;800;p8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801" name="Google Shape;801;p83"/>
          <p:cNvPicPr preferRelativeResize="0"/>
          <p:nvPr/>
        </p:nvPicPr>
        <p:blipFill rotWithShape="1">
          <a:blip r:embed="rId3">
            <a:alphaModFix/>
          </a:blip>
          <a:srcRect b="0" l="0" r="0" t="0"/>
          <a:stretch/>
        </p:blipFill>
        <p:spPr>
          <a:xfrm>
            <a:off x="2508693" y="2095168"/>
            <a:ext cx="4933950" cy="37814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8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Introduction </a:t>
            </a:r>
            <a:endParaRPr/>
          </a:p>
        </p:txBody>
      </p:sp>
      <p:sp>
        <p:nvSpPr>
          <p:cNvPr id="807" name="Google Shape;807;p8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62500" lnSpcReduction="20000"/>
          </a:bodyPr>
          <a:lstStyle/>
          <a:p>
            <a:pPr indent="-315468" lvl="0" marL="342900" rtl="0" algn="l">
              <a:spcBef>
                <a:spcPts val="0"/>
              </a:spcBef>
              <a:spcAft>
                <a:spcPts val="0"/>
              </a:spcAft>
              <a:buSzPct val="59999"/>
              <a:buChar char="●"/>
            </a:pPr>
            <a:r>
              <a:rPr lang="en-CA"/>
              <a:t>According to the Mayo Clinic, “Cancer refers to any one of a large number of diseases characterized by the development of abnormal cells that divide uncontrollably and have the ability to infiltrate and destroy normal body tissue. Cancer also has the ability to spread throughout your body.”</a:t>
            </a:r>
            <a:endParaRPr/>
          </a:p>
          <a:p>
            <a:pPr indent="-315468" lvl="0" marL="342900" rtl="0" algn="l">
              <a:spcBef>
                <a:spcPts val="1000"/>
              </a:spcBef>
              <a:spcAft>
                <a:spcPts val="0"/>
              </a:spcAft>
              <a:buSzPct val="59999"/>
              <a:buChar char="●"/>
            </a:pPr>
            <a:r>
              <a:rPr lang="en-CA"/>
              <a:t>The following medical approaches can be used in the treatment of cancer:</a:t>
            </a:r>
            <a:endParaRPr/>
          </a:p>
          <a:p>
            <a:pPr indent="-261366" lvl="1" marL="742950" rtl="0" algn="l">
              <a:spcBef>
                <a:spcPts val="1000"/>
              </a:spcBef>
              <a:spcAft>
                <a:spcPts val="0"/>
              </a:spcAft>
              <a:buSzPct val="67368"/>
              <a:buChar char="○"/>
            </a:pPr>
            <a:r>
              <a:rPr lang="en-CA"/>
              <a:t>Surgery</a:t>
            </a:r>
            <a:endParaRPr/>
          </a:p>
          <a:p>
            <a:pPr indent="-261366" lvl="1" marL="742950" rtl="0" algn="l">
              <a:spcBef>
                <a:spcPts val="1000"/>
              </a:spcBef>
              <a:spcAft>
                <a:spcPts val="0"/>
              </a:spcAft>
              <a:buSzPct val="67368"/>
              <a:buChar char="○"/>
            </a:pPr>
            <a:r>
              <a:rPr lang="en-CA"/>
              <a:t>Radiation therapy</a:t>
            </a:r>
            <a:endParaRPr/>
          </a:p>
          <a:p>
            <a:pPr indent="-261366" lvl="1" marL="742950" rtl="0" algn="l">
              <a:spcBef>
                <a:spcPts val="1000"/>
              </a:spcBef>
              <a:spcAft>
                <a:spcPts val="0"/>
              </a:spcAft>
              <a:buSzPct val="67368"/>
              <a:buChar char="○"/>
            </a:pPr>
            <a:r>
              <a:rPr lang="en-CA"/>
              <a:t>Chemotherapy (oral/IV treatment)</a:t>
            </a:r>
            <a:endParaRPr/>
          </a:p>
          <a:p>
            <a:pPr indent="-261366" lvl="1" marL="742950" rtl="0" algn="l">
              <a:spcBef>
                <a:spcPts val="1000"/>
              </a:spcBef>
              <a:spcAft>
                <a:spcPts val="0"/>
              </a:spcAft>
              <a:buSzPct val="67368"/>
              <a:buChar char="○"/>
            </a:pPr>
            <a:r>
              <a:rPr lang="en-CA"/>
              <a:t>Monoclonal antibodies</a:t>
            </a:r>
            <a:endParaRPr/>
          </a:p>
          <a:p>
            <a:pPr indent="-315468" lvl="0" marL="342900" rtl="0" algn="l">
              <a:spcBef>
                <a:spcPts val="1000"/>
              </a:spcBef>
              <a:spcAft>
                <a:spcPts val="0"/>
              </a:spcAft>
              <a:buSzPct val="59999"/>
              <a:buChar char="●"/>
            </a:pPr>
            <a:r>
              <a:rPr lang="en-CA"/>
              <a:t>The goals of chemotherapy include the following:</a:t>
            </a:r>
            <a:endParaRPr/>
          </a:p>
          <a:p>
            <a:pPr indent="-261366" lvl="1" marL="742950" rtl="0" algn="l">
              <a:spcBef>
                <a:spcPts val="1000"/>
              </a:spcBef>
              <a:spcAft>
                <a:spcPts val="0"/>
              </a:spcAft>
              <a:buSzPct val="67368"/>
              <a:buChar char="○"/>
            </a:pPr>
            <a:r>
              <a:rPr lang="en-CA"/>
              <a:t>Slowing tumour growth/cancer spread, controlling pain, improving quality of life and attaining remission/cure</a:t>
            </a:r>
            <a:endParaRPr/>
          </a:p>
          <a:p>
            <a:pPr indent="-315468" lvl="0" marL="342900" rtl="0" algn="l">
              <a:spcBef>
                <a:spcPts val="1000"/>
              </a:spcBef>
              <a:spcAft>
                <a:spcPts val="0"/>
              </a:spcAft>
              <a:buSzPct val="59999"/>
              <a:buChar char="●"/>
            </a:pPr>
            <a:r>
              <a:rPr lang="en-CA"/>
              <a:t>Chemotherapy medications include </a:t>
            </a:r>
            <a:r>
              <a:rPr lang="en-CA" u="sng"/>
              <a:t>antineoplastic drugs</a:t>
            </a:r>
            <a:r>
              <a:rPr lang="en-CA"/>
              <a:t> and </a:t>
            </a:r>
            <a:r>
              <a:rPr lang="en-CA" u="sng"/>
              <a:t>antiemetics</a:t>
            </a:r>
            <a:endParaRPr/>
          </a:p>
          <a:p>
            <a:pPr indent="-258318" lvl="0" marL="342900" rtl="0" algn="l">
              <a:spcBef>
                <a:spcPts val="1000"/>
              </a:spcBef>
              <a:spcAft>
                <a:spcPts val="0"/>
              </a:spcAft>
              <a:buSzPct val="59999"/>
              <a:buNone/>
            </a:pPr>
            <a:r>
              <a:t/>
            </a:r>
            <a:endParaRPr/>
          </a:p>
        </p:txBody>
      </p:sp>
      <p:sp>
        <p:nvSpPr>
          <p:cNvPr id="808" name="Google Shape;808;p8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09" name="Google Shape;809;p8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85"/>
          <p:cNvSpPr txBox="1"/>
          <p:nvPr>
            <p:ph type="title"/>
          </p:nvPr>
        </p:nvSpPr>
        <p:spPr>
          <a:xfrm>
            <a:off x="677334" y="609600"/>
            <a:ext cx="5974926" cy="159639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accent1"/>
              </a:buClr>
              <a:buSzPct val="100000"/>
              <a:buFont typeface="Trebuchet MS"/>
              <a:buNone/>
            </a:pPr>
            <a:r>
              <a:rPr lang="en-CA"/>
              <a:t>Drugs for Managing Cancer – Antineoplastic Medications – Mechanism of Action Overview</a:t>
            </a:r>
            <a:endParaRPr/>
          </a:p>
        </p:txBody>
      </p:sp>
      <p:sp>
        <p:nvSpPr>
          <p:cNvPr id="815" name="Google Shape;815;p8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16" name="Google Shape;816;p8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817" name="Google Shape;817;p85"/>
          <p:cNvPicPr preferRelativeResize="0"/>
          <p:nvPr/>
        </p:nvPicPr>
        <p:blipFill rotWithShape="1">
          <a:blip r:embed="rId3">
            <a:alphaModFix/>
          </a:blip>
          <a:srcRect b="0" l="0" r="0" t="0"/>
          <a:stretch/>
        </p:blipFill>
        <p:spPr>
          <a:xfrm>
            <a:off x="6842760" y="320040"/>
            <a:ext cx="5020531" cy="5496877"/>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8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Antineoplastic Medications</a:t>
            </a:r>
            <a:endParaRPr/>
          </a:p>
        </p:txBody>
      </p:sp>
      <p:sp>
        <p:nvSpPr>
          <p:cNvPr id="823" name="Google Shape;823;p8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15468" lvl="0" marL="342900" rtl="0" algn="l">
              <a:spcBef>
                <a:spcPts val="0"/>
              </a:spcBef>
              <a:spcAft>
                <a:spcPts val="0"/>
              </a:spcAft>
              <a:buSzPct val="59999"/>
              <a:buChar char="●"/>
            </a:pPr>
            <a:r>
              <a:rPr b="1" lang="en-CA"/>
              <a:t>Medications affecting cancer cell replication:</a:t>
            </a:r>
            <a:endParaRPr/>
          </a:p>
          <a:p>
            <a:pPr indent="0" lvl="0" marL="0" rtl="0" algn="l">
              <a:spcBef>
                <a:spcPts val="1000"/>
              </a:spcBef>
              <a:spcAft>
                <a:spcPts val="0"/>
              </a:spcAft>
              <a:buSzPct val="59999"/>
              <a:buNone/>
            </a:pPr>
            <a:r>
              <a:t/>
            </a:r>
            <a:endParaRPr/>
          </a:p>
          <a:p>
            <a:pPr indent="-315468" lvl="0" marL="342900" rtl="0" algn="l">
              <a:spcBef>
                <a:spcPts val="1000"/>
              </a:spcBef>
              <a:spcAft>
                <a:spcPts val="0"/>
              </a:spcAft>
              <a:buSzPct val="59999"/>
              <a:buChar char="●"/>
            </a:pPr>
            <a:r>
              <a:rPr lang="en-CA" u="sng"/>
              <a:t>Alkylating agents</a:t>
            </a:r>
            <a:r>
              <a:rPr lang="en-CA"/>
              <a:t> (cyclophosphamide, cisplatin, carboplatin)</a:t>
            </a:r>
            <a:endParaRPr/>
          </a:p>
          <a:p>
            <a:pPr indent="0" lvl="0" marL="0" rtl="0" algn="l">
              <a:spcBef>
                <a:spcPts val="1000"/>
              </a:spcBef>
              <a:spcAft>
                <a:spcPts val="0"/>
              </a:spcAft>
              <a:buSzPct val="59999"/>
              <a:buNone/>
            </a:pPr>
            <a:r>
              <a:t/>
            </a:r>
            <a:endParaRPr/>
          </a:p>
          <a:p>
            <a:pPr indent="-315468" lvl="0" marL="342900" rtl="0" algn="l">
              <a:spcBef>
                <a:spcPts val="1000"/>
              </a:spcBef>
              <a:spcAft>
                <a:spcPts val="0"/>
              </a:spcAft>
              <a:buSzPct val="59999"/>
              <a:buChar char="●"/>
            </a:pPr>
            <a:r>
              <a:rPr lang="en-CA" u="sng"/>
              <a:t>Antimetabolites</a:t>
            </a:r>
            <a:r>
              <a:rPr lang="en-CA"/>
              <a:t> (fluorouracil, capecitabine)</a:t>
            </a:r>
            <a:endParaRPr/>
          </a:p>
          <a:p>
            <a:pPr indent="0" lvl="0" marL="0" rtl="0" algn="l">
              <a:spcBef>
                <a:spcPts val="1000"/>
              </a:spcBef>
              <a:spcAft>
                <a:spcPts val="0"/>
              </a:spcAft>
              <a:buSzPct val="59999"/>
              <a:buNone/>
            </a:pPr>
            <a:r>
              <a:t/>
            </a:r>
            <a:endParaRPr/>
          </a:p>
          <a:p>
            <a:pPr indent="-315468" lvl="0" marL="342900" rtl="0" algn="l">
              <a:spcBef>
                <a:spcPts val="1000"/>
              </a:spcBef>
              <a:spcAft>
                <a:spcPts val="0"/>
              </a:spcAft>
              <a:buSzPct val="59999"/>
              <a:buChar char="●"/>
            </a:pPr>
            <a:r>
              <a:rPr lang="en-CA" u="sng"/>
              <a:t>Antitumor antibiotics</a:t>
            </a:r>
            <a:r>
              <a:rPr lang="en-CA"/>
              <a:t> (doxorubicin, daunorubicin, bleomycin, epirubicin)</a:t>
            </a:r>
            <a:endParaRPr/>
          </a:p>
          <a:p>
            <a:pPr indent="0" lvl="0" marL="0" rtl="0" algn="l">
              <a:spcBef>
                <a:spcPts val="1000"/>
              </a:spcBef>
              <a:spcAft>
                <a:spcPts val="0"/>
              </a:spcAft>
              <a:buSzPct val="59999"/>
              <a:buNone/>
            </a:pPr>
            <a:r>
              <a:t/>
            </a:r>
            <a:endParaRPr/>
          </a:p>
          <a:p>
            <a:pPr indent="-315468" lvl="0" marL="342900" rtl="0" algn="l">
              <a:spcBef>
                <a:spcPts val="1000"/>
              </a:spcBef>
              <a:spcAft>
                <a:spcPts val="0"/>
              </a:spcAft>
              <a:buSzPct val="59999"/>
              <a:buChar char="●"/>
            </a:pPr>
            <a:r>
              <a:rPr lang="en-CA" u="sng"/>
              <a:t>Medications that affect mitotic spindle</a:t>
            </a:r>
            <a:r>
              <a:rPr lang="en-CA"/>
              <a:t> (paclitaxel, irinotecan, vinblastine)</a:t>
            </a:r>
            <a:endParaRPr/>
          </a:p>
          <a:p>
            <a:pPr indent="0" lvl="0" marL="0" rtl="0" algn="l">
              <a:spcBef>
                <a:spcPts val="1000"/>
              </a:spcBef>
              <a:spcAft>
                <a:spcPts val="0"/>
              </a:spcAft>
              <a:buSzPct val="59999"/>
              <a:buNone/>
            </a:pPr>
            <a:r>
              <a:t/>
            </a:r>
            <a:endParaRPr/>
          </a:p>
        </p:txBody>
      </p:sp>
      <p:sp>
        <p:nvSpPr>
          <p:cNvPr id="824" name="Google Shape;824;p8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25" name="Google Shape;825;p8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8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Antineoplastic Medications</a:t>
            </a:r>
            <a:endParaRPr/>
          </a:p>
        </p:txBody>
      </p:sp>
      <p:sp>
        <p:nvSpPr>
          <p:cNvPr id="831" name="Google Shape;831;p8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92500" lnSpcReduction="20000"/>
          </a:bodyPr>
          <a:lstStyle/>
          <a:p>
            <a:pPr indent="-336042" lvl="0" marL="342900" rtl="0" algn="l">
              <a:spcBef>
                <a:spcPts val="0"/>
              </a:spcBef>
              <a:spcAft>
                <a:spcPts val="0"/>
              </a:spcAft>
              <a:buSzPct val="59999"/>
              <a:buChar char="●"/>
            </a:pPr>
            <a:r>
              <a:rPr b="1" lang="en-CA" u="sng"/>
              <a:t>Medications affecting tumor growth:</a:t>
            </a:r>
            <a:endParaRPr/>
          </a:p>
          <a:p>
            <a:pPr indent="0" lvl="0" marL="0" rtl="0" algn="l">
              <a:spcBef>
                <a:spcPts val="1000"/>
              </a:spcBef>
              <a:spcAft>
                <a:spcPts val="0"/>
              </a:spcAft>
              <a:buSzPct val="59999"/>
              <a:buNone/>
            </a:pPr>
            <a:r>
              <a:t/>
            </a:r>
            <a:endParaRPr/>
          </a:p>
          <a:p>
            <a:pPr indent="-336042" lvl="0" marL="342900" rtl="0" algn="l">
              <a:spcBef>
                <a:spcPts val="1000"/>
              </a:spcBef>
              <a:spcAft>
                <a:spcPts val="0"/>
              </a:spcAft>
              <a:buSzPct val="59999"/>
              <a:buChar char="●"/>
            </a:pPr>
            <a:r>
              <a:rPr lang="en-CA" u="sng"/>
              <a:t>Hormonal agents</a:t>
            </a:r>
            <a:r>
              <a:rPr lang="en-CA"/>
              <a:t> (tamoxifen, anastrozole, bicalutamide, nilutamide)</a:t>
            </a:r>
            <a:endParaRPr/>
          </a:p>
          <a:p>
            <a:pPr indent="-251459" lvl="0" marL="342900" rtl="0" algn="l">
              <a:spcBef>
                <a:spcPts val="1000"/>
              </a:spcBef>
              <a:spcAft>
                <a:spcPts val="0"/>
              </a:spcAft>
              <a:buSzPct val="59999"/>
              <a:buNone/>
            </a:pPr>
            <a:r>
              <a:t/>
            </a:r>
            <a:endParaRPr/>
          </a:p>
          <a:p>
            <a:pPr indent="-336042" lvl="0" marL="342900" rtl="0" algn="l">
              <a:spcBef>
                <a:spcPts val="1000"/>
              </a:spcBef>
              <a:spcAft>
                <a:spcPts val="0"/>
              </a:spcAft>
              <a:buSzPct val="59999"/>
              <a:buChar char="●"/>
            </a:pPr>
            <a:r>
              <a:rPr lang="en-CA" u="sng"/>
              <a:t>Interferons</a:t>
            </a:r>
            <a:r>
              <a:rPr lang="en-CA"/>
              <a:t> (interferon alfa-2b/Intron-A, peginterferon alfa-2b/Peg-Intron)</a:t>
            </a:r>
            <a:endParaRPr/>
          </a:p>
          <a:p>
            <a:pPr indent="-251459" lvl="0" marL="342900" rtl="0" algn="l">
              <a:spcBef>
                <a:spcPts val="1000"/>
              </a:spcBef>
              <a:spcAft>
                <a:spcPts val="0"/>
              </a:spcAft>
              <a:buSzPct val="59999"/>
              <a:buNone/>
            </a:pPr>
            <a:r>
              <a:t/>
            </a:r>
            <a:endParaRPr/>
          </a:p>
          <a:p>
            <a:pPr indent="-336042" lvl="0" marL="342900" rtl="0" algn="l">
              <a:spcBef>
                <a:spcPts val="1000"/>
              </a:spcBef>
              <a:spcAft>
                <a:spcPts val="0"/>
              </a:spcAft>
              <a:buSzPct val="59999"/>
              <a:buChar char="●"/>
            </a:pPr>
            <a:r>
              <a:rPr lang="en-CA" u="sng"/>
              <a:t>Angiogenesis inhibitors</a:t>
            </a:r>
            <a:r>
              <a:rPr lang="en-CA"/>
              <a:t> (bevacizumab/Avastin, sunitinib/Sutent)</a:t>
            </a:r>
            <a:endParaRPr/>
          </a:p>
        </p:txBody>
      </p:sp>
      <p:sp>
        <p:nvSpPr>
          <p:cNvPr id="832" name="Google Shape;832;p8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33" name="Google Shape;833;p8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88"/>
          <p:cNvSpPr txBox="1"/>
          <p:nvPr>
            <p:ph type="title"/>
          </p:nvPr>
        </p:nvSpPr>
        <p:spPr>
          <a:xfrm>
            <a:off x="677334" y="609600"/>
            <a:ext cx="5186256"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Antiemetic Medications</a:t>
            </a:r>
            <a:endParaRPr/>
          </a:p>
        </p:txBody>
      </p:sp>
      <p:sp>
        <p:nvSpPr>
          <p:cNvPr id="839" name="Google Shape;839;p88"/>
          <p:cNvSpPr txBox="1"/>
          <p:nvPr>
            <p:ph idx="1" type="body"/>
          </p:nvPr>
        </p:nvSpPr>
        <p:spPr>
          <a:xfrm>
            <a:off x="677334" y="2160589"/>
            <a:ext cx="5186256"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Antiemetic medications are prescribed </a:t>
            </a:r>
            <a:br>
              <a:rPr lang="en-CA"/>
            </a:br>
            <a:r>
              <a:rPr lang="en-CA"/>
              <a:t>for nausea and vomiting associated with chemotherapy</a:t>
            </a:r>
            <a:endParaRPr/>
          </a:p>
        </p:txBody>
      </p:sp>
      <p:sp>
        <p:nvSpPr>
          <p:cNvPr id="840" name="Google Shape;840;p8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41" name="Google Shape;841;p8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842" name="Google Shape;842;p88"/>
          <p:cNvPicPr preferRelativeResize="0"/>
          <p:nvPr/>
        </p:nvPicPr>
        <p:blipFill rotWithShape="1">
          <a:blip r:embed="rId3">
            <a:alphaModFix/>
          </a:blip>
          <a:srcRect b="0" l="0" r="0" t="0"/>
          <a:stretch/>
        </p:blipFill>
        <p:spPr>
          <a:xfrm>
            <a:off x="5863590" y="1417955"/>
            <a:ext cx="5863401" cy="4623407"/>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8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a:t>
            </a:r>
            <a:br>
              <a:rPr lang="en-CA"/>
            </a:br>
            <a:r>
              <a:rPr lang="en-CA"/>
              <a:t>Side Effects</a:t>
            </a:r>
            <a:endParaRPr/>
          </a:p>
        </p:txBody>
      </p:sp>
      <p:sp>
        <p:nvSpPr>
          <p:cNvPr id="848" name="Google Shape;848;p8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Please refer to the textbook for common side effects of antineoplastic medications and antiemetics! General guidelines for antineoplastic/antiemetic medications:</a:t>
            </a:r>
            <a:endParaRPr/>
          </a:p>
          <a:p>
            <a:pPr indent="-267461" lvl="1" marL="742950" rtl="0" algn="l">
              <a:spcBef>
                <a:spcPts val="1000"/>
              </a:spcBef>
              <a:spcAft>
                <a:spcPts val="0"/>
              </a:spcAft>
              <a:buSzPct val="67368"/>
              <a:buChar char="○"/>
            </a:pPr>
            <a:r>
              <a:rPr lang="en-CA"/>
              <a:t>Antineoplastic medications cause NAUSEA and VOMITING</a:t>
            </a:r>
            <a:endParaRPr/>
          </a:p>
          <a:p>
            <a:pPr indent="-267461" lvl="1" marL="742950" rtl="0" algn="l">
              <a:spcBef>
                <a:spcPts val="1000"/>
              </a:spcBef>
              <a:spcAft>
                <a:spcPts val="0"/>
              </a:spcAft>
              <a:buSzPct val="67368"/>
              <a:buChar char="○"/>
            </a:pPr>
            <a:r>
              <a:rPr lang="en-CA"/>
              <a:t>Antiemetic medications cause DIZZINESS and DROWSINESS (except dexamethasone)</a:t>
            </a:r>
            <a:endParaRPr/>
          </a:p>
          <a:p>
            <a:pPr indent="-267461" lvl="1" marL="742950" rtl="0" algn="l">
              <a:spcBef>
                <a:spcPts val="1000"/>
              </a:spcBef>
              <a:spcAft>
                <a:spcPts val="0"/>
              </a:spcAft>
              <a:buSzPct val="67368"/>
              <a:buChar char="○"/>
            </a:pPr>
            <a:r>
              <a:rPr lang="en-CA"/>
              <a:t>Clients will be monitored closely by their ONCOLOGIST and have routine medical appointments/bloodwork to assess for adverse effects!</a:t>
            </a:r>
            <a:endParaRPr/>
          </a:p>
          <a:p>
            <a:pPr indent="-322326" lvl="0" marL="342900" rtl="0" algn="l">
              <a:spcBef>
                <a:spcPts val="1000"/>
              </a:spcBef>
              <a:spcAft>
                <a:spcPts val="0"/>
              </a:spcAft>
              <a:buSzPct val="59999"/>
              <a:buChar char="●"/>
            </a:pPr>
            <a:r>
              <a:rPr lang="en-CA"/>
              <a:t>When dealing with clients taking cancer medications, look up the side effect profile for EACH DRUG!! If you have questions or concerns regarding adverse effects of medications or effects of massage therapy, contact the client’s physician/oncologist!</a:t>
            </a:r>
            <a:endParaRPr/>
          </a:p>
          <a:p>
            <a:pPr indent="-322326" lvl="0" marL="342900" rtl="0" algn="l">
              <a:spcBef>
                <a:spcPts val="1000"/>
              </a:spcBef>
              <a:spcAft>
                <a:spcPts val="0"/>
              </a:spcAft>
              <a:buSzPct val="59999"/>
              <a:buChar char="●"/>
            </a:pPr>
            <a:r>
              <a:rPr lang="en-CA"/>
              <a:t>Refer to other drug resources such as Lexi-Comp and the CPS!!</a:t>
            </a:r>
            <a:endParaRPr/>
          </a:p>
        </p:txBody>
      </p:sp>
      <p:sp>
        <p:nvSpPr>
          <p:cNvPr id="849" name="Google Shape;849;p8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50" name="Google Shape;850;p8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851" name="Google Shape;851;p89"/>
          <p:cNvPicPr preferRelativeResize="0"/>
          <p:nvPr/>
        </p:nvPicPr>
        <p:blipFill rotWithShape="1">
          <a:blip r:embed="rId3">
            <a:alphaModFix/>
          </a:blip>
          <a:srcRect b="0" l="0" r="0" t="0"/>
          <a:stretch/>
        </p:blipFill>
        <p:spPr>
          <a:xfrm>
            <a:off x="8590663" y="233253"/>
            <a:ext cx="3333538" cy="1755024"/>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9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Unique</a:t>
            </a:r>
            <a:br>
              <a:rPr lang="en-CA"/>
            </a:br>
            <a:r>
              <a:rPr lang="en-CA"/>
              <a:t>Side Effects of Select Anticancer Drugs</a:t>
            </a:r>
            <a:endParaRPr/>
          </a:p>
        </p:txBody>
      </p:sp>
      <p:sp>
        <p:nvSpPr>
          <p:cNvPr id="857" name="Google Shape;857;p90"/>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251459" lvl="0" marL="342900" rtl="0" algn="l">
              <a:spcBef>
                <a:spcPts val="0"/>
              </a:spcBef>
              <a:spcAft>
                <a:spcPts val="0"/>
              </a:spcAft>
              <a:buSzPts val="1440"/>
              <a:buNone/>
            </a:pPr>
            <a:r>
              <a:t/>
            </a:r>
            <a:endParaRPr/>
          </a:p>
        </p:txBody>
      </p:sp>
      <p:sp>
        <p:nvSpPr>
          <p:cNvPr id="858" name="Google Shape;858;p9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59" name="Google Shape;859;p9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9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Quick Guide to Case History Taking</a:t>
            </a:r>
            <a:endParaRPr/>
          </a:p>
        </p:txBody>
      </p:sp>
      <p:sp>
        <p:nvSpPr>
          <p:cNvPr id="865" name="Google Shape;865;p9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62500" lnSpcReduction="20000"/>
          </a:bodyPr>
          <a:lstStyle/>
          <a:p>
            <a:pPr indent="-315468" lvl="0" marL="342900" rtl="0" algn="l">
              <a:spcBef>
                <a:spcPts val="0"/>
              </a:spcBef>
              <a:spcAft>
                <a:spcPts val="0"/>
              </a:spcAft>
              <a:buSzPct val="59999"/>
              <a:buChar char="●"/>
            </a:pPr>
            <a:r>
              <a:rPr lang="en-CA"/>
              <a:t>Questions</a:t>
            </a:r>
            <a:endParaRPr/>
          </a:p>
          <a:p>
            <a:pPr indent="-261366" lvl="1" marL="742950" rtl="0" algn="l">
              <a:spcBef>
                <a:spcPts val="1000"/>
              </a:spcBef>
              <a:spcAft>
                <a:spcPts val="0"/>
              </a:spcAft>
              <a:buSzPct val="67368"/>
              <a:buChar char="○"/>
            </a:pPr>
            <a:r>
              <a:rPr lang="en-CA"/>
              <a:t>Type of cancer? Current cancer treatment (surgery, radiation, chemotherapy)?</a:t>
            </a:r>
            <a:endParaRPr/>
          </a:p>
          <a:p>
            <a:pPr indent="-261366" lvl="1" marL="742950" rtl="0" algn="l">
              <a:spcBef>
                <a:spcPts val="1000"/>
              </a:spcBef>
              <a:spcAft>
                <a:spcPts val="0"/>
              </a:spcAft>
              <a:buSzPct val="67368"/>
              <a:buChar char="○"/>
            </a:pPr>
            <a:r>
              <a:rPr lang="en-CA"/>
              <a:t>Prescription medications, over-the-counter products, alternative therapy, etc.?</a:t>
            </a:r>
            <a:endParaRPr/>
          </a:p>
          <a:p>
            <a:pPr indent="-261366" lvl="1" marL="742950" rtl="0" algn="l">
              <a:spcBef>
                <a:spcPts val="1000"/>
              </a:spcBef>
              <a:spcAft>
                <a:spcPts val="0"/>
              </a:spcAft>
              <a:buSzPct val="67368"/>
              <a:buChar char="○"/>
            </a:pPr>
            <a:r>
              <a:rPr lang="en-CA"/>
              <a:t>If surgery has been done: What was removed? What is the condition of the area? Presence of abnormal sensation, edema, decreased range of motion?</a:t>
            </a:r>
            <a:endParaRPr/>
          </a:p>
          <a:p>
            <a:pPr indent="-261366" lvl="1" marL="742950" rtl="0" algn="l">
              <a:spcBef>
                <a:spcPts val="1000"/>
              </a:spcBef>
              <a:spcAft>
                <a:spcPts val="0"/>
              </a:spcAft>
              <a:buSzPct val="67368"/>
              <a:buChar char="○"/>
            </a:pPr>
            <a:r>
              <a:rPr lang="en-CA"/>
              <a:t>If radiation has/is being done: What area is involved? What is the condition of the area? Current skin integrity? Abnormal sensation? Radiation protocol? Massage therapy restrictions?</a:t>
            </a:r>
            <a:endParaRPr/>
          </a:p>
          <a:p>
            <a:pPr indent="-261366" lvl="1" marL="742950" rtl="0" algn="l">
              <a:spcBef>
                <a:spcPts val="1000"/>
              </a:spcBef>
              <a:spcAft>
                <a:spcPts val="0"/>
              </a:spcAft>
              <a:buSzPct val="67368"/>
              <a:buChar char="○"/>
            </a:pPr>
            <a:r>
              <a:rPr lang="en-CA"/>
              <a:t>What is the chemotherapy protocol? Adverse effects? Is the client fatigued or in a weakened state? Previous experience with massage therapy? Goals for massage therapy?</a:t>
            </a:r>
            <a:endParaRPr/>
          </a:p>
          <a:p>
            <a:pPr indent="-261366" lvl="1" marL="742950" rtl="0" algn="l">
              <a:spcBef>
                <a:spcPts val="1000"/>
              </a:spcBef>
              <a:spcAft>
                <a:spcPts val="0"/>
              </a:spcAft>
              <a:buSzPct val="67368"/>
              <a:buChar char="○"/>
            </a:pPr>
            <a:r>
              <a:rPr lang="en-CA"/>
              <a:t>Oncologist/physician restrictions on massage therapy/hydrotherapy?</a:t>
            </a:r>
            <a:endParaRPr/>
          </a:p>
          <a:p>
            <a:pPr indent="-315468" lvl="0" marL="342900" rtl="0" algn="l">
              <a:spcBef>
                <a:spcPts val="1000"/>
              </a:spcBef>
              <a:spcAft>
                <a:spcPts val="0"/>
              </a:spcAft>
              <a:buSzPct val="59999"/>
              <a:buChar char="●"/>
            </a:pPr>
            <a:r>
              <a:rPr lang="en-CA"/>
              <a:t>Observations</a:t>
            </a:r>
            <a:endParaRPr/>
          </a:p>
          <a:p>
            <a:pPr indent="-261366" lvl="1" marL="742950" rtl="0" algn="l">
              <a:spcBef>
                <a:spcPts val="1000"/>
              </a:spcBef>
              <a:spcAft>
                <a:spcPts val="0"/>
              </a:spcAft>
              <a:buSzPct val="67368"/>
              <a:buChar char="○"/>
            </a:pPr>
            <a:r>
              <a:rPr lang="en-CA"/>
              <a:t>Watch for general posture, protective holding patterns, skin integrity, presence of skin irritation/infection and abnormal sensation!</a:t>
            </a:r>
            <a:endParaRPr/>
          </a:p>
          <a:p>
            <a:pPr indent="-258318" lvl="0" marL="342900" rtl="0" algn="l">
              <a:spcBef>
                <a:spcPts val="1000"/>
              </a:spcBef>
              <a:spcAft>
                <a:spcPts val="0"/>
              </a:spcAft>
              <a:buSzPct val="59999"/>
              <a:buNone/>
            </a:pPr>
            <a:r>
              <a:t/>
            </a:r>
            <a:endParaRPr/>
          </a:p>
        </p:txBody>
      </p:sp>
      <p:sp>
        <p:nvSpPr>
          <p:cNvPr id="866" name="Google Shape;866;p9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67" name="Google Shape;867;p9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9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Quick Guide to Working with Cancer Patients</a:t>
            </a:r>
            <a:endParaRPr/>
          </a:p>
        </p:txBody>
      </p:sp>
      <p:sp>
        <p:nvSpPr>
          <p:cNvPr id="873" name="Google Shape;873;p9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a:bodyPr>
          <a:lstStyle/>
          <a:p>
            <a:pPr indent="-322326" lvl="0" marL="342900" rtl="0" algn="l">
              <a:spcBef>
                <a:spcPts val="0"/>
              </a:spcBef>
              <a:spcAft>
                <a:spcPts val="0"/>
              </a:spcAft>
              <a:buSzPct val="59999"/>
              <a:buChar char="●"/>
            </a:pPr>
            <a:r>
              <a:rPr lang="en-CA"/>
              <a:t>Get frequent feedback from your client and adjust treatment accordingly!</a:t>
            </a:r>
            <a:endParaRPr/>
          </a:p>
          <a:p>
            <a:pPr indent="-322326" lvl="0" marL="342900" rtl="0" algn="l">
              <a:spcBef>
                <a:spcPts val="1000"/>
              </a:spcBef>
              <a:spcAft>
                <a:spcPts val="0"/>
              </a:spcAft>
              <a:buSzPct val="59999"/>
              <a:buChar char="●"/>
            </a:pPr>
            <a:r>
              <a:rPr lang="en-CA"/>
              <a:t>Schedule massage appointments AFTER chemotherapy days to allow the client to recover (can be 1-2 days or longer)!</a:t>
            </a:r>
            <a:endParaRPr/>
          </a:p>
          <a:p>
            <a:pPr indent="-322326" lvl="0" marL="342900" rtl="0" algn="l">
              <a:spcBef>
                <a:spcPts val="1000"/>
              </a:spcBef>
              <a:spcAft>
                <a:spcPts val="0"/>
              </a:spcAft>
              <a:buSzPct val="59999"/>
              <a:buChar char="●"/>
            </a:pPr>
            <a:r>
              <a:rPr lang="en-CA"/>
              <a:t>“Start low and go slow.” Monitor client response with shorter/lighter therapy before progressing to longer/more intense therapy! Involve the medical team!</a:t>
            </a:r>
            <a:endParaRPr/>
          </a:p>
          <a:p>
            <a:pPr indent="-322326" lvl="0" marL="342900" rtl="0" algn="l">
              <a:spcBef>
                <a:spcPts val="1000"/>
              </a:spcBef>
              <a:spcAft>
                <a:spcPts val="0"/>
              </a:spcAft>
              <a:buSzPct val="59999"/>
              <a:buChar char="●"/>
            </a:pPr>
            <a:r>
              <a:rPr lang="en-CA"/>
              <a:t>Be ready to postpone appointments in the event that your client is not feeling well! Encourage your patients to reschedule in these situations!</a:t>
            </a:r>
            <a:endParaRPr/>
          </a:p>
          <a:p>
            <a:pPr indent="-322326" lvl="0" marL="342900" rtl="0" algn="l">
              <a:spcBef>
                <a:spcPts val="1000"/>
              </a:spcBef>
              <a:spcAft>
                <a:spcPts val="0"/>
              </a:spcAft>
              <a:buSzPct val="59999"/>
              <a:buChar char="●"/>
            </a:pPr>
            <a:r>
              <a:rPr lang="en-CA"/>
              <a:t>Ensure that your treatment approach is focused on relaxation and that your client is comfortable (use pillows, towels, etc.)!</a:t>
            </a:r>
            <a:endParaRPr/>
          </a:p>
        </p:txBody>
      </p:sp>
      <p:sp>
        <p:nvSpPr>
          <p:cNvPr id="874" name="Google Shape;874;p9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75" name="Google Shape;875;p9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9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General Massage Guidelines</a:t>
            </a:r>
            <a:endParaRPr/>
          </a:p>
        </p:txBody>
      </p:sp>
      <p:sp>
        <p:nvSpPr>
          <p:cNvPr id="881" name="Google Shape;881;p9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15468" lvl="0" marL="342900" rtl="0" algn="l">
              <a:spcBef>
                <a:spcPts val="0"/>
              </a:spcBef>
              <a:spcAft>
                <a:spcPts val="0"/>
              </a:spcAft>
              <a:buSzPct val="59999"/>
              <a:buChar char="●"/>
            </a:pPr>
            <a:r>
              <a:rPr lang="en-CA"/>
              <a:t>Be aware of all your client’s medications! Ask your client about medication changes and the presence of side effects! Use drug references when needed (ie. Lexi-Comp, CPS, Merck Manual, etc.)</a:t>
            </a:r>
            <a:endParaRPr/>
          </a:p>
          <a:p>
            <a:pPr indent="-315468" lvl="0" marL="342900" rtl="0" algn="l">
              <a:spcBef>
                <a:spcPts val="1000"/>
              </a:spcBef>
              <a:spcAft>
                <a:spcPts val="0"/>
              </a:spcAft>
              <a:buSzPct val="59999"/>
              <a:buChar char="●"/>
            </a:pPr>
            <a:r>
              <a:rPr lang="en-CA"/>
              <a:t>If the client is experiencing severe adverse effects or showing signs of toxicity (ie. refer to drug monographs), reschedule treatment and refer your client to their oncologist!</a:t>
            </a:r>
            <a:endParaRPr/>
          </a:p>
          <a:p>
            <a:pPr indent="-315468" lvl="0" marL="342900" rtl="0" algn="l">
              <a:spcBef>
                <a:spcPts val="1000"/>
              </a:spcBef>
              <a:spcAft>
                <a:spcPts val="0"/>
              </a:spcAft>
              <a:buSzPct val="59999"/>
              <a:buChar char="●"/>
            </a:pPr>
            <a:r>
              <a:rPr lang="en-CA"/>
              <a:t>Excellent hygiene practices are essential when working with cancer patients because antineoplastic medications can cause immunosuppression! If you (or your client) are sick, reschedule the appointment!</a:t>
            </a:r>
            <a:endParaRPr/>
          </a:p>
          <a:p>
            <a:pPr indent="-315468" lvl="0" marL="342900" rtl="0" algn="l">
              <a:spcBef>
                <a:spcPts val="1000"/>
              </a:spcBef>
              <a:spcAft>
                <a:spcPts val="0"/>
              </a:spcAft>
              <a:buSzPct val="59999"/>
              <a:buChar char="●"/>
            </a:pPr>
            <a:r>
              <a:rPr lang="en-CA"/>
              <a:t>Monitor your clients blood pressure routinely and watch for dizziness, lightheadedness and orthostatic hypotension!</a:t>
            </a:r>
            <a:endParaRPr/>
          </a:p>
          <a:p>
            <a:pPr indent="-315468" lvl="0" marL="342900" rtl="0" algn="l">
              <a:spcBef>
                <a:spcPts val="1000"/>
              </a:spcBef>
              <a:spcAft>
                <a:spcPts val="0"/>
              </a:spcAft>
              <a:buSzPct val="59999"/>
              <a:buChar char="●"/>
            </a:pPr>
            <a:r>
              <a:rPr lang="en-CA"/>
              <a:t>Be ready to end treatment early in the event of a fatigued client! Be aware of injection sites and implant devices!</a:t>
            </a:r>
            <a:endParaRPr/>
          </a:p>
        </p:txBody>
      </p:sp>
      <p:sp>
        <p:nvSpPr>
          <p:cNvPr id="882" name="Google Shape;882;p9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83" name="Google Shape;883;p9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9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Specific Guidelines</a:t>
            </a:r>
            <a:endParaRPr/>
          </a:p>
        </p:txBody>
      </p:sp>
      <p:sp>
        <p:nvSpPr>
          <p:cNvPr id="889" name="Google Shape;889;p9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10000"/>
          </a:bodyPr>
          <a:lstStyle/>
          <a:p>
            <a:pPr indent="-322326" lvl="0" marL="342900" rtl="0" algn="l">
              <a:spcBef>
                <a:spcPts val="0"/>
              </a:spcBef>
              <a:spcAft>
                <a:spcPts val="0"/>
              </a:spcAft>
              <a:buSzPct val="59999"/>
              <a:buChar char="●"/>
            </a:pPr>
            <a:r>
              <a:rPr lang="en-CA"/>
              <a:t>In clients taking alkylating agents, avoid local massage in areas of severe peripheral neuropathy!</a:t>
            </a:r>
            <a:endParaRPr/>
          </a:p>
          <a:p>
            <a:pPr indent="-322326" lvl="0" marL="342900" rtl="0" algn="l">
              <a:spcBef>
                <a:spcPts val="1000"/>
              </a:spcBef>
              <a:spcAft>
                <a:spcPts val="0"/>
              </a:spcAft>
              <a:buSzPct val="59999"/>
              <a:buChar char="●"/>
            </a:pPr>
            <a:r>
              <a:rPr lang="en-CA"/>
              <a:t>In clients taking tamoxifen (hormonal agent that increases the risk of DVT), local massage is contraindicated if a clot is suspected (unilateral presentation; WARM, SWOLLEN and PAINFUL leg)! Seek immediate medical attention!</a:t>
            </a:r>
            <a:endParaRPr/>
          </a:p>
          <a:p>
            <a:pPr indent="-322326" lvl="0" marL="342900" rtl="0" algn="l">
              <a:spcBef>
                <a:spcPts val="1000"/>
              </a:spcBef>
              <a:spcAft>
                <a:spcPts val="0"/>
              </a:spcAft>
              <a:buSzPct val="59999"/>
              <a:buChar char="●"/>
            </a:pPr>
            <a:r>
              <a:rPr lang="en-CA"/>
              <a:t>In clients taking medications affecting the mitotic spindle (ie. paclitaxel), watch for signs of bowel obstruction (constipation, increasing distension and pain)! If present, seek immediate medical attention!</a:t>
            </a:r>
            <a:endParaRPr/>
          </a:p>
          <a:p>
            <a:pPr indent="-322326" lvl="0" marL="342900" rtl="0" algn="l">
              <a:spcBef>
                <a:spcPts val="1000"/>
              </a:spcBef>
              <a:spcAft>
                <a:spcPts val="0"/>
              </a:spcAft>
              <a:buSzPct val="59999"/>
              <a:buChar char="●"/>
            </a:pPr>
            <a:r>
              <a:rPr lang="en-CA"/>
              <a:t>Shorter treatments may be necessary in clients using interferon preparations because these medications can affect mood and sleep!</a:t>
            </a:r>
            <a:endParaRPr/>
          </a:p>
        </p:txBody>
      </p:sp>
      <p:sp>
        <p:nvSpPr>
          <p:cNvPr id="890" name="Google Shape;890;p9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91" name="Google Shape;891;p9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9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Cancer – Specific Guidelines</a:t>
            </a:r>
            <a:endParaRPr/>
          </a:p>
        </p:txBody>
      </p:sp>
      <p:sp>
        <p:nvSpPr>
          <p:cNvPr id="897" name="Google Shape;897;p9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Hydrotherapy guidelines</a:t>
            </a:r>
            <a:endParaRPr/>
          </a:p>
          <a:p>
            <a:pPr indent="-273557" lvl="1" marL="742950" rtl="0" algn="l">
              <a:spcBef>
                <a:spcPts val="1000"/>
              </a:spcBef>
              <a:spcAft>
                <a:spcPts val="0"/>
              </a:spcAft>
              <a:buSzPct val="67368"/>
              <a:buChar char="○"/>
            </a:pPr>
            <a:r>
              <a:rPr lang="en-CA"/>
              <a:t>Before treatment, ensure that there are no physician/oncologist restrictions on the use of hydrotherapy! Be aware of all medications and adverse effects that could have an impact on hydrotherapy!</a:t>
            </a:r>
            <a:endParaRPr/>
          </a:p>
          <a:p>
            <a:pPr indent="-273557" lvl="1" marL="742950" rtl="0" algn="l">
              <a:spcBef>
                <a:spcPts val="1000"/>
              </a:spcBef>
              <a:spcAft>
                <a:spcPts val="0"/>
              </a:spcAft>
              <a:buSzPct val="67368"/>
              <a:buChar char="○"/>
            </a:pPr>
            <a:r>
              <a:rPr lang="en-CA"/>
              <a:t>Refer to the textbook for more detail (pages 206-207). If unsure about treatment, contact the client’s physician/oncologist!</a:t>
            </a:r>
            <a:endParaRPr/>
          </a:p>
          <a:p>
            <a:pPr indent="-329184" lvl="0" marL="342900" rtl="0" algn="l">
              <a:spcBef>
                <a:spcPts val="1000"/>
              </a:spcBef>
              <a:spcAft>
                <a:spcPts val="0"/>
              </a:spcAft>
              <a:buSzPct val="59999"/>
              <a:buChar char="●"/>
            </a:pPr>
            <a:r>
              <a:rPr lang="en-CA"/>
              <a:t>Exercise recommendation</a:t>
            </a:r>
            <a:endParaRPr/>
          </a:p>
          <a:p>
            <a:pPr indent="-273557" lvl="1" marL="742950" rtl="0" algn="l">
              <a:spcBef>
                <a:spcPts val="1000"/>
              </a:spcBef>
              <a:spcAft>
                <a:spcPts val="0"/>
              </a:spcAft>
              <a:buSzPct val="67368"/>
              <a:buChar char="○"/>
            </a:pPr>
            <a:r>
              <a:rPr lang="en-CA"/>
              <a:t>Develop a progressive exercise regimen based on your client’s lifestyle, current activity levels, energy level and OTHER MEDICAL CONDITIONS (ie. cardiovascular disease, respiratory disorders, etc.)! Reinforce that adequate hydration is essential during exercise!</a:t>
            </a:r>
            <a:endParaRPr/>
          </a:p>
          <a:p>
            <a:pPr indent="-204469" lvl="1" marL="742950" rtl="0" algn="l">
              <a:spcBef>
                <a:spcPts val="1000"/>
              </a:spcBef>
              <a:spcAft>
                <a:spcPts val="0"/>
              </a:spcAft>
              <a:buSzPct val="67368"/>
              <a:buNone/>
            </a:pPr>
            <a:r>
              <a:t/>
            </a:r>
            <a:endParaRPr/>
          </a:p>
        </p:txBody>
      </p:sp>
      <p:sp>
        <p:nvSpPr>
          <p:cNvPr id="898" name="Google Shape;898;p9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899" name="Google Shape;899;p9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9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Chapter 12: Drugs for Managing HIV/AIDS</a:t>
            </a:r>
            <a:endParaRPr/>
          </a:p>
        </p:txBody>
      </p:sp>
      <p:sp>
        <p:nvSpPr>
          <p:cNvPr id="905" name="Google Shape;905;p9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06" name="Google Shape;906;p9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907" name="Google Shape;907;p96"/>
          <p:cNvPicPr preferRelativeResize="0"/>
          <p:nvPr/>
        </p:nvPicPr>
        <p:blipFill rotWithShape="1">
          <a:blip r:embed="rId3">
            <a:alphaModFix/>
          </a:blip>
          <a:srcRect b="0" l="0" r="0" t="0"/>
          <a:stretch/>
        </p:blipFill>
        <p:spPr>
          <a:xfrm>
            <a:off x="677334" y="1423987"/>
            <a:ext cx="2876550" cy="1590675"/>
          </a:xfrm>
          <a:prstGeom prst="rect">
            <a:avLst/>
          </a:prstGeom>
          <a:noFill/>
          <a:ln>
            <a:noFill/>
          </a:ln>
        </p:spPr>
      </p:pic>
      <p:pic>
        <p:nvPicPr>
          <p:cNvPr id="908" name="Google Shape;908;p96"/>
          <p:cNvPicPr preferRelativeResize="0"/>
          <p:nvPr/>
        </p:nvPicPr>
        <p:blipFill rotWithShape="1">
          <a:blip r:embed="rId4">
            <a:alphaModFix/>
          </a:blip>
          <a:srcRect b="0" l="0" r="0" t="0"/>
          <a:stretch/>
        </p:blipFill>
        <p:spPr>
          <a:xfrm>
            <a:off x="7549195" y="3062257"/>
            <a:ext cx="2469094" cy="1847248"/>
          </a:xfrm>
          <a:prstGeom prst="rect">
            <a:avLst/>
          </a:prstGeom>
          <a:noFill/>
          <a:ln>
            <a:noFill/>
          </a:ln>
        </p:spPr>
      </p:pic>
      <p:pic>
        <p:nvPicPr>
          <p:cNvPr id="909" name="Google Shape;909;p96"/>
          <p:cNvPicPr preferRelativeResize="0"/>
          <p:nvPr/>
        </p:nvPicPr>
        <p:blipFill rotWithShape="1">
          <a:blip r:embed="rId5">
            <a:alphaModFix/>
          </a:blip>
          <a:srcRect b="0" l="0" r="0" t="0"/>
          <a:stretch/>
        </p:blipFill>
        <p:spPr>
          <a:xfrm>
            <a:off x="4975668" y="4441162"/>
            <a:ext cx="2857500" cy="1600200"/>
          </a:xfrm>
          <a:prstGeom prst="rect">
            <a:avLst/>
          </a:prstGeom>
          <a:noFill/>
          <a:ln>
            <a:noFill/>
          </a:ln>
        </p:spPr>
      </p:pic>
      <p:pic>
        <p:nvPicPr>
          <p:cNvPr id="910" name="Google Shape;910;p96"/>
          <p:cNvPicPr preferRelativeResize="0"/>
          <p:nvPr/>
        </p:nvPicPr>
        <p:blipFill rotWithShape="1">
          <a:blip r:embed="rId6">
            <a:alphaModFix/>
          </a:blip>
          <a:srcRect b="0" l="0" r="0" t="0"/>
          <a:stretch/>
        </p:blipFill>
        <p:spPr>
          <a:xfrm>
            <a:off x="3230838" y="2672260"/>
            <a:ext cx="1924050" cy="237172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97"/>
          <p:cNvSpPr txBox="1"/>
          <p:nvPr>
            <p:ph type="title"/>
          </p:nvPr>
        </p:nvSpPr>
        <p:spPr>
          <a:xfrm>
            <a:off x="677334" y="609600"/>
            <a:ext cx="5380566"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Introduction </a:t>
            </a:r>
            <a:endParaRPr/>
          </a:p>
        </p:txBody>
      </p:sp>
      <p:sp>
        <p:nvSpPr>
          <p:cNvPr id="916" name="Google Shape;916;p9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17" name="Google Shape;917;p9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918" name="Google Shape;918;p97"/>
          <p:cNvPicPr preferRelativeResize="0"/>
          <p:nvPr/>
        </p:nvPicPr>
        <p:blipFill rotWithShape="1">
          <a:blip r:embed="rId3">
            <a:alphaModFix/>
          </a:blip>
          <a:srcRect b="0" l="0" r="0" t="0"/>
          <a:stretch/>
        </p:blipFill>
        <p:spPr>
          <a:xfrm>
            <a:off x="6342697" y="259687"/>
            <a:ext cx="5610225" cy="578167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9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Introduction </a:t>
            </a:r>
            <a:endParaRPr/>
          </a:p>
        </p:txBody>
      </p:sp>
      <p:sp>
        <p:nvSpPr>
          <p:cNvPr id="924" name="Google Shape;924;p9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7500" lnSpcReduction="20000"/>
          </a:bodyPr>
          <a:lstStyle/>
          <a:p>
            <a:pPr indent="-329184" lvl="0" marL="342900" rtl="0" algn="l">
              <a:spcBef>
                <a:spcPts val="0"/>
              </a:spcBef>
              <a:spcAft>
                <a:spcPts val="0"/>
              </a:spcAft>
              <a:buSzPct val="59999"/>
              <a:buChar char="●"/>
            </a:pPr>
            <a:r>
              <a:rPr lang="en-CA"/>
              <a:t>Human Immunodeficiency Virus (HIV)</a:t>
            </a:r>
            <a:endParaRPr/>
          </a:p>
          <a:p>
            <a:pPr indent="-273558" lvl="1" marL="742950" rtl="0" algn="l">
              <a:spcBef>
                <a:spcPts val="1000"/>
              </a:spcBef>
              <a:spcAft>
                <a:spcPts val="0"/>
              </a:spcAft>
              <a:buSzPct val="67368"/>
              <a:buChar char="○"/>
            </a:pPr>
            <a:r>
              <a:rPr lang="en-CA"/>
              <a:t>HIV infection/AIDS is a chronic infection caused by the HIV retrovirus that targets CD4+ lymphocytes (WBC) of the immune system leading to a reduced ability to fight infections</a:t>
            </a:r>
            <a:endParaRPr/>
          </a:p>
          <a:p>
            <a:pPr indent="-273558" lvl="1" marL="742950" rtl="0" algn="l">
              <a:spcBef>
                <a:spcPts val="1000"/>
              </a:spcBef>
              <a:spcAft>
                <a:spcPts val="0"/>
              </a:spcAft>
              <a:buSzPct val="67368"/>
              <a:buChar char="○"/>
            </a:pPr>
            <a:r>
              <a:rPr lang="en-CA"/>
              <a:t>Transmitted via contact with infected bodily fluids (through sharing needles, sexual intercourse, mother to baby)</a:t>
            </a:r>
            <a:endParaRPr/>
          </a:p>
          <a:p>
            <a:pPr indent="-273558" lvl="1" marL="742950" rtl="0" algn="l">
              <a:spcBef>
                <a:spcPts val="1000"/>
              </a:spcBef>
              <a:spcAft>
                <a:spcPts val="0"/>
              </a:spcAft>
              <a:buSzPct val="67368"/>
              <a:buChar char="○"/>
            </a:pPr>
            <a:r>
              <a:rPr lang="en-CA"/>
              <a:t>Progression from HIV infection to AIDS takes years</a:t>
            </a:r>
            <a:endParaRPr/>
          </a:p>
          <a:p>
            <a:pPr indent="-329184" lvl="0" marL="342900" rtl="0" algn="l">
              <a:spcBef>
                <a:spcPts val="1000"/>
              </a:spcBef>
              <a:spcAft>
                <a:spcPts val="0"/>
              </a:spcAft>
              <a:buSzPct val="59999"/>
              <a:buChar char="●"/>
            </a:pPr>
            <a:r>
              <a:rPr lang="en-CA"/>
              <a:t>Acquired immunodeficiency Syndrome</a:t>
            </a:r>
            <a:endParaRPr/>
          </a:p>
          <a:p>
            <a:pPr indent="-273558" lvl="1" marL="742950" rtl="0" algn="l">
              <a:spcBef>
                <a:spcPts val="1000"/>
              </a:spcBef>
              <a:spcAft>
                <a:spcPts val="0"/>
              </a:spcAft>
              <a:buSzPct val="67368"/>
              <a:buChar char="○"/>
            </a:pPr>
            <a:r>
              <a:rPr lang="en-CA"/>
              <a:t>CD4+ lymphocyte counts are drastically decreased; patients are severely immunocompromised!</a:t>
            </a:r>
            <a:endParaRPr/>
          </a:p>
          <a:p>
            <a:pPr indent="-273558" lvl="1" marL="742950" rtl="0" algn="l">
              <a:spcBef>
                <a:spcPts val="1000"/>
              </a:spcBef>
              <a:spcAft>
                <a:spcPts val="0"/>
              </a:spcAft>
              <a:buSzPct val="67368"/>
              <a:buChar char="○"/>
            </a:pPr>
            <a:r>
              <a:rPr lang="en-CA"/>
              <a:t>AIDS patients die as a result of opportunistic infections rather than the HIV retrovirus</a:t>
            </a:r>
            <a:endParaRPr/>
          </a:p>
          <a:p>
            <a:pPr indent="-329184" lvl="0" marL="342900" rtl="0" algn="l">
              <a:spcBef>
                <a:spcPts val="1000"/>
              </a:spcBef>
              <a:spcAft>
                <a:spcPts val="0"/>
              </a:spcAft>
              <a:buSzPct val="59999"/>
              <a:buChar char="●"/>
            </a:pPr>
            <a:r>
              <a:rPr lang="en-CA"/>
              <a:t>HIV/AIDS is always treated with distinct drug protocols (combination therapy)!</a:t>
            </a:r>
            <a:endParaRPr/>
          </a:p>
        </p:txBody>
      </p:sp>
      <p:sp>
        <p:nvSpPr>
          <p:cNvPr id="925" name="Google Shape;925;p9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26" name="Google Shape;926;p9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99"/>
          <p:cNvSpPr txBox="1"/>
          <p:nvPr>
            <p:ph type="title"/>
          </p:nvPr>
        </p:nvSpPr>
        <p:spPr>
          <a:xfrm>
            <a:off x="677334" y="609600"/>
            <a:ext cx="5449146"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Pathogenesis</a:t>
            </a:r>
            <a:endParaRPr/>
          </a:p>
        </p:txBody>
      </p:sp>
      <p:sp>
        <p:nvSpPr>
          <p:cNvPr id="932" name="Google Shape;932;p9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33" name="Google Shape;933;p9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934" name="Google Shape;934;p99"/>
          <p:cNvPicPr preferRelativeResize="0"/>
          <p:nvPr/>
        </p:nvPicPr>
        <p:blipFill rotWithShape="1">
          <a:blip r:embed="rId3">
            <a:alphaModFix/>
          </a:blip>
          <a:srcRect b="0" l="0" r="0" t="0"/>
          <a:stretch/>
        </p:blipFill>
        <p:spPr>
          <a:xfrm>
            <a:off x="7098030" y="224789"/>
            <a:ext cx="4851082" cy="6419477"/>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00"/>
          <p:cNvSpPr txBox="1"/>
          <p:nvPr>
            <p:ph type="title"/>
          </p:nvPr>
        </p:nvSpPr>
        <p:spPr>
          <a:xfrm>
            <a:off x="677334" y="609600"/>
            <a:ext cx="4671906" cy="227076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600"/>
              <a:buFont typeface="Trebuchet MS"/>
              <a:buNone/>
            </a:pPr>
            <a:r>
              <a:rPr lang="en-CA" sz="2600"/>
              <a:t>Drugs for Managing HIV/AIDS – Antiviral Medications – Mechanism of Action Overview</a:t>
            </a:r>
            <a:endParaRPr sz="2600"/>
          </a:p>
        </p:txBody>
      </p:sp>
      <p:sp>
        <p:nvSpPr>
          <p:cNvPr id="940" name="Google Shape;940;p10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41" name="Google Shape;941;p10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942" name="Google Shape;942;p100"/>
          <p:cNvPicPr preferRelativeResize="0"/>
          <p:nvPr/>
        </p:nvPicPr>
        <p:blipFill rotWithShape="1">
          <a:blip r:embed="rId3">
            <a:alphaModFix/>
          </a:blip>
          <a:srcRect b="0" l="0" r="0" t="0"/>
          <a:stretch/>
        </p:blipFill>
        <p:spPr>
          <a:xfrm>
            <a:off x="5660494" y="310515"/>
            <a:ext cx="6200775" cy="55054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10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Antiviral Medications</a:t>
            </a:r>
            <a:endParaRPr/>
          </a:p>
        </p:txBody>
      </p:sp>
      <p:sp>
        <p:nvSpPr>
          <p:cNvPr id="948" name="Google Shape;948;p10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b="1" lang="en-CA"/>
              <a:t>Antiretroviral medications employed in the treatment of HIV/AIDS:</a:t>
            </a:r>
            <a:endParaRPr/>
          </a:p>
          <a:p>
            <a:pPr indent="0" lvl="0" marL="0" rtl="0" algn="l">
              <a:spcBef>
                <a:spcPts val="1000"/>
              </a:spcBef>
              <a:spcAft>
                <a:spcPts val="0"/>
              </a:spcAft>
              <a:buSzPct val="59999"/>
              <a:buNone/>
            </a:pPr>
            <a:r>
              <a:t/>
            </a:r>
            <a:endParaRPr/>
          </a:p>
          <a:p>
            <a:pPr indent="-329184" lvl="0" marL="342900" rtl="0" algn="l">
              <a:spcBef>
                <a:spcPts val="1000"/>
              </a:spcBef>
              <a:spcAft>
                <a:spcPts val="0"/>
              </a:spcAft>
              <a:buSzPct val="59999"/>
              <a:buChar char="●"/>
            </a:pPr>
            <a:r>
              <a:rPr lang="en-CA"/>
              <a:t>Nucleoside reverse transcriptase inhibitors (NRTIs): tenofovir (Viread), abacavir (Ziagen), emtricitabine (Emtriva), lamivudine (Epivir)</a:t>
            </a:r>
            <a:endParaRPr/>
          </a:p>
          <a:p>
            <a:pPr indent="0" lvl="0" marL="0" rtl="0" algn="l">
              <a:spcBef>
                <a:spcPts val="1000"/>
              </a:spcBef>
              <a:spcAft>
                <a:spcPts val="0"/>
              </a:spcAft>
              <a:buSzPct val="59999"/>
              <a:buNone/>
            </a:pPr>
            <a:r>
              <a:t/>
            </a:r>
            <a:endParaRPr/>
          </a:p>
          <a:p>
            <a:pPr indent="-329184" lvl="0" marL="342900" rtl="0" algn="l">
              <a:spcBef>
                <a:spcPts val="1000"/>
              </a:spcBef>
              <a:spcAft>
                <a:spcPts val="0"/>
              </a:spcAft>
              <a:buSzPct val="59999"/>
              <a:buChar char="●"/>
            </a:pPr>
            <a:r>
              <a:rPr lang="en-CA"/>
              <a:t>Non-Nucleoside reverse transcriptase inhibitors (NNRTIs): efavirenz (Sustiva), etravirine (Intelence), nevirapine (Viramune)</a:t>
            </a:r>
            <a:endParaRPr/>
          </a:p>
          <a:p>
            <a:pPr indent="0" lvl="0" marL="0" rtl="0" algn="l">
              <a:spcBef>
                <a:spcPts val="1000"/>
              </a:spcBef>
              <a:spcAft>
                <a:spcPts val="0"/>
              </a:spcAft>
              <a:buSzPct val="59999"/>
              <a:buNone/>
            </a:pPr>
            <a:r>
              <a:t/>
            </a:r>
            <a:endParaRPr/>
          </a:p>
          <a:p>
            <a:pPr indent="-329184" lvl="0" marL="342900" rtl="0" algn="l">
              <a:spcBef>
                <a:spcPts val="1000"/>
              </a:spcBef>
              <a:spcAft>
                <a:spcPts val="0"/>
              </a:spcAft>
              <a:buSzPct val="59999"/>
              <a:buChar char="●"/>
            </a:pPr>
            <a:r>
              <a:rPr lang="en-CA"/>
              <a:t>Protease Inhibitors: ritonavir (Norvir), darunavir (Prezista), lopinavir</a:t>
            </a:r>
            <a:endParaRPr/>
          </a:p>
        </p:txBody>
      </p:sp>
      <p:sp>
        <p:nvSpPr>
          <p:cNvPr id="949" name="Google Shape;949;p10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50" name="Google Shape;950;p10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10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Antiviral Medications</a:t>
            </a:r>
            <a:endParaRPr/>
          </a:p>
        </p:txBody>
      </p:sp>
      <p:sp>
        <p:nvSpPr>
          <p:cNvPr id="956" name="Google Shape;956;p10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b="1" lang="en-CA"/>
              <a:t>Antiretroviral medications employed in the treatment of HIV/AIDS:</a:t>
            </a:r>
            <a:endParaRPr/>
          </a:p>
          <a:p>
            <a:pPr indent="0" lvl="0" marL="0" rtl="0" algn="l">
              <a:spcBef>
                <a:spcPts val="1000"/>
              </a:spcBef>
              <a:spcAft>
                <a:spcPts val="0"/>
              </a:spcAft>
              <a:buSzPts val="1440"/>
              <a:buNone/>
            </a:pPr>
            <a:r>
              <a:t/>
            </a:r>
            <a:endParaRPr/>
          </a:p>
          <a:p>
            <a:pPr indent="-342900" lvl="0" marL="342900" rtl="0" algn="l">
              <a:spcBef>
                <a:spcPts val="1000"/>
              </a:spcBef>
              <a:spcAft>
                <a:spcPts val="0"/>
              </a:spcAft>
              <a:buSzPts val="1440"/>
              <a:buChar char="●"/>
            </a:pPr>
            <a:r>
              <a:rPr lang="en-CA"/>
              <a:t>Fusion inhibitors: enfuvirtide (Fuzeon)</a:t>
            </a:r>
            <a:endParaRPr/>
          </a:p>
          <a:p>
            <a:pPr indent="0" lvl="0" marL="0" rtl="0" algn="l">
              <a:spcBef>
                <a:spcPts val="1000"/>
              </a:spcBef>
              <a:spcAft>
                <a:spcPts val="0"/>
              </a:spcAft>
              <a:buSzPts val="1440"/>
              <a:buNone/>
            </a:pPr>
            <a:r>
              <a:t/>
            </a:r>
            <a:endParaRPr/>
          </a:p>
          <a:p>
            <a:pPr indent="-342900" lvl="0" marL="342900" rtl="0" algn="l">
              <a:spcBef>
                <a:spcPts val="1000"/>
              </a:spcBef>
              <a:spcAft>
                <a:spcPts val="0"/>
              </a:spcAft>
              <a:buSzPts val="1440"/>
              <a:buChar char="●"/>
            </a:pPr>
            <a:r>
              <a:rPr lang="en-CA"/>
              <a:t>Integrase inhibitors: raltegravir (Isentress)</a:t>
            </a:r>
            <a:endParaRPr/>
          </a:p>
          <a:p>
            <a:pPr indent="0" lvl="0" marL="0" rtl="0" algn="l">
              <a:spcBef>
                <a:spcPts val="1000"/>
              </a:spcBef>
              <a:spcAft>
                <a:spcPts val="0"/>
              </a:spcAft>
              <a:buSzPts val="1440"/>
              <a:buNone/>
            </a:pPr>
            <a:r>
              <a:t/>
            </a:r>
            <a:endParaRPr/>
          </a:p>
          <a:p>
            <a:pPr indent="-342900" lvl="0" marL="342900" rtl="0" algn="l">
              <a:spcBef>
                <a:spcPts val="1000"/>
              </a:spcBef>
              <a:spcAft>
                <a:spcPts val="0"/>
              </a:spcAft>
              <a:buSzPts val="1440"/>
              <a:buChar char="●"/>
            </a:pPr>
            <a:r>
              <a:rPr lang="en-CA"/>
              <a:t>Combination products: Atripla, Truvada, Kivexa</a:t>
            </a:r>
            <a:endParaRPr/>
          </a:p>
        </p:txBody>
      </p:sp>
      <p:sp>
        <p:nvSpPr>
          <p:cNvPr id="957" name="Google Shape;957;p10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58" name="Google Shape;958;p10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03"/>
          <p:cNvSpPr txBox="1"/>
          <p:nvPr>
            <p:ph type="title"/>
          </p:nvPr>
        </p:nvSpPr>
        <p:spPr>
          <a:xfrm>
            <a:off x="677334" y="609600"/>
            <a:ext cx="4866216"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800"/>
              <a:buFont typeface="Trebuchet MS"/>
              <a:buNone/>
            </a:pPr>
            <a:r>
              <a:rPr lang="en-CA" sz="2800"/>
              <a:t>Drugs for Managing HIV/AIDS – Antiviral Medications – Side Effects</a:t>
            </a:r>
            <a:endParaRPr sz="2800"/>
          </a:p>
        </p:txBody>
      </p:sp>
      <p:sp>
        <p:nvSpPr>
          <p:cNvPr id="964" name="Google Shape;964;p103"/>
          <p:cNvSpPr txBox="1"/>
          <p:nvPr>
            <p:ph idx="1" type="body"/>
          </p:nvPr>
        </p:nvSpPr>
        <p:spPr>
          <a:xfrm>
            <a:off x="677334" y="2160589"/>
            <a:ext cx="4866216" cy="3880773"/>
          </a:xfrm>
          <a:prstGeom prst="rect">
            <a:avLst/>
          </a:prstGeom>
          <a:noFill/>
          <a:ln>
            <a:noFill/>
          </a:ln>
        </p:spPr>
        <p:txBody>
          <a:bodyPr anchorCtr="0" anchor="t" bIns="45700" lIns="91425" spcFirstLastPara="1" rIns="91425" wrap="square" tIns="45700">
            <a:normAutofit fontScale="77500" lnSpcReduction="20000"/>
          </a:bodyPr>
          <a:lstStyle/>
          <a:p>
            <a:pPr indent="-322326" lvl="0" marL="342900" rtl="0" algn="l">
              <a:spcBef>
                <a:spcPts val="0"/>
              </a:spcBef>
              <a:spcAft>
                <a:spcPts val="0"/>
              </a:spcAft>
              <a:buSzPct val="59999"/>
              <a:buChar char="●"/>
            </a:pPr>
            <a:r>
              <a:rPr lang="en-CA"/>
              <a:t>Clients will be monitored closely by their PHYSICIAN/SPECIALIST and have routine medical appointments/bloodwork to assess for adverse effects!</a:t>
            </a:r>
            <a:endParaRPr/>
          </a:p>
          <a:p>
            <a:pPr indent="-322326" lvl="0" marL="342900" rtl="0" algn="l">
              <a:spcBef>
                <a:spcPts val="1000"/>
              </a:spcBef>
              <a:spcAft>
                <a:spcPts val="0"/>
              </a:spcAft>
              <a:buSzPct val="59999"/>
              <a:buChar char="●"/>
            </a:pPr>
            <a:r>
              <a:rPr lang="en-CA"/>
              <a:t>When dealing with clients taking HIV/AIDS medications, look up the side effect profile for EACH DRUG!! If you have questions or concerns regarding adverse effects of medications or effects of massage therapy, contact the client’s physician/specialist!</a:t>
            </a:r>
            <a:endParaRPr/>
          </a:p>
          <a:p>
            <a:pPr indent="-322326" lvl="0" marL="342900" rtl="0" algn="l">
              <a:spcBef>
                <a:spcPts val="1000"/>
              </a:spcBef>
              <a:spcAft>
                <a:spcPts val="0"/>
              </a:spcAft>
              <a:buSzPct val="59999"/>
              <a:buChar char="●"/>
            </a:pPr>
            <a:r>
              <a:rPr lang="en-CA"/>
              <a:t>Refer to other drug resources such as Lexi-Comp and the CPS!!</a:t>
            </a:r>
            <a:endParaRPr/>
          </a:p>
        </p:txBody>
      </p:sp>
      <p:sp>
        <p:nvSpPr>
          <p:cNvPr id="965" name="Google Shape;965;p10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66" name="Google Shape;966;p10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pic>
        <p:nvPicPr>
          <p:cNvPr id="967" name="Google Shape;967;p103"/>
          <p:cNvPicPr preferRelativeResize="0"/>
          <p:nvPr/>
        </p:nvPicPr>
        <p:blipFill rotWithShape="1">
          <a:blip r:embed="rId3">
            <a:alphaModFix/>
          </a:blip>
          <a:srcRect b="0" l="0" r="0" t="0"/>
          <a:stretch/>
        </p:blipFill>
        <p:spPr>
          <a:xfrm>
            <a:off x="6242286" y="262890"/>
            <a:ext cx="5663963" cy="634697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10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Unique Side Effects of Select HIV/AIDS Drugs</a:t>
            </a:r>
            <a:endParaRPr/>
          </a:p>
        </p:txBody>
      </p:sp>
      <p:sp>
        <p:nvSpPr>
          <p:cNvPr id="973" name="Google Shape;973;p10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251459" lvl="0" marL="342900" rtl="0" algn="l">
              <a:spcBef>
                <a:spcPts val="0"/>
              </a:spcBef>
              <a:spcAft>
                <a:spcPts val="0"/>
              </a:spcAft>
              <a:buSzPts val="1440"/>
              <a:buNone/>
            </a:pPr>
            <a:r>
              <a:t/>
            </a:r>
            <a:endParaRPr/>
          </a:p>
        </p:txBody>
      </p:sp>
      <p:sp>
        <p:nvSpPr>
          <p:cNvPr id="974" name="Google Shape;974;p10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75" name="Google Shape;975;p10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sp>
        <p:nvSpPr>
          <p:cNvPr id="980" name="Google Shape;980;p10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Quick Guide to Case History Questions</a:t>
            </a:r>
            <a:endParaRPr/>
          </a:p>
        </p:txBody>
      </p:sp>
      <p:sp>
        <p:nvSpPr>
          <p:cNvPr id="981" name="Google Shape;981;p10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10000"/>
          </a:bodyPr>
          <a:lstStyle/>
          <a:p>
            <a:pPr indent="-329184" lvl="0" marL="342900" rtl="0" algn="l">
              <a:spcBef>
                <a:spcPts val="0"/>
              </a:spcBef>
              <a:spcAft>
                <a:spcPts val="0"/>
              </a:spcAft>
              <a:buSzPct val="59999"/>
              <a:buChar char="●"/>
            </a:pPr>
            <a:r>
              <a:rPr lang="en-CA"/>
              <a:t>Questions</a:t>
            </a:r>
            <a:endParaRPr/>
          </a:p>
          <a:p>
            <a:pPr indent="-273557" lvl="1" marL="742950" rtl="0" algn="l">
              <a:spcBef>
                <a:spcPts val="1000"/>
              </a:spcBef>
              <a:spcAft>
                <a:spcPts val="0"/>
              </a:spcAft>
              <a:buSzPct val="67368"/>
              <a:buChar char="○"/>
            </a:pPr>
            <a:r>
              <a:rPr lang="en-CA"/>
              <a:t>Medical conditions (including HIV/AIDS)? All medications (prescription, over-the-counter products, alternative therapy)? Is HIV infection/AIDS stable? History of adverse effects or drug toxicity?</a:t>
            </a:r>
            <a:endParaRPr/>
          </a:p>
          <a:p>
            <a:pPr indent="-273557" lvl="1" marL="742950" rtl="0" algn="l">
              <a:spcBef>
                <a:spcPts val="1000"/>
              </a:spcBef>
              <a:spcAft>
                <a:spcPts val="0"/>
              </a:spcAft>
              <a:buSzPct val="67368"/>
              <a:buChar char="○"/>
            </a:pPr>
            <a:r>
              <a:rPr lang="en-CA"/>
              <a:t>Nutritional status? Is the client taking nutritional supplements? Any issues with lack of appetite, nausea or vomiting?</a:t>
            </a:r>
            <a:endParaRPr/>
          </a:p>
          <a:p>
            <a:pPr indent="-273557" lvl="1" marL="742950" rtl="0" algn="l">
              <a:spcBef>
                <a:spcPts val="1000"/>
              </a:spcBef>
              <a:spcAft>
                <a:spcPts val="0"/>
              </a:spcAft>
              <a:buSzPct val="67368"/>
              <a:buChar char="○"/>
            </a:pPr>
            <a:r>
              <a:rPr lang="en-CA"/>
              <a:t>Presence of skin rashes/irritations? Areas of abnormal sensation?</a:t>
            </a:r>
            <a:endParaRPr/>
          </a:p>
          <a:p>
            <a:pPr indent="-273557" lvl="1" marL="742950" rtl="0" algn="l">
              <a:spcBef>
                <a:spcPts val="1000"/>
              </a:spcBef>
              <a:spcAft>
                <a:spcPts val="0"/>
              </a:spcAft>
              <a:buSzPct val="67368"/>
              <a:buChar char="○"/>
            </a:pPr>
            <a:r>
              <a:rPr lang="en-CA"/>
              <a:t>Has the client tried massage therapy before? What are the treatment goals?</a:t>
            </a:r>
            <a:endParaRPr/>
          </a:p>
          <a:p>
            <a:pPr indent="-329184" lvl="0" marL="342900" rtl="0" algn="l">
              <a:spcBef>
                <a:spcPts val="1000"/>
              </a:spcBef>
              <a:spcAft>
                <a:spcPts val="0"/>
              </a:spcAft>
              <a:buSzPct val="59999"/>
              <a:buChar char="●"/>
            </a:pPr>
            <a:r>
              <a:rPr lang="en-CA"/>
              <a:t>Observations</a:t>
            </a:r>
            <a:endParaRPr/>
          </a:p>
          <a:p>
            <a:pPr indent="-273557" lvl="1" marL="742950" rtl="0" algn="l">
              <a:spcBef>
                <a:spcPts val="1000"/>
              </a:spcBef>
              <a:spcAft>
                <a:spcPts val="0"/>
              </a:spcAft>
              <a:buSzPct val="67368"/>
              <a:buChar char="○"/>
            </a:pPr>
            <a:r>
              <a:rPr lang="en-CA"/>
              <a:t>Watch for client posture, gait, presence of edema and breathing patterns. Evaluate the skin for rashes/irritation and infections, tissue integrity, fragility and bruising.</a:t>
            </a:r>
            <a:endParaRPr/>
          </a:p>
        </p:txBody>
      </p:sp>
      <p:sp>
        <p:nvSpPr>
          <p:cNvPr id="982" name="Google Shape;982;p10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83" name="Google Shape;983;p10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10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Quick Guide to Working with HIV/AIDS Patients</a:t>
            </a:r>
            <a:endParaRPr/>
          </a:p>
        </p:txBody>
      </p:sp>
      <p:sp>
        <p:nvSpPr>
          <p:cNvPr id="989" name="Google Shape;989;p10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lnSpcReduction="20000"/>
          </a:bodyPr>
          <a:lstStyle/>
          <a:p>
            <a:pPr indent="-322326" lvl="0" marL="342900" rtl="0" algn="l">
              <a:spcBef>
                <a:spcPts val="0"/>
              </a:spcBef>
              <a:spcAft>
                <a:spcPts val="0"/>
              </a:spcAft>
              <a:buSzPct val="59999"/>
              <a:buChar char="●"/>
            </a:pPr>
            <a:r>
              <a:rPr lang="en-CA"/>
              <a:t>Be aware of HIV/AIDS prevention guidelines (ie. Health Canada) and always ensure excellent hygiene practices!</a:t>
            </a:r>
            <a:endParaRPr/>
          </a:p>
          <a:p>
            <a:pPr indent="-322326" lvl="0" marL="342900" rtl="0" algn="l">
              <a:spcBef>
                <a:spcPts val="1000"/>
              </a:spcBef>
              <a:spcAft>
                <a:spcPts val="0"/>
              </a:spcAft>
              <a:buSzPct val="59999"/>
              <a:buChar char="●"/>
            </a:pPr>
            <a:r>
              <a:rPr lang="en-CA"/>
              <a:t>If you are feeling sick, for your client’s safety, reschedule the appointment for a later date (AIDS patients are immunocompromised)!</a:t>
            </a:r>
            <a:endParaRPr/>
          </a:p>
          <a:p>
            <a:pPr indent="-322326" lvl="0" marL="342900" rtl="0" algn="l">
              <a:spcBef>
                <a:spcPts val="1000"/>
              </a:spcBef>
              <a:spcAft>
                <a:spcPts val="0"/>
              </a:spcAft>
              <a:buSzPct val="59999"/>
              <a:buChar char="●"/>
            </a:pPr>
            <a:r>
              <a:rPr lang="en-CA"/>
              <a:t>“Start low and go slow.” Constantly monitor clients and modify treatment based on client feedback, tissue fragility and areas of altered sensation!</a:t>
            </a:r>
            <a:endParaRPr/>
          </a:p>
          <a:p>
            <a:pPr indent="-322326" lvl="0" marL="342900" rtl="0" algn="l">
              <a:spcBef>
                <a:spcPts val="1000"/>
              </a:spcBef>
              <a:spcAft>
                <a:spcPts val="0"/>
              </a:spcAft>
              <a:buSzPct val="59999"/>
              <a:buChar char="●"/>
            </a:pPr>
            <a:r>
              <a:rPr lang="en-CA"/>
              <a:t>Monitor your client’s blood pressure before and after treatment! Ensure your client is comfortable during massage therapy (ie. use pillows, towels, blankets, etc.)!</a:t>
            </a:r>
            <a:endParaRPr/>
          </a:p>
          <a:p>
            <a:pPr indent="-322326" lvl="0" marL="342900" rtl="0" algn="l">
              <a:spcBef>
                <a:spcPts val="1000"/>
              </a:spcBef>
              <a:spcAft>
                <a:spcPts val="0"/>
              </a:spcAft>
              <a:buSzPct val="59999"/>
              <a:buChar char="●"/>
            </a:pPr>
            <a:r>
              <a:rPr lang="en-CA"/>
              <a:t>Choice of techniques</a:t>
            </a:r>
            <a:endParaRPr/>
          </a:p>
          <a:p>
            <a:pPr indent="-267462" lvl="1" marL="742950" rtl="0" algn="l">
              <a:spcBef>
                <a:spcPts val="1000"/>
              </a:spcBef>
              <a:spcAft>
                <a:spcPts val="0"/>
              </a:spcAft>
              <a:buSzPct val="67368"/>
              <a:buChar char="○"/>
            </a:pPr>
            <a:r>
              <a:rPr lang="en-CA"/>
              <a:t>Develop a treatment plan that focuses on relaxation for the client! Appropriate techniques include modified effleurage/petrissage, passive ROM, gentle joint play and slow rhythmic techniques.</a:t>
            </a:r>
            <a:endParaRPr/>
          </a:p>
          <a:p>
            <a:pPr indent="-267462" lvl="1" marL="742950" rtl="0" algn="l">
              <a:spcBef>
                <a:spcPts val="1000"/>
              </a:spcBef>
              <a:spcAft>
                <a:spcPts val="0"/>
              </a:spcAft>
              <a:buSzPct val="67368"/>
              <a:buChar char="○"/>
            </a:pPr>
            <a:r>
              <a:rPr lang="en-CA"/>
              <a:t>In clients with tissue fragility and/or altered sensation, AVOID deep/aggressive techniques!</a:t>
            </a:r>
            <a:endParaRPr/>
          </a:p>
        </p:txBody>
      </p:sp>
      <p:sp>
        <p:nvSpPr>
          <p:cNvPr id="990" name="Google Shape;990;p10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91" name="Google Shape;991;p10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0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General Massage Guidelines</a:t>
            </a:r>
            <a:endParaRPr/>
          </a:p>
        </p:txBody>
      </p:sp>
      <p:sp>
        <p:nvSpPr>
          <p:cNvPr id="997" name="Google Shape;997;p10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70000"/>
          </a:bodyPr>
          <a:lstStyle/>
          <a:p>
            <a:pPr indent="-315468" lvl="0" marL="342900" rtl="0" algn="l">
              <a:spcBef>
                <a:spcPts val="0"/>
              </a:spcBef>
              <a:spcAft>
                <a:spcPts val="0"/>
              </a:spcAft>
              <a:buSzPct val="59999"/>
              <a:buChar char="●"/>
            </a:pPr>
            <a:r>
              <a:rPr lang="en-CA"/>
              <a:t>HIV/AIDS patients will be taking numerous different medications, which increases the risk of adverse effects and drug interactions! Monitor your client closely for development of adverse effects or symptoms of toxicity!</a:t>
            </a:r>
            <a:endParaRPr/>
          </a:p>
          <a:p>
            <a:pPr indent="-315468" lvl="0" marL="342900" rtl="0" algn="l">
              <a:spcBef>
                <a:spcPts val="1000"/>
              </a:spcBef>
              <a:spcAft>
                <a:spcPts val="0"/>
              </a:spcAft>
              <a:buSzPct val="59999"/>
              <a:buChar char="●"/>
            </a:pPr>
            <a:r>
              <a:rPr lang="en-CA"/>
              <a:t>Massage therapy is generally contraindicated in the follow situations: pancreatitis, blood dyscrasias, skin rashes/irritations/infections and liver dysfunction!</a:t>
            </a:r>
            <a:endParaRPr/>
          </a:p>
          <a:p>
            <a:pPr indent="-315468" lvl="0" marL="342900" rtl="0" algn="l">
              <a:spcBef>
                <a:spcPts val="1000"/>
              </a:spcBef>
              <a:spcAft>
                <a:spcPts val="0"/>
              </a:spcAft>
              <a:buSzPct val="59999"/>
              <a:buChar char="●"/>
            </a:pPr>
            <a:r>
              <a:rPr lang="en-CA"/>
              <a:t>Your client’s health status may change from day to day. Communicate with your client to ensure they are feeling well enough for treatment. If not, encourage them to reschedule!</a:t>
            </a:r>
            <a:endParaRPr/>
          </a:p>
          <a:p>
            <a:pPr indent="-315468" lvl="0" marL="342900" rtl="0" algn="l">
              <a:spcBef>
                <a:spcPts val="1000"/>
              </a:spcBef>
              <a:spcAft>
                <a:spcPts val="0"/>
              </a:spcAft>
              <a:buSzPct val="59999"/>
              <a:buChar char="●"/>
            </a:pPr>
            <a:r>
              <a:rPr lang="en-CA"/>
              <a:t>Watch for adverse effects, including fatigue, dizziness, and orthostatic hypotension, that can be amplified by massage treatment! Instruct clients sit up slowly and wait for a few minutes before getting up from the massage table!</a:t>
            </a:r>
            <a:endParaRPr/>
          </a:p>
        </p:txBody>
      </p:sp>
      <p:sp>
        <p:nvSpPr>
          <p:cNvPr id="998" name="Google Shape;998;p10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999" name="Google Shape;999;p10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0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Specific Guidelines</a:t>
            </a:r>
            <a:endParaRPr/>
          </a:p>
        </p:txBody>
      </p:sp>
      <p:sp>
        <p:nvSpPr>
          <p:cNvPr id="1005" name="Google Shape;1005;p10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CA"/>
              <a:t>SHORTER/LESS INTENSE treatment may be necessary in clients experiencing dizziness, headache, fatigue or sleep disturbances secondary to antiretroviral medications!</a:t>
            </a:r>
            <a:endParaRPr/>
          </a:p>
          <a:p>
            <a:pPr indent="-285750" lvl="1" marL="742950" rtl="0" algn="l">
              <a:spcBef>
                <a:spcPts val="1000"/>
              </a:spcBef>
              <a:spcAft>
                <a:spcPts val="0"/>
              </a:spcAft>
              <a:buSzPts val="1280"/>
              <a:buChar char="○"/>
            </a:pPr>
            <a:r>
              <a:rPr lang="en-CA"/>
              <a:t>For additional massage recommendations on adverse effects of HIV/AIDS medications, refer to the textbook (pages 221-223)</a:t>
            </a:r>
            <a:endParaRPr/>
          </a:p>
        </p:txBody>
      </p:sp>
      <p:sp>
        <p:nvSpPr>
          <p:cNvPr id="1006" name="Google Shape;1006;p10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007" name="Google Shape;1007;p10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0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Drugs for Managing HIV/AIDS – Specific Guidelines</a:t>
            </a:r>
            <a:endParaRPr/>
          </a:p>
        </p:txBody>
      </p:sp>
      <p:sp>
        <p:nvSpPr>
          <p:cNvPr id="1013" name="Google Shape;1013;p10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85000" lnSpcReduction="20000"/>
          </a:bodyPr>
          <a:lstStyle/>
          <a:p>
            <a:pPr indent="-329184" lvl="0" marL="342900" rtl="0" algn="l">
              <a:spcBef>
                <a:spcPts val="0"/>
              </a:spcBef>
              <a:spcAft>
                <a:spcPts val="0"/>
              </a:spcAft>
              <a:buSzPct val="59999"/>
              <a:buChar char="●"/>
            </a:pPr>
            <a:r>
              <a:rPr lang="en-CA"/>
              <a:t>Hydrotherapy guidelines</a:t>
            </a:r>
            <a:endParaRPr/>
          </a:p>
          <a:p>
            <a:pPr indent="-273557" lvl="1" marL="742950" rtl="0" algn="l">
              <a:spcBef>
                <a:spcPts val="1000"/>
              </a:spcBef>
              <a:spcAft>
                <a:spcPts val="0"/>
              </a:spcAft>
              <a:buSzPct val="67368"/>
              <a:buChar char="○"/>
            </a:pPr>
            <a:r>
              <a:rPr lang="en-CA"/>
              <a:t>Before treatment, ensure that there are no physician restrictions on the use of hydrotherapy! Be aware of all medications and adverse effects that could have an impact on hydrotherapy! Ask your client about normal shower/bath temperatures!</a:t>
            </a:r>
            <a:endParaRPr/>
          </a:p>
          <a:p>
            <a:pPr indent="-217932" lvl="2" marL="1143000" rtl="0" algn="l">
              <a:spcBef>
                <a:spcPts val="1000"/>
              </a:spcBef>
              <a:spcAft>
                <a:spcPts val="0"/>
              </a:spcAft>
              <a:buSzPct val="58947"/>
              <a:buChar char="■"/>
            </a:pPr>
            <a:r>
              <a:rPr lang="en-CA"/>
              <a:t>Refer to the textbook for examples (page 223)</a:t>
            </a:r>
            <a:endParaRPr/>
          </a:p>
          <a:p>
            <a:pPr indent="-273557" lvl="1" marL="742950" rtl="0" algn="l">
              <a:spcBef>
                <a:spcPts val="1000"/>
              </a:spcBef>
              <a:spcAft>
                <a:spcPts val="0"/>
              </a:spcAft>
              <a:buSzPct val="67368"/>
              <a:buChar char="○"/>
            </a:pPr>
            <a:r>
              <a:rPr lang="en-CA"/>
              <a:t>“Start low and go slow.” Monitor your client closely starting with mild, better tolerated hydrotherapy applications! </a:t>
            </a:r>
            <a:endParaRPr/>
          </a:p>
          <a:p>
            <a:pPr indent="-329184" lvl="0" marL="342900" rtl="0" algn="l">
              <a:spcBef>
                <a:spcPts val="1000"/>
              </a:spcBef>
              <a:spcAft>
                <a:spcPts val="0"/>
              </a:spcAft>
              <a:buSzPct val="59999"/>
              <a:buChar char="●"/>
            </a:pPr>
            <a:r>
              <a:rPr lang="en-CA"/>
              <a:t>Exercise recommendation</a:t>
            </a:r>
            <a:endParaRPr/>
          </a:p>
          <a:p>
            <a:pPr indent="-273557" lvl="1" marL="742950" rtl="0" algn="l">
              <a:spcBef>
                <a:spcPts val="1000"/>
              </a:spcBef>
              <a:spcAft>
                <a:spcPts val="0"/>
              </a:spcAft>
              <a:buSzPct val="67368"/>
              <a:buChar char="○"/>
            </a:pPr>
            <a:r>
              <a:rPr lang="en-CA"/>
              <a:t>Develop a progressive exercise regimen based on your client’s lifestyle, energy levels and current activity levels! Watch for adverse effects that can impact exercise such as increased sweating, photosensitivity and fatigue/weakness!</a:t>
            </a:r>
            <a:endParaRPr/>
          </a:p>
          <a:p>
            <a:pPr indent="-273557" lvl="1" marL="742950" rtl="0" algn="l">
              <a:spcBef>
                <a:spcPts val="1000"/>
              </a:spcBef>
              <a:spcAft>
                <a:spcPts val="0"/>
              </a:spcAft>
              <a:buSzPct val="67368"/>
              <a:buChar char="○"/>
            </a:pPr>
            <a:r>
              <a:rPr lang="en-CA"/>
              <a:t>When in doubt of your exercise recommendation, contact the medical team!</a:t>
            </a:r>
            <a:endParaRPr/>
          </a:p>
        </p:txBody>
      </p:sp>
      <p:sp>
        <p:nvSpPr>
          <p:cNvPr id="1014" name="Google Shape;1014;p10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015" name="Google Shape;1015;p10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References</a:t>
            </a:r>
            <a:endParaRPr/>
          </a:p>
        </p:txBody>
      </p:sp>
      <p:sp>
        <p:nvSpPr>
          <p:cNvPr id="1022" name="Google Shape;1022;p11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aseline="30000" lang="en-CA"/>
              <a:t>1</a:t>
            </a:r>
            <a:r>
              <a:rPr lang="en-CA"/>
              <a:t>Persad, Randal S. </a:t>
            </a:r>
            <a:r>
              <a:rPr i="1" lang="en-CA"/>
              <a:t>Massage Therapy &amp; Medications: General Treatment    	Principles</a:t>
            </a:r>
            <a:r>
              <a:rPr lang="en-CA"/>
              <a:t>. Toronto: Thistle Printing Limited, 2011. Print.</a:t>
            </a:r>
            <a:endParaRPr/>
          </a:p>
          <a:p>
            <a:pPr indent="-342900" lvl="0" marL="342900" rtl="0" algn="l">
              <a:spcBef>
                <a:spcPts val="1000"/>
              </a:spcBef>
              <a:spcAft>
                <a:spcPts val="0"/>
              </a:spcAft>
              <a:buSzPts val="1440"/>
              <a:buChar char="●"/>
            </a:pPr>
            <a:r>
              <a:rPr baseline="30000" lang="en-CA"/>
              <a:t>2</a:t>
            </a:r>
            <a:r>
              <a:rPr lang="en-CA"/>
              <a:t>Lexi-Comp Mobile App for iPhone. Version: 2.3.1 (2015)</a:t>
            </a:r>
            <a:endParaRPr/>
          </a:p>
          <a:p>
            <a:pPr indent="-342900" lvl="0" marL="342900" rtl="0" algn="l">
              <a:spcBef>
                <a:spcPts val="1000"/>
              </a:spcBef>
              <a:spcAft>
                <a:spcPts val="0"/>
              </a:spcAft>
              <a:buSzPts val="1440"/>
              <a:buChar char="●"/>
            </a:pPr>
            <a:r>
              <a:rPr baseline="30000" lang="en-CA"/>
              <a:t>3</a:t>
            </a:r>
            <a:r>
              <a:rPr lang="en-CA"/>
              <a:t>RxVigilance Mobile App for iPhone. Version: 1.2.55 (2015)</a:t>
            </a:r>
            <a:endParaRPr/>
          </a:p>
        </p:txBody>
      </p:sp>
      <p:sp>
        <p:nvSpPr>
          <p:cNvPr id="1023" name="Google Shape;1023;p11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024" name="Google Shape;1024;p11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11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CA"/>
              <a:t>Thank you and good luck!!</a:t>
            </a:r>
            <a:endParaRPr/>
          </a:p>
        </p:txBody>
      </p:sp>
      <p:sp>
        <p:nvSpPr>
          <p:cNvPr id="1030" name="Google Shape;1030;p11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CA"/>
              <a:t>The Learning Company | Massage Therapy &amp; Medications | </a:t>
            </a:r>
            <a:endParaRPr/>
          </a:p>
        </p:txBody>
      </p:sp>
      <p:sp>
        <p:nvSpPr>
          <p:cNvPr id="1031" name="Google Shape;1031;p11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Clr>
                <a:srgbClr val="000000"/>
              </a:buClr>
              <a:buFont typeface="Arial"/>
              <a:buNone/>
            </a:pPr>
            <a:fld id="{00000000-1234-1234-1234-123412341234}" type="slidenum">
              <a:rPr lang="en-CA" sz="1300">
                <a:solidFill>
                  <a:schemeClr val="accent3"/>
                </a:solidFill>
                <a:latin typeface="Average"/>
                <a:ea typeface="Average"/>
                <a:cs typeface="Average"/>
                <a:sym typeface="Average"/>
              </a:rPr>
              <a:t>‹#›</a:t>
            </a:fld>
            <a:endParaRPr sz="1300">
              <a:solidFill>
                <a:schemeClr val="accent3"/>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2015-03-24T01:32:58Z</dcterms:created>
  <dc:creator>Michael Giannuzzi</dc:creator>
</cp:coreProperties>
</file>