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</p:sldIdLst>
  <p:sldSz cy="6858000" cx="12192000"/>
  <p:notesSz cx="6858000" cy="9144000"/>
  <p:embeddedFontLst>
    <p:embeddedFont>
      <p:font typeface="Economica"/>
      <p:regular r:id="rId92"/>
      <p:bold r:id="rId93"/>
      <p:italic r:id="rId94"/>
      <p:boldItalic r:id="rId95"/>
    </p:embeddedFont>
    <p:embeddedFont>
      <p:font typeface="Open Sans"/>
      <p:regular r:id="rId96"/>
      <p:bold r:id="rId97"/>
      <p:italic r:id="rId98"/>
      <p:boldItalic r:id="rId9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00" roundtripDataSignature="AMtx7mgkLdqWU7qwz16ZoUxOF1hvworM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BED5CD0-75C5-40E2-B1E6-239FF4168942}">
  <a:tblStyle styleId="{7BED5CD0-75C5-40E2-B1E6-239FF4168942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0" Type="http://customschemas.google.com/relationships/presentationmetadata" Target="metadata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font" Target="fonts/Economica-boldItalic.fntdata"/><Relationship Id="rId94" Type="http://schemas.openxmlformats.org/officeDocument/2006/relationships/font" Target="fonts/Economica-italic.fntdata"/><Relationship Id="rId97" Type="http://schemas.openxmlformats.org/officeDocument/2006/relationships/font" Target="fonts/OpenSans-bold.fntdata"/><Relationship Id="rId96" Type="http://schemas.openxmlformats.org/officeDocument/2006/relationships/font" Target="fonts/OpenSans-regular.fntdata"/><Relationship Id="rId11" Type="http://schemas.openxmlformats.org/officeDocument/2006/relationships/slide" Target="slides/slide5.xml"/><Relationship Id="rId99" Type="http://schemas.openxmlformats.org/officeDocument/2006/relationships/font" Target="fonts/OpenSans-boldItalic.fntdata"/><Relationship Id="rId10" Type="http://schemas.openxmlformats.org/officeDocument/2006/relationships/slide" Target="slides/slide4.xml"/><Relationship Id="rId98" Type="http://schemas.openxmlformats.org/officeDocument/2006/relationships/font" Target="fonts/OpenSans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font" Target="fonts/Economica-bold.fntdata"/><Relationship Id="rId92" Type="http://schemas.openxmlformats.org/officeDocument/2006/relationships/font" Target="fonts/Economica-regular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18d5adea5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18d5adea5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218d5adea56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18d5adea56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18d5adea56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218d5adea56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18d5adea56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18d5adea56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218d5adea56_0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bda4c10e87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bda4c10e87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bda4c10e87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bda4c10e87_0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bda4c10e87_0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3bda4c10e87_0_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be6008148b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be6008148b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be6008148b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bda4c10e87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bda4c10e87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3bda4c10e87_0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c0620e31e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c0620e31e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g3c0620e31e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c0620e31ec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3c0620e31ec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g3c0620e31ec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3c0620e31ec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3c0620e31ec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g3c0620e31ec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7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7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7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7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7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9" name="Google Shape;789;p8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8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13c1c94afd_0_265"/>
          <p:cNvSpPr/>
          <p:nvPr/>
        </p:nvSpPr>
        <p:spPr>
          <a:xfrm>
            <a:off x="3658683" y="1008933"/>
            <a:ext cx="1442131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5" name="Google Shape;15;g213c1c94afd_0_265"/>
          <p:cNvSpPr/>
          <p:nvPr/>
        </p:nvSpPr>
        <p:spPr>
          <a:xfrm rot="10800000">
            <a:off x="7091169" y="4355671"/>
            <a:ext cx="1442131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6" name="Google Shape;16;g213c1c94afd_0_265"/>
          <p:cNvSpPr txBox="1"/>
          <p:nvPr>
            <p:ph type="ctrTitle"/>
          </p:nvPr>
        </p:nvSpPr>
        <p:spPr>
          <a:xfrm>
            <a:off x="4059600" y="1925674"/>
            <a:ext cx="4072800" cy="2049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7" name="Google Shape;17;g213c1c94afd_0_265"/>
          <p:cNvSpPr txBox="1"/>
          <p:nvPr>
            <p:ph idx="1" type="subTitle"/>
          </p:nvPr>
        </p:nvSpPr>
        <p:spPr>
          <a:xfrm>
            <a:off x="4059600" y="4155440"/>
            <a:ext cx="4072800" cy="935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8" name="Google Shape;18;g213c1c94afd_0_26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213c1c94afd_0_271"/>
          <p:cNvSpPr/>
          <p:nvPr/>
        </p:nvSpPr>
        <p:spPr>
          <a:xfrm flipH="1">
            <a:off x="10127953" y="613633"/>
            <a:ext cx="1442131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1" name="Google Shape;21;g213c1c94afd_0_271"/>
          <p:cNvSpPr/>
          <p:nvPr/>
        </p:nvSpPr>
        <p:spPr>
          <a:xfrm flipH="1" rot="10800000">
            <a:off x="621900" y="4744471"/>
            <a:ext cx="1442131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2" name="Google Shape;22;g213c1c94afd_0_271"/>
          <p:cNvSpPr txBox="1"/>
          <p:nvPr>
            <p:ph type="title"/>
          </p:nvPr>
        </p:nvSpPr>
        <p:spPr>
          <a:xfrm>
            <a:off x="1031600" y="2408600"/>
            <a:ext cx="10128900" cy="2040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3" name="Google Shape;23;g213c1c94afd_0_27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13c1c94afd_0_276"/>
          <p:cNvSpPr/>
          <p:nvPr/>
        </p:nvSpPr>
        <p:spPr>
          <a:xfrm>
            <a:off x="0" y="6727600"/>
            <a:ext cx="12192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g213c1c94afd_0_276"/>
          <p:cNvSpPr txBox="1"/>
          <p:nvPr>
            <p:ph type="title"/>
          </p:nvPr>
        </p:nvSpPr>
        <p:spPr>
          <a:xfrm>
            <a:off x="415600" y="421233"/>
            <a:ext cx="11360700" cy="1108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g213c1c94afd_0_276"/>
          <p:cNvSpPr txBox="1"/>
          <p:nvPr>
            <p:ph idx="1" type="body"/>
          </p:nvPr>
        </p:nvSpPr>
        <p:spPr>
          <a:xfrm>
            <a:off x="415600" y="1633633"/>
            <a:ext cx="11360700" cy="4472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8" name="Google Shape;28;g213c1c94afd_0_27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13c1c94afd_0_281"/>
          <p:cNvSpPr txBox="1"/>
          <p:nvPr>
            <p:ph type="title"/>
          </p:nvPr>
        </p:nvSpPr>
        <p:spPr>
          <a:xfrm>
            <a:off x="415600" y="421233"/>
            <a:ext cx="11360700" cy="1108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31" name="Google Shape;31;g213c1c94afd_0_281"/>
          <p:cNvSpPr txBox="1"/>
          <p:nvPr>
            <p:ph idx="1" type="body"/>
          </p:nvPr>
        </p:nvSpPr>
        <p:spPr>
          <a:xfrm>
            <a:off x="415600" y="1633633"/>
            <a:ext cx="5333100" cy="4472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" name="Google Shape;32;g213c1c94afd_0_281"/>
          <p:cNvSpPr txBox="1"/>
          <p:nvPr>
            <p:ph idx="2" type="body"/>
          </p:nvPr>
        </p:nvSpPr>
        <p:spPr>
          <a:xfrm>
            <a:off x="6443200" y="1633633"/>
            <a:ext cx="5333100" cy="4472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3" name="Google Shape;33;g213c1c94afd_0_28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13c1c94afd_0_286"/>
          <p:cNvSpPr txBox="1"/>
          <p:nvPr>
            <p:ph type="title"/>
          </p:nvPr>
        </p:nvSpPr>
        <p:spPr>
          <a:xfrm>
            <a:off x="415600" y="421233"/>
            <a:ext cx="11360700" cy="1108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36" name="Google Shape;36;g213c1c94afd_0_28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13c1c94afd_0_289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39" name="Google Shape;39;g213c1c94afd_0_289"/>
          <p:cNvSpPr txBox="1"/>
          <p:nvPr>
            <p:ph idx="1" type="body"/>
          </p:nvPr>
        </p:nvSpPr>
        <p:spPr>
          <a:xfrm>
            <a:off x="415600" y="1865867"/>
            <a:ext cx="3744000" cy="371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0" name="Google Shape;40;g213c1c94afd_0_28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13c1c94afd_0_293"/>
          <p:cNvSpPr/>
          <p:nvPr/>
        </p:nvSpPr>
        <p:spPr>
          <a:xfrm>
            <a:off x="0" y="6727600"/>
            <a:ext cx="12192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g213c1c94afd_0_293"/>
          <p:cNvSpPr txBox="1"/>
          <p:nvPr>
            <p:ph type="title"/>
          </p:nvPr>
        </p:nvSpPr>
        <p:spPr>
          <a:xfrm>
            <a:off x="653667" y="600200"/>
            <a:ext cx="78384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4" name="Google Shape;44;g213c1c94afd_0_29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13c1c94afd_0_297"/>
          <p:cNvSpPr/>
          <p:nvPr/>
        </p:nvSpPr>
        <p:spPr>
          <a:xfrm>
            <a:off x="6096000" y="-33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g213c1c94afd_0_297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g213c1c94afd_0_297"/>
          <p:cNvSpPr txBox="1"/>
          <p:nvPr>
            <p:ph type="title"/>
          </p:nvPr>
        </p:nvSpPr>
        <p:spPr>
          <a:xfrm>
            <a:off x="354000" y="1239033"/>
            <a:ext cx="5393700" cy="2381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9" name="Google Shape;49;g213c1c94afd_0_297"/>
          <p:cNvSpPr txBox="1"/>
          <p:nvPr>
            <p:ph idx="1" type="subTitle"/>
          </p:nvPr>
        </p:nvSpPr>
        <p:spPr>
          <a:xfrm>
            <a:off x="354000" y="3692001"/>
            <a:ext cx="5393700" cy="209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50" name="Google Shape;50;g213c1c94afd_0_297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g213c1c94afd_0_29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13c1c94afd_0_304"/>
          <p:cNvSpPr txBox="1"/>
          <p:nvPr>
            <p:ph idx="1" type="body"/>
          </p:nvPr>
        </p:nvSpPr>
        <p:spPr>
          <a:xfrm>
            <a:off x="426000" y="5625233"/>
            <a:ext cx="7998300" cy="798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Economica"/>
              <a:buNone/>
              <a:defRPr sz="32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4" name="Google Shape;54;g213c1c94afd_0_30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13c1c94afd_0_307"/>
          <p:cNvSpPr/>
          <p:nvPr/>
        </p:nvSpPr>
        <p:spPr>
          <a:xfrm>
            <a:off x="0" y="6727600"/>
            <a:ext cx="12192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g213c1c94afd_0_307"/>
          <p:cNvSpPr txBox="1"/>
          <p:nvPr>
            <p:ph hasCustomPrompt="1" type="title"/>
          </p:nvPr>
        </p:nvSpPr>
        <p:spPr>
          <a:xfrm>
            <a:off x="415600" y="1276167"/>
            <a:ext cx="11360700" cy="2838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300"/>
              <a:buNone/>
              <a:defRPr sz="213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g213c1c94afd_0_307"/>
          <p:cNvSpPr txBox="1"/>
          <p:nvPr>
            <p:ph idx="1" type="body"/>
          </p:nvPr>
        </p:nvSpPr>
        <p:spPr>
          <a:xfrm>
            <a:off x="415600" y="4216000"/>
            <a:ext cx="11360700" cy="1428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9" name="Google Shape;59;g213c1c94afd_0_30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13c1c94afd_0_3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13c1c94afd_0_314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64" name="Google Shape;64;g213c1c94afd_0_314"/>
          <p:cNvSpPr txBox="1"/>
          <p:nvPr>
            <p:ph idx="1" type="body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1pPr>
            <a:lvl2pPr indent="-320040" lvl="1" marL="914400" rtl="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2pPr>
            <a:lvl3pPr indent="-320039" lvl="2" marL="1371600" rtl="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3pPr>
            <a:lvl4pPr indent="-320039" lvl="3" marL="18288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4pPr>
            <a:lvl5pPr indent="-320039" lvl="4" marL="2286000" rtl="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5pPr>
            <a:lvl6pPr indent="-320039" lvl="5" marL="2743200" rtl="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6pPr>
            <a:lvl7pPr indent="-320039" lvl="6" marL="32004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7pPr>
            <a:lvl8pPr indent="-320040" lvl="7" marL="3657600" rtl="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8pPr>
            <a:lvl9pPr indent="-320040" lvl="8" marL="4114800" rtl="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9pPr>
          </a:lstStyle>
          <a:p/>
        </p:txBody>
      </p:sp>
      <p:sp>
        <p:nvSpPr>
          <p:cNvPr id="65" name="Google Shape;65;g213c1c94afd_0_314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g213c1c94afd_0_31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g213c1c94afd_0_314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13c1c94afd_0_261"/>
          <p:cNvSpPr txBox="1"/>
          <p:nvPr>
            <p:ph type="title"/>
          </p:nvPr>
        </p:nvSpPr>
        <p:spPr>
          <a:xfrm>
            <a:off x="415600" y="421233"/>
            <a:ext cx="11360700" cy="1108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Economica"/>
              <a:buNone/>
              <a:defRPr sz="56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1" name="Google Shape;11;g213c1c94afd_0_261"/>
          <p:cNvSpPr txBox="1"/>
          <p:nvPr>
            <p:ph idx="1" type="body"/>
          </p:nvPr>
        </p:nvSpPr>
        <p:spPr>
          <a:xfrm>
            <a:off x="415600" y="1633633"/>
            <a:ext cx="11360700" cy="44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Char char="●"/>
              <a:defRPr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○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■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●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○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■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●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○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Char char="■"/>
              <a:defRPr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" name="Google Shape;12;g213c1c94afd_0_26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drugs.com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5" Type="http://schemas.openxmlformats.org/officeDocument/2006/relationships/image" Target="../media/image1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1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0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47.png"/><Relationship Id="rId6" Type="http://schemas.openxmlformats.org/officeDocument/2006/relationships/image" Target="../media/image3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4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3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39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8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0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49.png"/><Relationship Id="rId4" Type="http://schemas.openxmlformats.org/officeDocument/2006/relationships/image" Target="../media/image55.png"/><Relationship Id="rId5" Type="http://schemas.openxmlformats.org/officeDocument/2006/relationships/image" Target="../media/image54.png"/><Relationship Id="rId6" Type="http://schemas.openxmlformats.org/officeDocument/2006/relationships/image" Target="../media/image53.png"/><Relationship Id="rId7" Type="http://schemas.openxmlformats.org/officeDocument/2006/relationships/image" Target="../media/image52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"/>
          <p:cNvSpPr txBox="1"/>
          <p:nvPr>
            <p:ph type="ctrTitle"/>
          </p:nvPr>
        </p:nvSpPr>
        <p:spPr>
          <a:xfrm>
            <a:off x="4059600" y="1925674"/>
            <a:ext cx="4072800" cy="204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en-CA"/>
              <a:t>Massage Therapy &amp; Medications Part 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"/>
          <p:cNvSpPr txBox="1"/>
          <p:nvPr>
            <p:ph type="title"/>
          </p:nvPr>
        </p:nvSpPr>
        <p:spPr>
          <a:xfrm>
            <a:off x="677325" y="482200"/>
            <a:ext cx="8596800" cy="10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Course Outline</a:t>
            </a:r>
            <a:endParaRPr/>
          </a:p>
        </p:txBody>
      </p:sp>
      <p:graphicFrame>
        <p:nvGraphicFramePr>
          <p:cNvPr id="79" name="Google Shape;79;p2"/>
          <p:cNvGraphicFramePr/>
          <p:nvPr/>
        </p:nvGraphicFramePr>
        <p:xfrm>
          <a:off x="1984665" y="1180989"/>
          <a:ext cx="3000000" cy="3000000"/>
        </p:xfrm>
        <a:graphic>
          <a:graphicData uri="http://schemas.openxmlformats.org/drawingml/2006/table">
            <a:tbl>
              <a:tblPr bandCol="1" bandRow="1" firstCol="1" firstRow="1" lastCol="1" lastRow="1">
                <a:noFill/>
                <a:tableStyleId>{7BED5CD0-75C5-40E2-B1E6-239FF4168942}</a:tableStyleId>
              </a:tblPr>
              <a:tblGrid>
                <a:gridCol w="1857950"/>
                <a:gridCol w="7184400"/>
              </a:tblGrid>
              <a:tr h="416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700" u="none" cap="none" strike="noStrike"/>
                        <a:t> </a:t>
                      </a:r>
                      <a:endParaRPr sz="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 u="none" cap="none" strike="noStrike"/>
                        <a:t>Duration</a:t>
                      </a:r>
                      <a:endParaRPr sz="12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42800" marL="428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700" u="none" cap="none" strike="noStrike"/>
                        <a:t> </a:t>
                      </a:r>
                      <a:endParaRPr sz="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 u="none" cap="none" strike="noStrike"/>
                        <a:t>LESSON TOPICS</a:t>
                      </a:r>
                      <a:endParaRPr sz="12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700" u="none" cap="none" strike="noStrike"/>
                        <a:t> </a:t>
                      </a:r>
                      <a:endParaRPr sz="6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42800" marL="42800"/>
                </a:tc>
              </a:tr>
              <a:tr h="4403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sng" cap="none" strike="noStrike"/>
                        <a:t>1</a:t>
                      </a:r>
                      <a:r>
                        <a:rPr lang="en-CA" sz="900" u="sng"/>
                        <a:t>6</a:t>
                      </a:r>
                      <a:r>
                        <a:rPr lang="en-CA" sz="900" u="sng" cap="none" strike="noStrike"/>
                        <a:t> hours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1 hr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1 hr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1 hr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1 hr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/>
                        <a:t>12 </a:t>
                      </a:r>
                      <a:r>
                        <a:rPr lang="en-CA" sz="900" u="none" cap="none" strike="noStrike"/>
                        <a:t>hrs</a:t>
                      </a:r>
                      <a:endParaRPr sz="9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42800" marL="42800"/>
                </a:tc>
                <a:tc>
                  <a:txBody>
                    <a:bodyPr/>
                    <a:lstStyle/>
                    <a:p>
                      <a:pPr indent="0" lvl="0" marL="20129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700" u="none" cap="none" strike="noStrike"/>
                        <a:t> </a:t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Welcome &amp; Course Introduction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Instructor &amp; Student Expectations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Attendance, Late, and Assignment Policies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 sz="900" u="none" cap="none" strike="noStrike"/>
                    </a:p>
                    <a:p>
                      <a:pPr indent="0" lvl="0" marL="2286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1. Explain the implications of how medications are administered and the effects of a massage therapy treatment.</a:t>
                      </a:r>
                      <a:endParaRPr/>
                    </a:p>
                    <a:p>
                      <a:pPr indent="0" lvl="0" marL="2286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/>
                    </a:p>
                    <a:p>
                      <a:pPr indent="0" lvl="0" marL="2286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2. Explain the basic mechanism of action and therapeutic indications.</a:t>
                      </a:r>
                      <a:endParaRPr/>
                    </a:p>
                    <a:p>
                      <a:pPr indent="0" lvl="0" marL="2286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/>
                    </a:p>
                    <a:p>
                      <a:pPr indent="0" lvl="0" marL="2286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3. Recognize the medications that may contraindicate a massage therapy treatment, either locally or generally.</a:t>
                      </a:r>
                      <a:endParaRPr/>
                    </a:p>
                    <a:p>
                      <a:pPr indent="0" lvl="0" marL="2286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/>
                    </a:p>
                    <a:p>
                      <a:pPr indent="0" lvl="0" marL="2286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4. Understand how treatment can be adapted in cases where a pharmaceutical drug may complicate a proposed treatment plan.</a:t>
                      </a:r>
                      <a:endParaRPr/>
                    </a:p>
                    <a:p>
                      <a:pPr indent="0" lvl="0" marL="2286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 </a:t>
                      </a:r>
                      <a:endParaRPr/>
                    </a:p>
                    <a:p>
                      <a:pPr indent="0" lvl="0" marL="2286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900" u="none" cap="none" strike="noStrike"/>
                        <a:t>5. Identify for common drugs the therapeutic uses and effects as appropriate for the following: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Noto Sans Symbols"/>
                        <a:buChar char="∙"/>
                      </a:pPr>
                      <a:r>
                        <a:rPr lang="en-CA" sz="900" u="none" cap="none" strike="noStrike"/>
                        <a:t>Inflammatory Conditions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Noto Sans Symbols"/>
                        <a:buChar char="∙"/>
                      </a:pPr>
                      <a:r>
                        <a:rPr lang="en-CA" sz="900" u="none" cap="none" strike="noStrike"/>
                        <a:t>Pain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Noto Sans Symbols"/>
                        <a:buChar char="∙"/>
                      </a:pPr>
                      <a:r>
                        <a:rPr lang="en-CA" sz="900" u="none" cap="none" strike="noStrike"/>
                        <a:t>Cardiovascular Disease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Noto Sans Symbols"/>
                        <a:buChar char="∙"/>
                      </a:pPr>
                      <a:r>
                        <a:rPr lang="en-CA" sz="900" u="none" cap="none" strike="noStrike"/>
                        <a:t>Diabetes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Noto Sans Symbols"/>
                        <a:buChar char="∙"/>
                      </a:pPr>
                      <a:r>
                        <a:rPr lang="en-CA" sz="900" u="none" cap="none" strike="noStrike"/>
                        <a:t>Respiratory inflammation and congestion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Noto Sans Symbols"/>
                        <a:buChar char="∙"/>
                      </a:pPr>
                      <a:r>
                        <a:rPr lang="en-CA" sz="900" u="none" cap="none" strike="noStrike"/>
                        <a:t>Mood and emotional disorders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Noto Sans Symbols"/>
                        <a:buChar char="∙"/>
                      </a:pPr>
                      <a:r>
                        <a:rPr lang="en-CA" sz="900" u="none" cap="none" strike="noStrike"/>
                        <a:t>HIV/AIDS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700" u="none" cap="none" strike="noStrike"/>
                        <a:t> </a:t>
                      </a:r>
                      <a:endParaRPr sz="6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42800" marL="42800"/>
                </a:tc>
              </a:tr>
            </a:tbl>
          </a:graphicData>
        </a:graphic>
      </p:graphicFrame>
      <p:sp>
        <p:nvSpPr>
          <p:cNvPr id="80" name="Google Shape;80;p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  <p:sp>
        <p:nvSpPr>
          <p:cNvPr id="81" name="Google Shape;81;p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Course Outline</a:t>
            </a:r>
            <a:endParaRPr/>
          </a:p>
        </p:txBody>
      </p:sp>
      <p:sp>
        <p:nvSpPr>
          <p:cNvPr id="87" name="Google Shape;87;p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Evaluation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Attending classes, participating in class discussions and completion of in-class assignments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Final Exam</a:t>
            </a:r>
            <a:endParaRPr/>
          </a:p>
          <a:p>
            <a:pPr indent="0" lvl="1" marL="45720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</p:txBody>
      </p:sp>
      <p:sp>
        <p:nvSpPr>
          <p:cNvPr id="88" name="Google Shape;88;p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89" name="Google Shape;89;p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Introduction to Pharmacology</a:t>
            </a:r>
            <a:endParaRPr/>
          </a:p>
        </p:txBody>
      </p:sp>
      <p:sp>
        <p:nvSpPr>
          <p:cNvPr id="95" name="Google Shape;95;p5"/>
          <p:cNvSpPr txBox="1"/>
          <p:nvPr>
            <p:ph idx="1" type="body"/>
          </p:nvPr>
        </p:nvSpPr>
        <p:spPr>
          <a:xfrm>
            <a:off x="677325" y="1535898"/>
            <a:ext cx="8596800" cy="45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Pharmacology - The scientific study of the origin, nature, chemistry, effects and uses of drugs on living bodies. </a:t>
            </a:r>
            <a:endParaRPr b="1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What is a </a:t>
            </a:r>
            <a:r>
              <a:rPr b="1" lang="en-CA"/>
              <a:t>drug</a:t>
            </a:r>
            <a:r>
              <a:rPr lang="en-CA"/>
              <a:t>? </a:t>
            </a:r>
            <a:r>
              <a:rPr lang="en-CA"/>
              <a:t> A medicine or other substance which has a physiological effect when ingested or otherwise introduced into the body.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sp>
        <p:nvSpPr>
          <p:cNvPr id="96" name="Google Shape;96;p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97" name="Google Shape;97;p5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  <p:pic>
        <p:nvPicPr>
          <p:cNvPr id="98" name="Google Shape;9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3248" y="3769225"/>
            <a:ext cx="3963077" cy="263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18d5adea56_0_0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 History of Pharmaceuticals</a:t>
            </a:r>
            <a:endParaRPr/>
          </a:p>
        </p:txBody>
      </p:sp>
      <p:sp>
        <p:nvSpPr>
          <p:cNvPr id="105" name="Google Shape;105;g218d5adea56_0_0"/>
          <p:cNvSpPr txBox="1"/>
          <p:nvPr>
            <p:ph idx="1" type="body"/>
          </p:nvPr>
        </p:nvSpPr>
        <p:spPr>
          <a:xfrm>
            <a:off x="677325" y="1356725"/>
            <a:ext cx="10405800" cy="5129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Archaeological</a:t>
            </a:r>
            <a:r>
              <a:rPr lang="en-CA"/>
              <a:t> evidence from societies around the world and to the most ancient of times show evidence of using </a:t>
            </a:r>
            <a:r>
              <a:rPr lang="en-CA"/>
              <a:t>substances</a:t>
            </a:r>
            <a:r>
              <a:rPr lang="en-CA"/>
              <a:t>, primarily plants, in a medicinal way. For example, studies on the teeth of Neanderthal skeletons from 40,000 years ago show they chewed bark from </a:t>
            </a:r>
            <a:r>
              <a:rPr lang="en-CA"/>
              <a:t>poplar</a:t>
            </a:r>
            <a:r>
              <a:rPr lang="en-CA"/>
              <a:t> trees, which contains an aspirin-like compound.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Ancient Egyptians (3000 BCE - 300 BCE) wrote down many recipes to treat a variety of ailments, using ingredients including honey, pomegranate juice., animal dung &amp; some metals.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The Chinese wrote an early textbook of medicines in 2700 BCE containing an extensive list of 365 plants and dried animal parts used medicinally, many still in use today.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Around 1000 BC, the Sushrita Samhita, a foundational text of Ayurvedic medicine is created &amp; includes 700 medicinal plants with descriptions of their use, dosage &amp; safety.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In Ancient Greece (460 - 370 BCE) live Hipocrates, considered the father of modern medicine. His paper contain 300 medicinal plants, classified by their medicinal action.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In 77 AD De Materia Medica is written by Dioscorides, a Greek physician. This book forms the basis of knowledge of medications for the next 1500 years &amp; includes about 1000 natural product medications (mostly plant based)</a:t>
            </a:r>
            <a:endParaRPr/>
          </a:p>
        </p:txBody>
      </p:sp>
      <p:sp>
        <p:nvSpPr>
          <p:cNvPr id="106" name="Google Shape;106;g218d5adea56_0_0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18d5adea56_0_7"/>
          <p:cNvSpPr txBox="1"/>
          <p:nvPr>
            <p:ph type="title"/>
          </p:nvPr>
        </p:nvSpPr>
        <p:spPr>
          <a:xfrm>
            <a:off x="677325" y="609600"/>
            <a:ext cx="8596800" cy="728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Modern Age of Pharmaceuticals</a:t>
            </a:r>
            <a:endParaRPr/>
          </a:p>
        </p:txBody>
      </p:sp>
      <p:sp>
        <p:nvSpPr>
          <p:cNvPr id="113" name="Google Shape;113;g218d5adea56_0_7"/>
          <p:cNvSpPr txBox="1"/>
          <p:nvPr>
            <p:ph idx="1" type="body"/>
          </p:nvPr>
        </p:nvSpPr>
        <p:spPr>
          <a:xfrm>
            <a:off x="677325" y="1338000"/>
            <a:ext cx="8596800" cy="4925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70000" lnSpcReduction="1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1100-1200s- first apothecary (pharmacy) set up in Florence, Italy.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1500-1600s - Apothecaries (pharmacists) produce many custom made medicines for patients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1798 - Smallpox Vaccine discovered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1820 - First US </a:t>
            </a:r>
            <a:r>
              <a:rPr lang="en-CA"/>
              <a:t>Pharmacopeia</a:t>
            </a:r>
            <a:r>
              <a:rPr lang="en-CA"/>
              <a:t> produced, listing drugs such cinchona bark used for malaria &amp; guaiacum for coughs.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1827 - Morphine isolated from Opium poppies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1846 - Ether used as an anesthetic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1884 - Medications begin to be produced in factories rather than apothecary shops. First tablets produced, enteric coating </a:t>
            </a:r>
            <a:r>
              <a:rPr lang="en-CA"/>
              <a:t>developed</a:t>
            </a:r>
            <a:r>
              <a:rPr lang="en-CA"/>
              <a:t>, gelatin capsules mass produced.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1899 - Aspirin made by the Bayer Co.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1923 - Insulin discovered by Banting and Best, produced by Eli Lilly Co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218d5adea56_0_7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18d5adea56_0_14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Post WW1 growth of the Pharmaceutical Industry</a:t>
            </a:r>
            <a:endParaRPr/>
          </a:p>
        </p:txBody>
      </p:sp>
      <p:sp>
        <p:nvSpPr>
          <p:cNvPr id="121" name="Google Shape;121;g218d5adea56_0_14"/>
          <p:cNvSpPr txBox="1"/>
          <p:nvPr>
            <p:ph idx="1" type="body"/>
          </p:nvPr>
        </p:nvSpPr>
        <p:spPr>
          <a:xfrm>
            <a:off x="677325" y="1393900"/>
            <a:ext cx="9959700" cy="516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62500" lnSpcReduction="1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The widespread suffering of WW1 encouraged the development of many medical advances.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1928 - Antibiotic Penicillin discovered by Alexander Fleming. Antibiotics were not widely prescribed until 1942.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1940s - Chemotherapy agents first developed, based on mustard gas used in WW1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1949 - First Corticosteroid approved for Rheumatoid </a:t>
            </a:r>
            <a:r>
              <a:rPr lang="en-CA"/>
              <a:t>arthritis</a:t>
            </a:r>
            <a:r>
              <a:rPr lang="en-CA"/>
              <a:t>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1951 - First </a:t>
            </a:r>
            <a:r>
              <a:rPr lang="en-CA"/>
              <a:t>antipsychotic</a:t>
            </a:r>
            <a:r>
              <a:rPr lang="en-CA"/>
              <a:t> , Thorazine.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1960 - First Birth Control Pill approved by the FDA.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1987 - First statin, Lovastatin, available to treat high blood </a:t>
            </a:r>
            <a:r>
              <a:rPr lang="en-CA"/>
              <a:t>cholesterol</a:t>
            </a:r>
            <a:r>
              <a:rPr lang="en-CA"/>
              <a:t>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1988 - First SSRI, Fluoxetine, introduced for treatment of depression &amp; anxiety.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1990 - AZT &amp; First Protease </a:t>
            </a:r>
            <a:r>
              <a:rPr lang="en-CA"/>
              <a:t>inhibitors</a:t>
            </a:r>
            <a:r>
              <a:rPr lang="en-CA"/>
              <a:t> developed to treat HIV/AIDS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1990s - Ritalin, a stimulant developed in the 1960s, begins to be prescribed for kids with ADHD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1998 - Viagra first sold for ED.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1998 - First Biologic (Enbrel) </a:t>
            </a:r>
            <a:r>
              <a:rPr lang="en-CA"/>
              <a:t>approved</a:t>
            </a:r>
            <a:r>
              <a:rPr lang="en-CA"/>
              <a:t> for autoimmune conditions, such as Rheumatoid Arthritis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2018- First injectable GLP 1 Agonist, Ozempic (semaglutide), hits the Canadian market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218d5adea56_0_14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</a:pPr>
            <a:r>
              <a:rPr lang="en-CA" sz="6000"/>
              <a:t>Basic Concepts and Guidelines</a:t>
            </a:r>
            <a:endParaRPr/>
          </a:p>
        </p:txBody>
      </p:sp>
      <p:sp>
        <p:nvSpPr>
          <p:cNvPr id="128" name="Google Shape;128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29" name="Google Shape;129;p6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  <p:pic>
        <p:nvPicPr>
          <p:cNvPr id="130" name="Google Shape;13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8101" y="2178050"/>
            <a:ext cx="4695749" cy="3549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Why Massage Therapists Need to Know How Medications Work</a:t>
            </a:r>
            <a:endParaRPr/>
          </a:p>
        </p:txBody>
      </p:sp>
      <p:sp>
        <p:nvSpPr>
          <p:cNvPr id="136" name="Google Shape;136;p7"/>
          <p:cNvSpPr txBox="1"/>
          <p:nvPr>
            <p:ph idx="1" type="body"/>
          </p:nvPr>
        </p:nvSpPr>
        <p:spPr>
          <a:xfrm>
            <a:off x="677325" y="2160600"/>
            <a:ext cx="8841600" cy="4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50581" lvl="0" marL="342900" rtl="0" algn="l">
              <a:spcBef>
                <a:spcPts val="0"/>
              </a:spcBef>
              <a:spcAft>
                <a:spcPts val="0"/>
              </a:spcAft>
              <a:buSzPct val="67721"/>
              <a:buChar char="●"/>
            </a:pPr>
            <a:r>
              <a:rPr lang="en-CA" sz="2974"/>
              <a:t>Different work settings will require knowledge of </a:t>
            </a:r>
            <a:r>
              <a:rPr b="1" lang="en-CA" sz="2974"/>
              <a:t>pharmacology </a:t>
            </a:r>
            <a:endParaRPr sz="2974"/>
          </a:p>
          <a:p>
            <a:pPr indent="-295717" lvl="1" marL="742950" rtl="0" algn="l">
              <a:spcBef>
                <a:spcPts val="1000"/>
              </a:spcBef>
              <a:spcAft>
                <a:spcPts val="0"/>
              </a:spcAft>
              <a:buSzPct val="74940"/>
              <a:buChar char="○"/>
            </a:pPr>
            <a:r>
              <a:rPr lang="en-CA" sz="2474"/>
              <a:t>Ex. Injury rehabilitation, palliative care</a:t>
            </a:r>
            <a:endParaRPr sz="2474"/>
          </a:p>
          <a:p>
            <a:pPr indent="-350581" lvl="0" marL="342900" rtl="0" algn="l">
              <a:spcBef>
                <a:spcPts val="1000"/>
              </a:spcBef>
              <a:spcAft>
                <a:spcPts val="0"/>
              </a:spcAft>
              <a:buSzPct val="67721"/>
              <a:buChar char="●"/>
            </a:pPr>
            <a:r>
              <a:rPr lang="en-CA" sz="2974"/>
              <a:t>Communication with other healthcare providers: Doctors, Nurse Practitioners, </a:t>
            </a:r>
            <a:r>
              <a:rPr lang="en-CA" sz="2974"/>
              <a:t>Physiotherapists etc</a:t>
            </a:r>
            <a:r>
              <a:rPr lang="en-CA" sz="2974"/>
              <a:t> </a:t>
            </a:r>
            <a:endParaRPr sz="2474"/>
          </a:p>
          <a:p>
            <a:pPr indent="-350581" lvl="0" marL="342900" rtl="0" algn="l">
              <a:spcBef>
                <a:spcPts val="1000"/>
              </a:spcBef>
              <a:spcAft>
                <a:spcPts val="0"/>
              </a:spcAft>
              <a:buSzPct val="67721"/>
              <a:buChar char="●"/>
            </a:pPr>
            <a:r>
              <a:rPr lang="en-CA" sz="2974"/>
              <a:t>Most of your clients will be on one or more medications!!!</a:t>
            </a:r>
            <a:endParaRPr sz="2974"/>
          </a:p>
          <a:p>
            <a:pPr indent="-295717" lvl="1" marL="742950" rtl="0" algn="l">
              <a:spcBef>
                <a:spcPts val="1000"/>
              </a:spcBef>
              <a:spcAft>
                <a:spcPts val="0"/>
              </a:spcAft>
              <a:buSzPct val="74940"/>
              <a:buChar char="○"/>
            </a:pPr>
            <a:r>
              <a:rPr lang="en-CA" sz="2474"/>
              <a:t>Inflammatory conditions, pain, cardiovascular disease, diabetes, respiratory inflammation and congestion, mood disorders, HIV/AIDS</a:t>
            </a:r>
            <a:endParaRPr sz="2474"/>
          </a:p>
          <a:p>
            <a:pPr indent="-295717" lvl="1" marL="742950" rtl="0" algn="l">
              <a:spcBef>
                <a:spcPts val="1000"/>
              </a:spcBef>
              <a:spcAft>
                <a:spcPts val="0"/>
              </a:spcAft>
              <a:buSzPct val="74940"/>
              <a:buChar char="○"/>
            </a:pPr>
            <a:r>
              <a:rPr lang="en-CA" sz="2474"/>
              <a:t>Medications can affect or contraindicate massage therapy</a:t>
            </a:r>
            <a:endParaRPr sz="2974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137" name="Google Shape;137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8" name="Google Shape;138;p7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  <p:pic>
        <p:nvPicPr>
          <p:cNvPr id="139" name="Google Shape;13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4325" y="2375300"/>
            <a:ext cx="1971675" cy="298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What is Pharmacology?</a:t>
            </a:r>
            <a:endParaRPr/>
          </a:p>
        </p:txBody>
      </p:sp>
      <p:sp>
        <p:nvSpPr>
          <p:cNvPr id="145" name="Google Shape;145;p8"/>
          <p:cNvSpPr txBox="1"/>
          <p:nvPr>
            <p:ph idx="1" type="body"/>
          </p:nvPr>
        </p:nvSpPr>
        <p:spPr>
          <a:xfrm>
            <a:off x="677325" y="1750225"/>
            <a:ext cx="10359900" cy="42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Pharmacology encompasses the following areas:</a:t>
            </a:r>
            <a:endParaRPr/>
          </a:p>
          <a:p>
            <a:pPr indent="-293943" lvl="1" marL="742950" rtl="0" algn="l">
              <a:spcBef>
                <a:spcPts val="1000"/>
              </a:spcBef>
              <a:spcAft>
                <a:spcPts val="0"/>
              </a:spcAft>
              <a:buSzPts val="1409"/>
              <a:buChar char="○"/>
            </a:pPr>
            <a:r>
              <a:rPr b="1" lang="en-CA" sz="2029"/>
              <a:t>Pharmacokinetics </a:t>
            </a:r>
            <a:endParaRPr sz="2029"/>
          </a:p>
          <a:p>
            <a:pPr indent="-236793" lvl="2" marL="1143000" rtl="0" algn="l">
              <a:spcBef>
                <a:spcPts val="1000"/>
              </a:spcBef>
              <a:spcAft>
                <a:spcPts val="0"/>
              </a:spcAft>
              <a:buSzPts val="1249"/>
              <a:buChar char="■"/>
            </a:pPr>
            <a:r>
              <a:rPr lang="en-CA" sz="2029"/>
              <a:t>How the body affects the drug (ADME)</a:t>
            </a:r>
            <a:endParaRPr sz="2029"/>
          </a:p>
          <a:p>
            <a:pPr indent="-293943" lvl="1" marL="742950" rtl="0" algn="l">
              <a:spcBef>
                <a:spcPts val="1000"/>
              </a:spcBef>
              <a:spcAft>
                <a:spcPts val="0"/>
              </a:spcAft>
              <a:buSzPts val="1409"/>
              <a:buChar char="○"/>
            </a:pPr>
            <a:r>
              <a:rPr b="1" lang="en-CA" sz="2029"/>
              <a:t>Pharmacodynamics </a:t>
            </a:r>
            <a:endParaRPr sz="2029"/>
          </a:p>
          <a:p>
            <a:pPr indent="-236793" lvl="2" marL="1143000" rtl="0" algn="l">
              <a:spcBef>
                <a:spcPts val="1000"/>
              </a:spcBef>
              <a:spcAft>
                <a:spcPts val="0"/>
              </a:spcAft>
              <a:buSzPts val="1249"/>
              <a:buChar char="■"/>
            </a:pPr>
            <a:r>
              <a:rPr lang="en-CA" sz="2029"/>
              <a:t>How the drug affects the body (therapeutic and unintentional effects)</a:t>
            </a:r>
            <a:endParaRPr sz="2029"/>
          </a:p>
          <a:p>
            <a:pPr indent="-293943" lvl="1" marL="742950" rtl="0" algn="l">
              <a:spcBef>
                <a:spcPts val="1000"/>
              </a:spcBef>
              <a:spcAft>
                <a:spcPts val="0"/>
              </a:spcAft>
              <a:buSzPts val="1409"/>
              <a:buChar char="○"/>
            </a:pPr>
            <a:r>
              <a:rPr b="1" lang="en-CA" sz="2029"/>
              <a:t>Pharmacy practice</a:t>
            </a:r>
            <a:endParaRPr sz="2029"/>
          </a:p>
          <a:p>
            <a:pPr indent="-293943" lvl="1" marL="742950" rtl="0" algn="l">
              <a:spcBef>
                <a:spcPts val="1000"/>
              </a:spcBef>
              <a:spcAft>
                <a:spcPts val="0"/>
              </a:spcAft>
              <a:buSzPts val="1409"/>
              <a:buChar char="○"/>
            </a:pPr>
            <a:r>
              <a:rPr b="1" lang="en-CA" sz="2029"/>
              <a:t>Toxicology</a:t>
            </a:r>
            <a:endParaRPr sz="2029"/>
          </a:p>
          <a:p>
            <a:pPr indent="-236793" lvl="2" marL="1143000" rtl="0" algn="l">
              <a:spcBef>
                <a:spcPts val="1000"/>
              </a:spcBef>
              <a:spcAft>
                <a:spcPts val="0"/>
              </a:spcAft>
              <a:buSzPts val="1249"/>
              <a:buChar char="■"/>
            </a:pPr>
            <a:r>
              <a:rPr lang="en-CA" sz="2029"/>
              <a:t>Side effects and toxic effects</a:t>
            </a:r>
            <a:endParaRPr/>
          </a:p>
        </p:txBody>
      </p:sp>
      <p:sp>
        <p:nvSpPr>
          <p:cNvPr id="146" name="Google Shape;146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47" name="Google Shape;147;p8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What about massage therapy?</a:t>
            </a:r>
            <a:endParaRPr/>
          </a:p>
        </p:txBody>
      </p:sp>
      <p:sp>
        <p:nvSpPr>
          <p:cNvPr id="153" name="Google Shape;153;p9"/>
          <p:cNvSpPr txBox="1"/>
          <p:nvPr>
            <p:ph idx="1" type="body"/>
          </p:nvPr>
        </p:nvSpPr>
        <p:spPr>
          <a:xfrm>
            <a:off x="677325" y="1339447"/>
            <a:ext cx="8596800" cy="47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9758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Massage therapy safely complements most pharmaceutical </a:t>
            </a:r>
            <a:r>
              <a:rPr lang="en-CA"/>
              <a:t>treatments but sometimes massage treatments may need to be adjusted due to a patient’s medications.</a:t>
            </a:r>
            <a:endParaRPr/>
          </a:p>
          <a:p>
            <a:pPr indent="-349758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Medications and massage examples:</a:t>
            </a:r>
            <a:endParaRPr/>
          </a:p>
          <a:p>
            <a:pPr indent="-291846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Muscle relaxants (Flexeril, Baclofen and Robaxacet) and manual manipulation</a:t>
            </a:r>
            <a:endParaRPr/>
          </a:p>
          <a:p>
            <a:pPr indent="-291846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Corticosteroids and connective tissue such as skin, muscles and ligaments</a:t>
            </a:r>
            <a:endParaRPr/>
          </a:p>
          <a:p>
            <a:pPr indent="-291846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Heart medications and heat therapy</a:t>
            </a:r>
            <a:endParaRPr/>
          </a:p>
          <a:p>
            <a:pPr indent="-291846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Anticoagulants and bruising</a:t>
            </a:r>
            <a:endParaRPr/>
          </a:p>
        </p:txBody>
      </p:sp>
      <p:sp>
        <p:nvSpPr>
          <p:cNvPr id="154" name="Google Shape;154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55" name="Google Shape;155;p9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Take-Home Message</a:t>
            </a:r>
            <a:endParaRPr/>
          </a:p>
        </p:txBody>
      </p:sp>
      <p:sp>
        <p:nvSpPr>
          <p:cNvPr id="161" name="Google Shape;161;p10"/>
          <p:cNvSpPr txBox="1"/>
          <p:nvPr>
            <p:ph idx="1" type="body"/>
          </p:nvPr>
        </p:nvSpPr>
        <p:spPr>
          <a:xfrm>
            <a:off x="677325" y="1482325"/>
            <a:ext cx="10145400" cy="4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Patients are more commonly combining conventional medicine with unconventional medicine (many do not communicate this to their MDs)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Massage therapists need to have knowledge of: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Commonly used medications, how they affect the body and how they affect massage therapy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b="1" lang="en-CA"/>
              <a:t>Drug information resources and databases</a:t>
            </a:r>
            <a:endParaRPr b="1"/>
          </a:p>
          <a:p>
            <a:pPr indent="-223266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Don’t be discouraged – half of the battle is knowing where to look!</a:t>
            </a:r>
            <a:endParaRPr/>
          </a:p>
          <a:p>
            <a:pPr indent="0" lvl="0" marL="11430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1900"/>
              <a:t>Best resources: Lexi-comp (Paid), </a:t>
            </a:r>
            <a:endParaRPr b="1" sz="1900"/>
          </a:p>
          <a:p>
            <a:pPr indent="0" lvl="0" marL="11430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1900"/>
              <a:t>CPS - Canadian Drug Reference for Health Professionals</a:t>
            </a:r>
            <a:endParaRPr b="1" sz="1900"/>
          </a:p>
          <a:p>
            <a:pPr indent="0" lvl="0" marL="11430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1900"/>
              <a:t>Health Canada - Drug and Health Product Portal https://dhpp.hpfb-dgpsa.ca/</a:t>
            </a:r>
            <a:endParaRPr b="1" sz="1900"/>
          </a:p>
          <a:p>
            <a:pPr indent="0" lvl="0" marL="11430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1900" u="sng">
                <a:solidFill>
                  <a:schemeClr val="hlink"/>
                </a:solidFill>
                <a:hlinkClick r:id="rId3"/>
              </a:rPr>
              <a:t>Drugs.com</a:t>
            </a:r>
            <a:endParaRPr b="1"/>
          </a:p>
        </p:txBody>
      </p:sp>
      <p:sp>
        <p:nvSpPr>
          <p:cNvPr id="162" name="Google Shape;162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63" name="Google Shape;163;p10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Common Pharmaceutical Terms and Concepts – Drug Names</a:t>
            </a:r>
            <a:endParaRPr/>
          </a:p>
        </p:txBody>
      </p:sp>
      <p:sp>
        <p:nvSpPr>
          <p:cNvPr id="169" name="Google Shape;169;p11"/>
          <p:cNvSpPr txBox="1"/>
          <p:nvPr>
            <p:ph idx="1" type="body"/>
          </p:nvPr>
        </p:nvSpPr>
        <p:spPr>
          <a:xfrm>
            <a:off x="677325" y="1930400"/>
            <a:ext cx="10216800" cy="4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3502" lvl="0" marL="342900" rtl="0" algn="l">
              <a:spcBef>
                <a:spcPts val="1000"/>
              </a:spcBef>
              <a:spcAft>
                <a:spcPts val="0"/>
              </a:spcAft>
              <a:buSzPts val="1292"/>
              <a:buChar char="●"/>
            </a:pPr>
            <a:r>
              <a:rPr b="1" lang="en-CA" sz="1545"/>
              <a:t>Official chemical name:</a:t>
            </a:r>
            <a:r>
              <a:rPr lang="en-CA" sz="1545"/>
              <a:t> 7 chloro- 1,3 dihydro-1-methyl-5-phenyl-2H-1,4-benzodiazepin-2-one (C</a:t>
            </a:r>
            <a:r>
              <a:rPr baseline="-25000" lang="en-CA" sz="1545"/>
              <a:t>16</a:t>
            </a:r>
            <a:r>
              <a:rPr lang="en-CA" sz="1545"/>
              <a:t>H</a:t>
            </a:r>
            <a:r>
              <a:rPr baseline="-25000" lang="en-CA" sz="1545"/>
              <a:t>13</a:t>
            </a:r>
            <a:r>
              <a:rPr lang="en-CA" sz="1545"/>
              <a:t>ClN</a:t>
            </a:r>
            <a:r>
              <a:rPr baseline="-25000" lang="en-CA" sz="1545"/>
              <a:t>2</a:t>
            </a:r>
            <a:r>
              <a:rPr lang="en-CA" sz="1545"/>
              <a:t>O) (Generic name Diazepam, Brand name Valium)</a:t>
            </a:r>
            <a:endParaRPr sz="1545"/>
          </a:p>
          <a:p>
            <a:pPr indent="-349567" lvl="0" marL="342900" rtl="0" algn="l">
              <a:spcBef>
                <a:spcPts val="1000"/>
              </a:spcBef>
              <a:spcAft>
                <a:spcPts val="0"/>
              </a:spcAft>
              <a:buSzPts val="1545"/>
              <a:buChar char="●"/>
            </a:pPr>
            <a:r>
              <a:t/>
            </a:r>
            <a:endParaRPr sz="1545"/>
          </a:p>
          <a:p>
            <a:pPr indent="-321310" lvl="0" marL="342900" rtl="0" algn="l">
              <a:spcBef>
                <a:spcPts val="0"/>
              </a:spcBef>
              <a:spcAft>
                <a:spcPts val="0"/>
              </a:spcAft>
              <a:buSzPts val="992"/>
              <a:buChar char="●"/>
            </a:pPr>
            <a:r>
              <a:rPr b="1" lang="en-CA" sz="1520"/>
              <a:t>Generic name</a:t>
            </a:r>
            <a:endParaRPr b="1" sz="1520"/>
          </a:p>
          <a:p>
            <a:pPr indent="-267970" lvl="1" marL="742950" rtl="0" algn="l"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Simple term that will reflect drug structure and the official chemical name</a:t>
            </a:r>
            <a:endParaRPr sz="1245"/>
          </a:p>
          <a:p>
            <a:pPr indent="-267970" lvl="1" marL="742950" rtl="0" algn="l"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Example:</a:t>
            </a:r>
            <a:endParaRPr sz="1245"/>
          </a:p>
          <a:p>
            <a:pPr indent="-214630" lvl="2" marL="1143000" rtl="0" algn="l">
              <a:spcBef>
                <a:spcPts val="1000"/>
              </a:spcBef>
              <a:spcAft>
                <a:spcPts val="0"/>
              </a:spcAft>
              <a:buSzPts val="816"/>
              <a:buChar char="■"/>
            </a:pPr>
            <a:r>
              <a:rPr lang="en-CA" sz="1245"/>
              <a:t>Generic name: diazepam</a:t>
            </a:r>
            <a:endParaRPr sz="1245"/>
          </a:p>
          <a:p>
            <a:pPr indent="-267970" lvl="1" marL="742950" rtl="0" algn="l"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Some drugs may have multiple generic names (ie. acetaminophen/paracetamol are generic names for brand name Tylenol)</a:t>
            </a:r>
            <a:endParaRPr sz="1245"/>
          </a:p>
          <a:p>
            <a:pPr indent="-321310" lvl="0" marL="342900" rtl="0" algn="l">
              <a:spcBef>
                <a:spcPts val="1000"/>
              </a:spcBef>
              <a:spcAft>
                <a:spcPts val="0"/>
              </a:spcAft>
              <a:buSzPts val="992"/>
              <a:buChar char="●"/>
            </a:pPr>
            <a:r>
              <a:rPr b="1" lang="en-CA" sz="1520"/>
              <a:t>Brand name</a:t>
            </a:r>
            <a:endParaRPr b="1" sz="1520"/>
          </a:p>
          <a:p>
            <a:pPr indent="-267970" lvl="1" marL="742950" rtl="0" algn="l"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“The brand name is the registered trademark for a generic drug by a drug manufacturer”</a:t>
            </a:r>
            <a:endParaRPr sz="1245"/>
          </a:p>
          <a:p>
            <a:pPr indent="-267970" lvl="1" marL="742950" rtl="0" algn="l"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Ex. Valium (diazepam)</a:t>
            </a:r>
            <a:endParaRPr sz="1245"/>
          </a:p>
          <a:p>
            <a:pPr indent="-267970" lvl="1" marL="742950" rtl="0" algn="l"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Some drugs have multiple brand names (ie. Advil/Motrin)</a:t>
            </a:r>
            <a:endParaRPr sz="1245"/>
          </a:p>
          <a:p>
            <a:pPr indent="-258318" lvl="0" marL="342900" rtl="0" algn="l">
              <a:spcBef>
                <a:spcPts val="1000"/>
              </a:spcBef>
              <a:spcAft>
                <a:spcPts val="0"/>
              </a:spcAft>
              <a:buSzPts val="792"/>
              <a:buNone/>
            </a:pPr>
            <a:r>
              <a:t/>
            </a:r>
            <a:endParaRPr sz="1520"/>
          </a:p>
          <a:p>
            <a:pPr indent="-258318" lvl="0" marL="342900" rtl="0" algn="l">
              <a:spcBef>
                <a:spcPts val="1000"/>
              </a:spcBef>
              <a:spcAft>
                <a:spcPts val="0"/>
              </a:spcAft>
              <a:buSzPts val="792"/>
              <a:buNone/>
            </a:pPr>
            <a:r>
              <a:t/>
            </a:r>
            <a:endParaRPr sz="1320"/>
          </a:p>
        </p:txBody>
      </p:sp>
      <p:sp>
        <p:nvSpPr>
          <p:cNvPr id="170" name="Google Shape;170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71" name="Google Shape;171;p11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Brand Name Products vs. Generic Products</a:t>
            </a:r>
            <a:endParaRPr/>
          </a:p>
        </p:txBody>
      </p:sp>
      <p:sp>
        <p:nvSpPr>
          <p:cNvPr id="177" name="Google Shape;177;p13"/>
          <p:cNvSpPr txBox="1"/>
          <p:nvPr>
            <p:ph idx="1" type="body"/>
          </p:nvPr>
        </p:nvSpPr>
        <p:spPr>
          <a:xfrm>
            <a:off x="545100" y="1615251"/>
            <a:ext cx="8596800" cy="43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4518" lvl="0" marL="3429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84"/>
              <a:buChar char="●"/>
            </a:pPr>
            <a:r>
              <a:rPr lang="en-CA" sz="1440"/>
              <a:t>Brand name products and generic products are essentially the same thing!</a:t>
            </a:r>
            <a:endParaRPr sz="1440"/>
          </a:p>
          <a:p>
            <a:pPr indent="-280416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8"/>
              <a:buChar char="○"/>
            </a:pPr>
            <a:r>
              <a:rPr b="1" lang="en-CA" sz="1202"/>
              <a:t>Both contain the </a:t>
            </a:r>
            <a:r>
              <a:rPr b="1" lang="en-CA" sz="1202" u="sng"/>
              <a:t>EXACT SAME</a:t>
            </a:r>
            <a:r>
              <a:rPr b="1" lang="en-CA" sz="1202"/>
              <a:t> active ingredient; sometimes the fillers used will differ</a:t>
            </a:r>
            <a:endParaRPr b="1" sz="1202"/>
          </a:p>
          <a:p>
            <a:pPr indent="-280416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8"/>
              <a:buChar char="○"/>
            </a:pPr>
            <a:r>
              <a:rPr lang="en-CA" sz="1202"/>
              <a:t>Generic products meet official requirements and are LESS EXPENSIVE</a:t>
            </a:r>
            <a:endParaRPr sz="1202"/>
          </a:p>
          <a:p>
            <a:pPr indent="-280416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8"/>
              <a:buChar char="○"/>
            </a:pPr>
            <a:r>
              <a:rPr lang="en-CA" sz="1202"/>
              <a:t>Exceptions: Ventolin/Salbutamol and Concerta/Methylphenidate</a:t>
            </a:r>
            <a:endParaRPr sz="1202"/>
          </a:p>
          <a:p>
            <a:pPr indent="-270668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03"/>
              <a:buChar char="○"/>
            </a:pPr>
            <a:r>
              <a:rPr lang="en-CA" sz="1440"/>
              <a:t>“NO SUB patients” Some patients can only tolerate 1 version of a medication; probably due to a reaction to one of the non-active ingredients</a:t>
            </a:r>
            <a:endParaRPr sz="1202"/>
          </a:p>
          <a:p>
            <a:pPr indent="-334518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84"/>
              <a:buChar char="●"/>
            </a:pPr>
            <a:r>
              <a:rPr lang="en-CA" sz="1440"/>
              <a:t>Examples of brand and generic products:</a:t>
            </a:r>
            <a:endParaRPr sz="1440"/>
          </a:p>
          <a:p>
            <a:pPr indent="-280416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8"/>
              <a:buChar char="○"/>
            </a:pPr>
            <a:r>
              <a:rPr lang="en-CA" sz="1202"/>
              <a:t>Flexeril/Pms-cyclobenzaprine</a:t>
            </a:r>
            <a:endParaRPr sz="1202"/>
          </a:p>
          <a:p>
            <a:pPr indent="-280416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8"/>
              <a:buChar char="○"/>
            </a:pPr>
            <a:r>
              <a:rPr lang="en-CA" sz="1202"/>
              <a:t>Biaxin/Teva-clarithromycin</a:t>
            </a:r>
            <a:endParaRPr sz="1202"/>
          </a:p>
          <a:p>
            <a:pPr indent="-280416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8"/>
              <a:buChar char="○"/>
            </a:pPr>
            <a:r>
              <a:rPr lang="en-CA" sz="1202"/>
              <a:t>Centrum/Equate multivitamins</a:t>
            </a:r>
            <a:endParaRPr sz="1202"/>
          </a:p>
          <a:p>
            <a:pPr indent="-280416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8"/>
              <a:buChar char="○"/>
            </a:pPr>
            <a:r>
              <a:rPr lang="en-CA" sz="1202"/>
              <a:t>Samsung TV/Insignia TV</a:t>
            </a:r>
            <a:endParaRPr sz="1202"/>
          </a:p>
          <a:p>
            <a:pPr indent="-334518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84"/>
              <a:buChar char="●"/>
            </a:pPr>
            <a:r>
              <a:rPr b="1" lang="en-CA" sz="1440"/>
              <a:t>Generic name prefix shows the manufacturer: </a:t>
            </a:r>
            <a:r>
              <a:rPr lang="en-CA" sz="1440"/>
              <a:t>Apotex (apo-), Teva/Novopharm (teva-/novo-), Pharmascience (pms-), Mylan (mylan-), etc.</a:t>
            </a:r>
            <a:endParaRPr sz="1440"/>
          </a:p>
          <a:p>
            <a:pPr indent="-334518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84"/>
              <a:buChar char="●"/>
            </a:pPr>
            <a:r>
              <a:rPr lang="en-CA" sz="1440"/>
              <a:t>Patients generally know their medications by the BRAND NAME</a:t>
            </a:r>
            <a:endParaRPr sz="1440"/>
          </a:p>
          <a:p>
            <a:pPr indent="0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40"/>
          </a:p>
          <a:p>
            <a:pPr indent="-272034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684"/>
              <a:buNone/>
            </a:pPr>
            <a:r>
              <a:t/>
            </a:r>
            <a:endParaRPr sz="1440"/>
          </a:p>
        </p:txBody>
      </p:sp>
      <p:sp>
        <p:nvSpPr>
          <p:cNvPr id="178" name="Google Shape;178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79" name="Google Shape;179;p1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bda4c10e87_0_13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id="186" name="Google Shape;186;g3bda4c10e87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9225" y="678050"/>
            <a:ext cx="9727351" cy="547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In-Class Assignment #1 – Brands and Generic Products (10 minutes)</a:t>
            </a:r>
            <a:endParaRPr/>
          </a:p>
        </p:txBody>
      </p:sp>
      <p:sp>
        <p:nvSpPr>
          <p:cNvPr id="192" name="Google Shape;192;p14"/>
          <p:cNvSpPr txBox="1"/>
          <p:nvPr>
            <p:ph idx="1" type="body"/>
          </p:nvPr>
        </p:nvSpPr>
        <p:spPr>
          <a:xfrm>
            <a:off x="677324" y="2160600"/>
            <a:ext cx="91632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63" lvl="0" marL="3429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25"/>
              <a:buChar char="●"/>
            </a:pPr>
            <a:r>
              <a:rPr lang="en-CA" sz="1225"/>
              <a:t>Find the GENERIC NAME for the following brand name products</a:t>
            </a:r>
            <a:endParaRPr sz="1225"/>
          </a:p>
          <a:p>
            <a:pPr indent="-29444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○"/>
            </a:pPr>
            <a:r>
              <a:rPr lang="en-CA" sz="1225"/>
              <a:t>Augmentin</a:t>
            </a:r>
            <a:endParaRPr sz="1225"/>
          </a:p>
          <a:p>
            <a:pPr indent="-29444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○"/>
            </a:pPr>
            <a:r>
              <a:rPr lang="en-CA" sz="1225"/>
              <a:t>Cipralex</a:t>
            </a:r>
            <a:endParaRPr sz="1225"/>
          </a:p>
          <a:p>
            <a:pPr indent="-29444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○"/>
            </a:pPr>
            <a:r>
              <a:rPr lang="en-CA" sz="1225"/>
              <a:t>Lipitor</a:t>
            </a:r>
            <a:endParaRPr sz="1225"/>
          </a:p>
          <a:p>
            <a:pPr indent="-29444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○"/>
            </a:pPr>
            <a:r>
              <a:rPr lang="en-CA" sz="1225"/>
              <a:t>Monopril</a:t>
            </a:r>
            <a:endParaRPr sz="1225"/>
          </a:p>
          <a:p>
            <a:pPr indent="-29444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○"/>
            </a:pPr>
            <a:r>
              <a:rPr lang="en-CA" sz="1225"/>
              <a:t>Zovirax</a:t>
            </a:r>
            <a:endParaRPr sz="1225"/>
          </a:p>
          <a:p>
            <a:pPr indent="-342963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●"/>
            </a:pPr>
            <a:r>
              <a:rPr lang="en-CA" sz="1225"/>
              <a:t>Find the BRAND NAME for the following generic products</a:t>
            </a:r>
            <a:endParaRPr sz="1225"/>
          </a:p>
          <a:p>
            <a:pPr indent="-29444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○"/>
            </a:pPr>
            <a:r>
              <a:rPr lang="en-CA" sz="1225"/>
              <a:t>Apo-naproxen</a:t>
            </a:r>
            <a:endParaRPr sz="1225"/>
          </a:p>
          <a:p>
            <a:pPr indent="-29444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○"/>
            </a:pPr>
            <a:r>
              <a:rPr lang="en-CA" sz="1225"/>
              <a:t>Co-metformin</a:t>
            </a:r>
            <a:endParaRPr sz="1225"/>
          </a:p>
          <a:p>
            <a:pPr indent="-29444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○"/>
            </a:pPr>
            <a:r>
              <a:rPr lang="en-CA" sz="1225"/>
              <a:t>Mylan-nifedipine</a:t>
            </a:r>
            <a:endParaRPr sz="1225"/>
          </a:p>
          <a:p>
            <a:pPr indent="-29444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○"/>
            </a:pPr>
            <a:r>
              <a:rPr lang="en-CA" sz="1225"/>
              <a:t>PMS-citalopram</a:t>
            </a:r>
            <a:endParaRPr sz="1225"/>
          </a:p>
          <a:p>
            <a:pPr indent="-29444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○"/>
            </a:pPr>
            <a:r>
              <a:rPr lang="en-CA" sz="1225"/>
              <a:t>Rofecoxib</a:t>
            </a:r>
            <a:endParaRPr sz="1225"/>
          </a:p>
          <a:p>
            <a:pPr indent="-342963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25"/>
              <a:buChar char="●"/>
            </a:pPr>
            <a:r>
              <a:rPr lang="en-CA" sz="1225"/>
              <a:t>HINT: use the GREEN pages in the CPS (“Brand and Generic Name Index”)</a:t>
            </a:r>
            <a:endParaRPr sz="1225"/>
          </a:p>
          <a:p>
            <a:pPr indent="-265176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360"/>
              <a:buNone/>
            </a:pPr>
            <a:r>
              <a:t/>
            </a:r>
            <a:endParaRPr sz="600"/>
          </a:p>
        </p:txBody>
      </p:sp>
      <p:sp>
        <p:nvSpPr>
          <p:cNvPr id="193" name="Google Shape;193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94" name="Google Shape;1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1216" y="1455277"/>
            <a:ext cx="3385495" cy="1410623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Common Pharmaceutical Terms and Concepts – Drug Classification</a:t>
            </a:r>
            <a:endParaRPr/>
          </a:p>
        </p:txBody>
      </p:sp>
      <p:sp>
        <p:nvSpPr>
          <p:cNvPr id="201" name="Google Shape;201;p15"/>
          <p:cNvSpPr txBox="1"/>
          <p:nvPr>
            <p:ph idx="1" type="body"/>
          </p:nvPr>
        </p:nvSpPr>
        <p:spPr>
          <a:xfrm>
            <a:off x="677325" y="1787450"/>
            <a:ext cx="10977600" cy="4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335887" lvl="0" marL="342900" rtl="0" algn="l">
              <a:spcBef>
                <a:spcPts val="0"/>
              </a:spcBef>
              <a:spcAft>
                <a:spcPts val="0"/>
              </a:spcAft>
              <a:buSzPct val="95339"/>
              <a:buChar char="●"/>
            </a:pPr>
            <a:r>
              <a:rPr b="1" lang="en-CA" sz="5578"/>
              <a:t>Classification in terms of Access level:</a:t>
            </a:r>
            <a:endParaRPr b="1" sz="5578"/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5578"/>
              <a:t>1)</a:t>
            </a:r>
            <a:r>
              <a:rPr b="1" lang="en-CA" sz="5578"/>
              <a:t>Non-prescription drugs</a:t>
            </a:r>
            <a:r>
              <a:rPr lang="en-CA" sz="5578"/>
              <a:t> (over-the-counter medications)</a:t>
            </a:r>
            <a:endParaRPr sz="5578"/>
          </a:p>
          <a:p>
            <a:pPr indent="0" lvl="0" marL="3429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5578"/>
              <a:t>2)</a:t>
            </a:r>
            <a:r>
              <a:rPr b="1" lang="en-CA" sz="5578"/>
              <a:t>Prescription drugs</a:t>
            </a:r>
            <a:r>
              <a:rPr lang="en-CA" sz="5578"/>
              <a:t> (require a prescription)</a:t>
            </a:r>
            <a:endParaRPr sz="5578"/>
          </a:p>
          <a:p>
            <a:pPr indent="0" lvl="0" marL="3429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5578"/>
              <a:t>3)</a:t>
            </a:r>
            <a:r>
              <a:rPr b="1" lang="en-CA" sz="5578"/>
              <a:t>Targeted/Controlled drugs</a:t>
            </a:r>
            <a:r>
              <a:rPr lang="en-CA" sz="5578"/>
              <a:t> (ie. Benzodiazepines)</a:t>
            </a:r>
            <a:endParaRPr sz="5578"/>
          </a:p>
          <a:p>
            <a:pPr indent="-335887" lvl="0" marL="342900" rtl="0" algn="l">
              <a:spcBef>
                <a:spcPts val="1000"/>
              </a:spcBef>
              <a:spcAft>
                <a:spcPts val="0"/>
              </a:spcAft>
              <a:buSzPct val="95339"/>
              <a:buChar char="●"/>
            </a:pPr>
            <a:r>
              <a:rPr b="1" lang="en-CA" sz="5578"/>
              <a:t>Therapeutic properties</a:t>
            </a:r>
            <a:endParaRPr b="1" sz="5578"/>
          </a:p>
          <a:p>
            <a:pPr indent="-286357" lvl="1" marL="742950" rtl="0" algn="l">
              <a:spcBef>
                <a:spcPts val="1000"/>
              </a:spcBef>
              <a:spcAft>
                <a:spcPts val="0"/>
              </a:spcAft>
              <a:buSzPct val="95909"/>
              <a:buChar char="○"/>
            </a:pPr>
            <a:r>
              <a:rPr lang="en-CA" sz="5378"/>
              <a:t>Similar therapeutic properties and used to treat the same disease such as antihypertensives to reduce blood pressure</a:t>
            </a:r>
            <a:endParaRPr sz="5378"/>
          </a:p>
          <a:p>
            <a:pPr indent="-286357" lvl="1" marL="742950" rtl="0" algn="l">
              <a:spcBef>
                <a:spcPts val="1000"/>
              </a:spcBef>
              <a:spcAft>
                <a:spcPts val="0"/>
              </a:spcAft>
              <a:buSzPct val="95909"/>
              <a:buChar char="○"/>
            </a:pPr>
            <a:r>
              <a:rPr b="1" lang="en-CA" sz="5378"/>
              <a:t>Drug class</a:t>
            </a:r>
            <a:r>
              <a:rPr lang="en-CA" sz="5378"/>
              <a:t>: : Drug Class/Pharmacologic category</a:t>
            </a:r>
            <a:endParaRPr sz="5378"/>
          </a:p>
          <a:p>
            <a:pPr indent="-236827" lvl="2" marL="1143000" rtl="0" algn="l">
              <a:spcBef>
                <a:spcPts val="1000"/>
              </a:spcBef>
              <a:spcAft>
                <a:spcPts val="0"/>
              </a:spcAft>
              <a:buSzPct val="92934"/>
              <a:buChar char="■"/>
            </a:pPr>
            <a:r>
              <a:rPr lang="en-CA" sz="5378"/>
              <a:t>Ex. ACE inhibitors: Ramipril, fosinopril, lisinopril, captopril, enalapril, quinapril</a:t>
            </a:r>
            <a:endParaRPr sz="5378"/>
          </a:p>
          <a:p>
            <a:pPr indent="-236827" lvl="2" marL="1143000" rtl="0" algn="l">
              <a:spcBef>
                <a:spcPts val="1000"/>
              </a:spcBef>
              <a:spcAft>
                <a:spcPts val="0"/>
              </a:spcAft>
              <a:buSzPct val="92934"/>
              <a:buChar char="■"/>
            </a:pPr>
            <a:r>
              <a:rPr lang="en-CA" sz="5378"/>
              <a:t>Other antihypertensive classes: beta blockers, ARBs, calcium channel blockers, diuretics</a:t>
            </a:r>
            <a:endParaRPr sz="5378"/>
          </a:p>
          <a:p>
            <a:pPr indent="-236827" lvl="2" marL="1143000" rtl="0" algn="l">
              <a:spcBef>
                <a:spcPts val="1000"/>
              </a:spcBef>
              <a:spcAft>
                <a:spcPts val="0"/>
              </a:spcAft>
              <a:buSzPct val="89602"/>
              <a:buChar char="■"/>
            </a:pPr>
            <a:r>
              <a:rPr lang="en-CA" sz="5578"/>
              <a:t>Effect on a specific body system (ie. central nervous system)</a:t>
            </a:r>
            <a:endParaRPr sz="5578"/>
          </a:p>
          <a:p>
            <a:pPr indent="-221587" lvl="2" marL="1143000" rtl="0" algn="l">
              <a:spcBef>
                <a:spcPts val="1000"/>
              </a:spcBef>
              <a:spcAft>
                <a:spcPts val="0"/>
              </a:spcAft>
              <a:buSzPct val="95339"/>
              <a:buChar char="■"/>
            </a:pPr>
            <a:r>
              <a:rPr lang="en-CA" sz="5578"/>
              <a:t>Chemical structure (similar to therapeutic properties)</a:t>
            </a:r>
            <a:endParaRPr sz="5578"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25814"/>
              <a:buNone/>
            </a:pPr>
            <a:r>
              <a:t/>
            </a:r>
            <a:endParaRPr sz="5578"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44029"/>
              <a:buNone/>
            </a:pPr>
            <a:r>
              <a:t/>
            </a:r>
            <a:endParaRPr sz="3270"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202" name="Google Shape;202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03" name="Google Shape;203;p15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Common Pharmaceutical Terms and Concepts – Uses or Indications</a:t>
            </a:r>
            <a:endParaRPr/>
          </a:p>
        </p:txBody>
      </p:sp>
      <p:sp>
        <p:nvSpPr>
          <p:cNvPr id="209" name="Google Shape;209;p16"/>
          <p:cNvSpPr txBox="1"/>
          <p:nvPr>
            <p:ph idx="1" type="body"/>
          </p:nvPr>
        </p:nvSpPr>
        <p:spPr>
          <a:xfrm>
            <a:off x="677325" y="2160600"/>
            <a:ext cx="88476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10000"/>
          </a:bodyPr>
          <a:lstStyle/>
          <a:p>
            <a:pPr indent="-322326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9999"/>
              <a:buChar char="●"/>
            </a:pPr>
            <a:r>
              <a:rPr lang="en-CA">
                <a:solidFill>
                  <a:schemeClr val="dk1"/>
                </a:solidFill>
              </a:rPr>
              <a:t>An </a:t>
            </a:r>
            <a:r>
              <a:rPr b="1" lang="en-CA">
                <a:solidFill>
                  <a:schemeClr val="dk1"/>
                </a:solidFill>
              </a:rPr>
              <a:t>indication</a:t>
            </a:r>
            <a:r>
              <a:rPr lang="en-CA">
                <a:solidFill>
                  <a:schemeClr val="dk1"/>
                </a:solidFill>
              </a:rPr>
              <a:t> for a specific drug tells you what medical conditions the drug can treat (approved by FDA and Health Canada)</a:t>
            </a:r>
            <a:endParaRPr>
              <a:solidFill>
                <a:schemeClr val="dk1"/>
              </a:solidFill>
            </a:endParaRPr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7368"/>
              <a:buChar char="○"/>
            </a:pPr>
            <a:r>
              <a:rPr lang="en-CA">
                <a:solidFill>
                  <a:schemeClr val="dk1"/>
                </a:solidFill>
              </a:rPr>
              <a:t>Ie. Ramipril is indicated in the treatment of hypertension</a:t>
            </a:r>
            <a:endParaRPr>
              <a:solidFill>
                <a:schemeClr val="dk1"/>
              </a:solidFill>
            </a:endParaRPr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9999"/>
              <a:buChar char="●"/>
            </a:pPr>
            <a:r>
              <a:rPr b="1" lang="en-CA">
                <a:solidFill>
                  <a:schemeClr val="dk1"/>
                </a:solidFill>
              </a:rPr>
              <a:t>Official indications vs. Off-Label Uses</a:t>
            </a:r>
            <a:endParaRPr b="1">
              <a:solidFill>
                <a:schemeClr val="dk1"/>
              </a:solidFill>
            </a:endParaRPr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9999"/>
              <a:buChar char="●"/>
            </a:pPr>
            <a:r>
              <a:rPr b="1" lang="en-CA">
                <a:solidFill>
                  <a:schemeClr val="dk1"/>
                </a:solidFill>
              </a:rPr>
              <a:t>Off-Label Use example</a:t>
            </a:r>
            <a:endParaRPr b="1">
              <a:solidFill>
                <a:schemeClr val="dk1"/>
              </a:solidFill>
            </a:endParaRPr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7368"/>
              <a:buChar char="○"/>
            </a:pPr>
            <a:r>
              <a:rPr lang="en-CA">
                <a:solidFill>
                  <a:schemeClr val="dk1"/>
                </a:solidFill>
              </a:rPr>
              <a:t>According to Lexi-Comp, GABAPENTIN is officially indicated in the treatment of epilepsy and postherpetic neuralgia</a:t>
            </a:r>
            <a:r>
              <a:rPr baseline="30000" lang="en-CA">
                <a:solidFill>
                  <a:schemeClr val="dk1"/>
                </a:solidFill>
              </a:rPr>
              <a:t>2</a:t>
            </a:r>
            <a:endParaRPr>
              <a:solidFill>
                <a:schemeClr val="dk1"/>
              </a:solidFill>
            </a:endParaRPr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7368"/>
              <a:buChar char="○"/>
            </a:pPr>
            <a:r>
              <a:rPr lang="en-CA">
                <a:solidFill>
                  <a:schemeClr val="dk1"/>
                </a:solidFill>
              </a:rPr>
              <a:t>Off-label, GABAPENTIN is prescribed to treat diabetic neuropathy, neuropathic pain and restless leg syndrome</a:t>
            </a:r>
            <a:endParaRPr>
              <a:solidFill>
                <a:schemeClr val="dk1"/>
              </a:solidFill>
            </a:endParaRPr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9999"/>
              <a:buChar char="●"/>
            </a:pPr>
            <a:r>
              <a:rPr lang="en-CA">
                <a:solidFill>
                  <a:schemeClr val="dk1"/>
                </a:solidFill>
              </a:rPr>
              <a:t>Based on a drugs mechanism of action, it can be used to treat several medical conditions (Ie. venlafaxine to tre</a:t>
            </a:r>
            <a:r>
              <a:rPr lang="en-CA">
                <a:solidFill>
                  <a:schemeClr val="dk1"/>
                </a:solidFill>
              </a:rPr>
              <a:t>at depression, anxiety and OCD)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10" name="Google Shape;210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211" name="Google Shape;2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1690" y="609600"/>
            <a:ext cx="2120646" cy="138303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6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Common Pharmaceutical Terms and Concepts – Effects of Medications</a:t>
            </a:r>
            <a:endParaRPr/>
          </a:p>
        </p:txBody>
      </p:sp>
      <p:sp>
        <p:nvSpPr>
          <p:cNvPr id="218" name="Google Shape;218;p17"/>
          <p:cNvSpPr txBox="1"/>
          <p:nvPr>
            <p:ph idx="1" type="body"/>
          </p:nvPr>
        </p:nvSpPr>
        <p:spPr>
          <a:xfrm>
            <a:off x="677325" y="2160600"/>
            <a:ext cx="103653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-319151" lvl="0" marL="342900" rtl="0" algn="l">
              <a:spcBef>
                <a:spcPts val="0"/>
              </a:spcBef>
              <a:spcAft>
                <a:spcPts val="0"/>
              </a:spcAft>
              <a:buSzPct val="75433"/>
              <a:buChar char="●"/>
            </a:pPr>
            <a:r>
              <a:rPr b="1" lang="en-CA" sz="3907"/>
              <a:t>Therapeutic (desired) effect</a:t>
            </a:r>
            <a:endParaRPr b="1" sz="3907"/>
          </a:p>
          <a:p>
            <a:pPr indent="-319151" lvl="0" marL="342900" rtl="0" algn="l">
              <a:spcBef>
                <a:spcPts val="1000"/>
              </a:spcBef>
              <a:spcAft>
                <a:spcPts val="0"/>
              </a:spcAft>
              <a:buSzPct val="75433"/>
              <a:buChar char="●"/>
            </a:pPr>
            <a:r>
              <a:rPr b="1" lang="en-CA" sz="3907"/>
              <a:t>Side/adverse effects</a:t>
            </a:r>
            <a:endParaRPr b="1" sz="3907"/>
          </a:p>
          <a:p>
            <a:pPr indent="-268097" lvl="1" marL="742950" rtl="0" algn="l">
              <a:spcBef>
                <a:spcPts val="1000"/>
              </a:spcBef>
              <a:spcAft>
                <a:spcPts val="0"/>
              </a:spcAft>
              <a:buSzPct val="81806"/>
              <a:buChar char="○"/>
            </a:pPr>
            <a:r>
              <a:rPr lang="en-CA" sz="3407"/>
              <a:t>Undesired effect in addition to the therapeutic effect</a:t>
            </a:r>
            <a:endParaRPr sz="3407"/>
          </a:p>
          <a:p>
            <a:pPr indent="-268097" lvl="1" marL="742950" rtl="0" algn="l">
              <a:spcBef>
                <a:spcPts val="1000"/>
              </a:spcBef>
              <a:spcAft>
                <a:spcPts val="0"/>
              </a:spcAft>
              <a:buSzPct val="81806"/>
              <a:buChar char="○"/>
            </a:pPr>
            <a:r>
              <a:rPr lang="en-CA" sz="3407"/>
              <a:t>Sometimes related to the therapeutic effect, sometimes not</a:t>
            </a:r>
            <a:endParaRPr sz="3407"/>
          </a:p>
          <a:p>
            <a:pPr indent="-268097" lvl="1" marL="742950" rtl="0" algn="l">
              <a:spcBef>
                <a:spcPts val="1000"/>
              </a:spcBef>
              <a:spcAft>
                <a:spcPts val="0"/>
              </a:spcAft>
              <a:buSzPct val="81806"/>
              <a:buChar char="○"/>
            </a:pPr>
            <a:r>
              <a:rPr lang="en-CA" sz="3407"/>
              <a:t>Ex. Amitriptyline, Benadryl</a:t>
            </a:r>
            <a:endParaRPr sz="3407"/>
          </a:p>
          <a:p>
            <a:pPr indent="-319151" lvl="0" marL="342900" rtl="0" algn="l">
              <a:spcBef>
                <a:spcPts val="1000"/>
              </a:spcBef>
              <a:spcAft>
                <a:spcPts val="0"/>
              </a:spcAft>
              <a:buSzPct val="75433"/>
              <a:buChar char="●"/>
            </a:pPr>
            <a:r>
              <a:rPr lang="en-CA" sz="3907"/>
              <a:t>Example: The therapeutic effect of amoxicillin is to resolve an ear infection for a young child. The side effects can include stomach upset and diarrhea. </a:t>
            </a:r>
            <a:endParaRPr sz="3907"/>
          </a:p>
          <a:p>
            <a:pPr indent="-319151" lvl="0" marL="342900" rtl="0" algn="l">
              <a:spcBef>
                <a:spcPts val="1000"/>
              </a:spcBef>
              <a:spcAft>
                <a:spcPts val="0"/>
              </a:spcAft>
              <a:buSzPct val="75433"/>
              <a:buChar char="●"/>
            </a:pPr>
            <a:r>
              <a:rPr b="1" lang="en-CA" sz="3907"/>
              <a:t>Drug interactions </a:t>
            </a:r>
            <a:endParaRPr b="1" sz="3907"/>
          </a:p>
          <a:p>
            <a:pPr indent="-319151" lvl="0" marL="342900" rtl="0" algn="l">
              <a:spcBef>
                <a:spcPts val="1000"/>
              </a:spcBef>
              <a:spcAft>
                <a:spcPts val="0"/>
              </a:spcAft>
              <a:buSzPct val="75433"/>
              <a:buChar char="●"/>
            </a:pPr>
            <a:r>
              <a:rPr b="1" lang="en-CA" sz="3907"/>
              <a:t>Unpredictable effects:</a:t>
            </a:r>
            <a:endParaRPr b="1" sz="3907"/>
          </a:p>
          <a:p>
            <a:pPr indent="-268097" lvl="1" marL="742950" rtl="0" algn="l">
              <a:spcBef>
                <a:spcPts val="1000"/>
              </a:spcBef>
              <a:spcAft>
                <a:spcPts val="0"/>
              </a:spcAft>
              <a:buSzPct val="81806"/>
              <a:buChar char="○"/>
            </a:pPr>
            <a:r>
              <a:rPr lang="en-CA" sz="3407"/>
              <a:t>Allergic reaction (localized rash, hives, facial/tongue swelling)</a:t>
            </a:r>
            <a:endParaRPr sz="3407"/>
          </a:p>
          <a:p>
            <a:pPr indent="-268097" lvl="1" marL="742950" rtl="0" algn="l">
              <a:spcBef>
                <a:spcPts val="1000"/>
              </a:spcBef>
              <a:spcAft>
                <a:spcPts val="0"/>
              </a:spcAft>
              <a:buSzPct val="81806"/>
              <a:buChar char="○"/>
            </a:pPr>
            <a:r>
              <a:rPr lang="en-CA" sz="3407"/>
              <a:t>Idiosyncratic reaction (uncommon)</a:t>
            </a:r>
            <a:endParaRPr sz="3407"/>
          </a:p>
          <a:p>
            <a:pPr indent="-319151" lvl="0" marL="342900" rtl="0" algn="l">
              <a:spcBef>
                <a:spcPts val="1000"/>
              </a:spcBef>
              <a:spcAft>
                <a:spcPts val="0"/>
              </a:spcAft>
              <a:buSzPct val="75433"/>
              <a:buChar char="●"/>
            </a:pPr>
            <a:r>
              <a:rPr lang="en-CA" sz="3907"/>
              <a:t>Keep in mind</a:t>
            </a:r>
            <a:r>
              <a:rPr lang="en-CA" sz="3907"/>
              <a:t>: side effects could be the reason the patient presents (ie. Ramipril can cause muscle pain, cramps or weakness) </a:t>
            </a:r>
            <a:endParaRPr sz="3907"/>
          </a:p>
          <a:p>
            <a:pPr indent="-258318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219" name="Google Shape;219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20" name="Google Shape;220;p17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Common Pharmaceutical Terms and Concepts – Effects of Medications</a:t>
            </a:r>
            <a:endParaRPr/>
          </a:p>
        </p:txBody>
      </p:sp>
      <p:sp>
        <p:nvSpPr>
          <p:cNvPr id="226" name="Google Shape;226;p18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What are your experiences with medications?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What are some factors that will affect the magnitude of therapeutic as well as adverse effects?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Z-pak (SE), Tylenol No. 1 (codeine metabolism), Reactine (SE), Septra DS (allergy), Vitamin B12 and intrinsic factor</a:t>
            </a:r>
            <a:endParaRPr/>
          </a:p>
        </p:txBody>
      </p:sp>
      <p:sp>
        <p:nvSpPr>
          <p:cNvPr id="227" name="Google Shape;227;p1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28" name="Google Shape;228;p18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Common Pharmaceutical Terms and Concepts –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 </a:t>
            </a:r>
            <a:r>
              <a:rPr b="1" lang="en-CA"/>
              <a:t>Mechanism of Action (MOA)</a:t>
            </a:r>
            <a:endParaRPr b="1"/>
          </a:p>
        </p:txBody>
      </p:sp>
      <p:sp>
        <p:nvSpPr>
          <p:cNvPr id="234" name="Google Shape;234;p19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10000"/>
          </a:bodyPr>
          <a:lstStyle/>
          <a:p>
            <a:pPr indent="-315468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MOA is </a:t>
            </a:r>
            <a:r>
              <a:rPr b="1" lang="en-CA"/>
              <a:t>HOW</a:t>
            </a:r>
            <a:r>
              <a:rPr lang="en-CA"/>
              <a:t> the medication produces its therapeutic (and side) effect(s)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Can be very complex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According to Lexi-Comp, amoxicillin kills bacteria causing ear, sinus and throat infections by inhibiting cell wall synthesis. Without their cell wall, the bacterial cells will lyse or rupture.</a:t>
            </a:r>
            <a:r>
              <a:rPr baseline="30000" lang="en-CA"/>
              <a:t>2</a:t>
            </a:r>
            <a:endParaRPr/>
          </a:p>
          <a:p>
            <a:pPr indent="-315468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Different mechanisms of action (page 22-23):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Interaction with receptors on cell membrane (“lock and key”)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Alteration of body fluids (ex. Tums)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Alteration of cell membranes (changes in permeability)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Interaction with enzymes outside the cell (ex. Ramipril)</a:t>
            </a:r>
            <a:endParaRPr/>
          </a:p>
          <a:p>
            <a:pPr indent="-315468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Take-home: MOA of a drug can tell you how it may affect massage therapy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235" name="Google Shape;235;p1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36" name="Google Shape;236;p19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Common Pharmaceutical Terms and Concepts</a:t>
            </a:r>
            <a:endParaRPr/>
          </a:p>
        </p:txBody>
      </p:sp>
      <p:sp>
        <p:nvSpPr>
          <p:cNvPr id="242" name="Google Shape;242;p20"/>
          <p:cNvSpPr txBox="1"/>
          <p:nvPr>
            <p:ph idx="1" type="body"/>
          </p:nvPr>
        </p:nvSpPr>
        <p:spPr>
          <a:xfrm>
            <a:off x="677325" y="1469100"/>
            <a:ext cx="11014200" cy="45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Onset of action</a:t>
            </a:r>
            <a:endParaRPr b="1"/>
          </a:p>
          <a:p>
            <a:pPr indent="-270001" lvl="1" marL="742950" rtl="0" algn="l">
              <a:spcBef>
                <a:spcPts val="1000"/>
              </a:spcBef>
              <a:spcAft>
                <a:spcPts val="0"/>
              </a:spcAft>
              <a:buSzPct val="71270"/>
              <a:buChar char="○"/>
            </a:pPr>
            <a:r>
              <a:rPr lang="en-CA" sz="2158"/>
              <a:t>Depends on route of administration</a:t>
            </a:r>
            <a:endParaRPr sz="2158"/>
          </a:p>
          <a:p>
            <a:pPr indent="-277875" lvl="1" marL="742950" rtl="0" algn="l">
              <a:spcBef>
                <a:spcPts val="1000"/>
              </a:spcBef>
              <a:spcAft>
                <a:spcPts val="0"/>
              </a:spcAft>
              <a:buSzPct val="78684"/>
              <a:buChar char="○"/>
            </a:pPr>
            <a:r>
              <a:rPr lang="en-CA" sz="2158"/>
              <a:t>Oral ingestion usually has a slower onset of action than injectable or inhaled </a:t>
            </a:r>
            <a:endParaRPr sz="2158"/>
          </a:p>
          <a:p>
            <a:pPr indent="-341883" lvl="0" marL="342900" rtl="0" algn="l">
              <a:spcBef>
                <a:spcPts val="0"/>
              </a:spcBef>
              <a:spcAft>
                <a:spcPts val="0"/>
              </a:spcAft>
              <a:buSzPct val="78684"/>
              <a:buChar char="●"/>
            </a:pPr>
            <a:r>
              <a:rPr lang="en-CA" sz="2158"/>
              <a:t>Example: Tylenol has an onset of action &lt;1 hour (usually ~30 minutes)</a:t>
            </a:r>
            <a:endParaRPr sz="2158"/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29"/>
          </a:p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Half-life</a:t>
            </a:r>
            <a:endParaRPr b="1"/>
          </a:p>
          <a:p>
            <a:pPr indent="-279907" lvl="1" marL="742950" rtl="0" algn="l">
              <a:spcBef>
                <a:spcPts val="1000"/>
              </a:spcBef>
              <a:spcAft>
                <a:spcPts val="0"/>
              </a:spcAft>
              <a:buSzPct val="69443"/>
              <a:buChar char="○"/>
            </a:pPr>
            <a:r>
              <a:rPr lang="en-CA" sz="2029"/>
              <a:t>The amount of time it takes the body to decrease blood levels of a drug to HALF through metabolism and elimination</a:t>
            </a:r>
            <a:endParaRPr sz="2029"/>
          </a:p>
          <a:p>
            <a:pPr indent="-279907" lvl="1" marL="742950" rtl="0" algn="l">
              <a:spcBef>
                <a:spcPts val="1000"/>
              </a:spcBef>
              <a:spcAft>
                <a:spcPts val="0"/>
              </a:spcAft>
              <a:buSzPct val="69443"/>
              <a:buChar char="○"/>
            </a:pPr>
            <a:r>
              <a:rPr lang="en-CA" sz="2029"/>
              <a:t>Each half-life reduces blood levels by 50 PERCENT (%)</a:t>
            </a:r>
            <a:endParaRPr sz="2029"/>
          </a:p>
          <a:p>
            <a:pPr indent="-224281" lvl="2" marL="1143000" rtl="0" algn="l">
              <a:spcBef>
                <a:spcPts val="1000"/>
              </a:spcBef>
              <a:spcAft>
                <a:spcPts val="0"/>
              </a:spcAft>
              <a:buSzPct val="61557"/>
              <a:buChar char="■"/>
            </a:pPr>
            <a:r>
              <a:rPr lang="en-CA" sz="2029"/>
              <a:t>Ie. 1</a:t>
            </a:r>
            <a:r>
              <a:rPr baseline="30000" lang="en-CA" sz="2029"/>
              <a:t>st</a:t>
            </a:r>
            <a:r>
              <a:rPr lang="en-CA" sz="2029"/>
              <a:t> half-life 50% of the original amount of medication is gone, 2</a:t>
            </a:r>
            <a:r>
              <a:rPr baseline="30000" lang="en-CA" sz="2029"/>
              <a:t>nd</a:t>
            </a:r>
            <a:r>
              <a:rPr lang="en-CA" sz="2029"/>
              <a:t> half-life 25% of the original amount of medication is gone, 3</a:t>
            </a:r>
            <a:r>
              <a:rPr baseline="30000" lang="en-CA" sz="2029"/>
              <a:t>rd</a:t>
            </a:r>
            <a:r>
              <a:rPr lang="en-CA" sz="2029"/>
              <a:t> half-life 12.5% of the original amount of medication is gone, etc.</a:t>
            </a:r>
            <a:endParaRPr sz="2029"/>
          </a:p>
          <a:p>
            <a:pPr indent="-279907" lvl="1" marL="742950" rtl="0" algn="l">
              <a:spcBef>
                <a:spcPts val="1000"/>
              </a:spcBef>
              <a:spcAft>
                <a:spcPts val="0"/>
              </a:spcAft>
              <a:buSzPct val="69443"/>
              <a:buChar char="○"/>
            </a:pPr>
            <a:r>
              <a:rPr lang="en-CA" sz="2029"/>
              <a:t>Pharmacists assume the drug is essentially eliminated after 5 half-lives (~97%)</a:t>
            </a:r>
            <a:endParaRPr sz="2029"/>
          </a:p>
          <a:p>
            <a:pPr indent="-279907" lvl="1" marL="742950" rtl="0" algn="l">
              <a:spcBef>
                <a:spcPts val="1000"/>
              </a:spcBef>
              <a:spcAft>
                <a:spcPts val="0"/>
              </a:spcAft>
              <a:buSzPct val="69443"/>
              <a:buChar char="○"/>
            </a:pPr>
            <a:r>
              <a:rPr lang="en-CA" sz="2029"/>
              <a:t>Example: The half-life of lorazepam (Ativan) in adults is 14 hours</a:t>
            </a:r>
            <a:endParaRPr sz="2029"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Half-life and onset of action can help you in scheduling of massage</a:t>
            </a:r>
            <a:endParaRPr/>
          </a:p>
        </p:txBody>
      </p:sp>
      <p:sp>
        <p:nvSpPr>
          <p:cNvPr id="243" name="Google Shape;243;p2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44" name="Google Shape;244;p20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bda4c10e87_0_21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id="251" name="Google Shape;251;g3bda4c10e87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250" y="755625"/>
            <a:ext cx="6110200" cy="4679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be6008148b_0_1"/>
          <p:cNvSpPr txBox="1"/>
          <p:nvPr>
            <p:ph idx="1" type="body"/>
          </p:nvPr>
        </p:nvSpPr>
        <p:spPr>
          <a:xfrm>
            <a:off x="677325" y="729575"/>
            <a:ext cx="10029300" cy="567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Half Life Math Example Questions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Mini Eggs have a half-life of 4 hours. </a:t>
            </a:r>
            <a:endParaRPr/>
          </a:p>
          <a:p>
            <a:pPr indent="-306324" lvl="0" marL="457200" rtl="0" algn="l">
              <a:spcBef>
                <a:spcPts val="1000"/>
              </a:spcBef>
              <a:spcAft>
                <a:spcPts val="0"/>
              </a:spcAft>
              <a:buSzPct val="59999"/>
              <a:buAutoNum type="arabicPeriod"/>
            </a:pPr>
            <a:r>
              <a:rPr lang="en-CA"/>
              <a:t>How many hours will it take to fully </a:t>
            </a:r>
            <a:r>
              <a:rPr lang="en-CA"/>
              <a:t>eliminate</a:t>
            </a:r>
            <a:r>
              <a:rPr lang="en-CA"/>
              <a:t> the Mini Eggs from your body?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 4 hours x 5 half lives= 20 hours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6324" lvl="0" marL="457200" rtl="0" algn="l">
              <a:spcBef>
                <a:spcPts val="1000"/>
              </a:spcBef>
              <a:spcAft>
                <a:spcPts val="0"/>
              </a:spcAft>
              <a:buSzPct val="59999"/>
              <a:buAutoNum type="arabicPeriod"/>
            </a:pPr>
            <a:r>
              <a:rPr lang="en-CA"/>
              <a:t>If you </a:t>
            </a:r>
            <a:r>
              <a:rPr lang="en-CA"/>
              <a:t>originally consumed a dose of 300 grams of Mini Eggs, how many grams would still be in your bloodstream after 8 hours?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8 hours = 2 half lives = 25% of original dose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25% of 300g = 75g</a:t>
            </a:r>
            <a:endParaRPr/>
          </a:p>
          <a:p>
            <a:pPr indent="-306324" lvl="0" marL="457200" rtl="0" algn="l">
              <a:spcBef>
                <a:spcPts val="1000"/>
              </a:spcBef>
              <a:spcAft>
                <a:spcPts val="0"/>
              </a:spcAft>
              <a:buSzPct val="59999"/>
              <a:buAutoNum type="arabicPeriod"/>
            </a:pPr>
            <a:r>
              <a:rPr lang="en-CA"/>
              <a:t>After how many hours would there be 12.5% of the original Mini Egg dose still in circulation?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/>
              <a:t> 12.5% = 3 half lives  3 x 4 hours = 12 hours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3be6008148b_0_1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id="259" name="Google Shape;259;g3be6008148b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0313" y="2496450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Common Pharmaceutical Terms and Concepts</a:t>
            </a:r>
            <a:endParaRPr/>
          </a:p>
        </p:txBody>
      </p:sp>
      <p:sp>
        <p:nvSpPr>
          <p:cNvPr id="265" name="Google Shape;265;p21"/>
          <p:cNvSpPr txBox="1"/>
          <p:nvPr>
            <p:ph idx="1" type="body"/>
          </p:nvPr>
        </p:nvSpPr>
        <p:spPr>
          <a:xfrm>
            <a:off x="677325" y="1702100"/>
            <a:ext cx="10444200" cy="4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36894" lvl="0" marL="342900" rtl="0" algn="l">
              <a:spcBef>
                <a:spcPts val="0"/>
              </a:spcBef>
              <a:spcAft>
                <a:spcPts val="0"/>
              </a:spcAft>
              <a:buSzPct val="62247"/>
              <a:buChar char="●"/>
            </a:pPr>
            <a:r>
              <a:rPr b="1" lang="en-CA" sz="2542"/>
              <a:t>Bioavailability</a:t>
            </a:r>
            <a:endParaRPr b="1" sz="2542"/>
          </a:p>
          <a:p>
            <a:pPr indent="-281268" lvl="1" marL="742950" rtl="0" algn="l">
              <a:spcBef>
                <a:spcPts val="1000"/>
              </a:spcBef>
              <a:spcAft>
                <a:spcPts val="0"/>
              </a:spcAft>
              <a:buSzPct val="69650"/>
              <a:buChar char="○"/>
            </a:pPr>
            <a:r>
              <a:rPr lang="en-CA" sz="2042"/>
              <a:t>The amount of medication that actually makes it into the bloodstream to give its therapeutic effect(s)</a:t>
            </a:r>
            <a:endParaRPr sz="2042"/>
          </a:p>
          <a:p>
            <a:pPr indent="-281268" lvl="1" marL="742950" rtl="0" algn="l">
              <a:spcBef>
                <a:spcPts val="1000"/>
              </a:spcBef>
              <a:spcAft>
                <a:spcPts val="0"/>
              </a:spcAft>
              <a:buSzPct val="69650"/>
              <a:buChar char="○"/>
            </a:pPr>
            <a:r>
              <a:rPr lang="en-CA" sz="2042"/>
              <a:t>First pass effect affects oral medications - drugs absorbed through the digestion will go to the liver and be metabolized by the liver cells BEFORE it carries on to the heart and the rest of the body.</a:t>
            </a:r>
            <a:endParaRPr sz="2042"/>
          </a:p>
          <a:p>
            <a:pPr indent="-281268" lvl="1" marL="742950" rtl="0" algn="l">
              <a:spcBef>
                <a:spcPts val="1000"/>
              </a:spcBef>
              <a:spcAft>
                <a:spcPts val="0"/>
              </a:spcAft>
              <a:buSzPct val="69650"/>
              <a:buChar char="○"/>
            </a:pPr>
            <a:r>
              <a:rPr lang="en-CA" sz="2042"/>
              <a:t>IV bioavailability is 100%, oral bioavailability is always less</a:t>
            </a:r>
            <a:endParaRPr sz="2042"/>
          </a:p>
          <a:p>
            <a:pPr indent="-225642" lvl="2" marL="1143000" rtl="0" algn="l">
              <a:spcBef>
                <a:spcPts val="1000"/>
              </a:spcBef>
              <a:spcAft>
                <a:spcPts val="0"/>
              </a:spcAft>
              <a:buSzPct val="61818"/>
              <a:buChar char="■"/>
            </a:pPr>
            <a:r>
              <a:rPr lang="en-CA" sz="2042"/>
              <a:t>Example: lorazepam oral bioavailability is 90%</a:t>
            </a:r>
            <a:r>
              <a:rPr baseline="30000" lang="en-CA" sz="2042"/>
              <a:t>2</a:t>
            </a:r>
            <a:endParaRPr sz="2042"/>
          </a:p>
          <a:p>
            <a:pPr indent="-336894" lvl="0" marL="342900" rtl="0" algn="l">
              <a:spcBef>
                <a:spcPts val="1000"/>
              </a:spcBef>
              <a:spcAft>
                <a:spcPts val="0"/>
              </a:spcAft>
              <a:buSzPct val="62247"/>
              <a:buChar char="●"/>
            </a:pPr>
            <a:r>
              <a:rPr lang="en-CA" sz="2542"/>
              <a:t>Take home: Bioavailability is useful information. For example, a patient on IV pain relievers in hospital may not give reliable feedback regarding the depth of technique during a massage – could lead to more pain and bruising</a:t>
            </a:r>
            <a:endParaRPr sz="2542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42"/>
          </a:p>
        </p:txBody>
      </p:sp>
      <p:sp>
        <p:nvSpPr>
          <p:cNvPr id="266" name="Google Shape;266;p2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67" name="Google Shape;267;p21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In-Class Assignment #2 – Avelox</a:t>
            </a:r>
            <a:r>
              <a:rPr baseline="30000" lang="en-CA"/>
              <a:t>®</a:t>
            </a:r>
            <a:r>
              <a:rPr lang="en-CA"/>
              <a:t> </a:t>
            </a:r>
            <a:br>
              <a:rPr lang="en-CA"/>
            </a:br>
            <a:r>
              <a:rPr lang="en-CA"/>
              <a:t>(10 minutes) </a:t>
            </a:r>
            <a:endParaRPr/>
          </a:p>
        </p:txBody>
      </p:sp>
      <p:sp>
        <p:nvSpPr>
          <p:cNvPr id="273" name="Google Shape;273;p22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22326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What is the generic name of Avelox? Name two official indications.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What class of drugs does Avelox belong to?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If an adult patient takes Avelox 400mg (1 tablet) orally, how long will it take for the medication to be eliminated from the body?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What is the IV bioavailability of Avelox?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HINT: Information will be in the “Product Monographs” (*alphabetical)</a:t>
            </a:r>
            <a:endParaRPr/>
          </a:p>
        </p:txBody>
      </p:sp>
      <p:sp>
        <p:nvSpPr>
          <p:cNvPr id="274" name="Google Shape;274;p2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275" name="Google Shape;27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5402" y="259557"/>
            <a:ext cx="28575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2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How Drugs are Administered to the Body</a:t>
            </a:r>
            <a:endParaRPr/>
          </a:p>
        </p:txBody>
      </p:sp>
      <p:sp>
        <p:nvSpPr>
          <p:cNvPr id="282" name="Google Shape;282;p2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Different routes of administration include: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Oral administration (tablets, suspensions/syrups)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Mucous membrane application (sublingual, inhaled medication, suppositories)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Topical application (ophthalmic, otic and skin products)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Parenteral (IV, IM, SC, dermal)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Implanted catheters and drug pumps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Both </a:t>
            </a:r>
            <a:r>
              <a:rPr b="1" lang="en-CA"/>
              <a:t>pharmacokinetic</a:t>
            </a:r>
            <a:r>
              <a:rPr lang="en-CA"/>
              <a:t> and </a:t>
            </a:r>
            <a:r>
              <a:rPr b="1" lang="en-CA"/>
              <a:t>pharmacodynamic</a:t>
            </a:r>
            <a:r>
              <a:rPr lang="en-CA"/>
              <a:t> properties of the medication will be affected by the route of administration</a:t>
            </a:r>
            <a:endParaRPr/>
          </a:p>
        </p:txBody>
      </p:sp>
      <p:sp>
        <p:nvSpPr>
          <p:cNvPr id="283" name="Google Shape;283;p2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84" name="Google Shape;284;p2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  <p:pic>
        <p:nvPicPr>
          <p:cNvPr id="285" name="Google Shape;28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9300" y="2331200"/>
            <a:ext cx="3920700" cy="21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How Drugs are Administered to the Body –</a:t>
            </a:r>
            <a:r>
              <a:rPr b="1" lang="en-CA"/>
              <a:t>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b="1" lang="en-CA"/>
              <a:t>Oral Administration</a:t>
            </a:r>
            <a:endParaRPr b="1"/>
          </a:p>
        </p:txBody>
      </p:sp>
      <p:sp>
        <p:nvSpPr>
          <p:cNvPr id="291" name="Google Shape;291;p24"/>
          <p:cNvSpPr txBox="1"/>
          <p:nvPr>
            <p:ph idx="1" type="body"/>
          </p:nvPr>
        </p:nvSpPr>
        <p:spPr>
          <a:xfrm>
            <a:off x="677324" y="2160600"/>
            <a:ext cx="100101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6285" lvl="0" marL="3429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70"/>
              <a:buChar char="●"/>
            </a:pPr>
            <a:r>
              <a:rPr lang="en-CA" sz="1526"/>
              <a:t>Most common route of administration</a:t>
            </a:r>
            <a:endParaRPr sz="1526"/>
          </a:p>
          <a:p>
            <a:pPr indent="-326285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70"/>
              <a:buChar char="●"/>
            </a:pPr>
            <a:r>
              <a:rPr lang="en-CA" sz="1526"/>
              <a:t>Generally, oral medication </a:t>
            </a:r>
            <a:r>
              <a:rPr b="1" lang="en-CA" sz="1526"/>
              <a:t>dissolves</a:t>
            </a:r>
            <a:r>
              <a:rPr lang="en-CA" sz="1526"/>
              <a:t> in the stomach and is absorbed into the bloodstream from the intestines tract after being swallowed</a:t>
            </a:r>
            <a:endParaRPr sz="1526"/>
          </a:p>
          <a:p>
            <a:pPr indent="-273707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4"/>
              <a:buChar char="○"/>
            </a:pPr>
            <a:r>
              <a:rPr lang="en-CA" sz="1288"/>
              <a:t>Exception to the rule: ENTERIC COATED TABLETS - do not dissolve until the small intestine</a:t>
            </a:r>
            <a:endParaRPr sz="1288"/>
          </a:p>
          <a:p>
            <a:pPr indent="-273707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4"/>
              <a:buChar char="○"/>
            </a:pPr>
            <a:r>
              <a:rPr lang="en-CA" sz="1288"/>
              <a:t>EC ASA 81mg</a:t>
            </a:r>
            <a:endParaRPr sz="1288"/>
          </a:p>
          <a:p>
            <a:pPr indent="-326285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70"/>
              <a:buChar char="●"/>
            </a:pPr>
            <a:r>
              <a:rPr lang="en-CA" sz="1526"/>
              <a:t>Therapeutic effect usually within 30-60 minutes</a:t>
            </a:r>
            <a:endParaRPr sz="1526"/>
          </a:p>
          <a:p>
            <a:pPr indent="-273707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4"/>
              <a:buChar char="○"/>
            </a:pPr>
            <a:r>
              <a:rPr lang="en-CA" sz="1288"/>
              <a:t>Limitless example</a:t>
            </a:r>
            <a:endParaRPr sz="1288"/>
          </a:p>
          <a:p>
            <a:pPr indent="-326285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70"/>
              <a:buChar char="●"/>
            </a:pPr>
            <a:r>
              <a:rPr lang="en-CA" sz="1526"/>
              <a:t>Common oral preparations:</a:t>
            </a:r>
            <a:endParaRPr sz="1526"/>
          </a:p>
          <a:p>
            <a:pPr indent="-273707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4"/>
              <a:buChar char="○"/>
            </a:pPr>
            <a:r>
              <a:rPr lang="en-CA" sz="1288"/>
              <a:t>Capsules, tablets, syrups, suspensions</a:t>
            </a:r>
            <a:endParaRPr sz="1288"/>
          </a:p>
          <a:p>
            <a:pPr indent="-273707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4"/>
              <a:buChar char="○"/>
            </a:pPr>
            <a:r>
              <a:rPr lang="en-CA" sz="1288"/>
              <a:t>Liquids are absorbed into the blood stream faster. Why?</a:t>
            </a:r>
            <a:endParaRPr sz="1288"/>
          </a:p>
          <a:p>
            <a:pPr indent="-326285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70"/>
              <a:buChar char="●"/>
            </a:pPr>
            <a:r>
              <a:rPr lang="en-CA" sz="1526"/>
              <a:t>Timed release/Controlled release/Slow release</a:t>
            </a:r>
            <a:endParaRPr sz="1526"/>
          </a:p>
          <a:p>
            <a:pPr indent="-273707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4"/>
              <a:buChar char="○"/>
            </a:pPr>
            <a:r>
              <a:rPr lang="en-CA" sz="1288"/>
              <a:t>Tylenol Arthritis 650mg</a:t>
            </a:r>
            <a:endParaRPr sz="1288"/>
          </a:p>
          <a:p>
            <a:pPr indent="-258318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684"/>
              <a:buNone/>
            </a:pPr>
            <a:r>
              <a:t/>
            </a:r>
            <a:endParaRPr sz="1140"/>
          </a:p>
        </p:txBody>
      </p:sp>
      <p:sp>
        <p:nvSpPr>
          <p:cNvPr id="292" name="Google Shape;292;p2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293" name="Google Shape;29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910" y="4039637"/>
            <a:ext cx="2893657" cy="1757886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How Drugs are Administered to the Body – Application to </a:t>
            </a:r>
            <a:r>
              <a:rPr b="1" lang="en-CA"/>
              <a:t>Mucous Membranes</a:t>
            </a:r>
            <a:endParaRPr b="1"/>
          </a:p>
        </p:txBody>
      </p:sp>
      <p:sp>
        <p:nvSpPr>
          <p:cNvPr id="300" name="Google Shape;300;p25"/>
          <p:cNvSpPr txBox="1"/>
          <p:nvPr>
            <p:ph idx="1" type="body"/>
          </p:nvPr>
        </p:nvSpPr>
        <p:spPr>
          <a:xfrm>
            <a:off x="677334" y="2045494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Mucous membranes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Highly vascularized mucous-secreting cells that line internal surfaces of the digestive, respiratory, reproductive and urinary tracts</a:t>
            </a:r>
            <a:r>
              <a:rPr baseline="30000" lang="en-CA"/>
              <a:t>1</a:t>
            </a:r>
            <a:endParaRPr/>
          </a:p>
          <a:p>
            <a:pPr indent="-217932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What does vascularized mean?</a:t>
            </a:r>
            <a:endParaRPr/>
          </a:p>
          <a:p>
            <a:pPr indent="-217932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Why would this route of administration have a faster onset of action?</a:t>
            </a:r>
            <a:endParaRPr/>
          </a:p>
          <a:p>
            <a:pPr indent="-217932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What can we expect for bioavailability? (Hint – first pass effect)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 u="sng"/>
              <a:t>Systemic use example</a:t>
            </a:r>
            <a:r>
              <a:rPr lang="en-CA"/>
              <a:t>: angina and Nitrolingual spray/Nitrostat, asthma and Salbutamol metered-dose inhaler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Common preparations: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Oral sprays, sublingual/buccal tablets, inhalers (MDI/diskus), nasal sprays, rectal/vaginal suppositories</a:t>
            </a:r>
            <a:endParaRPr/>
          </a:p>
        </p:txBody>
      </p:sp>
      <p:sp>
        <p:nvSpPr>
          <p:cNvPr id="301" name="Google Shape;301;p2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302" name="Google Shape;30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4311" y="4064633"/>
            <a:ext cx="2828404" cy="1976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4865" y="1518905"/>
            <a:ext cx="1847850" cy="246697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5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How Drugs are Administered to the Body –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b="1" lang="en-CA"/>
              <a:t>Topical Applications</a:t>
            </a:r>
            <a:endParaRPr b="1"/>
          </a:p>
        </p:txBody>
      </p:sp>
      <p:sp>
        <p:nvSpPr>
          <p:cNvPr id="310" name="Google Shape;310;p26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Ophthalmic (eye) products</a:t>
            </a:r>
            <a:endParaRPr b="1"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Sterile drops, viscous drops, gels, ointments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Preservatives and SE (blurred vision)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Examples: Visine, GenTeal, Refresh, Polysporin, etc.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Otic (ear) products</a:t>
            </a:r>
            <a:endParaRPr b="1"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Difficult to administer, uncomfortable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Examples: Cerumol (peanut oil), Locacorten Vioform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sp>
        <p:nvSpPr>
          <p:cNvPr id="311" name="Google Shape;311;p2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312" name="Google Shape;31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1778" y="3797044"/>
            <a:ext cx="1944398" cy="1944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54089" y="2634994"/>
            <a:ext cx="1971675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25764" y="1409817"/>
            <a:ext cx="1876425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6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How Drugs are Administered to the Body – Topical Applications</a:t>
            </a:r>
            <a:endParaRPr/>
          </a:p>
        </p:txBody>
      </p:sp>
      <p:sp>
        <p:nvSpPr>
          <p:cNvPr id="321" name="Google Shape;321;p27"/>
          <p:cNvSpPr txBox="1"/>
          <p:nvPr>
            <p:ph idx="1" type="body"/>
          </p:nvPr>
        </p:nvSpPr>
        <p:spPr>
          <a:xfrm>
            <a:off x="677324" y="1614398"/>
            <a:ext cx="9364200" cy="44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-363024" lvl="0" marL="342900" rtl="0" algn="l">
              <a:spcBef>
                <a:spcPts val="0"/>
              </a:spcBef>
              <a:spcAft>
                <a:spcPts val="0"/>
              </a:spcAft>
              <a:buSzPct val="84089"/>
              <a:buChar char="●"/>
            </a:pPr>
            <a:r>
              <a:rPr b="1" lang="en-CA" sz="6033"/>
              <a:t>Dermal products</a:t>
            </a:r>
            <a:r>
              <a:rPr lang="en-CA" sz="6033"/>
              <a:t> are medications that are applied topically to the skin</a:t>
            </a:r>
            <a:endParaRPr sz="6033"/>
          </a:p>
          <a:p>
            <a:pPr indent="-363024" lvl="0" marL="342900" rtl="0" algn="l">
              <a:spcBef>
                <a:spcPts val="1000"/>
              </a:spcBef>
              <a:spcAft>
                <a:spcPts val="0"/>
              </a:spcAft>
              <a:buSzPct val="84089"/>
              <a:buChar char="●"/>
            </a:pPr>
            <a:r>
              <a:rPr lang="en-CA" sz="6033"/>
              <a:t>Common preparations:</a:t>
            </a:r>
            <a:endParaRPr sz="6033"/>
          </a:p>
          <a:p>
            <a:pPr indent="-311970" lvl="1" marL="742950" rtl="0" algn="l">
              <a:spcBef>
                <a:spcPts val="1000"/>
              </a:spcBef>
              <a:spcAft>
                <a:spcPts val="0"/>
              </a:spcAft>
              <a:buSzPct val="88795"/>
              <a:buChar char="○"/>
            </a:pPr>
            <a:r>
              <a:rPr lang="en-CA" sz="5533"/>
              <a:t>Creams, ointments, lotions, gels, patches</a:t>
            </a:r>
            <a:endParaRPr sz="5533"/>
          </a:p>
          <a:p>
            <a:pPr indent="-363024" lvl="0" marL="342900" rtl="0" algn="l">
              <a:spcBef>
                <a:spcPts val="1000"/>
              </a:spcBef>
              <a:spcAft>
                <a:spcPts val="0"/>
              </a:spcAft>
              <a:buSzPct val="84089"/>
              <a:buChar char="●"/>
            </a:pPr>
            <a:r>
              <a:rPr lang="en-CA" sz="6033"/>
              <a:t>Common uses:</a:t>
            </a:r>
            <a:endParaRPr sz="6033"/>
          </a:p>
          <a:p>
            <a:pPr indent="-311970" lvl="1" marL="742950" rtl="0" algn="l">
              <a:spcBef>
                <a:spcPts val="1000"/>
              </a:spcBef>
              <a:spcAft>
                <a:spcPts val="0"/>
              </a:spcAft>
              <a:buSzPct val="88795"/>
              <a:buChar char="○"/>
            </a:pPr>
            <a:r>
              <a:rPr lang="en-CA" sz="5533"/>
              <a:t>Local use (ie. Infection prevention and treatment, moisturizers)</a:t>
            </a:r>
            <a:endParaRPr sz="5533"/>
          </a:p>
          <a:p>
            <a:pPr indent="-311970" lvl="1" marL="742950" rtl="0" algn="l">
              <a:spcBef>
                <a:spcPts val="1000"/>
              </a:spcBef>
              <a:spcAft>
                <a:spcPts val="0"/>
              </a:spcAft>
              <a:buSzPct val="88795"/>
              <a:buChar char="○"/>
            </a:pPr>
            <a:r>
              <a:rPr lang="en-CA" sz="5533"/>
              <a:t>Treatment of muscle/joint pain</a:t>
            </a:r>
            <a:endParaRPr sz="5533"/>
          </a:p>
          <a:p>
            <a:pPr indent="0" lvl="0" marL="11430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4733"/>
          </a:p>
          <a:p>
            <a:pPr indent="-311970" lvl="1" marL="742950" rtl="0" algn="l">
              <a:spcBef>
                <a:spcPts val="1000"/>
              </a:spcBef>
              <a:spcAft>
                <a:spcPts val="0"/>
              </a:spcAft>
              <a:buSzPct val="88795"/>
              <a:buChar char="○"/>
            </a:pPr>
            <a:r>
              <a:rPr lang="en-CA" sz="5533"/>
              <a:t>Systemic administration of medications</a:t>
            </a:r>
            <a:endParaRPr sz="5533"/>
          </a:p>
          <a:p>
            <a:pPr indent="-260916" lvl="2" marL="1143000" rtl="0" algn="l">
              <a:spcBef>
                <a:spcPts val="1000"/>
              </a:spcBef>
              <a:spcAft>
                <a:spcPts val="0"/>
              </a:spcAft>
              <a:buSzPct val="85904"/>
              <a:buChar char="■"/>
            </a:pPr>
            <a:r>
              <a:rPr lang="en-CA" sz="5533"/>
              <a:t>Skin patches (Nitro-Dur, Evra, Nicoderm)</a:t>
            </a:r>
            <a:endParaRPr sz="5533"/>
          </a:p>
          <a:p>
            <a:pPr indent="-260916" lvl="2" marL="1143000" rtl="0" algn="l">
              <a:spcBef>
                <a:spcPts val="1000"/>
              </a:spcBef>
              <a:spcAft>
                <a:spcPts val="0"/>
              </a:spcAft>
              <a:buSzPct val="85904"/>
              <a:buChar char="■"/>
            </a:pPr>
            <a:r>
              <a:rPr lang="en-CA" sz="5533"/>
              <a:t>Other preparations (Estrogel, Androgel)</a:t>
            </a:r>
            <a:endParaRPr sz="5533"/>
          </a:p>
          <a:p>
            <a:pPr indent="-258318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  <a:p>
            <a:pPr indent="-258318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322" name="Google Shape;322;p2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323" name="Google Shape;32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5363" y="2470068"/>
            <a:ext cx="1966651" cy="196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90663" y="4436719"/>
            <a:ext cx="3221351" cy="1604643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7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bda4c10e87_0_30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Topical Medications for Muscle/Joint Pain</a:t>
            </a:r>
            <a:endParaRPr/>
          </a:p>
        </p:txBody>
      </p:sp>
      <p:sp>
        <p:nvSpPr>
          <p:cNvPr id="332" name="Google Shape;332;g3bda4c10e87_0_30"/>
          <p:cNvSpPr txBox="1"/>
          <p:nvPr>
            <p:ph idx="1" type="body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/>
              <a:t>Topical NSAIDS- </a:t>
            </a:r>
            <a:r>
              <a:rPr lang="en-CA" sz="1600"/>
              <a:t>ex. Voltaren contains Diclofenac, which works to reduce both inflammation and pain</a:t>
            </a:r>
            <a:endParaRPr sz="1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/>
              <a:t>Rubefaciants “Counter-Irritants” - </a:t>
            </a:r>
            <a:r>
              <a:rPr lang="en-CA" sz="1600"/>
              <a:t>These topical preparations include ingredients such as Menthol (Biofreeze), Camphor or </a:t>
            </a:r>
            <a:r>
              <a:rPr lang="en-CA" sz="1600"/>
              <a:t>Methyl</a:t>
            </a:r>
            <a:r>
              <a:rPr lang="en-CA" sz="1600"/>
              <a:t> Salicylate (Tiger Balm) that cause either a </a:t>
            </a:r>
            <a:r>
              <a:rPr lang="en-CA" sz="1600"/>
              <a:t>cooling</a:t>
            </a:r>
            <a:r>
              <a:rPr lang="en-CA" sz="1600"/>
              <a:t> or heating sensation that temporarily masks of pain sensations.</a:t>
            </a:r>
            <a:endParaRPr sz="1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/>
              <a:t>Capsaicin - </a:t>
            </a:r>
            <a:r>
              <a:rPr lang="en-CA" sz="1600"/>
              <a:t>ex. Rub A5-35 This ingredient found in hot peppers </a:t>
            </a:r>
            <a:r>
              <a:rPr lang="en-CA" sz="1600"/>
              <a:t>works to reduce pain by blocking Substance P </a:t>
            </a:r>
            <a:endParaRPr sz="1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/>
              <a:t>Others- </a:t>
            </a:r>
            <a:r>
              <a:rPr lang="en-CA" sz="1600"/>
              <a:t>Topical Lidocaine (IcyHot),  Topical Opioids (Morphine Gel - prescription only &amp; rare usage)</a:t>
            </a:r>
            <a:endParaRPr sz="1600"/>
          </a:p>
        </p:txBody>
      </p:sp>
      <p:sp>
        <p:nvSpPr>
          <p:cNvPr id="333" name="Google Shape;333;g3bda4c10e87_0_30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How Drugs are Administered to the Body – </a:t>
            </a:r>
            <a:r>
              <a:rPr b="1" lang="en-CA"/>
              <a:t>Parenteral Administration</a:t>
            </a:r>
            <a:endParaRPr b="1"/>
          </a:p>
        </p:txBody>
      </p:sp>
      <p:sp>
        <p:nvSpPr>
          <p:cNvPr id="339" name="Google Shape;339;p28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15468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INJECTIONS (IV, IM, SC, dermal)</a:t>
            </a:r>
            <a:endParaRPr/>
          </a:p>
          <a:p>
            <a:pPr indent="-315468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Benefits of parenteral administration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Avoid first-pass effect (ie. Humulin N)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Rapid onset of action (ie. EpiPen)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Can be used for local treatment (ie. Depo-Medrol)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Patient cannot take oral preparations (ie. Vomiting)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Continuous administration (IV drip), vaccinations</a:t>
            </a:r>
            <a:endParaRPr/>
          </a:p>
          <a:p>
            <a:pPr indent="-315468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Table on page 32 (Key message: onset of action is rapid, except?)</a:t>
            </a:r>
            <a:endParaRPr/>
          </a:p>
          <a:p>
            <a:pPr indent="-315468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Common injection sites: abdomen, biceps, deltoids, quadriceps, </a:t>
            </a:r>
            <a:br>
              <a:rPr lang="en-CA"/>
            </a:br>
            <a:r>
              <a:rPr lang="en-CA"/>
              <a:t>buttocks (less common)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340" name="Google Shape;340;p2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341" name="Google Shape;34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35182" y="1311509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35182" y="3054584"/>
            <a:ext cx="2515250" cy="1726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35182" y="4723768"/>
            <a:ext cx="2543175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8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How Drugs are Administered to the Body – </a:t>
            </a:r>
            <a:r>
              <a:rPr b="1" lang="en-CA"/>
              <a:t>Implanted Catheters and Drug Pumps</a:t>
            </a:r>
            <a:endParaRPr b="1"/>
          </a:p>
        </p:txBody>
      </p:sp>
      <p:sp>
        <p:nvSpPr>
          <p:cNvPr id="350" name="Google Shape;350;p29"/>
          <p:cNvSpPr txBox="1"/>
          <p:nvPr>
            <p:ph idx="1" type="body"/>
          </p:nvPr>
        </p:nvSpPr>
        <p:spPr>
          <a:xfrm>
            <a:off x="677325" y="1930399"/>
            <a:ext cx="8596800" cy="4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1310" lvl="0" marL="342900" rtl="0" algn="l">
              <a:spcBef>
                <a:spcPts val="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Not commonly seen</a:t>
            </a:r>
            <a:endParaRPr sz="1520"/>
          </a:p>
          <a:p>
            <a:pPr indent="-321310" lvl="0" marL="342900" rtl="0" algn="l">
              <a:spcBef>
                <a:spcPts val="100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Used for ongoing injectable therapy or nutritional support</a:t>
            </a:r>
            <a:endParaRPr sz="1520"/>
          </a:p>
          <a:p>
            <a:pPr indent="-321310" lvl="0" marL="342900" rtl="0" algn="l">
              <a:spcBef>
                <a:spcPts val="100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Implanted catheter</a:t>
            </a:r>
            <a:endParaRPr sz="1520"/>
          </a:p>
          <a:p>
            <a:pPr indent="-267970" lvl="1" marL="742950" rtl="0" algn="l"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Semi-permanent device that reduces the number of needles given to the patient for ongoing therapy</a:t>
            </a:r>
            <a:endParaRPr sz="1245"/>
          </a:p>
          <a:p>
            <a:pPr indent="-267970" lvl="1" marL="742950" rtl="0" algn="l"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Example: Central venous catheter</a:t>
            </a:r>
            <a:endParaRPr sz="1245"/>
          </a:p>
          <a:p>
            <a:pPr indent="-214630" lvl="2" marL="1143000" rtl="0" algn="l">
              <a:spcBef>
                <a:spcPts val="1000"/>
              </a:spcBef>
              <a:spcAft>
                <a:spcPts val="0"/>
              </a:spcAft>
              <a:buSzPts val="816"/>
              <a:buChar char="■"/>
            </a:pPr>
            <a:r>
              <a:rPr lang="en-CA" sz="1245"/>
              <a:t>Medical implant that delivers medication directly into circulation through a large vein, such as the right internal jugular vein 🡪 superior vena cava 🡪 heart</a:t>
            </a:r>
            <a:endParaRPr sz="1245"/>
          </a:p>
          <a:p>
            <a:pPr indent="-267970" lvl="1" marL="742950" rtl="0" algn="l"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Archer example</a:t>
            </a:r>
            <a:endParaRPr sz="1245"/>
          </a:p>
          <a:p>
            <a:pPr indent="-321310" lvl="0" marL="342900" rtl="0" algn="l">
              <a:spcBef>
                <a:spcPts val="100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Drug Pumps</a:t>
            </a:r>
            <a:endParaRPr sz="1520"/>
          </a:p>
          <a:p>
            <a:pPr indent="-267970" lvl="1" marL="742950" rtl="0" algn="l"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Example: Insulin pumps</a:t>
            </a:r>
            <a:endParaRPr sz="1245"/>
          </a:p>
          <a:p>
            <a:pPr indent="-321310" lvl="0" marL="342900" rtl="0" algn="l">
              <a:spcBef>
                <a:spcPts val="100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Take-home: You need to be aware of these devices and schedule massage appointments accordingly</a:t>
            </a:r>
            <a:endParaRPr sz="1520"/>
          </a:p>
          <a:p>
            <a:pPr indent="-258318" lvl="0" marL="342900" rtl="0" algn="l">
              <a:spcBef>
                <a:spcPts val="1000"/>
              </a:spcBef>
              <a:spcAft>
                <a:spcPts val="0"/>
              </a:spcAft>
              <a:buSzPts val="792"/>
              <a:buNone/>
            </a:pPr>
            <a:r>
              <a:t/>
            </a:r>
            <a:endParaRPr sz="1520"/>
          </a:p>
        </p:txBody>
      </p:sp>
      <p:sp>
        <p:nvSpPr>
          <p:cNvPr id="351" name="Google Shape;351;p2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352" name="Google Shape;35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74002" y="1576692"/>
            <a:ext cx="2738234" cy="205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74002" y="3696552"/>
            <a:ext cx="2738234" cy="1896481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9"/>
          <p:cNvSpPr txBox="1"/>
          <p:nvPr>
            <p:ph idx="11" type="ftr"/>
          </p:nvPr>
        </p:nvSpPr>
        <p:spPr>
          <a:xfrm>
            <a:off x="709622" y="6057506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 Processing in the Body</a:t>
            </a:r>
            <a:endParaRPr/>
          </a:p>
        </p:txBody>
      </p:sp>
      <p:sp>
        <p:nvSpPr>
          <p:cNvPr id="360" name="Google Shape;360;p30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Pharmacokinetics</a:t>
            </a:r>
            <a:r>
              <a:rPr lang="en-CA"/>
              <a:t>: how the body affects the drug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ADME</a:t>
            </a:r>
            <a:endParaRPr b="1"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b="1" lang="en-CA"/>
              <a:t>Absorption</a:t>
            </a:r>
            <a:endParaRPr b="1"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b="1" lang="en-CA"/>
              <a:t>Metabolism</a:t>
            </a:r>
            <a:endParaRPr b="1"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b="1" lang="en-CA"/>
              <a:t>Distribution</a:t>
            </a:r>
            <a:endParaRPr b="1"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b="1" lang="en-CA"/>
              <a:t>Elimination</a:t>
            </a:r>
            <a:endParaRPr b="1"/>
          </a:p>
        </p:txBody>
      </p:sp>
      <p:sp>
        <p:nvSpPr>
          <p:cNvPr id="361" name="Google Shape;361;p3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362" name="Google Shape;36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12196" y="2728734"/>
            <a:ext cx="3926944" cy="2744481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0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 Processing in the Body – </a:t>
            </a:r>
            <a:r>
              <a:rPr b="1" lang="en-CA"/>
              <a:t>Absorption</a:t>
            </a:r>
            <a:r>
              <a:rPr lang="en-CA"/>
              <a:t> </a:t>
            </a:r>
            <a:endParaRPr/>
          </a:p>
        </p:txBody>
      </p:sp>
      <p:sp>
        <p:nvSpPr>
          <p:cNvPr id="369" name="Google Shape;369;p31"/>
          <p:cNvSpPr txBox="1"/>
          <p:nvPr>
            <p:ph idx="1" type="body"/>
          </p:nvPr>
        </p:nvSpPr>
        <p:spPr>
          <a:xfrm>
            <a:off x="677325" y="1727424"/>
            <a:ext cx="85968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An oral preparation is made of two components: 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b="1" lang="en-CA"/>
              <a:t>Active ingredient </a:t>
            </a:r>
            <a:endParaRPr b="1"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b="1" lang="en-CA"/>
              <a:t>Excipients</a:t>
            </a:r>
            <a:r>
              <a:rPr lang="en-CA"/>
              <a:t> (inactive ingredients)</a:t>
            </a:r>
            <a:endParaRPr/>
          </a:p>
          <a:p>
            <a:pPr indent="-223266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Used to bulk up tablets, stabilize the product, flavour the product and ensure its dissolution/dissociation at the target location</a:t>
            </a:r>
            <a:endParaRPr/>
          </a:p>
          <a:p>
            <a:pPr indent="-223266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Vary by manufacturer, can affect absorption</a:t>
            </a:r>
            <a:endParaRPr/>
          </a:p>
          <a:p>
            <a:pPr indent="-223266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Recall “no-sub patients”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A drug needs to be in solution to get absorbed into the bloodstream!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Many factors can affect a drugs absorption into system circulation including patient pathologies (ie. Vitamin B12 and intrinsic factor, Ulcerative colitis), pH of the drug, drug particle size, etc.</a:t>
            </a:r>
            <a:endParaRPr/>
          </a:p>
        </p:txBody>
      </p:sp>
      <p:sp>
        <p:nvSpPr>
          <p:cNvPr id="370" name="Google Shape;370;p3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71" name="Google Shape;371;p31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  <p:pic>
        <p:nvPicPr>
          <p:cNvPr id="372" name="Google Shape;37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18825" y="3676975"/>
            <a:ext cx="2735075" cy="204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 Processing in the Body – </a:t>
            </a:r>
            <a:r>
              <a:rPr b="1" lang="en-CA"/>
              <a:t>Metabolism</a:t>
            </a:r>
            <a:endParaRPr b="1"/>
          </a:p>
        </p:txBody>
      </p:sp>
      <p:sp>
        <p:nvSpPr>
          <p:cNvPr id="378" name="Google Shape;378;p32"/>
          <p:cNvSpPr txBox="1"/>
          <p:nvPr>
            <p:ph idx="1" type="body"/>
          </p:nvPr>
        </p:nvSpPr>
        <p:spPr>
          <a:xfrm>
            <a:off x="677325" y="1598273"/>
            <a:ext cx="8596800" cy="44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Drugs (parent compounds) are metabolized into drug metabolites</a:t>
            </a:r>
            <a:endParaRPr/>
          </a:p>
          <a:p>
            <a:pPr indent="-273558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Inactive metabolites (common)</a:t>
            </a:r>
            <a:endParaRPr/>
          </a:p>
          <a:p>
            <a:pPr indent="-273558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Active metabolites (can give therapeutic or adverse effects)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The most imperative organ of drug metabolism is the LIVER</a:t>
            </a:r>
            <a:r>
              <a:rPr lang="en-CA"/>
              <a:t>!!!</a:t>
            </a:r>
            <a:endParaRPr/>
          </a:p>
          <a:p>
            <a:pPr indent="-273558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Responsible for</a:t>
            </a:r>
            <a:r>
              <a:rPr b="1" lang="en-CA"/>
              <a:t> “first-pass effect”</a:t>
            </a:r>
            <a:endParaRPr b="1"/>
          </a:p>
          <a:p>
            <a:pPr indent="-273558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Prodrug/Active drug absorbed from GI tract 🡪 drug is carried to the liver (portal circulation) 🡪 metabolized by liver enzymes 🡪 drug enters general circulation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Other sites of drug metabolism include the blood, lungs, skin, GI tract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Prodrug require metabolism to become active and give the desired effect</a:t>
            </a:r>
            <a:endParaRPr/>
          </a:p>
          <a:p>
            <a:pPr indent="-273558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Ie. Sulfasalazine for ulcerative colitis is metabolized by colonic intestinal flora to 5-ASA and sulfapyridine</a:t>
            </a:r>
            <a:r>
              <a:rPr baseline="30000" lang="en-CA"/>
              <a:t>2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Recall: Use of routes of administration other than oral to avoid first-pass effect</a:t>
            </a:r>
            <a:endParaRPr/>
          </a:p>
        </p:txBody>
      </p:sp>
      <p:sp>
        <p:nvSpPr>
          <p:cNvPr id="379" name="Google Shape;379;p3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04289" y="2355109"/>
            <a:ext cx="2654993" cy="1855534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 Processing in the Body – </a:t>
            </a:r>
            <a:r>
              <a:rPr b="1" lang="en-CA"/>
              <a:t>Distribution</a:t>
            </a:r>
            <a:endParaRPr b="1"/>
          </a:p>
        </p:txBody>
      </p:sp>
      <p:sp>
        <p:nvSpPr>
          <p:cNvPr id="387" name="Google Shape;387;p33"/>
          <p:cNvSpPr txBox="1"/>
          <p:nvPr>
            <p:ph idx="1" type="body"/>
          </p:nvPr>
        </p:nvSpPr>
        <p:spPr>
          <a:xfrm>
            <a:off x="677325" y="1377023"/>
            <a:ext cx="8596800" cy="46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After absorption, a drug is carried throughout the body via the BLOOD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It is DISTRIBUTED to target tissues and organs of excretion via the blood!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Distribution is affected by the following factors:</a:t>
            </a:r>
            <a:endParaRPr/>
          </a:p>
          <a:p>
            <a:pPr indent="0" lvl="0" marL="74295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 sz="2183"/>
              <a:t>1) </a:t>
            </a:r>
            <a:r>
              <a:rPr b="1" lang="en-CA" sz="2183"/>
              <a:t>Blood brain barrier </a:t>
            </a:r>
            <a:endParaRPr b="1" sz="2183"/>
          </a:p>
          <a:p>
            <a:pPr indent="-223266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Ie. The BBB is like a bouncer at a club- it is Very selective in what it will allow to enter the brain tissue. This is good for </a:t>
            </a:r>
            <a:r>
              <a:rPr lang="en-CA"/>
              <a:t>keeping</a:t>
            </a:r>
            <a:r>
              <a:rPr lang="en-CA"/>
              <a:t> toxins away from the brain, but makes it hard to get medicine INTO the brain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 sz="2116"/>
              <a:t>            </a:t>
            </a:r>
            <a:r>
              <a:rPr lang="en-CA" sz="2116"/>
              <a:t>2) </a:t>
            </a:r>
            <a:r>
              <a:rPr b="1" lang="en-CA" sz="2116"/>
              <a:t>Unequal blood flow:</a:t>
            </a:r>
            <a:r>
              <a:rPr b="1" lang="en-CA"/>
              <a:t> </a:t>
            </a:r>
            <a:r>
              <a:rPr lang="en-CA" sz="1967"/>
              <a:t>Blood flow to organs (liver, kidneys, brain &gt;                    adipose and muscle tissue)</a:t>
            </a:r>
            <a:endParaRPr sz="1967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 sz="2116"/>
              <a:t>            3) </a:t>
            </a:r>
            <a:r>
              <a:rPr b="1" lang="en-CA" sz="2116"/>
              <a:t>Protein binding</a:t>
            </a:r>
            <a:r>
              <a:rPr b="1" lang="en-CA"/>
              <a:t>: </a:t>
            </a:r>
            <a:r>
              <a:rPr lang="en-CA" sz="1958"/>
              <a:t>Some drugs will be more likely to bind to proteins, which can increase how well they are distributed to the tissues, but also cause them to have a shorter half-life.</a:t>
            </a:r>
            <a:endParaRPr sz="1958"/>
          </a:p>
        </p:txBody>
      </p:sp>
      <p:sp>
        <p:nvSpPr>
          <p:cNvPr id="388" name="Google Shape;388;p3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389" name="Google Shape;38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4864" y="2321434"/>
            <a:ext cx="2654993" cy="1855534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 Processing in the Body – </a:t>
            </a:r>
            <a:r>
              <a:rPr b="1" lang="en-CA"/>
              <a:t>Elimination</a:t>
            </a:r>
            <a:endParaRPr b="1"/>
          </a:p>
        </p:txBody>
      </p:sp>
      <p:sp>
        <p:nvSpPr>
          <p:cNvPr id="396" name="Google Shape;396;p34"/>
          <p:cNvSpPr txBox="1"/>
          <p:nvPr>
            <p:ph idx="1" type="body"/>
          </p:nvPr>
        </p:nvSpPr>
        <p:spPr>
          <a:xfrm>
            <a:off x="677325" y="1305497"/>
            <a:ext cx="8596800" cy="47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026" lvl="0" marL="3429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8"/>
              <a:buChar char="●"/>
            </a:pPr>
            <a:r>
              <a:rPr lang="en-CA" sz="1879"/>
              <a:t>Metabolism serves to inactivate medications and ready them for excretion</a:t>
            </a:r>
            <a:endParaRPr sz="1879"/>
          </a:p>
          <a:p>
            <a:pPr indent="-335026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08"/>
              <a:buChar char="●"/>
            </a:pPr>
            <a:r>
              <a:rPr lang="en-CA" sz="1879"/>
              <a:t>Major organ of elimination – THE KIDNEYS</a:t>
            </a:r>
            <a:endParaRPr sz="1879"/>
          </a:p>
          <a:p>
            <a:pPr indent="-335026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08"/>
              <a:buChar char="●"/>
            </a:pPr>
            <a:r>
              <a:rPr lang="en-CA" sz="1879"/>
              <a:t>Routes of excretion include:</a:t>
            </a:r>
            <a:endParaRPr sz="1879"/>
          </a:p>
          <a:p>
            <a:pPr indent="-280162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96"/>
              <a:buChar char="○"/>
            </a:pPr>
            <a:r>
              <a:rPr lang="en-CA" sz="1530"/>
              <a:t>Urine</a:t>
            </a:r>
            <a:endParaRPr sz="1530"/>
          </a:p>
          <a:p>
            <a:pPr indent="-280162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96"/>
              <a:buChar char="○"/>
            </a:pPr>
            <a:r>
              <a:rPr lang="en-CA" sz="1530"/>
              <a:t>Feces </a:t>
            </a:r>
            <a:endParaRPr sz="1530"/>
          </a:p>
          <a:p>
            <a:pPr indent="-280162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96"/>
              <a:buChar char="○"/>
            </a:pPr>
            <a:r>
              <a:rPr lang="en-CA" sz="1530"/>
              <a:t>Lungs</a:t>
            </a:r>
            <a:endParaRPr sz="1530"/>
          </a:p>
          <a:p>
            <a:pPr indent="-280162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96"/>
              <a:buChar char="○"/>
            </a:pPr>
            <a:r>
              <a:rPr lang="en-CA" sz="1530"/>
              <a:t>Sweat</a:t>
            </a:r>
            <a:endParaRPr sz="1530"/>
          </a:p>
          <a:p>
            <a:pPr indent="-280162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96"/>
              <a:buChar char="○"/>
            </a:pPr>
            <a:r>
              <a:rPr lang="en-CA" sz="1530"/>
              <a:t>Breast milk</a:t>
            </a:r>
            <a:endParaRPr sz="1530"/>
          </a:p>
          <a:p>
            <a:pPr indent="-225297" lvl="2" marL="11430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84"/>
              <a:buChar char="■"/>
            </a:pPr>
            <a:r>
              <a:rPr lang="en-CA" sz="1530"/>
              <a:t>An important question that pharmacists will ask their female patients: “Are you pregnant or breastfeeding?”</a:t>
            </a:r>
            <a:endParaRPr sz="1530"/>
          </a:p>
          <a:p>
            <a:pPr indent="-225297" lvl="2" marL="11430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84"/>
              <a:buChar char="■"/>
            </a:pPr>
            <a:r>
              <a:rPr lang="en-CA" sz="1530"/>
              <a:t>Reference: Drugs in Pregnancy and Lactation</a:t>
            </a:r>
            <a:endParaRPr sz="1530"/>
          </a:p>
          <a:p>
            <a:pPr indent="-335026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08"/>
              <a:buChar char="●"/>
            </a:pPr>
            <a:r>
              <a:rPr lang="en-CA" sz="1879"/>
              <a:t>Hepatic and renal impairment</a:t>
            </a:r>
            <a:endParaRPr sz="1879"/>
          </a:p>
        </p:txBody>
      </p:sp>
      <p:sp>
        <p:nvSpPr>
          <p:cNvPr id="397" name="Google Shape;397;p3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398" name="Google Shape;39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74114" y="2096834"/>
            <a:ext cx="2654993" cy="1855534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</a:t>
            </a:r>
            <a:endParaRPr/>
          </a:p>
        </p:txBody>
      </p:sp>
      <p:sp>
        <p:nvSpPr>
          <p:cNvPr id="405" name="Google Shape;405;p35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7660" lvl="0" marL="3429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CA" sz="1800"/>
              <a:t>Recall from Chapters 1-4:</a:t>
            </a:r>
            <a:endParaRPr sz="1800"/>
          </a:p>
          <a:p>
            <a:pPr indent="-27431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</a:pPr>
            <a:r>
              <a:rPr lang="en-CA" sz="1487"/>
              <a:t>Many patients combine conventional and unconventional medicine</a:t>
            </a:r>
            <a:endParaRPr sz="1487"/>
          </a:p>
          <a:p>
            <a:pPr indent="-27431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</a:pPr>
            <a:r>
              <a:rPr lang="en-CA" sz="1487"/>
              <a:t>You will encounter clients taking medications that could impact massage therapy </a:t>
            </a:r>
            <a:endParaRPr sz="1487"/>
          </a:p>
          <a:p>
            <a:pPr indent="-220980" lvl="2" marL="11430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00"/>
              <a:buChar char="■"/>
            </a:pPr>
            <a:r>
              <a:rPr lang="en-CA" sz="1487"/>
              <a:t>Ie. Pain relievers can affect client feedback on massage</a:t>
            </a:r>
            <a:endParaRPr sz="1487"/>
          </a:p>
          <a:p>
            <a:pPr indent="-274319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</a:pPr>
            <a:r>
              <a:rPr lang="en-CA" sz="1487"/>
              <a:t>The patient’s safety is always the top priority</a:t>
            </a:r>
            <a:endParaRPr sz="1487"/>
          </a:p>
          <a:p>
            <a:pPr indent="-327660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00"/>
              <a:buChar char="●"/>
            </a:pPr>
            <a:r>
              <a:t/>
            </a:r>
            <a:endParaRPr sz="1487"/>
          </a:p>
          <a:p>
            <a:pPr indent="-251459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</a:pPr>
            <a:r>
              <a:t/>
            </a:r>
            <a:endParaRPr sz="1800"/>
          </a:p>
        </p:txBody>
      </p:sp>
      <p:sp>
        <p:nvSpPr>
          <p:cNvPr id="406" name="Google Shape;406;p3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07" name="Google Shape;407;p35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</a:t>
            </a:r>
            <a:endParaRPr/>
          </a:p>
        </p:txBody>
      </p:sp>
      <p:sp>
        <p:nvSpPr>
          <p:cNvPr id="413" name="Google Shape;413;p36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This important chapter focuses on </a:t>
            </a:r>
            <a:r>
              <a:rPr lang="en-CA" u="sng"/>
              <a:t>decision making</a:t>
            </a:r>
            <a:r>
              <a:rPr lang="en-CA"/>
              <a:t> and provides guidelines for the following</a:t>
            </a:r>
            <a:r>
              <a:rPr baseline="30000" lang="en-CA"/>
              <a:t>1</a:t>
            </a:r>
            <a:r>
              <a:rPr lang="en-CA"/>
              <a:t>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Assessment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Treatment planning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Hydrotherapy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Therapeutic exercise prescription and client self-care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Treating around injection sites, skin patches and implant devices</a:t>
            </a:r>
            <a:endParaRPr/>
          </a:p>
        </p:txBody>
      </p:sp>
      <p:sp>
        <p:nvSpPr>
          <p:cNvPr id="414" name="Google Shape;414;p3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15" name="Google Shape;415;p36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Assessment</a:t>
            </a:r>
            <a:endParaRPr/>
          </a:p>
        </p:txBody>
      </p:sp>
      <p:sp>
        <p:nvSpPr>
          <p:cNvPr id="421" name="Google Shape;421;p37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22326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Massage therapists need to distinguish between symptoms and adverse effects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Drugs can affect the client’s complaints, case history taking, observation, palpation and movement examination</a:t>
            </a:r>
            <a:endParaRPr/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The Client’s Complaints: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Listen to your client! Let them tell you what is wrong!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Could their complaint be due to a medication? Referral to physician?</a:t>
            </a:r>
            <a:endParaRPr/>
          </a:p>
          <a:p>
            <a:pPr indent="-212598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Dizziness/drowsiness, fatigue, headache, rash, muscle/joint pain</a:t>
            </a:r>
            <a:endParaRPr/>
          </a:p>
          <a:p>
            <a:pPr indent="-212598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These can all be SIDE EFFECTS of medications!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Table on page 46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422" name="Google Shape;422;p3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423" name="Google Shape;42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0663" y="3557212"/>
            <a:ext cx="3009154" cy="2253961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7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Assessment</a:t>
            </a:r>
            <a:endParaRPr/>
          </a:p>
        </p:txBody>
      </p:sp>
      <p:sp>
        <p:nvSpPr>
          <p:cNvPr id="430" name="Google Shape;430;p38"/>
          <p:cNvSpPr txBox="1"/>
          <p:nvPr>
            <p:ph idx="1" type="body"/>
          </p:nvPr>
        </p:nvSpPr>
        <p:spPr>
          <a:xfrm>
            <a:off x="677325" y="1586425"/>
            <a:ext cx="10493700" cy="44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Case History Taking: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General case history forms are great, however…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Medication case history forms 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■"/>
            </a:pPr>
            <a:r>
              <a:rPr lang="en-CA"/>
              <a:t>Determine all medications and indications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■"/>
            </a:pPr>
            <a:r>
              <a:rPr lang="en-CA"/>
              <a:t>Clients may not tell you about their OTC medications, natural products, homeopathic “medications” and supplements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■"/>
            </a:pPr>
            <a:r>
              <a:rPr lang="en-CA"/>
              <a:t>Helps to determine symptom vs. side effect, is a referral needed?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■"/>
            </a:pPr>
            <a:r>
              <a:rPr lang="en-CA"/>
              <a:t>Identify “double-dosing” and ensure all physicians are aware of all medications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■"/>
            </a:pPr>
            <a:r>
              <a:rPr lang="en-CA"/>
              <a:t>Helps with treatment planning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Example medication case history form on pages 48-49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■"/>
            </a:pPr>
            <a:r>
              <a:rPr lang="en-CA"/>
              <a:t>Thoughts?</a:t>
            </a:r>
            <a:endParaRPr/>
          </a:p>
        </p:txBody>
      </p:sp>
      <p:sp>
        <p:nvSpPr>
          <p:cNvPr id="431" name="Google Shape;431;p3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32" name="Google Shape;432;p38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Assessment</a:t>
            </a:r>
            <a:endParaRPr/>
          </a:p>
        </p:txBody>
      </p:sp>
      <p:sp>
        <p:nvSpPr>
          <p:cNvPr id="438" name="Google Shape;438;p39"/>
          <p:cNvSpPr txBox="1"/>
          <p:nvPr>
            <p:ph idx="1" type="body"/>
          </p:nvPr>
        </p:nvSpPr>
        <p:spPr>
          <a:xfrm>
            <a:off x="677275" y="1388125"/>
            <a:ext cx="8596800" cy="46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884" lvl="0" marL="3429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Medication case history forms can prompt further investigation!!!</a:t>
            </a:r>
            <a:endParaRPr sz="1520"/>
          </a:p>
          <a:p>
            <a:pPr indent="-341884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Are several medications being prescribed for the same medical condition?</a:t>
            </a:r>
            <a:endParaRPr sz="1520"/>
          </a:p>
          <a:p>
            <a:pPr indent="-286258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Ie. Hypertension</a:t>
            </a:r>
            <a:endParaRPr sz="1245"/>
          </a:p>
          <a:p>
            <a:pPr indent="-286258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Taking more drugs increases the incidence of adverse effects and drug interactions</a:t>
            </a:r>
            <a:endParaRPr sz="1245"/>
          </a:p>
          <a:p>
            <a:pPr indent="-341884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One medication can be indicated for several medical conditions!</a:t>
            </a:r>
            <a:endParaRPr sz="1520"/>
          </a:p>
          <a:p>
            <a:pPr indent="-286258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Ie. Gabapentin can be used to treat epilepsy and nerve pain</a:t>
            </a:r>
            <a:endParaRPr sz="1245"/>
          </a:p>
          <a:p>
            <a:pPr indent="-286258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Knowing the indication can help with treatment planning (recall 4 slides ago…)</a:t>
            </a:r>
            <a:endParaRPr sz="1245"/>
          </a:p>
          <a:p>
            <a:pPr indent="-341884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Are long-term medications present?</a:t>
            </a:r>
            <a:endParaRPr sz="1520"/>
          </a:p>
          <a:p>
            <a:pPr indent="-286258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Can suggest a more severe medical condition – is the condition stable?</a:t>
            </a:r>
            <a:endParaRPr sz="1245"/>
          </a:p>
          <a:p>
            <a:pPr indent="-341884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Long-term medications can cause liver, kidney and other pathologies</a:t>
            </a:r>
            <a:endParaRPr sz="1520"/>
          </a:p>
          <a:p>
            <a:pPr indent="-286258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Ie. Corticosteroids and osteoporosis</a:t>
            </a:r>
            <a:endParaRPr sz="1245"/>
          </a:p>
          <a:p>
            <a:pPr indent="-286258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Medications can cause dry skin, skin thinning, edema, joint pain, etc.</a:t>
            </a:r>
            <a:endParaRPr sz="1245"/>
          </a:p>
          <a:p>
            <a:pPr indent="-341884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92"/>
              <a:buChar char="●"/>
            </a:pPr>
            <a:r>
              <a:rPr lang="en-CA" sz="1520"/>
              <a:t>Combining conventional and unconventional medicines</a:t>
            </a:r>
            <a:endParaRPr sz="1520"/>
          </a:p>
          <a:p>
            <a:pPr indent="-286258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04"/>
              <a:buChar char="○"/>
            </a:pPr>
            <a:r>
              <a:rPr lang="en-CA" sz="1245"/>
              <a:t>Drug interactions (known and unknown), effects on massage?</a:t>
            </a:r>
            <a:endParaRPr sz="1245"/>
          </a:p>
          <a:p>
            <a:pPr indent="-278892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792"/>
              <a:buNone/>
            </a:pPr>
            <a:r>
              <a:t/>
            </a:r>
            <a:endParaRPr sz="1520"/>
          </a:p>
        </p:txBody>
      </p:sp>
      <p:sp>
        <p:nvSpPr>
          <p:cNvPr id="439" name="Google Shape;439;p3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440" name="Google Shape;44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2439" y="3949037"/>
            <a:ext cx="1857375" cy="24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39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Assessment</a:t>
            </a:r>
            <a:endParaRPr/>
          </a:p>
        </p:txBody>
      </p:sp>
      <p:sp>
        <p:nvSpPr>
          <p:cNvPr id="447" name="Google Shape;447;p40"/>
          <p:cNvSpPr txBox="1"/>
          <p:nvPr>
            <p:ph idx="1" type="body"/>
          </p:nvPr>
        </p:nvSpPr>
        <p:spPr>
          <a:xfrm>
            <a:off x="677325" y="1718625"/>
            <a:ext cx="9667500" cy="43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Observation: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Visual assessment of the client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Facial expression (pain?), gait, posture, skin colour (edema?), physical deformities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Example: A patient taking blood pressure medication (Adalat) comes in complaining about edema and you notice is having trouble walking.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What type of blood pressure medication is this? Side effects? Start date?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What is the primary cause of the abnormal gait?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Should the patient’s physician be contacted? (Replace with another antihypertensive?)</a:t>
            </a:r>
            <a:endParaRPr/>
          </a:p>
        </p:txBody>
      </p:sp>
      <p:sp>
        <p:nvSpPr>
          <p:cNvPr id="448" name="Google Shape;448;p4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49" name="Google Shape;449;p40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Assessment</a:t>
            </a:r>
            <a:endParaRPr/>
          </a:p>
        </p:txBody>
      </p:sp>
      <p:sp>
        <p:nvSpPr>
          <p:cNvPr id="455" name="Google Shape;455;p4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Palpation: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Changes (that have the potential to be caused by medications!) in muscle tone, tissue health, facial mobility, etc., can be detected by palpation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Ie. Injection sites in diabetes that are repeatedly used (can be painful or fibrotic), muscle relaxants, oral corticosteroids for long-term use (skin thinning)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Movement examination: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Client performs movements to help determine which body structures are involved in the client’s chief complaint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Ie. Risperidone (2</a:t>
            </a:r>
            <a:r>
              <a:rPr baseline="30000" lang="en-CA"/>
              <a:t>nd</a:t>
            </a:r>
            <a:r>
              <a:rPr lang="en-CA"/>
              <a:t> generation antipsychotic) and Parkinsonian-like syndrome</a:t>
            </a:r>
            <a:r>
              <a:rPr baseline="30000" lang="en-CA"/>
              <a:t>2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Sample letter to physician on page 53 (similar to SOAP/DAP)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Careful wording…</a:t>
            </a:r>
            <a:endParaRPr/>
          </a:p>
        </p:txBody>
      </p:sp>
      <p:sp>
        <p:nvSpPr>
          <p:cNvPr id="456" name="Google Shape;456;p4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57" name="Google Shape;457;p41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Treatment Planning</a:t>
            </a:r>
            <a:endParaRPr/>
          </a:p>
        </p:txBody>
      </p:sp>
      <p:sp>
        <p:nvSpPr>
          <p:cNvPr id="463" name="Google Shape;463;p42"/>
          <p:cNvSpPr txBox="1"/>
          <p:nvPr>
            <p:ph idx="1" type="body"/>
          </p:nvPr>
        </p:nvSpPr>
        <p:spPr>
          <a:xfrm>
            <a:off x="677324" y="2160600"/>
            <a:ext cx="99816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Safe and effective massage therapy should complement conventional drug and other therapies the patient may be receiving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Patients on medications may affect the following areas of massage therapy</a:t>
            </a:r>
            <a:r>
              <a:rPr baseline="30000" lang="en-CA"/>
              <a:t>1</a:t>
            </a:r>
            <a:r>
              <a:rPr lang="en-CA"/>
              <a:t>: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Treatment scheduling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Focus and duration of treatment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Treatment techniques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The cooperativeness of the client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464" name="Google Shape;464;p4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65" name="Google Shape;465;p42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Treatment Planning</a:t>
            </a:r>
            <a:endParaRPr/>
          </a:p>
        </p:txBody>
      </p:sp>
      <p:sp>
        <p:nvSpPr>
          <p:cNvPr id="471" name="Google Shape;471;p43"/>
          <p:cNvSpPr txBox="1"/>
          <p:nvPr>
            <p:ph idx="1" type="body"/>
          </p:nvPr>
        </p:nvSpPr>
        <p:spPr>
          <a:xfrm>
            <a:off x="677325" y="1636000"/>
            <a:ext cx="11402700" cy="47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-340684" lvl="0" marL="342900" rtl="0" algn="l">
              <a:spcBef>
                <a:spcPts val="0"/>
              </a:spcBef>
              <a:spcAft>
                <a:spcPts val="0"/>
              </a:spcAft>
              <a:buSzPct val="72281"/>
              <a:buChar char="●"/>
            </a:pPr>
            <a:r>
              <a:rPr b="1" lang="en-CA" sz="3463"/>
              <a:t>Treatment scheduling</a:t>
            </a:r>
            <a:endParaRPr sz="3463"/>
          </a:p>
          <a:p>
            <a:pPr indent="-287344" lvl="1" marL="742950" rtl="0" algn="l">
              <a:spcBef>
                <a:spcPts val="1000"/>
              </a:spcBef>
              <a:spcAft>
                <a:spcPts val="0"/>
              </a:spcAft>
              <a:buSzPct val="79078"/>
              <a:buChar char="○"/>
            </a:pPr>
            <a:r>
              <a:rPr lang="en-CA" sz="2963"/>
              <a:t>Massage therapy must be scheduled around the patients medications, not medications scheduled around massage!</a:t>
            </a:r>
            <a:endParaRPr sz="2963"/>
          </a:p>
          <a:p>
            <a:pPr indent="-287344" lvl="1" marL="742950" rtl="0" algn="l">
              <a:spcBef>
                <a:spcPts val="1000"/>
              </a:spcBef>
              <a:spcAft>
                <a:spcPts val="0"/>
              </a:spcAft>
              <a:buSzPct val="79078"/>
              <a:buChar char="○"/>
            </a:pPr>
            <a:r>
              <a:rPr lang="en-CA" sz="2963"/>
              <a:t>You cannot tell a patient when to take their medications! If they ask, refer!</a:t>
            </a:r>
            <a:endParaRPr sz="2963"/>
          </a:p>
          <a:p>
            <a:pPr indent="-340684" lvl="0" marL="342900" rtl="0" algn="l">
              <a:spcBef>
                <a:spcPts val="1000"/>
              </a:spcBef>
              <a:spcAft>
                <a:spcPts val="0"/>
              </a:spcAft>
              <a:buSzPct val="72281"/>
              <a:buChar char="●"/>
            </a:pPr>
            <a:r>
              <a:rPr lang="en-CA" sz="3463"/>
              <a:t>Important scheduling factors:</a:t>
            </a:r>
            <a:endParaRPr sz="3463"/>
          </a:p>
          <a:p>
            <a:pPr indent="-287344" lvl="1" marL="742950" rtl="0" algn="l">
              <a:spcBef>
                <a:spcPts val="1000"/>
              </a:spcBef>
              <a:spcAft>
                <a:spcPts val="0"/>
              </a:spcAft>
              <a:buSzPct val="79078"/>
              <a:buChar char="○"/>
            </a:pPr>
            <a:r>
              <a:rPr lang="en-CA" sz="2963"/>
              <a:t>Medical stability of the client </a:t>
            </a:r>
            <a:endParaRPr sz="2963"/>
          </a:p>
          <a:p>
            <a:pPr indent="-234004" lvl="2" marL="1143000" rtl="0" algn="l">
              <a:spcBef>
                <a:spcPts val="1000"/>
              </a:spcBef>
              <a:spcAft>
                <a:spcPts val="0"/>
              </a:spcAft>
              <a:buSzPct val="73678"/>
              <a:buChar char="■"/>
            </a:pPr>
            <a:r>
              <a:rPr lang="en-CA" sz="2963"/>
              <a:t>Ie. Patients with epilepsy, diabetes, etc.</a:t>
            </a:r>
            <a:endParaRPr sz="2963"/>
          </a:p>
          <a:p>
            <a:pPr indent="-234004" lvl="2" marL="1143000" rtl="0" algn="l">
              <a:spcBef>
                <a:spcPts val="1000"/>
              </a:spcBef>
              <a:spcAft>
                <a:spcPts val="0"/>
              </a:spcAft>
              <a:buSzPct val="73678"/>
              <a:buChar char="■"/>
            </a:pPr>
            <a:r>
              <a:rPr lang="en-CA" sz="2963"/>
              <a:t>Schedule treatment AFTER the client’s dose of medication (onset of action) so the client’s medical condition will be more STABLE during/after massage and other treatments</a:t>
            </a:r>
            <a:endParaRPr sz="2963"/>
          </a:p>
          <a:p>
            <a:pPr indent="-287344" lvl="1" marL="742950" rtl="0" algn="l">
              <a:spcBef>
                <a:spcPts val="1000"/>
              </a:spcBef>
              <a:spcAft>
                <a:spcPts val="0"/>
              </a:spcAft>
              <a:buSzPct val="79078"/>
              <a:buChar char="○"/>
            </a:pPr>
            <a:r>
              <a:rPr lang="en-CA" sz="2963"/>
              <a:t>Client feedback implications</a:t>
            </a:r>
            <a:endParaRPr sz="2963"/>
          </a:p>
          <a:p>
            <a:pPr indent="-234004" lvl="2" marL="1143000" rtl="0" algn="l">
              <a:spcBef>
                <a:spcPts val="1000"/>
              </a:spcBef>
              <a:spcAft>
                <a:spcPts val="0"/>
              </a:spcAft>
              <a:buSzPct val="73678"/>
              <a:buChar char="■"/>
            </a:pPr>
            <a:r>
              <a:rPr lang="en-CA" sz="2963"/>
              <a:t>Ie. Patients taking NSAIDS, narcotic pain relievers, CNS depressants</a:t>
            </a:r>
            <a:endParaRPr sz="2963"/>
          </a:p>
          <a:p>
            <a:pPr indent="-234004" lvl="2" marL="1143000" rtl="0" algn="l">
              <a:spcBef>
                <a:spcPts val="1000"/>
              </a:spcBef>
              <a:spcAft>
                <a:spcPts val="0"/>
              </a:spcAft>
              <a:buSzPct val="73678"/>
              <a:buChar char="■"/>
            </a:pPr>
            <a:r>
              <a:rPr lang="en-CA" sz="2963"/>
              <a:t>Reduced pain perception can lead to tissue damage and bruising</a:t>
            </a:r>
            <a:endParaRPr sz="2963"/>
          </a:p>
          <a:p>
            <a:pPr indent="-234004" lvl="2" marL="1143000" rtl="0" algn="l">
              <a:spcBef>
                <a:spcPts val="1000"/>
              </a:spcBef>
              <a:spcAft>
                <a:spcPts val="0"/>
              </a:spcAft>
              <a:buSzPct val="73678"/>
              <a:buChar char="■"/>
            </a:pPr>
            <a:r>
              <a:rPr lang="en-CA" sz="2963"/>
              <a:t>Schedule treatment JUST BEFORE OR SOON AFTER client’s dose of medication so the client can give more reliable feedback about massage techniques – still use caution with pain medications</a:t>
            </a:r>
            <a:endParaRPr sz="2963"/>
          </a:p>
          <a:p>
            <a:pPr indent="-234004" lvl="2" marL="1143000" rtl="0" algn="l">
              <a:spcBef>
                <a:spcPts val="1000"/>
              </a:spcBef>
              <a:spcAft>
                <a:spcPts val="0"/>
              </a:spcAft>
              <a:buSzPct val="73678"/>
              <a:buChar char="■"/>
            </a:pPr>
            <a:r>
              <a:rPr lang="en-CA" sz="2963"/>
              <a:t>If you are not sure how to schedule massage with existing drug therapy, contact the MD!</a:t>
            </a:r>
            <a:endParaRPr sz="2963"/>
          </a:p>
          <a:p>
            <a:pPr indent="-265176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472" name="Google Shape;472;p4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73" name="Google Shape;473;p4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Treatment Planning</a:t>
            </a:r>
            <a:endParaRPr/>
          </a:p>
        </p:txBody>
      </p:sp>
      <p:sp>
        <p:nvSpPr>
          <p:cNvPr id="479" name="Google Shape;479;p44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Focus and Duration of Treatment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Client’s energy level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When a patient is already taking medications that can cause fatigue, a SHORTER, MORE SPECIFIC TREATMENT is necessary. Why?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What drugs can cause this effect?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Emotional stability of the client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In patients with anxiety and/or depression (primary or secondary – corticosteroids), ENDING TREATMENT EARLY or SHORTER TREATMENT may be necessary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Advisable to have this discussion prior to therapy (ie. medication case history form)</a:t>
            </a:r>
            <a:endParaRPr/>
          </a:p>
        </p:txBody>
      </p:sp>
      <p:sp>
        <p:nvSpPr>
          <p:cNvPr id="480" name="Google Shape;480;p4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481" name="Google Shape;48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0663" y="512762"/>
            <a:ext cx="301942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Treatment Planning</a:t>
            </a:r>
            <a:endParaRPr/>
          </a:p>
        </p:txBody>
      </p:sp>
      <p:sp>
        <p:nvSpPr>
          <p:cNvPr id="488" name="Google Shape;488;p45"/>
          <p:cNvSpPr txBox="1"/>
          <p:nvPr>
            <p:ph idx="1" type="body"/>
          </p:nvPr>
        </p:nvSpPr>
        <p:spPr>
          <a:xfrm>
            <a:off x="677325" y="1718625"/>
            <a:ext cx="10477200" cy="43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Treatment Techniques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The selection of manual techniques will be affected by several medications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Future chapters will elaborate on these general guidelines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Medications affecting blood clotting: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Patients on Aspirin, Plavix, Warfarin, etc., will be at higher risk for bruising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AVOID/MODIFY trigger point therapy (ie. Deep kneading) and cross fiber frictions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Medications affecting protective responses: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Patients on antidepressants, anxiolytics, narcotic pain relievers, muscle relaxants, etc., will not respond to massage techniques as expected, increasing the risk for tissue damage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CAUTIOUSLY USE/ELIMINATE deep tissue work and contract-relax stretching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489" name="Google Shape;489;p4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90" name="Google Shape;490;p45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Treatment Planning</a:t>
            </a:r>
            <a:endParaRPr/>
          </a:p>
        </p:txBody>
      </p:sp>
      <p:sp>
        <p:nvSpPr>
          <p:cNvPr id="496" name="Google Shape;496;p46"/>
          <p:cNvSpPr txBox="1"/>
          <p:nvPr>
            <p:ph idx="1" type="body"/>
          </p:nvPr>
        </p:nvSpPr>
        <p:spPr>
          <a:xfrm>
            <a:off x="677325" y="1930400"/>
            <a:ext cx="10378200" cy="4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Treatment Techniques Con’t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Medications that can </a:t>
            </a:r>
            <a:r>
              <a:rPr b="1" i="1" lang="en-CA"/>
              <a:t>compromise tissue integrity</a:t>
            </a:r>
            <a:r>
              <a:rPr lang="en-CA"/>
              <a:t>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Long-term corticosteroid use can cause skin thinning, tendon/ligament weakening and osteoporosis!!! (ie. PREDNISONE)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AVOID/MODIFY direct pressure/stress on tissue structure techniques (ie. deep kneading, joint mobilization, muscle stripping, rib springing, etc.)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Medications </a:t>
            </a:r>
            <a:r>
              <a:rPr b="1" i="1" lang="en-CA"/>
              <a:t>affecting pain responses</a:t>
            </a:r>
            <a:r>
              <a:rPr lang="en-CA"/>
              <a:t>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Pain relievers and anti-inflammatories can mask pain, change client feedback, and lead to inappropriate therapy (ie. Risk of tissue damage and bruising)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USE CAUTION in these patients and use observation/palpation to determine appropriate therapy</a:t>
            </a:r>
            <a:endParaRPr/>
          </a:p>
        </p:txBody>
      </p:sp>
      <p:sp>
        <p:nvSpPr>
          <p:cNvPr id="497" name="Google Shape;497;p4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98" name="Google Shape;498;p46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Treatment Planning</a:t>
            </a:r>
            <a:endParaRPr/>
          </a:p>
        </p:txBody>
      </p:sp>
      <p:sp>
        <p:nvSpPr>
          <p:cNvPr id="504" name="Google Shape;504;p47"/>
          <p:cNvSpPr txBox="1"/>
          <p:nvPr>
            <p:ph idx="1" type="body"/>
          </p:nvPr>
        </p:nvSpPr>
        <p:spPr>
          <a:xfrm>
            <a:off x="677324" y="2160600"/>
            <a:ext cx="97503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The Cooperativeness of the Client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CNS depressants such as antidepressants, anxiolytics, narcotics, etc., (cause dizziness and drowsiness) can result in less communicative clients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Obtain frequent feedback and ask specific questions to ensure effective therapy</a:t>
            </a:r>
            <a:endParaRPr/>
          </a:p>
        </p:txBody>
      </p:sp>
      <p:sp>
        <p:nvSpPr>
          <p:cNvPr id="505" name="Google Shape;505;p4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506" name="Google Shape;50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8130" y="4151548"/>
            <a:ext cx="2562225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7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Hydrotherapy</a:t>
            </a:r>
            <a:endParaRPr/>
          </a:p>
        </p:txBody>
      </p:sp>
      <p:sp>
        <p:nvSpPr>
          <p:cNvPr id="513" name="Google Shape;513;p48"/>
          <p:cNvSpPr txBox="1"/>
          <p:nvPr>
            <p:ph idx="1" type="body"/>
          </p:nvPr>
        </p:nvSpPr>
        <p:spPr>
          <a:xfrm>
            <a:off x="677325" y="1536850"/>
            <a:ext cx="11055600" cy="45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1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b="1" lang="en-CA" u="sng"/>
              <a:t>Hydrotherapy</a:t>
            </a:r>
            <a:r>
              <a:rPr b="1" lang="en-CA"/>
              <a:t> </a:t>
            </a:r>
            <a:r>
              <a:rPr lang="en-CA"/>
              <a:t>is “the use of water in any of its three forms…used internally or externally for a therapeutic response”</a:t>
            </a:r>
            <a:r>
              <a:rPr baseline="30000" lang="en-CA"/>
              <a:t>1</a:t>
            </a:r>
            <a:endParaRPr/>
          </a:p>
          <a:p>
            <a:pPr indent="-279654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Because hydrotherapy is commonly used, we should understand how it can be affected by different medications our clients may be taking!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Medications affecting blood vessel reactions to hot and cold:</a:t>
            </a:r>
            <a:endParaRPr/>
          </a:p>
          <a:p>
            <a:pPr indent="-279654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Normally, vasodilation results from hot applications and vasoconstriction from cold applications</a:t>
            </a:r>
            <a:endParaRPr/>
          </a:p>
          <a:p>
            <a:pPr indent="-279654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b="1" lang="en-CA"/>
              <a:t>Medications that cause vasodilation will contraindicate the use of heat hydrotherapy</a:t>
            </a:r>
            <a:endParaRPr b="1"/>
          </a:p>
          <a:p>
            <a:pPr indent="-223266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Ie. Antihypertensives, anti-ischemics, narcotic pain relievers</a:t>
            </a:r>
            <a:endParaRPr/>
          </a:p>
          <a:p>
            <a:pPr indent="-223266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Heat hydrotherapy (hot-tub) will result in increased side effects like dizziness, headache, lightheadedness</a:t>
            </a:r>
            <a:endParaRPr/>
          </a:p>
          <a:p>
            <a:pPr indent="-279654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b="1" lang="en-CA"/>
              <a:t>Medications that cause vasoconstriction will contraindicate all extreme temperature hydrotherapy</a:t>
            </a:r>
            <a:endParaRPr b="1"/>
          </a:p>
          <a:p>
            <a:pPr indent="-223266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Ie. Imitrex (migraines), Ritalin/Dexedrine (ADHD), cough and cold preparations (pseudo/ephedrine)</a:t>
            </a:r>
            <a:endParaRPr/>
          </a:p>
          <a:p>
            <a:pPr indent="-223266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Due to the lack of temperature distribution throughout the tissue, hot applications can cause burns, while cold applications can cause spasm and pain</a:t>
            </a:r>
            <a:endParaRPr/>
          </a:p>
        </p:txBody>
      </p:sp>
      <p:sp>
        <p:nvSpPr>
          <p:cNvPr id="514" name="Google Shape;514;p4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15" name="Google Shape;515;p48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Hydrotherapy</a:t>
            </a:r>
            <a:endParaRPr/>
          </a:p>
        </p:txBody>
      </p:sp>
      <p:sp>
        <p:nvSpPr>
          <p:cNvPr id="521" name="Google Shape;521;p49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Medications affecting skin sensitivity to temperature:</a:t>
            </a:r>
            <a:endParaRPr b="1"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Skin may be less responsive to temperature changes in patients using topical muscle and joint products, long-term topical corticosteroids, CNS depressants, etc.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Increased risk of burns with hot applications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Medications affecting body temperature control mechanisms:</a:t>
            </a:r>
            <a:endParaRPr b="1"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Antipsychotics such as methotrimeprazine, perphenazine, </a:t>
            </a:r>
            <a:r>
              <a:rPr lang="en-CA"/>
              <a:t>prochlorperazine</a:t>
            </a:r>
            <a:r>
              <a:rPr lang="en-CA"/>
              <a:t> can affect body temperature regulation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Heat therapy (sauna, hot bath, etc.) can cause nausea, confusion and muscle weakness due to the body’s inability to cool itself (ie. Sweating)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Conversely, cold plunges are also contraindicated in these patients!</a:t>
            </a:r>
            <a:endParaRPr/>
          </a:p>
        </p:txBody>
      </p:sp>
      <p:sp>
        <p:nvSpPr>
          <p:cNvPr id="522" name="Google Shape;522;p4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23" name="Google Shape;523;p49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General Treatment Guidelines – Guidelines for Hydrotherapy</a:t>
            </a:r>
            <a:endParaRPr/>
          </a:p>
        </p:txBody>
      </p:sp>
      <p:sp>
        <p:nvSpPr>
          <p:cNvPr id="529" name="Google Shape;529;p50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10000"/>
          </a:bodyPr>
          <a:lstStyle/>
          <a:p>
            <a:pPr indent="-315468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Quick Guide to Hydrotherapy Case History Questions (page 61)</a:t>
            </a:r>
            <a:endParaRPr/>
          </a:p>
          <a:p>
            <a:pPr indent="-261366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Blood pressure control with/without medication. Does the patient have low BP?</a:t>
            </a:r>
            <a:endParaRPr/>
          </a:p>
          <a:p>
            <a:pPr indent="-261366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Normal bath/shower temperatures. What is well tolerated?</a:t>
            </a:r>
            <a:endParaRPr/>
          </a:p>
          <a:p>
            <a:pPr indent="-261366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Areas of numbness or decreased sensation. Does the patient have diabetes?</a:t>
            </a:r>
            <a:endParaRPr/>
          </a:p>
          <a:p>
            <a:pPr indent="-261366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Allergies? Pregnant?</a:t>
            </a:r>
            <a:endParaRPr/>
          </a:p>
          <a:p>
            <a:pPr indent="-315468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Quick Guide to Hydrotherapy Treatment Modifications (page 62)</a:t>
            </a:r>
            <a:endParaRPr/>
          </a:p>
          <a:p>
            <a:pPr indent="-261366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Shorter treatment</a:t>
            </a:r>
            <a:endParaRPr/>
          </a:p>
          <a:p>
            <a:pPr indent="-261366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Use local treatment rather than systemic</a:t>
            </a:r>
            <a:endParaRPr/>
          </a:p>
          <a:p>
            <a:pPr indent="-261366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Temperature modifications</a:t>
            </a:r>
            <a:endParaRPr/>
          </a:p>
          <a:p>
            <a:pPr indent="-315468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If a client reacts adversely to hydrotherapy (nausea, headache, dizziness), stop treatment and allow client to rest in a neutral temperature environment with room temperature water to sip on. </a:t>
            </a:r>
            <a:r>
              <a:rPr lang="en-CA" u="sng"/>
              <a:t>Severe reactions warrant immediate medical attention!</a:t>
            </a:r>
            <a:endParaRPr/>
          </a:p>
        </p:txBody>
      </p:sp>
      <p:sp>
        <p:nvSpPr>
          <p:cNvPr id="530" name="Google Shape;530;p5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31" name="Google Shape;531;p50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Trebuchet MS"/>
              <a:buNone/>
            </a:pPr>
            <a:r>
              <a:rPr lang="en-CA" sz="2600"/>
              <a:t>General Treatment Guidelines – Guidelines for Therapeutic Exercise Prescription and Client Self-Care</a:t>
            </a:r>
            <a:endParaRPr/>
          </a:p>
        </p:txBody>
      </p:sp>
      <p:sp>
        <p:nvSpPr>
          <p:cNvPr id="537" name="Google Shape;537;p5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“The overall goal of any exercise or self care program is to return the client to normal pain-free activities of daily living (ADLs).”</a:t>
            </a:r>
            <a:r>
              <a:rPr baseline="30000" lang="en-CA"/>
              <a:t>1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You may be working with other HCPs, physiotherapists and exercise trainers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Signs of exercise intolerance: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Difficulty breathing, chest pain, palpitations, nausea, vomiting, dizziness, etc.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Exercise program basics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Monitor client response with no more than 1-2 activities at a time 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“Start low and go slow” – progressive exercise plan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Involve your client in building an exercise plan around their lifestyle!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Exercise regimens can also be impacted by drugs…</a:t>
            </a:r>
            <a:endParaRPr/>
          </a:p>
        </p:txBody>
      </p:sp>
      <p:sp>
        <p:nvSpPr>
          <p:cNvPr id="538" name="Google Shape;538;p5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539" name="Google Shape;53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35341" y="177800"/>
            <a:ext cx="2857500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51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5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Trebuchet MS"/>
              <a:buNone/>
            </a:pPr>
            <a:r>
              <a:rPr lang="en-CA" sz="2600"/>
              <a:t>General Treatment Guidelines – Guidelines for Therapeutic Exercise Prescription and Client Self-Care</a:t>
            </a:r>
            <a:endParaRPr/>
          </a:p>
        </p:txBody>
      </p:sp>
      <p:sp>
        <p:nvSpPr>
          <p:cNvPr id="546" name="Google Shape;546;p52"/>
          <p:cNvSpPr txBox="1"/>
          <p:nvPr>
            <p:ph idx="1" type="body"/>
          </p:nvPr>
        </p:nvSpPr>
        <p:spPr>
          <a:xfrm>
            <a:off x="677325" y="1784725"/>
            <a:ext cx="10394700" cy="42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Medications can affect exercise frequency, intensity and duration:</a:t>
            </a:r>
            <a:endParaRPr/>
          </a:p>
          <a:p>
            <a:pPr indent="-279654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Medications that cause joint/muscle pain, fatigue, dizziness/drowsiness and  can negatively impact exercise programs</a:t>
            </a:r>
            <a:endParaRPr/>
          </a:p>
          <a:p>
            <a:pPr indent="-223266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Ie. Lipitor, Lopressor, Elavil</a:t>
            </a:r>
            <a:endParaRPr/>
          </a:p>
          <a:p>
            <a:pPr indent="-279654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Muscle relaxants and pain relievers carry increased risk of injury or re-injury with exercise programs</a:t>
            </a:r>
            <a:endParaRPr/>
          </a:p>
          <a:p>
            <a:pPr indent="-279654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Ensure that medication side effects are accounted for when creating a program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Medications can affect exercise scheduling:</a:t>
            </a:r>
            <a:endParaRPr/>
          </a:p>
          <a:p>
            <a:pPr indent="-279654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Certain medications can cause photosensitivity for patients (ie. Acne products, antibiotics)</a:t>
            </a:r>
            <a:endParaRPr/>
          </a:p>
          <a:p>
            <a:pPr indent="-279654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**Recall medications affecting body temperature control mechanisms</a:t>
            </a:r>
            <a:endParaRPr/>
          </a:p>
          <a:p>
            <a:pPr indent="-279654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Advise these clients to exercise in the morning or in the evening or indoors</a:t>
            </a:r>
            <a:endParaRPr/>
          </a:p>
          <a:p>
            <a:pPr indent="-258318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547" name="Google Shape;547;p5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48" name="Google Shape;548;p52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3"/>
          <p:cNvSpPr txBox="1"/>
          <p:nvPr>
            <p:ph type="title"/>
          </p:nvPr>
        </p:nvSpPr>
        <p:spPr>
          <a:xfrm>
            <a:off x="677334" y="560025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600"/>
              <a:buFont typeface="Trebuchet MS"/>
              <a:buNone/>
            </a:pPr>
            <a:r>
              <a:rPr lang="en-CA" sz="2600">
                <a:solidFill>
                  <a:srgbClr val="38761D"/>
                </a:solidFill>
              </a:rPr>
              <a:t>General Treatment Guidelines – Guidelines for Therapeutic Exercise Prescription and Client Self-Care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554" name="Google Shape;554;p5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Exercise affecting a client’s medical stability: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Patients with Type I Diabetes Mellitus – moderately intensive exercise tends to decrease sugar levels, while intense activity, likely a stress response, may increase sugar levels (Therapeutic Choices 6</a:t>
            </a:r>
            <a:r>
              <a:rPr baseline="30000" lang="en-CA"/>
              <a:t>th</a:t>
            </a:r>
            <a:r>
              <a:rPr lang="en-CA"/>
              <a:t> Ed.)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■"/>
            </a:pPr>
            <a:r>
              <a:rPr lang="en-CA"/>
              <a:t>Textbook discussion…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■"/>
            </a:pPr>
            <a:r>
              <a:rPr lang="en-CA"/>
              <a:t>Be cautious and refer questions to the MD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Patients with asthma and their triggers – cold air/water, pollen, air pollutants, moulds, animals, EXERCISE, etc., can all trigger an asthma attack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■"/>
            </a:pPr>
            <a:r>
              <a:rPr lang="en-CA"/>
              <a:t>EXERCISE caution!</a:t>
            </a:r>
            <a:endParaRPr/>
          </a:p>
        </p:txBody>
      </p:sp>
      <p:sp>
        <p:nvSpPr>
          <p:cNvPr id="555" name="Google Shape;555;p5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56" name="Google Shape;556;p5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Trebuchet MS"/>
              <a:buNone/>
            </a:pPr>
            <a:r>
              <a:rPr lang="en-CA" sz="2600"/>
              <a:t>General Treatment Guidelines – Guidelines for Treating Around Injection Sites, Skin Applications and Implant Devices</a:t>
            </a:r>
            <a:endParaRPr/>
          </a:p>
        </p:txBody>
      </p:sp>
      <p:sp>
        <p:nvSpPr>
          <p:cNvPr id="562" name="Google Shape;562;p54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There is a lack of knowledge regarding the implications of treating on or around injection sites, skin applications and implant devices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It is safe to assume that massage therapy (including hydrotherapy) can have an effect on drug pharmacokinetics of injection sites and skin patches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The two main objectives of this section are as follows: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Learn to make an assessment of the medication site (helps determine is treatment is appropriate)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Learn to recognize possible medication site adverse reactions 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563" name="Google Shape;563;p5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564" name="Google Shape;56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74002" y="187325"/>
            <a:ext cx="26193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5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600"/>
              <a:buFont typeface="Trebuchet MS"/>
              <a:buNone/>
            </a:pPr>
            <a:r>
              <a:rPr lang="en-CA" sz="2600"/>
              <a:t>General Treatment Guidelines – Guidelines for Treating Around Injection Sites, Skin Applications and Implant Devices – Assessment </a:t>
            </a:r>
            <a:endParaRPr/>
          </a:p>
        </p:txBody>
      </p:sp>
      <p:sp>
        <p:nvSpPr>
          <p:cNvPr id="571" name="Google Shape;571;p55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Case history questions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Indication for medication, site location, adverse effects, sensation abnormalities, infection history?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For injection sites; injection frequency, site rotation, self-administered, IV/IM/SC?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For skin patches; length of use, changed regularly?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Observation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At medication site, is there the presence of irritation/inflammation, bruising, discolouration?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Is the client apprehensive about treating around the site?</a:t>
            </a:r>
            <a:endParaRPr/>
          </a:p>
        </p:txBody>
      </p:sp>
      <p:sp>
        <p:nvSpPr>
          <p:cNvPr id="572" name="Google Shape;572;p5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73" name="Google Shape;573;p55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600"/>
              <a:buFont typeface="Trebuchet MS"/>
              <a:buNone/>
            </a:pPr>
            <a:r>
              <a:rPr lang="en-CA" sz="2600"/>
              <a:t>General Treatment Guidelines – Guidelines for Treating Around Injection Sites, Skin Applications and Implant Devices – Assessment</a:t>
            </a:r>
            <a:endParaRPr/>
          </a:p>
        </p:txBody>
      </p:sp>
      <p:sp>
        <p:nvSpPr>
          <p:cNvPr id="579" name="Google Shape;579;p56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Palpation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DO NOT palpate directly over the site, but palpate AROUND it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Identify site boundaries, assess for presence of edema and abnormal sensation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Is there dense/fibrotic tissue present around the site? Any pain in surrounding muscles?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Movement Assessment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Assessment of active range of motion, passive range of motion and resisted range of motion at the site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Discontinue assessment if pain is present – refer client to their physician</a:t>
            </a:r>
            <a:endParaRPr/>
          </a:p>
        </p:txBody>
      </p:sp>
      <p:sp>
        <p:nvSpPr>
          <p:cNvPr id="580" name="Google Shape;580;p5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81" name="Google Shape;581;p56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5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600"/>
              <a:buFont typeface="Trebuchet MS"/>
              <a:buNone/>
            </a:pPr>
            <a:r>
              <a:rPr lang="en-CA" sz="2600"/>
              <a:t>General Treatment Guidelines – Guidelines for Treating Around Injection Sites, Skin Applications and Implant Devices – Assessment </a:t>
            </a:r>
            <a:endParaRPr/>
          </a:p>
        </p:txBody>
      </p:sp>
      <p:sp>
        <p:nvSpPr>
          <p:cNvPr id="587" name="Google Shape;587;p57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Possible medication site adverse reactions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Local injection site reactions (redness, tenderness, minor swelling, warmth)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Thrombophlebitis with IV injections (irritation to vein wall causing local edema, inflammation and discomfort)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Allergic reactions and infection risk with implanted devices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Allergic reactions with skin patches</a:t>
            </a:r>
            <a:endParaRPr/>
          </a:p>
        </p:txBody>
      </p:sp>
      <p:sp>
        <p:nvSpPr>
          <p:cNvPr id="588" name="Google Shape;588;p5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89" name="Google Shape;589;p57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600"/>
              <a:buFont typeface="Trebuchet MS"/>
              <a:buNone/>
            </a:pPr>
            <a:r>
              <a:rPr b="1" lang="en-CA" sz="2600"/>
              <a:t>General Treatment Guidelines – Guidelines for Treating Around Injection Sites, Skin Applications and Implant Devices – Clinical Guidelines</a:t>
            </a:r>
            <a:endParaRPr b="1"/>
          </a:p>
        </p:txBody>
      </p:sp>
      <p:sp>
        <p:nvSpPr>
          <p:cNvPr id="595" name="Google Shape;595;p58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General guidelines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Before each treatment, assess the site! </a:t>
            </a:r>
            <a:endParaRPr/>
          </a:p>
          <a:p>
            <a:pPr indent="-217932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Redness/irritation? Leave it alone!</a:t>
            </a:r>
            <a:endParaRPr/>
          </a:p>
          <a:p>
            <a:pPr indent="-217932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Infection present? Is it being treated?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Exercise caution when sensory abnormalities are present. Monitor client response closely!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When practicing in a hospital or care home, ensure all HCPs are aware of the treatment</a:t>
            </a:r>
            <a:endParaRPr/>
          </a:p>
          <a:p>
            <a:pPr indent="-217932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Follow all institutional guidelines</a:t>
            </a:r>
            <a:endParaRPr/>
          </a:p>
          <a:p>
            <a:pPr indent="-217932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Do not tamper with or remove IV lines, electrodes, etc.</a:t>
            </a:r>
            <a:endParaRPr/>
          </a:p>
          <a:p>
            <a:pPr indent="-217932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If you are sick, reschedule your appointment!</a:t>
            </a:r>
            <a:endParaRPr/>
          </a:p>
        </p:txBody>
      </p:sp>
      <p:sp>
        <p:nvSpPr>
          <p:cNvPr id="596" name="Google Shape;596;p5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597" name="Google Shape;59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9325" y="206533"/>
            <a:ext cx="1788360" cy="2126933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58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600"/>
              <a:buFont typeface="Trebuchet MS"/>
              <a:buNone/>
            </a:pPr>
            <a:r>
              <a:rPr lang="en-CA" sz="2600"/>
              <a:t>General Treatment Guidelines – Guidelines for Treating Around Injection Sites, Skin Applications and Implant Devices – Clinical Guidelines</a:t>
            </a:r>
            <a:endParaRPr/>
          </a:p>
        </p:txBody>
      </p:sp>
      <p:sp>
        <p:nvSpPr>
          <p:cNvPr id="604" name="Google Shape;604;p59"/>
          <p:cNvSpPr txBox="1"/>
          <p:nvPr>
            <p:ph idx="1" type="body"/>
          </p:nvPr>
        </p:nvSpPr>
        <p:spPr>
          <a:xfrm>
            <a:off x="677325" y="1751675"/>
            <a:ext cx="10890300" cy="42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b="1" lang="en-CA"/>
              <a:t>Injection sites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Local massage is contraindicated in patients with thrombophlebitis until the physician gives permission to do so (embolism risk)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Avoid local massage in patients with IM injections until muscle tissue is no longer sore/inflamed (several days)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Local massage of sites given short-acting injections (ie. vaccinations) can be safely offered usually in 1-2 days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Local massage of long-acting injection sites (ie. depot injections such as Risperdal Consta, Depo-Provera, Depo-testosterone, etc.) is contraindicated until the medication is gone from the site – contact the client’s physician!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Massage is contraindicated in infants with fever secondary to immunization</a:t>
            </a:r>
            <a:endParaRPr/>
          </a:p>
        </p:txBody>
      </p:sp>
      <p:sp>
        <p:nvSpPr>
          <p:cNvPr id="605" name="Google Shape;605;p5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606" name="Google Shape;606;p59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6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600"/>
              <a:buFont typeface="Trebuchet MS"/>
              <a:buNone/>
            </a:pPr>
            <a:r>
              <a:rPr lang="en-CA" sz="2600"/>
              <a:t>General Treatment Guidelines – Guidelines for Treating Around Injection Sites, Skin Applications and Implant Devices – Clinical Guidelines</a:t>
            </a:r>
            <a:endParaRPr/>
          </a:p>
        </p:txBody>
      </p:sp>
      <p:sp>
        <p:nvSpPr>
          <p:cNvPr id="612" name="Google Shape;612;p60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10000"/>
          </a:bodyPr>
          <a:lstStyle/>
          <a:p>
            <a:pPr indent="-322326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Injection sites con’t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Do not treat injection sites that are painful! 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Start low and go slow (light work 🡪 hydrotherapy/deeper techniques) in clients with fibrotic injection sites from repeated use. Advise the client to monitor the area post-treatment.</a:t>
            </a:r>
            <a:endParaRPr/>
          </a:p>
          <a:p>
            <a:pPr indent="-212598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Ie. Patients with diabetes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Hot/Cold hydrotherapy applications over injection sites can affect medication uptake into the bloodstream through vasodilation/constriction leading to side effects or less effective treatment</a:t>
            </a:r>
            <a:endParaRPr/>
          </a:p>
          <a:p>
            <a:pPr indent="-212598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Ie. Patients with diabetes</a:t>
            </a:r>
            <a:endParaRPr/>
          </a:p>
          <a:p>
            <a:pPr indent="-212598" lvl="2" marL="1143000" rtl="0" algn="l">
              <a:spcBef>
                <a:spcPts val="1000"/>
              </a:spcBef>
              <a:spcAft>
                <a:spcPts val="0"/>
              </a:spcAft>
              <a:buSzPct val="58947"/>
              <a:buChar char="■"/>
            </a:pPr>
            <a:r>
              <a:rPr lang="en-CA"/>
              <a:t>Not sure about treatment? Contact the client’s physician!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613" name="Google Shape;613;p6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614" name="Google Shape;614;p60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6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600"/>
              <a:buFont typeface="Trebuchet MS"/>
              <a:buNone/>
            </a:pPr>
            <a:r>
              <a:rPr lang="en-CA" sz="2600"/>
              <a:t>General Treatment Guidelines – Guidelines for Treating Around Injection Sites, Skin Applications and Implant Devices – Clinical Guidelines</a:t>
            </a:r>
            <a:endParaRPr/>
          </a:p>
        </p:txBody>
      </p:sp>
      <p:sp>
        <p:nvSpPr>
          <p:cNvPr id="620" name="Google Shape;620;p6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/>
          </a:bodyPr>
          <a:lstStyle/>
          <a:p>
            <a:pPr indent="-315468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Implanted devices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b="1" lang="en-CA"/>
              <a:t>Do not work within a 4-6 inch radius </a:t>
            </a:r>
            <a:r>
              <a:rPr lang="en-CA"/>
              <a:t>of the implanted device and ensure good hygiene practices to decrease risk of injection!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Contact client’s physician with any questions/concerns</a:t>
            </a:r>
            <a:endParaRPr/>
          </a:p>
          <a:p>
            <a:pPr indent="-315468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Skin patches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b="1" lang="en-CA"/>
              <a:t>Do not work within a 4-6 inch radius</a:t>
            </a:r>
            <a:r>
              <a:rPr lang="en-CA"/>
              <a:t> of the skin patch!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NEVER manipulate or remove a patch! 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Be aware of all the client’s medication patches and never touch the medicated side of the patch!</a:t>
            </a:r>
            <a:endParaRPr/>
          </a:p>
          <a:p>
            <a:pPr indent="-315468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Summary of General Massage Therapy &amp; Medications Guidelines (pages 74-75)</a:t>
            </a:r>
            <a:endParaRPr/>
          </a:p>
          <a:p>
            <a:pPr indent="-261365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t/>
            </a:r>
            <a:endParaRPr/>
          </a:p>
        </p:txBody>
      </p:sp>
      <p:sp>
        <p:nvSpPr>
          <p:cNvPr id="621" name="Google Shape;621;p6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622" name="Google Shape;62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41910" y="4466791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59702" y="183834"/>
            <a:ext cx="28575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61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6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</a:pPr>
            <a:r>
              <a:rPr lang="en-CA" sz="6000"/>
              <a:t>Commonly Prescribed Medications and Treatment Planning</a:t>
            </a:r>
            <a:endParaRPr/>
          </a:p>
        </p:txBody>
      </p:sp>
      <p:sp>
        <p:nvSpPr>
          <p:cNvPr id="630" name="Google Shape;630;p6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631" name="Google Shape;631;p62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6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Chapter 6: Drugs for Managing Pain and Inflammation</a:t>
            </a:r>
            <a:endParaRPr/>
          </a:p>
        </p:txBody>
      </p:sp>
      <p:sp>
        <p:nvSpPr>
          <p:cNvPr id="637" name="Google Shape;637;p6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638" name="Google Shape;638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3314" y="3107662"/>
            <a:ext cx="4368662" cy="29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7916" y="2519031"/>
            <a:ext cx="2627030" cy="1842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7665" y="1930400"/>
            <a:ext cx="3229980" cy="1506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6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4984" y="3742041"/>
            <a:ext cx="3208507" cy="1708426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6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6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Introduction </a:t>
            </a:r>
            <a:endParaRPr/>
          </a:p>
        </p:txBody>
      </p:sp>
      <p:sp>
        <p:nvSpPr>
          <p:cNvPr id="648" name="Google Shape;648;p64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6042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MOST popular family of medications in Canada and the United States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In 1997, Canadian sales for over-the-counter pain relievers was an estimated </a:t>
            </a:r>
            <a:endParaRPr/>
          </a:p>
          <a:p>
            <a:pPr indent="-336042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Common classes of medications your clients may be taking include: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Non-steroidal anti-inflammatory drugs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Narcotic pain relievers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Skeletal muscle relaxants</a:t>
            </a:r>
            <a:endParaRPr/>
          </a:p>
          <a:p>
            <a:pPr indent="-279653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Corticosteroids</a:t>
            </a:r>
            <a:endParaRPr/>
          </a:p>
        </p:txBody>
      </p:sp>
      <p:sp>
        <p:nvSpPr>
          <p:cNvPr id="649" name="Google Shape;649;p6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650" name="Google Shape;650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4892" y="312739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6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c0620e31ec_0_0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Drugs to Manage Pain - </a:t>
            </a:r>
            <a:r>
              <a:rPr b="1" lang="en-CA"/>
              <a:t>Acetaminophen</a:t>
            </a:r>
            <a:r>
              <a:rPr lang="en-CA"/>
              <a:t> (outside of NA, known as Paracetamol)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g3c0620e31ec_0_0"/>
          <p:cNvSpPr txBox="1"/>
          <p:nvPr>
            <p:ph idx="1" type="body"/>
          </p:nvPr>
        </p:nvSpPr>
        <p:spPr>
          <a:xfrm>
            <a:off x="677325" y="1678776"/>
            <a:ext cx="8596800" cy="436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Analgesic - </a:t>
            </a:r>
            <a:r>
              <a:rPr lang="en-CA" sz="2000"/>
              <a:t>relieves</a:t>
            </a:r>
            <a:r>
              <a:rPr lang="en-CA" sz="2000"/>
              <a:t> pain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Anti-pyretic- </a:t>
            </a:r>
            <a:r>
              <a:rPr lang="en-CA" sz="2000"/>
              <a:t>relieves</a:t>
            </a:r>
            <a:r>
              <a:rPr lang="en-CA" sz="2000"/>
              <a:t> fever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 sz="2000"/>
              <a:t>Does NOT reduce inflammation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Common Brand names: </a:t>
            </a:r>
            <a:r>
              <a:rPr lang="en-CA" sz="2000"/>
              <a:t>Tylenol, Midol, Excedrin 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Uses: </a:t>
            </a:r>
            <a:r>
              <a:rPr lang="en-CA" sz="2000"/>
              <a:t>Pain of any cause, fever related to infectious disease or trauma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MOA: </a:t>
            </a:r>
            <a:r>
              <a:rPr lang="en-CA" sz="2000"/>
              <a:t>It is a selective COX-2 </a:t>
            </a:r>
            <a:r>
              <a:rPr lang="en-CA" sz="2000"/>
              <a:t>inhibitor</a:t>
            </a:r>
            <a:r>
              <a:rPr lang="en-CA" sz="2000"/>
              <a:t>, as well as blocking a Nitric Oxide pathway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Risks/SE: </a:t>
            </a:r>
            <a:r>
              <a:rPr lang="en-CA" sz="2000"/>
              <a:t>a common cause of accidental poisonings, esp. In children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n-CA" sz="2000"/>
              <a:t>Liver injury </a:t>
            </a:r>
            <a:r>
              <a:rPr lang="en-CA" sz="2000"/>
              <a:t>with high doses, long term use and alcohol intake increase risk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 sz="2000"/>
              <a:t> </a:t>
            </a:r>
            <a:endParaRPr sz="2000"/>
          </a:p>
        </p:txBody>
      </p:sp>
      <p:sp>
        <p:nvSpPr>
          <p:cNvPr id="659" name="Google Shape;659;g3c0620e31ec_0_0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id="660" name="Google Shape;660;g3c0620e31e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6525" y="1589475"/>
            <a:ext cx="2613074" cy="360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</a:t>
            </a:r>
            <a:r>
              <a:rPr b="1" lang="en-CA"/>
              <a:t> NSAIDs</a:t>
            </a:r>
            <a:endParaRPr b="1"/>
          </a:p>
        </p:txBody>
      </p:sp>
      <p:sp>
        <p:nvSpPr>
          <p:cNvPr id="666" name="Google Shape;666;p65"/>
          <p:cNvSpPr txBox="1"/>
          <p:nvPr>
            <p:ph idx="1" type="body"/>
          </p:nvPr>
        </p:nvSpPr>
        <p:spPr>
          <a:xfrm>
            <a:off x="677325" y="1536850"/>
            <a:ext cx="9469200" cy="45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b="1" lang="en-CA"/>
              <a:t>NON-STEROIDAL ANTI-INFLAMMATORY DRUGS</a:t>
            </a:r>
            <a:r>
              <a:rPr lang="en-CA"/>
              <a:t> (name is self-explanatory)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Indicated for the treatment of </a:t>
            </a:r>
            <a:r>
              <a:rPr lang="en-CA" u="sng"/>
              <a:t>mild to moderate </a:t>
            </a:r>
            <a:r>
              <a:rPr lang="en-CA"/>
              <a:t>pain/inflammation and fever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1900"/>
              <a:t>       Brand names:</a:t>
            </a:r>
            <a:r>
              <a:rPr lang="en-CA"/>
              <a:t> Ibuprofen, aspirin (acetylsalicylic acid), naproxen, diclofenac, indomethacin, tiaprofenic acid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Different from Tylenol (acetaminophen) which has NO anti-inflammatory properties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NSAIDs are used to treat many  medical conditions, including: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Osteoarthritis/Rheumatoid arthritis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Headache, toothache, cough and cold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Cardioprotection (gentle blood thinner)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667" name="Google Shape;667;p6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668" name="Google Shape;668;p65"/>
          <p:cNvSpPr txBox="1"/>
          <p:nvPr>
            <p:ph idx="11" type="ftr"/>
          </p:nvPr>
        </p:nvSpPr>
        <p:spPr>
          <a:xfrm>
            <a:off x="677334" y="5970987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  <p:pic>
        <p:nvPicPr>
          <p:cNvPr id="669" name="Google Shape;66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4524" y="4456500"/>
            <a:ext cx="4874975" cy="15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</a:t>
            </a:r>
            <a:r>
              <a:rPr b="1" lang="en-CA"/>
              <a:t>NSAIDs</a:t>
            </a:r>
            <a:endParaRPr b="1"/>
          </a:p>
        </p:txBody>
      </p:sp>
      <p:sp>
        <p:nvSpPr>
          <p:cNvPr id="675" name="Google Shape;675;p66"/>
          <p:cNvSpPr txBox="1"/>
          <p:nvPr>
            <p:ph idx="1" type="body"/>
          </p:nvPr>
        </p:nvSpPr>
        <p:spPr>
          <a:xfrm>
            <a:off x="677325" y="1602948"/>
            <a:ext cx="8596800" cy="44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Mechanism of action of NSAIDs (Aspirin, Ibuprofen, Naproxen etc)</a:t>
            </a:r>
            <a:r>
              <a:rPr baseline="30000" lang="en-CA"/>
              <a:t>1</a:t>
            </a:r>
            <a:endParaRPr baseline="30000"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sp>
        <p:nvSpPr>
          <p:cNvPr id="676" name="Google Shape;676;p6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677" name="Google Shape;67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4727" y="2724722"/>
            <a:ext cx="7241882" cy="2752505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66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6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</a:t>
            </a:r>
            <a:r>
              <a:rPr b="1" lang="en-CA"/>
              <a:t>NSAIDs</a:t>
            </a:r>
            <a:endParaRPr b="1"/>
          </a:p>
        </p:txBody>
      </p:sp>
      <p:sp>
        <p:nvSpPr>
          <p:cNvPr id="684" name="Google Shape;684;p67"/>
          <p:cNvSpPr txBox="1"/>
          <p:nvPr>
            <p:ph idx="1" type="body"/>
          </p:nvPr>
        </p:nvSpPr>
        <p:spPr>
          <a:xfrm>
            <a:off x="677325" y="1652525"/>
            <a:ext cx="9667500" cy="43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Mechanism of action of NSAIDs con’t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The same prostaglandins that are blocked by NSAIDs are important in normal kidney function as well as stomach protection</a:t>
            </a:r>
            <a:endParaRPr/>
          </a:p>
          <a:p>
            <a:pPr indent="-230631" lvl="2" marL="1143000" rtl="0" algn="l">
              <a:spcBef>
                <a:spcPts val="1000"/>
              </a:spcBef>
              <a:spcAft>
                <a:spcPts val="0"/>
              </a:spcAft>
              <a:buSzPct val="63471"/>
              <a:buChar char="■"/>
            </a:pPr>
            <a:r>
              <a:rPr lang="en-CA" sz="2135"/>
              <a:t>This is why</a:t>
            </a:r>
            <a:r>
              <a:rPr b="1" lang="en-CA" sz="2135"/>
              <a:t> NSAIDs can cause stomach irritation and kidney issues</a:t>
            </a:r>
            <a:r>
              <a:rPr lang="en-CA" sz="2135"/>
              <a:t>!</a:t>
            </a:r>
            <a:endParaRPr sz="2135"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Thromboxanes are responsible for blood clotting 🡪 ASPIRIN is a cardioprotective medication used post-MI to prevent future blood clots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Common side effects of NSAIDs</a:t>
            </a:r>
            <a:r>
              <a:rPr baseline="30000" lang="en-CA"/>
              <a:t>2</a:t>
            </a:r>
            <a:r>
              <a:rPr lang="en-CA"/>
              <a:t>: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Stomach upset, abdominal pain, nausea, diarrhea, headache, drowsiness (rare)</a:t>
            </a:r>
            <a:endParaRPr/>
          </a:p>
          <a:p>
            <a:pPr indent="-273557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Risk of GI bleed/ulcer (especially when combined with other medications – DRUG INTERACTIONS)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Note: Don’t try to memorize the side effect tables in the text! Know common side effects of the medications and when in doubt – look it up!</a:t>
            </a:r>
            <a:endParaRPr/>
          </a:p>
        </p:txBody>
      </p:sp>
      <p:sp>
        <p:nvSpPr>
          <p:cNvPr id="685" name="Google Shape;685;p6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686" name="Google Shape;686;p67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6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</a:t>
            </a:r>
            <a:r>
              <a:rPr b="1" lang="en-CA"/>
              <a:t>Narcotic Pain Relievers</a:t>
            </a:r>
            <a:endParaRPr b="1"/>
          </a:p>
        </p:txBody>
      </p:sp>
      <p:sp>
        <p:nvSpPr>
          <p:cNvPr id="692" name="Google Shape;692;p68"/>
          <p:cNvSpPr txBox="1"/>
          <p:nvPr>
            <p:ph idx="1" type="body"/>
          </p:nvPr>
        </p:nvSpPr>
        <p:spPr>
          <a:xfrm>
            <a:off x="561649" y="2160600"/>
            <a:ext cx="95022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884" lvl="0" marL="3429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16"/>
              <a:buChar char="●"/>
            </a:pPr>
            <a:r>
              <a:rPr lang="en-CA" sz="2060"/>
              <a:t>Narcotic pain relievers are also known as the </a:t>
            </a:r>
            <a:r>
              <a:rPr b="1" lang="en-CA" sz="2060"/>
              <a:t>OPIATES/OPIOIDS</a:t>
            </a:r>
            <a:endParaRPr b="1" sz="2060"/>
          </a:p>
          <a:p>
            <a:pPr indent="-341884" lvl="1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16"/>
              <a:buChar char="○"/>
            </a:pPr>
            <a:r>
              <a:rPr lang="en-CA" sz="1595"/>
              <a:t>Indicated for the acute or long-term treatment of</a:t>
            </a:r>
            <a:r>
              <a:rPr b="1" lang="en-CA" sz="1695"/>
              <a:t> </a:t>
            </a:r>
            <a:r>
              <a:rPr b="1" lang="en-CA" sz="1695" u="sng"/>
              <a:t>moderate to severe </a:t>
            </a:r>
            <a:r>
              <a:rPr b="1" lang="en-CA" sz="1695"/>
              <a:t>pain</a:t>
            </a:r>
            <a:endParaRPr b="1" sz="1772"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1440"/>
              <a:t>        Examples</a:t>
            </a:r>
            <a:r>
              <a:rPr lang="en-CA" sz="1440"/>
              <a:t>: </a:t>
            </a:r>
            <a:r>
              <a:rPr lang="en-CA" sz="1440"/>
              <a:t>Morphine, fentanyl, oxycodone, hydromorphone, methadone</a:t>
            </a:r>
            <a:endParaRPr sz="1672"/>
          </a:p>
          <a:p>
            <a:pPr indent="-341884" lvl="1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16"/>
              <a:buChar char="○"/>
            </a:pPr>
            <a:r>
              <a:rPr lang="en-CA" sz="1595"/>
              <a:t>These narcotics all have the potential for misuse/abuse and are covered under the M3P program in Manitoba</a:t>
            </a:r>
            <a:endParaRPr sz="1672"/>
          </a:p>
          <a:p>
            <a:pPr indent="-343408" lvl="2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92"/>
              <a:buChar char="■"/>
            </a:pPr>
            <a:r>
              <a:rPr lang="en-CA" sz="1440"/>
              <a:t>Strictly regulated; triplicate prescriptions expire in 3 days!</a:t>
            </a:r>
            <a:endParaRPr sz="1672"/>
          </a:p>
          <a:p>
            <a:pPr indent="-343408" lvl="2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92"/>
              <a:buChar char="■"/>
            </a:pPr>
            <a:r>
              <a:rPr lang="en-CA" sz="1440"/>
              <a:t>Exception: Tylenol #1 (codeine 8mg, caffeine and acetaminophen) – schedule 2 medication</a:t>
            </a:r>
            <a:endParaRPr sz="1672"/>
          </a:p>
          <a:p>
            <a:pPr indent="-341884" lvl="1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16"/>
              <a:buChar char="○"/>
            </a:pPr>
            <a:r>
              <a:rPr lang="en-CA" sz="1595"/>
              <a:t>The opioids are used to treat the following:</a:t>
            </a:r>
            <a:endParaRPr sz="1672"/>
          </a:p>
          <a:p>
            <a:pPr indent="-343408" lvl="2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92"/>
              <a:buChar char="■"/>
            </a:pPr>
            <a:r>
              <a:rPr lang="en-CA" sz="1440"/>
              <a:t>Acute injuries</a:t>
            </a:r>
            <a:endParaRPr sz="1672"/>
          </a:p>
          <a:p>
            <a:pPr indent="-343408" lvl="2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92"/>
              <a:buChar char="■"/>
            </a:pPr>
            <a:r>
              <a:rPr lang="en-CA" sz="1440"/>
              <a:t>Chronic pain conditions</a:t>
            </a:r>
            <a:endParaRPr sz="1672"/>
          </a:p>
          <a:p>
            <a:pPr indent="-343408" lvl="2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92"/>
              <a:buChar char="■"/>
            </a:pPr>
            <a:r>
              <a:rPr lang="en-CA" sz="1440"/>
              <a:t>Surgery, terminal disease (Ie. cancer)</a:t>
            </a:r>
            <a:endParaRPr sz="1672"/>
          </a:p>
          <a:p>
            <a:pPr indent="-258318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16"/>
              <a:buNone/>
            </a:pPr>
            <a:r>
              <a:t/>
            </a:r>
            <a:endParaRPr sz="1860"/>
          </a:p>
        </p:txBody>
      </p:sp>
      <p:sp>
        <p:nvSpPr>
          <p:cNvPr id="693" name="Google Shape;693;p6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694" name="Google Shape;694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74002" y="302419"/>
            <a:ext cx="26193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68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6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</a:t>
            </a:r>
            <a:r>
              <a:rPr b="1" lang="en-CA"/>
              <a:t>Narcotic Pain Relievers</a:t>
            </a:r>
            <a:endParaRPr b="1"/>
          </a:p>
        </p:txBody>
      </p:sp>
      <p:sp>
        <p:nvSpPr>
          <p:cNvPr id="701" name="Google Shape;701;p69"/>
          <p:cNvSpPr txBox="1"/>
          <p:nvPr>
            <p:ph idx="1" type="body"/>
          </p:nvPr>
        </p:nvSpPr>
        <p:spPr>
          <a:xfrm>
            <a:off x="677325" y="1930400"/>
            <a:ext cx="9766800" cy="4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8168" lvl="0" marL="3429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8"/>
              <a:buChar char="●"/>
            </a:pPr>
            <a:r>
              <a:rPr b="1" lang="en-CA" sz="1879"/>
              <a:t>Mechanism of action of opioids</a:t>
            </a:r>
            <a:endParaRPr b="1" sz="1879"/>
          </a:p>
          <a:p>
            <a:pPr indent="-274065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96"/>
              <a:buChar char="○"/>
            </a:pPr>
            <a:r>
              <a:rPr lang="en-CA" sz="1530"/>
              <a:t>Narcotic analgesics mimic our own natural opiates (endorphins, enkephalins, dynorphins) produced in the body, </a:t>
            </a:r>
            <a:r>
              <a:rPr b="1" lang="en-CA" sz="1530"/>
              <a:t>binding to opioid receptors</a:t>
            </a:r>
            <a:r>
              <a:rPr lang="en-CA" sz="1530"/>
              <a:t> on cells in the brain, spinal cord and peripheral nerves, which decreases pain</a:t>
            </a:r>
            <a:endParaRPr sz="1530"/>
          </a:p>
          <a:p>
            <a:pPr indent="-219964" lvl="2" marL="11430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84"/>
              <a:buChar char="■"/>
            </a:pPr>
            <a:r>
              <a:rPr b="1" lang="en-CA" sz="1530"/>
              <a:t>Central (CNS) action</a:t>
            </a:r>
            <a:r>
              <a:rPr lang="en-CA" sz="1530"/>
              <a:t> – pain perception decreased, drowsiness, respiratory/vasomotor/cough reflex centers are depressed</a:t>
            </a:r>
            <a:endParaRPr sz="1530"/>
          </a:p>
          <a:p>
            <a:pPr indent="-219964" lvl="2" marL="11430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984"/>
              <a:buChar char="■"/>
            </a:pPr>
            <a:r>
              <a:rPr b="1" lang="en-CA" sz="1530"/>
              <a:t>Peripheral action</a:t>
            </a:r>
            <a:r>
              <a:rPr lang="en-CA" sz="1530"/>
              <a:t> – analgesia by affecting neurons at the injury site, GI peristaltic motility decreased</a:t>
            </a:r>
            <a:endParaRPr sz="1530"/>
          </a:p>
          <a:p>
            <a:pPr indent="-328168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208"/>
              <a:buChar char="●"/>
            </a:pPr>
            <a:r>
              <a:rPr b="1" lang="en-CA" sz="1879"/>
              <a:t>Common side effects of opioids</a:t>
            </a:r>
            <a:r>
              <a:rPr b="1" baseline="30000" lang="en-CA" sz="1879"/>
              <a:t>2</a:t>
            </a:r>
            <a:r>
              <a:rPr b="1" lang="en-CA" sz="1879"/>
              <a:t>:</a:t>
            </a:r>
            <a:endParaRPr b="1" sz="1879"/>
          </a:p>
          <a:p>
            <a:pPr indent="-274065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96"/>
              <a:buChar char="○"/>
            </a:pPr>
            <a:r>
              <a:rPr lang="en-CA" sz="1530"/>
              <a:t>Dizziness/drowsiness, headache, nausea, vomiting, constipation, hypotension, tachycardia, euphoria</a:t>
            </a:r>
            <a:endParaRPr sz="1530"/>
          </a:p>
          <a:p>
            <a:pPr indent="-274065" lvl="1" marL="74295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96"/>
              <a:buChar char="○"/>
            </a:pPr>
            <a:r>
              <a:rPr lang="en-CA" sz="1530"/>
              <a:t>Severe: respiratory depression, circulatory depression/shock (vasodilation), delirium </a:t>
            </a:r>
            <a:endParaRPr sz="1530"/>
          </a:p>
          <a:p>
            <a:pPr indent="-251459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08"/>
              <a:buNone/>
            </a:pPr>
            <a:r>
              <a:t/>
            </a:r>
            <a:endParaRPr sz="1879"/>
          </a:p>
          <a:p>
            <a:pPr indent="-251459" lvl="0" marL="3429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08"/>
              <a:buNone/>
            </a:pPr>
            <a:r>
              <a:t/>
            </a:r>
            <a:endParaRPr sz="1879"/>
          </a:p>
        </p:txBody>
      </p:sp>
      <p:sp>
        <p:nvSpPr>
          <p:cNvPr id="702" name="Google Shape;702;p6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703" name="Google Shape;703;p69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c0620e31ec_0_8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</a:t>
            </a:r>
            <a:r>
              <a:rPr b="1" lang="en-CA"/>
              <a:t>Skeletal Muscle Relaxants</a:t>
            </a:r>
            <a:endParaRPr b="1"/>
          </a:p>
        </p:txBody>
      </p:sp>
      <p:sp>
        <p:nvSpPr>
          <p:cNvPr id="710" name="Google Shape;710;g3c0620e31ec_0_8"/>
          <p:cNvSpPr txBox="1"/>
          <p:nvPr>
            <p:ph idx="1" type="body"/>
          </p:nvPr>
        </p:nvSpPr>
        <p:spPr>
          <a:xfrm>
            <a:off x="677325" y="2160601"/>
            <a:ext cx="8596800" cy="4143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n-CA" sz="2300"/>
              <a:t>Two Categories</a:t>
            </a:r>
            <a:r>
              <a:rPr lang="en-CA" sz="2300"/>
              <a:t>:</a:t>
            </a:r>
            <a:endParaRPr sz="23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AutoNum type="arabicParenR"/>
            </a:pPr>
            <a:r>
              <a:rPr b="1" lang="en-CA" sz="2000"/>
              <a:t>Centrally Acting: </a:t>
            </a:r>
            <a:r>
              <a:rPr lang="en-CA" sz="2000"/>
              <a:t>Act on the central nervous system to depress reflexes and induce sedation. 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Used for</a:t>
            </a:r>
            <a:r>
              <a:rPr lang="en-CA" sz="2000"/>
              <a:t>: Acute musculoskeletal pain and spasm, some chronic spasticity from upper motor neuron diseases such as Cerebral Palsy or MS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Examples:</a:t>
            </a:r>
            <a:r>
              <a:rPr lang="en-CA" sz="2000"/>
              <a:t> OTC- Methocarbamol (Robaxacet)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 sz="2000"/>
              <a:t>			RX- Cyclobenzaprine (Flexeril), Baclofen (</a:t>
            </a:r>
            <a:r>
              <a:rPr lang="en-CA" sz="2000"/>
              <a:t>Lioresal</a:t>
            </a:r>
            <a:r>
              <a:rPr lang="en-CA" sz="2000"/>
              <a:t>) 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SE/Toxicity: </a:t>
            </a:r>
            <a:r>
              <a:rPr lang="en-CA" sz="2000"/>
              <a:t>Sedation, drowsiness, dizziness, fatigue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g3c0620e31ec_0_8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id="712" name="Google Shape;712;g3c0620e31ec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6534" y="152400"/>
            <a:ext cx="1981200" cy="230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g3c0620e31ec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18100" y="4377938"/>
            <a:ext cx="3028950" cy="15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c0620e31ec_0_17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Drugs for Managing Pain and Inflammation – </a:t>
            </a:r>
            <a:r>
              <a:rPr b="1" lang="en-CA"/>
              <a:t>Skeletal Muscle Relaxants</a:t>
            </a:r>
            <a:endParaRPr b="1"/>
          </a:p>
        </p:txBody>
      </p:sp>
      <p:sp>
        <p:nvSpPr>
          <p:cNvPr id="720" name="Google Shape;720;g3c0620e31ec_0_17"/>
          <p:cNvSpPr txBox="1"/>
          <p:nvPr>
            <p:ph idx="1" type="body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2) Peripherally Acting: </a:t>
            </a:r>
            <a:r>
              <a:rPr lang="en-CA" sz="2000"/>
              <a:t>Act directly on the skeletal muscle fibers to reduce muscle tone, tension and spasticity. 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Used for: </a:t>
            </a:r>
            <a:r>
              <a:rPr lang="en-CA" sz="2000"/>
              <a:t>Treatment of severe chronic spasticity (usually associated with upper motor neuron diseases such as MS &amp; Cerebral Palsy, and post stroke or spinal injury.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Examples: </a:t>
            </a:r>
            <a:r>
              <a:rPr lang="en-CA" sz="2000"/>
              <a:t>Dantrolene (blocks Ca release in muscle cells)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 sz="2000"/>
              <a:t>			Botox (Botulism toxin - blocks ACh at NMJ)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CA" sz="2000"/>
              <a:t>			Succinylcholine, Atracurium (Used in surgical settings)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2000"/>
              <a:t>SE/Toxicity: </a:t>
            </a:r>
            <a:r>
              <a:rPr lang="en-CA" sz="2000"/>
              <a:t>Temporary</a:t>
            </a:r>
            <a:r>
              <a:rPr lang="en-CA" sz="2000"/>
              <a:t> paralysis, liver damage with long term use</a:t>
            </a:r>
            <a:endParaRPr sz="2000"/>
          </a:p>
        </p:txBody>
      </p:sp>
      <p:sp>
        <p:nvSpPr>
          <p:cNvPr id="721" name="Google Shape;721;g3c0620e31ec_0_17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id="722" name="Google Shape;722;g3c0620e31ec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74134" y="1331125"/>
            <a:ext cx="2613066" cy="173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g3c0620e31ec_0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9109" y="3597452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72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</a:t>
            </a:r>
            <a:r>
              <a:rPr b="1" lang="en-CA"/>
              <a:t>Corticosteroids</a:t>
            </a:r>
            <a:endParaRPr b="1"/>
          </a:p>
        </p:txBody>
      </p:sp>
      <p:sp>
        <p:nvSpPr>
          <p:cNvPr id="729" name="Google Shape;729;p72"/>
          <p:cNvSpPr txBox="1"/>
          <p:nvPr>
            <p:ph idx="1" type="body"/>
          </p:nvPr>
        </p:nvSpPr>
        <p:spPr>
          <a:xfrm>
            <a:off x="677325" y="1930500"/>
            <a:ext cx="9035400" cy="4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10000"/>
          </a:bodyPr>
          <a:lstStyle/>
          <a:p>
            <a:pPr indent="-322326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The adrenal glands  are responsible for the production of two distinct classes of hormones in the body:</a:t>
            </a:r>
            <a:endParaRPr/>
          </a:p>
          <a:p>
            <a:pPr indent="-281686" lvl="1" marL="742950" rtl="0" algn="l">
              <a:spcBef>
                <a:spcPts val="1000"/>
              </a:spcBef>
              <a:spcAft>
                <a:spcPts val="0"/>
              </a:spcAft>
              <a:buSzPct val="72072"/>
              <a:buChar char="○"/>
            </a:pPr>
            <a:r>
              <a:rPr b="1" i="1" lang="en-CA" sz="2220"/>
              <a:t>Glucocorticoids</a:t>
            </a:r>
            <a:r>
              <a:rPr lang="en-CA" sz="2220"/>
              <a:t> – control metabolism, inflammation, immune response (ie. Cortisol)</a:t>
            </a:r>
            <a:endParaRPr sz="2220"/>
          </a:p>
          <a:p>
            <a:pPr indent="-281686" lvl="1" marL="742950" rtl="0" algn="l">
              <a:spcBef>
                <a:spcPts val="1000"/>
              </a:spcBef>
              <a:spcAft>
                <a:spcPts val="0"/>
              </a:spcAft>
              <a:buSzPct val="72072"/>
              <a:buChar char="○"/>
            </a:pPr>
            <a:r>
              <a:rPr b="1" i="1" lang="en-CA" sz="2220"/>
              <a:t>Mineralocorticoids</a:t>
            </a:r>
            <a:r>
              <a:rPr lang="en-CA" sz="2220"/>
              <a:t> – control fluid/electrolyte balance (ie. Aldosterone)</a:t>
            </a:r>
            <a:endParaRPr sz="2220"/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Corticosteroid medications are </a:t>
            </a:r>
            <a:r>
              <a:rPr b="1" i="1" lang="en-CA"/>
              <a:t>synthetic glucocorticoids</a:t>
            </a:r>
            <a:r>
              <a:rPr lang="en-CA"/>
              <a:t> that are used to suppress immune/inflammatory responses associated with certain medical conditions</a:t>
            </a:r>
            <a:endParaRPr/>
          </a:p>
          <a:p>
            <a:pPr indent="-267462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Reduce symptoms rather than cure the condition</a:t>
            </a:r>
            <a:endParaRPr/>
          </a:p>
          <a:p>
            <a:pPr indent="-267462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Can be used in Physiologic doses (replacement therapy)</a:t>
            </a:r>
            <a:endParaRPr/>
          </a:p>
          <a:p>
            <a:pPr indent="-267462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Or Pharmacologic doses (suppress inflammation and immune response)</a:t>
            </a:r>
            <a:endParaRPr/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b="1" i="1" lang="en-CA"/>
              <a:t>Long-term treatment (&gt;3 weeks) is associated with increased side effects and risk of adrenal gland dysfunction (ie. Cushing syndrome and secondary adrenal insufficiency)</a:t>
            </a:r>
            <a:endParaRPr b="1" i="1"/>
          </a:p>
        </p:txBody>
      </p:sp>
      <p:sp>
        <p:nvSpPr>
          <p:cNvPr id="730" name="Google Shape;730;p72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731" name="Google Shape;731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05443" y="823566"/>
            <a:ext cx="2205470" cy="2205470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72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  <p:pic>
        <p:nvPicPr>
          <p:cNvPr id="733" name="Google Shape;733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90837" y="4024027"/>
            <a:ext cx="1920092" cy="1435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7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</a:t>
            </a:r>
            <a:r>
              <a:rPr b="1" lang="en-CA"/>
              <a:t>Corticosteroids</a:t>
            </a:r>
            <a:endParaRPr b="1"/>
          </a:p>
        </p:txBody>
      </p:sp>
      <p:sp>
        <p:nvSpPr>
          <p:cNvPr id="739" name="Google Shape;739;p7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CA"/>
              <a:t>Corticosteroids are indicated in the treatment of MANY medical conditions: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○"/>
            </a:pPr>
            <a:r>
              <a:rPr lang="en-CA"/>
              <a:t>Rheumatoid arthritis, ankylosing spondylitis, gout, tendonitis, allergic rhinitis, eczema, anaphylaxis, psoriasis, ulcerative colitis, asthma/COPD, transplant</a:t>
            </a:r>
            <a:endParaRPr/>
          </a:p>
          <a:p>
            <a:pPr indent="0" lvl="0" marL="74295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CA" sz="1900"/>
              <a:t>Brand Names: </a:t>
            </a:r>
            <a:r>
              <a:rPr lang="en-CA"/>
              <a:t> PREDNISONE, prednisolone, betamethasone, hydrocortisone, fluticasone, mometasone, triamcinolone</a:t>
            </a:r>
            <a:endParaRPr/>
          </a:p>
          <a:p>
            <a:pPr indent="-157480" lvl="2" marL="1143000" rtl="0" algn="l"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t/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sp>
        <p:nvSpPr>
          <p:cNvPr id="740" name="Google Shape;740;p7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741" name="Google Shape;741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24700" y="294941"/>
            <a:ext cx="1920092" cy="121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22943" y="495204"/>
            <a:ext cx="1367733" cy="136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7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86910" y="1862916"/>
            <a:ext cx="1880843" cy="1880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7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24704" y="4092957"/>
            <a:ext cx="1805240" cy="1805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7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73668" y="4765660"/>
            <a:ext cx="1917016" cy="1275687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7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7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</a:t>
            </a:r>
            <a:r>
              <a:rPr b="1" lang="en-CA"/>
              <a:t>Corticosteroids</a:t>
            </a:r>
            <a:endParaRPr b="1"/>
          </a:p>
        </p:txBody>
      </p:sp>
      <p:sp>
        <p:nvSpPr>
          <p:cNvPr id="752" name="Google Shape;752;p74"/>
          <p:cNvSpPr txBox="1"/>
          <p:nvPr>
            <p:ph idx="1" type="body"/>
          </p:nvPr>
        </p:nvSpPr>
        <p:spPr>
          <a:xfrm>
            <a:off x="677325" y="1763675"/>
            <a:ext cx="10644300" cy="4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35788" lvl="0" marL="342900" rtl="0" algn="l">
              <a:spcBef>
                <a:spcPts val="0"/>
              </a:spcBef>
              <a:spcAft>
                <a:spcPts val="0"/>
              </a:spcAft>
              <a:buSzPct val="64482"/>
              <a:buChar char="●"/>
            </a:pPr>
            <a:r>
              <a:rPr b="1" lang="en-CA" sz="2702"/>
              <a:t>Mechanism of action of corticosteroids</a:t>
            </a:r>
            <a:endParaRPr b="1" sz="2702"/>
          </a:p>
          <a:p>
            <a:pPr indent="-280924" lvl="1" marL="742950" rtl="0" algn="l">
              <a:spcBef>
                <a:spcPts val="1000"/>
              </a:spcBef>
              <a:spcAft>
                <a:spcPts val="0"/>
              </a:spcAft>
              <a:buSzPct val="71854"/>
              <a:buChar char="○"/>
            </a:pPr>
            <a:r>
              <a:rPr lang="en-CA" sz="2202"/>
              <a:t>Interact with the cell nucleus affecting protein synthesis (ie. enzymes, messengers, structural proteins) to produce 4 effects:</a:t>
            </a:r>
            <a:endParaRPr sz="2202"/>
          </a:p>
          <a:p>
            <a:pPr indent="-226060" lvl="2" marL="1143000" rtl="0" algn="l">
              <a:spcBef>
                <a:spcPts val="1000"/>
              </a:spcBef>
              <a:spcAft>
                <a:spcPts val="0"/>
              </a:spcAft>
              <a:buSzPct val="64591"/>
              <a:buChar char="■"/>
            </a:pPr>
            <a:r>
              <a:rPr lang="en-CA" sz="2202"/>
              <a:t>Anti-inflammatory – suppresses production of prostaglandins/leukotrienes, histamine, kinins (pro-inflammatory)</a:t>
            </a:r>
            <a:endParaRPr sz="2202"/>
          </a:p>
          <a:p>
            <a:pPr indent="-226060" lvl="2" marL="1143000" rtl="0" algn="l">
              <a:spcBef>
                <a:spcPts val="1000"/>
              </a:spcBef>
              <a:spcAft>
                <a:spcPts val="0"/>
              </a:spcAft>
              <a:buSzPct val="64591"/>
              <a:buChar char="■"/>
            </a:pPr>
            <a:r>
              <a:rPr lang="en-CA" sz="2202"/>
              <a:t>Immunosuppression – interferes with white blood cells to decrease immune response</a:t>
            </a:r>
            <a:endParaRPr sz="2202"/>
          </a:p>
          <a:p>
            <a:pPr indent="-226060" lvl="2" marL="1143000" rtl="0" algn="l">
              <a:spcBef>
                <a:spcPts val="1000"/>
              </a:spcBef>
              <a:spcAft>
                <a:spcPts val="0"/>
              </a:spcAft>
              <a:buSzPct val="64591"/>
              <a:buChar char="■"/>
            </a:pPr>
            <a:r>
              <a:rPr lang="en-CA" sz="2202"/>
              <a:t>Catabolic effects on connective tissue – liver gluconeogenesis via body tissue protein/fat breakdown</a:t>
            </a:r>
            <a:endParaRPr sz="2202"/>
          </a:p>
          <a:p>
            <a:pPr indent="-228346" lvl="3" marL="1600200" rtl="0" algn="l">
              <a:spcBef>
                <a:spcPts val="1000"/>
              </a:spcBef>
              <a:spcAft>
                <a:spcPts val="0"/>
              </a:spcAft>
              <a:buSzPct val="57328"/>
              <a:buChar char="●"/>
            </a:pPr>
            <a:r>
              <a:rPr lang="en-CA" sz="2202"/>
              <a:t>Can lead to breakdown of muscle, bones, joint capsules, etc.</a:t>
            </a:r>
            <a:endParaRPr sz="2202"/>
          </a:p>
          <a:p>
            <a:pPr indent="-226060" lvl="2" marL="1143000" rtl="0" algn="l">
              <a:spcBef>
                <a:spcPts val="1000"/>
              </a:spcBef>
              <a:spcAft>
                <a:spcPts val="0"/>
              </a:spcAft>
              <a:buSzPct val="64591"/>
              <a:buChar char="■"/>
            </a:pPr>
            <a:r>
              <a:rPr lang="en-CA" sz="2202"/>
              <a:t>Other effects – edema, mood changes, osteoporosis</a:t>
            </a:r>
            <a:endParaRPr sz="2202"/>
          </a:p>
          <a:p>
            <a:pPr indent="-336550" lvl="0" marL="342900" rtl="0" algn="l">
              <a:spcBef>
                <a:spcPts val="1000"/>
              </a:spcBef>
              <a:spcAft>
                <a:spcPts val="0"/>
              </a:spcAft>
              <a:buSzPct val="64705"/>
              <a:buChar char="●"/>
            </a:pPr>
            <a:r>
              <a:rPr b="1" lang="en-CA" sz="2720"/>
              <a:t>Common side effects of corticosteroids</a:t>
            </a:r>
            <a:endParaRPr b="1" sz="2720"/>
          </a:p>
          <a:p>
            <a:pPr indent="-281686" lvl="1" marL="742950" rtl="0" algn="l">
              <a:spcBef>
                <a:spcPts val="1000"/>
              </a:spcBef>
              <a:spcAft>
                <a:spcPts val="0"/>
              </a:spcAft>
              <a:buSzPct val="72072"/>
              <a:buChar char="○"/>
            </a:pPr>
            <a:r>
              <a:rPr lang="en-CA" sz="2220"/>
              <a:t>Short term: indigestion/nausea, insomnia</a:t>
            </a:r>
            <a:endParaRPr sz="2220"/>
          </a:p>
          <a:p>
            <a:pPr indent="-281686" lvl="1" marL="742950" rtl="0" algn="l">
              <a:spcBef>
                <a:spcPts val="1000"/>
              </a:spcBef>
              <a:spcAft>
                <a:spcPts val="0"/>
              </a:spcAft>
              <a:buSzPct val="72072"/>
              <a:buChar char="○"/>
            </a:pPr>
            <a:r>
              <a:rPr lang="en-CA" sz="2220"/>
              <a:t>Long term: hypertension, diabetes, skin thinning, tendon injury, easy bruising, weight gain, glaucoma, osteoporosis, adrenal gland dysfunction, increased risk of infection, slower healing </a:t>
            </a:r>
            <a:endParaRPr/>
          </a:p>
        </p:txBody>
      </p:sp>
      <p:sp>
        <p:nvSpPr>
          <p:cNvPr id="753" name="Google Shape;753;p7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754" name="Google Shape;754;p7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</a:pPr>
            <a:r>
              <a:rPr lang="en-CA" sz="3000"/>
              <a:t>Drugs for Managing Pain and Inflammation – Quick Guide to Working with Clients Who Have Pain/Inflammation</a:t>
            </a:r>
            <a:endParaRPr/>
          </a:p>
        </p:txBody>
      </p:sp>
      <p:sp>
        <p:nvSpPr>
          <p:cNvPr id="760" name="Google Shape;760;p76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Ensure that the patient is comfortable! Elevate swollen areas and support injured areas with pillows.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Pay attention to skin integrity as well as the underlying tissue. It could be damaged or have sensation abnormalities!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Generally, massage will aid in the reduction of pain, however, chronic pain/inflammation conditions are changing constantly. One day massage therapy may be effective and another day, light work could cause intense pain, esp. With auto-immune </a:t>
            </a:r>
            <a:r>
              <a:rPr lang="en-CA"/>
              <a:t>disorders</a:t>
            </a:r>
            <a:r>
              <a:rPr lang="en-CA"/>
              <a:t>. Communicate with your clients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Always ask for client feedback regarding pain/depth of pressure but understand that it may not be reliable!</a:t>
            </a:r>
            <a:endParaRPr/>
          </a:p>
        </p:txBody>
      </p:sp>
      <p:sp>
        <p:nvSpPr>
          <p:cNvPr id="761" name="Google Shape;761;p7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762" name="Google Shape;762;p76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7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CA"/>
              <a:t>Drugs for Managing Pain and Inflammation – General Massage Guidelines</a:t>
            </a:r>
            <a:endParaRPr/>
          </a:p>
        </p:txBody>
      </p:sp>
      <p:sp>
        <p:nvSpPr>
          <p:cNvPr id="768" name="Google Shape;768;p77"/>
          <p:cNvSpPr txBox="1"/>
          <p:nvPr>
            <p:ph idx="1" type="body"/>
          </p:nvPr>
        </p:nvSpPr>
        <p:spPr>
          <a:xfrm>
            <a:off x="677323" y="2160600"/>
            <a:ext cx="103242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Be aware of all the client’s medications (RX/OTC/herbal). Pain medications (including some topical products) reduce pain perception and make client feedback less reliable!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Schedule treatments just before or soon after pain medication is taken to ensure more reliable client feedback, which prevents additional pain/bruising!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Massage can amplify medication side effects such as dizziness/drowsiness and postural hypotension. Take this into consideration when determining treatment duration and intensity (ask your client how they feel after the massage).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Instruct clients that after lying down on the massage table for an extended period of time, sit up slowly and wait for a few minutes before standing.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Local massage is contraindicated when skin irritations are present.</a:t>
            </a:r>
            <a:endParaRPr/>
          </a:p>
        </p:txBody>
      </p:sp>
      <p:sp>
        <p:nvSpPr>
          <p:cNvPr id="769" name="Google Shape;769;p7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770" name="Google Shape;770;p77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7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Specific Guidelines</a:t>
            </a:r>
            <a:endParaRPr/>
          </a:p>
        </p:txBody>
      </p:sp>
      <p:sp>
        <p:nvSpPr>
          <p:cNvPr id="776" name="Google Shape;776;p78"/>
          <p:cNvSpPr txBox="1"/>
          <p:nvPr>
            <p:ph idx="1" type="body"/>
          </p:nvPr>
        </p:nvSpPr>
        <p:spPr>
          <a:xfrm>
            <a:off x="677323" y="2160600"/>
            <a:ext cx="107349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29184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NSAIDs</a:t>
            </a:r>
            <a:endParaRPr/>
          </a:p>
          <a:p>
            <a:pPr indent="-279907" lvl="1" marL="742950" rtl="0" algn="l">
              <a:spcBef>
                <a:spcPts val="1000"/>
              </a:spcBef>
              <a:spcAft>
                <a:spcPts val="0"/>
              </a:spcAft>
              <a:buSzPct val="69443"/>
              <a:buChar char="○"/>
            </a:pPr>
            <a:r>
              <a:rPr lang="en-CA" sz="2029"/>
              <a:t>Pain reliever and possible anticoagulant effect (caution regarding feedback and increased risk of bruising)</a:t>
            </a:r>
            <a:endParaRPr sz="2029"/>
          </a:p>
          <a:p>
            <a:pPr indent="-279907" lvl="1" marL="742950" rtl="0" algn="l">
              <a:spcBef>
                <a:spcPts val="1000"/>
              </a:spcBef>
              <a:spcAft>
                <a:spcPts val="0"/>
              </a:spcAft>
              <a:buSzPct val="69443"/>
              <a:buChar char="○"/>
            </a:pPr>
            <a:r>
              <a:rPr lang="en-CA" sz="2029"/>
              <a:t>Abdominal massage and hydrotherapy are contraindicated in patients receiving care for GI conditions/side effects such as ulcers</a:t>
            </a:r>
            <a:endParaRPr sz="2029"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Avoid stretching techniques in clients that are taking muscle relaxants and opioid medications! Recall the cooperativeness of the client on CNS depressants!</a:t>
            </a:r>
            <a:endParaRPr/>
          </a:p>
          <a:p>
            <a:pPr indent="-329184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Corticosteroids</a:t>
            </a:r>
            <a:endParaRPr/>
          </a:p>
          <a:p>
            <a:pPr indent="-279907" lvl="1" marL="742950" rtl="0" algn="l">
              <a:spcBef>
                <a:spcPts val="1000"/>
              </a:spcBef>
              <a:spcAft>
                <a:spcPts val="0"/>
              </a:spcAft>
              <a:buSzPct val="69443"/>
              <a:buChar char="○"/>
            </a:pPr>
            <a:r>
              <a:rPr lang="en-CA" sz="2029"/>
              <a:t>Avoid/modify techniques that put stress on bones, joints and muscles in clients who are taking long-term corticosteroids (ie. heavy tapotement)</a:t>
            </a:r>
            <a:endParaRPr sz="2029"/>
          </a:p>
          <a:p>
            <a:pPr indent="-279907" lvl="1" marL="742950" rtl="0" algn="l">
              <a:spcBef>
                <a:spcPts val="1000"/>
              </a:spcBef>
              <a:spcAft>
                <a:spcPts val="0"/>
              </a:spcAft>
              <a:buSzPct val="69443"/>
              <a:buChar char="○"/>
            </a:pPr>
            <a:r>
              <a:rPr lang="en-CA" sz="2029"/>
              <a:t>Be especially careful with post-menopausal women and the elderly. Why?</a:t>
            </a:r>
            <a:endParaRPr sz="2029"/>
          </a:p>
          <a:p>
            <a:pPr indent="-279907" lvl="1" marL="742950" rtl="0" algn="l">
              <a:spcBef>
                <a:spcPts val="1000"/>
              </a:spcBef>
              <a:spcAft>
                <a:spcPts val="0"/>
              </a:spcAft>
              <a:buSzPct val="69443"/>
              <a:buChar char="○"/>
            </a:pPr>
            <a:r>
              <a:rPr lang="en-CA" sz="2029"/>
              <a:t>Excellent hygiene is essential for patients on long-term corticosteroids because of their increased risk of infection. Why?</a:t>
            </a:r>
            <a:endParaRPr sz="2029"/>
          </a:p>
        </p:txBody>
      </p:sp>
      <p:sp>
        <p:nvSpPr>
          <p:cNvPr id="777" name="Google Shape;777;p7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778" name="Google Shape;778;p78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7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Drugs for Managing Pain and Inflammation – Specific Guidelines</a:t>
            </a:r>
            <a:endParaRPr/>
          </a:p>
        </p:txBody>
      </p:sp>
      <p:sp>
        <p:nvSpPr>
          <p:cNvPr id="784" name="Google Shape;784;p79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22326" lvl="0" marL="342900" rtl="0" algn="l">
              <a:spcBef>
                <a:spcPts val="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Hydrotherapy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Be aware of any physician restrictions on the use of hydrotherapy as well as client’s tolerance of hydrotherapy. A hydrotherapy trial may be warranted.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Hydrotherapy is not recommended in patients taking CNS depressants (Opiods, </a:t>
            </a:r>
            <a:r>
              <a:rPr lang="en-CA"/>
              <a:t>Benzodiazepines</a:t>
            </a:r>
            <a:r>
              <a:rPr lang="en-CA"/>
              <a:t>)  because the medication side effects can be amplified by hydrotherapy.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Altered skin (temperature) sensitivity may occur in clients on long-term corticosteroids.</a:t>
            </a:r>
            <a:endParaRPr/>
          </a:p>
          <a:p>
            <a:pPr indent="-322326" lvl="0" marL="342900" rtl="0" algn="l">
              <a:spcBef>
                <a:spcPts val="1000"/>
              </a:spcBef>
              <a:spcAft>
                <a:spcPts val="0"/>
              </a:spcAft>
              <a:buSzPct val="59999"/>
              <a:buChar char="●"/>
            </a:pPr>
            <a:r>
              <a:rPr lang="en-CA"/>
              <a:t>Exercise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Start low and go slow with a progressive exercise plan (monitor the client)</a:t>
            </a:r>
            <a:endParaRPr/>
          </a:p>
          <a:p>
            <a:pPr indent="-267461" lvl="1" marL="742950" rtl="0" algn="l">
              <a:spcBef>
                <a:spcPts val="1000"/>
              </a:spcBef>
              <a:spcAft>
                <a:spcPts val="0"/>
              </a:spcAft>
              <a:buSzPct val="67368"/>
              <a:buChar char="○"/>
            </a:pPr>
            <a:r>
              <a:rPr lang="en-CA"/>
              <a:t>Based on client response, make changes to exercise frequency, intensity and duration if necessary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r>
              <a:t/>
            </a:r>
            <a:endParaRPr/>
          </a:p>
        </p:txBody>
      </p:sp>
      <p:sp>
        <p:nvSpPr>
          <p:cNvPr id="785" name="Google Shape;785;p7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786" name="Google Shape;786;p79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8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CA"/>
              <a:t>References</a:t>
            </a:r>
            <a:endParaRPr/>
          </a:p>
        </p:txBody>
      </p:sp>
      <p:sp>
        <p:nvSpPr>
          <p:cNvPr id="793" name="Google Shape;793;p82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baseline="30000" lang="en-CA"/>
              <a:t>1</a:t>
            </a:r>
            <a:r>
              <a:rPr lang="en-CA"/>
              <a:t>Persad, Randal S. </a:t>
            </a:r>
            <a:r>
              <a:rPr i="1" lang="en-CA"/>
              <a:t>Massage Therapy &amp; Medications: General Treatment    	Principles</a:t>
            </a:r>
            <a:r>
              <a:rPr lang="en-CA"/>
              <a:t>. Toronto: Thistle Printing Limited, 2011. Print.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●"/>
            </a:pPr>
            <a:r>
              <a:rPr baseline="30000" lang="en-CA"/>
              <a:t>2</a:t>
            </a:r>
            <a:r>
              <a:rPr lang="en-CA"/>
              <a:t>Lexi-Comp Mobile App for iPhone. Version: 2.3.1 (2015)</a:t>
            </a:r>
            <a:endParaRPr/>
          </a:p>
        </p:txBody>
      </p:sp>
      <p:sp>
        <p:nvSpPr>
          <p:cNvPr id="794" name="Google Shape;794;p8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795" name="Google Shape;795;p82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Learning Company | Massage Therapy &amp; Medications |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2015-03-09T15:45:09Z</dcterms:created>
  <dc:creator>Michael Giannuzzi</dc:creator>
</cp:coreProperties>
</file>