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9" r:id="rId4"/>
    <p:sldMasterId id="214748369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y="5143500" cx="9144000"/>
  <p:notesSz cx="6858000" cy="9144000"/>
  <p:embeddedFontLst>
    <p:embeddedFont>
      <p:font typeface="DM Sans Medium"/>
      <p:regular r:id="rId38"/>
      <p:bold r:id="rId39"/>
      <p:italic r:id="rId40"/>
      <p:boldItalic r:id="rId41"/>
    </p:embeddedFont>
    <p:embeddedFont>
      <p:font typeface="Merriweather"/>
      <p:regular r:id="rId42"/>
      <p:bold r:id="rId43"/>
      <p:italic r:id="rId44"/>
      <p:boldItalic r:id="rId45"/>
    </p:embeddedFont>
    <p:embeddedFont>
      <p:font typeface="DM Sans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DMSansMedium-italic.fntdata"/><Relationship Id="rId42" Type="http://schemas.openxmlformats.org/officeDocument/2006/relationships/font" Target="fonts/Merriweather-regular.fntdata"/><Relationship Id="rId41" Type="http://schemas.openxmlformats.org/officeDocument/2006/relationships/font" Target="fonts/DMSansMedium-boldItalic.fntdata"/><Relationship Id="rId44" Type="http://schemas.openxmlformats.org/officeDocument/2006/relationships/font" Target="fonts/Merriweather-italic.fntdata"/><Relationship Id="rId43" Type="http://schemas.openxmlformats.org/officeDocument/2006/relationships/font" Target="fonts/Merriweather-bold.fntdata"/><Relationship Id="rId46" Type="http://schemas.openxmlformats.org/officeDocument/2006/relationships/font" Target="fonts/DMSans-regular.fntdata"/><Relationship Id="rId45" Type="http://schemas.openxmlformats.org/officeDocument/2006/relationships/font" Target="fonts/Merriweather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DMSans-italic.fntdata"/><Relationship Id="rId47" Type="http://schemas.openxmlformats.org/officeDocument/2006/relationships/font" Target="fonts/DMSans-bold.fntdata"/><Relationship Id="rId49" Type="http://schemas.openxmlformats.org/officeDocument/2006/relationships/font" Target="fonts/DMSans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font" Target="fonts/DMSansMedium-bold.fntdata"/><Relationship Id="rId38" Type="http://schemas.openxmlformats.org/officeDocument/2006/relationships/font" Target="fonts/DMSansMedium-regular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2d820eca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2d820eca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2d820eca34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2d820eca34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2d820eca34_0_4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2d820eca34_0_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ca7092f82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ca7092f82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ca7092f82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ca7092f82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ca7092f82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ca7092f82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ca7092f824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ca7092f824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ca7092f824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ca7092f824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ca7092f824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ca7092f824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2d820eca34_0_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2d820eca34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2d820eca34_0_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2d820eca34_0_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2d820eca34_0_4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2d820eca34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2d820eca34_0_5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2d820eca34_0_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2d820eca34_0_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2d820eca34_0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ca7092f824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ca7092f824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2d820eca34_0_5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32d820eca34_0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2d820eca34_0_5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2d820eca34_0_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2d820eca34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2d820eca34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2d820eca34_0_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2d820eca34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ca7092f824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ca7092f824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ca7092f824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ca7092f824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ca7092f824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ca7092f824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ca7092f824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ca7092f824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ca7092f824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ca7092f824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ca7092f824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ca7092f824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ca7092f824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ca7092f824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ca7092f824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ca7092f824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2d820eca34_0_5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2d820eca34_0_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2d820eca34_0_5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2d820eca34_0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ca7092f824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ca7092f824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ca7092f824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ca7092f824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97" name="Google Shape;9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25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" name="Google Shape;99;p25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0" name="Google Shape;100;p25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1" name="Google Shape;101;p25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2" name="Google Shape;102;p25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3" name="Google Shape;103;p25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07" name="Google Shape;107;p26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27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2" name="Google Shape;112;p27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13" name="Google Shape;113;p27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14" name="Google Shape;114;p27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5" name="Google Shape;115;p27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28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19" name="Google Shape;119;p28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20" name="Google Shape;120;p28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21" name="Google Shape;121;p2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2" name="Google Shape;122;p28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3" name="Google Shape;123;p28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4" name="Google Shape;124;p28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29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28" name="Google Shape;128;p29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29" name="Google Shape;129;p29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0" name="Google Shape;130;p29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1" name="Google Shape;131;p29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2" name="Google Shape;132;p29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3" name="Google Shape;133;p29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4" name="Google Shape;134;p29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5" name="Google Shape;135;p29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138" name="Google Shape;138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p30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2" name="Google Shape;142;p31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1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31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5" name="Google Shape;14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6" name="Google Shape;14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147" name="Google Shape;147;p31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8" name="Google Shape;148;p31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1" name="Google Shape;151;p3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3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3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4" name="Google Shape;154;p3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3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6" name="Google Shape;15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158" name="Google Shape;158;p3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9" name="Google Shape;159;p3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0" name="Google Shape;160;p3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" name="Google Shape;166;p34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34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34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34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34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34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34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173" name="Google Shape;173;p34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4" name="Google Shape;174;p34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34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title slide" type="title">
  <p:cSld name="TITLE">
    <p:bg>
      <p:bgPr>
        <a:solidFill>
          <a:schemeClr val="dk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/>
          <p:nvPr>
            <p:ph idx="1" type="body"/>
          </p:nvPr>
        </p:nvSpPr>
        <p:spPr>
          <a:xfrm>
            <a:off x="196951" y="4737750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8" name="Google Shape;178;p35"/>
          <p:cNvSpPr txBox="1"/>
          <p:nvPr>
            <p:ph type="ctrTitle"/>
          </p:nvPr>
        </p:nvSpPr>
        <p:spPr>
          <a:xfrm>
            <a:off x="196950" y="223825"/>
            <a:ext cx="8011800" cy="18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50"/>
              <a:buNone/>
              <a:defRPr sz="675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9" name="Google Shape;179;p35"/>
          <p:cNvSpPr txBox="1"/>
          <p:nvPr>
            <p:ph idx="2" type="subTitle"/>
          </p:nvPr>
        </p:nvSpPr>
        <p:spPr>
          <a:xfrm>
            <a:off x="196950" y="2171250"/>
            <a:ext cx="3986700" cy="5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50"/>
              <a:buFont typeface="DM Sans Medium"/>
              <a:buNone/>
              <a:defRPr sz="185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0" name="Google Shape;180;p35"/>
          <p:cNvSpPr/>
          <p:nvPr>
            <p:ph idx="3" type="pic"/>
          </p:nvPr>
        </p:nvSpPr>
        <p:spPr>
          <a:xfrm>
            <a:off x="4437578" y="2171250"/>
            <a:ext cx="4509600" cy="27756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sp>
      <p:sp>
        <p:nvSpPr>
          <p:cNvPr id="181" name="Google Shape;181;p35"/>
          <p:cNvSpPr txBox="1"/>
          <p:nvPr>
            <p:ph idx="4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umber" type="secHead">
  <p:cSld name="SECTION_HEADER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6"/>
          <p:cNvSpPr txBox="1"/>
          <p:nvPr>
            <p:ph type="title"/>
          </p:nvPr>
        </p:nvSpPr>
        <p:spPr>
          <a:xfrm>
            <a:off x="511953" y="588599"/>
            <a:ext cx="7464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4" name="Google Shape;18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" name="Google Shape;185;p36"/>
          <p:cNvSpPr txBox="1"/>
          <p:nvPr>
            <p:ph idx="2" type="title"/>
          </p:nvPr>
        </p:nvSpPr>
        <p:spPr>
          <a:xfrm>
            <a:off x="511953" y="1430399"/>
            <a:ext cx="7464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6" name="Google Shape;186;p36"/>
          <p:cNvSpPr txBox="1"/>
          <p:nvPr>
            <p:ph idx="3" type="title"/>
          </p:nvPr>
        </p:nvSpPr>
        <p:spPr>
          <a:xfrm>
            <a:off x="511953" y="2272199"/>
            <a:ext cx="7464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7" name="Google Shape;187;p36"/>
          <p:cNvSpPr txBox="1"/>
          <p:nvPr>
            <p:ph idx="4" type="title"/>
          </p:nvPr>
        </p:nvSpPr>
        <p:spPr>
          <a:xfrm>
            <a:off x="511953" y="3113999"/>
            <a:ext cx="7464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8" name="Google Shape;188;p36"/>
          <p:cNvSpPr txBox="1"/>
          <p:nvPr>
            <p:ph idx="5" type="title"/>
          </p:nvPr>
        </p:nvSpPr>
        <p:spPr>
          <a:xfrm>
            <a:off x="511953" y="3955799"/>
            <a:ext cx="7464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9" name="Google Shape;189;p36"/>
          <p:cNvSpPr txBox="1"/>
          <p:nvPr>
            <p:ph idx="1" type="body"/>
          </p:nvPr>
        </p:nvSpPr>
        <p:spPr>
          <a:xfrm>
            <a:off x="196951" y="196725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0" name="Google Shape;190;p36"/>
          <p:cNvSpPr txBox="1"/>
          <p:nvPr>
            <p:ph idx="6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1" type="tx">
  <p:cSld name="TITLE_AND_BODY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3" name="Google Shape;193;p37"/>
          <p:cNvSpPr txBox="1"/>
          <p:nvPr>
            <p:ph idx="1" type="subTitle"/>
          </p:nvPr>
        </p:nvSpPr>
        <p:spPr>
          <a:xfrm>
            <a:off x="975300" y="1864050"/>
            <a:ext cx="7193400" cy="141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94" name="Google Shape;194;p37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5" name="Google Shape;195;p37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2">
  <p:cSld name="TITLE_AND_BODY_1"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8" name="Google Shape;198;p38"/>
          <p:cNvSpPr txBox="1"/>
          <p:nvPr>
            <p:ph idx="1" type="subTitle"/>
          </p:nvPr>
        </p:nvSpPr>
        <p:spPr>
          <a:xfrm>
            <a:off x="975300" y="1864050"/>
            <a:ext cx="7193400" cy="141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99" name="Google Shape;199;p38"/>
          <p:cNvSpPr txBox="1"/>
          <p:nvPr>
            <p:ph idx="2" type="body"/>
          </p:nvPr>
        </p:nvSpPr>
        <p:spPr>
          <a:xfrm>
            <a:off x="196951" y="196725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0" name="Google Shape;200;p38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1" type="twoColTx">
  <p:cSld name="TITLE_AND_TWO_COLUMNS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9"/>
          <p:cNvSpPr txBox="1"/>
          <p:nvPr>
            <p:ph type="title"/>
          </p:nvPr>
        </p:nvSpPr>
        <p:spPr>
          <a:xfrm>
            <a:off x="197375" y="1052750"/>
            <a:ext cx="3151800" cy="16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203" name="Google Shape;203;p39"/>
          <p:cNvSpPr txBox="1"/>
          <p:nvPr>
            <p:ph idx="1" type="body"/>
          </p:nvPr>
        </p:nvSpPr>
        <p:spPr>
          <a:xfrm>
            <a:off x="197375" y="2685650"/>
            <a:ext cx="3151800" cy="18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4" name="Google Shape;204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5" name="Google Shape;205;p39"/>
          <p:cNvSpPr/>
          <p:nvPr>
            <p:ph idx="2" type="pic"/>
          </p:nvPr>
        </p:nvSpPr>
        <p:spPr>
          <a:xfrm>
            <a:off x="3726325" y="669925"/>
            <a:ext cx="5220900" cy="42768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sp>
      <p:sp>
        <p:nvSpPr>
          <p:cNvPr id="206" name="Google Shape;206;p39"/>
          <p:cNvSpPr txBox="1"/>
          <p:nvPr>
            <p:ph idx="3" type="body"/>
          </p:nvPr>
        </p:nvSpPr>
        <p:spPr>
          <a:xfrm>
            <a:off x="196951" y="196725"/>
            <a:ext cx="18606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7" name="Google Shape;207;p39"/>
          <p:cNvSpPr txBox="1"/>
          <p:nvPr>
            <p:ph idx="4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2">
  <p:cSld name="TITLE_AND_TWO_COLUMNS_1">
    <p:bg>
      <p:bgPr>
        <a:solidFill>
          <a:schemeClr val="dk1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0"/>
          <p:cNvSpPr txBox="1"/>
          <p:nvPr>
            <p:ph type="title"/>
          </p:nvPr>
        </p:nvSpPr>
        <p:spPr>
          <a:xfrm>
            <a:off x="197375" y="1052750"/>
            <a:ext cx="3151800" cy="16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0" name="Google Shape;210;p40"/>
          <p:cNvSpPr txBox="1"/>
          <p:nvPr>
            <p:ph idx="1" type="body"/>
          </p:nvPr>
        </p:nvSpPr>
        <p:spPr>
          <a:xfrm>
            <a:off x="197375" y="2685650"/>
            <a:ext cx="3151800" cy="18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1" name="Google Shape;211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2" name="Google Shape;212;p40"/>
          <p:cNvSpPr/>
          <p:nvPr>
            <p:ph idx="2" type="pic"/>
          </p:nvPr>
        </p:nvSpPr>
        <p:spPr>
          <a:xfrm>
            <a:off x="3726325" y="669925"/>
            <a:ext cx="5220900" cy="42768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sp>
      <p:sp>
        <p:nvSpPr>
          <p:cNvPr id="213" name="Google Shape;213;p40"/>
          <p:cNvSpPr txBox="1"/>
          <p:nvPr>
            <p:ph idx="3" type="body"/>
          </p:nvPr>
        </p:nvSpPr>
        <p:spPr>
          <a:xfrm>
            <a:off x="196951" y="196725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4" name="Google Shape;214;p40"/>
          <p:cNvSpPr txBox="1"/>
          <p:nvPr>
            <p:ph idx="4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5" name="Google Shape;215;p40"/>
          <p:cNvSpPr txBox="1"/>
          <p:nvPr>
            <p:ph idx="5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chart">
  <p:cSld name="SECTION_TITLE_AND_DESCRIPTION">
    <p:bg>
      <p:bgPr>
        <a:solidFill>
          <a:schemeClr val="lt2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1"/>
          <p:cNvSpPr/>
          <p:nvPr/>
        </p:nvSpPr>
        <p:spPr>
          <a:xfrm>
            <a:off x="4305000" y="-125"/>
            <a:ext cx="4839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18" name="Google Shape;218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9" name="Google Shape;219;p41"/>
          <p:cNvSpPr txBox="1"/>
          <p:nvPr>
            <p:ph type="title"/>
          </p:nvPr>
        </p:nvSpPr>
        <p:spPr>
          <a:xfrm>
            <a:off x="197375" y="1052750"/>
            <a:ext cx="3151800" cy="16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0" name="Google Shape;220;p41"/>
          <p:cNvSpPr txBox="1"/>
          <p:nvPr>
            <p:ph idx="1" type="body"/>
          </p:nvPr>
        </p:nvSpPr>
        <p:spPr>
          <a:xfrm>
            <a:off x="197375" y="2685650"/>
            <a:ext cx="3151800" cy="18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1" name="Google Shape;221;p41"/>
          <p:cNvSpPr txBox="1"/>
          <p:nvPr>
            <p:ph idx="2" type="body"/>
          </p:nvPr>
        </p:nvSpPr>
        <p:spPr>
          <a:xfrm>
            <a:off x="196951" y="196725"/>
            <a:ext cx="18606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222" name="Google Shape;222;p41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ppendix">
  <p:cSld name="CAPTION_ONLY">
    <p:bg>
      <p:bgPr>
        <a:solidFill>
          <a:schemeClr val="lt2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5" name="Google Shape;225;p42"/>
          <p:cNvSpPr txBox="1"/>
          <p:nvPr>
            <p:ph idx="1" type="body"/>
          </p:nvPr>
        </p:nvSpPr>
        <p:spPr>
          <a:xfrm>
            <a:off x="203000" y="89145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26" name="Google Shape;226;p42"/>
          <p:cNvSpPr txBox="1"/>
          <p:nvPr>
            <p:ph idx="2" type="body"/>
          </p:nvPr>
        </p:nvSpPr>
        <p:spPr>
          <a:xfrm>
            <a:off x="203000" y="13204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27" name="Google Shape;227;p42"/>
          <p:cNvSpPr txBox="1"/>
          <p:nvPr>
            <p:ph idx="3" type="body"/>
          </p:nvPr>
        </p:nvSpPr>
        <p:spPr>
          <a:xfrm>
            <a:off x="203000" y="15886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28" name="Google Shape;228;p42"/>
          <p:cNvSpPr txBox="1"/>
          <p:nvPr>
            <p:ph idx="4" type="body"/>
          </p:nvPr>
        </p:nvSpPr>
        <p:spPr>
          <a:xfrm>
            <a:off x="203000" y="220655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29" name="Google Shape;229;p42"/>
          <p:cNvSpPr txBox="1"/>
          <p:nvPr>
            <p:ph idx="5" type="body"/>
          </p:nvPr>
        </p:nvSpPr>
        <p:spPr>
          <a:xfrm>
            <a:off x="203000" y="26355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30" name="Google Shape;230;p42"/>
          <p:cNvSpPr txBox="1"/>
          <p:nvPr>
            <p:ph idx="6" type="body"/>
          </p:nvPr>
        </p:nvSpPr>
        <p:spPr>
          <a:xfrm>
            <a:off x="203000" y="29037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31" name="Google Shape;231;p42"/>
          <p:cNvSpPr txBox="1"/>
          <p:nvPr>
            <p:ph idx="7" type="body"/>
          </p:nvPr>
        </p:nvSpPr>
        <p:spPr>
          <a:xfrm>
            <a:off x="203000" y="343340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32" name="Google Shape;232;p42"/>
          <p:cNvSpPr txBox="1"/>
          <p:nvPr>
            <p:ph idx="8" type="body"/>
          </p:nvPr>
        </p:nvSpPr>
        <p:spPr>
          <a:xfrm>
            <a:off x="203000" y="386240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33" name="Google Shape;233;p42"/>
          <p:cNvSpPr txBox="1"/>
          <p:nvPr>
            <p:ph idx="9" type="body"/>
          </p:nvPr>
        </p:nvSpPr>
        <p:spPr>
          <a:xfrm>
            <a:off x="203000" y="413060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34" name="Google Shape;234;p42"/>
          <p:cNvSpPr txBox="1"/>
          <p:nvPr>
            <p:ph idx="13" type="body"/>
          </p:nvPr>
        </p:nvSpPr>
        <p:spPr>
          <a:xfrm>
            <a:off x="3249600" y="89145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35" name="Google Shape;235;p42"/>
          <p:cNvSpPr txBox="1"/>
          <p:nvPr>
            <p:ph idx="14" type="body"/>
          </p:nvPr>
        </p:nvSpPr>
        <p:spPr>
          <a:xfrm>
            <a:off x="3249600" y="13204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36" name="Google Shape;236;p42"/>
          <p:cNvSpPr txBox="1"/>
          <p:nvPr>
            <p:ph idx="15" type="body"/>
          </p:nvPr>
        </p:nvSpPr>
        <p:spPr>
          <a:xfrm>
            <a:off x="3249600" y="15886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37" name="Google Shape;237;p42"/>
          <p:cNvSpPr txBox="1"/>
          <p:nvPr>
            <p:ph idx="16" type="body"/>
          </p:nvPr>
        </p:nvSpPr>
        <p:spPr>
          <a:xfrm>
            <a:off x="3249600" y="220655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38" name="Google Shape;238;p42"/>
          <p:cNvSpPr txBox="1"/>
          <p:nvPr>
            <p:ph idx="17" type="body"/>
          </p:nvPr>
        </p:nvSpPr>
        <p:spPr>
          <a:xfrm>
            <a:off x="3249600" y="26355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39" name="Google Shape;239;p42"/>
          <p:cNvSpPr txBox="1"/>
          <p:nvPr>
            <p:ph idx="18" type="body"/>
          </p:nvPr>
        </p:nvSpPr>
        <p:spPr>
          <a:xfrm>
            <a:off x="3249600" y="29037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40" name="Google Shape;240;p42"/>
          <p:cNvSpPr txBox="1"/>
          <p:nvPr>
            <p:ph idx="19" type="body"/>
          </p:nvPr>
        </p:nvSpPr>
        <p:spPr>
          <a:xfrm>
            <a:off x="3249600" y="343340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41" name="Google Shape;241;p42"/>
          <p:cNvSpPr txBox="1"/>
          <p:nvPr>
            <p:ph idx="20" type="body"/>
          </p:nvPr>
        </p:nvSpPr>
        <p:spPr>
          <a:xfrm>
            <a:off x="3249600" y="386240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42" name="Google Shape;242;p42"/>
          <p:cNvSpPr txBox="1"/>
          <p:nvPr>
            <p:ph idx="21" type="body"/>
          </p:nvPr>
        </p:nvSpPr>
        <p:spPr>
          <a:xfrm>
            <a:off x="3249600" y="413060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43" name="Google Shape;243;p42"/>
          <p:cNvSpPr txBox="1"/>
          <p:nvPr>
            <p:ph idx="22" type="body"/>
          </p:nvPr>
        </p:nvSpPr>
        <p:spPr>
          <a:xfrm>
            <a:off x="6296200" y="89145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44" name="Google Shape;244;p42"/>
          <p:cNvSpPr txBox="1"/>
          <p:nvPr>
            <p:ph idx="23" type="body"/>
          </p:nvPr>
        </p:nvSpPr>
        <p:spPr>
          <a:xfrm>
            <a:off x="6296200" y="13204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45" name="Google Shape;245;p42"/>
          <p:cNvSpPr txBox="1"/>
          <p:nvPr>
            <p:ph idx="24" type="body"/>
          </p:nvPr>
        </p:nvSpPr>
        <p:spPr>
          <a:xfrm>
            <a:off x="6296200" y="15886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46" name="Google Shape;246;p42"/>
          <p:cNvSpPr txBox="1"/>
          <p:nvPr>
            <p:ph idx="25" type="body"/>
          </p:nvPr>
        </p:nvSpPr>
        <p:spPr>
          <a:xfrm>
            <a:off x="6296200" y="220655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47" name="Google Shape;247;p42"/>
          <p:cNvSpPr txBox="1"/>
          <p:nvPr>
            <p:ph idx="26" type="body"/>
          </p:nvPr>
        </p:nvSpPr>
        <p:spPr>
          <a:xfrm>
            <a:off x="6296200" y="26355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48" name="Google Shape;248;p42"/>
          <p:cNvSpPr txBox="1"/>
          <p:nvPr>
            <p:ph idx="27" type="body"/>
          </p:nvPr>
        </p:nvSpPr>
        <p:spPr>
          <a:xfrm>
            <a:off x="6296200" y="29037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49" name="Google Shape;249;p42"/>
          <p:cNvSpPr txBox="1"/>
          <p:nvPr>
            <p:ph idx="28" type="body"/>
          </p:nvPr>
        </p:nvSpPr>
        <p:spPr>
          <a:xfrm>
            <a:off x="6296200" y="343340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50" name="Google Shape;250;p42"/>
          <p:cNvSpPr txBox="1"/>
          <p:nvPr>
            <p:ph idx="29" type="body"/>
          </p:nvPr>
        </p:nvSpPr>
        <p:spPr>
          <a:xfrm>
            <a:off x="6296200" y="386240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51" name="Google Shape;251;p42"/>
          <p:cNvSpPr txBox="1"/>
          <p:nvPr>
            <p:ph idx="30" type="body"/>
          </p:nvPr>
        </p:nvSpPr>
        <p:spPr>
          <a:xfrm>
            <a:off x="6296200" y="413060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52" name="Google Shape;252;p42"/>
          <p:cNvSpPr txBox="1"/>
          <p:nvPr>
            <p:ph idx="31" type="body"/>
          </p:nvPr>
        </p:nvSpPr>
        <p:spPr>
          <a:xfrm>
            <a:off x="196951" y="196725"/>
            <a:ext cx="18606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253" name="Google Shape;253;p42"/>
          <p:cNvSpPr txBox="1"/>
          <p:nvPr>
            <p:ph idx="32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blank">
  <p:cSld name="CUSTOM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6" name="Google Shape;256;p43"/>
          <p:cNvSpPr txBox="1"/>
          <p:nvPr>
            <p:ph idx="1" type="body"/>
          </p:nvPr>
        </p:nvSpPr>
        <p:spPr>
          <a:xfrm>
            <a:off x="196951" y="196725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7" name="Google Shape;257;p43"/>
          <p:cNvSpPr txBox="1"/>
          <p:nvPr>
            <p:ph idx="2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17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●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DM Sans"/>
              <a:buChar char="○"/>
              <a:defRPr sz="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■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●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○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■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●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○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■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24">
          <p15:clr>
            <a:srgbClr val="E46962"/>
          </p15:clr>
        </p15:guide>
        <p15:guide id="2" orient="horz" pos="124">
          <p15:clr>
            <a:srgbClr val="E46962"/>
          </p15:clr>
        </p15:guide>
        <p15:guide id="3" pos="5636">
          <p15:clr>
            <a:srgbClr val="E46962"/>
          </p15:clr>
        </p15:guide>
        <p15:guide id="4" orient="horz" pos="3116">
          <p15:clr>
            <a:srgbClr val="E46962"/>
          </p15:clr>
        </p15:guide>
        <p15:guide id="5" pos="1296">
          <p15:clr>
            <a:srgbClr val="E46962"/>
          </p15:clr>
        </p15:guide>
        <p15:guide id="6" pos="4465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jpg"/><Relationship Id="rId4" Type="http://schemas.openxmlformats.org/officeDocument/2006/relationships/image" Target="../media/image4.jpg"/><Relationship Id="rId5" Type="http://schemas.openxmlformats.org/officeDocument/2006/relationships/image" Target="../media/image2.jpg"/><Relationship Id="rId6" Type="http://schemas.openxmlformats.org/officeDocument/2006/relationships/image" Target="../media/image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4"/>
          <p:cNvSpPr txBox="1"/>
          <p:nvPr>
            <p:ph idx="4" type="body"/>
          </p:nvPr>
        </p:nvSpPr>
        <p:spPr>
          <a:xfrm>
            <a:off x="8208751" y="196725"/>
            <a:ext cx="8124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MM</a:t>
            </a:r>
            <a:r>
              <a:rPr lang="en"/>
              <a:t>.DD.YY</a:t>
            </a:r>
            <a:endParaRPr/>
          </a:p>
        </p:txBody>
      </p:sp>
      <p:sp>
        <p:nvSpPr>
          <p:cNvPr id="263" name="Google Shape;263;p44"/>
          <p:cNvSpPr txBox="1"/>
          <p:nvPr>
            <p:ph type="ctrTitle"/>
          </p:nvPr>
        </p:nvSpPr>
        <p:spPr>
          <a:xfrm>
            <a:off x="196950" y="223825"/>
            <a:ext cx="8011800" cy="18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Stretching</a:t>
            </a:r>
            <a:endParaRPr/>
          </a:p>
        </p:txBody>
      </p:sp>
      <p:sp>
        <p:nvSpPr>
          <p:cNvPr id="264" name="Google Shape;264;p44"/>
          <p:cNvSpPr txBox="1"/>
          <p:nvPr>
            <p:ph idx="2" type="subTitle"/>
          </p:nvPr>
        </p:nvSpPr>
        <p:spPr>
          <a:xfrm>
            <a:off x="196950" y="2171250"/>
            <a:ext cx="3986700" cy="5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Subtitle Goes Here</a:t>
            </a:r>
            <a:endParaRPr/>
          </a:p>
        </p:txBody>
      </p:sp>
      <p:sp>
        <p:nvSpPr>
          <p:cNvPr id="265" name="Google Shape;265;p44"/>
          <p:cNvSpPr txBox="1"/>
          <p:nvPr>
            <p:ph idx="1" type="body"/>
          </p:nvPr>
        </p:nvSpPr>
        <p:spPr>
          <a:xfrm>
            <a:off x="196951" y="4737750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Lorem Ipsum</a:t>
            </a:r>
            <a:endParaRPr/>
          </a:p>
        </p:txBody>
      </p:sp>
      <p:pic>
        <p:nvPicPr>
          <p:cNvPr descr="Blue and green wave pattern. " id="266" name="Google Shape;266;p44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797" l="0" r="0" t="797"/>
          <a:stretch/>
        </p:blipFill>
        <p:spPr>
          <a:xfrm>
            <a:off x="4437578" y="2171250"/>
            <a:ext cx="4509600" cy="2775600"/>
          </a:xfrm>
          <a:prstGeom prst="round2DiagRect">
            <a:avLst>
              <a:gd fmla="val 16667" name="adj1"/>
              <a:gd fmla="val 0" name="adj2"/>
            </a:avLst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5"/>
          <p:cNvSpPr txBox="1"/>
          <p:nvPr>
            <p:ph idx="1" type="subTitle"/>
          </p:nvPr>
        </p:nvSpPr>
        <p:spPr>
          <a:xfrm>
            <a:off x="975300" y="1139600"/>
            <a:ext cx="7193400" cy="334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/>
              <a:t>Therapeutic</a:t>
            </a:r>
            <a:r>
              <a:rPr lang="en" sz="3250"/>
              <a:t> mm stretching:</a:t>
            </a:r>
            <a:endParaRPr sz="325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250"/>
              <a:t>	Specific mm stretching instructed by the therapist in pts w/ </a:t>
            </a:r>
            <a:r>
              <a:rPr lang="en" sz="3250"/>
              <a:t>dysfunction</a:t>
            </a:r>
            <a:r>
              <a:rPr lang="en" sz="3250"/>
              <a:t> of the musculoskeletal system. Can be performed by the MT or the client</a:t>
            </a:r>
            <a:endParaRPr sz="3150"/>
          </a:p>
        </p:txBody>
      </p:sp>
      <p:sp>
        <p:nvSpPr>
          <p:cNvPr id="272" name="Google Shape;272;p45"/>
          <p:cNvSpPr txBox="1"/>
          <p:nvPr>
            <p:ph idx="2" type="body"/>
          </p:nvPr>
        </p:nvSpPr>
        <p:spPr>
          <a:xfrm>
            <a:off x="196950" y="196725"/>
            <a:ext cx="38679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4100"/>
              <a:t>WHAT IS IT?</a:t>
            </a:r>
            <a:endParaRPr sz="4100"/>
          </a:p>
        </p:txBody>
      </p:sp>
      <p:sp>
        <p:nvSpPr>
          <p:cNvPr id="273" name="Google Shape;273;p45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6"/>
          <p:cNvSpPr txBox="1"/>
          <p:nvPr>
            <p:ph idx="1" type="subTitle"/>
          </p:nvPr>
        </p:nvSpPr>
        <p:spPr>
          <a:xfrm>
            <a:off x="1085875" y="69900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WHAT IT DOES</a:t>
            </a:r>
            <a:endParaRPr/>
          </a:p>
        </p:txBody>
      </p:sp>
      <p:sp>
        <p:nvSpPr>
          <p:cNvPr id="279" name="Google Shape;279;p46"/>
          <p:cNvSpPr txBox="1"/>
          <p:nvPr>
            <p:ph idx="2" type="body"/>
          </p:nvPr>
        </p:nvSpPr>
        <p:spPr>
          <a:xfrm>
            <a:off x="197375" y="773300"/>
            <a:ext cx="8660100" cy="41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Stretching is </a:t>
            </a:r>
            <a:r>
              <a:rPr lang="en" sz="2400"/>
              <a:t>important. It provides many physical benefits:</a:t>
            </a:r>
            <a:endParaRPr sz="2400"/>
          </a:p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Improves flexibility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Injury prevention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Improved mm/athletic performance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Improved running economy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Promotion of healing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Possible decreased onset of mm soreness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/>
              <a:t>Used to lengthen soft tissue in mm/tendons/fascia/Jt capsules, and skin</a:t>
            </a:r>
            <a:endParaRPr sz="2400"/>
          </a:p>
        </p:txBody>
      </p:sp>
      <p:sp>
        <p:nvSpPr>
          <p:cNvPr id="280" name="Google Shape;280;p46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7"/>
          <p:cNvSpPr txBox="1"/>
          <p:nvPr>
            <p:ph idx="1" type="subTitle"/>
          </p:nvPr>
        </p:nvSpPr>
        <p:spPr>
          <a:xfrm>
            <a:off x="1139450" y="1580600"/>
            <a:ext cx="6775800" cy="258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-"/>
            </a:pPr>
            <a:r>
              <a:rPr lang="en" sz="2600"/>
              <a:t>MM fibers are contractile tissue and have the ability to contract and relax.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-"/>
            </a:pPr>
            <a:r>
              <a:rPr lang="en" sz="2600"/>
              <a:t>Tendons, ligs, fascia, Jt capsules and </a:t>
            </a:r>
            <a:r>
              <a:rPr lang="en" sz="2600"/>
              <a:t>skin are made up of non contractile tissue ( connective tissue) which can neither contract or relax</a:t>
            </a:r>
            <a:endParaRPr sz="2600"/>
          </a:p>
        </p:txBody>
      </p:sp>
      <p:sp>
        <p:nvSpPr>
          <p:cNvPr id="286" name="Google Shape;286;p47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47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7"/>
          <p:cNvSpPr txBox="1"/>
          <p:nvPr/>
        </p:nvSpPr>
        <p:spPr>
          <a:xfrm>
            <a:off x="468800" y="575975"/>
            <a:ext cx="8117100" cy="3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CONTRACTILE VS. NON CONTRACTILE TISSUE</a:t>
            </a:r>
            <a:endParaRPr b="1"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8"/>
          <p:cNvSpPr txBox="1"/>
          <p:nvPr>
            <p:ph idx="1" type="subTitle"/>
          </p:nvPr>
        </p:nvSpPr>
        <p:spPr>
          <a:xfrm>
            <a:off x="1055675" y="551400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NON CONTRACTILE TISSUE </a:t>
            </a:r>
            <a:endParaRPr/>
          </a:p>
        </p:txBody>
      </p:sp>
      <p:sp>
        <p:nvSpPr>
          <p:cNvPr id="294" name="Google Shape;294;p48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48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8"/>
          <p:cNvSpPr txBox="1"/>
          <p:nvPr/>
        </p:nvSpPr>
        <p:spPr>
          <a:xfrm>
            <a:off x="308075" y="1299275"/>
            <a:ext cx="8492100" cy="35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COMPOSED OF: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Collagen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: </a:t>
            </a:r>
            <a:r>
              <a:rPr lang="en" sz="1800">
                <a:latin typeface="DM Sans"/>
                <a:ea typeface="DM Sans"/>
                <a:cs typeface="DM Sans"/>
                <a:sym typeface="DM Sans"/>
              </a:rPr>
              <a:t>structural</a:t>
            </a:r>
            <a:r>
              <a:rPr lang="en" sz="1800">
                <a:latin typeface="DM Sans"/>
                <a:ea typeface="DM Sans"/>
                <a:cs typeface="DM Sans"/>
                <a:sym typeface="DM Sans"/>
              </a:rPr>
              <a:t> portion of the tissue providing strength and stiffness.  These wavy fibers are able to elongate when sml loads placed on them, but stiffen and resist with </a:t>
            </a:r>
            <a:r>
              <a:rPr lang="en" sz="1800">
                <a:latin typeface="DM Sans"/>
                <a:ea typeface="DM Sans"/>
                <a:cs typeface="DM Sans"/>
                <a:sym typeface="DM Sans"/>
              </a:rPr>
              <a:t>increasing</a:t>
            </a:r>
            <a:r>
              <a:rPr lang="en" sz="1800">
                <a:latin typeface="DM Sans"/>
                <a:ea typeface="DM Sans"/>
                <a:cs typeface="DM Sans"/>
                <a:sym typeface="DM Sans"/>
              </a:rPr>
              <a:t> loads.</a:t>
            </a:r>
            <a:endParaRPr sz="18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Elastin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: provides extensibility and are also able to elongate when sml loads placed on them. However, they will rupture with larger loads.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Ground substance: is a gel that transports nutrients and metabolites as well as reduced friction between the connective tissue fibers.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9"/>
          <p:cNvSpPr txBox="1"/>
          <p:nvPr>
            <p:ph idx="1" type="subTitle"/>
          </p:nvPr>
        </p:nvSpPr>
        <p:spPr>
          <a:xfrm>
            <a:off x="196950" y="589350"/>
            <a:ext cx="8749800" cy="403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-"/>
            </a:pPr>
            <a:r>
              <a:rPr lang="en" sz="2500"/>
              <a:t>The organizational pattern of collagen fibers dictates the relative strength of the non contractile tissue and its ability to resist stress.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-"/>
            </a:pPr>
            <a:r>
              <a:rPr lang="en" sz="2500">
                <a:solidFill>
                  <a:srgbClr val="FF0000"/>
                </a:solidFill>
              </a:rPr>
              <a:t>Tendons have the greatest resistance to stress</a:t>
            </a:r>
            <a:r>
              <a:rPr lang="en" sz="2500"/>
              <a:t> with their </a:t>
            </a:r>
            <a:r>
              <a:rPr lang="en" sz="2500">
                <a:solidFill>
                  <a:srgbClr val="FF0000"/>
                </a:solidFill>
              </a:rPr>
              <a:t>parallel</a:t>
            </a:r>
            <a:r>
              <a:rPr lang="en" sz="2500"/>
              <a:t> arrangement of </a:t>
            </a:r>
            <a:r>
              <a:rPr lang="en" sz="2500">
                <a:solidFill>
                  <a:srgbClr val="FF0000"/>
                </a:solidFill>
              </a:rPr>
              <a:t>collagen fibers</a:t>
            </a:r>
            <a:r>
              <a:rPr lang="en" sz="2500"/>
              <a:t>.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-"/>
            </a:pPr>
            <a:r>
              <a:rPr lang="en" sz="2500">
                <a:solidFill>
                  <a:srgbClr val="FF0000"/>
                </a:solidFill>
              </a:rPr>
              <a:t>Ligs, fascia, and Jt capsules</a:t>
            </a:r>
            <a:r>
              <a:rPr lang="en" sz="2500"/>
              <a:t> have </a:t>
            </a:r>
            <a:r>
              <a:rPr lang="en" sz="2500">
                <a:solidFill>
                  <a:srgbClr val="FF0000"/>
                </a:solidFill>
              </a:rPr>
              <a:t>moderate resistance</a:t>
            </a:r>
            <a:r>
              <a:rPr lang="en" sz="2500"/>
              <a:t> to stress with a combination of </a:t>
            </a:r>
            <a:r>
              <a:rPr lang="en" sz="2500">
                <a:solidFill>
                  <a:srgbClr val="FF0000"/>
                </a:solidFill>
              </a:rPr>
              <a:t>both</a:t>
            </a:r>
            <a:r>
              <a:rPr lang="en" sz="2500">
                <a:solidFill>
                  <a:srgbClr val="FF0000"/>
                </a:solidFill>
              </a:rPr>
              <a:t> parallel</a:t>
            </a:r>
            <a:r>
              <a:rPr lang="en" sz="2500"/>
              <a:t> and </a:t>
            </a:r>
            <a:r>
              <a:rPr lang="en" sz="2500">
                <a:solidFill>
                  <a:srgbClr val="FF0000"/>
                </a:solidFill>
              </a:rPr>
              <a:t>randomly</a:t>
            </a:r>
            <a:r>
              <a:rPr lang="en" sz="2500"/>
              <a:t> arranged fibers.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-"/>
            </a:pPr>
            <a:r>
              <a:rPr lang="en" sz="2500">
                <a:solidFill>
                  <a:srgbClr val="FF0000"/>
                </a:solidFill>
              </a:rPr>
              <a:t>Skin</a:t>
            </a:r>
            <a:r>
              <a:rPr lang="en" sz="2500"/>
              <a:t> has the </a:t>
            </a:r>
            <a:r>
              <a:rPr lang="en" sz="2500">
                <a:solidFill>
                  <a:srgbClr val="FF0000"/>
                </a:solidFill>
              </a:rPr>
              <a:t>least resistance </a:t>
            </a:r>
            <a:r>
              <a:rPr lang="en" sz="2500"/>
              <a:t>to stress due to its </a:t>
            </a:r>
            <a:r>
              <a:rPr lang="en" sz="2500">
                <a:solidFill>
                  <a:srgbClr val="FF0000"/>
                </a:solidFill>
              </a:rPr>
              <a:t>random</a:t>
            </a:r>
            <a:r>
              <a:rPr lang="en" sz="2500"/>
              <a:t> arrangement of </a:t>
            </a:r>
            <a:r>
              <a:rPr lang="en" sz="2500">
                <a:solidFill>
                  <a:srgbClr val="FF0000"/>
                </a:solidFill>
              </a:rPr>
              <a:t>collagen fibers</a:t>
            </a:r>
            <a:endParaRPr sz="2500">
              <a:solidFill>
                <a:srgbClr val="FF0000"/>
              </a:solidFill>
            </a:endParaRPr>
          </a:p>
        </p:txBody>
      </p:sp>
      <p:sp>
        <p:nvSpPr>
          <p:cNvPr id="302" name="Google Shape;302;p49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49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0"/>
          <p:cNvSpPr txBox="1"/>
          <p:nvPr>
            <p:ph idx="1" type="subTitle"/>
          </p:nvPr>
        </p:nvSpPr>
        <p:spPr>
          <a:xfrm>
            <a:off x="975300" y="538000"/>
            <a:ext cx="7193400" cy="80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4050"/>
              <a:t>ELASTIC RANGE</a:t>
            </a:r>
            <a:endParaRPr sz="4050"/>
          </a:p>
        </p:txBody>
      </p:sp>
      <p:sp>
        <p:nvSpPr>
          <p:cNvPr id="309" name="Google Shape;309;p50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50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50"/>
          <p:cNvSpPr txBox="1"/>
          <p:nvPr/>
        </p:nvSpPr>
        <p:spPr>
          <a:xfrm>
            <a:off x="160725" y="1942200"/>
            <a:ext cx="8860200" cy="25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When the noncontractile tissue is stressed or stretched, the wavy collagen fibers </a:t>
            </a:r>
            <a:r>
              <a:rPr lang="en" sz="3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straighten</a:t>
            </a:r>
            <a:r>
              <a:rPr lang="en" sz="3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out.  </a:t>
            </a:r>
            <a:endParaRPr sz="31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It is thought to be the slack </a:t>
            </a:r>
            <a:r>
              <a:rPr lang="en" sz="3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that</a:t>
            </a:r>
            <a:r>
              <a:rPr lang="en" sz="3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is taken </a:t>
            </a:r>
            <a:r>
              <a:rPr lang="en" sz="3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out</a:t>
            </a:r>
            <a:r>
              <a:rPr lang="en" sz="3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of the tissue </a:t>
            </a:r>
            <a:r>
              <a:rPr lang="en" sz="3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during</a:t>
            </a:r>
            <a:r>
              <a:rPr lang="en" sz="3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a stretch.</a:t>
            </a:r>
            <a:endParaRPr sz="31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1"/>
          <p:cNvSpPr txBox="1"/>
          <p:nvPr>
            <p:ph idx="1" type="subTitle"/>
          </p:nvPr>
        </p:nvSpPr>
        <p:spPr>
          <a:xfrm>
            <a:off x="1176200" y="136150"/>
            <a:ext cx="7193400" cy="7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350"/>
              <a:t>PLASTIC RANGE</a:t>
            </a:r>
            <a:endParaRPr sz="3350"/>
          </a:p>
        </p:txBody>
      </p:sp>
      <p:sp>
        <p:nvSpPr>
          <p:cNvPr id="317" name="Google Shape;317;p51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51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51"/>
          <p:cNvSpPr txBox="1"/>
          <p:nvPr/>
        </p:nvSpPr>
        <p:spPr>
          <a:xfrm>
            <a:off x="185700" y="964350"/>
            <a:ext cx="8772600" cy="38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When the stretch is increased past the elastic range.</a:t>
            </a:r>
            <a:endParaRPr sz="2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The cross links and bonds between the collagen fibers break, and there is a release of heat.</a:t>
            </a:r>
            <a:endParaRPr sz="2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If the stretch is </a:t>
            </a:r>
            <a:r>
              <a:rPr lang="en" sz="2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released</a:t>
            </a:r>
            <a:r>
              <a:rPr lang="en" sz="2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at this point, the tissue is permanently stretched.</a:t>
            </a:r>
            <a:endParaRPr sz="2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Char char="-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Overstretching in the plastic range takes the tissue beyond the normal ROM of a JT and its associated soft tissue.  This results in hypermobility of the JT.  If the 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stretch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on the noncontractile tissue is continued past the plastic range, the tissue “fails” or ruptures.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2"/>
          <p:cNvSpPr txBox="1"/>
          <p:nvPr>
            <p:ph idx="1" type="subTitle"/>
          </p:nvPr>
        </p:nvSpPr>
        <p:spPr>
          <a:xfrm>
            <a:off x="975300" y="538000"/>
            <a:ext cx="7193400" cy="357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Shortened mm and connective tissue </a:t>
            </a:r>
            <a:r>
              <a:rPr lang="en" sz="2000"/>
              <a:t>result</a:t>
            </a:r>
            <a:r>
              <a:rPr lang="en" sz="2000"/>
              <a:t> in a tight mm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A tight mm is a mm that has undergone a mild adaptive shortening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This tightness is usually due to muscular inactivity and results in a decreased ROM. A tight, shortened mm becomes weaker as it is no longer able to develop peak tension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The mm can be moderately lengthened by ADL’s, but not to its full range of extensibility without the client performing some </a:t>
            </a:r>
            <a:r>
              <a:rPr lang="en" sz="2000"/>
              <a:t>type</a:t>
            </a:r>
            <a:r>
              <a:rPr lang="en" sz="2000"/>
              <a:t> of </a:t>
            </a:r>
            <a:r>
              <a:rPr lang="en" sz="2000"/>
              <a:t>stretching</a:t>
            </a:r>
            <a:r>
              <a:rPr lang="en" sz="2000"/>
              <a:t> exercise.</a:t>
            </a:r>
            <a:endParaRPr sz="2000"/>
          </a:p>
        </p:txBody>
      </p:sp>
      <p:sp>
        <p:nvSpPr>
          <p:cNvPr id="325" name="Google Shape;325;p52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52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3"/>
          <p:cNvSpPr txBox="1"/>
          <p:nvPr>
            <p:ph idx="1" type="subTitle"/>
          </p:nvPr>
        </p:nvSpPr>
        <p:spPr>
          <a:xfrm>
            <a:off x="1204225" y="261475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METHODS OF STRETCHING</a:t>
            </a:r>
            <a:endParaRPr/>
          </a:p>
        </p:txBody>
      </p:sp>
      <p:sp>
        <p:nvSpPr>
          <p:cNvPr id="332" name="Google Shape;332;p53"/>
          <p:cNvSpPr txBox="1"/>
          <p:nvPr>
            <p:ph idx="2" type="body"/>
          </p:nvPr>
        </p:nvSpPr>
        <p:spPr>
          <a:xfrm>
            <a:off x="585075" y="1570350"/>
            <a:ext cx="8361600" cy="323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Three most common methods of stretching are used to elongate the mm tendon unit and periarticular connective tissue.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/>
              <a:t>These can be:</a:t>
            </a:r>
            <a:endParaRPr sz="2000"/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Manual or mechanically applied passive stretch (static)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Active inhibition through use of various proprioceptive neuromuscular techs (PNF)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Self stretch</a:t>
            </a:r>
            <a:endParaRPr sz="2000"/>
          </a:p>
        </p:txBody>
      </p:sp>
      <p:sp>
        <p:nvSpPr>
          <p:cNvPr id="333" name="Google Shape;333;p53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4"/>
          <p:cNvSpPr txBox="1"/>
          <p:nvPr>
            <p:ph idx="1" type="subTitle"/>
          </p:nvPr>
        </p:nvSpPr>
        <p:spPr>
          <a:xfrm>
            <a:off x="288475" y="124125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TYPES OF STRETCH</a:t>
            </a:r>
            <a:endParaRPr/>
          </a:p>
        </p:txBody>
      </p:sp>
      <p:sp>
        <p:nvSpPr>
          <p:cNvPr id="339" name="Google Shape;339;p54"/>
          <p:cNvSpPr txBox="1"/>
          <p:nvPr>
            <p:ph idx="2" type="body"/>
          </p:nvPr>
        </p:nvSpPr>
        <p:spPr>
          <a:xfrm>
            <a:off x="493500" y="1154875"/>
            <a:ext cx="8104500" cy="33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Static stretch (SS)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Static stretch w/ yoga poses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Self-stretch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Post Isometric</a:t>
            </a:r>
            <a:r>
              <a:rPr lang="en" sz="2000"/>
              <a:t> relaxation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Mm energy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Contract-relax (CR)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Hold-relax w/ Agonist contraction (HR-AC)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Contract-relax-antagonist-contract (CRAC)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Agonist contraction (AC)</a:t>
            </a:r>
            <a:endParaRPr sz="2000"/>
          </a:p>
        </p:txBody>
      </p:sp>
      <p:sp>
        <p:nvSpPr>
          <p:cNvPr id="340" name="Google Shape;340;p54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5"/>
          <p:cNvSpPr txBox="1"/>
          <p:nvPr>
            <p:ph idx="1" type="subTitle"/>
          </p:nvPr>
        </p:nvSpPr>
        <p:spPr>
          <a:xfrm>
            <a:off x="197375" y="196450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PASSIVE AND STATIC STRETCH</a:t>
            </a:r>
            <a:endParaRPr/>
          </a:p>
        </p:txBody>
      </p:sp>
      <p:sp>
        <p:nvSpPr>
          <p:cNvPr id="346" name="Google Shape;346;p55"/>
          <p:cNvSpPr txBox="1"/>
          <p:nvPr>
            <p:ph idx="2" type="body"/>
          </p:nvPr>
        </p:nvSpPr>
        <p:spPr>
          <a:xfrm>
            <a:off x="462975" y="1460125"/>
            <a:ext cx="8089200" cy="27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SS: is a method of stretching in which stationary </a:t>
            </a:r>
            <a:r>
              <a:rPr lang="en" sz="2000"/>
              <a:t>position</a:t>
            </a:r>
            <a:r>
              <a:rPr lang="en" sz="2000"/>
              <a:t> is held for a period during which specific JTs are locked into a </a:t>
            </a:r>
            <a:r>
              <a:rPr lang="en" sz="2000"/>
              <a:t>position</a:t>
            </a:r>
            <a:r>
              <a:rPr lang="en" sz="2000"/>
              <a:t> that places mm and connective tissue at their greatest length.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/>
              <a:t>PS: applied either manually or sustained mechanical stretch</a:t>
            </a:r>
            <a:endParaRPr sz="2000"/>
          </a:p>
        </p:txBody>
      </p:sp>
      <p:sp>
        <p:nvSpPr>
          <p:cNvPr id="347" name="Google Shape;347;p55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6"/>
          <p:cNvSpPr txBox="1"/>
          <p:nvPr>
            <p:ph idx="1" type="subTitle"/>
          </p:nvPr>
        </p:nvSpPr>
        <p:spPr>
          <a:xfrm>
            <a:off x="410575" y="196725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MANUALLY APPLIED STATIC STRETCH</a:t>
            </a:r>
            <a:endParaRPr/>
          </a:p>
        </p:txBody>
      </p:sp>
      <p:sp>
        <p:nvSpPr>
          <p:cNvPr id="353" name="Google Shape;353;p56"/>
          <p:cNvSpPr txBox="1"/>
          <p:nvPr>
            <p:ph idx="2" type="body"/>
          </p:nvPr>
        </p:nvSpPr>
        <p:spPr>
          <a:xfrm>
            <a:off x="197375" y="789225"/>
            <a:ext cx="8629500" cy="424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Applied for 15-30 seconds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Longer than this will not generate any great flexibility gains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60 second stretching can </a:t>
            </a:r>
            <a:r>
              <a:rPr lang="en" sz="2000"/>
              <a:t>yield</a:t>
            </a:r>
            <a:r>
              <a:rPr lang="en" sz="2000"/>
              <a:t> </a:t>
            </a:r>
            <a:r>
              <a:rPr lang="en" sz="2000"/>
              <a:t>greater</a:t>
            </a:r>
            <a:r>
              <a:rPr lang="en" sz="2000"/>
              <a:t> rate of </a:t>
            </a:r>
            <a:r>
              <a:rPr lang="en" sz="2000"/>
              <a:t>improvement</a:t>
            </a:r>
            <a:r>
              <a:rPr lang="en" sz="2000"/>
              <a:t> in knee EXT ROM then similar regimens of 15-30 sec stretches in elderly persons.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Advantages of manual stretch compare to ballistic stretch: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Energy requirements are lower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Little danger of exceeding extensibility of tissues involved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Mm soreness is less likely or be relieved</a:t>
            </a:r>
            <a:endParaRPr sz="2000"/>
          </a:p>
        </p:txBody>
      </p:sp>
      <p:sp>
        <p:nvSpPr>
          <p:cNvPr id="354" name="Google Shape;354;p56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7"/>
          <p:cNvSpPr txBox="1"/>
          <p:nvPr>
            <p:ph idx="1" type="subTitle"/>
          </p:nvPr>
        </p:nvSpPr>
        <p:spPr>
          <a:xfrm>
            <a:off x="197375" y="117225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57"/>
          <p:cNvSpPr txBox="1"/>
          <p:nvPr>
            <p:ph idx="2" type="body"/>
          </p:nvPr>
        </p:nvSpPr>
        <p:spPr>
          <a:xfrm>
            <a:off x="722425" y="1161950"/>
            <a:ext cx="7890900" cy="378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SS minimises the impact of the spindle afferent fiber stimulation and maximizing the impact of GTO, decreasing contractile elements of resistance to deformation.</a:t>
            </a:r>
            <a:endParaRPr sz="20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 low intensity maintained stretch that is applied gradually is also less likely to facilitate the stretch reflex and increase </a:t>
            </a:r>
            <a:r>
              <a:rPr lang="en" sz="2000"/>
              <a:t>tension</a:t>
            </a:r>
            <a:r>
              <a:rPr lang="en" sz="2000"/>
              <a:t> in the mm being lengthened</a:t>
            </a:r>
            <a:endParaRPr sz="2000"/>
          </a:p>
        </p:txBody>
      </p:sp>
      <p:sp>
        <p:nvSpPr>
          <p:cNvPr id="361" name="Google Shape;361;p57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8"/>
          <p:cNvSpPr txBox="1"/>
          <p:nvPr>
            <p:ph idx="1" type="subTitle"/>
          </p:nvPr>
        </p:nvSpPr>
        <p:spPr>
          <a:xfrm>
            <a:off x="1069075" y="5025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PASSIVE STRETCHING</a:t>
            </a:r>
            <a:endParaRPr/>
          </a:p>
        </p:txBody>
      </p:sp>
      <p:sp>
        <p:nvSpPr>
          <p:cNvPr id="367" name="Google Shape;367;p58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58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58"/>
          <p:cNvSpPr txBox="1"/>
          <p:nvPr/>
        </p:nvSpPr>
        <p:spPr>
          <a:xfrm>
            <a:off x="0" y="723300"/>
            <a:ext cx="9144000" cy="44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Before applying passive stretching, teh tissue must be prepared using: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AFROM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AIT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Heat application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Therapist performs stretch while the client is 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relaxed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Therapist controls: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Direction of stretch</a:t>
            </a:r>
            <a:endParaRPr sz="1800">
              <a:solidFill>
                <a:srgbClr val="FF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Duration of stretch</a:t>
            </a:r>
            <a:endParaRPr sz="1800">
              <a:solidFill>
                <a:srgbClr val="FF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Force and speed</a:t>
            </a:r>
            <a:endParaRPr sz="1800"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M Sans"/>
              <a:buChar char="-"/>
            </a:pPr>
            <a:r>
              <a:rPr lang="en" sz="1800">
                <a:latin typeface="DM Sans"/>
                <a:ea typeface="DM Sans"/>
                <a:cs typeface="DM Sans"/>
                <a:sym typeface="DM Sans"/>
              </a:rPr>
              <a:t>Stretch is applied slowly for 15-30 sec</a:t>
            </a:r>
            <a:endParaRPr sz="1800"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M Sans"/>
              <a:buChar char="-"/>
            </a:pPr>
            <a:r>
              <a:rPr lang="en" sz="1800">
                <a:latin typeface="DM Sans"/>
                <a:ea typeface="DM Sans"/>
                <a:cs typeface="DM Sans"/>
                <a:sym typeface="DM Sans"/>
              </a:rPr>
              <a:t>Applied in the restrictive ROM to increase ROM</a:t>
            </a:r>
            <a:endParaRPr sz="1800">
              <a:latin typeface="DM Sans"/>
              <a:ea typeface="DM Sans"/>
              <a:cs typeface="DM Sans"/>
              <a:sym typeface="DM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M Sans"/>
              <a:buChar char="-"/>
            </a:pPr>
            <a:r>
              <a:rPr lang="en" sz="1800">
                <a:latin typeface="DM Sans"/>
                <a:ea typeface="DM Sans"/>
                <a:cs typeface="DM Sans"/>
                <a:sym typeface="DM Sans"/>
              </a:rPr>
              <a:t>Vs. PRROM which is applied in the UNRESTRICTED available range</a:t>
            </a:r>
            <a:endParaRPr sz="18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DM Sans"/>
                <a:ea typeface="DM Sans"/>
                <a:cs typeface="DM Sans"/>
                <a:sym typeface="DM Sans"/>
              </a:rPr>
              <a:t>EFFECTS:</a:t>
            </a:r>
            <a:endParaRPr sz="1800">
              <a:latin typeface="DM Sans"/>
              <a:ea typeface="DM Sans"/>
              <a:cs typeface="DM Sans"/>
              <a:sym typeface="DM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DM Sans"/>
              <a:buChar char="-"/>
            </a:pPr>
            <a:r>
              <a:rPr lang="en" sz="1800">
                <a:latin typeface="DM Sans"/>
                <a:ea typeface="DM Sans"/>
                <a:cs typeface="DM Sans"/>
                <a:sym typeface="DM Sans"/>
              </a:rPr>
              <a:t>Lengthens BOTH contractile/noncontractile soft tissue</a:t>
            </a:r>
            <a:endParaRPr sz="1800"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M Sans"/>
              <a:buChar char="-"/>
            </a:pPr>
            <a:r>
              <a:rPr lang="en" sz="1800">
                <a:latin typeface="DM Sans"/>
                <a:ea typeface="DM Sans"/>
                <a:cs typeface="DM Sans"/>
                <a:sym typeface="DM Sans"/>
              </a:rPr>
              <a:t>The stretch is repeated several times</a:t>
            </a:r>
            <a:endParaRPr sz="18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9"/>
          <p:cNvSpPr txBox="1"/>
          <p:nvPr>
            <p:ph idx="1" type="subTitle"/>
          </p:nvPr>
        </p:nvSpPr>
        <p:spPr>
          <a:xfrm>
            <a:off x="349500" y="5025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MECHANICAL STATIC STRETCH</a:t>
            </a:r>
            <a:endParaRPr/>
          </a:p>
        </p:txBody>
      </p:sp>
      <p:sp>
        <p:nvSpPr>
          <p:cNvPr id="375" name="Google Shape;375;p59"/>
          <p:cNvSpPr txBox="1"/>
          <p:nvPr>
            <p:ph idx="2" type="body"/>
          </p:nvPr>
        </p:nvSpPr>
        <p:spPr>
          <a:xfrm>
            <a:off x="96675" y="697000"/>
            <a:ext cx="8850000" cy="424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Mm contracture </a:t>
            </a:r>
            <a:r>
              <a:rPr lang="en" sz="1800"/>
              <a:t>present for long time/Pt too large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Low-intensity external force applied to shorten tissues over prolonged period w/ mechanical equipment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Stretch force applied through positioning of Pt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Dynamic splints or serial casts w/ weighted traction and pulley systems or w/ weights (5-15 lbs or 5-10% of body weight)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Mm will resist, therefore, mechanical stretch is usually applied for about 15 mins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20 min or longer seems to be more effective, the stretch of the reflex of mm has been fatigued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Low-intensity stretch (5-12lbs stretch force applied) for 1 hr/day has been shown to be more effective than manual passive stretching over 4 wk period in pts w/ long-standing BiLat knee FLEX contractures</a:t>
            </a:r>
            <a:endParaRPr sz="1800"/>
          </a:p>
        </p:txBody>
      </p:sp>
      <p:sp>
        <p:nvSpPr>
          <p:cNvPr id="376" name="Google Shape;376;p59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0"/>
          <p:cNvSpPr txBox="1"/>
          <p:nvPr>
            <p:ph idx="1" type="subTitle"/>
          </p:nvPr>
        </p:nvSpPr>
        <p:spPr>
          <a:xfrm>
            <a:off x="746375" y="196725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60"/>
          <p:cNvSpPr txBox="1"/>
          <p:nvPr>
            <p:ph idx="2" type="body"/>
          </p:nvPr>
        </p:nvSpPr>
        <p:spPr>
          <a:xfrm>
            <a:off x="90125" y="117025"/>
            <a:ext cx="3150600" cy="302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Sustained, low-</a:t>
            </a:r>
            <a:r>
              <a:rPr lang="en" sz="2100"/>
              <a:t>intensity</a:t>
            </a:r>
            <a:r>
              <a:rPr lang="en" sz="2100"/>
              <a:t> stretch can be accomplished w/ dynamic splints such as Dynasplint.</a:t>
            </a:r>
            <a:endParaRPr sz="2100"/>
          </a:p>
        </p:txBody>
      </p:sp>
      <p:sp>
        <p:nvSpPr>
          <p:cNvPr id="383" name="Google Shape;383;p60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84" name="Google Shape;384;p60" title="1738858575125624306577954855642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2300" y="838550"/>
            <a:ext cx="2884675" cy="235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60" title="1738858566634907258315098511085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1700" y="800025"/>
            <a:ext cx="2819325" cy="235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60" title="173885855539221235594556013146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125" y="3318375"/>
            <a:ext cx="3488825" cy="170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60" title="17388585261116087947390437734007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3318375"/>
            <a:ext cx="3488825" cy="170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61"/>
          <p:cNvSpPr txBox="1"/>
          <p:nvPr>
            <p:ph idx="1" type="subTitle"/>
          </p:nvPr>
        </p:nvSpPr>
        <p:spPr>
          <a:xfrm>
            <a:off x="197375" y="5025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61"/>
          <p:cNvSpPr txBox="1"/>
          <p:nvPr>
            <p:ph idx="2" type="body"/>
          </p:nvPr>
        </p:nvSpPr>
        <p:spPr>
          <a:xfrm>
            <a:off x="554550" y="788575"/>
            <a:ext cx="7997400" cy="395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This </a:t>
            </a:r>
            <a:r>
              <a:rPr lang="en" sz="2000"/>
              <a:t>type</a:t>
            </a:r>
            <a:r>
              <a:rPr lang="en" sz="2000"/>
              <a:t> of splint is applied for 8-10 hrs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They are self adjusting resilient, or elastic components such as </a:t>
            </a:r>
            <a:r>
              <a:rPr lang="en" sz="2000"/>
              <a:t>wire</a:t>
            </a:r>
            <a:r>
              <a:rPr lang="en" sz="2000"/>
              <a:t>, </a:t>
            </a:r>
            <a:r>
              <a:rPr lang="en" sz="2000"/>
              <a:t>rubber</a:t>
            </a:r>
            <a:r>
              <a:rPr lang="en" sz="2000"/>
              <a:t> bands, springs that create mobilizing force on a segment, resulting in passive/passive-assisted motion of JT or successive JTs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Plastic changes in non-contractile and contractile tissue may be the basis of “permanent” or long-term improvement in flexibility when using this </a:t>
            </a:r>
            <a:r>
              <a:rPr lang="en" sz="2000"/>
              <a:t>type</a:t>
            </a:r>
            <a:r>
              <a:rPr lang="en" sz="2000"/>
              <a:t> of prolonged stretching.</a:t>
            </a:r>
            <a:endParaRPr sz="2000"/>
          </a:p>
        </p:txBody>
      </p:sp>
      <p:sp>
        <p:nvSpPr>
          <p:cNvPr id="394" name="Google Shape;394;p61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2"/>
          <p:cNvSpPr txBox="1"/>
          <p:nvPr>
            <p:ph idx="1" type="subTitle"/>
          </p:nvPr>
        </p:nvSpPr>
        <p:spPr>
          <a:xfrm>
            <a:off x="197375" y="108850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PNF STRETCHING</a:t>
            </a:r>
            <a:endParaRPr/>
          </a:p>
        </p:txBody>
      </p:sp>
      <p:sp>
        <p:nvSpPr>
          <p:cNvPr id="400" name="Google Shape;400;p62"/>
          <p:cNvSpPr txBox="1"/>
          <p:nvPr>
            <p:ph idx="2" type="body"/>
          </p:nvPr>
        </p:nvSpPr>
        <p:spPr>
          <a:xfrm>
            <a:off x="478225" y="1109075"/>
            <a:ext cx="8150400" cy="28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Effective in </a:t>
            </a:r>
            <a:r>
              <a:rPr lang="en" sz="2000"/>
              <a:t>increasing</a:t>
            </a:r>
            <a:r>
              <a:rPr lang="en" sz="2000"/>
              <a:t> flexibility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Neurophysiologic concept of </a:t>
            </a:r>
            <a:r>
              <a:rPr lang="en" sz="2000"/>
              <a:t>stretch</a:t>
            </a:r>
            <a:r>
              <a:rPr lang="en" sz="2000"/>
              <a:t> activation and facilitation of the GTO to inhibit mm in which it lies, or principle of </a:t>
            </a:r>
            <a:r>
              <a:rPr lang="en" sz="2000"/>
              <a:t>reciprocal</a:t>
            </a:r>
            <a:r>
              <a:rPr lang="en" sz="2000"/>
              <a:t> inhibition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Prestretch conditioning through active or passive movt’s may loosen actin-myosin bonds and increase stretching </a:t>
            </a:r>
            <a:r>
              <a:rPr lang="en" sz="2000"/>
              <a:t>effectiveness</a:t>
            </a:r>
            <a:endParaRPr sz="2000"/>
          </a:p>
        </p:txBody>
      </p:sp>
      <p:sp>
        <p:nvSpPr>
          <p:cNvPr id="401" name="Google Shape;401;p62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3"/>
          <p:cNvSpPr txBox="1"/>
          <p:nvPr>
            <p:ph idx="1" type="subTitle"/>
          </p:nvPr>
        </p:nvSpPr>
        <p:spPr>
          <a:xfrm>
            <a:off x="975300" y="405825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ACTIVE INHIBITION TECHNIQUES (AIT)</a:t>
            </a:r>
            <a:endParaRPr/>
          </a:p>
        </p:txBody>
      </p:sp>
      <p:sp>
        <p:nvSpPr>
          <p:cNvPr id="407" name="Google Shape;407;p63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63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63"/>
          <p:cNvSpPr txBox="1"/>
          <p:nvPr/>
        </p:nvSpPr>
        <p:spPr>
          <a:xfrm>
            <a:off x="455425" y="1245700"/>
            <a:ext cx="8184000" cy="36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Performed for up to 10 seconds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Reflexively inhibits (relaxes) mm to be lengthened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Aka PNF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Developed in the 1940s to treat those with polio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Client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relaxes the contractile tissue in the mm and then it is 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lengthened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by the client to the 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therapist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, then contraction is added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4 types of AIT: 	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Hold-relax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Contract-relax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Post-isometric relaxation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Agonist contraction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4"/>
          <p:cNvSpPr txBox="1"/>
          <p:nvPr>
            <p:ph idx="1" type="subTitle"/>
          </p:nvPr>
        </p:nvSpPr>
        <p:spPr>
          <a:xfrm>
            <a:off x="1055675" y="484400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HOLD-RELAX</a:t>
            </a:r>
            <a:endParaRPr/>
          </a:p>
        </p:txBody>
      </p:sp>
      <p:sp>
        <p:nvSpPr>
          <p:cNvPr id="415" name="Google Shape;415;p64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64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64"/>
          <p:cNvSpPr txBox="1"/>
          <p:nvPr/>
        </p:nvSpPr>
        <p:spPr>
          <a:xfrm>
            <a:off x="200925" y="1151925"/>
            <a:ext cx="8745600" cy="36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rabi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Uses mm contraction to facilitate mm relaxation before stretching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rabi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Effect: lengthen soft issue when pn and 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restricted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ranges are present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lphaL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Therapist comfortably, and in a pn free manner, lengthens the tight mm until resistance is felt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lphaL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Client then isometrically(m/o mov’t of JT) and maximally (full 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strength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) contracts the mm against the therapists resistance for 5-10 sec (HOLD)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lphaL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Client is then instructed to slowly relax the mm (RELAX)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lphaL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MT then passively stretches the mm by increasing the ROM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Process repeated until the desired length of the mm is achieved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65"/>
          <p:cNvSpPr txBox="1"/>
          <p:nvPr>
            <p:ph idx="1" type="subTitle"/>
          </p:nvPr>
        </p:nvSpPr>
        <p:spPr>
          <a:xfrm>
            <a:off x="1095850" y="405825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	CONTRACT - RELAX</a:t>
            </a:r>
            <a:endParaRPr/>
          </a:p>
        </p:txBody>
      </p:sp>
      <p:sp>
        <p:nvSpPr>
          <p:cNvPr id="423" name="Google Shape;423;p65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65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65"/>
          <p:cNvSpPr txBox="1"/>
          <p:nvPr/>
        </p:nvSpPr>
        <p:spPr>
          <a:xfrm>
            <a:off x="352725" y="1058150"/>
            <a:ext cx="8304600" cy="35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rabi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Also uses mm contraction to 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facilitate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mm stretch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rabi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EFFECTS: 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lengthens soft tissue when NO PAIN present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lphaL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MT comfortably and in a pn free manner lengthened the tight mm until resistance is felt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lphaL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Client then concentrically and maxillary contracts the mm against the therapists resistance for 5-10 sec (CONTRACT), therapist allows minimal movement to occur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lphaL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When the mm begins to fatigue, client is instructed to relax (RELAX) 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lphaL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MT passively stretches the mm by increasing ROM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66"/>
          <p:cNvSpPr txBox="1"/>
          <p:nvPr>
            <p:ph idx="1" type="subTitle"/>
          </p:nvPr>
        </p:nvSpPr>
        <p:spPr>
          <a:xfrm>
            <a:off x="975300" y="405825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POST - ISOMETRIC RELAXATION (PIR)</a:t>
            </a:r>
            <a:endParaRPr/>
          </a:p>
        </p:txBody>
      </p:sp>
      <p:sp>
        <p:nvSpPr>
          <p:cNvPr id="431" name="Google Shape;431;p66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66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66"/>
          <p:cNvSpPr txBox="1"/>
          <p:nvPr/>
        </p:nvSpPr>
        <p:spPr>
          <a:xfrm>
            <a:off x="214325" y="1138525"/>
            <a:ext cx="8732400" cy="38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rabi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Uses resisted minimal isometric (w/o moving JT) contraction followed by relaxation and gentle stretch.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rabi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EFFECTS: lengthens soft tissue, decreases mm tone, and symptoms of TPs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rabi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Differs from CR/HR: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lphaL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Force of contraction is </a:t>
            </a:r>
            <a:r>
              <a:rPr lang="en" sz="20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MINIMAL</a:t>
            </a:r>
            <a:endParaRPr sz="2000">
              <a:latin typeface="DM Sans"/>
              <a:ea typeface="DM Sans"/>
              <a:cs typeface="DM Sans"/>
              <a:sym typeface="DM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DM Sans"/>
              <a:buAutoNum type="alphaLcPeriod"/>
            </a:pPr>
            <a:r>
              <a:rPr lang="en" sz="2000">
                <a:latin typeface="DM Sans"/>
                <a:ea typeface="DM Sans"/>
                <a:cs typeface="DM Sans"/>
                <a:sym typeface="DM Sans"/>
              </a:rPr>
              <a:t>Incorporates the use of breathing and eye movement</a:t>
            </a:r>
            <a:endParaRPr sz="2000"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DM Sans"/>
              <a:buAutoNum type="arabicPeriod"/>
            </a:pPr>
            <a:r>
              <a:rPr lang="en" sz="2000">
                <a:latin typeface="DM Sans"/>
                <a:ea typeface="DM Sans"/>
                <a:cs typeface="DM Sans"/>
                <a:sym typeface="DM Sans"/>
              </a:rPr>
              <a:t>Therapist </a:t>
            </a:r>
            <a:r>
              <a:rPr lang="en" sz="2000">
                <a:latin typeface="DM Sans"/>
                <a:ea typeface="DM Sans"/>
                <a:cs typeface="DM Sans"/>
                <a:sym typeface="DM Sans"/>
              </a:rPr>
              <a:t>comfortably</a:t>
            </a:r>
            <a:r>
              <a:rPr lang="en" sz="2000">
                <a:latin typeface="DM Sans"/>
                <a:ea typeface="DM Sans"/>
                <a:cs typeface="DM Sans"/>
                <a:sym typeface="DM Sans"/>
              </a:rPr>
              <a:t> and in a pn free manner lengthens the tight mm until resistance is felt</a:t>
            </a:r>
            <a:endParaRPr sz="2000"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DM Sans"/>
              <a:buAutoNum type="arabicPeriod"/>
            </a:pPr>
            <a:r>
              <a:rPr lang="en" sz="2000">
                <a:latin typeface="DM Sans"/>
                <a:ea typeface="DM Sans"/>
                <a:cs typeface="DM Sans"/>
                <a:sym typeface="DM Sans"/>
              </a:rPr>
              <a:t>Cleint then gently isometrically and submaximally (25% strength) contracts the mm against the therapists minimal resistance for up to 10 sec while inhaling slowly and deeply taking a full breath</a:t>
            </a:r>
            <a:endParaRPr sz="20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7"/>
          <p:cNvSpPr txBox="1"/>
          <p:nvPr>
            <p:ph idx="1" type="subTitle"/>
          </p:nvPr>
        </p:nvSpPr>
        <p:spPr>
          <a:xfrm>
            <a:off x="854750" y="196450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67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67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67"/>
          <p:cNvSpPr txBox="1"/>
          <p:nvPr/>
        </p:nvSpPr>
        <p:spPr>
          <a:xfrm>
            <a:off x="455425" y="951000"/>
            <a:ext cx="8170800" cy="37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6. Client then fully relaxes the mm while slowly exhaling, emptying the lungs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7. Once the mm has been fully relaxed, therapist 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passively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stretched the mm (stopping B4 pn) by increasing ROM. 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8. The 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stretch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is not forced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The process is repeated 3-5 times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Therapist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may not feel the mm relax until the 2nd or 3rd rep of the cycle.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Instruct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the client to add specific eye mov’ts (direct gaze) to increase ROM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8"/>
          <p:cNvSpPr txBox="1"/>
          <p:nvPr>
            <p:ph idx="1" type="subTitle"/>
          </p:nvPr>
        </p:nvSpPr>
        <p:spPr>
          <a:xfrm>
            <a:off x="458700" y="625350"/>
            <a:ext cx="8226600" cy="400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Gazing in a particular direction</a:t>
            </a:r>
            <a:endParaRPr/>
          </a:p>
          <a:p>
            <a:pPr indent="-396875" lvl="0" marL="457200" rtl="0" algn="l">
              <a:spcBef>
                <a:spcPts val="1200"/>
              </a:spcBef>
              <a:spcAft>
                <a:spcPts val="0"/>
              </a:spcAft>
              <a:buSzPts val="2650"/>
              <a:buChar char="-"/>
            </a:pPr>
            <a:r>
              <a:rPr lang="en"/>
              <a:t>Facilitates movement in this direction and inhibits movement in the other direction</a:t>
            </a:r>
            <a:endParaRPr/>
          </a:p>
          <a:p>
            <a:pPr indent="-396875" lvl="0" marL="457200" rtl="0" algn="l">
              <a:spcBef>
                <a:spcPts val="0"/>
              </a:spcBef>
              <a:spcAft>
                <a:spcPts val="0"/>
              </a:spcAft>
              <a:buSzPts val="2650"/>
              <a:buChar char="-"/>
            </a:pPr>
            <a:r>
              <a:rPr lang="en"/>
              <a:t>Ex. neck ROT: 	</a:t>
            </a:r>
            <a:endParaRPr/>
          </a:p>
          <a:p>
            <a:pPr indent="-396875" lvl="1" marL="914400" rtl="0" algn="l">
              <a:spcBef>
                <a:spcPts val="0"/>
              </a:spcBef>
              <a:spcAft>
                <a:spcPts val="0"/>
              </a:spcAft>
              <a:buSzPts val="2650"/>
              <a:buChar char="-"/>
            </a:pPr>
            <a:r>
              <a:rPr lang="en"/>
              <a:t>Turn head to LT and look to the LT</a:t>
            </a:r>
            <a:endParaRPr/>
          </a:p>
          <a:p>
            <a:pPr indent="-396875" lvl="1" marL="914400" rtl="0" algn="l">
              <a:spcBef>
                <a:spcPts val="0"/>
              </a:spcBef>
              <a:spcAft>
                <a:spcPts val="0"/>
              </a:spcAft>
              <a:buSzPts val="2650"/>
              <a:buChar char="-"/>
            </a:pPr>
            <a:r>
              <a:rPr lang="en"/>
              <a:t>Look to the RT as you turn head to the LT</a:t>
            </a:r>
            <a:endParaRPr/>
          </a:p>
          <a:p>
            <a:pPr indent="-396875" lvl="0" marL="457200" rtl="0" algn="l">
              <a:spcBef>
                <a:spcPts val="0"/>
              </a:spcBef>
              <a:spcAft>
                <a:spcPts val="0"/>
              </a:spcAft>
              <a:buSzPts val="2650"/>
              <a:buChar char="-"/>
            </a:pPr>
            <a:r>
              <a:rPr lang="en"/>
              <a:t>FLEX/EXT/ROT of the neck and trunk are facilitated by eye movements</a:t>
            </a:r>
            <a:endParaRPr/>
          </a:p>
          <a:p>
            <a:pPr indent="-396875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50"/>
              <a:buChar char="-"/>
            </a:pPr>
            <a:r>
              <a:rPr lang="en">
                <a:solidFill>
                  <a:srgbClr val="FF0000"/>
                </a:solidFill>
              </a:rPr>
              <a:t>LAT FLEX is not affected by eye movement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447" name="Google Shape;447;p68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68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9"/>
          <p:cNvSpPr txBox="1"/>
          <p:nvPr>
            <p:ph idx="1" type="subTitle"/>
          </p:nvPr>
        </p:nvSpPr>
        <p:spPr>
          <a:xfrm>
            <a:off x="975300" y="136150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AGONIST CONTRACTION</a:t>
            </a:r>
            <a:endParaRPr/>
          </a:p>
        </p:txBody>
      </p:sp>
      <p:sp>
        <p:nvSpPr>
          <p:cNvPr id="454" name="Google Shape;454;p69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69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69"/>
          <p:cNvSpPr txBox="1"/>
          <p:nvPr/>
        </p:nvSpPr>
        <p:spPr>
          <a:xfrm>
            <a:off x="160725" y="656325"/>
            <a:ext cx="8785800" cy="4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Char char="-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Relies on reciprocation 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inhibition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(the reflex relaxation of the mm opposing the contracting mm) and stretch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Char char="-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AGONIST: unaffected mm- mm that opposes the tight mm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Char char="-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ANTAGONIST: affected mm - tight mm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Char char="-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EFFECTS: used to lengthen soft issue when tightness, pn, and spasm are present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Can be done by client: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lphaL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Client concentrically and maximally for 5-10 sec contracts the agonist (unaffected) mm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AutoNum type="alphaLcPeriod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Affected mm is reciprocally 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inhibited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allowing it to lengthen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Ex. a spasming gastrac is reciprocally 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inhibited</a:t>
            </a: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when the client is instructed to contract tib ANT by bringing toes towards knee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70"/>
          <p:cNvSpPr txBox="1"/>
          <p:nvPr>
            <p:ph idx="1" type="subTitle"/>
          </p:nvPr>
        </p:nvSpPr>
        <p:spPr>
          <a:xfrm>
            <a:off x="482200" y="405825"/>
            <a:ext cx="8318100" cy="385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9687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AutoNum type="arabicPeriod"/>
            </a:pPr>
            <a:r>
              <a:rPr lang="en">
                <a:solidFill>
                  <a:srgbClr val="000000"/>
                </a:solidFill>
              </a:rPr>
              <a:t>Can be done by the therapist</a:t>
            </a:r>
            <a:endParaRPr>
              <a:solidFill>
                <a:srgbClr val="000000"/>
              </a:solidFill>
            </a:endParaRPr>
          </a:p>
          <a:p>
            <a:pPr indent="-396875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AutoNum type="alphaLcPeriod"/>
            </a:pPr>
            <a:r>
              <a:rPr lang="en">
                <a:solidFill>
                  <a:srgbClr val="000000"/>
                </a:solidFill>
              </a:rPr>
              <a:t>Therapist slowly and smoothly lengthens the tight mm until pn free resistance is felt</a:t>
            </a:r>
            <a:endParaRPr>
              <a:solidFill>
                <a:srgbClr val="000000"/>
              </a:solidFill>
            </a:endParaRPr>
          </a:p>
          <a:p>
            <a:pPr indent="-396875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AutoNum type="alphaLcPeriod"/>
            </a:pPr>
            <a:r>
              <a:rPr lang="en">
                <a:solidFill>
                  <a:srgbClr val="000000"/>
                </a:solidFill>
              </a:rPr>
              <a:t>Client then concentrically and submaximally contracts the mm opposing the tight mm against the therapists resistance for 5-10 sec</a:t>
            </a:r>
            <a:endParaRPr>
              <a:solidFill>
                <a:srgbClr val="000000"/>
              </a:solidFill>
            </a:endParaRPr>
          </a:p>
          <a:p>
            <a:pPr indent="-396875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AutoNum type="alphaLcPeriod"/>
            </a:pPr>
            <a:r>
              <a:rPr lang="en">
                <a:solidFill>
                  <a:srgbClr val="000000"/>
                </a:solidFill>
              </a:rPr>
              <a:t>Tight (spasming) mm is reciprocally inhibited, allowing it to lengthen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462" name="Google Shape;462;p70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70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71"/>
          <p:cNvSpPr txBox="1"/>
          <p:nvPr>
            <p:ph idx="1" type="subTitle"/>
          </p:nvPr>
        </p:nvSpPr>
        <p:spPr>
          <a:xfrm>
            <a:off x="273225" y="196725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SELF-STRETCH</a:t>
            </a:r>
            <a:endParaRPr/>
          </a:p>
        </p:txBody>
      </p:sp>
      <p:sp>
        <p:nvSpPr>
          <p:cNvPr id="469" name="Google Shape;469;p71"/>
          <p:cNvSpPr txBox="1"/>
          <p:nvPr>
            <p:ph idx="2" type="body"/>
          </p:nvPr>
        </p:nvSpPr>
        <p:spPr>
          <a:xfrm>
            <a:off x="417175" y="1246450"/>
            <a:ext cx="7936500" cy="332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Flexibility exercise that </a:t>
            </a:r>
            <a:r>
              <a:rPr lang="en" sz="2000"/>
              <a:t>client</a:t>
            </a:r>
            <a:r>
              <a:rPr lang="en" sz="2000"/>
              <a:t> carry out themselves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Can be passive or active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Passive: mm relaxed while stretched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Force comes from mm on </a:t>
            </a:r>
            <a:r>
              <a:rPr lang="en" sz="2000"/>
              <a:t>opposite</a:t>
            </a:r>
            <a:r>
              <a:rPr lang="en" sz="2000"/>
              <a:t> side of JT involved, using body weight, or from EXT force, or combination of forces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Moving body/trunk in relationship to the stabilized extremity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Also known as self-ROM, can stretch the MF system, minimize incorrect movt’s by pt, allows greater degree of pn-free movt</a:t>
            </a:r>
            <a:endParaRPr sz="2000"/>
          </a:p>
        </p:txBody>
      </p:sp>
      <p:sp>
        <p:nvSpPr>
          <p:cNvPr id="470" name="Google Shape;470;p71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72"/>
          <p:cNvSpPr txBox="1"/>
          <p:nvPr>
            <p:ph idx="1" type="subTitle"/>
          </p:nvPr>
        </p:nvSpPr>
        <p:spPr>
          <a:xfrm>
            <a:off x="975300" y="1017150"/>
            <a:ext cx="7193400" cy="310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Used as part of self care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Client</a:t>
            </a:r>
            <a:r>
              <a:rPr lang="en" sz="2000"/>
              <a:t> stretches their own soft </a:t>
            </a:r>
            <a:r>
              <a:rPr lang="en" sz="2000"/>
              <a:t>tissue</a:t>
            </a:r>
            <a:r>
              <a:rPr lang="en" sz="2000"/>
              <a:t> using their body weight as the force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May also actively inhibit a mm to increase its length using the principle of Agonist-contraction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Direction, duration, force, speed are controlled by the client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Held for 15-30 sec</a:t>
            </a:r>
            <a:endParaRPr sz="20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/>
              <a:t>EFFECT: soft </a:t>
            </a:r>
            <a:r>
              <a:rPr lang="en" sz="2000"/>
              <a:t>tissue</a:t>
            </a:r>
            <a:r>
              <a:rPr lang="en" sz="2000"/>
              <a:t> is lengthened</a:t>
            </a:r>
            <a:endParaRPr sz="2000"/>
          </a:p>
        </p:txBody>
      </p:sp>
      <p:sp>
        <p:nvSpPr>
          <p:cNvPr id="476" name="Google Shape;476;p72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72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73"/>
          <p:cNvSpPr txBox="1"/>
          <p:nvPr>
            <p:ph idx="1" type="subTitle"/>
          </p:nvPr>
        </p:nvSpPr>
        <p:spPr>
          <a:xfrm>
            <a:off x="1069075" y="296900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WHEN PERFORMING ANY STRETCH…..</a:t>
            </a:r>
            <a:endParaRPr/>
          </a:p>
        </p:txBody>
      </p:sp>
      <p:sp>
        <p:nvSpPr>
          <p:cNvPr id="483" name="Google Shape;483;p73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73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73"/>
          <p:cNvSpPr txBox="1"/>
          <p:nvPr/>
        </p:nvSpPr>
        <p:spPr>
          <a:xfrm>
            <a:off x="40175" y="1044775"/>
            <a:ext cx="8906400" cy="38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Before performing any stretch, </a:t>
            </a:r>
            <a:r>
              <a:rPr lang="en" sz="18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AFROM or hot hydro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should be used to aid in making the tissue as flexible as possible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Stretches are performed in a </a:t>
            </a:r>
            <a:r>
              <a:rPr lang="en" sz="18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slow, gentle, sustained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manner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DO NOT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use ballistic stretching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Stay within the clients pn tolerance - </a:t>
            </a:r>
            <a:r>
              <a:rPr lang="en" sz="18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SHOULD NOT be pnful</a:t>
            </a:r>
            <a:endParaRPr sz="1800">
              <a:solidFill>
                <a:srgbClr val="FF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Tension in the mm should gradually decrease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Mm is taken a little further into the 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stretch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" sz="18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without causing pn</a:t>
            </a:r>
            <a:endParaRPr sz="1800">
              <a:solidFill>
                <a:srgbClr val="FF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When completed, the stretch is </a:t>
            </a:r>
            <a:r>
              <a:rPr lang="en" sz="18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gradually decreased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(slowly relax)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Cycle can be </a:t>
            </a:r>
            <a:r>
              <a:rPr lang="en" sz="18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repeated several times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" sz="18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with rest between</a:t>
            </a:r>
            <a:endParaRPr sz="1800">
              <a:solidFill>
                <a:srgbClr val="FF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-"/>
            </a:pPr>
            <a:r>
              <a:rPr lang="en" sz="18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DO NOT attempt to regain full ROM</a:t>
            </a:r>
            <a:r>
              <a:rPr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in 1-2 session, it may take several sessions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4"/>
          <p:cNvSpPr txBox="1"/>
          <p:nvPr>
            <p:ph idx="1" type="subTitle"/>
          </p:nvPr>
        </p:nvSpPr>
        <p:spPr>
          <a:xfrm>
            <a:off x="1095850" y="405825"/>
            <a:ext cx="7193400" cy="5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CI’S FOR ALL STRETCHING TECHS</a:t>
            </a:r>
            <a:endParaRPr/>
          </a:p>
        </p:txBody>
      </p:sp>
      <p:sp>
        <p:nvSpPr>
          <p:cNvPr id="491" name="Google Shape;491;p74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74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74"/>
          <p:cNvSpPr txBox="1"/>
          <p:nvPr/>
        </p:nvSpPr>
        <p:spPr>
          <a:xfrm>
            <a:off x="339300" y="1410950"/>
            <a:ext cx="8465400" cy="35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Char char="-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ACUTE STAGE OF HEALING (HEMATOMA/FRACTURE)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Char char="-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ACUTE JT INFLAMMATION DUE TO TRAUMA/INFECTION/INFLAMMATORY ARTHRITIDES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Char char="-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ACUTE PN PRESENT WITH JT MOTION/STRETCHING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Char char="-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JT MOTION RESTRICTION BY AN ABNORMAL BONY END FEEL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Char char="-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JY HYPERMOBILITY SYNDROMES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M Sans"/>
              <a:buChar char="-"/>
            </a:pPr>
            <a:r>
              <a:rPr lang="en" sz="2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FASCIAL/MM CONTRACTURES THAT PROVIDE JT STABILITY IN THE ABSENCE OF MM STRENGTH OR JT STABILITY</a:t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cience Presentation">
  <a:themeElements>
    <a:clrScheme name="Simple Light">
      <a:dk1>
        <a:srgbClr val="005088"/>
      </a:dk1>
      <a:lt1>
        <a:srgbClr val="F3F0DF"/>
      </a:lt1>
      <a:dk2>
        <a:srgbClr val="121212"/>
      </a:dk2>
      <a:lt2>
        <a:srgbClr val="D0E0E3"/>
      </a:lt2>
      <a:accent1>
        <a:srgbClr val="11CAA0"/>
      </a:accent1>
      <a:accent2>
        <a:srgbClr val="6D6D6B"/>
      </a:accent2>
      <a:accent3>
        <a:srgbClr val="FFFFFF"/>
      </a:accent3>
      <a:accent4>
        <a:srgbClr val="656839"/>
      </a:accent4>
      <a:accent5>
        <a:srgbClr val="774936"/>
      </a:accent5>
      <a:accent6>
        <a:srgbClr val="C492B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