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Raleway"/>
      <p:regular r:id="rId57"/>
      <p:bold r:id="rId58"/>
      <p:italic r:id="rId59"/>
      <p:boldItalic r:id="rId60"/>
    </p:embeddedFont>
    <p:embeddedFont>
      <p:font typeface="Lato"/>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Lato-bold.fntdata"/><Relationship Id="rId61" Type="http://schemas.openxmlformats.org/officeDocument/2006/relationships/font" Target="fonts/Lato-regular.fntdata"/><Relationship Id="rId20" Type="http://schemas.openxmlformats.org/officeDocument/2006/relationships/slide" Target="slides/slide15.xml"/><Relationship Id="rId64" Type="http://schemas.openxmlformats.org/officeDocument/2006/relationships/font" Target="fonts/Lato-boldItalic.fntdata"/><Relationship Id="rId63" Type="http://schemas.openxmlformats.org/officeDocument/2006/relationships/font" Target="fonts/Lato-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aleway-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aleway-regular.fnt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Raleway-italic.fntdata"/><Relationship Id="rId14" Type="http://schemas.openxmlformats.org/officeDocument/2006/relationships/slide" Target="slides/slide9.xml"/><Relationship Id="rId58" Type="http://schemas.openxmlformats.org/officeDocument/2006/relationships/font" Target="fonts/Raleway-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bea398e48f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bea398e48f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bea398e48f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bea398e48f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bea398e48f_0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bea398e48f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bea398e48f_0_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bea398e48f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bea398e48f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bea398e48f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bea398e48f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bea398e48f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bea398e48f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bea398e48f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bea398e48f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bea398e48f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bea398e48f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bea398e48f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bea398e48f_0_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bea398e48f_0_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bea398e48f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bea398e48f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bea398e48f_0_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bea398e48f_0_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bea398e48f_0_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bea398e48f_0_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bea398e48f_0_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bea398e48f_0_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bea398e48f_0_9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bea398e48f_0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bea398e48f_0_9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bea398e48f_0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bea398e48f_0_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bea398e48f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bea398e48f_0_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bea398e48f_0_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bea398e48f_0_9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bea398e48f_0_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bea398e48f_0_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bea398e48f_0_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bea398e48f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bea398e48f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bea398e48f_0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bea398e48f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bea398e48f_0_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bea398e48f_0_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bea398e48f_0_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bea398e48f_0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bea398e48f_0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bea398e48f_0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bea398e48f_0_9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bea398e48f_0_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bea398e48f_0_1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bea398e48f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bea398e48f_0_10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bea398e48f_0_10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bea398e48f_0_10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bea398e48f_0_1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bea398e48f_0_1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bea398e48f_0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bea398e48f_0_10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bea398e48f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bea398e48f_0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bea398e48f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bea398e48f_0_10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bea398e48f_0_10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bea398e48f_0_10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bea398e48f_0_10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bea398e48f_0_1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bea398e48f_0_1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bea398e48f_0_1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bea398e48f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bea398e48f_0_10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bea398e48f_0_1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bea398e48f_0_1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bea398e48f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bea398e48f_0_10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bea398e48f_0_10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bea398e48f_0_1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bea398e48f_0_1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bea398e48f_0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bea398e48f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bea398e48f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bea398e48f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bea398e48f_0_10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bea398e48f_0_1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bea398e48f_0_1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bea398e48f_0_1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bea398e48f_0_10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bea398e48f_0_1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bea398e48f_0_1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bea398e48f_0_1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bea398e48f_0_1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bea398e48f_0_1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bea398e48f_0_1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bea398e48f_0_1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bea398e48f_0_1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bea398e48f_0_1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bea398e48f_0_1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bea398e48f_0_1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bea398e48f_0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bea398e48f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REMEDIAL EXERCISE</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IT?</a:t>
            </a:r>
            <a:endParaRPr/>
          </a:p>
        </p:txBody>
      </p:sp>
      <p:sp>
        <p:nvSpPr>
          <p:cNvPr id="79" name="Google Shape;79;p14"/>
          <p:cNvSpPr txBox="1"/>
          <p:nvPr>
            <p:ph idx="1" type="body"/>
          </p:nvPr>
        </p:nvSpPr>
        <p:spPr>
          <a:xfrm>
            <a:off x="428621" y="1595775"/>
            <a:ext cx="83031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900">
                <a:latin typeface="Cambria"/>
                <a:ea typeface="Cambria"/>
                <a:cs typeface="Cambria"/>
                <a:sym typeface="Cambria"/>
              </a:rPr>
              <a:t>Remedial exercise uses a combination of </a:t>
            </a:r>
            <a:r>
              <a:rPr lang="en" sz="2900">
                <a:solidFill>
                  <a:srgbClr val="FF0000"/>
                </a:solidFill>
                <a:latin typeface="Cambria"/>
                <a:ea typeface="Cambria"/>
                <a:cs typeface="Cambria"/>
                <a:sym typeface="Cambria"/>
              </a:rPr>
              <a:t>active</a:t>
            </a:r>
            <a:r>
              <a:rPr lang="en" sz="2900">
                <a:latin typeface="Cambria"/>
                <a:ea typeface="Cambria"/>
                <a:cs typeface="Cambria"/>
                <a:sym typeface="Cambria"/>
              </a:rPr>
              <a:t> and </a:t>
            </a:r>
            <a:r>
              <a:rPr lang="en" sz="2900">
                <a:solidFill>
                  <a:srgbClr val="FF0000"/>
                </a:solidFill>
                <a:latin typeface="Cambria"/>
                <a:ea typeface="Cambria"/>
                <a:cs typeface="Cambria"/>
                <a:sym typeface="Cambria"/>
              </a:rPr>
              <a:t>passive</a:t>
            </a:r>
            <a:r>
              <a:rPr lang="en" sz="2900">
                <a:latin typeface="Cambria"/>
                <a:ea typeface="Cambria"/>
                <a:cs typeface="Cambria"/>
                <a:sym typeface="Cambria"/>
              </a:rPr>
              <a:t> exercise to </a:t>
            </a:r>
            <a:r>
              <a:rPr lang="en" sz="2900">
                <a:solidFill>
                  <a:srgbClr val="FF0000"/>
                </a:solidFill>
                <a:latin typeface="Cambria"/>
                <a:ea typeface="Cambria"/>
                <a:cs typeface="Cambria"/>
                <a:sym typeface="Cambria"/>
              </a:rPr>
              <a:t>restore and improve</a:t>
            </a:r>
            <a:r>
              <a:rPr lang="en" sz="2900">
                <a:latin typeface="Cambria"/>
                <a:ea typeface="Cambria"/>
                <a:cs typeface="Cambria"/>
                <a:sym typeface="Cambria"/>
              </a:rPr>
              <a:t> the client’s </a:t>
            </a:r>
            <a:r>
              <a:rPr lang="en" sz="2900">
                <a:solidFill>
                  <a:srgbClr val="FF0000"/>
                </a:solidFill>
                <a:latin typeface="Cambria"/>
                <a:ea typeface="Cambria"/>
                <a:cs typeface="Cambria"/>
                <a:sym typeface="Cambria"/>
              </a:rPr>
              <a:t>musculoskeletal health</a:t>
            </a:r>
            <a:r>
              <a:rPr lang="en" sz="2900">
                <a:latin typeface="Cambria"/>
                <a:ea typeface="Cambria"/>
                <a:cs typeface="Cambria"/>
                <a:sym typeface="Cambria"/>
              </a:rPr>
              <a:t> during treatment and by the client after treatment as part of their home care.</a:t>
            </a:r>
            <a:endParaRPr sz="2900">
              <a:latin typeface="Cambria"/>
              <a:ea typeface="Cambria"/>
              <a:cs typeface="Cambria"/>
              <a:sym typeface="Cambria"/>
            </a:endParaRPr>
          </a:p>
          <a:p>
            <a:pPr indent="0" lvl="0" marL="0" rtl="0" algn="l">
              <a:spcBef>
                <a:spcPts val="0"/>
              </a:spcBef>
              <a:spcAft>
                <a:spcPts val="1200"/>
              </a:spcAft>
              <a:buNone/>
            </a:pPr>
            <a:r>
              <a:t/>
            </a:r>
            <a:endParaRPr sz="3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CATEGORIES</a:t>
            </a:r>
            <a:endParaRPr/>
          </a:p>
        </p:txBody>
      </p:sp>
      <p:sp>
        <p:nvSpPr>
          <p:cNvPr id="85" name="Google Shape;85;p15"/>
          <p:cNvSpPr txBox="1"/>
          <p:nvPr>
            <p:ph idx="1" type="body"/>
          </p:nvPr>
        </p:nvSpPr>
        <p:spPr>
          <a:xfrm>
            <a:off x="93750" y="1595775"/>
            <a:ext cx="89058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3500">
                <a:latin typeface="Cambria"/>
                <a:ea typeface="Cambria"/>
                <a:cs typeface="Cambria"/>
                <a:sym typeface="Cambria"/>
              </a:rPr>
              <a:t>Remedial exercise falls into 3 main categories:</a:t>
            </a:r>
            <a:endParaRPr sz="3500">
              <a:latin typeface="Cambria"/>
              <a:ea typeface="Cambria"/>
              <a:cs typeface="Cambria"/>
              <a:sym typeface="Cambria"/>
            </a:endParaRPr>
          </a:p>
          <a:p>
            <a:pPr indent="-450850" lvl="0" marL="685800" rtl="0" algn="l">
              <a:lnSpc>
                <a:spcPct val="100000"/>
              </a:lnSpc>
              <a:spcBef>
                <a:spcPts val="0"/>
              </a:spcBef>
              <a:spcAft>
                <a:spcPts val="0"/>
              </a:spcAft>
              <a:buSzPts val="3500"/>
              <a:buFont typeface="Cambria"/>
              <a:buAutoNum type="arabicParenR"/>
            </a:pPr>
            <a:r>
              <a:rPr lang="en" sz="3500">
                <a:latin typeface="Cambria"/>
                <a:ea typeface="Cambria"/>
                <a:cs typeface="Cambria"/>
                <a:sym typeface="Cambria"/>
              </a:rPr>
              <a:t>Range of motion</a:t>
            </a:r>
            <a:endParaRPr sz="3500">
              <a:latin typeface="Cambria"/>
              <a:ea typeface="Cambria"/>
              <a:cs typeface="Cambria"/>
              <a:sym typeface="Cambria"/>
            </a:endParaRPr>
          </a:p>
          <a:p>
            <a:pPr indent="-450850" lvl="0" marL="685800" rtl="0" algn="l">
              <a:lnSpc>
                <a:spcPct val="100000"/>
              </a:lnSpc>
              <a:spcBef>
                <a:spcPts val="0"/>
              </a:spcBef>
              <a:spcAft>
                <a:spcPts val="0"/>
              </a:spcAft>
              <a:buSzPts val="3500"/>
              <a:buFont typeface="Cambria"/>
              <a:buAutoNum type="arabicParenR"/>
            </a:pPr>
            <a:r>
              <a:rPr lang="en" sz="3500">
                <a:latin typeface="Cambria"/>
                <a:ea typeface="Cambria"/>
                <a:cs typeface="Cambria"/>
                <a:sym typeface="Cambria"/>
              </a:rPr>
              <a:t>Stretching</a:t>
            </a:r>
            <a:endParaRPr sz="3500">
              <a:latin typeface="Cambria"/>
              <a:ea typeface="Cambria"/>
              <a:cs typeface="Cambria"/>
              <a:sym typeface="Cambria"/>
            </a:endParaRPr>
          </a:p>
          <a:p>
            <a:pPr indent="-450850" lvl="0" marL="685800" rtl="0" algn="l">
              <a:lnSpc>
                <a:spcPct val="100000"/>
              </a:lnSpc>
              <a:spcBef>
                <a:spcPts val="0"/>
              </a:spcBef>
              <a:spcAft>
                <a:spcPts val="0"/>
              </a:spcAft>
              <a:buSzPts val="3500"/>
              <a:buFont typeface="Cambria"/>
              <a:buAutoNum type="arabicParenR"/>
            </a:pPr>
            <a:r>
              <a:rPr lang="en" sz="3500">
                <a:latin typeface="Cambria"/>
                <a:ea typeface="Cambria"/>
                <a:cs typeface="Cambria"/>
                <a:sym typeface="Cambria"/>
              </a:rPr>
              <a:t>Resistance exercise</a:t>
            </a:r>
            <a:endParaRPr sz="3500">
              <a:latin typeface="Cambria"/>
              <a:ea typeface="Cambria"/>
              <a:cs typeface="Cambria"/>
              <a:sym typeface="Cambria"/>
            </a:endParaRPr>
          </a:p>
          <a:p>
            <a:pPr indent="0" lvl="0" marL="0" rtl="0" algn="l">
              <a:spcBef>
                <a:spcPts val="0"/>
              </a:spcBef>
              <a:spcAft>
                <a:spcPts val="1200"/>
              </a:spcAft>
              <a:buNone/>
            </a:pPr>
            <a:r>
              <a:t/>
            </a:r>
            <a:endParaRPr sz="3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1" name="Google Shape;91;p16"/>
          <p:cNvSpPr txBox="1"/>
          <p:nvPr>
            <p:ph idx="1" type="body"/>
          </p:nvPr>
        </p:nvSpPr>
        <p:spPr>
          <a:xfrm>
            <a:off x="281271" y="1595775"/>
            <a:ext cx="84504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3100">
                <a:solidFill>
                  <a:srgbClr val="FF0000"/>
                </a:solidFill>
                <a:latin typeface="Cambria"/>
                <a:ea typeface="Cambria"/>
                <a:cs typeface="Cambria"/>
                <a:sym typeface="Cambria"/>
              </a:rPr>
              <a:t>Passive relaxed</a:t>
            </a:r>
            <a:r>
              <a:rPr lang="en" sz="3100">
                <a:latin typeface="Cambria"/>
                <a:ea typeface="Cambria"/>
                <a:cs typeface="Cambria"/>
                <a:sym typeface="Cambria"/>
              </a:rPr>
              <a:t> and </a:t>
            </a:r>
            <a:r>
              <a:rPr lang="en" sz="3100">
                <a:solidFill>
                  <a:srgbClr val="FF0000"/>
                </a:solidFill>
                <a:latin typeface="Cambria"/>
                <a:ea typeface="Cambria"/>
                <a:cs typeface="Cambria"/>
                <a:sym typeface="Cambria"/>
              </a:rPr>
              <a:t>active assisted</a:t>
            </a:r>
            <a:r>
              <a:rPr lang="en" sz="3100">
                <a:latin typeface="Cambria"/>
                <a:ea typeface="Cambria"/>
                <a:cs typeface="Cambria"/>
                <a:sym typeface="Cambria"/>
              </a:rPr>
              <a:t> ranges of motion and </a:t>
            </a:r>
            <a:r>
              <a:rPr lang="en" sz="3100">
                <a:solidFill>
                  <a:srgbClr val="FF0000"/>
                </a:solidFill>
                <a:latin typeface="Cambria"/>
                <a:ea typeface="Cambria"/>
                <a:cs typeface="Cambria"/>
                <a:sym typeface="Cambria"/>
              </a:rPr>
              <a:t>passive joint mobilization</a:t>
            </a:r>
            <a:r>
              <a:rPr lang="en" sz="3100">
                <a:latin typeface="Cambria"/>
                <a:ea typeface="Cambria"/>
                <a:cs typeface="Cambria"/>
                <a:sym typeface="Cambria"/>
              </a:rPr>
              <a:t> all require that the therapist or another person help the client. They are usually included in a massage therapy treatment to stretch muscles and connective tissue to maintain joint health.</a:t>
            </a:r>
            <a:endParaRPr sz="3100">
              <a:latin typeface="Cambria"/>
              <a:ea typeface="Cambria"/>
              <a:cs typeface="Cambria"/>
              <a:sym typeface="Cambria"/>
            </a:endParaRPr>
          </a:p>
          <a:p>
            <a:pPr indent="0" lvl="0" marL="0" rtl="0" algn="l">
              <a:spcBef>
                <a:spcPts val="0"/>
              </a:spcBef>
              <a:spcAft>
                <a:spcPts val="1200"/>
              </a:spcAft>
              <a:buNone/>
            </a:pPr>
            <a:r>
              <a:t/>
            </a:r>
            <a:endParaRPr sz="3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7" name="Google Shape;97;p17"/>
          <p:cNvSpPr txBox="1"/>
          <p:nvPr>
            <p:ph idx="1" type="body"/>
          </p:nvPr>
        </p:nvSpPr>
        <p:spPr>
          <a:xfrm>
            <a:off x="201000" y="1274300"/>
            <a:ext cx="8943000" cy="341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Stretching can be performed </a:t>
            </a:r>
            <a:r>
              <a:rPr lang="en" sz="2300">
                <a:solidFill>
                  <a:srgbClr val="FF0000"/>
                </a:solidFill>
                <a:latin typeface="Cambria"/>
                <a:ea typeface="Cambria"/>
                <a:cs typeface="Cambria"/>
                <a:sym typeface="Cambria"/>
              </a:rPr>
              <a:t>during the treatment</a:t>
            </a:r>
            <a:r>
              <a:rPr lang="en" sz="2300">
                <a:latin typeface="Cambria"/>
                <a:ea typeface="Cambria"/>
                <a:cs typeface="Cambria"/>
                <a:sym typeface="Cambria"/>
              </a:rPr>
              <a:t> by the therapist and it may also be given as self care</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solidFill>
                  <a:srgbClr val="FF0000"/>
                </a:solidFill>
                <a:latin typeface="Cambria"/>
                <a:ea typeface="Cambria"/>
                <a:cs typeface="Cambria"/>
                <a:sym typeface="Cambria"/>
              </a:rPr>
              <a:t>Active free </a:t>
            </a:r>
            <a:r>
              <a:rPr lang="en" sz="2300">
                <a:latin typeface="Cambria"/>
                <a:ea typeface="Cambria"/>
                <a:cs typeface="Cambria"/>
                <a:sym typeface="Cambria"/>
              </a:rPr>
              <a:t>range of motion and </a:t>
            </a:r>
            <a:r>
              <a:rPr lang="en" sz="2300">
                <a:solidFill>
                  <a:srgbClr val="FF0000"/>
                </a:solidFill>
                <a:latin typeface="Cambria"/>
                <a:ea typeface="Cambria"/>
                <a:cs typeface="Cambria"/>
                <a:sym typeface="Cambria"/>
              </a:rPr>
              <a:t>active resisted </a:t>
            </a:r>
            <a:r>
              <a:rPr lang="en" sz="2300">
                <a:latin typeface="Cambria"/>
                <a:ea typeface="Cambria"/>
                <a:cs typeface="Cambria"/>
                <a:sym typeface="Cambria"/>
              </a:rPr>
              <a:t>exercise are performed by the </a:t>
            </a:r>
            <a:r>
              <a:rPr lang="en" sz="2300">
                <a:solidFill>
                  <a:srgbClr val="FF0000"/>
                </a:solidFill>
                <a:latin typeface="Cambria"/>
                <a:ea typeface="Cambria"/>
                <a:cs typeface="Cambria"/>
                <a:sym typeface="Cambria"/>
              </a:rPr>
              <a:t>client,</a:t>
            </a:r>
            <a:r>
              <a:rPr lang="en" sz="2300">
                <a:latin typeface="Cambria"/>
                <a:ea typeface="Cambria"/>
                <a:cs typeface="Cambria"/>
                <a:sym typeface="Cambria"/>
              </a:rPr>
              <a:t> usually as self care. </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Range of motion (</a:t>
            </a:r>
            <a:r>
              <a:rPr lang="en" sz="2300">
                <a:solidFill>
                  <a:srgbClr val="FF0000"/>
                </a:solidFill>
                <a:latin typeface="Cambria"/>
                <a:ea typeface="Cambria"/>
                <a:cs typeface="Cambria"/>
                <a:sym typeface="Cambria"/>
              </a:rPr>
              <a:t>active free and and passive relaxed), passive joint</a:t>
            </a:r>
            <a:r>
              <a:rPr lang="en" sz="2300">
                <a:latin typeface="Cambria"/>
                <a:ea typeface="Cambria"/>
                <a:cs typeface="Cambria"/>
                <a:sym typeface="Cambria"/>
              </a:rPr>
              <a:t> </a:t>
            </a:r>
            <a:r>
              <a:rPr lang="en" sz="2300">
                <a:solidFill>
                  <a:srgbClr val="FF0000"/>
                </a:solidFill>
                <a:latin typeface="Cambria"/>
                <a:ea typeface="Cambria"/>
                <a:cs typeface="Cambria"/>
                <a:sym typeface="Cambria"/>
              </a:rPr>
              <a:t>mobilization and active resisted movement are used as both remedial</a:t>
            </a:r>
            <a:r>
              <a:rPr lang="en" sz="2300">
                <a:latin typeface="Cambria"/>
                <a:ea typeface="Cambria"/>
                <a:cs typeface="Cambria"/>
                <a:sym typeface="Cambria"/>
              </a:rPr>
              <a:t> </a:t>
            </a:r>
            <a:r>
              <a:rPr lang="en" sz="2300">
                <a:solidFill>
                  <a:srgbClr val="FF0000"/>
                </a:solidFill>
                <a:latin typeface="Cambria"/>
                <a:ea typeface="Cambria"/>
                <a:cs typeface="Cambria"/>
                <a:sym typeface="Cambria"/>
              </a:rPr>
              <a:t>exercises and assessment tools</a:t>
            </a:r>
            <a:r>
              <a:rPr lang="en" sz="2300">
                <a:latin typeface="Cambria"/>
                <a:ea typeface="Cambria"/>
                <a:cs typeface="Cambria"/>
                <a:sym typeface="Cambria"/>
              </a:rPr>
              <a:t>.  Some remedial exercises are specific to a  condition being treated.</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spcBef>
                <a:spcPts val="0"/>
              </a:spcBef>
              <a:spcAft>
                <a:spcPts val="1200"/>
              </a:spcAft>
              <a:buNone/>
            </a:pPr>
            <a:r>
              <a:t/>
            </a:r>
            <a:endParaRPr sz="2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3" name="Google Shape;103;p18"/>
          <p:cNvSpPr txBox="1"/>
          <p:nvPr>
            <p:ph idx="1" type="body"/>
          </p:nvPr>
        </p:nvSpPr>
        <p:spPr>
          <a:xfrm>
            <a:off x="200925" y="951000"/>
            <a:ext cx="8530800" cy="36471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i="1" lang="en" sz="2300">
                <a:latin typeface="Cambria"/>
                <a:ea typeface="Cambria"/>
                <a:cs typeface="Cambria"/>
                <a:sym typeface="Cambria"/>
              </a:rPr>
              <a:t>Isometric</a:t>
            </a:r>
            <a:r>
              <a:rPr lang="en" sz="2300">
                <a:latin typeface="Cambria"/>
                <a:ea typeface="Cambria"/>
                <a:cs typeface="Cambria"/>
                <a:sym typeface="Cambria"/>
              </a:rPr>
              <a:t>: contractions which there is </a:t>
            </a:r>
            <a:r>
              <a:rPr lang="en" sz="2300">
                <a:solidFill>
                  <a:srgbClr val="FF0000"/>
                </a:solidFill>
                <a:latin typeface="Cambria"/>
                <a:ea typeface="Cambria"/>
                <a:cs typeface="Cambria"/>
                <a:sym typeface="Cambria"/>
              </a:rPr>
              <a:t>no change in the length</a:t>
            </a:r>
            <a:r>
              <a:rPr lang="en" sz="2300">
                <a:latin typeface="Cambria"/>
                <a:ea typeface="Cambria"/>
                <a:cs typeface="Cambria"/>
                <a:sym typeface="Cambria"/>
              </a:rPr>
              <a:t> of the muscle.</a:t>
            </a:r>
            <a:r>
              <a:rPr lang="en" sz="2300">
                <a:solidFill>
                  <a:srgbClr val="FF0000"/>
                </a:solidFill>
                <a:latin typeface="Cambria"/>
                <a:ea typeface="Cambria"/>
                <a:cs typeface="Cambria"/>
                <a:sym typeface="Cambria"/>
              </a:rPr>
              <a:t> No JT/limb motion</a:t>
            </a:r>
            <a:r>
              <a:rPr lang="en" sz="2300">
                <a:latin typeface="Cambria"/>
                <a:ea typeface="Cambria"/>
                <a:cs typeface="Cambria"/>
                <a:sym typeface="Cambria"/>
              </a:rPr>
              <a:t> occurs. </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None/>
            </a:pPr>
            <a:r>
              <a:rPr b="1" i="1" lang="en" sz="2300">
                <a:latin typeface="Cambria"/>
                <a:ea typeface="Cambria"/>
                <a:cs typeface="Cambria"/>
                <a:sym typeface="Cambria"/>
              </a:rPr>
              <a:t>Isotonic</a:t>
            </a:r>
            <a:r>
              <a:rPr lang="en" sz="2300">
                <a:latin typeface="Cambria"/>
                <a:ea typeface="Cambria"/>
                <a:cs typeface="Cambria"/>
                <a:sym typeface="Cambria"/>
              </a:rPr>
              <a:t>: muscle </a:t>
            </a:r>
            <a:r>
              <a:rPr lang="en" sz="2300">
                <a:solidFill>
                  <a:srgbClr val="FF0000"/>
                </a:solidFill>
                <a:latin typeface="Cambria"/>
                <a:ea typeface="Cambria"/>
                <a:cs typeface="Cambria"/>
                <a:sym typeface="Cambria"/>
              </a:rPr>
              <a:t>changes length,</a:t>
            </a:r>
            <a:r>
              <a:rPr lang="en" sz="2300">
                <a:latin typeface="Cambria"/>
                <a:ea typeface="Cambria"/>
                <a:cs typeface="Cambria"/>
                <a:sym typeface="Cambria"/>
              </a:rPr>
              <a:t> producing limb </a:t>
            </a:r>
            <a:r>
              <a:rPr lang="en" sz="2300">
                <a:solidFill>
                  <a:srgbClr val="FF0000"/>
                </a:solidFill>
                <a:latin typeface="Cambria"/>
                <a:ea typeface="Cambria"/>
                <a:cs typeface="Cambria"/>
                <a:sym typeface="Cambria"/>
              </a:rPr>
              <a:t>motion.</a:t>
            </a:r>
            <a:endParaRPr sz="23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None/>
            </a:pPr>
            <a:r>
              <a:rPr b="1" i="1" lang="en" sz="2300">
                <a:latin typeface="Cambria"/>
                <a:ea typeface="Cambria"/>
                <a:cs typeface="Cambria"/>
                <a:sym typeface="Cambria"/>
              </a:rPr>
              <a:t>Concentric:</a:t>
            </a:r>
            <a:r>
              <a:rPr lang="en" sz="2300">
                <a:latin typeface="Cambria"/>
                <a:ea typeface="Cambria"/>
                <a:cs typeface="Cambria"/>
                <a:sym typeface="Cambria"/>
              </a:rPr>
              <a:t> muscle tension rises to </a:t>
            </a:r>
            <a:r>
              <a:rPr lang="en" sz="2300">
                <a:solidFill>
                  <a:srgbClr val="FF0000"/>
                </a:solidFill>
                <a:latin typeface="Cambria"/>
                <a:ea typeface="Cambria"/>
                <a:cs typeface="Cambria"/>
                <a:sym typeface="Cambria"/>
              </a:rPr>
              <a:t>meet the resistance</a:t>
            </a:r>
            <a:r>
              <a:rPr lang="en" sz="2300">
                <a:latin typeface="Cambria"/>
                <a:ea typeface="Cambria"/>
                <a:cs typeface="Cambria"/>
                <a:sym typeface="Cambria"/>
              </a:rPr>
              <a:t> then remains stable as the</a:t>
            </a:r>
            <a:r>
              <a:rPr lang="en" sz="2300">
                <a:solidFill>
                  <a:srgbClr val="FF0000"/>
                </a:solidFill>
                <a:latin typeface="Cambria"/>
                <a:ea typeface="Cambria"/>
                <a:cs typeface="Cambria"/>
                <a:sym typeface="Cambria"/>
              </a:rPr>
              <a:t> muscle shortens</a:t>
            </a:r>
            <a:r>
              <a:rPr lang="en" sz="2300">
                <a:latin typeface="Cambria"/>
                <a:ea typeface="Cambria"/>
                <a:cs typeface="Cambria"/>
                <a:sym typeface="Cambria"/>
              </a:rPr>
              <a:t>.</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300">
                <a:latin typeface="Cambria"/>
                <a:ea typeface="Cambria"/>
                <a:cs typeface="Cambria"/>
                <a:sym typeface="Cambria"/>
              </a:rPr>
              <a:t>Eccentric</a:t>
            </a:r>
            <a:r>
              <a:rPr lang="en" sz="2300">
                <a:latin typeface="Cambria"/>
                <a:ea typeface="Cambria"/>
                <a:cs typeface="Cambria"/>
                <a:sym typeface="Cambria"/>
              </a:rPr>
              <a:t>: </a:t>
            </a:r>
            <a:r>
              <a:rPr lang="en" sz="2300">
                <a:solidFill>
                  <a:srgbClr val="FF0000"/>
                </a:solidFill>
                <a:latin typeface="Cambria"/>
                <a:ea typeface="Cambria"/>
                <a:cs typeface="Cambria"/>
                <a:sym typeface="Cambria"/>
              </a:rPr>
              <a:t>muscle lengthens</a:t>
            </a:r>
            <a:r>
              <a:rPr lang="en" sz="2300">
                <a:latin typeface="Cambria"/>
                <a:ea typeface="Cambria"/>
                <a:cs typeface="Cambria"/>
                <a:sym typeface="Cambria"/>
              </a:rPr>
              <a:t> as the </a:t>
            </a:r>
            <a:r>
              <a:rPr lang="en" sz="2300">
                <a:solidFill>
                  <a:srgbClr val="FF0000"/>
                </a:solidFill>
                <a:latin typeface="Cambria"/>
                <a:ea typeface="Cambria"/>
                <a:cs typeface="Cambria"/>
                <a:sym typeface="Cambria"/>
              </a:rPr>
              <a:t>resistance becomes greater</a:t>
            </a:r>
            <a:r>
              <a:rPr lang="en" sz="2300">
                <a:latin typeface="Cambria"/>
                <a:ea typeface="Cambria"/>
                <a:cs typeface="Cambria"/>
                <a:sym typeface="Cambria"/>
              </a:rPr>
              <a:t> </a:t>
            </a:r>
            <a:r>
              <a:rPr lang="en" sz="2300">
                <a:solidFill>
                  <a:srgbClr val="FF0000"/>
                </a:solidFill>
                <a:latin typeface="Cambria"/>
                <a:ea typeface="Cambria"/>
                <a:cs typeface="Cambria"/>
                <a:sym typeface="Cambria"/>
              </a:rPr>
              <a:t>than the force</a:t>
            </a:r>
            <a:r>
              <a:rPr lang="en" sz="2300">
                <a:latin typeface="Cambria"/>
                <a:ea typeface="Cambria"/>
                <a:cs typeface="Cambria"/>
                <a:sym typeface="Cambria"/>
              </a:rPr>
              <a:t> the muscle is producing.</a:t>
            </a:r>
            <a:endParaRPr sz="2300">
              <a:latin typeface="Cambria"/>
              <a:ea typeface="Cambria"/>
              <a:cs typeface="Cambria"/>
              <a:sym typeface="Cambria"/>
            </a:endParaRPr>
          </a:p>
          <a:p>
            <a:pPr indent="0" lvl="0" marL="0" rtl="0" algn="l">
              <a:spcBef>
                <a:spcPts val="0"/>
              </a:spcBef>
              <a:spcAft>
                <a:spcPts val="1200"/>
              </a:spcAft>
              <a:buNone/>
            </a:pPr>
            <a:r>
              <a:t/>
            </a:r>
            <a:endParaRPr sz="2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91075" y="535750"/>
            <a:ext cx="12030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ROM</a:t>
            </a:r>
            <a:endParaRPr/>
          </a:p>
        </p:txBody>
      </p:sp>
      <p:sp>
        <p:nvSpPr>
          <p:cNvPr id="109" name="Google Shape;109;p19"/>
          <p:cNvSpPr txBox="1"/>
          <p:nvPr>
            <p:ph idx="1" type="body"/>
          </p:nvPr>
        </p:nvSpPr>
        <p:spPr>
          <a:xfrm>
            <a:off x="66975" y="1171150"/>
            <a:ext cx="8731800" cy="346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The ROM of a joint  is the motion allowed by the shape of the joint and the surrounding soft tissue.   ROM occurs in the planes of flex, ext, abd, add, int/ext rot.</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Body parts are moved by the client contracting the muscles, by the therapist moving the body part, or by the force of gravity acting on the body part.</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Each Joint capsule has a specific ROM and has a set amount of movement in that degree of range.</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Proprioceptive nn receptors called </a:t>
            </a:r>
            <a:r>
              <a:rPr lang="en" sz="1600">
                <a:solidFill>
                  <a:srgbClr val="FF0000"/>
                </a:solidFill>
                <a:latin typeface="Cambria"/>
                <a:ea typeface="Cambria"/>
                <a:cs typeface="Cambria"/>
                <a:sym typeface="Cambria"/>
              </a:rPr>
              <a:t>RUFFINI’s END ORGANS</a:t>
            </a:r>
            <a:r>
              <a:rPr lang="en" sz="1600">
                <a:latin typeface="Cambria"/>
                <a:ea typeface="Cambria"/>
                <a:cs typeface="Cambria"/>
                <a:sym typeface="Cambria"/>
              </a:rPr>
              <a:t> determine the degree of angulation in the joint. It detects the stretch applied on the tissues and the joint capsules. This information is then transmitted to the brain, informing the person of where the joint is in that particular moment in time/space.</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Adhesions leading to restricted ROM alter this sense, giving incorrect information to the brain about the position of the joint or affected limb.</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Part of the rehab process is to restore full ROM by correcting the proprioceptive nn receptors sense of awareness.</a:t>
            </a:r>
            <a:endParaRPr sz="1600">
              <a:latin typeface="Cambria"/>
              <a:ea typeface="Cambria"/>
              <a:cs typeface="Cambria"/>
              <a:sym typeface="Cambria"/>
            </a:endParaRPr>
          </a:p>
          <a:p>
            <a:pPr indent="0" lvl="0" marL="0" rtl="0" algn="l">
              <a:spcBef>
                <a:spcPts val="0"/>
              </a:spcBef>
              <a:spcAft>
                <a:spcPts val="1200"/>
              </a:spcAft>
              <a:buNone/>
            </a:pPr>
            <a:r>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5" name="Google Shape;115;p20"/>
          <p:cNvSpPr txBox="1"/>
          <p:nvPr>
            <p:ph idx="1" type="body"/>
          </p:nvPr>
        </p:nvSpPr>
        <p:spPr>
          <a:xfrm>
            <a:off x="522371" y="1595775"/>
            <a:ext cx="82092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2500">
                <a:latin typeface="Cambria"/>
                <a:ea typeface="Cambria"/>
                <a:cs typeface="Cambria"/>
                <a:sym typeface="Cambria"/>
              </a:rPr>
              <a:t>Range of a muscle</a:t>
            </a:r>
            <a:r>
              <a:rPr lang="en" sz="2500">
                <a:latin typeface="Cambria"/>
                <a:ea typeface="Cambria"/>
                <a:cs typeface="Cambria"/>
                <a:sym typeface="Cambria"/>
              </a:rPr>
              <a:t>: the distance that a muscle can shorten from  the point of maximum length to the point of max contraction. Called </a:t>
            </a:r>
            <a:r>
              <a:rPr lang="en" sz="2500">
                <a:solidFill>
                  <a:srgbClr val="FF0000"/>
                </a:solidFill>
                <a:latin typeface="Cambria"/>
                <a:ea typeface="Cambria"/>
                <a:cs typeface="Cambria"/>
                <a:sym typeface="Cambria"/>
              </a:rPr>
              <a:t>functional excursion</a:t>
            </a:r>
            <a:r>
              <a:rPr lang="en" sz="2500">
                <a:latin typeface="Cambria"/>
                <a:ea typeface="Cambria"/>
                <a:cs typeface="Cambria"/>
                <a:sym typeface="Cambria"/>
              </a:rPr>
              <a:t>.</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500">
                <a:latin typeface="Cambria"/>
                <a:ea typeface="Cambria"/>
                <a:cs typeface="Cambria"/>
                <a:sym typeface="Cambria"/>
              </a:rPr>
              <a:t>When the muscle contracts it moves the joint or joints it crosses.  </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500">
              <a:latin typeface="Cambria"/>
              <a:ea typeface="Cambria"/>
              <a:cs typeface="Cambria"/>
              <a:sym typeface="Cambria"/>
            </a:endParaRPr>
          </a:p>
          <a:p>
            <a:pPr indent="0" lvl="0" marL="0" rtl="0" algn="l">
              <a:spcBef>
                <a:spcPts val="0"/>
              </a:spcBef>
              <a:spcAft>
                <a:spcPts val="1200"/>
              </a:spcAft>
              <a:buNone/>
            </a:pPr>
            <a:r>
              <a:t/>
            </a:r>
            <a:endParaRPr sz="2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174125" y="575950"/>
            <a:ext cx="37236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 sz="2800">
                <a:latin typeface="Cambria"/>
                <a:ea typeface="Cambria"/>
                <a:cs typeface="Cambria"/>
                <a:sym typeface="Cambria"/>
              </a:rPr>
              <a:t>There are 3 Ranges:</a:t>
            </a:r>
            <a:endParaRPr sz="4400"/>
          </a:p>
        </p:txBody>
      </p:sp>
      <p:sp>
        <p:nvSpPr>
          <p:cNvPr id="121" name="Google Shape;121;p21"/>
          <p:cNvSpPr txBox="1"/>
          <p:nvPr>
            <p:ph idx="1" type="body"/>
          </p:nvPr>
        </p:nvSpPr>
        <p:spPr>
          <a:xfrm>
            <a:off x="107150" y="1211350"/>
            <a:ext cx="5331000" cy="3758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2100">
                <a:latin typeface="Cambria"/>
                <a:ea typeface="Cambria"/>
                <a:cs typeface="Cambria"/>
                <a:sym typeface="Cambria"/>
              </a:rPr>
              <a:t>Inner Range</a:t>
            </a:r>
            <a:r>
              <a:rPr lang="en" sz="2100">
                <a:latin typeface="Cambria"/>
                <a:ea typeface="Cambria"/>
                <a:cs typeface="Cambria"/>
                <a:sym typeface="Cambria"/>
              </a:rPr>
              <a:t>: a position from where the muscle is </a:t>
            </a:r>
            <a:r>
              <a:rPr lang="en" sz="2100">
                <a:solidFill>
                  <a:srgbClr val="FF0000"/>
                </a:solidFill>
                <a:latin typeface="Cambria"/>
                <a:ea typeface="Cambria"/>
                <a:cs typeface="Cambria"/>
                <a:sym typeface="Cambria"/>
              </a:rPr>
              <a:t>completely shortened</a:t>
            </a:r>
            <a:r>
              <a:rPr lang="en" sz="2100">
                <a:latin typeface="Cambria"/>
                <a:ea typeface="Cambria"/>
                <a:cs typeface="Cambria"/>
                <a:sym typeface="Cambria"/>
              </a:rPr>
              <a:t> to where the muscle is </a:t>
            </a:r>
            <a:r>
              <a:rPr lang="en" sz="2100">
                <a:solidFill>
                  <a:srgbClr val="FF0000"/>
                </a:solidFill>
                <a:latin typeface="Cambria"/>
                <a:ea typeface="Cambria"/>
                <a:cs typeface="Cambria"/>
                <a:sym typeface="Cambria"/>
              </a:rPr>
              <a:t>half way through full range</a:t>
            </a:r>
            <a:r>
              <a:rPr lang="en" sz="2100">
                <a:latin typeface="Cambria"/>
                <a:ea typeface="Cambria"/>
                <a:cs typeface="Cambria"/>
                <a:sym typeface="Cambria"/>
              </a:rPr>
              <a:t>.</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100">
                <a:latin typeface="Cambria"/>
                <a:ea typeface="Cambria"/>
                <a:cs typeface="Cambria"/>
                <a:sym typeface="Cambria"/>
              </a:rPr>
              <a:t>Outer Range</a:t>
            </a:r>
            <a:r>
              <a:rPr lang="en" sz="2100">
                <a:latin typeface="Cambria"/>
                <a:ea typeface="Cambria"/>
                <a:cs typeface="Cambria"/>
                <a:sym typeface="Cambria"/>
              </a:rPr>
              <a:t>: mm and the jt that it crosses is a position from</a:t>
            </a:r>
            <a:r>
              <a:rPr lang="en" sz="2100">
                <a:solidFill>
                  <a:srgbClr val="FF0000"/>
                </a:solidFill>
                <a:latin typeface="Cambria"/>
                <a:ea typeface="Cambria"/>
                <a:cs typeface="Cambria"/>
                <a:sym typeface="Cambria"/>
              </a:rPr>
              <a:t> half way through the full</a:t>
            </a:r>
            <a:r>
              <a:rPr lang="en" sz="2100">
                <a:latin typeface="Cambria"/>
                <a:ea typeface="Cambria"/>
                <a:cs typeface="Cambria"/>
                <a:sym typeface="Cambria"/>
              </a:rPr>
              <a:t> </a:t>
            </a:r>
            <a:r>
              <a:rPr lang="en" sz="2100">
                <a:solidFill>
                  <a:srgbClr val="FF0000"/>
                </a:solidFill>
                <a:latin typeface="Cambria"/>
                <a:ea typeface="Cambria"/>
                <a:cs typeface="Cambria"/>
                <a:sym typeface="Cambria"/>
              </a:rPr>
              <a:t>range</a:t>
            </a:r>
            <a:r>
              <a:rPr lang="en" sz="2100">
                <a:latin typeface="Cambria"/>
                <a:ea typeface="Cambria"/>
                <a:cs typeface="Cambria"/>
                <a:sym typeface="Cambria"/>
              </a:rPr>
              <a:t> to where the muscle is </a:t>
            </a:r>
            <a:r>
              <a:rPr lang="en" sz="2100">
                <a:solidFill>
                  <a:srgbClr val="FF0000"/>
                </a:solidFill>
                <a:latin typeface="Cambria"/>
                <a:ea typeface="Cambria"/>
                <a:cs typeface="Cambria"/>
                <a:sym typeface="Cambria"/>
              </a:rPr>
              <a:t>fully stretched</a:t>
            </a:r>
            <a:r>
              <a:rPr lang="en" sz="2100">
                <a:latin typeface="Cambria"/>
                <a:ea typeface="Cambria"/>
                <a:cs typeface="Cambria"/>
                <a:sym typeface="Cambria"/>
              </a:rPr>
              <a:t>.</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100">
                <a:latin typeface="Cambria"/>
                <a:ea typeface="Cambria"/>
                <a:cs typeface="Cambria"/>
                <a:sym typeface="Cambria"/>
              </a:rPr>
              <a:t>Mid-Range</a:t>
            </a:r>
            <a:r>
              <a:rPr lang="en" sz="2100">
                <a:latin typeface="Cambria"/>
                <a:ea typeface="Cambria"/>
                <a:cs typeface="Cambria"/>
                <a:sym typeface="Cambria"/>
              </a:rPr>
              <a:t>: segment from the </a:t>
            </a:r>
            <a:r>
              <a:rPr lang="en" sz="2100">
                <a:solidFill>
                  <a:srgbClr val="FF0000"/>
                </a:solidFill>
                <a:latin typeface="Cambria"/>
                <a:ea typeface="Cambria"/>
                <a:cs typeface="Cambria"/>
                <a:sym typeface="Cambria"/>
              </a:rPr>
              <a:t>midpoint</a:t>
            </a:r>
            <a:r>
              <a:rPr lang="en" sz="2100">
                <a:latin typeface="Cambria"/>
                <a:ea typeface="Cambria"/>
                <a:cs typeface="Cambria"/>
                <a:sym typeface="Cambria"/>
              </a:rPr>
              <a:t> of the</a:t>
            </a:r>
            <a:r>
              <a:rPr lang="en" sz="2100">
                <a:solidFill>
                  <a:srgbClr val="FF0000"/>
                </a:solidFill>
                <a:latin typeface="Cambria"/>
                <a:ea typeface="Cambria"/>
                <a:cs typeface="Cambria"/>
                <a:sym typeface="Cambria"/>
              </a:rPr>
              <a:t> inner range </a:t>
            </a:r>
            <a:r>
              <a:rPr lang="en" sz="2100">
                <a:latin typeface="Cambria"/>
                <a:ea typeface="Cambria"/>
                <a:cs typeface="Cambria"/>
                <a:sym typeface="Cambria"/>
              </a:rPr>
              <a:t>to the </a:t>
            </a:r>
            <a:r>
              <a:rPr lang="en" sz="2100">
                <a:solidFill>
                  <a:srgbClr val="FF0000"/>
                </a:solidFill>
                <a:latin typeface="Cambria"/>
                <a:ea typeface="Cambria"/>
                <a:cs typeface="Cambria"/>
                <a:sym typeface="Cambria"/>
              </a:rPr>
              <a:t>midpoint</a:t>
            </a:r>
            <a:r>
              <a:rPr lang="en" sz="2100">
                <a:latin typeface="Cambria"/>
                <a:ea typeface="Cambria"/>
                <a:cs typeface="Cambria"/>
                <a:sym typeface="Cambria"/>
              </a:rPr>
              <a:t> of the </a:t>
            </a:r>
            <a:r>
              <a:rPr lang="en" sz="2100">
                <a:solidFill>
                  <a:srgbClr val="FF0000"/>
                </a:solidFill>
                <a:latin typeface="Cambria"/>
                <a:ea typeface="Cambria"/>
                <a:cs typeface="Cambria"/>
                <a:sym typeface="Cambria"/>
              </a:rPr>
              <a:t>outer range.</a:t>
            </a:r>
            <a:endParaRPr sz="2100">
              <a:solidFill>
                <a:srgbClr val="FF0000"/>
              </a:solidFill>
              <a:latin typeface="Cambria"/>
              <a:ea typeface="Cambria"/>
              <a:cs typeface="Cambria"/>
              <a:sym typeface="Cambria"/>
            </a:endParaRPr>
          </a:p>
          <a:p>
            <a:pPr indent="0" lvl="0" marL="0" rtl="0" algn="l">
              <a:spcBef>
                <a:spcPts val="0"/>
              </a:spcBef>
              <a:spcAft>
                <a:spcPts val="1200"/>
              </a:spcAft>
              <a:buNone/>
            </a:pPr>
            <a:r>
              <a:t/>
            </a:r>
            <a:endParaRPr sz="2500"/>
          </a:p>
        </p:txBody>
      </p:sp>
      <p:pic>
        <p:nvPicPr>
          <p:cNvPr id="122" name="Google Shape;122;p21" title="17710160178875887630421365280382.jpg"/>
          <p:cNvPicPr preferRelativeResize="0"/>
          <p:nvPr/>
        </p:nvPicPr>
        <p:blipFill>
          <a:blip r:embed="rId3">
            <a:alphaModFix/>
          </a:blip>
          <a:stretch>
            <a:fillRect/>
          </a:stretch>
        </p:blipFill>
        <p:spPr>
          <a:xfrm>
            <a:off x="5505125" y="1031375"/>
            <a:ext cx="3576375" cy="3509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8" name="Google Shape;128;p22"/>
          <p:cNvSpPr txBox="1"/>
          <p:nvPr>
            <p:ph idx="1" type="body"/>
          </p:nvPr>
        </p:nvSpPr>
        <p:spPr>
          <a:xfrm>
            <a:off x="763497" y="1595775"/>
            <a:ext cx="79683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800">
                <a:latin typeface="Cambria"/>
                <a:ea typeface="Cambria"/>
                <a:cs typeface="Cambria"/>
                <a:sym typeface="Cambria"/>
              </a:rPr>
              <a:t>It is necessary to move through</a:t>
            </a:r>
            <a:r>
              <a:rPr lang="en" sz="2800">
                <a:solidFill>
                  <a:srgbClr val="FF0000"/>
                </a:solidFill>
                <a:latin typeface="Cambria"/>
                <a:ea typeface="Cambria"/>
                <a:cs typeface="Cambria"/>
                <a:sym typeface="Cambria"/>
              </a:rPr>
              <a:t> all the 3</a:t>
            </a:r>
            <a:r>
              <a:rPr lang="en" sz="2800">
                <a:latin typeface="Cambria"/>
                <a:ea typeface="Cambria"/>
                <a:cs typeface="Cambria"/>
                <a:sym typeface="Cambria"/>
              </a:rPr>
              <a:t> </a:t>
            </a:r>
            <a:r>
              <a:rPr lang="en" sz="2800">
                <a:solidFill>
                  <a:srgbClr val="FF0000"/>
                </a:solidFill>
                <a:latin typeface="Cambria"/>
                <a:ea typeface="Cambria"/>
                <a:cs typeface="Cambria"/>
                <a:sym typeface="Cambria"/>
              </a:rPr>
              <a:t>ranges</a:t>
            </a:r>
            <a:r>
              <a:rPr lang="en" sz="2800">
                <a:latin typeface="Cambria"/>
                <a:ea typeface="Cambria"/>
                <a:cs typeface="Cambria"/>
                <a:sym typeface="Cambria"/>
              </a:rPr>
              <a:t> for the body to maintain the normal range of motion and full muscle strength.</a:t>
            </a:r>
            <a:endParaRPr sz="28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800">
                <a:latin typeface="Cambria"/>
                <a:ea typeface="Cambria"/>
                <a:cs typeface="Cambria"/>
                <a:sym typeface="Cambria"/>
              </a:rPr>
              <a:t>Range of motion image example: found on Page 77 Rattray.</a:t>
            </a:r>
            <a:endParaRPr sz="28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800">
              <a:latin typeface="Cambria"/>
              <a:ea typeface="Cambria"/>
              <a:cs typeface="Cambria"/>
              <a:sym typeface="Cambria"/>
            </a:endParaRPr>
          </a:p>
          <a:p>
            <a:pPr indent="0" lvl="0" marL="0" rtl="0" algn="l">
              <a:spcBef>
                <a:spcPts val="0"/>
              </a:spcBef>
              <a:spcAft>
                <a:spcPts val="1200"/>
              </a:spcAft>
              <a:buNone/>
            </a:pPr>
            <a:r>
              <a:t/>
            </a:r>
            <a:endParaRPr sz="3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913450" y="5625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DIFFERENT RANGES OF MOTION</a:t>
            </a:r>
            <a:endParaRPr/>
          </a:p>
        </p:txBody>
      </p:sp>
      <p:sp>
        <p:nvSpPr>
          <p:cNvPr id="134" name="Google Shape;134;p23"/>
          <p:cNvSpPr txBox="1"/>
          <p:nvPr>
            <p:ph idx="1" type="body"/>
          </p:nvPr>
        </p:nvSpPr>
        <p:spPr>
          <a:xfrm>
            <a:off x="388450" y="1197950"/>
            <a:ext cx="8343300" cy="340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AFROM (active free): client </a:t>
            </a:r>
            <a:r>
              <a:rPr lang="en" sz="2100">
                <a:solidFill>
                  <a:srgbClr val="FF0000"/>
                </a:solidFill>
                <a:latin typeface="Cambria"/>
                <a:ea typeface="Cambria"/>
                <a:cs typeface="Cambria"/>
                <a:sym typeface="Cambria"/>
              </a:rPr>
              <a:t>actively contracts</a:t>
            </a:r>
            <a:r>
              <a:rPr lang="en" sz="2100">
                <a:latin typeface="Cambria"/>
                <a:ea typeface="Cambria"/>
                <a:cs typeface="Cambria"/>
                <a:sym typeface="Cambria"/>
              </a:rPr>
              <a:t> the mm crossing the joint in an </a:t>
            </a:r>
            <a:r>
              <a:rPr lang="en" sz="2100">
                <a:solidFill>
                  <a:srgbClr val="FF0000"/>
                </a:solidFill>
                <a:latin typeface="Cambria"/>
                <a:ea typeface="Cambria"/>
                <a:cs typeface="Cambria"/>
                <a:sym typeface="Cambria"/>
              </a:rPr>
              <a:t>unrestricted range</a:t>
            </a:r>
            <a:r>
              <a:rPr lang="en" sz="2100">
                <a:latin typeface="Cambria"/>
                <a:ea typeface="Cambria"/>
                <a:cs typeface="Cambria"/>
                <a:sym typeface="Cambria"/>
              </a:rPr>
              <a:t>.</a:t>
            </a:r>
            <a:endParaRPr sz="2100">
              <a:latin typeface="Cambria"/>
              <a:ea typeface="Cambria"/>
              <a:cs typeface="Cambria"/>
              <a:sym typeface="Cambria"/>
            </a:endParaRPr>
          </a:p>
          <a:p>
            <a:pPr indent="0" lvl="0" marL="0" rtl="0" algn="l">
              <a:lnSpc>
                <a:spcPct val="100000"/>
              </a:lnSpc>
              <a:spcBef>
                <a:spcPts val="0"/>
              </a:spcBef>
              <a:spcAft>
                <a:spcPts val="0"/>
              </a:spcAft>
              <a:buNone/>
            </a:pPr>
            <a:r>
              <a:rPr lang="en" sz="2100">
                <a:latin typeface="Cambria"/>
                <a:ea typeface="Cambria"/>
                <a:cs typeface="Cambria"/>
                <a:sym typeface="Cambria"/>
              </a:rPr>
              <a:t>Effects: maintains jt ROM, proprioception, circulation and lymphatic flow, successive action of JT and some mm strength.</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Contraindications: pain in acute stage, motion that disrupts the healing process, movement at a speed and range that do not cause pain is desired.</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Movement in the acute stage has been shown to decrease adhesions/recovery time as long as motion is PAIN FREE.</a:t>
            </a:r>
            <a:endParaRPr sz="2100">
              <a:latin typeface="Cambria"/>
              <a:ea typeface="Cambria"/>
              <a:cs typeface="Cambria"/>
              <a:sym typeface="Cambria"/>
            </a:endParaRPr>
          </a:p>
          <a:p>
            <a:pPr indent="0" lvl="0" marL="0" rtl="0" algn="l">
              <a:spcBef>
                <a:spcPts val="0"/>
              </a:spcBef>
              <a:spcAft>
                <a:spcPts val="1200"/>
              </a:spcAft>
              <a:buNone/>
            </a:pPr>
            <a:r>
              <a:t/>
            </a:r>
            <a:endParaRPr sz="2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0" name="Google Shape;140;p24"/>
          <p:cNvSpPr txBox="1"/>
          <p:nvPr>
            <p:ph idx="1" type="body"/>
          </p:nvPr>
        </p:nvSpPr>
        <p:spPr>
          <a:xfrm>
            <a:off x="80370" y="1595775"/>
            <a:ext cx="86514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2400">
                <a:latin typeface="Cambria"/>
                <a:ea typeface="Cambria"/>
                <a:cs typeface="Cambria"/>
                <a:sym typeface="Cambria"/>
              </a:rPr>
              <a:t>AAROM(active assisted)</a:t>
            </a:r>
            <a:r>
              <a:rPr lang="en" sz="2400">
                <a:latin typeface="Cambria"/>
                <a:ea typeface="Cambria"/>
                <a:cs typeface="Cambria"/>
                <a:sym typeface="Cambria"/>
              </a:rPr>
              <a:t>: active free performed when </a:t>
            </a:r>
            <a:r>
              <a:rPr lang="en" sz="2400">
                <a:solidFill>
                  <a:srgbClr val="FF0000"/>
                </a:solidFill>
                <a:latin typeface="Cambria"/>
                <a:ea typeface="Cambria"/>
                <a:cs typeface="Cambria"/>
                <a:sym typeface="Cambria"/>
              </a:rPr>
              <a:t>assistance</a:t>
            </a:r>
            <a:r>
              <a:rPr lang="en" sz="2400">
                <a:latin typeface="Cambria"/>
                <a:ea typeface="Cambria"/>
                <a:cs typeface="Cambria"/>
                <a:sym typeface="Cambria"/>
              </a:rPr>
              <a:t> is </a:t>
            </a:r>
            <a:r>
              <a:rPr lang="en" sz="2400">
                <a:solidFill>
                  <a:srgbClr val="FF0000"/>
                </a:solidFill>
                <a:latin typeface="Cambria"/>
                <a:ea typeface="Cambria"/>
                <a:cs typeface="Cambria"/>
                <a:sym typeface="Cambria"/>
              </a:rPr>
              <a:t>required to complete the active motion</a:t>
            </a:r>
            <a:r>
              <a:rPr lang="en" sz="2400">
                <a:latin typeface="Cambria"/>
                <a:ea typeface="Cambria"/>
                <a:cs typeface="Cambria"/>
                <a:sym typeface="Cambria"/>
              </a:rPr>
              <a:t>. Used when a client has decreased mm strength. The therapist can provide assistance in completing the motion, the client can also use a pool (non-weight bearing activity). Water reduces gravity applied to the limb.</a:t>
            </a:r>
            <a:endParaRPr sz="24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400">
                <a:latin typeface="Cambria"/>
                <a:ea typeface="Cambria"/>
                <a:cs typeface="Cambria"/>
                <a:sym typeface="Cambria"/>
              </a:rPr>
              <a:t>Effects: same effect as AFROM.</a:t>
            </a:r>
            <a:endParaRPr sz="24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400">
                <a:latin typeface="Cambria"/>
                <a:ea typeface="Cambria"/>
                <a:cs typeface="Cambria"/>
                <a:sym typeface="Cambria"/>
              </a:rPr>
              <a:t>Contraindications: same a AFROM</a:t>
            </a:r>
            <a:endParaRPr sz="2400">
              <a:latin typeface="Cambria"/>
              <a:ea typeface="Cambria"/>
              <a:cs typeface="Cambria"/>
              <a:sym typeface="Cambria"/>
            </a:endParaRPr>
          </a:p>
          <a:p>
            <a:pPr indent="0" lvl="0" marL="0" rtl="0" algn="l">
              <a:spcBef>
                <a:spcPts val="0"/>
              </a:spcBef>
              <a:spcAft>
                <a:spcPts val="1200"/>
              </a:spcAft>
              <a:buNone/>
            </a:pPr>
            <a:r>
              <a:t/>
            </a: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6" name="Google Shape;146;p25"/>
          <p:cNvSpPr txBox="1"/>
          <p:nvPr>
            <p:ph idx="1" type="body"/>
          </p:nvPr>
        </p:nvSpPr>
        <p:spPr>
          <a:xfrm>
            <a:off x="241100" y="575950"/>
            <a:ext cx="84906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1900">
                <a:latin typeface="Cambria"/>
                <a:ea typeface="Cambria"/>
                <a:cs typeface="Cambria"/>
                <a:sym typeface="Cambria"/>
              </a:rPr>
              <a:t>PRROM(passive relaxed</a:t>
            </a:r>
            <a:r>
              <a:rPr lang="en" sz="1900">
                <a:latin typeface="Cambria"/>
                <a:ea typeface="Cambria"/>
                <a:cs typeface="Cambria"/>
                <a:sym typeface="Cambria"/>
              </a:rPr>
              <a:t>): movement within the </a:t>
            </a:r>
            <a:r>
              <a:rPr lang="en" sz="1900">
                <a:solidFill>
                  <a:srgbClr val="FF0000"/>
                </a:solidFill>
                <a:latin typeface="Cambria"/>
                <a:ea typeface="Cambria"/>
                <a:cs typeface="Cambria"/>
                <a:sym typeface="Cambria"/>
              </a:rPr>
              <a:t>unrestricted range of motion in</a:t>
            </a:r>
            <a:r>
              <a:rPr lang="en" sz="1900">
                <a:latin typeface="Cambria"/>
                <a:ea typeface="Cambria"/>
                <a:cs typeface="Cambria"/>
                <a:sym typeface="Cambria"/>
              </a:rPr>
              <a:t> a </a:t>
            </a:r>
            <a:r>
              <a:rPr lang="en" sz="1900">
                <a:solidFill>
                  <a:srgbClr val="FF0000"/>
                </a:solidFill>
                <a:latin typeface="Cambria"/>
                <a:ea typeface="Cambria"/>
                <a:cs typeface="Cambria"/>
                <a:sym typeface="Cambria"/>
              </a:rPr>
              <a:t>joint, produced by an external force</a:t>
            </a:r>
            <a:r>
              <a:rPr lang="en" sz="1900">
                <a:latin typeface="Cambria"/>
                <a:ea typeface="Cambria"/>
                <a:cs typeface="Cambria"/>
                <a:sym typeface="Cambria"/>
              </a:rPr>
              <a:t>. This will be the therapist, gravity, or another body part/ limb. Client is NOT contracting the muscle. This is not the same as passive stretching.</a:t>
            </a:r>
            <a:endParaRPr sz="1900">
              <a:latin typeface="Cambria"/>
              <a:ea typeface="Cambria"/>
              <a:cs typeface="Cambria"/>
              <a:sym typeface="Cambria"/>
            </a:endParaRPr>
          </a:p>
          <a:p>
            <a:pPr indent="0" lvl="0" marL="0" rtl="0" algn="l">
              <a:lnSpc>
                <a:spcPct val="100000"/>
              </a:lnSpc>
              <a:spcBef>
                <a:spcPts val="0"/>
              </a:spcBef>
              <a:spcAft>
                <a:spcPts val="0"/>
              </a:spcAft>
              <a:buNone/>
            </a:pPr>
            <a:r>
              <a:rPr lang="en" sz="1900">
                <a:latin typeface="Cambria"/>
                <a:ea typeface="Cambria"/>
                <a:cs typeface="Cambria"/>
                <a:sym typeface="Cambria"/>
              </a:rPr>
              <a:t>Effects: maintain joint range, proprioception, assists in lymph drainage of limb affected, increases the successive action of the joint(s), reduces the formation of adhesions/contractures.</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CI’S: When motion may disrupt acute stage of healing, in subacute stay within pain tolerance of client using reduced speed and the inner to mid range of JT movement, increase pain or signs of inflammation following PRROM indicate overuse. In chronic stage range is limited by clients pain tolerance. Same as AFROM.</a:t>
            </a:r>
            <a:endParaRPr sz="1900">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2" name="Google Shape;152;p26"/>
          <p:cNvSpPr txBox="1"/>
          <p:nvPr>
            <p:ph idx="1" type="body"/>
          </p:nvPr>
        </p:nvSpPr>
        <p:spPr>
          <a:xfrm>
            <a:off x="366900" y="1211350"/>
            <a:ext cx="8410200" cy="33867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Clr>
                <a:schemeClr val="dk2"/>
              </a:buClr>
              <a:buSzPts val="1100"/>
              <a:buFont typeface="Arial"/>
              <a:buNone/>
            </a:pPr>
            <a:r>
              <a:rPr b="1" i="1" lang="en" sz="2400">
                <a:latin typeface="Cambria"/>
                <a:ea typeface="Cambria"/>
                <a:cs typeface="Cambria"/>
                <a:sym typeface="Cambria"/>
              </a:rPr>
              <a:t>Stretching</a:t>
            </a:r>
            <a:r>
              <a:rPr lang="en" sz="2400">
                <a:latin typeface="Cambria"/>
                <a:ea typeface="Cambria"/>
                <a:cs typeface="Cambria"/>
                <a:sym typeface="Cambria"/>
              </a:rPr>
              <a:t>: Performed by the patient or therapist to lengthen soft tissue.</a:t>
            </a:r>
            <a:endParaRPr sz="24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400">
                <a:latin typeface="Cambria"/>
                <a:ea typeface="Cambria"/>
                <a:cs typeface="Cambria"/>
                <a:sym typeface="Cambria"/>
              </a:rPr>
              <a:t>Muscles,tendons, ligaments, fascia, jt capsules and skin are soft tissues.</a:t>
            </a:r>
            <a:endParaRPr sz="2400">
              <a:latin typeface="Cambria"/>
              <a:ea typeface="Cambria"/>
              <a:cs typeface="Cambria"/>
              <a:sym typeface="Cambria"/>
            </a:endParaRPr>
          </a:p>
          <a:p>
            <a:pPr indent="0" lvl="0" marL="0" rtl="0" algn="l">
              <a:lnSpc>
                <a:spcPct val="100000"/>
              </a:lnSpc>
              <a:spcBef>
                <a:spcPts val="0"/>
              </a:spcBef>
              <a:spcAft>
                <a:spcPts val="0"/>
              </a:spcAft>
              <a:buNone/>
            </a:pPr>
            <a:r>
              <a:rPr lang="en" sz="2400">
                <a:solidFill>
                  <a:srgbClr val="FF0000"/>
                </a:solidFill>
                <a:latin typeface="Cambria"/>
                <a:ea typeface="Cambria"/>
                <a:cs typeface="Cambria"/>
                <a:sym typeface="Cambria"/>
              </a:rPr>
              <a:t>Muscle fibers are contractile tissue. These have the ability to contract and relax.</a:t>
            </a:r>
            <a:endParaRPr sz="24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400">
              <a:latin typeface="Cambria"/>
              <a:ea typeface="Cambria"/>
              <a:cs typeface="Cambria"/>
              <a:sym typeface="Cambria"/>
            </a:endParaRPr>
          </a:p>
          <a:p>
            <a:pPr indent="0" lvl="0" marL="0" rtl="0" algn="l">
              <a:lnSpc>
                <a:spcPct val="100000"/>
              </a:lnSpc>
              <a:spcBef>
                <a:spcPts val="0"/>
              </a:spcBef>
              <a:spcAft>
                <a:spcPts val="0"/>
              </a:spcAft>
              <a:buNone/>
            </a:pPr>
            <a:r>
              <a:rPr lang="en" sz="2433">
                <a:latin typeface="Cambria"/>
                <a:ea typeface="Cambria"/>
                <a:cs typeface="Cambria"/>
                <a:sym typeface="Cambria"/>
              </a:rPr>
              <a:t>Tendons, ligaments, fascia, jt capsules, and skin are made of noncontractile tissue(connective tissue). These can neither contract/relax. </a:t>
            </a:r>
            <a:endParaRPr sz="3833"/>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8" name="Google Shape;158;p27"/>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700">
                <a:solidFill>
                  <a:srgbClr val="FF0000"/>
                </a:solidFill>
                <a:latin typeface="Cambria"/>
                <a:ea typeface="Cambria"/>
                <a:cs typeface="Cambria"/>
                <a:sym typeface="Cambria"/>
              </a:rPr>
              <a:t>Noncontractile tissue </a:t>
            </a:r>
            <a:r>
              <a:rPr lang="en" sz="2700">
                <a:latin typeface="Cambria"/>
                <a:ea typeface="Cambria"/>
                <a:cs typeface="Cambria"/>
                <a:sym typeface="Cambria"/>
              </a:rPr>
              <a:t>is interwoven throughout contractile tissues of muscle and is the main source of resistance to a passive stretch. </a:t>
            </a:r>
            <a:endParaRPr sz="2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700">
                <a:latin typeface="Cambria"/>
                <a:ea typeface="Cambria"/>
                <a:cs typeface="Cambria"/>
                <a:sym typeface="Cambria"/>
              </a:rPr>
              <a:t>It is composed of </a:t>
            </a:r>
            <a:r>
              <a:rPr lang="en" sz="2700">
                <a:solidFill>
                  <a:srgbClr val="FF0000"/>
                </a:solidFill>
                <a:latin typeface="Cambria"/>
                <a:ea typeface="Cambria"/>
                <a:cs typeface="Cambria"/>
                <a:sym typeface="Cambria"/>
              </a:rPr>
              <a:t>collagen and elastin fibers, and ground substance.</a:t>
            </a:r>
            <a:endParaRPr sz="2700">
              <a:solidFill>
                <a:srgbClr val="FF0000"/>
              </a:solidFill>
              <a:latin typeface="Cambria"/>
              <a:ea typeface="Cambria"/>
              <a:cs typeface="Cambria"/>
              <a:sym typeface="Cambria"/>
            </a:endParaRPr>
          </a:p>
          <a:p>
            <a:pPr indent="0" lvl="0" marL="0" rtl="0" algn="l">
              <a:spcBef>
                <a:spcPts val="0"/>
              </a:spcBef>
              <a:spcAft>
                <a:spcPts val="1200"/>
              </a:spcAft>
              <a:buNone/>
            </a:pPr>
            <a:r>
              <a:t/>
            </a:r>
            <a:endParaRPr sz="3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4" name="Google Shape;164;p28"/>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b="1" i="1" lang="en" sz="2600">
                <a:latin typeface="Cambria"/>
                <a:ea typeface="Cambria"/>
                <a:cs typeface="Cambria"/>
                <a:sym typeface="Cambria"/>
              </a:rPr>
              <a:t>Collagen fibers</a:t>
            </a:r>
            <a:r>
              <a:rPr lang="en" sz="2600">
                <a:latin typeface="Cambria"/>
                <a:ea typeface="Cambria"/>
                <a:cs typeface="Cambria"/>
                <a:sym typeface="Cambria"/>
              </a:rPr>
              <a:t>: structural portion of tissue. Provided </a:t>
            </a:r>
            <a:r>
              <a:rPr lang="en" sz="2600">
                <a:solidFill>
                  <a:srgbClr val="FF0000"/>
                </a:solidFill>
                <a:latin typeface="Cambria"/>
                <a:ea typeface="Cambria"/>
                <a:cs typeface="Cambria"/>
                <a:sym typeface="Cambria"/>
              </a:rPr>
              <a:t>strength/stiffness</a:t>
            </a:r>
            <a:r>
              <a:rPr lang="en" sz="2600">
                <a:latin typeface="Cambria"/>
                <a:ea typeface="Cambria"/>
                <a:cs typeface="Cambria"/>
                <a:sym typeface="Cambria"/>
              </a:rPr>
              <a:t>.  They </a:t>
            </a:r>
            <a:r>
              <a:rPr lang="en" sz="2600">
                <a:solidFill>
                  <a:srgbClr val="FF0000"/>
                </a:solidFill>
                <a:latin typeface="Cambria"/>
                <a:ea typeface="Cambria"/>
                <a:cs typeface="Cambria"/>
                <a:sym typeface="Cambria"/>
              </a:rPr>
              <a:t>elongate when small loads</a:t>
            </a:r>
            <a:r>
              <a:rPr lang="en" sz="2600">
                <a:latin typeface="Cambria"/>
                <a:ea typeface="Cambria"/>
                <a:cs typeface="Cambria"/>
                <a:sym typeface="Cambria"/>
              </a:rPr>
              <a:t> are placed on them, but </a:t>
            </a:r>
            <a:r>
              <a:rPr lang="en" sz="2600">
                <a:solidFill>
                  <a:srgbClr val="FF0000"/>
                </a:solidFill>
                <a:latin typeface="Cambria"/>
                <a:ea typeface="Cambria"/>
                <a:cs typeface="Cambria"/>
                <a:sym typeface="Cambria"/>
              </a:rPr>
              <a:t>stiffen and resist</a:t>
            </a:r>
            <a:r>
              <a:rPr lang="en" sz="2600">
                <a:latin typeface="Cambria"/>
                <a:ea typeface="Cambria"/>
                <a:cs typeface="Cambria"/>
                <a:sym typeface="Cambria"/>
              </a:rPr>
              <a:t> with increased loads.</a:t>
            </a:r>
            <a:endParaRPr sz="2600">
              <a:latin typeface="Cambria"/>
              <a:ea typeface="Cambria"/>
              <a:cs typeface="Cambria"/>
              <a:sym typeface="Cambria"/>
            </a:endParaRPr>
          </a:p>
          <a:p>
            <a:pPr indent="0" lvl="0" marL="0" rtl="0" algn="l">
              <a:spcBef>
                <a:spcPts val="0"/>
              </a:spcBef>
              <a:spcAft>
                <a:spcPts val="1200"/>
              </a:spcAft>
              <a:buNone/>
            </a:pPr>
            <a:r>
              <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0" name="Google Shape;170;p29"/>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b="1" i="1" lang="en" sz="2700">
                <a:latin typeface="Cambria"/>
                <a:ea typeface="Cambria"/>
                <a:cs typeface="Cambria"/>
                <a:sym typeface="Cambria"/>
              </a:rPr>
              <a:t>Elastin Fibers</a:t>
            </a:r>
            <a:r>
              <a:rPr lang="en" sz="2700">
                <a:latin typeface="Cambria"/>
                <a:ea typeface="Cambria"/>
                <a:cs typeface="Cambria"/>
                <a:sym typeface="Cambria"/>
              </a:rPr>
              <a:t>: </a:t>
            </a:r>
            <a:r>
              <a:rPr lang="en" sz="2700">
                <a:solidFill>
                  <a:srgbClr val="FF0000"/>
                </a:solidFill>
                <a:latin typeface="Cambria"/>
                <a:ea typeface="Cambria"/>
                <a:cs typeface="Cambria"/>
                <a:sym typeface="Cambria"/>
              </a:rPr>
              <a:t>extensibility</a:t>
            </a:r>
            <a:r>
              <a:rPr lang="en" sz="2700">
                <a:latin typeface="Cambria"/>
                <a:ea typeface="Cambria"/>
                <a:cs typeface="Cambria"/>
                <a:sym typeface="Cambria"/>
              </a:rPr>
              <a:t> and able to </a:t>
            </a:r>
            <a:r>
              <a:rPr lang="en" sz="2700">
                <a:solidFill>
                  <a:srgbClr val="FF0000"/>
                </a:solidFill>
                <a:latin typeface="Cambria"/>
                <a:ea typeface="Cambria"/>
                <a:cs typeface="Cambria"/>
                <a:sym typeface="Cambria"/>
              </a:rPr>
              <a:t>elongate</a:t>
            </a:r>
            <a:r>
              <a:rPr lang="en" sz="2700">
                <a:latin typeface="Cambria"/>
                <a:ea typeface="Cambria"/>
                <a:cs typeface="Cambria"/>
                <a:sym typeface="Cambria"/>
              </a:rPr>
              <a:t> when </a:t>
            </a:r>
            <a:r>
              <a:rPr lang="en" sz="2700">
                <a:solidFill>
                  <a:srgbClr val="FF0000"/>
                </a:solidFill>
                <a:latin typeface="Cambria"/>
                <a:ea typeface="Cambria"/>
                <a:cs typeface="Cambria"/>
                <a:sym typeface="Cambria"/>
              </a:rPr>
              <a:t>small loads</a:t>
            </a:r>
            <a:r>
              <a:rPr lang="en" sz="2700">
                <a:latin typeface="Cambria"/>
                <a:ea typeface="Cambria"/>
                <a:cs typeface="Cambria"/>
                <a:sym typeface="Cambria"/>
              </a:rPr>
              <a:t> are placed on them, they will </a:t>
            </a:r>
            <a:r>
              <a:rPr lang="en" sz="2700">
                <a:solidFill>
                  <a:srgbClr val="FF0000"/>
                </a:solidFill>
                <a:latin typeface="Cambria"/>
                <a:ea typeface="Cambria"/>
                <a:cs typeface="Cambria"/>
                <a:sym typeface="Cambria"/>
              </a:rPr>
              <a:t>rupture with large loads</a:t>
            </a:r>
            <a:r>
              <a:rPr lang="en" sz="2700">
                <a:latin typeface="Cambria"/>
                <a:ea typeface="Cambria"/>
                <a:cs typeface="Cambria"/>
                <a:sym typeface="Cambria"/>
              </a:rPr>
              <a:t>.</a:t>
            </a:r>
            <a:endParaRPr sz="2700">
              <a:latin typeface="Cambria"/>
              <a:ea typeface="Cambria"/>
              <a:cs typeface="Cambria"/>
              <a:sym typeface="Cambria"/>
            </a:endParaRPr>
          </a:p>
          <a:p>
            <a:pPr indent="0" lvl="0" marL="0" rtl="0" algn="l">
              <a:spcBef>
                <a:spcPts val="0"/>
              </a:spcBef>
              <a:spcAft>
                <a:spcPts val="1200"/>
              </a:spcAft>
              <a:buNone/>
            </a:pPr>
            <a:r>
              <a:t/>
            </a:r>
            <a:endParaRPr sz="31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6" name="Google Shape;176;p30"/>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b="1" i="1" lang="en" sz="2700">
                <a:latin typeface="Cambria"/>
                <a:ea typeface="Cambria"/>
                <a:cs typeface="Cambria"/>
                <a:sym typeface="Cambria"/>
              </a:rPr>
              <a:t>Ground substance</a:t>
            </a:r>
            <a:r>
              <a:rPr lang="en" sz="2700">
                <a:latin typeface="Cambria"/>
                <a:ea typeface="Cambria"/>
                <a:cs typeface="Cambria"/>
                <a:sym typeface="Cambria"/>
              </a:rPr>
              <a:t>: </a:t>
            </a:r>
            <a:r>
              <a:rPr lang="en" sz="2700">
                <a:solidFill>
                  <a:srgbClr val="FF0000"/>
                </a:solidFill>
                <a:latin typeface="Cambria"/>
                <a:ea typeface="Cambria"/>
                <a:cs typeface="Cambria"/>
                <a:sym typeface="Cambria"/>
              </a:rPr>
              <a:t>gel</a:t>
            </a:r>
            <a:r>
              <a:rPr lang="en" sz="2700">
                <a:latin typeface="Cambria"/>
                <a:ea typeface="Cambria"/>
                <a:cs typeface="Cambria"/>
                <a:sym typeface="Cambria"/>
              </a:rPr>
              <a:t> that </a:t>
            </a:r>
            <a:r>
              <a:rPr lang="en" sz="2700">
                <a:solidFill>
                  <a:srgbClr val="FF0000"/>
                </a:solidFill>
                <a:latin typeface="Cambria"/>
                <a:ea typeface="Cambria"/>
                <a:cs typeface="Cambria"/>
                <a:sym typeface="Cambria"/>
              </a:rPr>
              <a:t>transports</a:t>
            </a:r>
            <a:r>
              <a:rPr lang="en" sz="2700">
                <a:latin typeface="Cambria"/>
                <a:ea typeface="Cambria"/>
                <a:cs typeface="Cambria"/>
                <a:sym typeface="Cambria"/>
              </a:rPr>
              <a:t> </a:t>
            </a:r>
            <a:r>
              <a:rPr lang="en" sz="2700">
                <a:solidFill>
                  <a:srgbClr val="FF0000"/>
                </a:solidFill>
                <a:latin typeface="Cambria"/>
                <a:ea typeface="Cambria"/>
                <a:cs typeface="Cambria"/>
                <a:sym typeface="Cambria"/>
              </a:rPr>
              <a:t>nutrients/metabolites</a:t>
            </a:r>
            <a:r>
              <a:rPr lang="en" sz="2700">
                <a:latin typeface="Cambria"/>
                <a:ea typeface="Cambria"/>
                <a:cs typeface="Cambria"/>
                <a:sym typeface="Cambria"/>
              </a:rPr>
              <a:t>. Reduces friction between </a:t>
            </a:r>
            <a:r>
              <a:rPr lang="en" sz="2700">
                <a:solidFill>
                  <a:srgbClr val="FF0000"/>
                </a:solidFill>
                <a:latin typeface="Cambria"/>
                <a:ea typeface="Cambria"/>
                <a:cs typeface="Cambria"/>
                <a:sym typeface="Cambria"/>
              </a:rPr>
              <a:t>connective tissue</a:t>
            </a:r>
            <a:r>
              <a:rPr lang="en" sz="2700">
                <a:latin typeface="Cambria"/>
                <a:ea typeface="Cambria"/>
                <a:cs typeface="Cambria"/>
                <a:sym typeface="Cambria"/>
              </a:rPr>
              <a:t>. Prevents excess </a:t>
            </a:r>
            <a:r>
              <a:rPr lang="en" sz="2700">
                <a:solidFill>
                  <a:srgbClr val="FF0000"/>
                </a:solidFill>
                <a:latin typeface="Cambria"/>
                <a:ea typeface="Cambria"/>
                <a:cs typeface="Cambria"/>
                <a:sym typeface="Cambria"/>
              </a:rPr>
              <a:t>cross-linking</a:t>
            </a:r>
            <a:r>
              <a:rPr lang="en" sz="2700">
                <a:latin typeface="Cambria"/>
                <a:ea typeface="Cambria"/>
                <a:cs typeface="Cambria"/>
                <a:sym typeface="Cambria"/>
              </a:rPr>
              <a:t> between individual collagen fibers.</a:t>
            </a:r>
            <a:endParaRPr sz="2700">
              <a:latin typeface="Cambria"/>
              <a:ea typeface="Cambria"/>
              <a:cs typeface="Cambria"/>
              <a:sym typeface="Cambria"/>
            </a:endParaRPr>
          </a:p>
          <a:p>
            <a:pPr indent="0" lvl="0" marL="0" rtl="0" algn="l">
              <a:spcBef>
                <a:spcPts val="0"/>
              </a:spcBef>
              <a:spcAft>
                <a:spcPts val="1200"/>
              </a:spcAft>
              <a:buNone/>
            </a:pPr>
            <a:r>
              <a:t/>
            </a:r>
            <a:endParaRPr sz="31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2" name="Google Shape;182;p31"/>
          <p:cNvSpPr txBox="1"/>
          <p:nvPr>
            <p:ph idx="1" type="body"/>
          </p:nvPr>
        </p:nvSpPr>
        <p:spPr>
          <a:xfrm>
            <a:off x="400350" y="1211350"/>
            <a:ext cx="8343300" cy="338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latin typeface="Cambria"/>
                <a:ea typeface="Cambria"/>
                <a:cs typeface="Cambria"/>
                <a:sym typeface="Cambria"/>
              </a:rPr>
              <a:t>The pattern of collagen fibers dictates strength of non contractile tissues, and ability to resist stress.</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000">
              <a:latin typeface="Cambria"/>
              <a:ea typeface="Cambria"/>
              <a:cs typeface="Cambria"/>
              <a:sym typeface="Cambria"/>
            </a:endParaRPr>
          </a:p>
          <a:p>
            <a:pPr indent="0" lvl="0" marL="0" rtl="0" algn="l">
              <a:lnSpc>
                <a:spcPct val="100000"/>
              </a:lnSpc>
              <a:spcBef>
                <a:spcPts val="0"/>
              </a:spcBef>
              <a:spcAft>
                <a:spcPts val="0"/>
              </a:spcAft>
              <a:buNone/>
            </a:pPr>
            <a:r>
              <a:rPr lang="en" sz="2000">
                <a:solidFill>
                  <a:srgbClr val="FF0000"/>
                </a:solidFill>
                <a:latin typeface="Cambria"/>
                <a:ea typeface="Cambria"/>
                <a:cs typeface="Cambria"/>
                <a:sym typeface="Cambria"/>
              </a:rPr>
              <a:t>Tendons</a:t>
            </a:r>
            <a:r>
              <a:rPr lang="en" sz="2000">
                <a:latin typeface="Cambria"/>
                <a:ea typeface="Cambria"/>
                <a:cs typeface="Cambria"/>
                <a:sym typeface="Cambria"/>
              </a:rPr>
              <a:t>: greatest resistance to stress. Have a parallel arrangement of collagen fibers.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000">
              <a:latin typeface="Cambria"/>
              <a:ea typeface="Cambria"/>
              <a:cs typeface="Cambria"/>
              <a:sym typeface="Cambria"/>
            </a:endParaRPr>
          </a:p>
          <a:p>
            <a:pPr indent="0" lvl="0" marL="0" rtl="0" algn="l">
              <a:lnSpc>
                <a:spcPct val="100000"/>
              </a:lnSpc>
              <a:spcBef>
                <a:spcPts val="0"/>
              </a:spcBef>
              <a:spcAft>
                <a:spcPts val="0"/>
              </a:spcAft>
              <a:buNone/>
            </a:pPr>
            <a:r>
              <a:rPr lang="en" sz="2000">
                <a:solidFill>
                  <a:srgbClr val="FF0000"/>
                </a:solidFill>
                <a:latin typeface="Cambria"/>
                <a:ea typeface="Cambria"/>
                <a:cs typeface="Cambria"/>
                <a:sym typeface="Cambria"/>
              </a:rPr>
              <a:t>Ligaments, fascia, and jt capsules</a:t>
            </a:r>
            <a:r>
              <a:rPr lang="en" sz="2000">
                <a:latin typeface="Cambria"/>
                <a:ea typeface="Cambria"/>
                <a:cs typeface="Cambria"/>
                <a:sym typeface="Cambria"/>
              </a:rPr>
              <a:t>: moderate resistance to stress. Combination of both parallel and random arranged fibers.</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solidFill>
                  <a:srgbClr val="FF0000"/>
                </a:solidFill>
                <a:latin typeface="Cambria"/>
                <a:ea typeface="Cambria"/>
                <a:cs typeface="Cambria"/>
                <a:sym typeface="Cambria"/>
              </a:rPr>
              <a:t>Skin</a:t>
            </a:r>
            <a:r>
              <a:rPr lang="en" sz="2000">
                <a:latin typeface="Cambria"/>
                <a:ea typeface="Cambria"/>
                <a:cs typeface="Cambria"/>
                <a:sym typeface="Cambria"/>
              </a:rPr>
              <a:t>: least resistance. random arrangement of collagen fibers.</a:t>
            </a:r>
            <a:endParaRPr sz="2000">
              <a:latin typeface="Cambria"/>
              <a:ea typeface="Cambria"/>
              <a:cs typeface="Cambria"/>
              <a:sym typeface="Cambria"/>
            </a:endParaRPr>
          </a:p>
          <a:p>
            <a:pPr indent="0" lvl="0" marL="0" rtl="0" algn="l">
              <a:spcBef>
                <a:spcPts val="0"/>
              </a:spcBef>
              <a:spcAft>
                <a:spcPts val="1200"/>
              </a:spcAft>
              <a:buNone/>
            </a:pPr>
            <a:r>
              <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8" name="Google Shape;188;p32"/>
          <p:cNvSpPr txBox="1"/>
          <p:nvPr>
            <p:ph idx="1" type="body"/>
          </p:nvPr>
        </p:nvSpPr>
        <p:spPr>
          <a:xfrm>
            <a:off x="655425" y="1058175"/>
            <a:ext cx="7836600" cy="341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When non contractile tissues stressed/stretched: </a:t>
            </a:r>
            <a:endParaRPr sz="2600">
              <a:latin typeface="Cambria"/>
              <a:ea typeface="Cambria"/>
              <a:cs typeface="Cambria"/>
              <a:sym typeface="Cambria"/>
            </a:endParaRPr>
          </a:p>
          <a:p>
            <a:pPr indent="0" lvl="0" marL="0" rtl="0" algn="l">
              <a:lnSpc>
                <a:spcPct val="100000"/>
              </a:lnSpc>
              <a:spcBef>
                <a:spcPts val="0"/>
              </a:spcBef>
              <a:spcAft>
                <a:spcPts val="0"/>
              </a:spcAft>
              <a:buNone/>
            </a:pPr>
            <a:r>
              <a:rPr lang="en" sz="2600">
                <a:latin typeface="Cambria"/>
                <a:ea typeface="Cambria"/>
                <a:cs typeface="Cambria"/>
                <a:sym typeface="Cambria"/>
              </a:rPr>
              <a:t>Wavy collagen fibers straighten out.</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600">
              <a:latin typeface="Cambria"/>
              <a:ea typeface="Cambria"/>
              <a:cs typeface="Cambria"/>
              <a:sym typeface="Cambria"/>
            </a:endParaRPr>
          </a:p>
          <a:p>
            <a:pPr indent="0" lvl="0" marL="0" rtl="0" algn="l">
              <a:lnSpc>
                <a:spcPct val="100000"/>
              </a:lnSpc>
              <a:spcBef>
                <a:spcPts val="0"/>
              </a:spcBef>
              <a:spcAft>
                <a:spcPts val="0"/>
              </a:spcAft>
              <a:buNone/>
            </a:pPr>
            <a:r>
              <a:rPr lang="en" sz="2600">
                <a:latin typeface="Cambria"/>
                <a:ea typeface="Cambria"/>
                <a:cs typeface="Cambria"/>
                <a:sym typeface="Cambria"/>
              </a:rPr>
              <a:t>The Elastic range is when the slack is taken out of tissue when stretched.</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Stretch released at this point, collagen fibers return to original length.</a:t>
            </a:r>
            <a:endParaRPr sz="2600">
              <a:latin typeface="Cambria"/>
              <a:ea typeface="Cambria"/>
              <a:cs typeface="Cambria"/>
              <a:sym typeface="Cambria"/>
            </a:endParaRPr>
          </a:p>
          <a:p>
            <a:pPr indent="0" lvl="0" marL="0" rtl="0" algn="l">
              <a:spcBef>
                <a:spcPts val="0"/>
              </a:spcBef>
              <a:spcAft>
                <a:spcPts val="1200"/>
              </a:spcAft>
              <a:buNone/>
            </a:pPr>
            <a:r>
              <a:t/>
            </a:r>
            <a:endParaRPr sz="3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3"/>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4" name="Google Shape;194;p33"/>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Stretch increased: past elastic range, cross-links and bonds between collagen fibers break. causes heat (hysteresis). This is the plastic range. If stretch released, tissue permanently stretched.</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600">
              <a:latin typeface="Cambria"/>
              <a:ea typeface="Cambria"/>
              <a:cs typeface="Cambria"/>
              <a:sym typeface="Cambria"/>
            </a:endParaRPr>
          </a:p>
          <a:p>
            <a:pPr indent="0" lvl="0" marL="0" rtl="0" algn="l">
              <a:spcBef>
                <a:spcPts val="0"/>
              </a:spcBef>
              <a:spcAft>
                <a:spcPts val="1200"/>
              </a:spcAft>
              <a:buNone/>
            </a:pPr>
            <a:r>
              <a:t/>
            </a:r>
            <a:endParaRPr sz="3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0" name="Google Shape;200;p34"/>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lang="en" sz="3000">
                <a:latin typeface="Cambria"/>
                <a:ea typeface="Cambria"/>
                <a:cs typeface="Cambria"/>
                <a:sym typeface="Cambria"/>
              </a:rPr>
              <a:t>Overstretching: in plastic range can cause hypermobility of the joint. If on noncontractile tissue is continued past plastic range, tissue will “fail/rupture”</a:t>
            </a:r>
            <a:endParaRPr sz="3000">
              <a:latin typeface="Cambria"/>
              <a:ea typeface="Cambria"/>
              <a:cs typeface="Cambria"/>
              <a:sym typeface="Cambria"/>
            </a:endParaRPr>
          </a:p>
          <a:p>
            <a:pPr indent="0" lvl="0" marL="0" rtl="0" algn="l">
              <a:spcBef>
                <a:spcPts val="0"/>
              </a:spcBef>
              <a:spcAft>
                <a:spcPts val="1200"/>
              </a:spcAft>
              <a:buNone/>
            </a:pPr>
            <a:r>
              <a:t/>
            </a:r>
            <a:endParaRPr sz="3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5"/>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6" name="Google Shape;206;p35"/>
          <p:cNvSpPr txBox="1"/>
          <p:nvPr>
            <p:ph idx="1" type="body"/>
          </p:nvPr>
        </p:nvSpPr>
        <p:spPr>
          <a:xfrm>
            <a:off x="535771" y="1595775"/>
            <a:ext cx="81960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latin typeface="Cambria"/>
                <a:ea typeface="Cambria"/>
                <a:cs typeface="Cambria"/>
                <a:sym typeface="Cambria"/>
              </a:rPr>
              <a:t>Softened muscles/connective tissue:  results in tight muscles.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Tight muscle: mild adaptive shortening.  Tightness due to muscular inactivity.  Results in decrease ROM.</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Tight Shortened Muscle: becomes weak. no longer able to develop peak tension. can be moderately lengthened by ADL’s, but not full ROE(range of extensibility) without stretching exercises.</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spcBef>
                <a:spcPts val="0"/>
              </a:spcBef>
              <a:spcAft>
                <a:spcPts val="1200"/>
              </a:spcAft>
              <a:buNone/>
            </a:pPr>
            <a:r>
              <a:t/>
            </a:r>
            <a:endParaRPr sz="25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6"/>
          <p:cNvSpPr txBox="1"/>
          <p:nvPr>
            <p:ph type="title"/>
          </p:nvPr>
        </p:nvSpPr>
        <p:spPr>
          <a:xfrm>
            <a:off x="428625" y="575950"/>
            <a:ext cx="82932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PERFORMING STRETCH: 3 CATEGORIES</a:t>
            </a:r>
            <a:endParaRPr/>
          </a:p>
        </p:txBody>
      </p:sp>
      <p:sp>
        <p:nvSpPr>
          <p:cNvPr id="212" name="Google Shape;212;p36"/>
          <p:cNvSpPr txBox="1"/>
          <p:nvPr>
            <p:ph idx="1" type="body"/>
          </p:nvPr>
        </p:nvSpPr>
        <p:spPr>
          <a:xfrm>
            <a:off x="253575" y="1151925"/>
            <a:ext cx="8468100" cy="33927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Active inhibition techniques (AIT): client reflexively inhibits(relaxes) muscle to be lengthened.</a:t>
            </a:r>
            <a:endParaRPr sz="1700">
              <a:latin typeface="Cambria"/>
              <a:ea typeface="Cambria"/>
              <a:cs typeface="Cambria"/>
              <a:sym typeface="Cambria"/>
            </a:endParaRPr>
          </a:p>
          <a:p>
            <a:pPr indent="-336550" lvl="0" marL="457200" rtl="0" algn="l">
              <a:lnSpc>
                <a:spcPct val="100000"/>
              </a:lnSpc>
              <a:spcBef>
                <a:spcPts val="0"/>
              </a:spcBef>
              <a:spcAft>
                <a:spcPts val="0"/>
              </a:spcAft>
              <a:buSzPts val="1700"/>
              <a:buFont typeface="Cambria"/>
              <a:buChar char="-"/>
            </a:pPr>
            <a:r>
              <a:rPr lang="en" sz="1700">
                <a:latin typeface="Cambria"/>
                <a:ea typeface="Cambria"/>
                <a:cs typeface="Cambria"/>
                <a:sym typeface="Cambria"/>
              </a:rPr>
              <a:t> Muscle has minimal resistance to being lengthened.</a:t>
            </a:r>
            <a:endParaRPr sz="1700">
              <a:latin typeface="Cambria"/>
              <a:ea typeface="Cambria"/>
              <a:cs typeface="Cambria"/>
              <a:sym typeface="Cambria"/>
            </a:endParaRPr>
          </a:p>
          <a:p>
            <a:pPr indent="-336550" lvl="0" marL="914400" rtl="0" algn="l">
              <a:lnSpc>
                <a:spcPct val="100000"/>
              </a:lnSpc>
              <a:spcBef>
                <a:spcPts val="0"/>
              </a:spcBef>
              <a:spcAft>
                <a:spcPts val="0"/>
              </a:spcAft>
              <a:buSzPts val="1700"/>
              <a:buFont typeface="Cambria"/>
              <a:buChar char="-"/>
            </a:pPr>
            <a:r>
              <a:rPr lang="en" sz="1700">
                <a:latin typeface="Cambria"/>
                <a:ea typeface="Cambria"/>
                <a:cs typeface="Cambria"/>
                <a:sym typeface="Cambria"/>
              </a:rPr>
              <a:t>Achieved through movement and can be done prior to exercise.</a:t>
            </a:r>
            <a:endParaRPr sz="1700">
              <a:latin typeface="Cambria"/>
              <a:ea typeface="Cambria"/>
              <a:cs typeface="Cambria"/>
              <a:sym typeface="Cambria"/>
            </a:endParaRPr>
          </a:p>
          <a:p>
            <a:pPr indent="-336550" lvl="0" marL="914400" rtl="0" algn="l">
              <a:lnSpc>
                <a:spcPct val="100000"/>
              </a:lnSpc>
              <a:spcBef>
                <a:spcPts val="0"/>
              </a:spcBef>
              <a:spcAft>
                <a:spcPts val="0"/>
              </a:spcAft>
              <a:buSzPts val="1700"/>
              <a:buFont typeface="Cambria"/>
              <a:buChar char="-"/>
            </a:pPr>
            <a:r>
              <a:rPr lang="en" sz="1700">
                <a:latin typeface="Cambria"/>
                <a:ea typeface="Cambria"/>
                <a:cs typeface="Cambria"/>
                <a:sym typeface="Cambria"/>
              </a:rPr>
              <a:t>The contractile tissue can be lengthened by either patient/therapist. </a:t>
            </a:r>
            <a:endParaRPr sz="1700">
              <a:latin typeface="Cambria"/>
              <a:ea typeface="Cambria"/>
              <a:cs typeface="Cambria"/>
              <a:sym typeface="Cambria"/>
            </a:endParaRPr>
          </a:p>
          <a:p>
            <a:pPr indent="-336550" lvl="0" marL="914400" rtl="0" algn="l">
              <a:lnSpc>
                <a:spcPct val="100000"/>
              </a:lnSpc>
              <a:spcBef>
                <a:spcPts val="0"/>
              </a:spcBef>
              <a:spcAft>
                <a:spcPts val="0"/>
              </a:spcAft>
              <a:buSzPts val="1700"/>
              <a:buFont typeface="Cambria"/>
              <a:buChar char="-"/>
            </a:pPr>
            <a:r>
              <a:rPr lang="en" sz="1700">
                <a:latin typeface="Cambria"/>
                <a:ea typeface="Cambria"/>
                <a:cs typeface="Cambria"/>
                <a:sym typeface="Cambria"/>
              </a:rPr>
              <a:t>The noncontractile tissue is not significantly affected unless stretch held for prolonged period of time.</a:t>
            </a:r>
            <a:endParaRPr sz="1700">
              <a:latin typeface="Cambria"/>
              <a:ea typeface="Cambria"/>
              <a:cs typeface="Cambria"/>
              <a:sym typeface="Cambria"/>
            </a:endParaRPr>
          </a:p>
          <a:p>
            <a:pPr indent="-336550" lvl="0" marL="914400" rtl="0" algn="l">
              <a:lnSpc>
                <a:spcPct val="100000"/>
              </a:lnSpc>
              <a:spcBef>
                <a:spcPts val="0"/>
              </a:spcBef>
              <a:spcAft>
                <a:spcPts val="0"/>
              </a:spcAft>
              <a:buSzPts val="1700"/>
              <a:buFont typeface="Cambria"/>
              <a:buChar char="-"/>
            </a:pPr>
            <a:r>
              <a:rPr lang="en" sz="1700">
                <a:latin typeface="Cambria"/>
                <a:ea typeface="Cambria"/>
                <a:cs typeface="Cambria"/>
                <a:sym typeface="Cambria"/>
              </a:rPr>
              <a:t>Muscle must be normally innervated and under clients control.</a:t>
            </a:r>
            <a:endParaRPr sz="1700">
              <a:latin typeface="Cambria"/>
              <a:ea typeface="Cambria"/>
              <a:cs typeface="Cambria"/>
              <a:sym typeface="Cambria"/>
            </a:endParaRPr>
          </a:p>
          <a:p>
            <a:pPr indent="0" lvl="0" marL="45720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ie)client with mm flaccidity due to severed peripheral nn cannot contract mm. With spasticity cannot consciously relax mm.</a:t>
            </a:r>
            <a:endParaRPr sz="1700">
              <a:latin typeface="Cambria"/>
              <a:ea typeface="Cambria"/>
              <a:cs typeface="Cambria"/>
              <a:sym typeface="Cambria"/>
            </a:endParaRPr>
          </a:p>
          <a:p>
            <a:pPr indent="0" lvl="0" marL="457200" rtl="0" algn="l">
              <a:lnSpc>
                <a:spcPct val="100000"/>
              </a:lnSpc>
              <a:spcBef>
                <a:spcPts val="0"/>
              </a:spcBef>
              <a:spcAft>
                <a:spcPts val="0"/>
              </a:spcAft>
              <a:buClr>
                <a:schemeClr val="dk2"/>
              </a:buClr>
              <a:buSzPts val="1100"/>
              <a:buFont typeface="Arial"/>
              <a:buNone/>
            </a:pPr>
            <a:r>
              <a:rPr lang="en" sz="1700">
                <a:solidFill>
                  <a:srgbClr val="FF0000"/>
                </a:solidFill>
                <a:latin typeface="Cambria"/>
                <a:ea typeface="Cambria"/>
                <a:cs typeface="Cambria"/>
                <a:sym typeface="Cambria"/>
              </a:rPr>
              <a:t>Hold-relax, contract-relax, post isometric relaxation, and agonist contraction</a:t>
            </a:r>
            <a:r>
              <a:rPr lang="en" sz="1700">
                <a:latin typeface="Cambria"/>
                <a:ea typeface="Cambria"/>
                <a:cs typeface="Cambria"/>
                <a:sym typeface="Cambria"/>
              </a:rPr>
              <a:t> are examples of AIT.</a:t>
            </a:r>
            <a:endParaRPr sz="1700">
              <a:latin typeface="Cambria"/>
              <a:ea typeface="Cambria"/>
              <a:cs typeface="Cambria"/>
              <a:sym typeface="Cambria"/>
            </a:endParaRPr>
          </a:p>
          <a:p>
            <a:pPr indent="0" lvl="0" marL="0" rtl="0" algn="l">
              <a:spcBef>
                <a:spcPts val="0"/>
              </a:spcBef>
              <a:spcAft>
                <a:spcPts val="1200"/>
              </a:spcAft>
              <a:buNone/>
            </a:pPr>
            <a:r>
              <a:t/>
            </a:r>
            <a:endParaRPr sz="2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8" name="Google Shape;218;p37"/>
          <p:cNvSpPr txBox="1"/>
          <p:nvPr>
            <p:ph idx="1" type="body"/>
          </p:nvPr>
        </p:nvSpPr>
        <p:spPr>
          <a:xfrm>
            <a:off x="361650" y="1151925"/>
            <a:ext cx="8370000" cy="344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2000" u="sng">
                <a:solidFill>
                  <a:srgbClr val="FF0000"/>
                </a:solidFill>
                <a:latin typeface="Cambria"/>
                <a:ea typeface="Cambria"/>
                <a:cs typeface="Cambria"/>
                <a:sym typeface="Cambria"/>
              </a:rPr>
              <a:t>Hold relax</a:t>
            </a:r>
            <a:r>
              <a:rPr lang="en" sz="2000">
                <a:latin typeface="Cambria"/>
                <a:ea typeface="Cambria"/>
                <a:cs typeface="Cambria"/>
                <a:sym typeface="Cambria"/>
              </a:rPr>
              <a:t>: uses max muscle contraction to facilitate mm relaxation before stretching. Stretching affected mm directly.</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Pain free</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Client</a:t>
            </a:r>
            <a:r>
              <a:rPr lang="en" sz="2000">
                <a:solidFill>
                  <a:srgbClr val="FF0000"/>
                </a:solidFill>
                <a:latin typeface="Cambria"/>
                <a:ea typeface="Cambria"/>
                <a:cs typeface="Cambria"/>
                <a:sym typeface="Cambria"/>
              </a:rPr>
              <a:t> isometrically</a:t>
            </a:r>
            <a:r>
              <a:rPr lang="en" sz="2000">
                <a:latin typeface="Cambria"/>
                <a:ea typeface="Cambria"/>
                <a:cs typeface="Cambria"/>
                <a:sym typeface="Cambria"/>
              </a:rPr>
              <a:t> (w/o moving jt) and </a:t>
            </a:r>
            <a:r>
              <a:rPr lang="en" sz="2000">
                <a:solidFill>
                  <a:srgbClr val="FF0000"/>
                </a:solidFill>
                <a:latin typeface="Cambria"/>
                <a:ea typeface="Cambria"/>
                <a:cs typeface="Cambria"/>
                <a:sym typeface="Cambria"/>
              </a:rPr>
              <a:t>maximally</a:t>
            </a:r>
            <a:r>
              <a:rPr lang="en" sz="2000">
                <a:latin typeface="Cambria"/>
                <a:ea typeface="Cambria"/>
                <a:cs typeface="Cambria"/>
                <a:sym typeface="Cambria"/>
              </a:rPr>
              <a:t>(using full strength) contracts against the therapist's resistance for </a:t>
            </a:r>
            <a:r>
              <a:rPr lang="en" sz="2000">
                <a:solidFill>
                  <a:srgbClr val="FF0000"/>
                </a:solidFill>
                <a:latin typeface="Cambria"/>
                <a:ea typeface="Cambria"/>
                <a:cs typeface="Cambria"/>
                <a:sym typeface="Cambria"/>
              </a:rPr>
              <a:t>5-10 seconds</a:t>
            </a:r>
            <a:r>
              <a:rPr lang="en" sz="2000">
                <a:latin typeface="Cambria"/>
                <a:ea typeface="Cambria"/>
                <a:cs typeface="Cambria"/>
                <a:sym typeface="Cambria"/>
              </a:rPr>
              <a:t>.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Client relaxes mm when mm fatigues.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The therapist passively stretches mm by going through the range now gained from the release.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The procedure repeated until length achieved.</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Effects: lengthens tissue when pain/restricted range present.</a:t>
            </a:r>
            <a:endParaRPr sz="2000">
              <a:latin typeface="Cambria"/>
              <a:ea typeface="Cambria"/>
              <a:cs typeface="Cambria"/>
              <a:sym typeface="Cambria"/>
            </a:endParaRPr>
          </a:p>
          <a:p>
            <a:pPr indent="0" lvl="0" marL="0" rtl="0" algn="l">
              <a:spcBef>
                <a:spcPts val="0"/>
              </a:spcBef>
              <a:spcAft>
                <a:spcPts val="1200"/>
              </a:spcAft>
              <a:buNone/>
            </a:pPr>
            <a:r>
              <a:t/>
            </a: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4" name="Google Shape;224;p38"/>
          <p:cNvSpPr txBox="1"/>
          <p:nvPr>
            <p:ph idx="1" type="body"/>
          </p:nvPr>
        </p:nvSpPr>
        <p:spPr>
          <a:xfrm>
            <a:off x="174125" y="575950"/>
            <a:ext cx="85575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1900" u="sng">
                <a:solidFill>
                  <a:srgbClr val="FF0000"/>
                </a:solidFill>
                <a:latin typeface="Cambria"/>
                <a:ea typeface="Cambria"/>
                <a:cs typeface="Cambria"/>
                <a:sym typeface="Cambria"/>
              </a:rPr>
              <a:t>Contract-Relax</a:t>
            </a:r>
            <a:r>
              <a:rPr lang="en" sz="1900">
                <a:latin typeface="Cambria"/>
                <a:ea typeface="Cambria"/>
                <a:cs typeface="Cambria"/>
                <a:sym typeface="Cambria"/>
              </a:rPr>
              <a:t>: uses max contraction and relaxation to facilitate stretch. Stretching mm indirectly using </a:t>
            </a:r>
            <a:r>
              <a:rPr lang="en" sz="1900">
                <a:solidFill>
                  <a:srgbClr val="FF0000"/>
                </a:solidFill>
                <a:latin typeface="Cambria"/>
                <a:ea typeface="Cambria"/>
                <a:cs typeface="Cambria"/>
                <a:sym typeface="Cambria"/>
              </a:rPr>
              <a:t>antagonist mm</a:t>
            </a:r>
            <a:r>
              <a:rPr lang="en" sz="1900">
                <a:latin typeface="Cambria"/>
                <a:ea typeface="Cambria"/>
                <a:cs typeface="Cambria"/>
                <a:sym typeface="Cambria"/>
              </a:rPr>
              <a:t> (mm opposite mm to be stretched)</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Comfortable/pain free</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Client </a:t>
            </a:r>
            <a:r>
              <a:rPr lang="en" sz="1900">
                <a:solidFill>
                  <a:srgbClr val="FF0000"/>
                </a:solidFill>
                <a:latin typeface="Cambria"/>
                <a:ea typeface="Cambria"/>
                <a:cs typeface="Cambria"/>
                <a:sym typeface="Cambria"/>
              </a:rPr>
              <a:t>concentrically</a:t>
            </a:r>
            <a:r>
              <a:rPr lang="en" sz="1900">
                <a:latin typeface="Cambria"/>
                <a:ea typeface="Cambria"/>
                <a:cs typeface="Cambria"/>
                <a:sym typeface="Cambria"/>
              </a:rPr>
              <a:t>(contract mm while shortening) and </a:t>
            </a:r>
            <a:r>
              <a:rPr lang="en" sz="1900">
                <a:solidFill>
                  <a:srgbClr val="FF0000"/>
                </a:solidFill>
                <a:latin typeface="Cambria"/>
                <a:ea typeface="Cambria"/>
                <a:cs typeface="Cambria"/>
                <a:sym typeface="Cambria"/>
              </a:rPr>
              <a:t>maximally</a:t>
            </a:r>
            <a:r>
              <a:rPr lang="en" sz="1900">
                <a:latin typeface="Cambria"/>
                <a:ea typeface="Cambria"/>
                <a:cs typeface="Cambria"/>
                <a:sym typeface="Cambria"/>
              </a:rPr>
              <a:t> contract tight mm against therapist resistance.</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solidFill>
                  <a:srgbClr val="FF0000"/>
                </a:solidFill>
                <a:latin typeface="Cambria"/>
                <a:ea typeface="Cambria"/>
                <a:cs typeface="Cambria"/>
                <a:sym typeface="Cambria"/>
              </a:rPr>
              <a:t>Hold 5-10 seconds.</a:t>
            </a:r>
            <a:endParaRPr sz="19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Clients intent is to move during this process.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Therapist allows </a:t>
            </a:r>
            <a:r>
              <a:rPr lang="en" sz="1900">
                <a:solidFill>
                  <a:srgbClr val="FF0000"/>
                </a:solidFill>
                <a:latin typeface="Cambria"/>
                <a:ea typeface="Cambria"/>
                <a:cs typeface="Cambria"/>
                <a:sym typeface="Cambria"/>
              </a:rPr>
              <a:t>minimal movement</a:t>
            </a:r>
            <a:r>
              <a:rPr lang="en" sz="1900">
                <a:latin typeface="Cambria"/>
                <a:ea typeface="Cambria"/>
                <a:cs typeface="Cambria"/>
                <a:sym typeface="Cambria"/>
              </a:rPr>
              <a:t>.</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Same as the hold-relax technique, when the mm fatigues and relaxes, the limb is moved through the new ROM.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Repeat technique until desired ROM is achieved.</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The stretch portion causes the GTO to fire, relaxing mm.</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Effects: lengthen tissue when no pain is present.</a:t>
            </a:r>
            <a:endParaRPr sz="1900">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9"/>
          <p:cNvSpPr txBox="1"/>
          <p:nvPr>
            <p:ph type="title"/>
          </p:nvPr>
        </p:nvSpPr>
        <p:spPr>
          <a:xfrm>
            <a:off x="2338475" y="560638"/>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t/>
            </a:r>
            <a:endParaRPr sz="3000"/>
          </a:p>
        </p:txBody>
      </p:sp>
      <p:sp>
        <p:nvSpPr>
          <p:cNvPr id="230" name="Google Shape;230;p39"/>
          <p:cNvSpPr txBox="1"/>
          <p:nvPr>
            <p:ph idx="1" type="body"/>
          </p:nvPr>
        </p:nvSpPr>
        <p:spPr>
          <a:xfrm>
            <a:off x="286471" y="1580463"/>
            <a:ext cx="83835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i="1" lang="en" sz="2300" u="sng">
                <a:solidFill>
                  <a:srgbClr val="FF0000"/>
                </a:solidFill>
                <a:latin typeface="Cambria"/>
                <a:ea typeface="Cambria"/>
                <a:cs typeface="Cambria"/>
                <a:sym typeface="Cambria"/>
              </a:rPr>
              <a:t>Post-isometric Relaxation(PIR)</a:t>
            </a:r>
            <a:endParaRPr b="1" i="1" sz="2300" u="sng">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Developed in 1980 by Karel Lewitt.</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Resisted </a:t>
            </a:r>
            <a:r>
              <a:rPr lang="en" sz="2300">
                <a:solidFill>
                  <a:srgbClr val="FF0000"/>
                </a:solidFill>
                <a:latin typeface="Cambria"/>
                <a:ea typeface="Cambria"/>
                <a:cs typeface="Cambria"/>
                <a:sym typeface="Cambria"/>
              </a:rPr>
              <a:t>minimal isometric contraction</a:t>
            </a:r>
            <a:r>
              <a:rPr lang="en" sz="2300">
                <a:latin typeface="Cambria"/>
                <a:ea typeface="Cambria"/>
                <a:cs typeface="Cambria"/>
                <a:sym typeface="Cambria"/>
              </a:rPr>
              <a:t> followed by relaxation/</a:t>
            </a:r>
            <a:r>
              <a:rPr lang="en" sz="2300">
                <a:solidFill>
                  <a:srgbClr val="FF0000"/>
                </a:solidFill>
                <a:latin typeface="Cambria"/>
                <a:ea typeface="Cambria"/>
                <a:cs typeface="Cambria"/>
                <a:sym typeface="Cambria"/>
              </a:rPr>
              <a:t>gentle stretch.</a:t>
            </a:r>
            <a:endParaRPr sz="23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PIR differs from hold-relax and contract relax techniques in contraction/use of breathing/eye movements which increase stretch.</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Therapist slowly, passively stretches the mm to barrier of resistance only. </a:t>
            </a:r>
            <a:endParaRPr sz="2300">
              <a:latin typeface="Cambria"/>
              <a:ea typeface="Cambria"/>
              <a:cs typeface="Cambria"/>
              <a:sym typeface="Cambria"/>
            </a:endParaRPr>
          </a:p>
          <a:p>
            <a:pPr indent="0" lvl="0" marL="0" rtl="0" algn="l">
              <a:spcBef>
                <a:spcPts val="0"/>
              </a:spcBef>
              <a:spcAft>
                <a:spcPts val="1200"/>
              </a:spcAft>
              <a:buNone/>
            </a:pPr>
            <a:r>
              <a:t/>
            </a:r>
            <a:endParaRPr sz="27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0"/>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6" name="Google Shape;236;p40"/>
          <p:cNvSpPr txBox="1"/>
          <p:nvPr>
            <p:ph idx="1" type="body"/>
          </p:nvPr>
        </p:nvSpPr>
        <p:spPr>
          <a:xfrm>
            <a:off x="93750" y="509000"/>
            <a:ext cx="8637900" cy="4089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Stretch is within pain free range</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Client gently,</a:t>
            </a:r>
            <a:r>
              <a:rPr lang="en" sz="1900">
                <a:solidFill>
                  <a:srgbClr val="FF0000"/>
                </a:solidFill>
                <a:latin typeface="Cambria"/>
                <a:ea typeface="Cambria"/>
                <a:cs typeface="Cambria"/>
                <a:sym typeface="Cambria"/>
              </a:rPr>
              <a:t> isometrically and submaximally</a:t>
            </a:r>
            <a:r>
              <a:rPr lang="en" sz="1900">
                <a:latin typeface="Cambria"/>
                <a:ea typeface="Cambria"/>
                <a:cs typeface="Cambria"/>
                <a:sym typeface="Cambria"/>
              </a:rPr>
              <a:t>(using less than full strength) contracts mm against minimal resistance from therapist for up to </a:t>
            </a:r>
            <a:r>
              <a:rPr lang="en" sz="1900">
                <a:solidFill>
                  <a:srgbClr val="FF0000"/>
                </a:solidFill>
                <a:latin typeface="Cambria"/>
                <a:ea typeface="Cambria"/>
                <a:cs typeface="Cambria"/>
                <a:sym typeface="Cambria"/>
              </a:rPr>
              <a:t>10 seconds</a:t>
            </a:r>
            <a:r>
              <a:rPr lang="en" sz="1900">
                <a:latin typeface="Cambria"/>
                <a:ea typeface="Cambria"/>
                <a:cs typeface="Cambria"/>
                <a:sym typeface="Cambria"/>
              </a:rPr>
              <a:t>, inhaling slowly/deeply.</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Submaximal contraction, only partial contraction used,</a:t>
            </a:r>
            <a:r>
              <a:rPr lang="en" sz="1900">
                <a:solidFill>
                  <a:srgbClr val="FF0000"/>
                </a:solidFill>
                <a:latin typeface="Cambria"/>
                <a:ea typeface="Cambria"/>
                <a:cs typeface="Cambria"/>
                <a:sym typeface="Cambria"/>
              </a:rPr>
              <a:t> 10-25 percent.</a:t>
            </a:r>
            <a:r>
              <a:rPr lang="en" sz="1900">
                <a:latin typeface="Cambria"/>
                <a:ea typeface="Cambria"/>
                <a:cs typeface="Cambria"/>
                <a:sym typeface="Cambria"/>
              </a:rPr>
              <a:t> Ask client to only use part of their strength when contracting mm.</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Client completely relaxes mm. Achieved by asking client to inhale deep breath through the nose, exhale through the mouth.</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Client concentrates on relaxing the mm during exhalation.</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When mm relaxed, therapist gently stretches mm, stopping at point of resistance, before pain.</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Stretch not forced.</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solidFill>
                  <a:srgbClr val="FF0000"/>
                </a:solidFill>
                <a:latin typeface="Cambria"/>
                <a:ea typeface="Cambria"/>
                <a:cs typeface="Cambria"/>
                <a:sym typeface="Cambria"/>
              </a:rPr>
              <a:t>Repeat 3-5 times</a:t>
            </a:r>
            <a:r>
              <a:rPr lang="en" sz="1900">
                <a:latin typeface="Cambria"/>
                <a:ea typeface="Cambria"/>
                <a:cs typeface="Cambria"/>
                <a:sym typeface="Cambria"/>
              </a:rPr>
              <a:t>.</a:t>
            </a:r>
            <a:endParaRPr sz="1900">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1"/>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2" name="Google Shape;242;p41"/>
          <p:cNvSpPr txBox="1"/>
          <p:nvPr>
            <p:ph idx="1" type="body"/>
          </p:nvPr>
        </p:nvSpPr>
        <p:spPr>
          <a:xfrm>
            <a:off x="442021" y="1595775"/>
            <a:ext cx="82896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Instruct client to add </a:t>
            </a:r>
            <a:r>
              <a:rPr lang="en" sz="2200">
                <a:solidFill>
                  <a:srgbClr val="FF0000"/>
                </a:solidFill>
                <a:latin typeface="Cambria"/>
                <a:ea typeface="Cambria"/>
                <a:cs typeface="Cambria"/>
                <a:sym typeface="Cambria"/>
              </a:rPr>
              <a:t>specific eye movements</a:t>
            </a:r>
            <a:r>
              <a:rPr lang="en" sz="2200">
                <a:latin typeface="Cambria"/>
                <a:ea typeface="Cambria"/>
                <a:cs typeface="Cambria"/>
                <a:sym typeface="Cambria"/>
              </a:rPr>
              <a:t> to increase range of PIR.</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Gazing in one direction: facilitates movement in same direction, inhibits movement in opposite direction.</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Flexion/Extension/ROT of head and trunk are facilitated by eye movements.</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Effects: PRI lengthens soft tissue, decreases mm tone, symptoms of TPs, highly specific in aligning direction of force/individual mm fibers.</a:t>
            </a:r>
            <a:endParaRPr sz="2200">
              <a:latin typeface="Cambria"/>
              <a:ea typeface="Cambria"/>
              <a:cs typeface="Cambria"/>
              <a:sym typeface="Cambria"/>
            </a:endParaRPr>
          </a:p>
          <a:p>
            <a:pPr indent="0" lvl="0" marL="0" rtl="0" algn="l">
              <a:spcBef>
                <a:spcPts val="0"/>
              </a:spcBef>
              <a:spcAft>
                <a:spcPts val="1200"/>
              </a:spcAft>
              <a:buNone/>
            </a:pPr>
            <a:r>
              <a:t/>
            </a:r>
            <a:endParaRPr sz="2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2"/>
          <p:cNvSpPr txBox="1"/>
          <p:nvPr>
            <p:ph type="title"/>
          </p:nvPr>
        </p:nvSpPr>
        <p:spPr>
          <a:xfrm>
            <a:off x="160725" y="575950"/>
            <a:ext cx="35763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2760">
                <a:latin typeface="Cambria"/>
                <a:ea typeface="Cambria"/>
                <a:cs typeface="Cambria"/>
                <a:sym typeface="Cambria"/>
              </a:rPr>
              <a:t>Agonist Contraction</a:t>
            </a:r>
            <a:endParaRPr sz="2760">
              <a:latin typeface="Cambria"/>
              <a:ea typeface="Cambria"/>
              <a:cs typeface="Cambria"/>
              <a:sym typeface="Cambria"/>
            </a:endParaRPr>
          </a:p>
          <a:p>
            <a:pPr indent="0" lvl="0" marL="0" rtl="0" algn="l">
              <a:spcBef>
                <a:spcPts val="0"/>
              </a:spcBef>
              <a:spcAft>
                <a:spcPts val="0"/>
              </a:spcAft>
              <a:buSzPts val="990"/>
              <a:buNone/>
            </a:pPr>
            <a:r>
              <a:t/>
            </a:r>
            <a:endParaRPr sz="4200"/>
          </a:p>
        </p:txBody>
      </p:sp>
      <p:sp>
        <p:nvSpPr>
          <p:cNvPr id="248" name="Google Shape;248;p42"/>
          <p:cNvSpPr txBox="1"/>
          <p:nvPr>
            <p:ph idx="1" type="body"/>
          </p:nvPr>
        </p:nvSpPr>
        <p:spPr>
          <a:xfrm>
            <a:off x="93750" y="1151925"/>
            <a:ext cx="8637900" cy="344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Active inhibition technique, agonist contraction relies on </a:t>
            </a:r>
            <a:r>
              <a:rPr lang="en" sz="2200">
                <a:solidFill>
                  <a:srgbClr val="FF0000"/>
                </a:solidFill>
                <a:latin typeface="Cambria"/>
                <a:ea typeface="Cambria"/>
                <a:cs typeface="Cambria"/>
                <a:sym typeface="Cambria"/>
              </a:rPr>
              <a:t>reciprocal inhibition</a:t>
            </a:r>
            <a:r>
              <a:rPr lang="en" sz="2200">
                <a:latin typeface="Cambria"/>
                <a:ea typeface="Cambria"/>
                <a:cs typeface="Cambria"/>
                <a:sym typeface="Cambria"/>
              </a:rPr>
              <a:t>(or the reflex relaxation of the mm opposing the contracting mm) and stretch. For one muscle to contract, the opposing muscle must relax.</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200">
                <a:solidFill>
                  <a:srgbClr val="FF0000"/>
                </a:solidFill>
                <a:latin typeface="Cambria"/>
                <a:ea typeface="Cambria"/>
                <a:cs typeface="Cambria"/>
                <a:sym typeface="Cambria"/>
              </a:rPr>
              <a:t>Agonist</a:t>
            </a:r>
            <a:r>
              <a:rPr lang="en" sz="2200">
                <a:latin typeface="Cambria"/>
                <a:ea typeface="Cambria"/>
                <a:cs typeface="Cambria"/>
                <a:sym typeface="Cambria"/>
              </a:rPr>
              <a:t>: Reference point is the tight/shortened mm.</a:t>
            </a:r>
            <a:endParaRPr sz="2200">
              <a:latin typeface="Cambria"/>
              <a:ea typeface="Cambria"/>
              <a:cs typeface="Cambria"/>
              <a:sym typeface="Cambria"/>
            </a:endParaRPr>
          </a:p>
          <a:p>
            <a:pPr indent="0" lvl="0" marL="0" rtl="0" algn="l">
              <a:lnSpc>
                <a:spcPct val="100000"/>
              </a:lnSpc>
              <a:spcBef>
                <a:spcPts val="0"/>
              </a:spcBef>
              <a:spcAft>
                <a:spcPts val="0"/>
              </a:spcAft>
              <a:buNone/>
            </a:pPr>
            <a:r>
              <a:rPr b="1" i="1" lang="en" sz="2200">
                <a:solidFill>
                  <a:srgbClr val="FF0000"/>
                </a:solidFill>
                <a:latin typeface="Cambria"/>
                <a:ea typeface="Cambria"/>
                <a:cs typeface="Cambria"/>
                <a:sym typeface="Cambria"/>
              </a:rPr>
              <a:t>Antagonist</a:t>
            </a:r>
            <a:r>
              <a:rPr lang="en" sz="2200">
                <a:latin typeface="Cambria"/>
                <a:ea typeface="Cambria"/>
                <a:cs typeface="Cambria"/>
                <a:sym typeface="Cambria"/>
              </a:rPr>
              <a:t>: opposing muscle</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In this instance this is reversed. The reference point is the muscle that opposes the tight/spasmed muscle(antagonist).  The opposing mm, used as the reference point is the agonist.</a:t>
            </a:r>
            <a:endParaRPr sz="2200">
              <a:latin typeface="Cambria"/>
              <a:ea typeface="Cambria"/>
              <a:cs typeface="Cambria"/>
              <a:sym typeface="Cambria"/>
            </a:endParaRPr>
          </a:p>
          <a:p>
            <a:pPr indent="0" lvl="0" marL="0" rtl="0" algn="l">
              <a:spcBef>
                <a:spcPts val="0"/>
              </a:spcBef>
              <a:spcAft>
                <a:spcPts val="1200"/>
              </a:spcAft>
              <a:buNone/>
            </a:pPr>
            <a:r>
              <a:t/>
            </a:r>
            <a:endParaRPr sz="2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3"/>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4" name="Google Shape;254;p43"/>
          <p:cNvSpPr txBox="1"/>
          <p:nvPr>
            <p:ph idx="1" type="body"/>
          </p:nvPr>
        </p:nvSpPr>
        <p:spPr>
          <a:xfrm>
            <a:off x="107150" y="575950"/>
            <a:ext cx="8624400" cy="402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Agonist contraction performed by client or therapist working with the client.</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Client instructed to maximally contract mm opposing tight mm(agonist). Contraction held for</a:t>
            </a:r>
            <a:r>
              <a:rPr lang="en" sz="1700">
                <a:solidFill>
                  <a:srgbClr val="FF0000"/>
                </a:solidFill>
                <a:latin typeface="Cambria"/>
                <a:ea typeface="Cambria"/>
                <a:cs typeface="Cambria"/>
                <a:sym typeface="Cambria"/>
              </a:rPr>
              <a:t> 5-10 seconds</a:t>
            </a:r>
            <a:r>
              <a:rPr lang="en" sz="1700">
                <a:latin typeface="Cambria"/>
                <a:ea typeface="Cambria"/>
                <a:cs typeface="Cambria"/>
                <a:sym typeface="Cambria"/>
              </a:rPr>
              <a:t>. The tight mm (antagonist) is reciprocally inhibited, allowing it to relax/lengthen.</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Helps reduce mm spasms.</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Therapist slow,smooth, </a:t>
            </a:r>
            <a:r>
              <a:rPr lang="en" sz="1700">
                <a:solidFill>
                  <a:srgbClr val="FF0000"/>
                </a:solidFill>
                <a:latin typeface="Cambria"/>
                <a:ea typeface="Cambria"/>
                <a:cs typeface="Cambria"/>
                <a:sym typeface="Cambria"/>
              </a:rPr>
              <a:t>passively</a:t>
            </a:r>
            <a:r>
              <a:rPr lang="en" sz="1700">
                <a:latin typeface="Cambria"/>
                <a:ea typeface="Cambria"/>
                <a:cs typeface="Cambria"/>
                <a:sym typeface="Cambria"/>
              </a:rPr>
              <a:t> lengthens tight mm (antagonist) to comfortable position/pain free.</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Client </a:t>
            </a:r>
            <a:r>
              <a:rPr lang="en" sz="1700">
                <a:solidFill>
                  <a:srgbClr val="FF0000"/>
                </a:solidFill>
                <a:latin typeface="Cambria"/>
                <a:ea typeface="Cambria"/>
                <a:cs typeface="Cambria"/>
                <a:sym typeface="Cambria"/>
              </a:rPr>
              <a:t>submaximally/concentrically</a:t>
            </a:r>
            <a:r>
              <a:rPr lang="en" sz="1700">
                <a:latin typeface="Cambria"/>
                <a:ea typeface="Cambria"/>
                <a:cs typeface="Cambria"/>
                <a:sym typeface="Cambria"/>
              </a:rPr>
              <a:t> contracts mm opposing tight mm(agonist) against resistance.</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Hold contraction for </a:t>
            </a:r>
            <a:r>
              <a:rPr lang="en" sz="1700">
                <a:solidFill>
                  <a:srgbClr val="FF0000"/>
                </a:solidFill>
                <a:latin typeface="Cambria"/>
                <a:ea typeface="Cambria"/>
                <a:cs typeface="Cambria"/>
                <a:sym typeface="Cambria"/>
              </a:rPr>
              <a:t>5-10 seconds</a:t>
            </a:r>
            <a:r>
              <a:rPr lang="en" sz="1700">
                <a:latin typeface="Cambria"/>
                <a:ea typeface="Cambria"/>
                <a:cs typeface="Cambria"/>
                <a:sym typeface="Cambria"/>
              </a:rPr>
              <a:t> while limb within its range. </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The tight mm is </a:t>
            </a:r>
            <a:r>
              <a:rPr lang="en" sz="1700">
                <a:solidFill>
                  <a:srgbClr val="FF0000"/>
                </a:solidFill>
                <a:latin typeface="Cambria"/>
                <a:ea typeface="Cambria"/>
                <a:cs typeface="Cambria"/>
                <a:sym typeface="Cambria"/>
              </a:rPr>
              <a:t>reciprocally inhibited </a:t>
            </a:r>
            <a:r>
              <a:rPr lang="en" sz="1700">
                <a:latin typeface="Cambria"/>
                <a:ea typeface="Cambria"/>
                <a:cs typeface="Cambria"/>
                <a:sym typeface="Cambria"/>
              </a:rPr>
              <a:t>allowing it to lengthen.</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Effects: Agonist contraction lengthens soft tissue when</a:t>
            </a:r>
            <a:r>
              <a:rPr lang="en" sz="1700">
                <a:solidFill>
                  <a:srgbClr val="FF0000"/>
                </a:solidFill>
                <a:latin typeface="Cambria"/>
                <a:ea typeface="Cambria"/>
                <a:cs typeface="Cambria"/>
                <a:sym typeface="Cambria"/>
              </a:rPr>
              <a:t> tightness, spasms, and pain present</a:t>
            </a:r>
            <a:r>
              <a:rPr lang="en" sz="1700">
                <a:latin typeface="Cambria"/>
                <a:ea typeface="Cambria"/>
                <a:cs typeface="Cambria"/>
                <a:sym typeface="Cambria"/>
              </a:rPr>
              <a:t>.</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17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700">
                <a:latin typeface="Cambria"/>
                <a:ea typeface="Cambria"/>
                <a:cs typeface="Cambria"/>
                <a:sym typeface="Cambria"/>
              </a:rPr>
              <a:t>IE. Gastrac spasm is reciprocally inhibited when client is instructed to contract Tibialis ANT by bringing toes towards knee.</a:t>
            </a:r>
            <a:endParaRPr sz="1700">
              <a:latin typeface="Cambria"/>
              <a:ea typeface="Cambria"/>
              <a:cs typeface="Cambria"/>
              <a:sym typeface="Cambria"/>
            </a:endParaRPr>
          </a:p>
          <a:p>
            <a:pPr indent="0" lvl="0" marL="0" rtl="0" algn="l">
              <a:spcBef>
                <a:spcPts val="0"/>
              </a:spcBef>
              <a:spcAft>
                <a:spcPts val="1200"/>
              </a:spcAft>
              <a:buNone/>
            </a:pPr>
            <a:r>
              <a:t/>
            </a:r>
            <a:endParaRPr sz="21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0" name="Google Shape;260;p44"/>
          <p:cNvSpPr txBox="1"/>
          <p:nvPr>
            <p:ph idx="1" type="body"/>
          </p:nvPr>
        </p:nvSpPr>
        <p:spPr>
          <a:xfrm>
            <a:off x="321475" y="1211350"/>
            <a:ext cx="8410200" cy="338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AIT started out as part of a larger system called PNF.</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PNF: Proprioceptive Neuromuscular Facilitation</a:t>
            </a:r>
            <a:endParaRPr sz="22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Developed in the </a:t>
            </a:r>
            <a:r>
              <a:rPr lang="en" sz="2200">
                <a:solidFill>
                  <a:srgbClr val="FF0000"/>
                </a:solidFill>
                <a:latin typeface="Cambria"/>
                <a:ea typeface="Cambria"/>
                <a:cs typeface="Cambria"/>
                <a:sym typeface="Cambria"/>
              </a:rPr>
              <a:t>1940s by Herman Kabat, MD, and Margaret Knott, PT, to treat poliomyelitis</a:t>
            </a:r>
            <a:r>
              <a:rPr lang="en" sz="2200">
                <a:latin typeface="Cambria"/>
                <a:ea typeface="Cambria"/>
                <a:cs typeface="Cambria"/>
                <a:sym typeface="Cambria"/>
              </a:rPr>
              <a:t>( disabling/life threatening diseases caused by the poliovirus. Infects a person's spinal cord causing paralysis)</a:t>
            </a:r>
            <a:endParaRPr sz="2200">
              <a:latin typeface="Cambria"/>
              <a:ea typeface="Cambria"/>
              <a:cs typeface="Cambria"/>
              <a:sym typeface="Cambria"/>
            </a:endParaRPr>
          </a:p>
          <a:p>
            <a:pPr indent="0" lvl="0" marL="0" rtl="0" algn="l">
              <a:lnSpc>
                <a:spcPct val="95000"/>
              </a:lnSpc>
              <a:spcBef>
                <a:spcPts val="0"/>
              </a:spcBef>
              <a:spcAft>
                <a:spcPts val="1200"/>
              </a:spcAft>
              <a:buSzPts val="1018"/>
              <a:buNone/>
            </a:pPr>
            <a:r>
              <a:t/>
            </a:r>
            <a:endParaRPr sz="2395">
              <a:latin typeface="Cambria"/>
              <a:ea typeface="Cambria"/>
              <a:cs typeface="Cambria"/>
              <a:sym typeface="Cambr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5"/>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PNF</a:t>
            </a:r>
            <a:endParaRPr/>
          </a:p>
        </p:txBody>
      </p:sp>
      <p:sp>
        <p:nvSpPr>
          <p:cNvPr id="266" name="Google Shape;266;p45"/>
          <p:cNvSpPr txBox="1"/>
          <p:nvPr>
            <p:ph idx="1" type="body"/>
          </p:nvPr>
        </p:nvSpPr>
        <p:spPr>
          <a:xfrm>
            <a:off x="375050" y="1272475"/>
            <a:ext cx="8356500" cy="33258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Font typeface="Cambria"/>
              <a:buChar char="-"/>
            </a:pPr>
            <a:r>
              <a:rPr lang="en" sz="2100">
                <a:solidFill>
                  <a:srgbClr val="FF0000"/>
                </a:solidFill>
                <a:latin typeface="Cambria"/>
                <a:ea typeface="Cambria"/>
                <a:cs typeface="Cambria"/>
                <a:sym typeface="Cambria"/>
              </a:rPr>
              <a:t>Assess the patient</a:t>
            </a:r>
            <a:r>
              <a:rPr lang="en" sz="2100">
                <a:latin typeface="Cambria"/>
                <a:ea typeface="Cambria"/>
                <a:cs typeface="Cambria"/>
                <a:sym typeface="Cambria"/>
              </a:rPr>
              <a:t> for dysfunctional patterns of muscle strength, posture, and movement.</a:t>
            </a:r>
            <a:endParaRPr sz="2100">
              <a:latin typeface="Cambria"/>
              <a:ea typeface="Cambria"/>
              <a:cs typeface="Cambria"/>
              <a:sym typeface="Cambria"/>
            </a:endParaRPr>
          </a:p>
          <a:p>
            <a:pPr indent="-361950" lvl="0" marL="457200" rtl="0" algn="l">
              <a:lnSpc>
                <a:spcPct val="100000"/>
              </a:lnSpc>
              <a:spcBef>
                <a:spcPts val="0"/>
              </a:spcBef>
              <a:spcAft>
                <a:spcPts val="0"/>
              </a:spcAft>
              <a:buSzPts val="2100"/>
              <a:buFont typeface="Cambria"/>
              <a:buChar char="-"/>
            </a:pPr>
            <a:r>
              <a:rPr lang="en" sz="2100">
                <a:latin typeface="Cambria"/>
                <a:ea typeface="Cambria"/>
                <a:cs typeface="Cambria"/>
                <a:sym typeface="Cambria"/>
              </a:rPr>
              <a:t>Helps </a:t>
            </a:r>
            <a:r>
              <a:rPr lang="en" sz="2100">
                <a:solidFill>
                  <a:srgbClr val="FF0000"/>
                </a:solidFill>
                <a:latin typeface="Cambria"/>
                <a:ea typeface="Cambria"/>
                <a:cs typeface="Cambria"/>
                <a:sym typeface="Cambria"/>
              </a:rPr>
              <a:t>decrease pain</a:t>
            </a:r>
            <a:endParaRPr sz="2100">
              <a:solidFill>
                <a:srgbClr val="FF0000"/>
              </a:solidFill>
              <a:latin typeface="Cambria"/>
              <a:ea typeface="Cambria"/>
              <a:cs typeface="Cambria"/>
              <a:sym typeface="Cambria"/>
            </a:endParaRPr>
          </a:p>
          <a:p>
            <a:pPr indent="-361950" lvl="0" marL="457200" rtl="0" algn="l">
              <a:lnSpc>
                <a:spcPct val="100000"/>
              </a:lnSpc>
              <a:spcBef>
                <a:spcPts val="0"/>
              </a:spcBef>
              <a:spcAft>
                <a:spcPts val="0"/>
              </a:spcAft>
              <a:buSzPts val="2100"/>
              <a:buFont typeface="Cambria"/>
              <a:buChar char="-"/>
            </a:pPr>
            <a:r>
              <a:rPr lang="en" sz="2100">
                <a:latin typeface="Cambria"/>
                <a:ea typeface="Cambria"/>
                <a:cs typeface="Cambria"/>
                <a:sym typeface="Cambria"/>
              </a:rPr>
              <a:t>Regain stability/Coordination/ROM in trunk and limbs</a:t>
            </a:r>
            <a:endParaRPr sz="2100">
              <a:latin typeface="Cambria"/>
              <a:ea typeface="Cambria"/>
              <a:cs typeface="Cambria"/>
              <a:sym typeface="Cambria"/>
            </a:endParaRPr>
          </a:p>
          <a:p>
            <a:pPr indent="-361950" lvl="0" marL="457200" rtl="0" algn="l">
              <a:lnSpc>
                <a:spcPct val="100000"/>
              </a:lnSpc>
              <a:spcBef>
                <a:spcPts val="0"/>
              </a:spcBef>
              <a:spcAft>
                <a:spcPts val="0"/>
              </a:spcAft>
              <a:buSzPts val="2100"/>
              <a:buFont typeface="Cambria"/>
              <a:buChar char="-"/>
            </a:pPr>
            <a:r>
              <a:rPr lang="en" sz="2100">
                <a:latin typeface="Cambria"/>
                <a:ea typeface="Cambria"/>
                <a:cs typeface="Cambria"/>
                <a:sym typeface="Cambria"/>
              </a:rPr>
              <a:t>Achieved with complex </a:t>
            </a:r>
            <a:r>
              <a:rPr lang="en" sz="2100">
                <a:solidFill>
                  <a:srgbClr val="FF0000"/>
                </a:solidFill>
                <a:latin typeface="Cambria"/>
                <a:ea typeface="Cambria"/>
                <a:cs typeface="Cambria"/>
                <a:sym typeface="Cambria"/>
              </a:rPr>
              <a:t>passive/active movement</a:t>
            </a:r>
            <a:r>
              <a:rPr lang="en" sz="2100">
                <a:latin typeface="Cambria"/>
                <a:ea typeface="Cambria"/>
                <a:cs typeface="Cambria"/>
                <a:sym typeface="Cambria"/>
              </a:rPr>
              <a:t> patterns.</a:t>
            </a:r>
            <a:endParaRPr sz="2100">
              <a:latin typeface="Cambria"/>
              <a:ea typeface="Cambria"/>
              <a:cs typeface="Cambria"/>
              <a:sym typeface="Cambria"/>
            </a:endParaRPr>
          </a:p>
          <a:p>
            <a:pPr indent="-361950" lvl="0" marL="457200" rtl="0" algn="l">
              <a:lnSpc>
                <a:spcPct val="100000"/>
              </a:lnSpc>
              <a:spcBef>
                <a:spcPts val="0"/>
              </a:spcBef>
              <a:spcAft>
                <a:spcPts val="0"/>
              </a:spcAft>
              <a:buSzPts val="2100"/>
              <a:buFont typeface="Cambria"/>
              <a:buChar char="-"/>
            </a:pPr>
            <a:r>
              <a:rPr lang="en" sz="2100">
                <a:solidFill>
                  <a:srgbClr val="FF0000"/>
                </a:solidFill>
                <a:latin typeface="Cambria"/>
                <a:ea typeface="Cambria"/>
                <a:cs typeface="Cambria"/>
                <a:sym typeface="Cambria"/>
              </a:rPr>
              <a:t>Isotonic/isometric resistance exercises</a:t>
            </a:r>
            <a:r>
              <a:rPr lang="en" sz="2100">
                <a:latin typeface="Cambria"/>
                <a:ea typeface="Cambria"/>
                <a:cs typeface="Cambria"/>
                <a:sym typeface="Cambria"/>
              </a:rPr>
              <a:t> to regain mobility/strength</a:t>
            </a:r>
            <a:endParaRPr sz="2100">
              <a:latin typeface="Cambria"/>
              <a:ea typeface="Cambria"/>
              <a:cs typeface="Cambria"/>
              <a:sym typeface="Cambria"/>
            </a:endParaRPr>
          </a:p>
          <a:p>
            <a:pPr indent="-361950" lvl="0" marL="457200" rtl="0" algn="l">
              <a:lnSpc>
                <a:spcPct val="100000"/>
              </a:lnSpc>
              <a:spcBef>
                <a:spcPts val="0"/>
              </a:spcBef>
              <a:spcAft>
                <a:spcPts val="0"/>
              </a:spcAft>
              <a:buSzPts val="2100"/>
              <a:buFont typeface="Cambria"/>
              <a:buChar char="-"/>
            </a:pPr>
            <a:r>
              <a:rPr lang="en" sz="2100">
                <a:solidFill>
                  <a:srgbClr val="FF0000"/>
                </a:solidFill>
                <a:latin typeface="Cambria"/>
                <a:ea typeface="Cambria"/>
                <a:cs typeface="Cambria"/>
                <a:sym typeface="Cambria"/>
              </a:rPr>
              <a:t>Hydrotherapy</a:t>
            </a:r>
            <a:r>
              <a:rPr lang="en" sz="2100">
                <a:latin typeface="Cambria"/>
                <a:ea typeface="Cambria"/>
                <a:cs typeface="Cambria"/>
                <a:sym typeface="Cambria"/>
              </a:rPr>
              <a:t> to reduce pain</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spcBef>
                <a:spcPts val="0"/>
              </a:spcBef>
              <a:spcAft>
                <a:spcPts val="1200"/>
              </a:spcAft>
              <a:buNone/>
            </a:pPr>
            <a:r>
              <a:t/>
            </a:r>
            <a:endParaRPr sz="25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6"/>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2" name="Google Shape;272;p46"/>
          <p:cNvSpPr txBox="1"/>
          <p:nvPr>
            <p:ph idx="1" type="body"/>
          </p:nvPr>
        </p:nvSpPr>
        <p:spPr>
          <a:xfrm>
            <a:off x="308071" y="1595775"/>
            <a:ext cx="84237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000000"/>
                </a:solidFill>
                <a:latin typeface="Cambria"/>
                <a:ea typeface="Cambria"/>
                <a:cs typeface="Cambria"/>
                <a:sym typeface="Cambria"/>
              </a:rPr>
              <a:t>The difference between AIT and PNF is the type of </a:t>
            </a:r>
            <a:r>
              <a:rPr lang="en" sz="2200">
                <a:solidFill>
                  <a:srgbClr val="FF0000"/>
                </a:solidFill>
                <a:latin typeface="Cambria"/>
                <a:ea typeface="Cambria"/>
                <a:cs typeface="Cambria"/>
                <a:sym typeface="Cambria"/>
              </a:rPr>
              <a:t>force of contraction </a:t>
            </a:r>
            <a:r>
              <a:rPr lang="en" sz="2200">
                <a:solidFill>
                  <a:srgbClr val="000000"/>
                </a:solidFill>
                <a:latin typeface="Cambria"/>
                <a:ea typeface="Cambria"/>
                <a:cs typeface="Cambria"/>
                <a:sym typeface="Cambria"/>
              </a:rPr>
              <a:t>used. AIT contraction may be </a:t>
            </a:r>
            <a:r>
              <a:rPr lang="en" sz="2200">
                <a:solidFill>
                  <a:srgbClr val="FF0000"/>
                </a:solidFill>
                <a:latin typeface="Cambria"/>
                <a:ea typeface="Cambria"/>
                <a:cs typeface="Cambria"/>
                <a:sym typeface="Cambria"/>
              </a:rPr>
              <a:t>isometric or isotonic</a:t>
            </a:r>
            <a:r>
              <a:rPr lang="en" sz="2200">
                <a:solidFill>
                  <a:srgbClr val="000000"/>
                </a:solidFill>
                <a:latin typeface="Cambria"/>
                <a:ea typeface="Cambria"/>
                <a:cs typeface="Cambria"/>
                <a:sym typeface="Cambria"/>
              </a:rPr>
              <a:t> while the force can be </a:t>
            </a:r>
            <a:r>
              <a:rPr lang="en" sz="2200">
                <a:solidFill>
                  <a:srgbClr val="FF0000"/>
                </a:solidFill>
                <a:latin typeface="Cambria"/>
                <a:ea typeface="Cambria"/>
                <a:cs typeface="Cambria"/>
                <a:sym typeface="Cambria"/>
              </a:rPr>
              <a:t>submaximal/maximum</a:t>
            </a:r>
            <a:r>
              <a:rPr lang="en" sz="2200">
                <a:solidFill>
                  <a:srgbClr val="000000"/>
                </a:solidFill>
                <a:latin typeface="Cambria"/>
                <a:ea typeface="Cambria"/>
                <a:cs typeface="Cambria"/>
                <a:sym typeface="Cambria"/>
              </a:rPr>
              <a:t> depending on technique.</a:t>
            </a:r>
            <a:endParaRPr sz="2200">
              <a:solidFill>
                <a:srgbClr val="00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solidFill>
                <a:srgbClr val="00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Terms vary</a:t>
            </a:r>
            <a:r>
              <a:rPr lang="en" sz="2200">
                <a:solidFill>
                  <a:srgbClr val="000000"/>
                </a:solidFill>
                <a:latin typeface="Cambria"/>
                <a:ea typeface="Cambria"/>
                <a:cs typeface="Cambria"/>
                <a:sym typeface="Cambria"/>
              </a:rPr>
              <a:t>: Kinesiology defines isotonic as a constant contraction with movement.</a:t>
            </a:r>
            <a:endParaRPr sz="2200">
              <a:solidFill>
                <a:srgbClr val="00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Kabat</a:t>
            </a:r>
            <a:r>
              <a:rPr lang="en" sz="2200">
                <a:solidFill>
                  <a:srgbClr val="000000"/>
                </a:solidFill>
                <a:latin typeface="Cambria"/>
                <a:ea typeface="Cambria"/>
                <a:cs typeface="Cambria"/>
                <a:sym typeface="Cambria"/>
              </a:rPr>
              <a:t>: constant contraction where patient has the “intention to create movement”</a:t>
            </a:r>
            <a:endParaRPr sz="2200">
              <a:solidFill>
                <a:srgbClr val="000000"/>
              </a:solidFill>
              <a:latin typeface="Cambria"/>
              <a:ea typeface="Cambria"/>
              <a:cs typeface="Cambria"/>
              <a:sym typeface="Cambria"/>
            </a:endParaRPr>
          </a:p>
          <a:p>
            <a:pPr indent="0" lvl="0" marL="0" rtl="0" algn="l">
              <a:spcBef>
                <a:spcPts val="0"/>
              </a:spcBef>
              <a:spcAft>
                <a:spcPts val="1200"/>
              </a:spcAft>
              <a:buNone/>
            </a:pPr>
            <a:r>
              <a:t/>
            </a:r>
            <a:endParaRPr sz="2600">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7"/>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PASSIVE STRETCHING</a:t>
            </a:r>
            <a:endParaRPr/>
          </a:p>
        </p:txBody>
      </p:sp>
      <p:sp>
        <p:nvSpPr>
          <p:cNvPr id="278" name="Google Shape;278;p47"/>
          <p:cNvSpPr txBox="1"/>
          <p:nvPr>
            <p:ph idx="1" type="body"/>
          </p:nvPr>
        </p:nvSpPr>
        <p:spPr>
          <a:xfrm>
            <a:off x="227696" y="1595775"/>
            <a:ext cx="8504100" cy="3002400"/>
          </a:xfrm>
          <a:prstGeom prst="rect">
            <a:avLst/>
          </a:prstGeom>
        </p:spPr>
        <p:txBody>
          <a:bodyPr anchorCtr="0" anchor="t" bIns="91425" lIns="91425" spcFirstLastPara="1" rIns="91425" wrap="square" tIns="91425">
            <a:normAutofit/>
          </a:bodyPr>
          <a:lstStyle/>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Both </a:t>
            </a:r>
            <a:r>
              <a:rPr lang="en" sz="1900">
                <a:solidFill>
                  <a:srgbClr val="FF0000"/>
                </a:solidFill>
                <a:latin typeface="Cambria"/>
                <a:ea typeface="Cambria"/>
                <a:cs typeface="Cambria"/>
                <a:sym typeface="Cambria"/>
              </a:rPr>
              <a:t>contractile and noncontractile</a:t>
            </a:r>
            <a:r>
              <a:rPr lang="en" sz="1900">
                <a:latin typeface="Cambria"/>
                <a:ea typeface="Cambria"/>
                <a:cs typeface="Cambria"/>
                <a:sym typeface="Cambria"/>
              </a:rPr>
              <a:t> tissues are lengthened. </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Stretch achieved </a:t>
            </a:r>
            <a:r>
              <a:rPr lang="en" sz="1900">
                <a:solidFill>
                  <a:srgbClr val="FF0000"/>
                </a:solidFill>
                <a:latin typeface="Cambria"/>
                <a:ea typeface="Cambria"/>
                <a:cs typeface="Cambria"/>
                <a:sym typeface="Cambria"/>
              </a:rPr>
              <a:t>without movement</a:t>
            </a:r>
            <a:r>
              <a:rPr lang="en" sz="1900">
                <a:latin typeface="Cambria"/>
                <a:ea typeface="Cambria"/>
                <a:cs typeface="Cambria"/>
                <a:sym typeface="Cambria"/>
              </a:rPr>
              <a:t>, not recommended prior to exercise unless mm have been warmed up before. </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More common as a </a:t>
            </a:r>
            <a:r>
              <a:rPr lang="en" sz="1900">
                <a:solidFill>
                  <a:srgbClr val="FF0000"/>
                </a:solidFill>
                <a:latin typeface="Cambria"/>
                <a:ea typeface="Cambria"/>
                <a:cs typeface="Cambria"/>
                <a:sym typeface="Cambria"/>
              </a:rPr>
              <a:t>stretch and hold technique</a:t>
            </a:r>
            <a:r>
              <a:rPr lang="en" sz="1900">
                <a:latin typeface="Cambria"/>
                <a:ea typeface="Cambria"/>
                <a:cs typeface="Cambria"/>
                <a:sym typeface="Cambria"/>
              </a:rPr>
              <a:t> most people are familiar with.</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Before stretch performed, use </a:t>
            </a:r>
            <a:r>
              <a:rPr lang="en" sz="1900">
                <a:solidFill>
                  <a:srgbClr val="FF0000"/>
                </a:solidFill>
                <a:latin typeface="Cambria"/>
                <a:ea typeface="Cambria"/>
                <a:cs typeface="Cambria"/>
                <a:sym typeface="Cambria"/>
              </a:rPr>
              <a:t>active free movement, AIT</a:t>
            </a:r>
            <a:r>
              <a:rPr lang="en" sz="1900">
                <a:latin typeface="Cambria"/>
                <a:ea typeface="Cambria"/>
                <a:cs typeface="Cambria"/>
                <a:sym typeface="Cambria"/>
              </a:rPr>
              <a:t>, or application of </a:t>
            </a:r>
            <a:r>
              <a:rPr lang="en" sz="1900">
                <a:solidFill>
                  <a:srgbClr val="FF0000"/>
                </a:solidFill>
                <a:latin typeface="Cambria"/>
                <a:ea typeface="Cambria"/>
                <a:cs typeface="Cambria"/>
                <a:sym typeface="Cambria"/>
              </a:rPr>
              <a:t>heat.</a:t>
            </a:r>
            <a:endParaRPr sz="1900">
              <a:solidFill>
                <a:srgbClr val="FF0000"/>
              </a:solidFill>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Performed while </a:t>
            </a:r>
            <a:r>
              <a:rPr lang="en" sz="1900">
                <a:solidFill>
                  <a:srgbClr val="FF0000"/>
                </a:solidFill>
                <a:latin typeface="Cambria"/>
                <a:ea typeface="Cambria"/>
                <a:cs typeface="Cambria"/>
                <a:sym typeface="Cambria"/>
              </a:rPr>
              <a:t>client relaxes tissue to be stretched</a:t>
            </a:r>
            <a:endParaRPr sz="1900">
              <a:solidFill>
                <a:srgbClr val="FF0000"/>
              </a:solidFill>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4" name="Google Shape;284;p48"/>
          <p:cNvSpPr txBox="1"/>
          <p:nvPr>
            <p:ph idx="1" type="body"/>
          </p:nvPr>
        </p:nvSpPr>
        <p:spPr>
          <a:xfrm>
            <a:off x="133950" y="857250"/>
            <a:ext cx="8597700" cy="3740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2"/>
              </a:buClr>
              <a:buSzPts val="1100"/>
              <a:buFont typeface="Arial"/>
              <a:buNone/>
            </a:pPr>
            <a:r>
              <a:rPr lang="en" sz="2000">
                <a:latin typeface="Cambria"/>
                <a:ea typeface="Cambria"/>
                <a:cs typeface="Cambria"/>
                <a:sym typeface="Cambria"/>
              </a:rPr>
              <a:t>Stretch muscle and shorten connective tissues restricting ROM</a:t>
            </a:r>
            <a:endParaRPr sz="2000">
              <a:latin typeface="Cambria"/>
              <a:ea typeface="Cambria"/>
              <a:cs typeface="Cambria"/>
              <a:sym typeface="Cambria"/>
            </a:endParaRPr>
          </a:p>
          <a:p>
            <a:pPr indent="-355600" lvl="0" marL="457200" rtl="0" algn="l">
              <a:lnSpc>
                <a:spcPct val="90000"/>
              </a:lnSpc>
              <a:spcBef>
                <a:spcPts val="0"/>
              </a:spcBef>
              <a:spcAft>
                <a:spcPts val="0"/>
              </a:spcAft>
              <a:buClr>
                <a:srgbClr val="FF0000"/>
              </a:buClr>
              <a:buSzPts val="2000"/>
              <a:buFont typeface="Cambria"/>
              <a:buChar char="-"/>
            </a:pPr>
            <a:r>
              <a:rPr lang="en" sz="2000">
                <a:solidFill>
                  <a:srgbClr val="FF0000"/>
                </a:solidFill>
                <a:latin typeface="Cambria"/>
                <a:ea typeface="Cambria"/>
                <a:cs typeface="Cambria"/>
                <a:sym typeface="Cambria"/>
              </a:rPr>
              <a:t>Control direction/duration of stretch/force/speed used</a:t>
            </a:r>
            <a:endParaRPr sz="2000">
              <a:solidFill>
                <a:srgbClr val="FF0000"/>
              </a:solidFill>
              <a:latin typeface="Cambria"/>
              <a:ea typeface="Cambria"/>
              <a:cs typeface="Cambria"/>
              <a:sym typeface="Cambria"/>
            </a:endParaRPr>
          </a:p>
          <a:p>
            <a:pPr indent="-355600" lvl="0" marL="457200" rtl="0" algn="l">
              <a:lnSpc>
                <a:spcPct val="90000"/>
              </a:lnSpc>
              <a:spcBef>
                <a:spcPts val="0"/>
              </a:spcBef>
              <a:spcAft>
                <a:spcPts val="0"/>
              </a:spcAft>
              <a:buSzPts val="2000"/>
              <a:buFont typeface="Cambria"/>
              <a:buChar char="-"/>
            </a:pPr>
            <a:r>
              <a:rPr lang="en" sz="2000">
                <a:latin typeface="Cambria"/>
                <a:ea typeface="Cambria"/>
                <a:cs typeface="Cambria"/>
                <a:sym typeface="Cambria"/>
              </a:rPr>
              <a:t>apply stretch </a:t>
            </a:r>
            <a:r>
              <a:rPr lang="en" sz="2000">
                <a:solidFill>
                  <a:srgbClr val="FF0000"/>
                </a:solidFill>
                <a:latin typeface="Cambria"/>
                <a:ea typeface="Cambria"/>
                <a:cs typeface="Cambria"/>
                <a:sym typeface="Cambria"/>
              </a:rPr>
              <a:t>slowly</a:t>
            </a:r>
            <a:endParaRPr sz="2000">
              <a:solidFill>
                <a:srgbClr val="FF0000"/>
              </a:solidFill>
              <a:latin typeface="Cambria"/>
              <a:ea typeface="Cambria"/>
              <a:cs typeface="Cambria"/>
              <a:sym typeface="Cambria"/>
            </a:endParaRPr>
          </a:p>
          <a:p>
            <a:pPr indent="-355600" lvl="0" marL="457200" rtl="0" algn="l">
              <a:lnSpc>
                <a:spcPct val="90000"/>
              </a:lnSpc>
              <a:spcBef>
                <a:spcPts val="0"/>
              </a:spcBef>
              <a:spcAft>
                <a:spcPts val="0"/>
              </a:spcAft>
              <a:buSzPts val="2000"/>
              <a:buFont typeface="Cambria"/>
              <a:buChar char="-"/>
            </a:pPr>
            <a:r>
              <a:rPr lang="en" sz="2000">
                <a:latin typeface="Cambria"/>
                <a:ea typeface="Cambria"/>
                <a:cs typeface="Cambria"/>
                <a:sym typeface="Cambria"/>
              </a:rPr>
              <a:t>hold for </a:t>
            </a:r>
            <a:r>
              <a:rPr lang="en" sz="2000">
                <a:solidFill>
                  <a:srgbClr val="FF0000"/>
                </a:solidFill>
                <a:latin typeface="Cambria"/>
                <a:ea typeface="Cambria"/>
                <a:cs typeface="Cambria"/>
                <a:sym typeface="Cambria"/>
              </a:rPr>
              <a:t>15-30 seconds</a:t>
            </a:r>
            <a:endParaRPr sz="2000">
              <a:solidFill>
                <a:srgbClr val="FF0000"/>
              </a:solidFill>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latin typeface="Cambria"/>
                <a:ea typeface="Cambria"/>
                <a:cs typeface="Cambria"/>
                <a:sym typeface="Cambria"/>
              </a:rPr>
              <a:t>This ensures tissues are fully stretched beyond resting length, increasing range. </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latin typeface="Cambria"/>
                <a:ea typeface="Cambria"/>
                <a:cs typeface="Cambria"/>
                <a:sym typeface="Cambria"/>
              </a:rPr>
              <a:t>Repeat several times.</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latin typeface="Cambria"/>
                <a:ea typeface="Cambria"/>
                <a:cs typeface="Cambria"/>
                <a:sym typeface="Cambria"/>
              </a:rPr>
              <a:t>Passive stretch is </a:t>
            </a:r>
            <a:r>
              <a:rPr lang="en" sz="2000">
                <a:solidFill>
                  <a:srgbClr val="FF0000"/>
                </a:solidFill>
                <a:latin typeface="Cambria"/>
                <a:ea typeface="Cambria"/>
                <a:cs typeface="Cambria"/>
                <a:sym typeface="Cambria"/>
              </a:rPr>
              <a:t>not the same</a:t>
            </a:r>
            <a:r>
              <a:rPr lang="en" sz="2000">
                <a:latin typeface="Cambria"/>
                <a:ea typeface="Cambria"/>
                <a:cs typeface="Cambria"/>
                <a:sym typeface="Cambria"/>
              </a:rPr>
              <a:t> as passive relaxed ROM. </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solidFill>
                  <a:srgbClr val="FF0000"/>
                </a:solidFill>
                <a:latin typeface="Cambria"/>
                <a:ea typeface="Cambria"/>
                <a:cs typeface="Cambria"/>
                <a:sym typeface="Cambria"/>
              </a:rPr>
              <a:t>Passive stretch</a:t>
            </a:r>
            <a:r>
              <a:rPr lang="en" sz="2000">
                <a:latin typeface="Cambria"/>
                <a:ea typeface="Cambria"/>
                <a:cs typeface="Cambria"/>
                <a:sym typeface="Cambria"/>
              </a:rPr>
              <a:t>: applied to the restricted ROM, increasing ROM. </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solidFill>
                  <a:srgbClr val="FF0000"/>
                </a:solidFill>
                <a:latin typeface="Cambria"/>
                <a:ea typeface="Cambria"/>
                <a:cs typeface="Cambria"/>
                <a:sym typeface="Cambria"/>
              </a:rPr>
              <a:t>Passive relaxed</a:t>
            </a:r>
            <a:r>
              <a:rPr lang="en" sz="2000">
                <a:latin typeface="Cambria"/>
                <a:ea typeface="Cambria"/>
                <a:cs typeface="Cambria"/>
                <a:sym typeface="Cambria"/>
              </a:rPr>
              <a:t>: applied within the unrestricted available range.</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rPr lang="en" sz="2000">
                <a:solidFill>
                  <a:srgbClr val="FF0000"/>
                </a:solidFill>
                <a:latin typeface="Cambria"/>
                <a:ea typeface="Cambria"/>
                <a:cs typeface="Cambria"/>
                <a:sym typeface="Cambria"/>
              </a:rPr>
              <a:t>Effects</a:t>
            </a:r>
            <a:r>
              <a:rPr lang="en" sz="2000">
                <a:latin typeface="Cambria"/>
                <a:ea typeface="Cambria"/>
                <a:cs typeface="Cambria"/>
                <a:sym typeface="Cambria"/>
              </a:rPr>
              <a:t>: PS lengthens contractile/noncontractile soft tissue</a:t>
            </a:r>
            <a:endParaRPr sz="2000">
              <a:latin typeface="Cambria"/>
              <a:ea typeface="Cambria"/>
              <a:cs typeface="Cambria"/>
              <a:sym typeface="Cambria"/>
            </a:endParaRPr>
          </a:p>
          <a:p>
            <a:pPr indent="0" lvl="0" marL="0" rtl="0" algn="l">
              <a:lnSpc>
                <a:spcPct val="90000"/>
              </a:lnSpc>
              <a:spcBef>
                <a:spcPts val="0"/>
              </a:spcBef>
              <a:spcAft>
                <a:spcPts val="0"/>
              </a:spcAft>
              <a:buClr>
                <a:schemeClr val="dk2"/>
              </a:buClr>
              <a:buSzPts val="1100"/>
              <a:buFont typeface="Arial"/>
              <a:buNone/>
            </a:pPr>
            <a:r>
              <a:t/>
            </a:r>
            <a:endParaRPr sz="2000">
              <a:latin typeface="Cambria"/>
              <a:ea typeface="Cambria"/>
              <a:cs typeface="Cambria"/>
              <a:sym typeface="Cambria"/>
            </a:endParaRPr>
          </a:p>
          <a:p>
            <a:pPr indent="0" lvl="0" marL="0" rtl="0" algn="l">
              <a:lnSpc>
                <a:spcPct val="105000"/>
              </a:lnSpc>
              <a:spcBef>
                <a:spcPts val="0"/>
              </a:spcBef>
              <a:spcAft>
                <a:spcPts val="1200"/>
              </a:spcAft>
              <a:buNone/>
            </a:pPr>
            <a:r>
              <a:t/>
            </a:r>
            <a:endParaRPr sz="24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9"/>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PASSIVE JT PLAY</a:t>
            </a:r>
            <a:endParaRPr/>
          </a:p>
        </p:txBody>
      </p:sp>
      <p:sp>
        <p:nvSpPr>
          <p:cNvPr id="290" name="Google Shape;290;p49"/>
          <p:cNvSpPr txBox="1"/>
          <p:nvPr>
            <p:ph idx="1" type="body"/>
          </p:nvPr>
        </p:nvSpPr>
        <p:spPr>
          <a:xfrm>
            <a:off x="200921" y="1595775"/>
            <a:ext cx="8530800" cy="30024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Font typeface="Cambria"/>
              <a:buChar char="-"/>
            </a:pPr>
            <a:r>
              <a:rPr lang="en" sz="2200">
                <a:latin typeface="Cambria"/>
                <a:ea typeface="Cambria"/>
                <a:cs typeface="Cambria"/>
                <a:sym typeface="Cambria"/>
              </a:rPr>
              <a:t>Also known as joint play</a:t>
            </a:r>
            <a:endParaRPr sz="2200">
              <a:latin typeface="Cambria"/>
              <a:ea typeface="Cambria"/>
              <a:cs typeface="Cambria"/>
              <a:sym typeface="Cambria"/>
            </a:endParaRPr>
          </a:p>
          <a:p>
            <a:pPr indent="-368300" lvl="0" marL="457200" rtl="0" algn="l">
              <a:lnSpc>
                <a:spcPct val="100000"/>
              </a:lnSpc>
              <a:spcBef>
                <a:spcPts val="0"/>
              </a:spcBef>
              <a:spcAft>
                <a:spcPts val="0"/>
              </a:spcAft>
              <a:buSzPts val="2200"/>
              <a:buFont typeface="Cambria"/>
              <a:buChar char="-"/>
            </a:pPr>
            <a:r>
              <a:rPr lang="en" sz="2200">
                <a:latin typeface="Cambria"/>
                <a:ea typeface="Cambria"/>
                <a:cs typeface="Cambria"/>
                <a:sym typeface="Cambria"/>
              </a:rPr>
              <a:t>Stretches soft tissue crossing joint/joint capsule itself, increasing joint range.</a:t>
            </a:r>
            <a:endParaRPr sz="2200">
              <a:latin typeface="Cambria"/>
              <a:ea typeface="Cambria"/>
              <a:cs typeface="Cambria"/>
              <a:sym typeface="Cambria"/>
            </a:endParaRPr>
          </a:p>
          <a:p>
            <a:pPr indent="-368300" lvl="0" marL="457200" rtl="0" algn="l">
              <a:lnSpc>
                <a:spcPct val="100000"/>
              </a:lnSpc>
              <a:spcBef>
                <a:spcPts val="0"/>
              </a:spcBef>
              <a:spcAft>
                <a:spcPts val="0"/>
              </a:spcAft>
              <a:buSzPts val="2200"/>
              <a:buFont typeface="Cambria"/>
              <a:buChar char="-"/>
            </a:pPr>
            <a:r>
              <a:rPr lang="en" sz="2200">
                <a:latin typeface="Cambria"/>
                <a:ea typeface="Cambria"/>
                <a:cs typeface="Cambria"/>
                <a:sym typeface="Cambria"/>
              </a:rPr>
              <a:t>Pain/spasm reduced in muscle crossing treated joint.</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Application</a:t>
            </a:r>
            <a:r>
              <a:rPr lang="en" sz="2200">
                <a:latin typeface="Cambria"/>
                <a:ea typeface="Cambria"/>
                <a:cs typeface="Cambria"/>
                <a:sym typeface="Cambria"/>
              </a:rPr>
              <a:t>: apply distraction and controlled pressure at end of available passive joint range.</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Effect</a:t>
            </a:r>
            <a:r>
              <a:rPr lang="en" sz="2200">
                <a:latin typeface="Cambria"/>
                <a:ea typeface="Cambria"/>
                <a:cs typeface="Cambria"/>
                <a:sym typeface="Cambria"/>
              </a:rPr>
              <a:t>s: stretch joint capsule, increase range, decrease pain/spasm.</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solidFill>
                  <a:srgbClr val="FF0000"/>
                </a:solidFill>
                <a:latin typeface="Cambria"/>
                <a:ea typeface="Cambria"/>
                <a:cs typeface="Cambria"/>
                <a:sym typeface="Cambria"/>
              </a:rPr>
              <a:t>Contra</a:t>
            </a:r>
            <a:r>
              <a:rPr lang="en" sz="2200">
                <a:latin typeface="Cambria"/>
                <a:ea typeface="Cambria"/>
                <a:cs typeface="Cambria"/>
                <a:sym typeface="Cambria"/>
              </a:rPr>
              <a:t>: Acute injuries to bones/joints/muscles/nerves</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latin typeface="Cambria"/>
              <a:ea typeface="Cambria"/>
              <a:cs typeface="Cambria"/>
              <a:sym typeface="Cambria"/>
            </a:endParaRPr>
          </a:p>
          <a:p>
            <a:pPr indent="0" lvl="0" marL="0" rtl="0" algn="l">
              <a:spcBef>
                <a:spcPts val="0"/>
              </a:spcBef>
              <a:spcAft>
                <a:spcPts val="1200"/>
              </a:spcAft>
              <a:buNone/>
            </a:pPr>
            <a:r>
              <a:t/>
            </a:r>
            <a:endParaRPr sz="2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0"/>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SELF STRETCHING</a:t>
            </a:r>
            <a:endParaRPr/>
          </a:p>
        </p:txBody>
      </p:sp>
      <p:sp>
        <p:nvSpPr>
          <p:cNvPr id="296" name="Google Shape;296;p50"/>
          <p:cNvSpPr txBox="1"/>
          <p:nvPr>
            <p:ph idx="1" type="body"/>
          </p:nvPr>
        </p:nvSpPr>
        <p:spPr>
          <a:xfrm>
            <a:off x="200925" y="1211350"/>
            <a:ext cx="8530500" cy="3386700"/>
          </a:xfrm>
          <a:prstGeom prst="rect">
            <a:avLst/>
          </a:prstGeom>
        </p:spPr>
        <p:txBody>
          <a:bodyPr anchorCtr="0" anchor="t" bIns="91425" lIns="91425" spcFirstLastPara="1" rIns="91425" wrap="square" tIns="91425">
            <a:noAutofit/>
          </a:bodyPr>
          <a:lstStyle/>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Part of self care.</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Client stretches own soft tissues, using own body weight as the stretch force</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Actively inhibit muscle to increase length using principles of agonist contraction.</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Direction/duration/force of speed/stretch, same as passive stretch.</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Controlled by client</a:t>
            </a:r>
            <a:endParaRPr sz="1900">
              <a:latin typeface="Cambria"/>
              <a:ea typeface="Cambria"/>
              <a:cs typeface="Cambria"/>
              <a:sym typeface="Cambria"/>
            </a:endParaRPr>
          </a:p>
          <a:p>
            <a:pPr indent="-349250" lvl="0" marL="457200" rtl="0" algn="l">
              <a:lnSpc>
                <a:spcPct val="100000"/>
              </a:lnSpc>
              <a:spcBef>
                <a:spcPts val="0"/>
              </a:spcBef>
              <a:spcAft>
                <a:spcPts val="0"/>
              </a:spcAft>
              <a:buSzPts val="1900"/>
              <a:buFont typeface="Cambria"/>
              <a:buChar char="-"/>
            </a:pPr>
            <a:r>
              <a:rPr lang="en" sz="1900">
                <a:latin typeface="Cambria"/>
                <a:ea typeface="Cambria"/>
                <a:cs typeface="Cambria"/>
                <a:sym typeface="Cambria"/>
              </a:rPr>
              <a:t>Stretch held for 15-30 seconds without bouncing muscle.</a:t>
            </a:r>
            <a:endParaRPr sz="1900">
              <a:latin typeface="Cambria"/>
              <a:ea typeface="Cambria"/>
              <a:cs typeface="Cambria"/>
              <a:sym typeface="Cambria"/>
            </a:endParaRPr>
          </a:p>
          <a:p>
            <a:pPr indent="0" lvl="0" marL="457200" rtl="0" algn="l">
              <a:lnSpc>
                <a:spcPct val="100000"/>
              </a:lnSpc>
              <a:spcBef>
                <a:spcPts val="0"/>
              </a:spcBef>
              <a:spcAft>
                <a:spcPts val="0"/>
              </a:spcAft>
              <a:buNone/>
            </a:pPr>
            <a:r>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Effects: soft tissue lengthened by client</a:t>
            </a:r>
            <a:endParaRPr sz="1900">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1"/>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RESISTANCE EXERCISE</a:t>
            </a:r>
            <a:endParaRPr/>
          </a:p>
        </p:txBody>
      </p:sp>
      <p:sp>
        <p:nvSpPr>
          <p:cNvPr id="302" name="Google Shape;302;p51"/>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lang="en" sz="3100">
                <a:latin typeface="Cambria"/>
                <a:ea typeface="Cambria"/>
                <a:cs typeface="Cambria"/>
                <a:sym typeface="Cambria"/>
              </a:rPr>
              <a:t>DEF: Any form of active exercise in which the client’s muscular </a:t>
            </a:r>
            <a:r>
              <a:rPr lang="en" sz="3100">
                <a:solidFill>
                  <a:srgbClr val="FF0000"/>
                </a:solidFill>
                <a:latin typeface="Cambria"/>
                <a:ea typeface="Cambria"/>
                <a:cs typeface="Cambria"/>
                <a:sym typeface="Cambria"/>
              </a:rPr>
              <a:t>contraction is resisted by an outside force.</a:t>
            </a:r>
            <a:endParaRPr sz="3100">
              <a:solidFill>
                <a:srgbClr val="FF0000"/>
              </a:solidFill>
              <a:latin typeface="Cambria"/>
              <a:ea typeface="Cambria"/>
              <a:cs typeface="Cambria"/>
              <a:sym typeface="Cambria"/>
            </a:endParaRPr>
          </a:p>
          <a:p>
            <a:pPr indent="0" lvl="0" marL="0" rtl="0" algn="l">
              <a:spcBef>
                <a:spcPts val="0"/>
              </a:spcBef>
              <a:spcAft>
                <a:spcPts val="1200"/>
              </a:spcAft>
              <a:buNone/>
            </a:pPr>
            <a:r>
              <a:t/>
            </a:r>
            <a:endParaRPr sz="35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2"/>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8" name="Google Shape;308;p52"/>
          <p:cNvSpPr txBox="1"/>
          <p:nvPr>
            <p:ph idx="1" type="body"/>
          </p:nvPr>
        </p:nvSpPr>
        <p:spPr>
          <a:xfrm>
            <a:off x="187525" y="575950"/>
            <a:ext cx="85443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100">
                <a:solidFill>
                  <a:srgbClr val="FF0000"/>
                </a:solidFill>
                <a:latin typeface="Cambria"/>
                <a:ea typeface="Cambria"/>
                <a:cs typeface="Cambria"/>
                <a:sym typeface="Cambria"/>
              </a:rPr>
              <a:t>Static(isometric/without moving JT)</a:t>
            </a:r>
            <a:endParaRPr sz="21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solidFill>
                  <a:srgbClr val="FF0000"/>
                </a:solidFill>
                <a:latin typeface="Cambria"/>
                <a:ea typeface="Cambria"/>
                <a:cs typeface="Cambria"/>
                <a:sym typeface="Cambria"/>
              </a:rPr>
              <a:t>Dynamic(isotonic/with JT movement</a:t>
            </a:r>
            <a:r>
              <a:rPr lang="en" sz="2100">
                <a:latin typeface="Cambria"/>
                <a:ea typeface="Cambria"/>
                <a:cs typeface="Cambria"/>
                <a:sym typeface="Cambria"/>
              </a:rPr>
              <a:t>)</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solidFill>
                  <a:srgbClr val="FF0000"/>
                </a:solidFill>
                <a:latin typeface="Cambria"/>
                <a:ea typeface="Cambria"/>
                <a:cs typeface="Cambria"/>
                <a:sym typeface="Cambria"/>
              </a:rPr>
              <a:t>Manual resistance</a:t>
            </a:r>
            <a:r>
              <a:rPr lang="en" sz="2100">
                <a:latin typeface="Cambria"/>
                <a:ea typeface="Cambria"/>
                <a:cs typeface="Cambria"/>
                <a:sym typeface="Cambria"/>
              </a:rPr>
              <a:t>: resistance by therapist</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Provided by weights (free/assisted)</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Other (rubber tubing/therabands)</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Resistance applied to contracting muscle will increase strength, endurance, overall physical function.</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Used when pathology/immobilization/disuse results in mm weakness</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solidFill>
                  <a:srgbClr val="FF0000"/>
                </a:solidFill>
                <a:latin typeface="Cambria"/>
                <a:ea typeface="Cambria"/>
                <a:cs typeface="Cambria"/>
                <a:sym typeface="Cambria"/>
              </a:rPr>
              <a:t>Effect</a:t>
            </a:r>
            <a:r>
              <a:rPr lang="en" sz="2100">
                <a:latin typeface="Cambria"/>
                <a:ea typeface="Cambria"/>
                <a:cs typeface="Cambria"/>
                <a:sym typeface="Cambria"/>
              </a:rPr>
              <a:t>: increase strength/function/endurance in muscle</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solidFill>
                  <a:srgbClr val="FF0000"/>
                </a:solidFill>
                <a:latin typeface="Cambria"/>
                <a:ea typeface="Cambria"/>
                <a:cs typeface="Cambria"/>
                <a:sym typeface="Cambria"/>
              </a:rPr>
              <a:t>Contra</a:t>
            </a:r>
            <a:r>
              <a:rPr lang="en" sz="2100">
                <a:latin typeface="Cambria"/>
                <a:ea typeface="Cambria"/>
                <a:cs typeface="Cambria"/>
                <a:sym typeface="Cambria"/>
              </a:rPr>
              <a:t>: acute stage of healing/paralysis/severe pain when exercising</a:t>
            </a:r>
            <a:endParaRPr sz="2100">
              <a:latin typeface="Cambria"/>
              <a:ea typeface="Cambria"/>
              <a:cs typeface="Cambria"/>
              <a:sym typeface="Cambria"/>
            </a:endParaRPr>
          </a:p>
          <a:p>
            <a:pPr indent="0" lvl="0" marL="0" rtl="0" algn="l">
              <a:spcBef>
                <a:spcPts val="0"/>
              </a:spcBef>
              <a:spcAft>
                <a:spcPts val="1200"/>
              </a:spcAft>
              <a:buNone/>
            </a:pPr>
            <a:r>
              <a:t/>
            </a:r>
            <a:endParaRPr sz="25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3"/>
          <p:cNvSpPr txBox="1"/>
          <p:nvPr>
            <p:ph type="title"/>
          </p:nvPr>
        </p:nvSpPr>
        <p:spPr>
          <a:xfrm>
            <a:off x="337500" y="508975"/>
            <a:ext cx="83289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2760">
                <a:latin typeface="Cambria"/>
                <a:ea typeface="Cambria"/>
                <a:cs typeface="Cambria"/>
                <a:sym typeface="Cambria"/>
              </a:rPr>
              <a:t>Active Resisted (AR) Isometric Exercise</a:t>
            </a:r>
            <a:endParaRPr sz="2760">
              <a:latin typeface="Cambria"/>
              <a:ea typeface="Cambria"/>
              <a:cs typeface="Cambria"/>
              <a:sym typeface="Cambria"/>
            </a:endParaRPr>
          </a:p>
          <a:p>
            <a:pPr indent="0" lvl="0" marL="0" rtl="0" algn="l">
              <a:spcBef>
                <a:spcPts val="0"/>
              </a:spcBef>
              <a:spcAft>
                <a:spcPts val="0"/>
              </a:spcAft>
              <a:buSzPts val="990"/>
              <a:buNone/>
            </a:pPr>
            <a:r>
              <a:t/>
            </a:r>
            <a:endParaRPr sz="4200"/>
          </a:p>
        </p:txBody>
      </p:sp>
      <p:sp>
        <p:nvSpPr>
          <p:cNvPr id="314" name="Google Shape;314;p53"/>
          <p:cNvSpPr txBox="1"/>
          <p:nvPr>
            <p:ph idx="1" type="body"/>
          </p:nvPr>
        </p:nvSpPr>
        <p:spPr>
          <a:xfrm>
            <a:off x="200921" y="1595775"/>
            <a:ext cx="85308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3400">
                <a:latin typeface="Cambria"/>
                <a:ea typeface="Cambria"/>
                <a:cs typeface="Cambria"/>
                <a:sym typeface="Cambria"/>
              </a:rPr>
              <a:t>DEF: muscle contracts </a:t>
            </a:r>
            <a:r>
              <a:rPr lang="en" sz="3400">
                <a:solidFill>
                  <a:srgbClr val="FF0000"/>
                </a:solidFill>
                <a:latin typeface="Cambria"/>
                <a:ea typeface="Cambria"/>
                <a:cs typeface="Cambria"/>
                <a:sym typeface="Cambria"/>
              </a:rPr>
              <a:t>statically(isometrically) without any visible joint motion or muscle shortening.  </a:t>
            </a:r>
            <a:r>
              <a:rPr lang="en" sz="3400">
                <a:latin typeface="Cambria"/>
                <a:ea typeface="Cambria"/>
                <a:cs typeface="Cambria"/>
                <a:sym typeface="Cambria"/>
              </a:rPr>
              <a:t>Examples: planks, wall sits, squats. Sit and hold position.</a:t>
            </a:r>
            <a:endParaRPr sz="3400">
              <a:latin typeface="Cambria"/>
              <a:ea typeface="Cambria"/>
              <a:cs typeface="Cambria"/>
              <a:sym typeface="Cambria"/>
            </a:endParaRPr>
          </a:p>
          <a:p>
            <a:pPr indent="0" lvl="0" marL="0" rtl="0" algn="l">
              <a:spcBef>
                <a:spcPts val="0"/>
              </a:spcBef>
              <a:spcAft>
                <a:spcPts val="1200"/>
              </a:spcAft>
              <a:buNone/>
            </a:pPr>
            <a:r>
              <a:t/>
            </a:r>
            <a:endParaRPr sz="3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4"/>
          <p:cNvSpPr txBox="1"/>
          <p:nvPr>
            <p:ph type="title"/>
          </p:nvPr>
        </p:nvSpPr>
        <p:spPr>
          <a:xfrm>
            <a:off x="1060800" y="147325"/>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20" name="Google Shape;320;p54"/>
          <p:cNvSpPr txBox="1"/>
          <p:nvPr>
            <p:ph idx="1" type="body"/>
          </p:nvPr>
        </p:nvSpPr>
        <p:spPr>
          <a:xfrm>
            <a:off x="137650" y="683125"/>
            <a:ext cx="85842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Strength will increase if isometric contraction maintained against resistance, more than </a:t>
            </a:r>
            <a:r>
              <a:rPr lang="en" sz="2200">
                <a:solidFill>
                  <a:srgbClr val="FF0000"/>
                </a:solidFill>
                <a:latin typeface="Cambria"/>
                <a:ea typeface="Cambria"/>
                <a:cs typeface="Cambria"/>
                <a:sym typeface="Cambria"/>
              </a:rPr>
              <a:t>6 seconds</a:t>
            </a:r>
            <a:r>
              <a:rPr lang="en" sz="2200">
                <a:latin typeface="Cambria"/>
                <a:ea typeface="Cambria"/>
                <a:cs typeface="Cambria"/>
                <a:sym typeface="Cambria"/>
              </a:rPr>
              <a:t>.</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Client begins exercise with </a:t>
            </a:r>
            <a:r>
              <a:rPr lang="en" sz="2200">
                <a:solidFill>
                  <a:srgbClr val="FF0000"/>
                </a:solidFill>
                <a:latin typeface="Cambria"/>
                <a:ea typeface="Cambria"/>
                <a:cs typeface="Cambria"/>
                <a:sym typeface="Cambria"/>
              </a:rPr>
              <a:t>submaximal contraction</a:t>
            </a:r>
            <a:r>
              <a:rPr lang="en" sz="2200">
                <a:latin typeface="Cambria"/>
                <a:ea typeface="Cambria"/>
                <a:cs typeface="Cambria"/>
                <a:sym typeface="Cambria"/>
              </a:rPr>
              <a:t>, using portion of mm strength.</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Strength will develop only at position of mm exercise is performed.</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Joint should be moved through ROM </a:t>
            </a:r>
            <a:r>
              <a:rPr lang="en" sz="2200">
                <a:solidFill>
                  <a:srgbClr val="FF0000"/>
                </a:solidFill>
                <a:latin typeface="Cambria"/>
                <a:ea typeface="Cambria"/>
                <a:cs typeface="Cambria"/>
                <a:sym typeface="Cambria"/>
              </a:rPr>
              <a:t>with resistance applied</a:t>
            </a:r>
            <a:r>
              <a:rPr lang="en" sz="2200">
                <a:latin typeface="Cambria"/>
                <a:ea typeface="Cambria"/>
                <a:cs typeface="Cambria"/>
                <a:sym typeface="Cambria"/>
              </a:rPr>
              <a:t> at several points.</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200">
                <a:latin typeface="Cambria"/>
                <a:ea typeface="Cambria"/>
                <a:cs typeface="Cambria"/>
                <a:sym typeface="Cambria"/>
              </a:rPr>
              <a:t>Effects: used to maintain mm strength and circulation when joint unstable or immobilized, and in early stages of healing when tissue fragile.</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latin typeface="Cambria"/>
              <a:ea typeface="Cambria"/>
              <a:cs typeface="Cambria"/>
              <a:sym typeface="Cambria"/>
            </a:endParaRPr>
          </a:p>
          <a:p>
            <a:pPr indent="0" lvl="0" marL="0" rtl="0" algn="l">
              <a:spcBef>
                <a:spcPts val="0"/>
              </a:spcBef>
              <a:spcAft>
                <a:spcPts val="1200"/>
              </a:spcAft>
              <a:buNone/>
            </a:pPr>
            <a:r>
              <a:t/>
            </a:r>
            <a:endParaRPr sz="26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5"/>
          <p:cNvSpPr txBox="1"/>
          <p:nvPr>
            <p:ph type="title"/>
          </p:nvPr>
        </p:nvSpPr>
        <p:spPr>
          <a:xfrm>
            <a:off x="281275" y="575950"/>
            <a:ext cx="84405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3060">
                <a:latin typeface="Cambria"/>
                <a:ea typeface="Cambria"/>
                <a:cs typeface="Cambria"/>
                <a:sym typeface="Cambria"/>
              </a:rPr>
              <a:t>Active Resisted (AR) Isotonic Exercise</a:t>
            </a:r>
            <a:endParaRPr sz="3060">
              <a:latin typeface="Cambria"/>
              <a:ea typeface="Cambria"/>
              <a:cs typeface="Cambria"/>
              <a:sym typeface="Cambria"/>
            </a:endParaRPr>
          </a:p>
          <a:p>
            <a:pPr indent="0" lvl="0" marL="0" rtl="0" algn="l">
              <a:spcBef>
                <a:spcPts val="0"/>
              </a:spcBef>
              <a:spcAft>
                <a:spcPts val="0"/>
              </a:spcAft>
              <a:buSzPts val="990"/>
              <a:buNone/>
            </a:pPr>
            <a:r>
              <a:t/>
            </a:r>
            <a:endParaRPr sz="4500"/>
          </a:p>
        </p:txBody>
      </p:sp>
      <p:sp>
        <p:nvSpPr>
          <p:cNvPr id="326" name="Google Shape;326;p55"/>
          <p:cNvSpPr txBox="1"/>
          <p:nvPr>
            <p:ph idx="1" type="body"/>
          </p:nvPr>
        </p:nvSpPr>
        <p:spPr>
          <a:xfrm>
            <a:off x="174121" y="1595775"/>
            <a:ext cx="85575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latin typeface="Cambria"/>
                <a:ea typeface="Cambria"/>
                <a:cs typeface="Cambria"/>
                <a:sym typeface="Cambria"/>
              </a:rPr>
              <a:t>DEF: mm contracts dynamically (isotonically). Resistance training. Can be performed using free weights to strengthen specific mm area.</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500">
                <a:solidFill>
                  <a:srgbClr val="FF0000"/>
                </a:solidFill>
                <a:latin typeface="Cambria"/>
                <a:ea typeface="Cambria"/>
                <a:cs typeface="Cambria"/>
                <a:sym typeface="Cambria"/>
              </a:rPr>
              <a:t>Concentric</a:t>
            </a:r>
            <a:r>
              <a:rPr lang="en" sz="2200">
                <a:latin typeface="Cambria"/>
                <a:ea typeface="Cambria"/>
                <a:cs typeface="Cambria"/>
                <a:sym typeface="Cambria"/>
              </a:rPr>
              <a:t> contraction exercise occurs as the </a:t>
            </a:r>
            <a:r>
              <a:rPr lang="en" sz="2200">
                <a:solidFill>
                  <a:srgbClr val="FF0000"/>
                </a:solidFill>
                <a:latin typeface="Cambria"/>
                <a:ea typeface="Cambria"/>
                <a:cs typeface="Cambria"/>
                <a:sym typeface="Cambria"/>
              </a:rPr>
              <a:t>mm shortens</a:t>
            </a:r>
            <a:r>
              <a:rPr lang="en" sz="2200">
                <a:latin typeface="Cambria"/>
                <a:ea typeface="Cambria"/>
                <a:cs typeface="Cambria"/>
                <a:sym typeface="Cambria"/>
              </a:rPr>
              <a:t>.</a:t>
            </a:r>
            <a:endParaRPr sz="22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600">
                <a:solidFill>
                  <a:srgbClr val="FF0000"/>
                </a:solidFill>
                <a:latin typeface="Cambria"/>
                <a:ea typeface="Cambria"/>
                <a:cs typeface="Cambria"/>
                <a:sym typeface="Cambria"/>
              </a:rPr>
              <a:t>Eccentric</a:t>
            </a:r>
            <a:r>
              <a:rPr lang="en" sz="2200">
                <a:latin typeface="Cambria"/>
                <a:ea typeface="Cambria"/>
                <a:cs typeface="Cambria"/>
                <a:sym typeface="Cambria"/>
              </a:rPr>
              <a:t> mm contraction occurs as the </a:t>
            </a:r>
            <a:r>
              <a:rPr lang="en" sz="2200">
                <a:solidFill>
                  <a:srgbClr val="FF0000"/>
                </a:solidFill>
                <a:latin typeface="Cambria"/>
                <a:ea typeface="Cambria"/>
                <a:cs typeface="Cambria"/>
                <a:sym typeface="Cambria"/>
              </a:rPr>
              <a:t>mm lengthens</a:t>
            </a:r>
            <a:r>
              <a:rPr lang="en" sz="2200">
                <a:latin typeface="Cambria"/>
                <a:ea typeface="Cambria"/>
                <a:cs typeface="Cambria"/>
                <a:sym typeface="Cambria"/>
              </a:rPr>
              <a:t>.</a:t>
            </a:r>
            <a:endParaRPr sz="2200">
              <a:latin typeface="Cambria"/>
              <a:ea typeface="Cambria"/>
              <a:cs typeface="Cambria"/>
              <a:sym typeface="Cambria"/>
            </a:endParaRPr>
          </a:p>
          <a:p>
            <a:pPr indent="0" lvl="0" marL="0" rtl="0" algn="l">
              <a:spcBef>
                <a:spcPts val="0"/>
              </a:spcBef>
              <a:spcAft>
                <a:spcPts val="1200"/>
              </a:spcAft>
              <a:buNone/>
            </a:pPr>
            <a:r>
              <a:t/>
            </a:r>
            <a:endParaRPr sz="26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6"/>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32" name="Google Shape;332;p56"/>
          <p:cNvSpPr txBox="1"/>
          <p:nvPr>
            <p:ph idx="1" type="body"/>
          </p:nvPr>
        </p:nvSpPr>
        <p:spPr>
          <a:xfrm>
            <a:off x="348246" y="1595775"/>
            <a:ext cx="8383500" cy="3002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800">
                <a:latin typeface="Cambria"/>
                <a:ea typeface="Cambria"/>
                <a:cs typeface="Cambria"/>
                <a:sym typeface="Cambria"/>
              </a:rPr>
              <a:t>The muscle lengthen/shortens through available ROM, client resists against a constant/ variable load.</a:t>
            </a:r>
            <a:endParaRPr sz="28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8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800">
                <a:latin typeface="Cambria"/>
                <a:ea typeface="Cambria"/>
                <a:cs typeface="Cambria"/>
                <a:sym typeface="Cambria"/>
              </a:rPr>
              <a:t>Effects: </a:t>
            </a:r>
            <a:r>
              <a:rPr lang="en" sz="2800">
                <a:solidFill>
                  <a:srgbClr val="FF0000"/>
                </a:solidFill>
                <a:latin typeface="Cambria"/>
                <a:ea typeface="Cambria"/>
                <a:cs typeface="Cambria"/>
                <a:sym typeface="Cambria"/>
              </a:rPr>
              <a:t>Isotonic exercises</a:t>
            </a:r>
            <a:r>
              <a:rPr lang="en" sz="2800">
                <a:latin typeface="Cambria"/>
                <a:ea typeface="Cambria"/>
                <a:cs typeface="Cambria"/>
                <a:sym typeface="Cambria"/>
              </a:rPr>
              <a:t> are used to increase mm strength </a:t>
            </a:r>
            <a:r>
              <a:rPr lang="en" sz="2800">
                <a:solidFill>
                  <a:srgbClr val="FF0000"/>
                </a:solidFill>
                <a:latin typeface="Cambria"/>
                <a:ea typeface="Cambria"/>
                <a:cs typeface="Cambria"/>
                <a:sym typeface="Cambria"/>
              </a:rPr>
              <a:t>once full ROM has been regained.</a:t>
            </a:r>
            <a:endParaRPr sz="2800">
              <a:solidFill>
                <a:srgbClr val="FF0000"/>
              </a:solidFill>
              <a:latin typeface="Cambria"/>
              <a:ea typeface="Cambria"/>
              <a:cs typeface="Cambria"/>
              <a:sym typeface="Cambria"/>
            </a:endParaRPr>
          </a:p>
          <a:p>
            <a:pPr indent="0" lvl="0" marL="0" rtl="0" algn="l">
              <a:spcBef>
                <a:spcPts val="0"/>
              </a:spcBef>
              <a:spcAft>
                <a:spcPts val="1200"/>
              </a:spcAft>
              <a:buNone/>
            </a:pPr>
            <a:r>
              <a:t/>
            </a:r>
            <a:endParaRPr sz="32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7"/>
          <p:cNvSpPr txBox="1"/>
          <p:nvPr>
            <p:ph type="title"/>
          </p:nvPr>
        </p:nvSpPr>
        <p:spPr>
          <a:xfrm>
            <a:off x="281275" y="575950"/>
            <a:ext cx="84405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2560">
                <a:latin typeface="Cambria"/>
                <a:ea typeface="Cambria"/>
                <a:cs typeface="Cambria"/>
                <a:sym typeface="Cambria"/>
              </a:rPr>
              <a:t>Progression of Remedial Exercise w/ injury:</a:t>
            </a:r>
            <a:endParaRPr sz="2560">
              <a:latin typeface="Cambria"/>
              <a:ea typeface="Cambria"/>
              <a:cs typeface="Cambria"/>
              <a:sym typeface="Cambria"/>
            </a:endParaRPr>
          </a:p>
          <a:p>
            <a:pPr indent="0" lvl="0" marL="0" rtl="0" algn="l">
              <a:spcBef>
                <a:spcPts val="0"/>
              </a:spcBef>
              <a:spcAft>
                <a:spcPts val="0"/>
              </a:spcAft>
              <a:buSzPts val="990"/>
              <a:buNone/>
            </a:pPr>
            <a:r>
              <a:t/>
            </a:r>
            <a:endParaRPr sz="4000"/>
          </a:p>
        </p:txBody>
      </p:sp>
      <p:sp>
        <p:nvSpPr>
          <p:cNvPr id="338" name="Google Shape;338;p57"/>
          <p:cNvSpPr txBox="1"/>
          <p:nvPr>
            <p:ph idx="1" type="body"/>
          </p:nvPr>
        </p:nvSpPr>
        <p:spPr>
          <a:xfrm>
            <a:off x="214325" y="1098350"/>
            <a:ext cx="8517300" cy="364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Incorporated into treatment or as self care.</a:t>
            </a:r>
            <a:endParaRPr sz="2100">
              <a:latin typeface="Cambria"/>
              <a:ea typeface="Cambria"/>
              <a:cs typeface="Cambria"/>
              <a:sym typeface="Cambria"/>
            </a:endParaRPr>
          </a:p>
          <a:p>
            <a:pPr indent="0" lvl="0" marL="0" rtl="0" algn="l">
              <a:lnSpc>
                <a:spcPct val="100000"/>
              </a:lnSpc>
              <a:spcBef>
                <a:spcPts val="0"/>
              </a:spcBef>
              <a:spcAft>
                <a:spcPts val="0"/>
              </a:spcAft>
              <a:buNone/>
            </a:pPr>
            <a:r>
              <a:rPr lang="en" sz="2100">
                <a:latin typeface="Cambria"/>
                <a:ea typeface="Cambria"/>
                <a:cs typeface="Cambria"/>
                <a:sym typeface="Cambria"/>
              </a:rPr>
              <a:t>Example: Frozen shoulder/subacute shoulder dislocation</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Frozen shoulder: reduced motion</a:t>
            </a:r>
            <a:endParaRPr sz="2100">
              <a:latin typeface="Cambria"/>
              <a:ea typeface="Cambria"/>
              <a:cs typeface="Cambria"/>
              <a:sym typeface="Cambria"/>
            </a:endParaRPr>
          </a:p>
          <a:p>
            <a:pPr indent="0" lvl="0" marL="0" rtl="0" algn="l">
              <a:lnSpc>
                <a:spcPct val="100000"/>
              </a:lnSpc>
              <a:spcBef>
                <a:spcPts val="0"/>
              </a:spcBef>
              <a:spcAft>
                <a:spcPts val="0"/>
              </a:spcAft>
              <a:buNone/>
            </a:pPr>
            <a:r>
              <a:rPr lang="en" sz="2100">
                <a:latin typeface="Cambria"/>
                <a:ea typeface="Cambria"/>
                <a:cs typeface="Cambria"/>
                <a:sym typeface="Cambria"/>
              </a:rPr>
              <a:t>Dislocation: overstretch injury</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None/>
            </a:pPr>
            <a:r>
              <a:rPr lang="en" sz="2100">
                <a:solidFill>
                  <a:srgbClr val="FF0000"/>
                </a:solidFill>
                <a:latin typeface="Cambria"/>
                <a:ea typeface="Cambria"/>
                <a:cs typeface="Cambria"/>
                <a:sym typeface="Cambria"/>
              </a:rPr>
              <a:t>ROM in FS should be increased before ROTs are strengthened</a:t>
            </a:r>
            <a:r>
              <a:rPr lang="en" sz="2100">
                <a:latin typeface="Cambria"/>
                <a:ea typeface="Cambria"/>
                <a:cs typeface="Cambria"/>
                <a:sym typeface="Cambria"/>
              </a:rPr>
              <a:t>.  MM can not fully lengthen and cannot regain strength.</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1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100">
                <a:latin typeface="Cambria"/>
                <a:ea typeface="Cambria"/>
                <a:cs typeface="Cambria"/>
                <a:sym typeface="Cambria"/>
              </a:rPr>
              <a:t>Dislocation, the </a:t>
            </a:r>
            <a:r>
              <a:rPr lang="en" sz="2100">
                <a:solidFill>
                  <a:srgbClr val="FF0000"/>
                </a:solidFill>
                <a:latin typeface="Cambria"/>
                <a:ea typeface="Cambria"/>
                <a:cs typeface="Cambria"/>
                <a:sym typeface="Cambria"/>
              </a:rPr>
              <a:t>strength of mm crossing joint must be regained</a:t>
            </a:r>
            <a:r>
              <a:rPr lang="en" sz="2100">
                <a:latin typeface="Cambria"/>
                <a:ea typeface="Cambria"/>
                <a:cs typeface="Cambria"/>
                <a:sym typeface="Cambria"/>
              </a:rPr>
              <a:t> for joint stability </a:t>
            </a:r>
            <a:r>
              <a:rPr lang="en" sz="2100">
                <a:solidFill>
                  <a:srgbClr val="FF0000"/>
                </a:solidFill>
                <a:latin typeface="Cambria"/>
                <a:ea typeface="Cambria"/>
                <a:cs typeface="Cambria"/>
                <a:sym typeface="Cambria"/>
              </a:rPr>
              <a:t>before ROM increased</a:t>
            </a:r>
            <a:r>
              <a:rPr lang="en" sz="2100">
                <a:latin typeface="Cambria"/>
                <a:ea typeface="Cambria"/>
                <a:cs typeface="Cambria"/>
                <a:sym typeface="Cambria"/>
              </a:rPr>
              <a:t>.</a:t>
            </a:r>
            <a:endParaRPr sz="2100">
              <a:latin typeface="Cambria"/>
              <a:ea typeface="Cambria"/>
              <a:cs typeface="Cambria"/>
              <a:sym typeface="Cambria"/>
            </a:endParaRPr>
          </a:p>
          <a:p>
            <a:pPr indent="0" lvl="0" marL="0" rtl="0" algn="l">
              <a:spcBef>
                <a:spcPts val="0"/>
              </a:spcBef>
              <a:spcAft>
                <a:spcPts val="1200"/>
              </a:spcAft>
              <a:buNone/>
            </a:pPr>
            <a:r>
              <a:t/>
            </a:r>
            <a:endParaRPr sz="25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44" name="Google Shape;344;p58"/>
          <p:cNvSpPr txBox="1"/>
          <p:nvPr>
            <p:ph idx="1" type="body"/>
          </p:nvPr>
        </p:nvSpPr>
        <p:spPr>
          <a:xfrm>
            <a:off x="375046" y="1595775"/>
            <a:ext cx="83565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i="1" lang="en" sz="2300">
                <a:latin typeface="Cambria"/>
                <a:ea typeface="Cambria"/>
                <a:cs typeface="Cambria"/>
                <a:sym typeface="Cambria"/>
              </a:rPr>
              <a:t>Progression</a:t>
            </a:r>
            <a:r>
              <a:rPr lang="en" sz="2300">
                <a:latin typeface="Cambria"/>
                <a:ea typeface="Cambria"/>
                <a:cs typeface="Cambria"/>
                <a:sym typeface="Cambria"/>
              </a:rPr>
              <a:t>: the order in which REMEXis performed and change in the ROM and strength.  Progression is different depending on the injured tissue/severity of injury.</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None/>
            </a:pPr>
            <a:r>
              <a:rPr lang="en" sz="2300">
                <a:latin typeface="Cambria"/>
                <a:ea typeface="Cambria"/>
                <a:cs typeface="Cambria"/>
                <a:sym typeface="Cambria"/>
              </a:rPr>
              <a:t>Goals: </a:t>
            </a:r>
            <a:endParaRPr sz="2300">
              <a:latin typeface="Cambria"/>
              <a:ea typeface="Cambria"/>
              <a:cs typeface="Cambria"/>
              <a:sym typeface="Cambria"/>
            </a:endParaRPr>
          </a:p>
          <a:p>
            <a:pPr indent="0" lvl="0" marL="0" rtl="0" algn="l">
              <a:lnSpc>
                <a:spcPct val="100000"/>
              </a:lnSpc>
              <a:spcBef>
                <a:spcPts val="0"/>
              </a:spcBef>
              <a:spcAft>
                <a:spcPts val="0"/>
              </a:spcAft>
              <a:buNone/>
            </a:pPr>
            <a:r>
              <a:rPr lang="en" sz="2300">
                <a:latin typeface="Cambria"/>
                <a:ea typeface="Cambria"/>
                <a:cs typeface="Cambria"/>
                <a:sym typeface="Cambria"/>
              </a:rPr>
              <a:t>Acute/severe injury: </a:t>
            </a:r>
            <a:r>
              <a:rPr lang="en" sz="2300">
                <a:solidFill>
                  <a:srgbClr val="FF0000"/>
                </a:solidFill>
                <a:latin typeface="Cambria"/>
                <a:ea typeface="Cambria"/>
                <a:cs typeface="Cambria"/>
                <a:sym typeface="Cambria"/>
              </a:rPr>
              <a:t>maintain ROM/mm strength.</a:t>
            </a:r>
            <a:endParaRPr sz="23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3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300">
                <a:latin typeface="Cambria"/>
                <a:ea typeface="Cambria"/>
                <a:cs typeface="Cambria"/>
                <a:sym typeface="Cambria"/>
              </a:rPr>
              <a:t> Chronic/mild injury:</a:t>
            </a:r>
            <a:r>
              <a:rPr lang="en" sz="2300">
                <a:solidFill>
                  <a:srgbClr val="FF0000"/>
                </a:solidFill>
                <a:latin typeface="Cambria"/>
                <a:ea typeface="Cambria"/>
                <a:cs typeface="Cambria"/>
                <a:sym typeface="Cambria"/>
              </a:rPr>
              <a:t> increase ROM/mm strength.</a:t>
            </a:r>
            <a:endParaRPr sz="2300">
              <a:solidFill>
                <a:srgbClr val="FF0000"/>
              </a:solidFill>
              <a:latin typeface="Cambria"/>
              <a:ea typeface="Cambria"/>
              <a:cs typeface="Cambria"/>
              <a:sym typeface="Cambria"/>
            </a:endParaRPr>
          </a:p>
          <a:p>
            <a:pPr indent="0" lvl="0" marL="0" rtl="0" algn="l">
              <a:spcBef>
                <a:spcPts val="0"/>
              </a:spcBef>
              <a:spcAft>
                <a:spcPts val="1200"/>
              </a:spcAft>
              <a:buNone/>
            </a:pPr>
            <a:r>
              <a:t/>
            </a:r>
            <a:endParaRPr sz="27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9"/>
          <p:cNvSpPr txBox="1"/>
          <p:nvPr>
            <p:ph type="title"/>
          </p:nvPr>
        </p:nvSpPr>
        <p:spPr>
          <a:xfrm>
            <a:off x="187525" y="575950"/>
            <a:ext cx="85344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1100"/>
              <a:buFont typeface="Arial"/>
              <a:buNone/>
            </a:pPr>
            <a:r>
              <a:rPr lang="en" sz="2700">
                <a:latin typeface="Cambria"/>
                <a:ea typeface="Cambria"/>
                <a:cs typeface="Cambria"/>
                <a:sym typeface="Cambria"/>
              </a:rPr>
              <a:t>Progression of Remedial Exercise w/ mm Injury</a:t>
            </a:r>
            <a:endParaRPr sz="4300"/>
          </a:p>
        </p:txBody>
      </p:sp>
      <p:sp>
        <p:nvSpPr>
          <p:cNvPr id="350" name="Google Shape;350;p59"/>
          <p:cNvSpPr txBox="1"/>
          <p:nvPr>
            <p:ph idx="1" type="body"/>
          </p:nvPr>
        </p:nvSpPr>
        <p:spPr>
          <a:xfrm>
            <a:off x="120546" y="1595775"/>
            <a:ext cx="86112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900">
                <a:latin typeface="Cambria"/>
                <a:ea typeface="Cambria"/>
                <a:cs typeface="Cambria"/>
                <a:sym typeface="Cambria"/>
              </a:rPr>
              <a:t>Early stages: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1900">
                <a:latin typeface="Cambria"/>
                <a:ea typeface="Cambria"/>
                <a:cs typeface="Cambria"/>
                <a:sym typeface="Cambria"/>
              </a:rPr>
              <a:t>PRROM</a:t>
            </a:r>
            <a:r>
              <a:rPr lang="en" sz="1900">
                <a:latin typeface="Cambria"/>
                <a:ea typeface="Cambria"/>
                <a:cs typeface="Cambria"/>
                <a:sym typeface="Cambria"/>
              </a:rPr>
              <a:t>: ROM in </a:t>
            </a:r>
            <a:r>
              <a:rPr lang="en" sz="1900">
                <a:solidFill>
                  <a:srgbClr val="FF0000"/>
                </a:solidFill>
                <a:latin typeface="Cambria"/>
                <a:ea typeface="Cambria"/>
                <a:cs typeface="Cambria"/>
                <a:sym typeface="Cambria"/>
              </a:rPr>
              <a:t>pain free inner top outer ranges</a:t>
            </a:r>
            <a:r>
              <a:rPr lang="en" sz="1900">
                <a:latin typeface="Cambria"/>
                <a:ea typeface="Cambria"/>
                <a:cs typeface="Cambria"/>
                <a:sym typeface="Cambria"/>
              </a:rPr>
              <a:t> used to maintain JT range. Stretching is contraindicated to prevent further damage.</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1900">
                <a:latin typeface="Cambria"/>
                <a:ea typeface="Cambria"/>
                <a:cs typeface="Cambria"/>
                <a:sym typeface="Cambria"/>
              </a:rPr>
              <a:t>AAROM:</a:t>
            </a:r>
            <a:r>
              <a:rPr lang="en" sz="1900">
                <a:latin typeface="Cambria"/>
                <a:ea typeface="Cambria"/>
                <a:cs typeface="Cambria"/>
                <a:sym typeface="Cambria"/>
              </a:rPr>
              <a:t>  ROM is used if necessary to maintain mm strength/JT movement.</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1900">
                <a:latin typeface="Cambria"/>
                <a:ea typeface="Cambria"/>
                <a:cs typeface="Cambria"/>
                <a:sym typeface="Cambria"/>
              </a:rPr>
              <a:t>AFROM</a:t>
            </a:r>
            <a:r>
              <a:rPr lang="en" sz="1900">
                <a:latin typeface="Cambria"/>
                <a:ea typeface="Cambria"/>
                <a:cs typeface="Cambria"/>
                <a:sym typeface="Cambria"/>
              </a:rPr>
              <a:t>: ROM in a pain free range to maintain JT range/mm strength.</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19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1900">
                <a:latin typeface="Cambria"/>
                <a:ea typeface="Cambria"/>
                <a:cs typeface="Cambria"/>
                <a:sym typeface="Cambria"/>
              </a:rPr>
              <a:t>ARROM</a:t>
            </a:r>
            <a:r>
              <a:rPr lang="en" sz="1900">
                <a:latin typeface="Cambria"/>
                <a:ea typeface="Cambria"/>
                <a:cs typeface="Cambria"/>
                <a:sym typeface="Cambria"/>
              </a:rPr>
              <a:t>: Isometric. Strengthening using </a:t>
            </a:r>
            <a:r>
              <a:rPr lang="en" sz="1900">
                <a:solidFill>
                  <a:srgbClr val="FF0000"/>
                </a:solidFill>
                <a:latin typeface="Cambria"/>
                <a:ea typeface="Cambria"/>
                <a:cs typeface="Cambria"/>
                <a:sym typeface="Cambria"/>
              </a:rPr>
              <a:t>submaximal contraction</a:t>
            </a:r>
            <a:r>
              <a:rPr lang="en" sz="1900">
                <a:latin typeface="Cambria"/>
                <a:ea typeface="Cambria"/>
                <a:cs typeface="Cambria"/>
                <a:sym typeface="Cambria"/>
              </a:rPr>
              <a:t> to maintain/increase strength.  MM does </a:t>
            </a:r>
            <a:r>
              <a:rPr lang="en" sz="1900">
                <a:solidFill>
                  <a:srgbClr val="FF0000"/>
                </a:solidFill>
                <a:latin typeface="Cambria"/>
                <a:ea typeface="Cambria"/>
                <a:cs typeface="Cambria"/>
                <a:sym typeface="Cambria"/>
              </a:rPr>
              <a:t>not change length</a:t>
            </a:r>
            <a:r>
              <a:rPr lang="en" sz="1900">
                <a:latin typeface="Cambria"/>
                <a:ea typeface="Cambria"/>
                <a:cs typeface="Cambria"/>
                <a:sym typeface="Cambria"/>
              </a:rPr>
              <a:t>, healing tissue not stressed.</a:t>
            </a:r>
            <a:endParaRPr sz="1900">
              <a:latin typeface="Cambria"/>
              <a:ea typeface="Cambria"/>
              <a:cs typeface="Cambria"/>
              <a:sym typeface="Cambria"/>
            </a:endParaRPr>
          </a:p>
          <a:p>
            <a:pPr indent="0" lvl="0" marL="0" rtl="0" algn="l">
              <a:spcBef>
                <a:spcPts val="0"/>
              </a:spcBef>
              <a:spcAft>
                <a:spcPts val="1200"/>
              </a:spcAft>
              <a:buNone/>
            </a:pPr>
            <a:r>
              <a:t/>
            </a:r>
            <a:endParaRPr sz="23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60"/>
          <p:cNvSpPr txBox="1"/>
          <p:nvPr>
            <p:ph type="title"/>
          </p:nvPr>
        </p:nvSpPr>
        <p:spPr>
          <a:xfrm>
            <a:off x="511625" y="629525"/>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3200">
                <a:latin typeface="Cambria"/>
                <a:ea typeface="Cambria"/>
                <a:cs typeface="Cambria"/>
                <a:sym typeface="Cambria"/>
              </a:rPr>
              <a:t>With JT injury</a:t>
            </a:r>
            <a:endParaRPr sz="4800"/>
          </a:p>
        </p:txBody>
      </p:sp>
      <p:sp>
        <p:nvSpPr>
          <p:cNvPr id="356" name="Google Shape;356;p60"/>
          <p:cNvSpPr txBox="1"/>
          <p:nvPr>
            <p:ph idx="1" type="body"/>
          </p:nvPr>
        </p:nvSpPr>
        <p:spPr>
          <a:xfrm>
            <a:off x="0" y="1264925"/>
            <a:ext cx="8731800" cy="3333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500">
                <a:latin typeface="Cambria"/>
                <a:ea typeface="Cambria"/>
                <a:cs typeface="Cambria"/>
                <a:sym typeface="Cambria"/>
              </a:rPr>
              <a:t>Early Stages: </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500">
                <a:latin typeface="Cambria"/>
                <a:ea typeface="Cambria"/>
                <a:cs typeface="Cambria"/>
                <a:sym typeface="Cambria"/>
              </a:rPr>
              <a:t>ARROM</a:t>
            </a:r>
            <a:r>
              <a:rPr lang="en" sz="2500">
                <a:latin typeface="Cambria"/>
                <a:ea typeface="Cambria"/>
                <a:cs typeface="Cambria"/>
                <a:sym typeface="Cambria"/>
              </a:rPr>
              <a:t>:</a:t>
            </a:r>
            <a:r>
              <a:rPr lang="en" sz="2500">
                <a:solidFill>
                  <a:srgbClr val="FF0000"/>
                </a:solidFill>
                <a:latin typeface="Cambria"/>
                <a:ea typeface="Cambria"/>
                <a:cs typeface="Cambria"/>
                <a:sym typeface="Cambria"/>
              </a:rPr>
              <a:t> Isometric</a:t>
            </a:r>
            <a:r>
              <a:rPr lang="en" sz="2500">
                <a:latin typeface="Cambria"/>
                <a:ea typeface="Cambria"/>
                <a:cs typeface="Cambria"/>
                <a:sym typeface="Cambria"/>
              </a:rPr>
              <a:t>. Pain-free strengthening. Maintain/ increase strength in mm crossing JT. Increase JT stability.</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500">
                <a:latin typeface="Cambria"/>
                <a:ea typeface="Cambria"/>
                <a:cs typeface="Cambria"/>
                <a:sym typeface="Cambria"/>
              </a:rPr>
              <a:t>PRROM</a:t>
            </a:r>
            <a:r>
              <a:rPr lang="en" sz="2500">
                <a:latin typeface="Cambria"/>
                <a:ea typeface="Cambria"/>
                <a:cs typeface="Cambria"/>
                <a:sym typeface="Cambria"/>
              </a:rPr>
              <a:t>: treat only proximal/distal JTs. Injured JT</a:t>
            </a:r>
            <a:r>
              <a:rPr lang="en" sz="2500">
                <a:solidFill>
                  <a:srgbClr val="FF0000"/>
                </a:solidFill>
                <a:latin typeface="Cambria"/>
                <a:ea typeface="Cambria"/>
                <a:cs typeface="Cambria"/>
                <a:sym typeface="Cambria"/>
              </a:rPr>
              <a:t> NOT </a:t>
            </a:r>
            <a:r>
              <a:rPr lang="en" sz="2500">
                <a:latin typeface="Cambria"/>
                <a:ea typeface="Cambria"/>
                <a:cs typeface="Cambria"/>
                <a:sym typeface="Cambria"/>
              </a:rPr>
              <a:t>moved passively in </a:t>
            </a:r>
            <a:r>
              <a:rPr lang="en" sz="2500">
                <a:solidFill>
                  <a:srgbClr val="FF0000"/>
                </a:solidFill>
                <a:latin typeface="Cambria"/>
                <a:ea typeface="Cambria"/>
                <a:cs typeface="Cambria"/>
                <a:sym typeface="Cambria"/>
              </a:rPr>
              <a:t>acute stage</a:t>
            </a:r>
            <a:r>
              <a:rPr lang="en" sz="2500">
                <a:latin typeface="Cambria"/>
                <a:ea typeface="Cambria"/>
                <a:cs typeface="Cambria"/>
                <a:sym typeface="Cambria"/>
              </a:rPr>
              <a:t>.</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500">
                <a:latin typeface="Cambria"/>
                <a:ea typeface="Cambria"/>
                <a:cs typeface="Cambria"/>
                <a:sym typeface="Cambria"/>
              </a:rPr>
              <a:t>AFROM</a:t>
            </a:r>
            <a:r>
              <a:rPr lang="en" sz="2500">
                <a:latin typeface="Cambria"/>
                <a:ea typeface="Cambria"/>
                <a:cs typeface="Cambria"/>
                <a:sym typeface="Cambria"/>
              </a:rPr>
              <a:t>: performed in </a:t>
            </a:r>
            <a:r>
              <a:rPr lang="en" sz="2500">
                <a:solidFill>
                  <a:srgbClr val="FF0000"/>
                </a:solidFill>
                <a:latin typeface="Cambria"/>
                <a:ea typeface="Cambria"/>
                <a:cs typeface="Cambria"/>
                <a:sym typeface="Cambria"/>
              </a:rPr>
              <a:t>pain free</a:t>
            </a:r>
            <a:r>
              <a:rPr lang="en" sz="2500">
                <a:latin typeface="Cambria"/>
                <a:ea typeface="Cambria"/>
                <a:cs typeface="Cambria"/>
                <a:sym typeface="Cambria"/>
              </a:rPr>
              <a:t> range.</a:t>
            </a:r>
            <a:endParaRPr sz="25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t/>
            </a:r>
            <a:endParaRPr sz="2500">
              <a:latin typeface="Cambria"/>
              <a:ea typeface="Cambria"/>
              <a:cs typeface="Cambria"/>
              <a:sym typeface="Cambria"/>
            </a:endParaRPr>
          </a:p>
          <a:p>
            <a:pPr indent="0" lvl="0" marL="0" rtl="0" algn="l">
              <a:spcBef>
                <a:spcPts val="0"/>
              </a:spcBef>
              <a:spcAft>
                <a:spcPts val="1200"/>
              </a:spcAft>
              <a:buNone/>
            </a:pPr>
            <a:r>
              <a:t/>
            </a:r>
            <a:endParaRPr sz="29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61"/>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62" name="Google Shape;362;p61"/>
          <p:cNvSpPr txBox="1"/>
          <p:nvPr>
            <p:ph idx="1" type="body"/>
          </p:nvPr>
        </p:nvSpPr>
        <p:spPr>
          <a:xfrm>
            <a:off x="123525" y="560700"/>
            <a:ext cx="91440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Later stages:</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000">
                <a:latin typeface="Cambria"/>
                <a:ea typeface="Cambria"/>
                <a:cs typeface="Cambria"/>
                <a:sym typeface="Cambria"/>
              </a:rPr>
              <a:t>PRROM</a:t>
            </a:r>
            <a:r>
              <a:rPr lang="en" sz="2000">
                <a:latin typeface="Cambria"/>
                <a:ea typeface="Cambria"/>
                <a:cs typeface="Cambria"/>
                <a:sym typeface="Cambria"/>
              </a:rPr>
              <a:t>: </a:t>
            </a:r>
            <a:r>
              <a:rPr lang="en" sz="2000">
                <a:solidFill>
                  <a:srgbClr val="FF0000"/>
                </a:solidFill>
                <a:latin typeface="Cambria"/>
                <a:ea typeface="Cambria"/>
                <a:cs typeface="Cambria"/>
                <a:sym typeface="Cambria"/>
              </a:rPr>
              <a:t>after JT has been stabilized by mm crossing it</a:t>
            </a:r>
            <a:r>
              <a:rPr lang="en" sz="2000">
                <a:latin typeface="Cambria"/>
                <a:ea typeface="Cambria"/>
                <a:cs typeface="Cambria"/>
                <a:sym typeface="Cambria"/>
              </a:rPr>
              <a:t>. Late subacute stage, kept within mid/range of JT, limited by pain, avoiding extreme ranges.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Affected range introduced last.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Progresses as healing occurs.</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000">
                <a:latin typeface="Cambria"/>
                <a:ea typeface="Cambria"/>
                <a:cs typeface="Cambria"/>
                <a:sym typeface="Cambria"/>
              </a:rPr>
              <a:t>Passive JT MOBS</a:t>
            </a:r>
            <a:r>
              <a:rPr lang="en" sz="2000">
                <a:latin typeface="Cambria"/>
                <a:ea typeface="Cambria"/>
                <a:cs typeface="Cambria"/>
                <a:sym typeface="Cambria"/>
              </a:rPr>
              <a:t>: </a:t>
            </a:r>
            <a:r>
              <a:rPr lang="en" sz="2000">
                <a:solidFill>
                  <a:srgbClr val="FF0000"/>
                </a:solidFill>
                <a:latin typeface="Cambria"/>
                <a:ea typeface="Cambria"/>
                <a:cs typeface="Cambria"/>
                <a:sym typeface="Cambria"/>
              </a:rPr>
              <a:t>pain free</a:t>
            </a:r>
            <a:r>
              <a:rPr lang="en" sz="2000">
                <a:latin typeface="Cambria"/>
                <a:ea typeface="Cambria"/>
                <a:cs typeface="Cambria"/>
                <a:sym typeface="Cambria"/>
              </a:rPr>
              <a:t>. Used to stress ligs after frictions. Reduce and intra-articular adhesions. </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000">
                <a:latin typeface="Cambria"/>
                <a:ea typeface="Cambria"/>
                <a:cs typeface="Cambria"/>
                <a:sym typeface="Cambria"/>
              </a:rPr>
              <a:t>Restore JOINT biomechanics/proprioception.</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000">
                <a:latin typeface="Cambria"/>
                <a:ea typeface="Cambria"/>
                <a:cs typeface="Cambria"/>
                <a:sym typeface="Cambria"/>
              </a:rPr>
              <a:t>AAROM</a:t>
            </a:r>
            <a:r>
              <a:rPr lang="en" sz="2000">
                <a:latin typeface="Cambria"/>
                <a:ea typeface="Cambria"/>
                <a:cs typeface="Cambria"/>
                <a:sym typeface="Cambria"/>
              </a:rPr>
              <a:t>:</a:t>
            </a:r>
            <a:r>
              <a:rPr lang="en" sz="2000">
                <a:solidFill>
                  <a:srgbClr val="FF0000"/>
                </a:solidFill>
                <a:latin typeface="Cambria"/>
                <a:ea typeface="Cambria"/>
                <a:cs typeface="Cambria"/>
                <a:sym typeface="Cambria"/>
              </a:rPr>
              <a:t> if necessary</a:t>
            </a:r>
            <a:r>
              <a:rPr lang="en" sz="2000">
                <a:latin typeface="Cambria"/>
                <a:ea typeface="Cambria"/>
                <a:cs typeface="Cambria"/>
                <a:sym typeface="Cambria"/>
              </a:rPr>
              <a:t>. Maintain JT ROM/some mm strength.</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000">
                <a:latin typeface="Cambria"/>
                <a:ea typeface="Cambria"/>
                <a:cs typeface="Cambria"/>
                <a:sym typeface="Cambria"/>
              </a:rPr>
              <a:t>AFROM</a:t>
            </a:r>
            <a:r>
              <a:rPr lang="en" sz="2000">
                <a:latin typeface="Cambria"/>
                <a:ea typeface="Cambria"/>
                <a:cs typeface="Cambria"/>
                <a:sym typeface="Cambria"/>
              </a:rPr>
              <a:t>: </a:t>
            </a:r>
            <a:r>
              <a:rPr lang="en" sz="2000">
                <a:solidFill>
                  <a:srgbClr val="FF0000"/>
                </a:solidFill>
                <a:latin typeface="Cambria"/>
                <a:ea typeface="Cambria"/>
                <a:cs typeface="Cambria"/>
                <a:sym typeface="Cambria"/>
              </a:rPr>
              <a:t>Onset of pain only.</a:t>
            </a:r>
            <a:r>
              <a:rPr lang="en" sz="2000">
                <a:latin typeface="Cambria"/>
                <a:ea typeface="Cambria"/>
                <a:cs typeface="Cambria"/>
                <a:sym typeface="Cambria"/>
              </a:rPr>
              <a:t> maintain ROM in JT/some mm strength.</a:t>
            </a:r>
            <a:endParaRPr sz="20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b="1" i="1" lang="en" sz="2000">
                <a:solidFill>
                  <a:srgbClr val="000000"/>
                </a:solidFill>
                <a:latin typeface="Cambria"/>
                <a:ea typeface="Cambria"/>
                <a:cs typeface="Cambria"/>
                <a:sym typeface="Cambria"/>
              </a:rPr>
              <a:t>ARROM</a:t>
            </a:r>
            <a:r>
              <a:rPr lang="en" sz="2000">
                <a:latin typeface="Cambria"/>
                <a:ea typeface="Cambria"/>
                <a:cs typeface="Cambria"/>
                <a:sym typeface="Cambria"/>
              </a:rPr>
              <a:t>: </a:t>
            </a:r>
            <a:r>
              <a:rPr lang="en" sz="2000">
                <a:solidFill>
                  <a:srgbClr val="FF0000"/>
                </a:solidFill>
                <a:latin typeface="Cambria"/>
                <a:ea typeface="Cambria"/>
                <a:cs typeface="Cambria"/>
                <a:sym typeface="Cambria"/>
              </a:rPr>
              <a:t>Isotonic</a:t>
            </a:r>
            <a:r>
              <a:rPr lang="en" sz="2000">
                <a:latin typeface="Cambria"/>
                <a:ea typeface="Cambria"/>
                <a:cs typeface="Cambria"/>
                <a:sym typeface="Cambria"/>
              </a:rPr>
              <a:t>: Increase strength once JT ROM regained, chronic stage. No signs of inflammation.</a:t>
            </a:r>
            <a:endParaRPr sz="2000">
              <a:latin typeface="Cambria"/>
              <a:ea typeface="Cambria"/>
              <a:cs typeface="Cambria"/>
              <a:sym typeface="Cambria"/>
            </a:endParaRPr>
          </a:p>
          <a:p>
            <a:pPr indent="0" lvl="0" marL="0" rtl="0" algn="l">
              <a:spcBef>
                <a:spcPts val="0"/>
              </a:spcBef>
              <a:spcAft>
                <a:spcPts val="1200"/>
              </a:spcAft>
              <a:buNone/>
            </a:pPr>
            <a:r>
              <a:t/>
            </a:r>
            <a:endParaRPr sz="24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2"/>
          <p:cNvSpPr txBox="1"/>
          <p:nvPr>
            <p:ph type="title"/>
          </p:nvPr>
        </p:nvSpPr>
        <p:spPr>
          <a:xfrm>
            <a:off x="442025" y="575950"/>
            <a:ext cx="82797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990"/>
              <a:buFont typeface="Arial"/>
              <a:buNone/>
            </a:pPr>
            <a:r>
              <a:rPr lang="en" sz="2460">
                <a:latin typeface="Cambria"/>
                <a:ea typeface="Cambria"/>
                <a:cs typeface="Cambria"/>
                <a:sym typeface="Cambria"/>
              </a:rPr>
              <a:t>REMEX as Self-care:</a:t>
            </a:r>
            <a:endParaRPr sz="2460">
              <a:latin typeface="Cambria"/>
              <a:ea typeface="Cambria"/>
              <a:cs typeface="Cambria"/>
              <a:sym typeface="Cambria"/>
            </a:endParaRPr>
          </a:p>
          <a:p>
            <a:pPr indent="0" lvl="0" marL="0" rtl="0" algn="l">
              <a:spcBef>
                <a:spcPts val="0"/>
              </a:spcBef>
              <a:spcAft>
                <a:spcPts val="0"/>
              </a:spcAft>
              <a:buSzPts val="990"/>
              <a:buNone/>
            </a:pPr>
            <a:r>
              <a:t/>
            </a:r>
            <a:endParaRPr sz="3900"/>
          </a:p>
        </p:txBody>
      </p:sp>
      <p:sp>
        <p:nvSpPr>
          <p:cNvPr id="368" name="Google Shape;368;p62"/>
          <p:cNvSpPr txBox="1"/>
          <p:nvPr>
            <p:ph idx="1" type="body"/>
          </p:nvPr>
        </p:nvSpPr>
        <p:spPr>
          <a:xfrm>
            <a:off x="66975" y="1211350"/>
            <a:ext cx="9077100" cy="338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-REMEX program designed by RMT for client </a:t>
            </a:r>
            <a:r>
              <a:rPr lang="en" sz="1600">
                <a:solidFill>
                  <a:srgbClr val="FF0000"/>
                </a:solidFill>
                <a:latin typeface="Cambria"/>
                <a:ea typeface="Cambria"/>
                <a:cs typeface="Cambria"/>
                <a:sym typeface="Cambria"/>
              </a:rPr>
              <a:t>after assessment. </a:t>
            </a:r>
            <a:endParaRPr sz="16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a:t>
            </a:r>
            <a:r>
              <a:rPr lang="en" sz="1600">
                <a:solidFill>
                  <a:srgbClr val="FF0000"/>
                </a:solidFill>
                <a:latin typeface="Cambria"/>
                <a:ea typeface="Cambria"/>
                <a:cs typeface="Cambria"/>
                <a:sym typeface="Cambria"/>
              </a:rPr>
              <a:t>Check for decreased ROM in JTs and MM weakness.</a:t>
            </a:r>
            <a:endParaRPr sz="16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-Meet clients current state of fitness/long term goals.</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-RMT can </a:t>
            </a:r>
            <a:r>
              <a:rPr lang="en" sz="1600">
                <a:solidFill>
                  <a:srgbClr val="FF0000"/>
                </a:solidFill>
                <a:latin typeface="Cambria"/>
                <a:ea typeface="Cambria"/>
                <a:cs typeface="Cambria"/>
                <a:sym typeface="Cambria"/>
              </a:rPr>
              <a:t>consult other providers w/ permission from client.</a:t>
            </a:r>
            <a:endParaRPr sz="16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-ROM, </a:t>
            </a:r>
            <a:r>
              <a:rPr lang="en" sz="1600">
                <a:solidFill>
                  <a:srgbClr val="FF0000"/>
                </a:solidFill>
                <a:latin typeface="Cambria"/>
                <a:ea typeface="Cambria"/>
                <a:cs typeface="Cambria"/>
                <a:sym typeface="Cambria"/>
              </a:rPr>
              <a:t>number of reps, </a:t>
            </a:r>
            <a:r>
              <a:rPr lang="en" sz="1600">
                <a:latin typeface="Cambria"/>
                <a:ea typeface="Cambria"/>
                <a:cs typeface="Cambria"/>
                <a:sym typeface="Cambria"/>
              </a:rPr>
              <a:t>amount of </a:t>
            </a:r>
            <a:r>
              <a:rPr lang="en" sz="1600">
                <a:solidFill>
                  <a:srgbClr val="FF0000"/>
                </a:solidFill>
                <a:latin typeface="Cambria"/>
                <a:ea typeface="Cambria"/>
                <a:cs typeface="Cambria"/>
                <a:sym typeface="Cambria"/>
              </a:rPr>
              <a:t>resistance</a:t>
            </a:r>
            <a:r>
              <a:rPr lang="en" sz="1600">
                <a:latin typeface="Cambria"/>
                <a:ea typeface="Cambria"/>
                <a:cs typeface="Cambria"/>
                <a:sym typeface="Cambria"/>
              </a:rPr>
              <a:t> depends on clients degree of </a:t>
            </a:r>
            <a:r>
              <a:rPr lang="en" sz="1600">
                <a:solidFill>
                  <a:srgbClr val="FF0000"/>
                </a:solidFill>
                <a:latin typeface="Cambria"/>
                <a:ea typeface="Cambria"/>
                <a:cs typeface="Cambria"/>
                <a:sym typeface="Cambria"/>
              </a:rPr>
              <a:t>injury/postural dysfunction</a:t>
            </a:r>
            <a:r>
              <a:rPr lang="en" sz="1600">
                <a:latin typeface="Cambria"/>
                <a:ea typeface="Cambria"/>
                <a:cs typeface="Cambria"/>
                <a:sym typeface="Cambria"/>
              </a:rPr>
              <a:t> (mild/mod/severe), presentation of pathology/injury(acute/subacute/chronic).</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-ROM/strengthening exercise should </a:t>
            </a:r>
            <a:r>
              <a:rPr lang="en" sz="1600">
                <a:solidFill>
                  <a:srgbClr val="FF0000"/>
                </a:solidFill>
                <a:latin typeface="Cambria"/>
                <a:ea typeface="Cambria"/>
                <a:cs typeface="Cambria"/>
                <a:sym typeface="Cambria"/>
              </a:rPr>
              <a:t>progress from minimal tissue length/strength to requiring max</a:t>
            </a:r>
            <a:r>
              <a:rPr lang="en" sz="1600">
                <a:latin typeface="Cambria"/>
                <a:ea typeface="Cambria"/>
                <a:cs typeface="Cambria"/>
                <a:sym typeface="Cambria"/>
              </a:rPr>
              <a:t> flexibility/strength.</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a:t>
            </a:r>
            <a:r>
              <a:rPr lang="en" sz="1600">
                <a:solidFill>
                  <a:srgbClr val="FF0000"/>
                </a:solidFill>
                <a:latin typeface="Cambria"/>
                <a:ea typeface="Cambria"/>
                <a:cs typeface="Cambria"/>
                <a:sym typeface="Cambria"/>
              </a:rPr>
              <a:t>Decreases chance of reinjury/overuse</a:t>
            </a:r>
            <a:r>
              <a:rPr lang="en" sz="1600">
                <a:latin typeface="Cambria"/>
                <a:ea typeface="Cambria"/>
                <a:cs typeface="Cambria"/>
                <a:sym typeface="Cambria"/>
              </a:rPr>
              <a:t>.</a:t>
            </a:r>
            <a:endParaRPr sz="1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a:t>
            </a:r>
            <a:r>
              <a:rPr lang="en" sz="1600">
                <a:solidFill>
                  <a:srgbClr val="FF0000"/>
                </a:solidFill>
                <a:latin typeface="Cambria"/>
                <a:ea typeface="Cambria"/>
                <a:cs typeface="Cambria"/>
                <a:sym typeface="Cambria"/>
              </a:rPr>
              <a:t>Gradually increases ROM/strength.</a:t>
            </a:r>
            <a:endParaRPr sz="16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solidFill>
                  <a:srgbClr val="FF0000"/>
                </a:solidFill>
                <a:latin typeface="Cambria"/>
                <a:ea typeface="Cambria"/>
                <a:cs typeface="Cambria"/>
                <a:sym typeface="Cambria"/>
              </a:rPr>
              <a:t>Pain/swelling present after exercise, it’s too vigorous, client should stop program temporarily and apply ice to the area affected.</a:t>
            </a:r>
            <a:endParaRPr sz="1600">
              <a:solidFill>
                <a:srgbClr val="FF0000"/>
              </a:solidFill>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1600">
                <a:latin typeface="Cambria"/>
                <a:ea typeface="Cambria"/>
                <a:cs typeface="Cambria"/>
                <a:sym typeface="Cambria"/>
              </a:rPr>
              <a:t>Therapist then reassess program.</a:t>
            </a:r>
            <a:endParaRPr sz="1600">
              <a:latin typeface="Cambria"/>
              <a:ea typeface="Cambria"/>
              <a:cs typeface="Cambria"/>
              <a:sym typeface="Cambria"/>
            </a:endParaRPr>
          </a:p>
          <a:p>
            <a:pPr indent="0" lvl="0" marL="0" rtl="0" algn="l">
              <a:spcBef>
                <a:spcPts val="0"/>
              </a:spcBef>
              <a:spcAft>
                <a:spcPts val="1200"/>
              </a:spcAft>
              <a:buNone/>
            </a:pPr>
            <a:r>
              <a:t/>
            </a:r>
            <a:endParaRPr sz="20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3"/>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74" name="Google Shape;374;p63"/>
          <p:cNvSpPr txBox="1"/>
          <p:nvPr>
            <p:ph idx="1" type="body"/>
          </p:nvPr>
        </p:nvSpPr>
        <p:spPr>
          <a:xfrm>
            <a:off x="308075" y="575950"/>
            <a:ext cx="8423700" cy="402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-Programs will need to be adjusted to clients progress/motivation.</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-Start with </a:t>
            </a:r>
            <a:r>
              <a:rPr lang="en" sz="2600">
                <a:solidFill>
                  <a:srgbClr val="FF0000"/>
                </a:solidFill>
                <a:latin typeface="Cambria"/>
                <a:ea typeface="Cambria"/>
                <a:cs typeface="Cambria"/>
                <a:sym typeface="Cambria"/>
              </a:rPr>
              <a:t>2-3 exercises</a:t>
            </a:r>
            <a:r>
              <a:rPr lang="en" sz="2600">
                <a:latin typeface="Cambria"/>
                <a:ea typeface="Cambria"/>
                <a:cs typeface="Cambria"/>
                <a:sym typeface="Cambria"/>
              </a:rPr>
              <a:t> and progress after each subsequent visit if improvements made by the client.</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-RMT should use </a:t>
            </a:r>
            <a:r>
              <a:rPr lang="en" sz="2600">
                <a:solidFill>
                  <a:srgbClr val="FF0000"/>
                </a:solidFill>
                <a:latin typeface="Cambria"/>
                <a:ea typeface="Cambria"/>
                <a:cs typeface="Cambria"/>
                <a:sym typeface="Cambria"/>
              </a:rPr>
              <a:t>positive reinforcement</a:t>
            </a:r>
            <a:r>
              <a:rPr lang="en" sz="2600">
                <a:latin typeface="Cambria"/>
                <a:ea typeface="Cambria"/>
                <a:cs typeface="Cambria"/>
                <a:sym typeface="Cambria"/>
              </a:rPr>
              <a:t> on exercise/self care.  Even when reassessment shows client not doing exercises. </a:t>
            </a:r>
            <a:endParaRPr sz="2600">
              <a:latin typeface="Cambria"/>
              <a:ea typeface="Cambria"/>
              <a:cs typeface="Cambria"/>
              <a:sym typeface="Cambria"/>
            </a:endParaRPr>
          </a:p>
          <a:p>
            <a:pPr indent="0" lvl="0" marL="0" rtl="0" algn="l">
              <a:lnSpc>
                <a:spcPct val="100000"/>
              </a:lnSpc>
              <a:spcBef>
                <a:spcPts val="0"/>
              </a:spcBef>
              <a:spcAft>
                <a:spcPts val="0"/>
              </a:spcAft>
              <a:buClr>
                <a:schemeClr val="dk2"/>
              </a:buClr>
              <a:buSzPts val="1100"/>
              <a:buFont typeface="Arial"/>
              <a:buNone/>
            </a:pPr>
            <a:r>
              <a:rPr lang="en" sz="2600">
                <a:latin typeface="Cambria"/>
                <a:ea typeface="Cambria"/>
                <a:cs typeface="Cambria"/>
                <a:sym typeface="Cambria"/>
              </a:rPr>
              <a:t>-</a:t>
            </a:r>
            <a:r>
              <a:rPr lang="en" sz="2600">
                <a:solidFill>
                  <a:srgbClr val="FF0000"/>
                </a:solidFill>
                <a:latin typeface="Cambria"/>
                <a:ea typeface="Cambria"/>
                <a:cs typeface="Cambria"/>
                <a:sym typeface="Cambria"/>
              </a:rPr>
              <a:t>DO NOT GUILT</a:t>
            </a:r>
            <a:r>
              <a:rPr lang="en" sz="2600">
                <a:latin typeface="Cambria"/>
                <a:ea typeface="Cambria"/>
                <a:cs typeface="Cambria"/>
                <a:sym typeface="Cambria"/>
              </a:rPr>
              <a:t> your client.</a:t>
            </a:r>
            <a:endParaRPr sz="2600">
              <a:latin typeface="Cambria"/>
              <a:ea typeface="Cambria"/>
              <a:cs typeface="Cambria"/>
              <a:sym typeface="Cambria"/>
            </a:endParaRPr>
          </a:p>
          <a:p>
            <a:pPr indent="0" lvl="0" marL="0" rtl="0" algn="l">
              <a:spcBef>
                <a:spcPts val="0"/>
              </a:spcBef>
              <a:spcAft>
                <a:spcPts val="1200"/>
              </a:spcAft>
              <a:buNone/>
            </a:pPr>
            <a:r>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