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Lst>
  <p:sldSz cy="6858000" cx="12192000"/>
  <p:notesSz cx="9144000" cy="6858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49" roundtripDataSignature="AMtx7miNGg2+pRBO7RodFVj356My2OesH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227D0DB-29D4-4C22-8FFF-D930DA8549EA}">
  <a:tblStyle styleId="{7227D0DB-29D4-4C22-8FFF-D930DA8549EA}" styleName="Table_0">
    <a:wholeTbl>
      <a:tcTxStyle b="off" i="off">
        <a:font>
          <a:latin typeface="Tw Cen MT"/>
          <a:ea typeface="Tw Cen MT"/>
          <a:cs typeface="Tw Cen MT"/>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chemeClr val="lt1"/>
          </a:solidFill>
        </a:fill>
      </a:tcStyle>
    </a:wholeTbl>
    <a:band1H>
      <a:tcTxStyle/>
      <a:tcStyle>
        <a:fill>
          <a:solidFill>
            <a:srgbClr val="E6E6E6"/>
          </a:solidFill>
        </a:fill>
      </a:tcStyle>
    </a:band1H>
    <a:band2H>
      <a:tcTxStyle/>
    </a:band2H>
    <a:band1V>
      <a:tcTxStyle/>
      <a:tcStyle>
        <a:fill>
          <a:solidFill>
            <a:srgbClr val="E6E6E6"/>
          </a:solidFill>
        </a:fill>
      </a:tcStyle>
    </a:band1V>
    <a:band2V>
      <a:tcTxStyle/>
    </a:band2V>
    <a:lastCol>
      <a:tcTxStyle b="on" i="off"/>
    </a:lastCol>
    <a:firstCol>
      <a:tcTxStyle b="on" i="off"/>
    </a:firstCol>
    <a:lastRow>
      <a:tcTxStyle b="on" i="off"/>
      <a:tcStyle>
        <a:tcBdr>
          <a:top>
            <a:ln cap="flat" cmpd="sng" w="50800">
              <a:solidFill>
                <a:schemeClr val="dk1"/>
              </a:solidFill>
              <a:prstDash val="solid"/>
              <a:round/>
              <a:headEnd len="sm" w="sm" type="none"/>
              <a:tailEnd len="sm" w="sm" type="none"/>
            </a:ln>
          </a:top>
        </a:tcBdr>
        <a:fill>
          <a:solidFill>
            <a:schemeClr val="lt1"/>
          </a:solidFill>
        </a:fill>
      </a:tcStyle>
    </a:lastRow>
    <a:seCell>
      <a:tcTxStyle/>
    </a:seCell>
    <a:swCell>
      <a:tcTxStyle/>
    </a:swCell>
    <a:firstRow>
      <a:tcTxStyle b="on" i="off">
        <a:font>
          <a:latin typeface="Tw Cen MT"/>
          <a:ea typeface="Tw Cen MT"/>
          <a:cs typeface="Tw Cen MT"/>
        </a:font>
        <a:schemeClr val="lt1"/>
      </a:tcTxStyle>
      <a:tcStyle>
        <a:fill>
          <a:solidFill>
            <a:schemeClr val="dk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customschemas.google.com/relationships/presentationmetadata" Target="meta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4091"/>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79484" y="0"/>
            <a:ext cx="3962400" cy="344091"/>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13910"/>
            <a:ext cx="3962400" cy="34409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 name="Google Shape;157;p1: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p1: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2: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 name="Google Shape;164;p2: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p2: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3: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 name="Google Shape;172;p3: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p3: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4: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p4: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 name="Google Shape;180;p4: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5: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 name="Google Shape;186;p5: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 name="Google Shape;187;p5: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6:notes"/>
          <p:cNvSpPr txBox="1"/>
          <p:nvPr>
            <p:ph idx="1" type="body"/>
          </p:nvPr>
        </p:nvSpPr>
        <p:spPr>
          <a:xfrm>
            <a:off x="914400" y="3300412"/>
            <a:ext cx="7315200" cy="2700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3" name="Google Shape;193;p6: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7: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 name="Google Shape;198;p7: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p7: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8: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5" name="Google Shape;205;p8: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p8: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c5e2c0fddb_0_1:notes"/>
          <p:cNvSpPr/>
          <p:nvPr>
            <p:ph idx="2" type="sldImg"/>
          </p:nvPr>
        </p:nvSpPr>
        <p:spPr>
          <a:xfrm>
            <a:off x="2514600" y="857250"/>
            <a:ext cx="4114800" cy="23145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c5e2c0fddb_0_1:notes"/>
          <p:cNvSpPr txBox="1"/>
          <p:nvPr>
            <p:ph idx="1" type="body"/>
          </p:nvPr>
        </p:nvSpPr>
        <p:spPr>
          <a:xfrm>
            <a:off x="914400" y="3300412"/>
            <a:ext cx="7315200" cy="27003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 name="Google Shape;213;g3c5e2c0fddb_0_1:notes"/>
          <p:cNvSpPr txBox="1"/>
          <p:nvPr>
            <p:ph idx="12" type="sldNum"/>
          </p:nvPr>
        </p:nvSpPr>
        <p:spPr>
          <a:xfrm>
            <a:off x="5179484" y="6513910"/>
            <a:ext cx="3962400" cy="3441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9: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9" name="Google Shape;219;p9: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p9: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0:notes"/>
          <p:cNvSpPr txBox="1"/>
          <p:nvPr>
            <p:ph idx="1" type="body"/>
          </p:nvPr>
        </p:nvSpPr>
        <p:spPr>
          <a:xfrm>
            <a:off x="914400" y="3300412"/>
            <a:ext cx="7315200" cy="2700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p10: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1:notes"/>
          <p:cNvSpPr txBox="1"/>
          <p:nvPr>
            <p:ph idx="1" type="body"/>
          </p:nvPr>
        </p:nvSpPr>
        <p:spPr>
          <a:xfrm>
            <a:off x="914400" y="3300412"/>
            <a:ext cx="7315200" cy="2700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 name="Google Shape;232;p11: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c5e2c0fddb_0_7:notes"/>
          <p:cNvSpPr/>
          <p:nvPr>
            <p:ph idx="2" type="sldImg"/>
          </p:nvPr>
        </p:nvSpPr>
        <p:spPr>
          <a:xfrm>
            <a:off x="2514600" y="857250"/>
            <a:ext cx="4114800" cy="23145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3c5e2c0fddb_0_7:notes"/>
          <p:cNvSpPr txBox="1"/>
          <p:nvPr>
            <p:ph idx="1" type="body"/>
          </p:nvPr>
        </p:nvSpPr>
        <p:spPr>
          <a:xfrm>
            <a:off x="914400" y="3300412"/>
            <a:ext cx="7315200" cy="27003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 name="Google Shape;239;g3c5e2c0fddb_0_7:notes"/>
          <p:cNvSpPr txBox="1"/>
          <p:nvPr>
            <p:ph idx="12" type="sldNum"/>
          </p:nvPr>
        </p:nvSpPr>
        <p:spPr>
          <a:xfrm>
            <a:off x="5179484" y="6513910"/>
            <a:ext cx="3962400" cy="3441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2:notes"/>
          <p:cNvSpPr txBox="1"/>
          <p:nvPr>
            <p:ph idx="1" type="body"/>
          </p:nvPr>
        </p:nvSpPr>
        <p:spPr>
          <a:xfrm>
            <a:off x="914400" y="3300412"/>
            <a:ext cx="7315200" cy="2700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6" name="Google Shape;246;p12: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c5e2c0fddb_0_20:notes"/>
          <p:cNvSpPr/>
          <p:nvPr>
            <p:ph idx="2" type="sldImg"/>
          </p:nvPr>
        </p:nvSpPr>
        <p:spPr>
          <a:xfrm>
            <a:off x="2514600" y="857250"/>
            <a:ext cx="4114800" cy="23145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3c5e2c0fddb_0_20:notes"/>
          <p:cNvSpPr txBox="1"/>
          <p:nvPr>
            <p:ph idx="1" type="body"/>
          </p:nvPr>
        </p:nvSpPr>
        <p:spPr>
          <a:xfrm>
            <a:off x="914400" y="3300412"/>
            <a:ext cx="7315200" cy="27003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3" name="Google Shape;253;g3c5e2c0fddb_0_20:notes"/>
          <p:cNvSpPr txBox="1"/>
          <p:nvPr>
            <p:ph idx="12" type="sldNum"/>
          </p:nvPr>
        </p:nvSpPr>
        <p:spPr>
          <a:xfrm>
            <a:off x="5179484" y="6513910"/>
            <a:ext cx="3962400" cy="3441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c5e2c0fddb_0_26:notes"/>
          <p:cNvSpPr/>
          <p:nvPr>
            <p:ph idx="2" type="sldImg"/>
          </p:nvPr>
        </p:nvSpPr>
        <p:spPr>
          <a:xfrm>
            <a:off x="2514600" y="857250"/>
            <a:ext cx="4114800" cy="23145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3c5e2c0fddb_0_26:notes"/>
          <p:cNvSpPr txBox="1"/>
          <p:nvPr>
            <p:ph idx="1" type="body"/>
          </p:nvPr>
        </p:nvSpPr>
        <p:spPr>
          <a:xfrm>
            <a:off x="914400" y="3300412"/>
            <a:ext cx="7315200" cy="27003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1" name="Google Shape;261;g3c5e2c0fddb_0_26:notes"/>
          <p:cNvSpPr txBox="1"/>
          <p:nvPr>
            <p:ph idx="12" type="sldNum"/>
          </p:nvPr>
        </p:nvSpPr>
        <p:spPr>
          <a:xfrm>
            <a:off x="5179484" y="6513910"/>
            <a:ext cx="3962400" cy="3441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c5e2c0fddb_0_32:notes"/>
          <p:cNvSpPr/>
          <p:nvPr>
            <p:ph idx="2" type="sldImg"/>
          </p:nvPr>
        </p:nvSpPr>
        <p:spPr>
          <a:xfrm>
            <a:off x="2514600" y="857250"/>
            <a:ext cx="4114800" cy="23145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3c5e2c0fddb_0_32:notes"/>
          <p:cNvSpPr txBox="1"/>
          <p:nvPr>
            <p:ph idx="1" type="body"/>
          </p:nvPr>
        </p:nvSpPr>
        <p:spPr>
          <a:xfrm>
            <a:off x="914400" y="3300412"/>
            <a:ext cx="7315200" cy="27003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 name="Google Shape;269;g3c5e2c0fddb_0_32:notes"/>
          <p:cNvSpPr txBox="1"/>
          <p:nvPr>
            <p:ph idx="12" type="sldNum"/>
          </p:nvPr>
        </p:nvSpPr>
        <p:spPr>
          <a:xfrm>
            <a:off x="5179484" y="6513910"/>
            <a:ext cx="3962400" cy="3441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c5e2c0fddb_0_43:notes"/>
          <p:cNvSpPr/>
          <p:nvPr>
            <p:ph idx="2" type="sldImg"/>
          </p:nvPr>
        </p:nvSpPr>
        <p:spPr>
          <a:xfrm>
            <a:off x="2514600" y="857250"/>
            <a:ext cx="4114800" cy="23145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c5e2c0fddb_0_43:notes"/>
          <p:cNvSpPr txBox="1"/>
          <p:nvPr>
            <p:ph idx="1" type="body"/>
          </p:nvPr>
        </p:nvSpPr>
        <p:spPr>
          <a:xfrm>
            <a:off x="914400" y="3300412"/>
            <a:ext cx="7315200" cy="27003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8" name="Google Shape;278;g3c5e2c0fddb_0_43:notes"/>
          <p:cNvSpPr txBox="1"/>
          <p:nvPr>
            <p:ph idx="12" type="sldNum"/>
          </p:nvPr>
        </p:nvSpPr>
        <p:spPr>
          <a:xfrm>
            <a:off x="5179484" y="6513910"/>
            <a:ext cx="3962400" cy="3441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c5e2c0fddb_0_49:notes"/>
          <p:cNvSpPr/>
          <p:nvPr>
            <p:ph idx="2" type="sldImg"/>
          </p:nvPr>
        </p:nvSpPr>
        <p:spPr>
          <a:xfrm>
            <a:off x="2514600" y="857250"/>
            <a:ext cx="4114800" cy="23145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3c5e2c0fddb_0_49:notes"/>
          <p:cNvSpPr txBox="1"/>
          <p:nvPr>
            <p:ph idx="1" type="body"/>
          </p:nvPr>
        </p:nvSpPr>
        <p:spPr>
          <a:xfrm>
            <a:off x="914400" y="3300412"/>
            <a:ext cx="7315200" cy="27003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6" name="Google Shape;286;g3c5e2c0fddb_0_49:notes"/>
          <p:cNvSpPr txBox="1"/>
          <p:nvPr>
            <p:ph idx="12" type="sldNum"/>
          </p:nvPr>
        </p:nvSpPr>
        <p:spPr>
          <a:xfrm>
            <a:off x="5179484" y="6513910"/>
            <a:ext cx="3962400" cy="3441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c5e2c0fddb_0_14:notes"/>
          <p:cNvSpPr/>
          <p:nvPr>
            <p:ph idx="2" type="sldImg"/>
          </p:nvPr>
        </p:nvSpPr>
        <p:spPr>
          <a:xfrm>
            <a:off x="2514600" y="857250"/>
            <a:ext cx="4114800" cy="23145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3c5e2c0fddb_0_14:notes"/>
          <p:cNvSpPr txBox="1"/>
          <p:nvPr>
            <p:ph idx="1" type="body"/>
          </p:nvPr>
        </p:nvSpPr>
        <p:spPr>
          <a:xfrm>
            <a:off x="914400" y="3300412"/>
            <a:ext cx="7315200" cy="27003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5" name="Google Shape;295;g3c5e2c0fddb_0_14:notes"/>
          <p:cNvSpPr txBox="1"/>
          <p:nvPr>
            <p:ph idx="12" type="sldNum"/>
          </p:nvPr>
        </p:nvSpPr>
        <p:spPr>
          <a:xfrm>
            <a:off x="5179484" y="6513910"/>
            <a:ext cx="3962400" cy="3441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13:notes"/>
          <p:cNvSpPr txBox="1"/>
          <p:nvPr>
            <p:ph idx="1" type="body"/>
          </p:nvPr>
        </p:nvSpPr>
        <p:spPr>
          <a:xfrm>
            <a:off x="914400" y="3300412"/>
            <a:ext cx="7315200" cy="2700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p13: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14:notes"/>
          <p:cNvSpPr txBox="1"/>
          <p:nvPr>
            <p:ph idx="1" type="body"/>
          </p:nvPr>
        </p:nvSpPr>
        <p:spPr>
          <a:xfrm>
            <a:off x="914400" y="3300412"/>
            <a:ext cx="7315200" cy="2700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7" name="Google Shape;307;p14: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c802f9d130_0_0:notes"/>
          <p:cNvSpPr/>
          <p:nvPr>
            <p:ph idx="2" type="sldImg"/>
          </p:nvPr>
        </p:nvSpPr>
        <p:spPr>
          <a:xfrm>
            <a:off x="2514600" y="857250"/>
            <a:ext cx="4114800" cy="23145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3c802f9d130_0_0:notes"/>
          <p:cNvSpPr txBox="1"/>
          <p:nvPr>
            <p:ph idx="1" type="body"/>
          </p:nvPr>
        </p:nvSpPr>
        <p:spPr>
          <a:xfrm>
            <a:off x="914400" y="3300412"/>
            <a:ext cx="7315200" cy="27003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g3c802f9d130_0_0:notes"/>
          <p:cNvSpPr txBox="1"/>
          <p:nvPr>
            <p:ph idx="12" type="sldNum"/>
          </p:nvPr>
        </p:nvSpPr>
        <p:spPr>
          <a:xfrm>
            <a:off x="5179484" y="6513910"/>
            <a:ext cx="3962400" cy="3441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15:notes"/>
          <p:cNvSpPr txBox="1"/>
          <p:nvPr>
            <p:ph idx="1" type="body"/>
          </p:nvPr>
        </p:nvSpPr>
        <p:spPr>
          <a:xfrm>
            <a:off x="914400" y="3300412"/>
            <a:ext cx="7315200" cy="2700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0" name="Google Shape;320;p15: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c802f9d130_0_12:notes"/>
          <p:cNvSpPr/>
          <p:nvPr>
            <p:ph idx="2" type="sldImg"/>
          </p:nvPr>
        </p:nvSpPr>
        <p:spPr>
          <a:xfrm>
            <a:off x="2514600" y="857250"/>
            <a:ext cx="4114800" cy="23145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3c802f9d130_0_12:notes"/>
          <p:cNvSpPr txBox="1"/>
          <p:nvPr>
            <p:ph idx="1" type="body"/>
          </p:nvPr>
        </p:nvSpPr>
        <p:spPr>
          <a:xfrm>
            <a:off x="914400" y="3300412"/>
            <a:ext cx="7315200" cy="27003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6" name="Google Shape;326;g3c802f9d130_0_12:notes"/>
          <p:cNvSpPr txBox="1"/>
          <p:nvPr>
            <p:ph idx="12" type="sldNum"/>
          </p:nvPr>
        </p:nvSpPr>
        <p:spPr>
          <a:xfrm>
            <a:off x="5179484" y="6513910"/>
            <a:ext cx="3962400" cy="3441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c802f9d130_0_6:notes"/>
          <p:cNvSpPr/>
          <p:nvPr>
            <p:ph idx="2" type="sldImg"/>
          </p:nvPr>
        </p:nvSpPr>
        <p:spPr>
          <a:xfrm>
            <a:off x="2514600" y="857250"/>
            <a:ext cx="4114800" cy="23145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3c802f9d130_0_6:notes"/>
          <p:cNvSpPr txBox="1"/>
          <p:nvPr>
            <p:ph idx="1" type="body"/>
          </p:nvPr>
        </p:nvSpPr>
        <p:spPr>
          <a:xfrm>
            <a:off x="914400" y="3300412"/>
            <a:ext cx="7315200" cy="27003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4" name="Google Shape;334;g3c802f9d130_0_6:notes"/>
          <p:cNvSpPr txBox="1"/>
          <p:nvPr>
            <p:ph idx="12" type="sldNum"/>
          </p:nvPr>
        </p:nvSpPr>
        <p:spPr>
          <a:xfrm>
            <a:off x="5179484" y="6513910"/>
            <a:ext cx="3962400" cy="3441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16:notes"/>
          <p:cNvSpPr txBox="1"/>
          <p:nvPr>
            <p:ph idx="1" type="body"/>
          </p:nvPr>
        </p:nvSpPr>
        <p:spPr>
          <a:xfrm>
            <a:off x="914400" y="3300412"/>
            <a:ext cx="7315200" cy="2700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1" name="Google Shape;341;p16: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c802f9d130_0_19:notes"/>
          <p:cNvSpPr/>
          <p:nvPr>
            <p:ph idx="2" type="sldImg"/>
          </p:nvPr>
        </p:nvSpPr>
        <p:spPr>
          <a:xfrm>
            <a:off x="2514600" y="857250"/>
            <a:ext cx="4114800" cy="23145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3c802f9d130_0_19:notes"/>
          <p:cNvSpPr txBox="1"/>
          <p:nvPr>
            <p:ph idx="1" type="body"/>
          </p:nvPr>
        </p:nvSpPr>
        <p:spPr>
          <a:xfrm>
            <a:off x="914400" y="3300412"/>
            <a:ext cx="7315200" cy="27003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7" name="Google Shape;347;g3c802f9d130_0_19:notes"/>
          <p:cNvSpPr txBox="1"/>
          <p:nvPr>
            <p:ph idx="12" type="sldNum"/>
          </p:nvPr>
        </p:nvSpPr>
        <p:spPr>
          <a:xfrm>
            <a:off x="5179484" y="6513910"/>
            <a:ext cx="3962400" cy="3441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17:notes"/>
          <p:cNvSpPr txBox="1"/>
          <p:nvPr>
            <p:ph idx="1" type="body"/>
          </p:nvPr>
        </p:nvSpPr>
        <p:spPr>
          <a:xfrm>
            <a:off x="914400" y="3300412"/>
            <a:ext cx="7315200" cy="2700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3" name="Google Shape;353;p17: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18:notes"/>
          <p:cNvSpPr txBox="1"/>
          <p:nvPr>
            <p:ph idx="1" type="body"/>
          </p:nvPr>
        </p:nvSpPr>
        <p:spPr>
          <a:xfrm>
            <a:off x="914400" y="3300412"/>
            <a:ext cx="7315200" cy="2700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0" name="Google Shape;360;p18: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3c802f9d130_0_27:notes"/>
          <p:cNvSpPr/>
          <p:nvPr>
            <p:ph idx="2" type="sldImg"/>
          </p:nvPr>
        </p:nvSpPr>
        <p:spPr>
          <a:xfrm>
            <a:off x="2514600" y="857250"/>
            <a:ext cx="4114800" cy="23145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3c802f9d130_0_27:notes"/>
          <p:cNvSpPr txBox="1"/>
          <p:nvPr>
            <p:ph idx="1" type="body"/>
          </p:nvPr>
        </p:nvSpPr>
        <p:spPr>
          <a:xfrm>
            <a:off x="914400" y="3300412"/>
            <a:ext cx="7315200" cy="27003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8" name="Google Shape;368;g3c802f9d130_0_27:notes"/>
          <p:cNvSpPr txBox="1"/>
          <p:nvPr>
            <p:ph idx="12" type="sldNum"/>
          </p:nvPr>
        </p:nvSpPr>
        <p:spPr>
          <a:xfrm>
            <a:off x="5179484" y="6513910"/>
            <a:ext cx="3962400" cy="3441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19: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4" name="Google Shape;374;p19: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5" name="Google Shape;375;p19: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20: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1" name="Google Shape;381;p20: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2" name="Google Shape;382;p20: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3c802f9d130_0_33:notes"/>
          <p:cNvSpPr/>
          <p:nvPr>
            <p:ph idx="2" type="sldImg"/>
          </p:nvPr>
        </p:nvSpPr>
        <p:spPr>
          <a:xfrm>
            <a:off x="2514600" y="857250"/>
            <a:ext cx="4114800" cy="23145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3c802f9d130_0_33:notes"/>
          <p:cNvSpPr txBox="1"/>
          <p:nvPr>
            <p:ph idx="1" type="body"/>
          </p:nvPr>
        </p:nvSpPr>
        <p:spPr>
          <a:xfrm>
            <a:off x="914400" y="3300412"/>
            <a:ext cx="7315200" cy="27003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4" name="Google Shape;394;g3c802f9d130_0_33:notes"/>
          <p:cNvSpPr txBox="1"/>
          <p:nvPr>
            <p:ph idx="12" type="sldNum"/>
          </p:nvPr>
        </p:nvSpPr>
        <p:spPr>
          <a:xfrm>
            <a:off x="5179484" y="6513910"/>
            <a:ext cx="3962400" cy="3441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21: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1" name="Google Shape;401;p21: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2" name="Google Shape;402;p21: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22: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7" name="Google Shape;407;p22: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8" name="Google Shape;408;p22: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23: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5" name="Google Shape;415;p23: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6" name="Google Shape;416;p23: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24: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3" name="Google Shape;423;p24: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4" name="Google Shape;424;p24: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25:notes"/>
          <p:cNvSpPr txBox="1"/>
          <p:nvPr>
            <p:ph idx="1" type="body"/>
          </p:nvPr>
        </p:nvSpPr>
        <p:spPr>
          <a:xfrm>
            <a:off x="914400" y="3300412"/>
            <a:ext cx="7315200" cy="2700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1" name="Google Shape;431;p25: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26:notes"/>
          <p:cNvSpPr txBox="1"/>
          <p:nvPr>
            <p:ph idx="1" type="body"/>
          </p:nvPr>
        </p:nvSpPr>
        <p:spPr>
          <a:xfrm>
            <a:off x="914400" y="3300412"/>
            <a:ext cx="7315200" cy="2700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7" name="Google Shape;437;p26: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3c802f9d130_0_40:notes"/>
          <p:cNvSpPr/>
          <p:nvPr>
            <p:ph idx="2" type="sldImg"/>
          </p:nvPr>
        </p:nvSpPr>
        <p:spPr>
          <a:xfrm>
            <a:off x="2514600" y="857250"/>
            <a:ext cx="4114800" cy="23145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3c802f9d130_0_40:notes"/>
          <p:cNvSpPr txBox="1"/>
          <p:nvPr>
            <p:ph idx="1" type="body"/>
          </p:nvPr>
        </p:nvSpPr>
        <p:spPr>
          <a:xfrm>
            <a:off x="914400" y="3300412"/>
            <a:ext cx="7315200" cy="27003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4" name="Google Shape;444;g3c802f9d130_0_40:notes"/>
          <p:cNvSpPr txBox="1"/>
          <p:nvPr>
            <p:ph idx="12" type="sldNum"/>
          </p:nvPr>
        </p:nvSpPr>
        <p:spPr>
          <a:xfrm>
            <a:off x="5179484" y="6513910"/>
            <a:ext cx="3962400" cy="3441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3c802f9d130_0_46:notes"/>
          <p:cNvSpPr/>
          <p:nvPr>
            <p:ph idx="2" type="sldImg"/>
          </p:nvPr>
        </p:nvSpPr>
        <p:spPr>
          <a:xfrm>
            <a:off x="2514600" y="857250"/>
            <a:ext cx="4114800" cy="2314500"/>
          </a:xfrm>
          <a:custGeom>
            <a:rect b="b" l="l" r="r" t="t"/>
            <a:pathLst>
              <a:path extrusionOk="0" h="120000" w="120000">
                <a:moveTo>
                  <a:pt x="0" y="0"/>
                </a:moveTo>
                <a:lnTo>
                  <a:pt x="120000" y="0"/>
                </a:lnTo>
                <a:lnTo>
                  <a:pt x="120000" y="120000"/>
                </a:lnTo>
                <a:lnTo>
                  <a:pt x="0" y="120000"/>
                </a:lnTo>
                <a:close/>
              </a:path>
            </a:pathLst>
          </a:custGeom>
        </p:spPr>
      </p:sp>
      <p:sp>
        <p:nvSpPr>
          <p:cNvPr id="450" name="Google Shape;450;g3c802f9d130_0_46:notes"/>
          <p:cNvSpPr txBox="1"/>
          <p:nvPr>
            <p:ph idx="1" type="body"/>
          </p:nvPr>
        </p:nvSpPr>
        <p:spPr>
          <a:xfrm>
            <a:off x="914400" y="3300412"/>
            <a:ext cx="7315200" cy="27003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1" name="Google Shape;451;g3c802f9d130_0_46:notes"/>
          <p:cNvSpPr txBox="1"/>
          <p:nvPr>
            <p:ph idx="12" type="sldNum"/>
          </p:nvPr>
        </p:nvSpPr>
        <p:spPr>
          <a:xfrm>
            <a:off x="5179484" y="6513910"/>
            <a:ext cx="3962400" cy="3441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pic>
        <p:nvPicPr>
          <p:cNvPr descr="Droplets-HD-Title-R1d.png" id="17" name="Google Shape;17;p28"/>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8" name="Google Shape;18;p28"/>
          <p:cNvSpPr txBox="1"/>
          <p:nvPr>
            <p:ph type="ctrTitle"/>
          </p:nvPr>
        </p:nvSpPr>
        <p:spPr>
          <a:xfrm>
            <a:off x="1751012" y="1300785"/>
            <a:ext cx="8689976" cy="2509213"/>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800"/>
              <a:buFont typeface="Twentieth Century"/>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28"/>
          <p:cNvSpPr txBox="1"/>
          <p:nvPr>
            <p:ph idx="1" type="subTitle"/>
          </p:nvPr>
        </p:nvSpPr>
        <p:spPr>
          <a:xfrm>
            <a:off x="1751012" y="3886200"/>
            <a:ext cx="8689976" cy="1371599"/>
          </a:xfrm>
          <a:prstGeom prst="rect">
            <a:avLst/>
          </a:prstGeom>
          <a:noFill/>
          <a:ln>
            <a:noFill/>
          </a:ln>
        </p:spPr>
        <p:txBody>
          <a:bodyPr anchorCtr="0" anchor="t" bIns="45700" lIns="91425" spcFirstLastPara="1" rIns="91425" wrap="square" tIns="45700">
            <a:normAutofit/>
          </a:bodyPr>
          <a:lstStyle>
            <a:lvl1pPr lvl="0" algn="ctr">
              <a:lnSpc>
                <a:spcPct val="120000"/>
              </a:lnSpc>
              <a:spcBef>
                <a:spcPts val="1000"/>
              </a:spcBef>
              <a:spcAft>
                <a:spcPts val="0"/>
              </a:spcAft>
              <a:buSzPts val="2200"/>
              <a:buNone/>
              <a:defRPr sz="2200">
                <a:solidFill>
                  <a:srgbClr val="7F7F7F"/>
                </a:solidFill>
              </a:defRPr>
            </a:lvl1pPr>
            <a:lvl2pPr lvl="1" algn="ctr">
              <a:lnSpc>
                <a:spcPct val="120000"/>
              </a:lnSpc>
              <a:spcBef>
                <a:spcPts val="500"/>
              </a:spcBef>
              <a:spcAft>
                <a:spcPts val="0"/>
              </a:spcAft>
              <a:buSzPts val="2000"/>
              <a:buNone/>
              <a:defRPr sz="2000"/>
            </a:lvl2pPr>
            <a:lvl3pPr lvl="2" algn="ctr">
              <a:lnSpc>
                <a:spcPct val="120000"/>
              </a:lnSpc>
              <a:spcBef>
                <a:spcPts val="500"/>
              </a:spcBef>
              <a:spcAft>
                <a:spcPts val="0"/>
              </a:spcAft>
              <a:buSzPts val="1800"/>
              <a:buNone/>
              <a:defRPr sz="1800"/>
            </a:lvl3pPr>
            <a:lvl4pPr lvl="3" algn="ctr">
              <a:lnSpc>
                <a:spcPct val="120000"/>
              </a:lnSpc>
              <a:spcBef>
                <a:spcPts val="500"/>
              </a:spcBef>
              <a:spcAft>
                <a:spcPts val="0"/>
              </a:spcAft>
              <a:buSzPts val="1600"/>
              <a:buNone/>
              <a:defRPr sz="1600"/>
            </a:lvl4pPr>
            <a:lvl5pPr lvl="4" algn="ctr">
              <a:lnSpc>
                <a:spcPct val="120000"/>
              </a:lnSpc>
              <a:spcBef>
                <a:spcPts val="500"/>
              </a:spcBef>
              <a:spcAft>
                <a:spcPts val="0"/>
              </a:spcAft>
              <a:buSzPts val="1600"/>
              <a:buNone/>
              <a:defRPr sz="1600"/>
            </a:lvl5pPr>
            <a:lvl6pPr lvl="5" algn="ctr">
              <a:lnSpc>
                <a:spcPct val="120000"/>
              </a:lnSpc>
              <a:spcBef>
                <a:spcPts val="500"/>
              </a:spcBef>
              <a:spcAft>
                <a:spcPts val="0"/>
              </a:spcAft>
              <a:buSzPts val="1600"/>
              <a:buNone/>
              <a:defRPr sz="1600"/>
            </a:lvl6pPr>
            <a:lvl7pPr lvl="6" algn="ctr">
              <a:lnSpc>
                <a:spcPct val="120000"/>
              </a:lnSpc>
              <a:spcBef>
                <a:spcPts val="500"/>
              </a:spcBef>
              <a:spcAft>
                <a:spcPts val="0"/>
              </a:spcAft>
              <a:buSzPts val="1600"/>
              <a:buNone/>
              <a:defRPr sz="1600"/>
            </a:lvl7pPr>
            <a:lvl8pPr lvl="7" algn="ctr">
              <a:lnSpc>
                <a:spcPct val="120000"/>
              </a:lnSpc>
              <a:spcBef>
                <a:spcPts val="500"/>
              </a:spcBef>
              <a:spcAft>
                <a:spcPts val="0"/>
              </a:spcAft>
              <a:buSzPts val="1600"/>
              <a:buNone/>
              <a:defRPr sz="1600"/>
            </a:lvl8pPr>
            <a:lvl9pPr lvl="8" algn="ctr">
              <a:lnSpc>
                <a:spcPct val="120000"/>
              </a:lnSpc>
              <a:spcBef>
                <a:spcPts val="500"/>
              </a:spcBef>
              <a:spcAft>
                <a:spcPts val="0"/>
              </a:spcAft>
              <a:buSzPts val="1600"/>
              <a:buNone/>
              <a:defRPr sz="1600"/>
            </a:lvl9pPr>
          </a:lstStyle>
          <a:p/>
        </p:txBody>
      </p:sp>
      <p:sp>
        <p:nvSpPr>
          <p:cNvPr id="20" name="Google Shape;20;p28"/>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8"/>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28"/>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 name="Shape 23"/>
        <p:cNvGrpSpPr/>
        <p:nvPr/>
      </p:nvGrpSpPr>
      <p:grpSpPr>
        <a:xfrm>
          <a:off x="0" y="0"/>
          <a:ext cx="0" cy="0"/>
          <a:chOff x="0" y="0"/>
          <a:chExt cx="0" cy="0"/>
        </a:xfrm>
      </p:grpSpPr>
      <p:pic>
        <p:nvPicPr>
          <p:cNvPr descr="Droplets-HD-Content-R1d.png" id="24" name="Google Shape;24;p29"/>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5" name="Google Shape;25;p29"/>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29"/>
          <p:cNvSpPr txBox="1"/>
          <p:nvPr>
            <p:ph idx="1" type="body"/>
          </p:nvPr>
        </p:nvSpPr>
        <p:spPr>
          <a:xfrm>
            <a:off x="913774" y="2367092"/>
            <a:ext cx="10363826" cy="3424107"/>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27" name="Google Shape;27;p29"/>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29"/>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29"/>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0" name="Shape 30"/>
        <p:cNvGrpSpPr/>
        <p:nvPr/>
      </p:nvGrpSpPr>
      <p:grpSpPr>
        <a:xfrm>
          <a:off x="0" y="0"/>
          <a:ext cx="0" cy="0"/>
          <a:chOff x="0" y="0"/>
          <a:chExt cx="0" cy="0"/>
        </a:xfrm>
      </p:grpSpPr>
      <p:pic>
        <p:nvPicPr>
          <p:cNvPr descr="Droplets-HD-Content-R1d.png" id="31" name="Google Shape;31;p30"/>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2" name="Google Shape;32;p30"/>
          <p:cNvSpPr txBox="1"/>
          <p:nvPr>
            <p:ph type="title"/>
          </p:nvPr>
        </p:nvSpPr>
        <p:spPr>
          <a:xfrm>
            <a:off x="913774" y="828563"/>
            <a:ext cx="10351752" cy="2736819"/>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000"/>
              <a:buFont typeface="Twentieth Century"/>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30"/>
          <p:cNvSpPr txBox="1"/>
          <p:nvPr>
            <p:ph idx="1" type="body"/>
          </p:nvPr>
        </p:nvSpPr>
        <p:spPr>
          <a:xfrm>
            <a:off x="913774" y="3657457"/>
            <a:ext cx="10351752" cy="1368183"/>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2000"/>
              <a:buNone/>
              <a:defRPr sz="2000">
                <a:solidFill>
                  <a:srgbClr val="7F7F7F"/>
                </a:solidFill>
              </a:defRPr>
            </a:lvl1pPr>
            <a:lvl2pPr indent="-228600" lvl="1" marL="914400" algn="l">
              <a:lnSpc>
                <a:spcPct val="120000"/>
              </a:lnSpc>
              <a:spcBef>
                <a:spcPts val="500"/>
              </a:spcBef>
              <a:spcAft>
                <a:spcPts val="0"/>
              </a:spcAft>
              <a:buSzPts val="2000"/>
              <a:buNone/>
              <a:defRPr sz="2000">
                <a:solidFill>
                  <a:srgbClr val="888888"/>
                </a:solidFill>
              </a:defRPr>
            </a:lvl2pPr>
            <a:lvl3pPr indent="-228600" lvl="2" marL="1371600" algn="l">
              <a:lnSpc>
                <a:spcPct val="120000"/>
              </a:lnSpc>
              <a:spcBef>
                <a:spcPts val="500"/>
              </a:spcBef>
              <a:spcAft>
                <a:spcPts val="0"/>
              </a:spcAft>
              <a:buSzPts val="1800"/>
              <a:buNone/>
              <a:defRPr sz="1800">
                <a:solidFill>
                  <a:srgbClr val="888888"/>
                </a:solidFill>
              </a:defRPr>
            </a:lvl3pPr>
            <a:lvl4pPr indent="-228600" lvl="3" marL="1828800" algn="l">
              <a:lnSpc>
                <a:spcPct val="120000"/>
              </a:lnSpc>
              <a:spcBef>
                <a:spcPts val="500"/>
              </a:spcBef>
              <a:spcAft>
                <a:spcPts val="0"/>
              </a:spcAft>
              <a:buSzPts val="1600"/>
              <a:buNone/>
              <a:defRPr sz="1600">
                <a:solidFill>
                  <a:srgbClr val="888888"/>
                </a:solidFill>
              </a:defRPr>
            </a:lvl4pPr>
            <a:lvl5pPr indent="-228600" lvl="4" marL="2286000" algn="l">
              <a:lnSpc>
                <a:spcPct val="120000"/>
              </a:lnSpc>
              <a:spcBef>
                <a:spcPts val="500"/>
              </a:spcBef>
              <a:spcAft>
                <a:spcPts val="0"/>
              </a:spcAft>
              <a:buSzPts val="1600"/>
              <a:buNone/>
              <a:defRPr sz="1600">
                <a:solidFill>
                  <a:srgbClr val="888888"/>
                </a:solidFill>
              </a:defRPr>
            </a:lvl5pPr>
            <a:lvl6pPr indent="-228600" lvl="5" marL="2743200" algn="l">
              <a:lnSpc>
                <a:spcPct val="120000"/>
              </a:lnSpc>
              <a:spcBef>
                <a:spcPts val="500"/>
              </a:spcBef>
              <a:spcAft>
                <a:spcPts val="0"/>
              </a:spcAft>
              <a:buSzPts val="1600"/>
              <a:buNone/>
              <a:defRPr sz="1600">
                <a:solidFill>
                  <a:srgbClr val="888888"/>
                </a:solidFill>
              </a:defRPr>
            </a:lvl6pPr>
            <a:lvl7pPr indent="-228600" lvl="6" marL="3200400" algn="l">
              <a:lnSpc>
                <a:spcPct val="120000"/>
              </a:lnSpc>
              <a:spcBef>
                <a:spcPts val="500"/>
              </a:spcBef>
              <a:spcAft>
                <a:spcPts val="0"/>
              </a:spcAft>
              <a:buSzPts val="1600"/>
              <a:buNone/>
              <a:defRPr sz="1600">
                <a:solidFill>
                  <a:srgbClr val="888888"/>
                </a:solidFill>
              </a:defRPr>
            </a:lvl7pPr>
            <a:lvl8pPr indent="-228600" lvl="7" marL="3657600" algn="l">
              <a:lnSpc>
                <a:spcPct val="120000"/>
              </a:lnSpc>
              <a:spcBef>
                <a:spcPts val="500"/>
              </a:spcBef>
              <a:spcAft>
                <a:spcPts val="0"/>
              </a:spcAft>
              <a:buSzPts val="1600"/>
              <a:buNone/>
              <a:defRPr sz="1600">
                <a:solidFill>
                  <a:srgbClr val="888888"/>
                </a:solidFill>
              </a:defRPr>
            </a:lvl8pPr>
            <a:lvl9pPr indent="-228600" lvl="8" marL="4114800" algn="l">
              <a:lnSpc>
                <a:spcPct val="120000"/>
              </a:lnSpc>
              <a:spcBef>
                <a:spcPts val="500"/>
              </a:spcBef>
              <a:spcAft>
                <a:spcPts val="0"/>
              </a:spcAft>
              <a:buSzPts val="1600"/>
              <a:buNone/>
              <a:defRPr sz="1600">
                <a:solidFill>
                  <a:srgbClr val="888888"/>
                </a:solidFill>
              </a:defRPr>
            </a:lvl9pPr>
          </a:lstStyle>
          <a:p/>
        </p:txBody>
      </p:sp>
      <p:sp>
        <p:nvSpPr>
          <p:cNvPr id="34" name="Google Shape;34;p30"/>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30"/>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30"/>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pic>
        <p:nvPicPr>
          <p:cNvPr descr="Droplets-HD-Content-R1d.png" id="38" name="Google Shape;38;p31"/>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9" name="Google Shape;39;p31"/>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31"/>
          <p:cNvSpPr txBox="1"/>
          <p:nvPr>
            <p:ph idx="1" type="body"/>
          </p:nvPr>
        </p:nvSpPr>
        <p:spPr>
          <a:xfrm>
            <a:off x="913774" y="2367092"/>
            <a:ext cx="5106026" cy="3424107"/>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41" name="Google Shape;41;p31"/>
          <p:cNvSpPr txBox="1"/>
          <p:nvPr>
            <p:ph idx="2" type="body"/>
          </p:nvPr>
        </p:nvSpPr>
        <p:spPr>
          <a:xfrm>
            <a:off x="6172200" y="2367092"/>
            <a:ext cx="5105400" cy="3424107"/>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42" name="Google Shape;42;p31"/>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1"/>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31"/>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5" name="Shape 45"/>
        <p:cNvGrpSpPr/>
        <p:nvPr/>
      </p:nvGrpSpPr>
      <p:grpSpPr>
        <a:xfrm>
          <a:off x="0" y="0"/>
          <a:ext cx="0" cy="0"/>
          <a:chOff x="0" y="0"/>
          <a:chExt cx="0" cy="0"/>
        </a:xfrm>
      </p:grpSpPr>
      <p:pic>
        <p:nvPicPr>
          <p:cNvPr descr="Droplets-HD-Content-R1d.png" id="46" name="Google Shape;46;p32"/>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47" name="Google Shape;47;p32"/>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32"/>
          <p:cNvSpPr txBox="1"/>
          <p:nvPr>
            <p:ph idx="1" type="body"/>
          </p:nvPr>
        </p:nvSpPr>
        <p:spPr>
          <a:xfrm>
            <a:off x="1146328" y="2371018"/>
            <a:ext cx="4873474" cy="679994"/>
          </a:xfrm>
          <a:prstGeom prst="rect">
            <a:avLst/>
          </a:prstGeom>
          <a:noFill/>
          <a:ln>
            <a:noFill/>
          </a:ln>
        </p:spPr>
        <p:txBody>
          <a:bodyPr anchorCtr="0" anchor="b" bIns="45700" lIns="91425" spcFirstLastPara="1" rIns="91425" wrap="square" tIns="45700">
            <a:noAutofit/>
          </a:bodyPr>
          <a:lstStyle>
            <a:lvl1pPr indent="-228600" lvl="0" marL="457200" algn="l">
              <a:lnSpc>
                <a:spcPct val="85000"/>
              </a:lnSpc>
              <a:spcBef>
                <a:spcPts val="1000"/>
              </a:spcBef>
              <a:spcAft>
                <a:spcPts val="0"/>
              </a:spcAft>
              <a:buSzPts val="2600"/>
              <a:buNone/>
              <a:defRPr b="0" sz="2600">
                <a:solidFill>
                  <a:schemeClr val="dk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49" name="Google Shape;49;p32"/>
          <p:cNvSpPr txBox="1"/>
          <p:nvPr>
            <p:ph idx="2" type="body"/>
          </p:nvPr>
        </p:nvSpPr>
        <p:spPr>
          <a:xfrm>
            <a:off x="913774" y="3051012"/>
            <a:ext cx="5106027" cy="2740187"/>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50" name="Google Shape;50;p32"/>
          <p:cNvSpPr txBox="1"/>
          <p:nvPr>
            <p:ph idx="3" type="body"/>
          </p:nvPr>
        </p:nvSpPr>
        <p:spPr>
          <a:xfrm>
            <a:off x="6396423" y="2371018"/>
            <a:ext cx="4881804" cy="679994"/>
          </a:xfrm>
          <a:prstGeom prst="rect">
            <a:avLst/>
          </a:prstGeom>
          <a:noFill/>
          <a:ln>
            <a:noFill/>
          </a:ln>
        </p:spPr>
        <p:txBody>
          <a:bodyPr anchorCtr="0" anchor="b" bIns="45700" lIns="91425" spcFirstLastPara="1" rIns="91425" wrap="square" tIns="45700">
            <a:noAutofit/>
          </a:bodyPr>
          <a:lstStyle>
            <a:lvl1pPr indent="-228600" lvl="0" marL="457200" algn="l">
              <a:lnSpc>
                <a:spcPct val="85000"/>
              </a:lnSpc>
              <a:spcBef>
                <a:spcPts val="1000"/>
              </a:spcBef>
              <a:spcAft>
                <a:spcPts val="0"/>
              </a:spcAft>
              <a:buSzPts val="2600"/>
              <a:buNone/>
              <a:defRPr b="0" sz="2600">
                <a:solidFill>
                  <a:schemeClr val="dk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51" name="Google Shape;51;p32"/>
          <p:cNvSpPr txBox="1"/>
          <p:nvPr>
            <p:ph idx="4" type="body"/>
          </p:nvPr>
        </p:nvSpPr>
        <p:spPr>
          <a:xfrm>
            <a:off x="6172200" y="3051012"/>
            <a:ext cx="5105401" cy="2740187"/>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52" name="Google Shape;52;p32"/>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2"/>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32"/>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pic>
        <p:nvPicPr>
          <p:cNvPr descr="Droplets-HD-Content-R1d.png" id="56" name="Google Shape;56;p33"/>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57" name="Google Shape;57;p33"/>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33"/>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3"/>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33"/>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1" name="Shape 61"/>
        <p:cNvGrpSpPr/>
        <p:nvPr/>
      </p:nvGrpSpPr>
      <p:grpSpPr>
        <a:xfrm>
          <a:off x="0" y="0"/>
          <a:ext cx="0" cy="0"/>
          <a:chOff x="0" y="0"/>
          <a:chExt cx="0" cy="0"/>
        </a:xfrm>
      </p:grpSpPr>
      <p:pic>
        <p:nvPicPr>
          <p:cNvPr descr="Droplets-HD-Content-R1d.png" id="62" name="Google Shape;62;p34"/>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63" name="Google Shape;63;p34"/>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4"/>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34"/>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6" name="Shape 66"/>
        <p:cNvGrpSpPr/>
        <p:nvPr/>
      </p:nvGrpSpPr>
      <p:grpSpPr>
        <a:xfrm>
          <a:off x="0" y="0"/>
          <a:ext cx="0" cy="0"/>
          <a:chOff x="0" y="0"/>
          <a:chExt cx="0" cy="0"/>
        </a:xfrm>
      </p:grpSpPr>
      <p:pic>
        <p:nvPicPr>
          <p:cNvPr descr="Droplets-HD-Content-R1d.png" id="67" name="Google Shape;67;p35"/>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68" name="Google Shape;68;p35"/>
          <p:cNvSpPr txBox="1"/>
          <p:nvPr>
            <p:ph type="title"/>
          </p:nvPr>
        </p:nvSpPr>
        <p:spPr>
          <a:xfrm>
            <a:off x="913775" y="609600"/>
            <a:ext cx="3935688" cy="2023252"/>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35"/>
          <p:cNvSpPr txBox="1"/>
          <p:nvPr>
            <p:ph idx="1" type="body"/>
          </p:nvPr>
        </p:nvSpPr>
        <p:spPr>
          <a:xfrm>
            <a:off x="5078062" y="609600"/>
            <a:ext cx="6200163" cy="5181599"/>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70" name="Google Shape;70;p35"/>
          <p:cNvSpPr txBox="1"/>
          <p:nvPr>
            <p:ph idx="2" type="body"/>
          </p:nvPr>
        </p:nvSpPr>
        <p:spPr>
          <a:xfrm>
            <a:off x="913774" y="2632852"/>
            <a:ext cx="3935689" cy="3158348"/>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600"/>
              <a:buNone/>
              <a:defRPr sz="16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71" name="Google Shape;71;p35"/>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5"/>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5"/>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4" name="Shape 74"/>
        <p:cNvGrpSpPr/>
        <p:nvPr/>
      </p:nvGrpSpPr>
      <p:grpSpPr>
        <a:xfrm>
          <a:off x="0" y="0"/>
          <a:ext cx="0" cy="0"/>
          <a:chOff x="0" y="0"/>
          <a:chExt cx="0" cy="0"/>
        </a:xfrm>
      </p:grpSpPr>
      <p:pic>
        <p:nvPicPr>
          <p:cNvPr descr="Droplets-HD-Content-R1d.png" id="75" name="Google Shape;75;p3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76" name="Google Shape;76;p36"/>
          <p:cNvSpPr txBox="1"/>
          <p:nvPr>
            <p:ph type="title"/>
          </p:nvPr>
        </p:nvSpPr>
        <p:spPr>
          <a:xfrm>
            <a:off x="913774" y="609600"/>
            <a:ext cx="5934969" cy="2023254"/>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36"/>
          <p:cNvSpPr/>
          <p:nvPr>
            <p:ph idx="2" type="pic"/>
          </p:nvPr>
        </p:nvSpPr>
        <p:spPr>
          <a:xfrm>
            <a:off x="7424803" y="609601"/>
            <a:ext cx="3255358" cy="5181600"/>
          </a:xfrm>
          <a:prstGeom prst="roundRect">
            <a:avLst>
              <a:gd fmla="val 4943" name="adj"/>
            </a:avLst>
          </a:prstGeom>
          <a:noFill/>
          <a:ln cap="sq" cmpd="sng" w="82550">
            <a:solidFill>
              <a:srgbClr val="EAEAEA"/>
            </a:solidFill>
            <a:prstDash val="solid"/>
            <a:miter lim="800000"/>
            <a:headEnd len="sm" w="sm" type="none"/>
            <a:tailEnd len="sm" w="sm" type="none"/>
          </a:ln>
        </p:spPr>
      </p:sp>
      <p:sp>
        <p:nvSpPr>
          <p:cNvPr id="78" name="Google Shape;78;p36"/>
          <p:cNvSpPr txBox="1"/>
          <p:nvPr>
            <p:ph idx="1" type="body"/>
          </p:nvPr>
        </p:nvSpPr>
        <p:spPr>
          <a:xfrm>
            <a:off x="913794" y="2632852"/>
            <a:ext cx="5934949" cy="3158347"/>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600"/>
              <a:buNone/>
              <a:defRPr sz="16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79" name="Google Shape;79;p36"/>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36"/>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36"/>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82" name="Shape 82"/>
        <p:cNvGrpSpPr/>
        <p:nvPr/>
      </p:nvGrpSpPr>
      <p:grpSpPr>
        <a:xfrm>
          <a:off x="0" y="0"/>
          <a:ext cx="0" cy="0"/>
          <a:chOff x="0" y="0"/>
          <a:chExt cx="0" cy="0"/>
        </a:xfrm>
      </p:grpSpPr>
      <p:pic>
        <p:nvPicPr>
          <p:cNvPr descr="Droplets-HD-Content-R1d.png" id="83" name="Google Shape;83;p37"/>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84" name="Google Shape;84;p37"/>
          <p:cNvSpPr txBox="1"/>
          <p:nvPr>
            <p:ph type="title"/>
          </p:nvPr>
        </p:nvSpPr>
        <p:spPr>
          <a:xfrm>
            <a:off x="913794" y="4289374"/>
            <a:ext cx="10364432" cy="81161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37"/>
          <p:cNvSpPr/>
          <p:nvPr>
            <p:ph idx="2" type="pic"/>
          </p:nvPr>
        </p:nvSpPr>
        <p:spPr>
          <a:xfrm>
            <a:off x="1184744" y="698261"/>
            <a:ext cx="9822532" cy="3214136"/>
          </a:xfrm>
          <a:prstGeom prst="roundRect">
            <a:avLst>
              <a:gd fmla="val 4944" name="adj"/>
            </a:avLst>
          </a:prstGeom>
          <a:noFill/>
          <a:ln cap="sq" cmpd="sng" w="82550">
            <a:solidFill>
              <a:srgbClr val="EAEAEA"/>
            </a:solidFill>
            <a:prstDash val="solid"/>
            <a:miter lim="800000"/>
            <a:headEnd len="sm" w="sm" type="none"/>
            <a:tailEnd len="sm" w="sm" type="none"/>
          </a:ln>
        </p:spPr>
      </p:sp>
      <p:sp>
        <p:nvSpPr>
          <p:cNvPr id="86" name="Google Shape;86;p37"/>
          <p:cNvSpPr txBox="1"/>
          <p:nvPr>
            <p:ph idx="1" type="body"/>
          </p:nvPr>
        </p:nvSpPr>
        <p:spPr>
          <a:xfrm>
            <a:off x="913774" y="5108728"/>
            <a:ext cx="10364452" cy="682472"/>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600"/>
              <a:buNone/>
              <a:defRPr sz="16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87" name="Google Shape;87;p37"/>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37"/>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37"/>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90" name="Shape 90"/>
        <p:cNvGrpSpPr/>
        <p:nvPr/>
      </p:nvGrpSpPr>
      <p:grpSpPr>
        <a:xfrm>
          <a:off x="0" y="0"/>
          <a:ext cx="0" cy="0"/>
          <a:chOff x="0" y="0"/>
          <a:chExt cx="0" cy="0"/>
        </a:xfrm>
      </p:grpSpPr>
      <p:pic>
        <p:nvPicPr>
          <p:cNvPr descr="Droplets-HD-Content-R1d.png" id="91" name="Google Shape;91;p38"/>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92" name="Google Shape;92;p38"/>
          <p:cNvSpPr txBox="1"/>
          <p:nvPr>
            <p:ph type="title"/>
          </p:nvPr>
        </p:nvSpPr>
        <p:spPr>
          <a:xfrm>
            <a:off x="913774" y="609599"/>
            <a:ext cx="10364452" cy="3427245"/>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 name="Google Shape;93;p38"/>
          <p:cNvSpPr txBox="1"/>
          <p:nvPr>
            <p:ph idx="1" type="body"/>
          </p:nvPr>
        </p:nvSpPr>
        <p:spPr>
          <a:xfrm>
            <a:off x="913775" y="4204821"/>
            <a:ext cx="10364452" cy="1586380"/>
          </a:xfrm>
          <a:prstGeom prst="rect">
            <a:avLst/>
          </a:prstGeom>
          <a:noFill/>
          <a:ln>
            <a:noFill/>
          </a:ln>
        </p:spPr>
        <p:txBody>
          <a:bodyPr anchorCtr="0" anchor="ctr" bIns="45700" lIns="91425" spcFirstLastPara="1" rIns="91425" wrap="square" tIns="45700">
            <a:normAutofit/>
          </a:bodyPr>
          <a:lstStyle>
            <a:lvl1pPr indent="-228600" lvl="0" marL="457200" algn="ctr">
              <a:lnSpc>
                <a:spcPct val="120000"/>
              </a:lnSpc>
              <a:spcBef>
                <a:spcPts val="1000"/>
              </a:spcBef>
              <a:spcAft>
                <a:spcPts val="0"/>
              </a:spcAft>
              <a:buSzPts val="1600"/>
              <a:buNone/>
              <a:defRPr sz="16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94" name="Google Shape;94;p38"/>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38"/>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38"/>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97" name="Shape 97"/>
        <p:cNvGrpSpPr/>
        <p:nvPr/>
      </p:nvGrpSpPr>
      <p:grpSpPr>
        <a:xfrm>
          <a:off x="0" y="0"/>
          <a:ext cx="0" cy="0"/>
          <a:chOff x="0" y="0"/>
          <a:chExt cx="0" cy="0"/>
        </a:xfrm>
      </p:grpSpPr>
      <p:pic>
        <p:nvPicPr>
          <p:cNvPr descr="Droplets-HD-Content-R1d.png" id="98" name="Google Shape;98;p39"/>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99" name="Google Shape;99;p39"/>
          <p:cNvSpPr txBox="1"/>
          <p:nvPr>
            <p:ph type="title"/>
          </p:nvPr>
        </p:nvSpPr>
        <p:spPr>
          <a:xfrm>
            <a:off x="1446212" y="609600"/>
            <a:ext cx="9302752" cy="2992904"/>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39"/>
          <p:cNvSpPr txBox="1"/>
          <p:nvPr>
            <p:ph idx="1" type="body"/>
          </p:nvPr>
        </p:nvSpPr>
        <p:spPr>
          <a:xfrm>
            <a:off x="1720644" y="3610032"/>
            <a:ext cx="8752299" cy="594788"/>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SzPts val="1400"/>
              <a:buNone/>
              <a:defRPr sz="14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101" name="Google Shape;101;p39"/>
          <p:cNvSpPr txBox="1"/>
          <p:nvPr>
            <p:ph idx="2" type="body"/>
          </p:nvPr>
        </p:nvSpPr>
        <p:spPr>
          <a:xfrm>
            <a:off x="913774" y="4372796"/>
            <a:ext cx="10364452" cy="1421053"/>
          </a:xfrm>
          <a:prstGeom prst="rect">
            <a:avLst/>
          </a:prstGeom>
          <a:noFill/>
          <a:ln>
            <a:noFill/>
          </a:ln>
        </p:spPr>
        <p:txBody>
          <a:bodyPr anchorCtr="0" anchor="ctr" bIns="45700" lIns="91425" spcFirstLastPara="1" rIns="91425" wrap="square" tIns="45700">
            <a:normAutofit/>
          </a:bodyPr>
          <a:lstStyle>
            <a:lvl1pPr indent="-228600" lvl="0" marL="457200" algn="ctr">
              <a:lnSpc>
                <a:spcPct val="120000"/>
              </a:lnSpc>
              <a:spcBef>
                <a:spcPts val="1000"/>
              </a:spcBef>
              <a:spcAft>
                <a:spcPts val="0"/>
              </a:spcAft>
              <a:buSzPts val="1600"/>
              <a:buNone/>
              <a:defRPr sz="16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102" name="Google Shape;102;p39"/>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39"/>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39"/>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
        <p:nvSpPr>
          <p:cNvPr id="105" name="Google Shape;105;p39"/>
          <p:cNvSpPr txBox="1"/>
          <p:nvPr/>
        </p:nvSpPr>
        <p:spPr>
          <a:xfrm>
            <a:off x="1001488" y="75416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8000"/>
              <a:buFont typeface="Twentieth Century"/>
              <a:buNone/>
            </a:pPr>
            <a:r>
              <a:rPr b="0" i="0" lang="en-CA" sz="8000" u="none" cap="none" strike="noStrike">
                <a:solidFill>
                  <a:schemeClr val="dk1"/>
                </a:solidFill>
                <a:latin typeface="Twentieth Century"/>
                <a:ea typeface="Twentieth Century"/>
                <a:cs typeface="Twentieth Century"/>
                <a:sym typeface="Twentieth Century"/>
              </a:rPr>
              <a:t>“</a:t>
            </a:r>
            <a:endParaRPr/>
          </a:p>
        </p:txBody>
      </p:sp>
      <p:sp>
        <p:nvSpPr>
          <p:cNvPr id="106" name="Google Shape;106;p39"/>
          <p:cNvSpPr txBox="1"/>
          <p:nvPr/>
        </p:nvSpPr>
        <p:spPr>
          <a:xfrm>
            <a:off x="10557558" y="2993578"/>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dk1"/>
              </a:buClr>
              <a:buSzPts val="8000"/>
              <a:buFont typeface="Twentieth Century"/>
              <a:buNone/>
            </a:pPr>
            <a:r>
              <a:rPr b="0" i="0" lang="en-CA" sz="8000" u="none" cap="none" strike="noStrike">
                <a:solidFill>
                  <a:schemeClr val="dk1"/>
                </a:solidFill>
                <a:latin typeface="Twentieth Century"/>
                <a:ea typeface="Twentieth Century"/>
                <a:cs typeface="Twentieth Century"/>
                <a:sym typeface="Twentieth Century"/>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07" name="Shape 107"/>
        <p:cNvGrpSpPr/>
        <p:nvPr/>
      </p:nvGrpSpPr>
      <p:grpSpPr>
        <a:xfrm>
          <a:off x="0" y="0"/>
          <a:ext cx="0" cy="0"/>
          <a:chOff x="0" y="0"/>
          <a:chExt cx="0" cy="0"/>
        </a:xfrm>
      </p:grpSpPr>
      <p:pic>
        <p:nvPicPr>
          <p:cNvPr descr="Droplets-HD-Content-R1d.png" id="108" name="Google Shape;108;p40"/>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09" name="Google Shape;109;p40"/>
          <p:cNvSpPr txBox="1"/>
          <p:nvPr>
            <p:ph type="title"/>
          </p:nvPr>
        </p:nvSpPr>
        <p:spPr>
          <a:xfrm>
            <a:off x="913775" y="2138721"/>
            <a:ext cx="10364452" cy="251183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40"/>
          <p:cNvSpPr txBox="1"/>
          <p:nvPr>
            <p:ph idx="1" type="body"/>
          </p:nvPr>
        </p:nvSpPr>
        <p:spPr>
          <a:xfrm>
            <a:off x="913775" y="4662335"/>
            <a:ext cx="10364452" cy="1140644"/>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600"/>
              <a:buNone/>
              <a:defRPr sz="16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111" name="Google Shape;111;p40"/>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40"/>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40"/>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14" name="Shape 114"/>
        <p:cNvGrpSpPr/>
        <p:nvPr/>
      </p:nvGrpSpPr>
      <p:grpSpPr>
        <a:xfrm>
          <a:off x="0" y="0"/>
          <a:ext cx="0" cy="0"/>
          <a:chOff x="0" y="0"/>
          <a:chExt cx="0" cy="0"/>
        </a:xfrm>
      </p:grpSpPr>
      <p:pic>
        <p:nvPicPr>
          <p:cNvPr descr="Droplets-HD-Content-R1d.png" id="115" name="Google Shape;115;p41"/>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16" name="Google Shape;116;p41"/>
          <p:cNvSpPr txBox="1"/>
          <p:nvPr>
            <p:ph type="title"/>
          </p:nvPr>
        </p:nvSpPr>
        <p:spPr>
          <a:xfrm>
            <a:off x="913774" y="609600"/>
            <a:ext cx="10364452" cy="1605094"/>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41"/>
          <p:cNvSpPr txBox="1"/>
          <p:nvPr>
            <p:ph idx="1" type="body"/>
          </p:nvPr>
        </p:nvSpPr>
        <p:spPr>
          <a:xfrm>
            <a:off x="913774" y="2367093"/>
            <a:ext cx="3298976" cy="576262"/>
          </a:xfrm>
          <a:prstGeom prst="rect">
            <a:avLst/>
          </a:prstGeom>
          <a:noFill/>
          <a:ln>
            <a:noFill/>
          </a:ln>
        </p:spPr>
        <p:txBody>
          <a:bodyPr anchorCtr="0" anchor="b" bIns="45700" lIns="91425" spcFirstLastPara="1" rIns="91425" wrap="square" tIns="45700">
            <a:noAutofit/>
          </a:bodyPr>
          <a:lstStyle>
            <a:lvl1pPr indent="-228600" lvl="0" marL="457200" algn="ctr">
              <a:lnSpc>
                <a:spcPct val="85000"/>
              </a:lnSpc>
              <a:spcBef>
                <a:spcPts val="1000"/>
              </a:spcBef>
              <a:spcAft>
                <a:spcPts val="0"/>
              </a:spcAft>
              <a:buSzPts val="2400"/>
              <a:buNone/>
              <a:defRPr b="0" sz="2400">
                <a:solidFill>
                  <a:schemeClr val="dk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118" name="Google Shape;118;p41"/>
          <p:cNvSpPr txBox="1"/>
          <p:nvPr>
            <p:ph idx="2" type="body"/>
          </p:nvPr>
        </p:nvSpPr>
        <p:spPr>
          <a:xfrm>
            <a:off x="913774" y="2943355"/>
            <a:ext cx="3298976" cy="2847845"/>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400"/>
              <a:buNone/>
              <a:defRPr sz="1400"/>
            </a:lvl1pPr>
            <a:lvl2pPr indent="-228600" lvl="1" marL="914400" algn="l">
              <a:lnSpc>
                <a:spcPct val="120000"/>
              </a:lnSpc>
              <a:spcBef>
                <a:spcPts val="500"/>
              </a:spcBef>
              <a:spcAft>
                <a:spcPts val="0"/>
              </a:spcAft>
              <a:buSzPts val="1200"/>
              <a:buNone/>
              <a:defRPr sz="1200"/>
            </a:lvl2pPr>
            <a:lvl3pPr indent="-228600" lvl="2" marL="1371600" algn="l">
              <a:lnSpc>
                <a:spcPct val="120000"/>
              </a:lnSpc>
              <a:spcBef>
                <a:spcPts val="500"/>
              </a:spcBef>
              <a:spcAft>
                <a:spcPts val="0"/>
              </a:spcAft>
              <a:buSzPts val="1000"/>
              <a:buNone/>
              <a:defRPr sz="1000"/>
            </a:lvl3pPr>
            <a:lvl4pPr indent="-228600" lvl="3" marL="1828800" algn="l">
              <a:lnSpc>
                <a:spcPct val="120000"/>
              </a:lnSpc>
              <a:spcBef>
                <a:spcPts val="500"/>
              </a:spcBef>
              <a:spcAft>
                <a:spcPts val="0"/>
              </a:spcAft>
              <a:buSzPts val="900"/>
              <a:buNone/>
              <a:defRPr sz="900"/>
            </a:lvl4pPr>
            <a:lvl5pPr indent="-228600" lvl="4" marL="2286000" algn="l">
              <a:lnSpc>
                <a:spcPct val="120000"/>
              </a:lnSpc>
              <a:spcBef>
                <a:spcPts val="500"/>
              </a:spcBef>
              <a:spcAft>
                <a:spcPts val="0"/>
              </a:spcAft>
              <a:buSzPts val="900"/>
              <a:buNone/>
              <a:defRPr sz="900"/>
            </a:lvl5pPr>
            <a:lvl6pPr indent="-228600" lvl="5" marL="2743200" algn="l">
              <a:lnSpc>
                <a:spcPct val="120000"/>
              </a:lnSpc>
              <a:spcBef>
                <a:spcPts val="500"/>
              </a:spcBef>
              <a:spcAft>
                <a:spcPts val="0"/>
              </a:spcAft>
              <a:buSzPts val="900"/>
              <a:buNone/>
              <a:defRPr sz="900"/>
            </a:lvl6pPr>
            <a:lvl7pPr indent="-228600" lvl="6" marL="3200400" algn="l">
              <a:lnSpc>
                <a:spcPct val="120000"/>
              </a:lnSpc>
              <a:spcBef>
                <a:spcPts val="500"/>
              </a:spcBef>
              <a:spcAft>
                <a:spcPts val="0"/>
              </a:spcAft>
              <a:buSzPts val="900"/>
              <a:buNone/>
              <a:defRPr sz="900"/>
            </a:lvl7pPr>
            <a:lvl8pPr indent="-228600" lvl="7" marL="3657600" algn="l">
              <a:lnSpc>
                <a:spcPct val="120000"/>
              </a:lnSpc>
              <a:spcBef>
                <a:spcPts val="500"/>
              </a:spcBef>
              <a:spcAft>
                <a:spcPts val="0"/>
              </a:spcAft>
              <a:buSzPts val="900"/>
              <a:buNone/>
              <a:defRPr sz="900"/>
            </a:lvl8pPr>
            <a:lvl9pPr indent="-228600" lvl="8" marL="4114800" algn="l">
              <a:lnSpc>
                <a:spcPct val="120000"/>
              </a:lnSpc>
              <a:spcBef>
                <a:spcPts val="500"/>
              </a:spcBef>
              <a:spcAft>
                <a:spcPts val="0"/>
              </a:spcAft>
              <a:buSzPts val="900"/>
              <a:buNone/>
              <a:defRPr sz="900"/>
            </a:lvl9pPr>
          </a:lstStyle>
          <a:p/>
        </p:txBody>
      </p:sp>
      <p:sp>
        <p:nvSpPr>
          <p:cNvPr id="119" name="Google Shape;119;p41"/>
          <p:cNvSpPr txBox="1"/>
          <p:nvPr>
            <p:ph idx="3" type="body"/>
          </p:nvPr>
        </p:nvSpPr>
        <p:spPr>
          <a:xfrm>
            <a:off x="4452389" y="2367093"/>
            <a:ext cx="3291521" cy="576262"/>
          </a:xfrm>
          <a:prstGeom prst="rect">
            <a:avLst/>
          </a:prstGeom>
          <a:noFill/>
          <a:ln>
            <a:noFill/>
          </a:ln>
        </p:spPr>
        <p:txBody>
          <a:bodyPr anchorCtr="0" anchor="b" bIns="45700" lIns="91425" spcFirstLastPara="1" rIns="91425" wrap="square" tIns="45700">
            <a:noAutofit/>
          </a:bodyPr>
          <a:lstStyle>
            <a:lvl1pPr indent="-228600" lvl="0" marL="457200" algn="ctr">
              <a:lnSpc>
                <a:spcPct val="85000"/>
              </a:lnSpc>
              <a:spcBef>
                <a:spcPts val="1000"/>
              </a:spcBef>
              <a:spcAft>
                <a:spcPts val="0"/>
              </a:spcAft>
              <a:buSzPts val="2400"/>
              <a:buNone/>
              <a:defRPr b="0" sz="2400">
                <a:solidFill>
                  <a:schemeClr val="dk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120" name="Google Shape;120;p41"/>
          <p:cNvSpPr txBox="1"/>
          <p:nvPr>
            <p:ph idx="4" type="body"/>
          </p:nvPr>
        </p:nvSpPr>
        <p:spPr>
          <a:xfrm>
            <a:off x="4441348" y="2943355"/>
            <a:ext cx="3303351" cy="2847845"/>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400"/>
              <a:buNone/>
              <a:defRPr sz="1400"/>
            </a:lvl1pPr>
            <a:lvl2pPr indent="-228600" lvl="1" marL="914400" algn="l">
              <a:lnSpc>
                <a:spcPct val="120000"/>
              </a:lnSpc>
              <a:spcBef>
                <a:spcPts val="500"/>
              </a:spcBef>
              <a:spcAft>
                <a:spcPts val="0"/>
              </a:spcAft>
              <a:buSzPts val="1200"/>
              <a:buNone/>
              <a:defRPr sz="1200"/>
            </a:lvl2pPr>
            <a:lvl3pPr indent="-228600" lvl="2" marL="1371600" algn="l">
              <a:lnSpc>
                <a:spcPct val="120000"/>
              </a:lnSpc>
              <a:spcBef>
                <a:spcPts val="500"/>
              </a:spcBef>
              <a:spcAft>
                <a:spcPts val="0"/>
              </a:spcAft>
              <a:buSzPts val="1000"/>
              <a:buNone/>
              <a:defRPr sz="1000"/>
            </a:lvl3pPr>
            <a:lvl4pPr indent="-228600" lvl="3" marL="1828800" algn="l">
              <a:lnSpc>
                <a:spcPct val="120000"/>
              </a:lnSpc>
              <a:spcBef>
                <a:spcPts val="500"/>
              </a:spcBef>
              <a:spcAft>
                <a:spcPts val="0"/>
              </a:spcAft>
              <a:buSzPts val="900"/>
              <a:buNone/>
              <a:defRPr sz="900"/>
            </a:lvl4pPr>
            <a:lvl5pPr indent="-228600" lvl="4" marL="2286000" algn="l">
              <a:lnSpc>
                <a:spcPct val="120000"/>
              </a:lnSpc>
              <a:spcBef>
                <a:spcPts val="500"/>
              </a:spcBef>
              <a:spcAft>
                <a:spcPts val="0"/>
              </a:spcAft>
              <a:buSzPts val="900"/>
              <a:buNone/>
              <a:defRPr sz="900"/>
            </a:lvl5pPr>
            <a:lvl6pPr indent="-228600" lvl="5" marL="2743200" algn="l">
              <a:lnSpc>
                <a:spcPct val="120000"/>
              </a:lnSpc>
              <a:spcBef>
                <a:spcPts val="500"/>
              </a:spcBef>
              <a:spcAft>
                <a:spcPts val="0"/>
              </a:spcAft>
              <a:buSzPts val="900"/>
              <a:buNone/>
              <a:defRPr sz="900"/>
            </a:lvl6pPr>
            <a:lvl7pPr indent="-228600" lvl="6" marL="3200400" algn="l">
              <a:lnSpc>
                <a:spcPct val="120000"/>
              </a:lnSpc>
              <a:spcBef>
                <a:spcPts val="500"/>
              </a:spcBef>
              <a:spcAft>
                <a:spcPts val="0"/>
              </a:spcAft>
              <a:buSzPts val="900"/>
              <a:buNone/>
              <a:defRPr sz="900"/>
            </a:lvl7pPr>
            <a:lvl8pPr indent="-228600" lvl="7" marL="3657600" algn="l">
              <a:lnSpc>
                <a:spcPct val="120000"/>
              </a:lnSpc>
              <a:spcBef>
                <a:spcPts val="500"/>
              </a:spcBef>
              <a:spcAft>
                <a:spcPts val="0"/>
              </a:spcAft>
              <a:buSzPts val="900"/>
              <a:buNone/>
              <a:defRPr sz="900"/>
            </a:lvl8pPr>
            <a:lvl9pPr indent="-228600" lvl="8" marL="4114800" algn="l">
              <a:lnSpc>
                <a:spcPct val="120000"/>
              </a:lnSpc>
              <a:spcBef>
                <a:spcPts val="500"/>
              </a:spcBef>
              <a:spcAft>
                <a:spcPts val="0"/>
              </a:spcAft>
              <a:buSzPts val="900"/>
              <a:buNone/>
              <a:defRPr sz="900"/>
            </a:lvl9pPr>
          </a:lstStyle>
          <a:p/>
        </p:txBody>
      </p:sp>
      <p:sp>
        <p:nvSpPr>
          <p:cNvPr id="121" name="Google Shape;121;p41"/>
          <p:cNvSpPr txBox="1"/>
          <p:nvPr>
            <p:ph idx="5" type="body"/>
          </p:nvPr>
        </p:nvSpPr>
        <p:spPr>
          <a:xfrm>
            <a:off x="7973298" y="2367093"/>
            <a:ext cx="3304928" cy="576262"/>
          </a:xfrm>
          <a:prstGeom prst="rect">
            <a:avLst/>
          </a:prstGeom>
          <a:noFill/>
          <a:ln>
            <a:noFill/>
          </a:ln>
        </p:spPr>
        <p:txBody>
          <a:bodyPr anchorCtr="0" anchor="b" bIns="45700" lIns="91425" spcFirstLastPara="1" rIns="91425" wrap="square" tIns="45700">
            <a:noAutofit/>
          </a:bodyPr>
          <a:lstStyle>
            <a:lvl1pPr indent="-228600" lvl="0" marL="457200" algn="ctr">
              <a:lnSpc>
                <a:spcPct val="85000"/>
              </a:lnSpc>
              <a:spcBef>
                <a:spcPts val="1000"/>
              </a:spcBef>
              <a:spcAft>
                <a:spcPts val="0"/>
              </a:spcAft>
              <a:buSzPts val="2400"/>
              <a:buNone/>
              <a:defRPr b="0" sz="2400">
                <a:solidFill>
                  <a:schemeClr val="dk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122" name="Google Shape;122;p41"/>
          <p:cNvSpPr txBox="1"/>
          <p:nvPr>
            <p:ph idx="6" type="body"/>
          </p:nvPr>
        </p:nvSpPr>
        <p:spPr>
          <a:xfrm>
            <a:off x="7973298" y="2943355"/>
            <a:ext cx="3304928" cy="2847845"/>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400"/>
              <a:buNone/>
              <a:defRPr sz="1400"/>
            </a:lvl1pPr>
            <a:lvl2pPr indent="-228600" lvl="1" marL="914400" algn="l">
              <a:lnSpc>
                <a:spcPct val="120000"/>
              </a:lnSpc>
              <a:spcBef>
                <a:spcPts val="500"/>
              </a:spcBef>
              <a:spcAft>
                <a:spcPts val="0"/>
              </a:spcAft>
              <a:buSzPts val="1200"/>
              <a:buNone/>
              <a:defRPr sz="1200"/>
            </a:lvl2pPr>
            <a:lvl3pPr indent="-228600" lvl="2" marL="1371600" algn="l">
              <a:lnSpc>
                <a:spcPct val="120000"/>
              </a:lnSpc>
              <a:spcBef>
                <a:spcPts val="500"/>
              </a:spcBef>
              <a:spcAft>
                <a:spcPts val="0"/>
              </a:spcAft>
              <a:buSzPts val="1000"/>
              <a:buNone/>
              <a:defRPr sz="1000"/>
            </a:lvl3pPr>
            <a:lvl4pPr indent="-228600" lvl="3" marL="1828800" algn="l">
              <a:lnSpc>
                <a:spcPct val="120000"/>
              </a:lnSpc>
              <a:spcBef>
                <a:spcPts val="500"/>
              </a:spcBef>
              <a:spcAft>
                <a:spcPts val="0"/>
              </a:spcAft>
              <a:buSzPts val="900"/>
              <a:buNone/>
              <a:defRPr sz="900"/>
            </a:lvl4pPr>
            <a:lvl5pPr indent="-228600" lvl="4" marL="2286000" algn="l">
              <a:lnSpc>
                <a:spcPct val="120000"/>
              </a:lnSpc>
              <a:spcBef>
                <a:spcPts val="500"/>
              </a:spcBef>
              <a:spcAft>
                <a:spcPts val="0"/>
              </a:spcAft>
              <a:buSzPts val="900"/>
              <a:buNone/>
              <a:defRPr sz="900"/>
            </a:lvl5pPr>
            <a:lvl6pPr indent="-228600" lvl="5" marL="2743200" algn="l">
              <a:lnSpc>
                <a:spcPct val="120000"/>
              </a:lnSpc>
              <a:spcBef>
                <a:spcPts val="500"/>
              </a:spcBef>
              <a:spcAft>
                <a:spcPts val="0"/>
              </a:spcAft>
              <a:buSzPts val="900"/>
              <a:buNone/>
              <a:defRPr sz="900"/>
            </a:lvl6pPr>
            <a:lvl7pPr indent="-228600" lvl="6" marL="3200400" algn="l">
              <a:lnSpc>
                <a:spcPct val="120000"/>
              </a:lnSpc>
              <a:spcBef>
                <a:spcPts val="500"/>
              </a:spcBef>
              <a:spcAft>
                <a:spcPts val="0"/>
              </a:spcAft>
              <a:buSzPts val="900"/>
              <a:buNone/>
              <a:defRPr sz="900"/>
            </a:lvl7pPr>
            <a:lvl8pPr indent="-228600" lvl="7" marL="3657600" algn="l">
              <a:lnSpc>
                <a:spcPct val="120000"/>
              </a:lnSpc>
              <a:spcBef>
                <a:spcPts val="500"/>
              </a:spcBef>
              <a:spcAft>
                <a:spcPts val="0"/>
              </a:spcAft>
              <a:buSzPts val="900"/>
              <a:buNone/>
              <a:defRPr sz="900"/>
            </a:lvl8pPr>
            <a:lvl9pPr indent="-228600" lvl="8" marL="4114800" algn="l">
              <a:lnSpc>
                <a:spcPct val="120000"/>
              </a:lnSpc>
              <a:spcBef>
                <a:spcPts val="500"/>
              </a:spcBef>
              <a:spcAft>
                <a:spcPts val="0"/>
              </a:spcAft>
              <a:buSzPts val="900"/>
              <a:buNone/>
              <a:defRPr sz="900"/>
            </a:lvl9pPr>
          </a:lstStyle>
          <a:p/>
        </p:txBody>
      </p:sp>
      <p:sp>
        <p:nvSpPr>
          <p:cNvPr id="123" name="Google Shape;123;p41"/>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41"/>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41"/>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126" name="Shape 126"/>
        <p:cNvGrpSpPr/>
        <p:nvPr/>
      </p:nvGrpSpPr>
      <p:grpSpPr>
        <a:xfrm>
          <a:off x="0" y="0"/>
          <a:ext cx="0" cy="0"/>
          <a:chOff x="0" y="0"/>
          <a:chExt cx="0" cy="0"/>
        </a:xfrm>
      </p:grpSpPr>
      <p:pic>
        <p:nvPicPr>
          <p:cNvPr descr="Droplets-HD-Content-R1d.png" id="127" name="Google Shape;127;p42"/>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28" name="Google Shape;128;p42"/>
          <p:cNvSpPr txBox="1"/>
          <p:nvPr>
            <p:ph type="title"/>
          </p:nvPr>
        </p:nvSpPr>
        <p:spPr>
          <a:xfrm>
            <a:off x="913774" y="610772"/>
            <a:ext cx="10364452" cy="1603922"/>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9" name="Google Shape;129;p42"/>
          <p:cNvSpPr txBox="1"/>
          <p:nvPr>
            <p:ph idx="1" type="body"/>
          </p:nvPr>
        </p:nvSpPr>
        <p:spPr>
          <a:xfrm>
            <a:off x="913774" y="4204820"/>
            <a:ext cx="3296409" cy="576262"/>
          </a:xfrm>
          <a:prstGeom prst="rect">
            <a:avLst/>
          </a:prstGeom>
          <a:noFill/>
          <a:ln>
            <a:noFill/>
          </a:ln>
        </p:spPr>
        <p:txBody>
          <a:bodyPr anchorCtr="0" anchor="b" bIns="45700" lIns="91425" spcFirstLastPara="1" rIns="91425" wrap="square" tIns="45700">
            <a:noAutofit/>
          </a:bodyPr>
          <a:lstStyle>
            <a:lvl1pPr indent="-228600" lvl="0" marL="457200" algn="ctr">
              <a:lnSpc>
                <a:spcPct val="85000"/>
              </a:lnSpc>
              <a:spcBef>
                <a:spcPts val="1000"/>
              </a:spcBef>
              <a:spcAft>
                <a:spcPts val="0"/>
              </a:spcAft>
              <a:buSzPts val="2200"/>
              <a:buNone/>
              <a:defRPr b="0" sz="2200">
                <a:solidFill>
                  <a:schemeClr val="dk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130" name="Google Shape;130;p42"/>
          <p:cNvSpPr/>
          <p:nvPr>
            <p:ph idx="2" type="pic"/>
          </p:nvPr>
        </p:nvSpPr>
        <p:spPr>
          <a:xfrm>
            <a:off x="913774" y="2367093"/>
            <a:ext cx="3296409" cy="1524000"/>
          </a:xfrm>
          <a:prstGeom prst="roundRect">
            <a:avLst>
              <a:gd fmla="val 9363" name="adj"/>
            </a:avLst>
          </a:prstGeom>
          <a:noFill/>
          <a:ln cap="sq" cmpd="sng" w="82550">
            <a:solidFill>
              <a:srgbClr val="EAEAEA"/>
            </a:solidFill>
            <a:prstDash val="solid"/>
            <a:miter lim="800000"/>
            <a:headEnd len="sm" w="sm" type="none"/>
            <a:tailEnd len="sm" w="sm" type="none"/>
          </a:ln>
        </p:spPr>
      </p:sp>
      <p:sp>
        <p:nvSpPr>
          <p:cNvPr id="131" name="Google Shape;131;p42"/>
          <p:cNvSpPr txBox="1"/>
          <p:nvPr>
            <p:ph idx="3" type="body"/>
          </p:nvPr>
        </p:nvSpPr>
        <p:spPr>
          <a:xfrm>
            <a:off x="913774" y="4781082"/>
            <a:ext cx="3296409" cy="1010118"/>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400"/>
              <a:buNone/>
              <a:defRPr sz="1400"/>
            </a:lvl1pPr>
            <a:lvl2pPr indent="-228600" lvl="1" marL="914400" algn="l">
              <a:lnSpc>
                <a:spcPct val="120000"/>
              </a:lnSpc>
              <a:spcBef>
                <a:spcPts val="500"/>
              </a:spcBef>
              <a:spcAft>
                <a:spcPts val="0"/>
              </a:spcAft>
              <a:buSzPts val="1200"/>
              <a:buNone/>
              <a:defRPr sz="1200"/>
            </a:lvl2pPr>
            <a:lvl3pPr indent="-228600" lvl="2" marL="1371600" algn="l">
              <a:lnSpc>
                <a:spcPct val="120000"/>
              </a:lnSpc>
              <a:spcBef>
                <a:spcPts val="500"/>
              </a:spcBef>
              <a:spcAft>
                <a:spcPts val="0"/>
              </a:spcAft>
              <a:buSzPts val="1000"/>
              <a:buNone/>
              <a:defRPr sz="1000"/>
            </a:lvl3pPr>
            <a:lvl4pPr indent="-228600" lvl="3" marL="1828800" algn="l">
              <a:lnSpc>
                <a:spcPct val="120000"/>
              </a:lnSpc>
              <a:spcBef>
                <a:spcPts val="500"/>
              </a:spcBef>
              <a:spcAft>
                <a:spcPts val="0"/>
              </a:spcAft>
              <a:buSzPts val="900"/>
              <a:buNone/>
              <a:defRPr sz="900"/>
            </a:lvl4pPr>
            <a:lvl5pPr indent="-228600" lvl="4" marL="2286000" algn="l">
              <a:lnSpc>
                <a:spcPct val="120000"/>
              </a:lnSpc>
              <a:spcBef>
                <a:spcPts val="500"/>
              </a:spcBef>
              <a:spcAft>
                <a:spcPts val="0"/>
              </a:spcAft>
              <a:buSzPts val="900"/>
              <a:buNone/>
              <a:defRPr sz="900"/>
            </a:lvl5pPr>
            <a:lvl6pPr indent="-228600" lvl="5" marL="2743200" algn="l">
              <a:lnSpc>
                <a:spcPct val="120000"/>
              </a:lnSpc>
              <a:spcBef>
                <a:spcPts val="500"/>
              </a:spcBef>
              <a:spcAft>
                <a:spcPts val="0"/>
              </a:spcAft>
              <a:buSzPts val="900"/>
              <a:buNone/>
              <a:defRPr sz="900"/>
            </a:lvl6pPr>
            <a:lvl7pPr indent="-228600" lvl="6" marL="3200400" algn="l">
              <a:lnSpc>
                <a:spcPct val="120000"/>
              </a:lnSpc>
              <a:spcBef>
                <a:spcPts val="500"/>
              </a:spcBef>
              <a:spcAft>
                <a:spcPts val="0"/>
              </a:spcAft>
              <a:buSzPts val="900"/>
              <a:buNone/>
              <a:defRPr sz="900"/>
            </a:lvl7pPr>
            <a:lvl8pPr indent="-228600" lvl="7" marL="3657600" algn="l">
              <a:lnSpc>
                <a:spcPct val="120000"/>
              </a:lnSpc>
              <a:spcBef>
                <a:spcPts val="500"/>
              </a:spcBef>
              <a:spcAft>
                <a:spcPts val="0"/>
              </a:spcAft>
              <a:buSzPts val="900"/>
              <a:buNone/>
              <a:defRPr sz="900"/>
            </a:lvl8pPr>
            <a:lvl9pPr indent="-228600" lvl="8" marL="4114800" algn="l">
              <a:lnSpc>
                <a:spcPct val="120000"/>
              </a:lnSpc>
              <a:spcBef>
                <a:spcPts val="500"/>
              </a:spcBef>
              <a:spcAft>
                <a:spcPts val="0"/>
              </a:spcAft>
              <a:buSzPts val="900"/>
              <a:buNone/>
              <a:defRPr sz="900"/>
            </a:lvl9pPr>
          </a:lstStyle>
          <a:p/>
        </p:txBody>
      </p:sp>
      <p:sp>
        <p:nvSpPr>
          <p:cNvPr id="132" name="Google Shape;132;p42"/>
          <p:cNvSpPr txBox="1"/>
          <p:nvPr>
            <p:ph idx="4" type="body"/>
          </p:nvPr>
        </p:nvSpPr>
        <p:spPr>
          <a:xfrm>
            <a:off x="4442759" y="4204820"/>
            <a:ext cx="3301828" cy="576262"/>
          </a:xfrm>
          <a:prstGeom prst="rect">
            <a:avLst/>
          </a:prstGeom>
          <a:noFill/>
          <a:ln>
            <a:noFill/>
          </a:ln>
        </p:spPr>
        <p:txBody>
          <a:bodyPr anchorCtr="0" anchor="b" bIns="45700" lIns="91425" spcFirstLastPara="1" rIns="91425" wrap="square" tIns="45700">
            <a:noAutofit/>
          </a:bodyPr>
          <a:lstStyle>
            <a:lvl1pPr indent="-228600" lvl="0" marL="457200" algn="ctr">
              <a:lnSpc>
                <a:spcPct val="85000"/>
              </a:lnSpc>
              <a:spcBef>
                <a:spcPts val="1000"/>
              </a:spcBef>
              <a:spcAft>
                <a:spcPts val="0"/>
              </a:spcAft>
              <a:buSzPts val="2200"/>
              <a:buNone/>
              <a:defRPr b="0" sz="2200">
                <a:solidFill>
                  <a:schemeClr val="dk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133" name="Google Shape;133;p42"/>
          <p:cNvSpPr/>
          <p:nvPr>
            <p:ph idx="5" type="pic"/>
          </p:nvPr>
        </p:nvSpPr>
        <p:spPr>
          <a:xfrm>
            <a:off x="4441348" y="2367093"/>
            <a:ext cx="3303352" cy="1524000"/>
          </a:xfrm>
          <a:prstGeom prst="roundRect">
            <a:avLst>
              <a:gd fmla="val 8841" name="adj"/>
            </a:avLst>
          </a:prstGeom>
          <a:noFill/>
          <a:ln cap="sq" cmpd="sng" w="82550">
            <a:solidFill>
              <a:srgbClr val="EAEAEA"/>
            </a:solidFill>
            <a:prstDash val="solid"/>
            <a:miter lim="800000"/>
            <a:headEnd len="sm" w="sm" type="none"/>
            <a:tailEnd len="sm" w="sm" type="none"/>
          </a:ln>
        </p:spPr>
      </p:sp>
      <p:sp>
        <p:nvSpPr>
          <p:cNvPr id="134" name="Google Shape;134;p42"/>
          <p:cNvSpPr txBox="1"/>
          <p:nvPr>
            <p:ph idx="6" type="body"/>
          </p:nvPr>
        </p:nvSpPr>
        <p:spPr>
          <a:xfrm>
            <a:off x="4441348" y="4781080"/>
            <a:ext cx="3303352" cy="1010119"/>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400"/>
              <a:buNone/>
              <a:defRPr sz="1400"/>
            </a:lvl1pPr>
            <a:lvl2pPr indent="-228600" lvl="1" marL="914400" algn="l">
              <a:lnSpc>
                <a:spcPct val="120000"/>
              </a:lnSpc>
              <a:spcBef>
                <a:spcPts val="500"/>
              </a:spcBef>
              <a:spcAft>
                <a:spcPts val="0"/>
              </a:spcAft>
              <a:buSzPts val="1200"/>
              <a:buNone/>
              <a:defRPr sz="1200"/>
            </a:lvl2pPr>
            <a:lvl3pPr indent="-228600" lvl="2" marL="1371600" algn="l">
              <a:lnSpc>
                <a:spcPct val="120000"/>
              </a:lnSpc>
              <a:spcBef>
                <a:spcPts val="500"/>
              </a:spcBef>
              <a:spcAft>
                <a:spcPts val="0"/>
              </a:spcAft>
              <a:buSzPts val="1000"/>
              <a:buNone/>
              <a:defRPr sz="1000"/>
            </a:lvl3pPr>
            <a:lvl4pPr indent="-228600" lvl="3" marL="1828800" algn="l">
              <a:lnSpc>
                <a:spcPct val="120000"/>
              </a:lnSpc>
              <a:spcBef>
                <a:spcPts val="500"/>
              </a:spcBef>
              <a:spcAft>
                <a:spcPts val="0"/>
              </a:spcAft>
              <a:buSzPts val="900"/>
              <a:buNone/>
              <a:defRPr sz="900"/>
            </a:lvl4pPr>
            <a:lvl5pPr indent="-228600" lvl="4" marL="2286000" algn="l">
              <a:lnSpc>
                <a:spcPct val="120000"/>
              </a:lnSpc>
              <a:spcBef>
                <a:spcPts val="500"/>
              </a:spcBef>
              <a:spcAft>
                <a:spcPts val="0"/>
              </a:spcAft>
              <a:buSzPts val="900"/>
              <a:buNone/>
              <a:defRPr sz="900"/>
            </a:lvl5pPr>
            <a:lvl6pPr indent="-228600" lvl="5" marL="2743200" algn="l">
              <a:lnSpc>
                <a:spcPct val="120000"/>
              </a:lnSpc>
              <a:spcBef>
                <a:spcPts val="500"/>
              </a:spcBef>
              <a:spcAft>
                <a:spcPts val="0"/>
              </a:spcAft>
              <a:buSzPts val="900"/>
              <a:buNone/>
              <a:defRPr sz="900"/>
            </a:lvl6pPr>
            <a:lvl7pPr indent="-228600" lvl="6" marL="3200400" algn="l">
              <a:lnSpc>
                <a:spcPct val="120000"/>
              </a:lnSpc>
              <a:spcBef>
                <a:spcPts val="500"/>
              </a:spcBef>
              <a:spcAft>
                <a:spcPts val="0"/>
              </a:spcAft>
              <a:buSzPts val="900"/>
              <a:buNone/>
              <a:defRPr sz="900"/>
            </a:lvl7pPr>
            <a:lvl8pPr indent="-228600" lvl="7" marL="3657600" algn="l">
              <a:lnSpc>
                <a:spcPct val="120000"/>
              </a:lnSpc>
              <a:spcBef>
                <a:spcPts val="500"/>
              </a:spcBef>
              <a:spcAft>
                <a:spcPts val="0"/>
              </a:spcAft>
              <a:buSzPts val="900"/>
              <a:buNone/>
              <a:defRPr sz="900"/>
            </a:lvl8pPr>
            <a:lvl9pPr indent="-228600" lvl="8" marL="4114800" algn="l">
              <a:lnSpc>
                <a:spcPct val="120000"/>
              </a:lnSpc>
              <a:spcBef>
                <a:spcPts val="500"/>
              </a:spcBef>
              <a:spcAft>
                <a:spcPts val="0"/>
              </a:spcAft>
              <a:buSzPts val="900"/>
              <a:buNone/>
              <a:defRPr sz="900"/>
            </a:lvl9pPr>
          </a:lstStyle>
          <a:p/>
        </p:txBody>
      </p:sp>
      <p:sp>
        <p:nvSpPr>
          <p:cNvPr id="135" name="Google Shape;135;p42"/>
          <p:cNvSpPr txBox="1"/>
          <p:nvPr>
            <p:ph idx="7" type="body"/>
          </p:nvPr>
        </p:nvSpPr>
        <p:spPr>
          <a:xfrm>
            <a:off x="7973298" y="4204820"/>
            <a:ext cx="3300681" cy="576262"/>
          </a:xfrm>
          <a:prstGeom prst="rect">
            <a:avLst/>
          </a:prstGeom>
          <a:noFill/>
          <a:ln>
            <a:noFill/>
          </a:ln>
        </p:spPr>
        <p:txBody>
          <a:bodyPr anchorCtr="0" anchor="b" bIns="45700" lIns="91425" spcFirstLastPara="1" rIns="91425" wrap="square" tIns="45700">
            <a:noAutofit/>
          </a:bodyPr>
          <a:lstStyle>
            <a:lvl1pPr indent="-228600" lvl="0" marL="457200" algn="ctr">
              <a:lnSpc>
                <a:spcPct val="85000"/>
              </a:lnSpc>
              <a:spcBef>
                <a:spcPts val="1000"/>
              </a:spcBef>
              <a:spcAft>
                <a:spcPts val="0"/>
              </a:spcAft>
              <a:buSzPts val="2200"/>
              <a:buNone/>
              <a:defRPr b="0" sz="2200">
                <a:solidFill>
                  <a:schemeClr val="dk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136" name="Google Shape;136;p42"/>
          <p:cNvSpPr/>
          <p:nvPr>
            <p:ph idx="8" type="pic"/>
          </p:nvPr>
        </p:nvSpPr>
        <p:spPr>
          <a:xfrm>
            <a:off x="7973298" y="2367093"/>
            <a:ext cx="3304928" cy="1524000"/>
          </a:xfrm>
          <a:prstGeom prst="roundRect">
            <a:avLst>
              <a:gd fmla="val 8841" name="adj"/>
            </a:avLst>
          </a:prstGeom>
          <a:noFill/>
          <a:ln cap="sq" cmpd="sng" w="82550">
            <a:solidFill>
              <a:srgbClr val="EAEAEA"/>
            </a:solidFill>
            <a:prstDash val="solid"/>
            <a:miter lim="800000"/>
            <a:headEnd len="sm" w="sm" type="none"/>
            <a:tailEnd len="sm" w="sm" type="none"/>
          </a:ln>
        </p:spPr>
      </p:sp>
      <p:sp>
        <p:nvSpPr>
          <p:cNvPr id="137" name="Google Shape;137;p42"/>
          <p:cNvSpPr txBox="1"/>
          <p:nvPr>
            <p:ph idx="9" type="body"/>
          </p:nvPr>
        </p:nvSpPr>
        <p:spPr>
          <a:xfrm>
            <a:off x="7973173" y="4781078"/>
            <a:ext cx="3305053" cy="1010121"/>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400"/>
              <a:buNone/>
              <a:defRPr sz="1400"/>
            </a:lvl1pPr>
            <a:lvl2pPr indent="-228600" lvl="1" marL="914400" algn="l">
              <a:lnSpc>
                <a:spcPct val="120000"/>
              </a:lnSpc>
              <a:spcBef>
                <a:spcPts val="500"/>
              </a:spcBef>
              <a:spcAft>
                <a:spcPts val="0"/>
              </a:spcAft>
              <a:buSzPts val="1200"/>
              <a:buNone/>
              <a:defRPr sz="1200"/>
            </a:lvl2pPr>
            <a:lvl3pPr indent="-228600" lvl="2" marL="1371600" algn="l">
              <a:lnSpc>
                <a:spcPct val="120000"/>
              </a:lnSpc>
              <a:spcBef>
                <a:spcPts val="500"/>
              </a:spcBef>
              <a:spcAft>
                <a:spcPts val="0"/>
              </a:spcAft>
              <a:buSzPts val="1000"/>
              <a:buNone/>
              <a:defRPr sz="1000"/>
            </a:lvl3pPr>
            <a:lvl4pPr indent="-228600" lvl="3" marL="1828800" algn="l">
              <a:lnSpc>
                <a:spcPct val="120000"/>
              </a:lnSpc>
              <a:spcBef>
                <a:spcPts val="500"/>
              </a:spcBef>
              <a:spcAft>
                <a:spcPts val="0"/>
              </a:spcAft>
              <a:buSzPts val="900"/>
              <a:buNone/>
              <a:defRPr sz="900"/>
            </a:lvl4pPr>
            <a:lvl5pPr indent="-228600" lvl="4" marL="2286000" algn="l">
              <a:lnSpc>
                <a:spcPct val="120000"/>
              </a:lnSpc>
              <a:spcBef>
                <a:spcPts val="500"/>
              </a:spcBef>
              <a:spcAft>
                <a:spcPts val="0"/>
              </a:spcAft>
              <a:buSzPts val="900"/>
              <a:buNone/>
              <a:defRPr sz="900"/>
            </a:lvl5pPr>
            <a:lvl6pPr indent="-228600" lvl="5" marL="2743200" algn="l">
              <a:lnSpc>
                <a:spcPct val="120000"/>
              </a:lnSpc>
              <a:spcBef>
                <a:spcPts val="500"/>
              </a:spcBef>
              <a:spcAft>
                <a:spcPts val="0"/>
              </a:spcAft>
              <a:buSzPts val="900"/>
              <a:buNone/>
              <a:defRPr sz="900"/>
            </a:lvl6pPr>
            <a:lvl7pPr indent="-228600" lvl="6" marL="3200400" algn="l">
              <a:lnSpc>
                <a:spcPct val="120000"/>
              </a:lnSpc>
              <a:spcBef>
                <a:spcPts val="500"/>
              </a:spcBef>
              <a:spcAft>
                <a:spcPts val="0"/>
              </a:spcAft>
              <a:buSzPts val="900"/>
              <a:buNone/>
              <a:defRPr sz="900"/>
            </a:lvl7pPr>
            <a:lvl8pPr indent="-228600" lvl="7" marL="3657600" algn="l">
              <a:lnSpc>
                <a:spcPct val="120000"/>
              </a:lnSpc>
              <a:spcBef>
                <a:spcPts val="500"/>
              </a:spcBef>
              <a:spcAft>
                <a:spcPts val="0"/>
              </a:spcAft>
              <a:buSzPts val="900"/>
              <a:buNone/>
              <a:defRPr sz="900"/>
            </a:lvl8pPr>
            <a:lvl9pPr indent="-228600" lvl="8" marL="4114800" algn="l">
              <a:lnSpc>
                <a:spcPct val="120000"/>
              </a:lnSpc>
              <a:spcBef>
                <a:spcPts val="500"/>
              </a:spcBef>
              <a:spcAft>
                <a:spcPts val="0"/>
              </a:spcAft>
              <a:buSzPts val="900"/>
              <a:buNone/>
              <a:defRPr sz="900"/>
            </a:lvl9pPr>
          </a:lstStyle>
          <a:p/>
        </p:txBody>
      </p:sp>
      <p:sp>
        <p:nvSpPr>
          <p:cNvPr id="138" name="Google Shape;138;p42"/>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42"/>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 name="Google Shape;140;p42"/>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1" name="Shape 141"/>
        <p:cNvGrpSpPr/>
        <p:nvPr/>
      </p:nvGrpSpPr>
      <p:grpSpPr>
        <a:xfrm>
          <a:off x="0" y="0"/>
          <a:ext cx="0" cy="0"/>
          <a:chOff x="0" y="0"/>
          <a:chExt cx="0" cy="0"/>
        </a:xfrm>
      </p:grpSpPr>
      <p:pic>
        <p:nvPicPr>
          <p:cNvPr descr="Droplets-HD-Content-R1d.png" id="142" name="Google Shape;142;p43"/>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43" name="Google Shape;143;p43"/>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4" name="Google Shape;144;p43"/>
          <p:cNvSpPr txBox="1"/>
          <p:nvPr>
            <p:ph idx="1" type="body"/>
          </p:nvPr>
        </p:nvSpPr>
        <p:spPr>
          <a:xfrm rot="5400000">
            <a:off x="4383948" y="-1103080"/>
            <a:ext cx="3424107" cy="10364452"/>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145" name="Google Shape;145;p43"/>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43"/>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43"/>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48" name="Shape 148"/>
        <p:cNvGrpSpPr/>
        <p:nvPr/>
      </p:nvGrpSpPr>
      <p:grpSpPr>
        <a:xfrm>
          <a:off x="0" y="0"/>
          <a:ext cx="0" cy="0"/>
          <a:chOff x="0" y="0"/>
          <a:chExt cx="0" cy="0"/>
        </a:xfrm>
      </p:grpSpPr>
      <p:pic>
        <p:nvPicPr>
          <p:cNvPr descr="Droplets-HD-Content-R1d.png" id="149" name="Google Shape;149;p44"/>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50" name="Google Shape;150;p44"/>
          <p:cNvSpPr txBox="1"/>
          <p:nvPr>
            <p:ph type="title"/>
          </p:nvPr>
        </p:nvSpPr>
        <p:spPr>
          <a:xfrm rot="5400000">
            <a:off x="7410763" y="1923738"/>
            <a:ext cx="5181599" cy="255332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Font typeface="Twentieth Centur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1" name="Google Shape;151;p44"/>
          <p:cNvSpPr txBox="1"/>
          <p:nvPr>
            <p:ph idx="1" type="body"/>
          </p:nvPr>
        </p:nvSpPr>
        <p:spPr>
          <a:xfrm rot="5400000">
            <a:off x="2152338" y="-628962"/>
            <a:ext cx="5181599" cy="7658724"/>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152" name="Google Shape;152;p44"/>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44"/>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44"/>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2.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1"/>
            </a:gs>
            <a:gs pos="100000">
              <a:srgbClr val="B7B7B7"/>
            </a:gs>
          </a:gsLst>
          <a:lin ang="5400000" scaled="0"/>
        </a:gradFill>
      </p:bgPr>
    </p:bg>
    <p:spTree>
      <p:nvGrpSpPr>
        <p:cNvPr id="9" name="Shape 9"/>
        <p:cNvGrpSpPr/>
        <p:nvPr/>
      </p:nvGrpSpPr>
      <p:grpSpPr>
        <a:xfrm>
          <a:off x="0" y="0"/>
          <a:ext cx="0" cy="0"/>
          <a:chOff x="0" y="0"/>
          <a:chExt cx="0" cy="0"/>
        </a:xfrm>
      </p:grpSpPr>
      <p:pic>
        <p:nvPicPr>
          <p:cNvPr descr="\\DROBO-FS\QuickDrops\JB\PPTX NG\Droplets\LightingOverlay.png" id="10" name="Google Shape;10;p27"/>
          <p:cNvPicPr preferRelativeResize="0"/>
          <p:nvPr/>
        </p:nvPicPr>
        <p:blipFill rotWithShape="1">
          <a:blip r:embed="rId1">
            <a:alphaModFix/>
          </a:blip>
          <a:srcRect b="0" l="0" r="0" t="0"/>
          <a:stretch/>
        </p:blipFill>
        <p:spPr>
          <a:xfrm>
            <a:off x="0" y="-1"/>
            <a:ext cx="12192003" cy="6858001"/>
          </a:xfrm>
          <a:prstGeom prst="rect">
            <a:avLst/>
          </a:prstGeom>
          <a:noFill/>
          <a:ln>
            <a:noFill/>
          </a:ln>
        </p:spPr>
      </p:pic>
      <p:sp>
        <p:nvSpPr>
          <p:cNvPr id="11" name="Google Shape;11;p27"/>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lvl1pPr lvl="0" marR="0" rtl="0" algn="ctr">
              <a:lnSpc>
                <a:spcPct val="90000"/>
              </a:lnSpc>
              <a:spcBef>
                <a:spcPts val="0"/>
              </a:spcBef>
              <a:spcAft>
                <a:spcPts val="0"/>
              </a:spcAft>
              <a:buClr>
                <a:schemeClr val="dk1"/>
              </a:buClr>
              <a:buSzPts val="3600"/>
              <a:buFont typeface="Twentieth Century"/>
              <a:buNone/>
              <a:defRPr b="0" i="0" sz="3600" u="none" cap="none" strike="noStrike">
                <a:solidFill>
                  <a:schemeClr val="dk1"/>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27"/>
          <p:cNvSpPr txBox="1"/>
          <p:nvPr>
            <p:ph idx="1" type="body"/>
          </p:nvPr>
        </p:nvSpPr>
        <p:spPr>
          <a:xfrm>
            <a:off x="913775" y="2367093"/>
            <a:ext cx="10364452" cy="3424107"/>
          </a:xfrm>
          <a:prstGeom prst="rect">
            <a:avLst/>
          </a:prstGeom>
          <a:noFill/>
          <a:ln>
            <a:noFill/>
          </a:ln>
        </p:spPr>
        <p:txBody>
          <a:bodyPr anchorCtr="0" anchor="t" bIns="45700" lIns="91425" spcFirstLastPara="1" rIns="91425" wrap="square" tIns="45700">
            <a:normAutofit/>
          </a:bodyPr>
          <a:lstStyle>
            <a:lvl1pPr indent="-355600" lvl="0" marL="457200" marR="0" rtl="0" algn="l">
              <a:lnSpc>
                <a:spcPct val="120000"/>
              </a:lnSpc>
              <a:spcBef>
                <a:spcPts val="1000"/>
              </a:spcBef>
              <a:spcAft>
                <a:spcPts val="0"/>
              </a:spcAft>
              <a:buClr>
                <a:schemeClr val="dk1"/>
              </a:buClr>
              <a:buSzPts val="2000"/>
              <a:buFont typeface="Arial"/>
              <a:buChar char="•"/>
              <a:defRPr b="0" i="0" sz="2000" u="none" cap="none" strike="noStrike">
                <a:solidFill>
                  <a:schemeClr val="dk1"/>
                </a:solidFill>
                <a:latin typeface="Twentieth Century"/>
                <a:ea typeface="Twentieth Century"/>
                <a:cs typeface="Twentieth Century"/>
                <a:sym typeface="Twentieth Century"/>
              </a:defRPr>
            </a:lvl1pPr>
            <a:lvl2pPr indent="-342900" lvl="1" marL="914400"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Twentieth Century"/>
                <a:ea typeface="Twentieth Century"/>
                <a:cs typeface="Twentieth Century"/>
                <a:sym typeface="Twentieth Century"/>
              </a:defRPr>
            </a:lvl2pPr>
            <a:lvl3pPr indent="-330200" lvl="2" marL="13716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Twentieth Century"/>
                <a:ea typeface="Twentieth Century"/>
                <a:cs typeface="Twentieth Century"/>
                <a:sym typeface="Twentieth Century"/>
              </a:defRPr>
            </a:lvl3pPr>
            <a:lvl4pPr indent="-317500" lvl="3" marL="1828800" marR="0" rtl="0" algn="l">
              <a:lnSpc>
                <a:spcPct val="120000"/>
              </a:lnSpc>
              <a:spcBef>
                <a:spcPts val="500"/>
              </a:spcBef>
              <a:spcAft>
                <a:spcPts val="0"/>
              </a:spcAft>
              <a:buClr>
                <a:schemeClr val="dk1"/>
              </a:buClr>
              <a:buSzPts val="1400"/>
              <a:buFont typeface="Arial"/>
              <a:buChar char="•"/>
              <a:defRPr b="0" i="0" sz="1400" u="none" cap="none" strike="noStrike">
                <a:solidFill>
                  <a:schemeClr val="dk1"/>
                </a:solidFill>
                <a:latin typeface="Twentieth Century"/>
                <a:ea typeface="Twentieth Century"/>
                <a:cs typeface="Twentieth Century"/>
                <a:sym typeface="Twentieth Century"/>
              </a:defRPr>
            </a:lvl4pPr>
            <a:lvl5pPr indent="-317500" lvl="4" marL="2286000" marR="0" rtl="0" algn="l">
              <a:lnSpc>
                <a:spcPct val="120000"/>
              </a:lnSpc>
              <a:spcBef>
                <a:spcPts val="500"/>
              </a:spcBef>
              <a:spcAft>
                <a:spcPts val="0"/>
              </a:spcAft>
              <a:buClr>
                <a:schemeClr val="dk1"/>
              </a:buClr>
              <a:buSzPts val="1400"/>
              <a:buFont typeface="Arial"/>
              <a:buChar char="•"/>
              <a:defRPr b="0" i="0" sz="1400" u="none" cap="none" strike="noStrike">
                <a:solidFill>
                  <a:schemeClr val="dk1"/>
                </a:solidFill>
                <a:latin typeface="Twentieth Century"/>
                <a:ea typeface="Twentieth Century"/>
                <a:cs typeface="Twentieth Century"/>
                <a:sym typeface="Twentieth Century"/>
              </a:defRPr>
            </a:lvl5pPr>
            <a:lvl6pPr indent="-317500" lvl="5" marL="2743200" marR="0" rtl="0" algn="l">
              <a:lnSpc>
                <a:spcPct val="120000"/>
              </a:lnSpc>
              <a:spcBef>
                <a:spcPts val="500"/>
              </a:spcBef>
              <a:spcAft>
                <a:spcPts val="0"/>
              </a:spcAft>
              <a:buClr>
                <a:schemeClr val="dk1"/>
              </a:buClr>
              <a:buSzPts val="1400"/>
              <a:buFont typeface="Arial"/>
              <a:buChar char="•"/>
              <a:defRPr b="0" i="0" sz="1400" u="none" cap="none" strike="noStrike">
                <a:solidFill>
                  <a:schemeClr val="dk1"/>
                </a:solidFill>
                <a:latin typeface="Twentieth Century"/>
                <a:ea typeface="Twentieth Century"/>
                <a:cs typeface="Twentieth Century"/>
                <a:sym typeface="Twentieth Century"/>
              </a:defRPr>
            </a:lvl6pPr>
            <a:lvl7pPr indent="-317500" lvl="6" marL="3200400" marR="0" rtl="0" algn="l">
              <a:lnSpc>
                <a:spcPct val="120000"/>
              </a:lnSpc>
              <a:spcBef>
                <a:spcPts val="500"/>
              </a:spcBef>
              <a:spcAft>
                <a:spcPts val="0"/>
              </a:spcAft>
              <a:buClr>
                <a:schemeClr val="dk1"/>
              </a:buClr>
              <a:buSzPts val="1400"/>
              <a:buFont typeface="Arial"/>
              <a:buChar char="•"/>
              <a:defRPr b="0" i="0" sz="1400" u="none" cap="none" strike="noStrike">
                <a:solidFill>
                  <a:schemeClr val="dk1"/>
                </a:solidFill>
                <a:latin typeface="Twentieth Century"/>
                <a:ea typeface="Twentieth Century"/>
                <a:cs typeface="Twentieth Century"/>
                <a:sym typeface="Twentieth Century"/>
              </a:defRPr>
            </a:lvl7pPr>
            <a:lvl8pPr indent="-317500" lvl="7" marL="3657600" marR="0" rtl="0" algn="l">
              <a:lnSpc>
                <a:spcPct val="120000"/>
              </a:lnSpc>
              <a:spcBef>
                <a:spcPts val="500"/>
              </a:spcBef>
              <a:spcAft>
                <a:spcPts val="0"/>
              </a:spcAft>
              <a:buClr>
                <a:schemeClr val="dk1"/>
              </a:buClr>
              <a:buSzPts val="1400"/>
              <a:buFont typeface="Arial"/>
              <a:buChar char="•"/>
              <a:defRPr b="0" i="0" sz="1400" u="none" cap="none" strike="noStrike">
                <a:solidFill>
                  <a:schemeClr val="dk1"/>
                </a:solidFill>
                <a:latin typeface="Twentieth Century"/>
                <a:ea typeface="Twentieth Century"/>
                <a:cs typeface="Twentieth Century"/>
                <a:sym typeface="Twentieth Century"/>
              </a:defRPr>
            </a:lvl8pPr>
            <a:lvl9pPr indent="-317500" lvl="8" marL="4114800" marR="0" rtl="0" algn="l">
              <a:lnSpc>
                <a:spcPct val="120000"/>
              </a:lnSpc>
              <a:spcBef>
                <a:spcPts val="500"/>
              </a:spcBef>
              <a:spcAft>
                <a:spcPts val="0"/>
              </a:spcAft>
              <a:buClr>
                <a:schemeClr val="dk1"/>
              </a:buClr>
              <a:buSzPts val="1400"/>
              <a:buFont typeface="Arial"/>
              <a:buChar char="•"/>
              <a:defRPr b="0" i="0" sz="1400" u="none" cap="none" strike="noStrike">
                <a:solidFill>
                  <a:schemeClr val="dk1"/>
                </a:solidFill>
                <a:latin typeface="Twentieth Century"/>
                <a:ea typeface="Twentieth Century"/>
                <a:cs typeface="Twentieth Century"/>
                <a:sym typeface="Twentieth Century"/>
              </a:defRPr>
            </a:lvl9pPr>
          </a:lstStyle>
          <a:p/>
        </p:txBody>
      </p:sp>
      <p:sp>
        <p:nvSpPr>
          <p:cNvPr id="13" name="Google Shape;13;p27"/>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00" u="none" cap="none" strike="noStrike">
                <a:solidFill>
                  <a:schemeClr val="dk1"/>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9pPr>
          </a:lstStyle>
          <a:p/>
        </p:txBody>
      </p:sp>
      <p:sp>
        <p:nvSpPr>
          <p:cNvPr id="14" name="Google Shape;14;p27"/>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00" u="none" cap="none" strike="noStrike">
                <a:solidFill>
                  <a:schemeClr val="dk1"/>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9pPr>
          </a:lstStyle>
          <a:p/>
        </p:txBody>
      </p:sp>
      <p:sp>
        <p:nvSpPr>
          <p:cNvPr id="15" name="Google Shape;15;p27"/>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1pPr>
            <a:lvl2pPr indent="0" lvl="1"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2pPr>
            <a:lvl3pPr indent="0" lvl="2"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3pPr>
            <a:lvl4pPr indent="0" lvl="3"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4pPr>
            <a:lvl5pPr indent="0" lvl="4"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5pPr>
            <a:lvl6pPr indent="0" lvl="5"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6pPr>
            <a:lvl7pPr indent="0" lvl="6"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7pPr>
            <a:lvl8pPr indent="0" lvl="7"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8pPr>
            <a:lvl9pPr indent="0" lvl="8"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1.jpg"/><Relationship Id="rId4" Type="http://schemas.openxmlformats.org/officeDocument/2006/relationships/image" Target="../media/image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6.jpg"/><Relationship Id="rId4" Type="http://schemas.openxmlformats.org/officeDocument/2006/relationships/image" Target="../media/image1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0.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7.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9.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5.jpg"/><Relationship Id="rId4" Type="http://schemas.openxmlformats.org/officeDocument/2006/relationships/image" Target="../media/image11.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8.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1"/>
          <p:cNvSpPr txBox="1"/>
          <p:nvPr>
            <p:ph type="ctrTitle"/>
          </p:nvPr>
        </p:nvSpPr>
        <p:spPr>
          <a:xfrm>
            <a:off x="1751012" y="1300785"/>
            <a:ext cx="8689976" cy="1292513"/>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800"/>
              <a:buFont typeface="Twentieth Century"/>
              <a:buNone/>
            </a:pPr>
            <a:r>
              <a:rPr lang="en-CA"/>
              <a:t>HYDROTHERAPY</a:t>
            </a:r>
            <a:endParaRPr/>
          </a:p>
        </p:txBody>
      </p:sp>
      <p:sp>
        <p:nvSpPr>
          <p:cNvPr id="161" name="Google Shape;161;p1"/>
          <p:cNvSpPr txBox="1"/>
          <p:nvPr>
            <p:ph idx="1" type="subTitle"/>
          </p:nvPr>
        </p:nvSpPr>
        <p:spPr>
          <a:xfrm>
            <a:off x="1751012" y="2836889"/>
            <a:ext cx="8689976" cy="3189157"/>
          </a:xfrm>
          <a:prstGeom prst="rect">
            <a:avLst/>
          </a:prstGeom>
          <a:noFill/>
          <a:ln>
            <a:noFill/>
          </a:ln>
        </p:spPr>
        <p:txBody>
          <a:bodyPr anchorCtr="0" anchor="t" bIns="45700" lIns="91425" spcFirstLastPara="1" rIns="91425" wrap="square" tIns="45700">
            <a:normAutofit fontScale="85000" lnSpcReduction="20000"/>
          </a:bodyPr>
          <a:lstStyle/>
          <a:p>
            <a:pPr indent="0" lvl="0" marL="0" rtl="0" algn="ctr">
              <a:lnSpc>
                <a:spcPct val="120000"/>
              </a:lnSpc>
              <a:spcBef>
                <a:spcPts val="0"/>
              </a:spcBef>
              <a:spcAft>
                <a:spcPts val="0"/>
              </a:spcAft>
              <a:buSzPct val="100000"/>
              <a:buNone/>
            </a:pPr>
            <a:r>
              <a:rPr lang="en-CA">
                <a:solidFill>
                  <a:srgbClr val="3F3F3F"/>
                </a:solidFill>
              </a:rPr>
              <a:t>INTERNAL OR EXTERNAL USE OF WATER AS A SOLID, LIQUID OR AS A GAS FOR THERAPEUTIC EFFECTS. CAN AID IN PREVENTING AND TREATING DISEASE OR PHYSICAL TRAUMA, OR TO BE USED AS PART OF SELF-CARE. </a:t>
            </a:r>
            <a:endParaRPr/>
          </a:p>
          <a:p>
            <a:pPr indent="0" lvl="0" marL="0" rtl="0" algn="ctr">
              <a:lnSpc>
                <a:spcPct val="120000"/>
              </a:lnSpc>
              <a:spcBef>
                <a:spcPts val="1000"/>
              </a:spcBef>
              <a:spcAft>
                <a:spcPts val="0"/>
              </a:spcAft>
              <a:buSzPct val="100000"/>
              <a:buNone/>
            </a:pPr>
            <a:r>
              <a:t/>
            </a:r>
            <a:endParaRPr>
              <a:solidFill>
                <a:srgbClr val="3F3F3F"/>
              </a:solidFill>
            </a:endParaRPr>
          </a:p>
          <a:p>
            <a:pPr indent="0" lvl="0" marL="0" rtl="0" algn="ctr">
              <a:lnSpc>
                <a:spcPct val="120000"/>
              </a:lnSpc>
              <a:spcBef>
                <a:spcPts val="1000"/>
              </a:spcBef>
              <a:spcAft>
                <a:spcPts val="0"/>
              </a:spcAft>
              <a:buSzPct val="100000"/>
              <a:buNone/>
            </a:pPr>
            <a:r>
              <a:rPr lang="en-CA">
                <a:solidFill>
                  <a:srgbClr val="3F3F3F"/>
                </a:solidFill>
              </a:rPr>
              <a:t>RATTRAY, CHAPTER 6, PG 67-73</a:t>
            </a:r>
            <a:endParaRPr/>
          </a:p>
          <a:p>
            <a:pPr indent="0" lvl="0" marL="0" rtl="0" algn="ctr">
              <a:lnSpc>
                <a:spcPct val="120000"/>
              </a:lnSpc>
              <a:spcBef>
                <a:spcPts val="1000"/>
              </a:spcBef>
              <a:spcAft>
                <a:spcPts val="0"/>
              </a:spcAft>
              <a:buSzPct val="100000"/>
              <a:buNone/>
            </a:pPr>
            <a:r>
              <a:rPr lang="en-CA">
                <a:solidFill>
                  <a:srgbClr val="3F3F3F"/>
                </a:solidFill>
              </a:rPr>
              <a:t>SNIDAL, “HYDROTHERAPY – A TEACHING MANUAL”</a:t>
            </a:r>
            <a:endParaRPr>
              <a:solidFill>
                <a:srgbClr val="3F3F3F"/>
              </a:solidFill>
            </a:endParaRPr>
          </a:p>
          <a:p>
            <a:pPr indent="0" lvl="0" marL="0" rtl="0" algn="ctr">
              <a:lnSpc>
                <a:spcPct val="120000"/>
              </a:lnSpc>
              <a:spcBef>
                <a:spcPts val="1000"/>
              </a:spcBef>
              <a:spcAft>
                <a:spcPts val="0"/>
              </a:spcAft>
              <a:buSzPct val="75708"/>
              <a:buNone/>
            </a:pPr>
            <a:r>
              <a:rPr lang="en-CA" sz="2905">
                <a:solidFill>
                  <a:srgbClr val="3F3F3F"/>
                </a:solidFill>
              </a:rPr>
              <a:t>Laurel Fowlie - An Introduction to Heat &amp; Cold as Therapy</a:t>
            </a:r>
            <a:endParaRPr sz="2905">
              <a:solidFill>
                <a:srgbClr val="3F3F3F"/>
              </a:solidFill>
            </a:endParaRPr>
          </a:p>
          <a:p>
            <a:pPr indent="0" lvl="0" marL="0" rtl="0" algn="ctr">
              <a:lnSpc>
                <a:spcPct val="120000"/>
              </a:lnSpc>
              <a:spcBef>
                <a:spcPts val="1000"/>
              </a:spcBef>
              <a:spcAft>
                <a:spcPts val="0"/>
              </a:spcAft>
              <a:buSzPct val="10000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Twentieth Century"/>
              <a:buNone/>
            </a:pPr>
            <a:r>
              <a:rPr lang="en-CA"/>
              <a:t>WHAT ARE SOME EXAMPLES OF HYDROTHERAPY?</a:t>
            </a:r>
            <a:endParaRPr/>
          </a:p>
        </p:txBody>
      </p:sp>
      <p:sp>
        <p:nvSpPr>
          <p:cNvPr id="168" name="Google Shape;168;p2"/>
          <p:cNvSpPr txBox="1"/>
          <p:nvPr>
            <p:ph idx="1" type="body"/>
          </p:nvPr>
        </p:nvSpPr>
        <p:spPr>
          <a:xfrm>
            <a:off x="2176750" y="2072200"/>
            <a:ext cx="3230700" cy="4568700"/>
          </a:xfrm>
          <a:prstGeom prst="rect">
            <a:avLst/>
          </a:prstGeom>
          <a:noFill/>
          <a:ln>
            <a:noFill/>
          </a:ln>
        </p:spPr>
        <p:txBody>
          <a:bodyPr anchorCtr="0" anchor="t" bIns="45700" lIns="91425" spcFirstLastPara="1" rIns="91425" wrap="square" tIns="45700">
            <a:normAutofit fontScale="85000" lnSpcReduction="20000"/>
          </a:bodyPr>
          <a:lstStyle/>
          <a:p>
            <a:pPr indent="-221735" lvl="0" marL="228600" rtl="0" algn="l">
              <a:lnSpc>
                <a:spcPct val="120000"/>
              </a:lnSpc>
              <a:spcBef>
                <a:spcPts val="0"/>
              </a:spcBef>
              <a:spcAft>
                <a:spcPts val="0"/>
              </a:spcAft>
              <a:buSzPct val="100000"/>
              <a:buChar char="•"/>
            </a:pPr>
            <a:r>
              <a:rPr lang="en-CA" sz="2225"/>
              <a:t>HOT SPRINGS</a:t>
            </a:r>
            <a:endParaRPr sz="2225"/>
          </a:p>
          <a:p>
            <a:pPr indent="-221735" lvl="0" marL="228600" rtl="0" algn="l">
              <a:lnSpc>
                <a:spcPct val="120000"/>
              </a:lnSpc>
              <a:spcBef>
                <a:spcPts val="1000"/>
              </a:spcBef>
              <a:spcAft>
                <a:spcPts val="0"/>
              </a:spcAft>
              <a:buSzPct val="100000"/>
              <a:buChar char="•"/>
            </a:pPr>
            <a:r>
              <a:rPr lang="en-CA" sz="2225"/>
              <a:t>THERMEA</a:t>
            </a:r>
            <a:endParaRPr sz="2225"/>
          </a:p>
          <a:p>
            <a:pPr indent="-221735" lvl="0" marL="228600" rtl="0" algn="l">
              <a:lnSpc>
                <a:spcPct val="120000"/>
              </a:lnSpc>
              <a:spcBef>
                <a:spcPts val="1000"/>
              </a:spcBef>
              <a:spcAft>
                <a:spcPts val="0"/>
              </a:spcAft>
              <a:buSzPct val="100000"/>
              <a:buChar char="•"/>
            </a:pPr>
            <a:r>
              <a:rPr lang="en-CA" sz="2225"/>
              <a:t>TEN SPA</a:t>
            </a:r>
            <a:endParaRPr sz="2225"/>
          </a:p>
          <a:p>
            <a:pPr indent="-221735" lvl="0" marL="228600" rtl="0" algn="l">
              <a:lnSpc>
                <a:spcPct val="120000"/>
              </a:lnSpc>
              <a:spcBef>
                <a:spcPts val="1000"/>
              </a:spcBef>
              <a:spcAft>
                <a:spcPts val="0"/>
              </a:spcAft>
              <a:buSzPct val="100000"/>
              <a:buChar char="•"/>
            </a:pPr>
            <a:r>
              <a:rPr lang="en-CA" sz="2225"/>
              <a:t>FLOAT.CALM</a:t>
            </a:r>
            <a:endParaRPr sz="2225"/>
          </a:p>
          <a:p>
            <a:pPr indent="-221735" lvl="0" marL="228600" rtl="0" algn="l">
              <a:lnSpc>
                <a:spcPct val="120000"/>
              </a:lnSpc>
              <a:spcBef>
                <a:spcPts val="1000"/>
              </a:spcBef>
              <a:spcAft>
                <a:spcPts val="0"/>
              </a:spcAft>
              <a:buSzPct val="100000"/>
              <a:buChar char="•"/>
            </a:pPr>
            <a:r>
              <a:rPr lang="en-CA" sz="2225"/>
              <a:t>ELKHORN</a:t>
            </a:r>
            <a:endParaRPr sz="2225"/>
          </a:p>
          <a:p>
            <a:pPr indent="-221735" lvl="0" marL="228600" rtl="0" algn="l">
              <a:lnSpc>
                <a:spcPct val="120000"/>
              </a:lnSpc>
              <a:spcBef>
                <a:spcPts val="1000"/>
              </a:spcBef>
              <a:spcAft>
                <a:spcPts val="0"/>
              </a:spcAft>
              <a:buSzPct val="100000"/>
              <a:buChar char="•"/>
            </a:pPr>
            <a:r>
              <a:rPr lang="en-CA" sz="2225"/>
              <a:t>ICE</a:t>
            </a:r>
            <a:endParaRPr sz="2225"/>
          </a:p>
          <a:p>
            <a:pPr indent="-221735" lvl="0" marL="228600" rtl="0" algn="l">
              <a:lnSpc>
                <a:spcPct val="120000"/>
              </a:lnSpc>
              <a:spcBef>
                <a:spcPts val="1000"/>
              </a:spcBef>
              <a:spcAft>
                <a:spcPts val="0"/>
              </a:spcAft>
              <a:buSzPct val="100000"/>
              <a:buChar char="•"/>
            </a:pPr>
            <a:r>
              <a:rPr lang="en-CA" sz="2225"/>
              <a:t>HOT TUB</a:t>
            </a:r>
            <a:endParaRPr sz="2225"/>
          </a:p>
          <a:p>
            <a:pPr indent="-221735" lvl="0" marL="228600" rtl="0" algn="l">
              <a:lnSpc>
                <a:spcPct val="120000"/>
              </a:lnSpc>
              <a:spcBef>
                <a:spcPts val="1000"/>
              </a:spcBef>
              <a:spcAft>
                <a:spcPts val="0"/>
              </a:spcAft>
              <a:buSzPct val="100000"/>
              <a:buChar char="•"/>
            </a:pPr>
            <a:r>
              <a:rPr lang="en-CA" sz="2225"/>
              <a:t>ICE BATH</a:t>
            </a:r>
            <a:endParaRPr sz="2225"/>
          </a:p>
          <a:p>
            <a:pPr indent="-221735" lvl="0" marL="228600" rtl="0" algn="l">
              <a:lnSpc>
                <a:spcPct val="120000"/>
              </a:lnSpc>
              <a:spcBef>
                <a:spcPts val="1000"/>
              </a:spcBef>
              <a:spcAft>
                <a:spcPts val="0"/>
              </a:spcAft>
              <a:buSzPct val="100000"/>
              <a:buChar char="•"/>
            </a:pPr>
            <a:r>
              <a:rPr lang="en-CA" sz="2225"/>
              <a:t>POLAR PLUNGE</a:t>
            </a:r>
            <a:endParaRPr sz="2225"/>
          </a:p>
          <a:p>
            <a:pPr indent="-221735" lvl="0" marL="228600" rtl="0" algn="l">
              <a:lnSpc>
                <a:spcPct val="120000"/>
              </a:lnSpc>
              <a:spcBef>
                <a:spcPts val="1000"/>
              </a:spcBef>
              <a:spcAft>
                <a:spcPts val="0"/>
              </a:spcAft>
              <a:buSzPct val="100000"/>
              <a:buChar char="•"/>
            </a:pPr>
            <a:r>
              <a:rPr lang="en-CA" sz="2225"/>
              <a:t>BODY SCRUBS</a:t>
            </a:r>
            <a:endParaRPr sz="2225"/>
          </a:p>
          <a:p>
            <a:pPr indent="-101600" lvl="0" marL="228600" rtl="0" algn="l">
              <a:lnSpc>
                <a:spcPct val="120000"/>
              </a:lnSpc>
              <a:spcBef>
                <a:spcPts val="1000"/>
              </a:spcBef>
              <a:spcAft>
                <a:spcPts val="0"/>
              </a:spcAft>
              <a:buSzPct val="100000"/>
              <a:buNone/>
            </a:pPr>
            <a:r>
              <a:t/>
            </a:r>
            <a:endParaRPr/>
          </a:p>
        </p:txBody>
      </p:sp>
      <p:sp>
        <p:nvSpPr>
          <p:cNvPr id="169" name="Google Shape;169;p2"/>
          <p:cNvSpPr txBox="1"/>
          <p:nvPr/>
        </p:nvSpPr>
        <p:spPr>
          <a:xfrm>
            <a:off x="5407450" y="2013000"/>
            <a:ext cx="4519500" cy="3759300"/>
          </a:xfrm>
          <a:prstGeom prst="rect">
            <a:avLst/>
          </a:prstGeom>
          <a:noFill/>
          <a:ln>
            <a:noFill/>
          </a:ln>
        </p:spPr>
        <p:txBody>
          <a:bodyPr anchorCtr="0" anchor="t" bIns="91425" lIns="91425" spcFirstLastPara="1" rIns="91425" wrap="square" tIns="91425">
            <a:spAutoFit/>
          </a:bodyPr>
          <a:lstStyle/>
          <a:p>
            <a:pPr indent="-219075" lvl="0" marL="228600" rtl="0" algn="l">
              <a:lnSpc>
                <a:spcPct val="120000"/>
              </a:lnSpc>
              <a:spcBef>
                <a:spcPts val="1000"/>
              </a:spcBef>
              <a:spcAft>
                <a:spcPts val="0"/>
              </a:spcAft>
              <a:buClr>
                <a:schemeClr val="dk1"/>
              </a:buClr>
              <a:buSzPts val="1850"/>
              <a:buChar char="•"/>
            </a:pPr>
            <a:r>
              <a:rPr lang="en-CA" sz="1850">
                <a:solidFill>
                  <a:schemeClr val="dk1"/>
                </a:solidFill>
                <a:latin typeface="Twentieth Century"/>
                <a:ea typeface="Twentieth Century"/>
                <a:cs typeface="Twentieth Century"/>
                <a:sym typeface="Twentieth Century"/>
              </a:rPr>
              <a:t>BODY WRAPS</a:t>
            </a:r>
            <a:endParaRPr sz="1850">
              <a:solidFill>
                <a:schemeClr val="dk1"/>
              </a:solidFill>
              <a:latin typeface="Twentieth Century"/>
              <a:ea typeface="Twentieth Century"/>
              <a:cs typeface="Twentieth Century"/>
              <a:sym typeface="Twentieth Century"/>
            </a:endParaRPr>
          </a:p>
          <a:p>
            <a:pPr indent="-219075" lvl="0" marL="228600" rtl="0" algn="l">
              <a:lnSpc>
                <a:spcPct val="120000"/>
              </a:lnSpc>
              <a:spcBef>
                <a:spcPts val="1000"/>
              </a:spcBef>
              <a:spcAft>
                <a:spcPts val="0"/>
              </a:spcAft>
              <a:buClr>
                <a:schemeClr val="dk1"/>
              </a:buClr>
              <a:buSzPts val="1850"/>
              <a:buChar char="•"/>
            </a:pPr>
            <a:r>
              <a:rPr lang="en-CA" sz="1850">
                <a:solidFill>
                  <a:schemeClr val="dk1"/>
                </a:solidFill>
                <a:latin typeface="Twentieth Century"/>
                <a:ea typeface="Twentieth Century"/>
                <a:cs typeface="Twentieth Century"/>
                <a:sym typeface="Twentieth Century"/>
              </a:rPr>
              <a:t>STEAMS</a:t>
            </a:r>
            <a:endParaRPr sz="1850">
              <a:solidFill>
                <a:schemeClr val="dk1"/>
              </a:solidFill>
              <a:latin typeface="Twentieth Century"/>
              <a:ea typeface="Twentieth Century"/>
              <a:cs typeface="Twentieth Century"/>
              <a:sym typeface="Twentieth Century"/>
            </a:endParaRPr>
          </a:p>
          <a:p>
            <a:pPr indent="-219075" lvl="0" marL="228600" rtl="0" algn="l">
              <a:lnSpc>
                <a:spcPct val="120000"/>
              </a:lnSpc>
              <a:spcBef>
                <a:spcPts val="1000"/>
              </a:spcBef>
              <a:spcAft>
                <a:spcPts val="0"/>
              </a:spcAft>
              <a:buClr>
                <a:schemeClr val="dk1"/>
              </a:buClr>
              <a:buSzPts val="1850"/>
              <a:buChar char="•"/>
            </a:pPr>
            <a:r>
              <a:rPr lang="en-CA" sz="1850">
                <a:solidFill>
                  <a:schemeClr val="dk1"/>
                </a:solidFill>
                <a:latin typeface="Twentieth Century"/>
                <a:ea typeface="Twentieth Century"/>
                <a:cs typeface="Twentieth Century"/>
                <a:sym typeface="Twentieth Century"/>
              </a:rPr>
              <a:t>HYDROCOLLATOR</a:t>
            </a:r>
            <a:endParaRPr sz="1850">
              <a:solidFill>
                <a:schemeClr val="dk1"/>
              </a:solidFill>
              <a:latin typeface="Twentieth Century"/>
              <a:ea typeface="Twentieth Century"/>
              <a:cs typeface="Twentieth Century"/>
              <a:sym typeface="Twentieth Century"/>
            </a:endParaRPr>
          </a:p>
          <a:p>
            <a:pPr indent="-219075" lvl="0" marL="228600" rtl="0" algn="l">
              <a:lnSpc>
                <a:spcPct val="120000"/>
              </a:lnSpc>
              <a:spcBef>
                <a:spcPts val="1000"/>
              </a:spcBef>
              <a:spcAft>
                <a:spcPts val="0"/>
              </a:spcAft>
              <a:buClr>
                <a:schemeClr val="dk1"/>
              </a:buClr>
              <a:buSzPts val="1850"/>
              <a:buChar char="•"/>
            </a:pPr>
            <a:r>
              <a:rPr lang="en-CA" sz="1850">
                <a:solidFill>
                  <a:schemeClr val="dk1"/>
                </a:solidFill>
                <a:latin typeface="Twentieth Century"/>
                <a:ea typeface="Twentieth Century"/>
                <a:cs typeface="Twentieth Century"/>
                <a:sym typeface="Twentieth Century"/>
              </a:rPr>
              <a:t>PARAFFIN WAX</a:t>
            </a:r>
            <a:endParaRPr sz="1850">
              <a:solidFill>
                <a:schemeClr val="dk1"/>
              </a:solidFill>
              <a:latin typeface="Twentieth Century"/>
              <a:ea typeface="Twentieth Century"/>
              <a:cs typeface="Twentieth Century"/>
              <a:sym typeface="Twentieth Century"/>
            </a:endParaRPr>
          </a:p>
          <a:p>
            <a:pPr indent="-219075" lvl="0" marL="228600" rtl="0" algn="l">
              <a:lnSpc>
                <a:spcPct val="120000"/>
              </a:lnSpc>
              <a:spcBef>
                <a:spcPts val="1000"/>
              </a:spcBef>
              <a:spcAft>
                <a:spcPts val="0"/>
              </a:spcAft>
              <a:buClr>
                <a:schemeClr val="dk1"/>
              </a:buClr>
              <a:buSzPts val="1850"/>
              <a:buChar char="•"/>
            </a:pPr>
            <a:r>
              <a:rPr lang="en-CA" sz="1850">
                <a:solidFill>
                  <a:schemeClr val="dk1"/>
                </a:solidFill>
                <a:latin typeface="Twentieth Century"/>
                <a:ea typeface="Twentieth Century"/>
                <a:cs typeface="Twentieth Century"/>
                <a:sym typeface="Twentieth Century"/>
              </a:rPr>
              <a:t>FOOT BATHS</a:t>
            </a:r>
            <a:endParaRPr sz="1850">
              <a:solidFill>
                <a:schemeClr val="dk1"/>
              </a:solidFill>
              <a:latin typeface="Twentieth Century"/>
              <a:ea typeface="Twentieth Century"/>
              <a:cs typeface="Twentieth Century"/>
              <a:sym typeface="Twentieth Century"/>
            </a:endParaRPr>
          </a:p>
          <a:p>
            <a:pPr indent="-219075" lvl="0" marL="228600" rtl="0" algn="l">
              <a:lnSpc>
                <a:spcPct val="120000"/>
              </a:lnSpc>
              <a:spcBef>
                <a:spcPts val="1000"/>
              </a:spcBef>
              <a:spcAft>
                <a:spcPts val="0"/>
              </a:spcAft>
              <a:buClr>
                <a:schemeClr val="dk1"/>
              </a:buClr>
              <a:buSzPts val="1850"/>
              <a:buChar char="•"/>
            </a:pPr>
            <a:r>
              <a:rPr lang="en-CA" sz="1850">
                <a:solidFill>
                  <a:schemeClr val="dk1"/>
                </a:solidFill>
                <a:latin typeface="Twentieth Century"/>
                <a:ea typeface="Twentieth Century"/>
                <a:cs typeface="Twentieth Century"/>
                <a:sym typeface="Twentieth Century"/>
              </a:rPr>
              <a:t>COMPRESSES</a:t>
            </a:r>
            <a:endParaRPr sz="1850">
              <a:solidFill>
                <a:schemeClr val="dk1"/>
              </a:solidFill>
              <a:latin typeface="Twentieth Century"/>
              <a:ea typeface="Twentieth Century"/>
              <a:cs typeface="Twentieth Century"/>
              <a:sym typeface="Twentieth Century"/>
            </a:endParaRPr>
          </a:p>
          <a:p>
            <a:pPr indent="-219075" lvl="0" marL="228600" rtl="0" algn="l">
              <a:lnSpc>
                <a:spcPct val="120000"/>
              </a:lnSpc>
              <a:spcBef>
                <a:spcPts val="1000"/>
              </a:spcBef>
              <a:spcAft>
                <a:spcPts val="0"/>
              </a:spcAft>
              <a:buClr>
                <a:schemeClr val="dk1"/>
              </a:buClr>
              <a:buSzPts val="1850"/>
              <a:buChar char="•"/>
            </a:pPr>
            <a:r>
              <a:rPr lang="en-CA" sz="1850">
                <a:solidFill>
                  <a:schemeClr val="dk1"/>
                </a:solidFill>
                <a:latin typeface="Twentieth Century"/>
                <a:ea typeface="Twentieth Century"/>
                <a:cs typeface="Twentieth Century"/>
                <a:sym typeface="Twentieth Century"/>
              </a:rPr>
              <a:t>FACIAL STEAM</a:t>
            </a:r>
            <a:endParaRPr sz="1850">
              <a:solidFill>
                <a:schemeClr val="dk1"/>
              </a:solidFill>
              <a:latin typeface="Twentieth Century"/>
              <a:ea typeface="Twentieth Century"/>
              <a:cs typeface="Twentieth Century"/>
              <a:sym typeface="Twentieth Century"/>
            </a:endParaRPr>
          </a:p>
          <a:p>
            <a:pPr indent="-219075" lvl="0" marL="228600" rtl="0" algn="l">
              <a:lnSpc>
                <a:spcPct val="120000"/>
              </a:lnSpc>
              <a:spcBef>
                <a:spcPts val="1000"/>
              </a:spcBef>
              <a:spcAft>
                <a:spcPts val="0"/>
              </a:spcAft>
              <a:buClr>
                <a:schemeClr val="dk1"/>
              </a:buClr>
              <a:buSzPts val="1850"/>
              <a:buChar char="•"/>
            </a:pPr>
            <a:r>
              <a:rPr lang="en-CA" sz="1850">
                <a:solidFill>
                  <a:schemeClr val="dk1"/>
                </a:solidFill>
                <a:latin typeface="Twentieth Century"/>
                <a:ea typeface="Twentieth Century"/>
                <a:cs typeface="Twentieth Century"/>
                <a:sym typeface="Twentieth Century"/>
              </a:rPr>
              <a:t>SWIMMING</a:t>
            </a:r>
            <a:endParaRPr sz="1850">
              <a:latin typeface="Twentieth Century"/>
              <a:ea typeface="Twentieth Century"/>
              <a:cs typeface="Twentieth Century"/>
              <a:sym typeface="Twentieth Centur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8">
                                            <p:txEl>
                                              <p:pRg end="0" st="0"/>
                                            </p:txEl>
                                          </p:spTgt>
                                        </p:tgtEl>
                                        <p:attrNameLst>
                                          <p:attrName>style.visibility</p:attrName>
                                        </p:attrNameLst>
                                      </p:cBhvr>
                                      <p:to>
                                        <p:strVal val="visible"/>
                                      </p:to>
                                    </p:set>
                                    <p:anim calcmode="lin" valueType="num">
                                      <p:cBhvr additive="base">
                                        <p:cTn dur="10"/>
                                        <p:tgtEl>
                                          <p:spTgt spid="168">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8">
                                            <p:txEl>
                                              <p:pRg end="1" st="1"/>
                                            </p:txEl>
                                          </p:spTgt>
                                        </p:tgtEl>
                                        <p:attrNameLst>
                                          <p:attrName>style.visibility</p:attrName>
                                        </p:attrNameLst>
                                      </p:cBhvr>
                                      <p:to>
                                        <p:strVal val="visible"/>
                                      </p:to>
                                    </p:set>
                                    <p:anim calcmode="lin" valueType="num">
                                      <p:cBhvr additive="base">
                                        <p:cTn dur="10"/>
                                        <p:tgtEl>
                                          <p:spTgt spid="168">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8">
                                            <p:txEl>
                                              <p:pRg end="2" st="2"/>
                                            </p:txEl>
                                          </p:spTgt>
                                        </p:tgtEl>
                                        <p:attrNameLst>
                                          <p:attrName>style.visibility</p:attrName>
                                        </p:attrNameLst>
                                      </p:cBhvr>
                                      <p:to>
                                        <p:strVal val="visible"/>
                                      </p:to>
                                    </p:set>
                                    <p:anim calcmode="lin" valueType="num">
                                      <p:cBhvr additive="base">
                                        <p:cTn dur="10"/>
                                        <p:tgtEl>
                                          <p:spTgt spid="168">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8">
                                            <p:txEl>
                                              <p:pRg end="3" st="3"/>
                                            </p:txEl>
                                          </p:spTgt>
                                        </p:tgtEl>
                                        <p:attrNameLst>
                                          <p:attrName>style.visibility</p:attrName>
                                        </p:attrNameLst>
                                      </p:cBhvr>
                                      <p:to>
                                        <p:strVal val="visible"/>
                                      </p:to>
                                    </p:set>
                                    <p:anim calcmode="lin" valueType="num">
                                      <p:cBhvr additive="base">
                                        <p:cTn dur="10"/>
                                        <p:tgtEl>
                                          <p:spTgt spid="168">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8">
                                            <p:txEl>
                                              <p:pRg end="4" st="4"/>
                                            </p:txEl>
                                          </p:spTgt>
                                        </p:tgtEl>
                                        <p:attrNameLst>
                                          <p:attrName>style.visibility</p:attrName>
                                        </p:attrNameLst>
                                      </p:cBhvr>
                                      <p:to>
                                        <p:strVal val="visible"/>
                                      </p:to>
                                    </p:set>
                                    <p:anim calcmode="lin" valueType="num">
                                      <p:cBhvr additive="base">
                                        <p:cTn dur="10"/>
                                        <p:tgtEl>
                                          <p:spTgt spid="168">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8">
                                            <p:txEl>
                                              <p:pRg end="5" st="5"/>
                                            </p:txEl>
                                          </p:spTgt>
                                        </p:tgtEl>
                                        <p:attrNameLst>
                                          <p:attrName>style.visibility</p:attrName>
                                        </p:attrNameLst>
                                      </p:cBhvr>
                                      <p:to>
                                        <p:strVal val="visible"/>
                                      </p:to>
                                    </p:set>
                                    <p:anim calcmode="lin" valueType="num">
                                      <p:cBhvr additive="base">
                                        <p:cTn dur="10"/>
                                        <p:tgtEl>
                                          <p:spTgt spid="168">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8">
                                            <p:txEl>
                                              <p:pRg end="6" st="6"/>
                                            </p:txEl>
                                          </p:spTgt>
                                        </p:tgtEl>
                                        <p:attrNameLst>
                                          <p:attrName>style.visibility</p:attrName>
                                        </p:attrNameLst>
                                      </p:cBhvr>
                                      <p:to>
                                        <p:strVal val="visible"/>
                                      </p:to>
                                    </p:set>
                                    <p:anim calcmode="lin" valueType="num">
                                      <p:cBhvr additive="base">
                                        <p:cTn dur="10"/>
                                        <p:tgtEl>
                                          <p:spTgt spid="168">
                                            <p:txEl>
                                              <p:pRg end="6" st="6"/>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8">
                                            <p:txEl>
                                              <p:pRg end="7" st="7"/>
                                            </p:txEl>
                                          </p:spTgt>
                                        </p:tgtEl>
                                        <p:attrNameLst>
                                          <p:attrName>style.visibility</p:attrName>
                                        </p:attrNameLst>
                                      </p:cBhvr>
                                      <p:to>
                                        <p:strVal val="visible"/>
                                      </p:to>
                                    </p:set>
                                    <p:anim calcmode="lin" valueType="num">
                                      <p:cBhvr additive="base">
                                        <p:cTn dur="10"/>
                                        <p:tgtEl>
                                          <p:spTgt spid="168">
                                            <p:txEl>
                                              <p:pRg end="7" st="7"/>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8">
                                            <p:txEl>
                                              <p:pRg end="8" st="8"/>
                                            </p:txEl>
                                          </p:spTgt>
                                        </p:tgtEl>
                                        <p:attrNameLst>
                                          <p:attrName>style.visibility</p:attrName>
                                        </p:attrNameLst>
                                      </p:cBhvr>
                                      <p:to>
                                        <p:strVal val="visible"/>
                                      </p:to>
                                    </p:set>
                                    <p:anim calcmode="lin" valueType="num">
                                      <p:cBhvr additive="base">
                                        <p:cTn dur="10"/>
                                        <p:tgtEl>
                                          <p:spTgt spid="168">
                                            <p:txEl>
                                              <p:pRg end="8" st="8"/>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8">
                                            <p:txEl>
                                              <p:pRg end="9" st="9"/>
                                            </p:txEl>
                                          </p:spTgt>
                                        </p:tgtEl>
                                        <p:attrNameLst>
                                          <p:attrName>style.visibility</p:attrName>
                                        </p:attrNameLst>
                                      </p:cBhvr>
                                      <p:to>
                                        <p:strVal val="visible"/>
                                      </p:to>
                                    </p:set>
                                    <p:anim calcmode="lin" valueType="num">
                                      <p:cBhvr additive="base">
                                        <p:cTn dur="10"/>
                                        <p:tgtEl>
                                          <p:spTgt spid="168">
                                            <p:txEl>
                                              <p:pRg end="9" st="9"/>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8">
                                            <p:txEl>
                                              <p:pRg end="10" st="10"/>
                                            </p:txEl>
                                          </p:spTgt>
                                        </p:tgtEl>
                                        <p:attrNameLst>
                                          <p:attrName>style.visibility</p:attrName>
                                        </p:attrNameLst>
                                      </p:cBhvr>
                                      <p:to>
                                        <p:strVal val="visible"/>
                                      </p:to>
                                    </p:set>
                                    <p:anim calcmode="lin" valueType="num">
                                      <p:cBhvr additive="base">
                                        <p:cTn dur="10"/>
                                        <p:tgtEl>
                                          <p:spTgt spid="168">
                                            <p:txEl>
                                              <p:pRg end="10" st="10"/>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3"/>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Twentieth Century"/>
              <a:buNone/>
            </a:pPr>
            <a:r>
              <a:rPr b="1" lang="en-CA" sz="4400"/>
              <a:t>HOMEOSTASIS</a:t>
            </a:r>
            <a:endParaRPr b="1" sz="4400"/>
          </a:p>
        </p:txBody>
      </p:sp>
      <p:sp>
        <p:nvSpPr>
          <p:cNvPr id="176" name="Google Shape;176;p3"/>
          <p:cNvSpPr txBox="1"/>
          <p:nvPr>
            <p:ph idx="1" type="body"/>
          </p:nvPr>
        </p:nvSpPr>
        <p:spPr>
          <a:xfrm>
            <a:off x="913774" y="2367092"/>
            <a:ext cx="10363826" cy="3424107"/>
          </a:xfrm>
          <a:prstGeom prst="rect">
            <a:avLst/>
          </a:prstGeom>
          <a:noFill/>
          <a:ln>
            <a:noFill/>
          </a:ln>
        </p:spPr>
        <p:txBody>
          <a:bodyPr anchorCtr="0" anchor="t" bIns="45700" lIns="91425" spcFirstLastPara="1" rIns="91425" wrap="square" tIns="45700">
            <a:normAutofit fontScale="92500" lnSpcReduction="20000"/>
          </a:bodyPr>
          <a:lstStyle/>
          <a:p>
            <a:pPr indent="-214312" lvl="0" marL="228600" rtl="0" algn="l">
              <a:lnSpc>
                <a:spcPct val="120000"/>
              </a:lnSpc>
              <a:spcBef>
                <a:spcPts val="0"/>
              </a:spcBef>
              <a:spcAft>
                <a:spcPts val="0"/>
              </a:spcAft>
              <a:buSzPct val="100000"/>
              <a:buChar char="•"/>
            </a:pPr>
            <a:r>
              <a:rPr lang="en-CA" sz="3000"/>
              <a:t>A LEVEL OF BALANCE IN THE BODY.  PHYSIOLOGICAL ADJUSTMENTS ARE MADE BY THE BODY TO INTERNAL AND EXTERNAL INFLUENCES TO MAINTAIN THIS BALANCE.</a:t>
            </a:r>
            <a:endParaRPr sz="3000"/>
          </a:p>
          <a:p>
            <a:pPr indent="-214312" lvl="0" marL="228600" rtl="0" algn="l">
              <a:lnSpc>
                <a:spcPct val="120000"/>
              </a:lnSpc>
              <a:spcBef>
                <a:spcPts val="1000"/>
              </a:spcBef>
              <a:spcAft>
                <a:spcPts val="0"/>
              </a:spcAft>
              <a:buSzPct val="100000"/>
              <a:buChar char="•"/>
            </a:pPr>
            <a:r>
              <a:rPr lang="en-CA" sz="3000"/>
              <a:t>THE BODY TRIES TO MAINTAIN AN INTERNAL TEMPERATURE OF 37°C/98.6 F. </a:t>
            </a:r>
            <a:endParaRPr/>
          </a:p>
          <a:p>
            <a:pPr indent="-214312" lvl="0" marL="228600" rtl="0" algn="l">
              <a:lnSpc>
                <a:spcPct val="120000"/>
              </a:lnSpc>
              <a:spcBef>
                <a:spcPts val="1000"/>
              </a:spcBef>
              <a:spcAft>
                <a:spcPts val="0"/>
              </a:spcAft>
              <a:buSzPct val="100000"/>
              <a:buChar char="•"/>
            </a:pPr>
            <a:r>
              <a:rPr lang="en-CA" sz="3000"/>
              <a:t>HOT VS COLD, WHAT ARE THE BODY’S REACTIONS?</a:t>
            </a:r>
            <a:endParaRPr/>
          </a:p>
          <a:p>
            <a:pPr indent="-101600" lvl="0" marL="228600" rtl="0" algn="l">
              <a:lnSpc>
                <a:spcPct val="120000"/>
              </a:lnSpc>
              <a:spcBef>
                <a:spcPts val="1000"/>
              </a:spcBef>
              <a:spcAft>
                <a:spcPts val="0"/>
              </a:spcAft>
              <a:buSzPct val="1000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76">
                                            <p:txEl>
                                              <p:pRg end="0" st="0"/>
                                            </p:txEl>
                                          </p:spTgt>
                                        </p:tgtEl>
                                        <p:attrNameLst>
                                          <p:attrName>style.visibility</p:attrName>
                                        </p:attrNameLst>
                                      </p:cBhvr>
                                      <p:to>
                                        <p:strVal val="visible"/>
                                      </p:to>
                                    </p:set>
                                    <p:anim calcmode="lin" valueType="num">
                                      <p:cBhvr additive="base">
                                        <p:cTn dur="500"/>
                                        <p:tgtEl>
                                          <p:spTgt spid="176">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76">
                                            <p:txEl>
                                              <p:pRg end="1" st="1"/>
                                            </p:txEl>
                                          </p:spTgt>
                                        </p:tgtEl>
                                        <p:attrNameLst>
                                          <p:attrName>style.visibility</p:attrName>
                                        </p:attrNameLst>
                                      </p:cBhvr>
                                      <p:to>
                                        <p:strVal val="visible"/>
                                      </p:to>
                                    </p:set>
                                    <p:anim calcmode="lin" valueType="num">
                                      <p:cBhvr additive="base">
                                        <p:cTn dur="500"/>
                                        <p:tgtEl>
                                          <p:spTgt spid="176">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76">
                                            <p:txEl>
                                              <p:pRg end="2" st="2"/>
                                            </p:txEl>
                                          </p:spTgt>
                                        </p:tgtEl>
                                        <p:attrNameLst>
                                          <p:attrName>style.visibility</p:attrName>
                                        </p:attrNameLst>
                                      </p:cBhvr>
                                      <p:to>
                                        <p:strVal val="visible"/>
                                      </p:to>
                                    </p:set>
                                    <p:anim calcmode="lin" valueType="num">
                                      <p:cBhvr additive="base">
                                        <p:cTn dur="500"/>
                                        <p:tgtEl>
                                          <p:spTgt spid="176">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76">
                                            <p:txEl>
                                              <p:pRg end="3" st="3"/>
                                            </p:txEl>
                                          </p:spTgt>
                                        </p:tgtEl>
                                        <p:attrNameLst>
                                          <p:attrName>style.visibility</p:attrName>
                                        </p:attrNameLst>
                                      </p:cBhvr>
                                      <p:to>
                                        <p:strVal val="visible"/>
                                      </p:to>
                                    </p:set>
                                    <p:anim calcmode="lin" valueType="num">
                                      <p:cBhvr additive="base">
                                        <p:cTn dur="500"/>
                                        <p:tgtEl>
                                          <p:spTgt spid="176">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4"/>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Twentieth Century"/>
              <a:buNone/>
            </a:pPr>
            <a:r>
              <a:rPr b="1" lang="en-CA" sz="4000"/>
              <a:t>WHY USE HYDROTHERAPY?</a:t>
            </a:r>
            <a:br>
              <a:rPr lang="en-CA"/>
            </a:br>
            <a:endParaRPr/>
          </a:p>
        </p:txBody>
      </p:sp>
      <p:sp>
        <p:nvSpPr>
          <p:cNvPr id="183" name="Google Shape;183;p4"/>
          <p:cNvSpPr txBox="1"/>
          <p:nvPr>
            <p:ph idx="1" type="body"/>
          </p:nvPr>
        </p:nvSpPr>
        <p:spPr>
          <a:xfrm>
            <a:off x="913774" y="1963712"/>
            <a:ext cx="10363826" cy="3827488"/>
          </a:xfrm>
          <a:prstGeom prst="rect">
            <a:avLst/>
          </a:prstGeom>
          <a:noFill/>
          <a:ln>
            <a:noFill/>
          </a:ln>
        </p:spPr>
        <p:txBody>
          <a:bodyPr anchorCtr="0" anchor="t" bIns="45700" lIns="91425" spcFirstLastPara="1" rIns="91425" wrap="square" tIns="45700">
            <a:normAutofit fontScale="85000" lnSpcReduction="10000"/>
          </a:bodyPr>
          <a:lstStyle/>
          <a:p>
            <a:pPr indent="-228600" lvl="0" marL="228600" rtl="0" algn="l">
              <a:lnSpc>
                <a:spcPct val="120000"/>
              </a:lnSpc>
              <a:spcBef>
                <a:spcPts val="0"/>
              </a:spcBef>
              <a:spcAft>
                <a:spcPts val="0"/>
              </a:spcAft>
              <a:buSzPct val="100000"/>
              <a:buChar char="•"/>
            </a:pPr>
            <a:r>
              <a:rPr lang="en-CA" sz="2800"/>
              <a:t>ACCESSIBLE – COMMON HOUSEHOLD ITEMS</a:t>
            </a:r>
            <a:endParaRPr sz="2800"/>
          </a:p>
          <a:p>
            <a:pPr indent="-228600" lvl="0" marL="228600" rtl="0" algn="l">
              <a:lnSpc>
                <a:spcPct val="120000"/>
              </a:lnSpc>
              <a:spcBef>
                <a:spcPts val="1000"/>
              </a:spcBef>
              <a:spcAft>
                <a:spcPts val="0"/>
              </a:spcAft>
              <a:buSzPct val="100000"/>
              <a:buChar char="•"/>
            </a:pPr>
            <a:r>
              <a:rPr lang="en-CA" sz="2800"/>
              <a:t>INEXPENSIVE</a:t>
            </a:r>
            <a:endParaRPr sz="2800"/>
          </a:p>
          <a:p>
            <a:pPr indent="-228600" lvl="0" marL="228600" rtl="0" algn="l">
              <a:lnSpc>
                <a:spcPct val="120000"/>
              </a:lnSpc>
              <a:spcBef>
                <a:spcPts val="1000"/>
              </a:spcBef>
              <a:spcAft>
                <a:spcPts val="0"/>
              </a:spcAft>
              <a:buSzPct val="100000"/>
              <a:buChar char="•"/>
            </a:pPr>
            <a:r>
              <a:rPr lang="en-CA" sz="2800"/>
              <a:t>EFFECTIVE</a:t>
            </a:r>
            <a:endParaRPr sz="2800"/>
          </a:p>
          <a:p>
            <a:pPr indent="-228600" lvl="0" marL="228600" rtl="0" algn="l">
              <a:lnSpc>
                <a:spcPct val="120000"/>
              </a:lnSpc>
              <a:spcBef>
                <a:spcPts val="1000"/>
              </a:spcBef>
              <a:spcAft>
                <a:spcPts val="0"/>
              </a:spcAft>
              <a:buSzPct val="100000"/>
              <a:buChar char="•"/>
            </a:pPr>
            <a:r>
              <a:rPr lang="en-CA" sz="2800"/>
              <a:t>ADAPTABLE.  EASY TO STORE, TRANSPORT, AND CHANGE THE STATE OF IT.</a:t>
            </a:r>
            <a:endParaRPr sz="2800"/>
          </a:p>
          <a:p>
            <a:pPr indent="-228600" lvl="0" marL="228600" rtl="0" algn="l">
              <a:lnSpc>
                <a:spcPct val="120000"/>
              </a:lnSpc>
              <a:spcBef>
                <a:spcPts val="1000"/>
              </a:spcBef>
              <a:spcAft>
                <a:spcPts val="0"/>
              </a:spcAft>
              <a:buSzPct val="100000"/>
              <a:buChar char="•"/>
            </a:pPr>
            <a:r>
              <a:rPr b="1" lang="en-CA" sz="2800"/>
              <a:t>IDEAL FOR SELF-CARE</a:t>
            </a:r>
            <a:r>
              <a:rPr lang="en-CA" sz="2800"/>
              <a:t>. PROMOTING THE CLIENT TO BECOME INVOLVED IN THEIR HEALTH CARE.</a:t>
            </a:r>
            <a:endParaRPr sz="2800"/>
          </a:p>
          <a:p>
            <a:pPr indent="-228600" lvl="0" marL="228600" rtl="0" algn="l">
              <a:lnSpc>
                <a:spcPct val="120000"/>
              </a:lnSpc>
              <a:spcBef>
                <a:spcPts val="1000"/>
              </a:spcBef>
              <a:spcAft>
                <a:spcPts val="0"/>
              </a:spcAft>
              <a:buSzPct val="100000"/>
              <a:buChar char="•"/>
            </a:pPr>
            <a:r>
              <a:rPr lang="en-CA" sz="2800"/>
              <a:t>SIMPLE</a:t>
            </a:r>
            <a:endParaRPr sz="2800"/>
          </a:p>
          <a:p>
            <a:pPr indent="-120650" lvl="0" marL="228600" rtl="0" algn="l">
              <a:lnSpc>
                <a:spcPct val="120000"/>
              </a:lnSpc>
              <a:spcBef>
                <a:spcPts val="1000"/>
              </a:spcBef>
              <a:spcAft>
                <a:spcPts val="0"/>
              </a:spcAft>
              <a:buSzPct val="1000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83">
                                            <p:txEl>
                                              <p:pRg end="0" st="0"/>
                                            </p:txEl>
                                          </p:spTgt>
                                        </p:tgtEl>
                                        <p:attrNameLst>
                                          <p:attrName>style.visibility</p:attrName>
                                        </p:attrNameLst>
                                      </p:cBhvr>
                                      <p:to>
                                        <p:strVal val="visible"/>
                                      </p:to>
                                    </p:set>
                                    <p:anim calcmode="lin" valueType="num">
                                      <p:cBhvr additive="base">
                                        <p:cTn dur="500"/>
                                        <p:tgtEl>
                                          <p:spTgt spid="183">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83">
                                            <p:txEl>
                                              <p:pRg end="1" st="1"/>
                                            </p:txEl>
                                          </p:spTgt>
                                        </p:tgtEl>
                                        <p:attrNameLst>
                                          <p:attrName>style.visibility</p:attrName>
                                        </p:attrNameLst>
                                      </p:cBhvr>
                                      <p:to>
                                        <p:strVal val="visible"/>
                                      </p:to>
                                    </p:set>
                                    <p:anim calcmode="lin" valueType="num">
                                      <p:cBhvr additive="base">
                                        <p:cTn dur="500"/>
                                        <p:tgtEl>
                                          <p:spTgt spid="183">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83">
                                            <p:txEl>
                                              <p:pRg end="2" st="2"/>
                                            </p:txEl>
                                          </p:spTgt>
                                        </p:tgtEl>
                                        <p:attrNameLst>
                                          <p:attrName>style.visibility</p:attrName>
                                        </p:attrNameLst>
                                      </p:cBhvr>
                                      <p:to>
                                        <p:strVal val="visible"/>
                                      </p:to>
                                    </p:set>
                                    <p:anim calcmode="lin" valueType="num">
                                      <p:cBhvr additive="base">
                                        <p:cTn dur="500"/>
                                        <p:tgtEl>
                                          <p:spTgt spid="183">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83">
                                            <p:txEl>
                                              <p:pRg end="3" st="3"/>
                                            </p:txEl>
                                          </p:spTgt>
                                        </p:tgtEl>
                                        <p:attrNameLst>
                                          <p:attrName>style.visibility</p:attrName>
                                        </p:attrNameLst>
                                      </p:cBhvr>
                                      <p:to>
                                        <p:strVal val="visible"/>
                                      </p:to>
                                    </p:set>
                                    <p:anim calcmode="lin" valueType="num">
                                      <p:cBhvr additive="base">
                                        <p:cTn dur="500"/>
                                        <p:tgtEl>
                                          <p:spTgt spid="183">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83">
                                            <p:txEl>
                                              <p:pRg end="4" st="4"/>
                                            </p:txEl>
                                          </p:spTgt>
                                        </p:tgtEl>
                                        <p:attrNameLst>
                                          <p:attrName>style.visibility</p:attrName>
                                        </p:attrNameLst>
                                      </p:cBhvr>
                                      <p:to>
                                        <p:strVal val="visible"/>
                                      </p:to>
                                    </p:set>
                                    <p:anim calcmode="lin" valueType="num">
                                      <p:cBhvr additive="base">
                                        <p:cTn dur="500"/>
                                        <p:tgtEl>
                                          <p:spTgt spid="183">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83">
                                            <p:txEl>
                                              <p:pRg end="5" st="5"/>
                                            </p:txEl>
                                          </p:spTgt>
                                        </p:tgtEl>
                                        <p:attrNameLst>
                                          <p:attrName>style.visibility</p:attrName>
                                        </p:attrNameLst>
                                      </p:cBhvr>
                                      <p:to>
                                        <p:strVal val="visible"/>
                                      </p:to>
                                    </p:set>
                                    <p:anim calcmode="lin" valueType="num">
                                      <p:cBhvr additive="base">
                                        <p:cTn dur="500"/>
                                        <p:tgtEl>
                                          <p:spTgt spid="183">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83">
                                            <p:txEl>
                                              <p:pRg end="6" st="6"/>
                                            </p:txEl>
                                          </p:spTgt>
                                        </p:tgtEl>
                                        <p:attrNameLst>
                                          <p:attrName>style.visibility</p:attrName>
                                        </p:attrNameLst>
                                      </p:cBhvr>
                                      <p:to>
                                        <p:strVal val="visible"/>
                                      </p:to>
                                    </p:set>
                                    <p:anim calcmode="lin" valueType="num">
                                      <p:cBhvr additive="base">
                                        <p:cTn dur="500"/>
                                        <p:tgtEl>
                                          <p:spTgt spid="183">
                                            <p:txEl>
                                              <p:pRg end="6" st="6"/>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5"/>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Twentieth Century"/>
              <a:buNone/>
            </a:pPr>
            <a:r>
              <a:rPr b="1" lang="en-CA"/>
              <a:t>WHEN TO USE HYDROTHERAPY</a:t>
            </a:r>
            <a:br>
              <a:rPr lang="en-CA"/>
            </a:br>
            <a:endParaRPr/>
          </a:p>
        </p:txBody>
      </p:sp>
      <p:sp>
        <p:nvSpPr>
          <p:cNvPr id="190" name="Google Shape;190;p5"/>
          <p:cNvSpPr txBox="1"/>
          <p:nvPr>
            <p:ph idx="1" type="body"/>
          </p:nvPr>
        </p:nvSpPr>
        <p:spPr>
          <a:xfrm>
            <a:off x="913774" y="2367092"/>
            <a:ext cx="10363826" cy="3424107"/>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SzPts val="3200"/>
              <a:buChar char="•"/>
            </a:pPr>
            <a:r>
              <a:rPr lang="en-CA" sz="3200"/>
              <a:t>IN CLINICAL SETTINGS: LOCAL OR FULL BODY TREATMENTS.</a:t>
            </a:r>
            <a:endParaRPr sz="3200"/>
          </a:p>
          <a:p>
            <a:pPr indent="-228600" lvl="0" marL="228600" rtl="0" algn="l">
              <a:lnSpc>
                <a:spcPct val="120000"/>
              </a:lnSpc>
              <a:spcBef>
                <a:spcPts val="1000"/>
              </a:spcBef>
              <a:spcAft>
                <a:spcPts val="0"/>
              </a:spcAft>
              <a:buSzPts val="3200"/>
              <a:buChar char="•"/>
            </a:pPr>
            <a:r>
              <a:rPr lang="en-CA" sz="3200"/>
              <a:t>DAILY HEALTH CARE</a:t>
            </a:r>
            <a:endParaRPr sz="3200"/>
          </a:p>
          <a:p>
            <a:pPr indent="-228600" lvl="0" marL="228600" rtl="0" algn="l">
              <a:lnSpc>
                <a:spcPct val="120000"/>
              </a:lnSpc>
              <a:spcBef>
                <a:spcPts val="1000"/>
              </a:spcBef>
              <a:spcAft>
                <a:spcPts val="0"/>
              </a:spcAft>
              <a:buSzPts val="3200"/>
              <a:buChar char="•"/>
            </a:pPr>
            <a:r>
              <a:rPr lang="en-CA" sz="3200"/>
              <a:t>TO AID IN THE INFLAMMATORY PROCESS</a:t>
            </a:r>
            <a:endParaRPr/>
          </a:p>
          <a:p>
            <a:pPr indent="-228600" lvl="1" marL="685800" rtl="0" algn="l">
              <a:lnSpc>
                <a:spcPct val="120000"/>
              </a:lnSpc>
              <a:spcBef>
                <a:spcPts val="500"/>
              </a:spcBef>
              <a:spcAft>
                <a:spcPts val="0"/>
              </a:spcAft>
              <a:buSzPts val="3000"/>
              <a:buChar char="•"/>
            </a:pPr>
            <a:r>
              <a:rPr lang="en-CA" sz="3000"/>
              <a:t>MOST COMMON</a:t>
            </a:r>
            <a:endParaRPr/>
          </a:p>
          <a:p>
            <a:pPr indent="0" lvl="0" marL="0" rtl="0" algn="l">
              <a:lnSpc>
                <a:spcPct val="120000"/>
              </a:lnSpc>
              <a:spcBef>
                <a:spcPts val="1000"/>
              </a:spcBef>
              <a:spcAft>
                <a:spcPts val="0"/>
              </a:spcAft>
              <a:buSzPts val="20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0">
                                            <p:txEl>
                                              <p:pRg end="0" st="0"/>
                                            </p:txEl>
                                          </p:spTgt>
                                        </p:tgtEl>
                                        <p:attrNameLst>
                                          <p:attrName>style.visibility</p:attrName>
                                        </p:attrNameLst>
                                      </p:cBhvr>
                                      <p:to>
                                        <p:strVal val="visible"/>
                                      </p:to>
                                    </p:set>
                                    <p:animEffect filter="fade" transition="in">
                                      <p:cBhvr>
                                        <p:cTn dur="500"/>
                                        <p:tgtEl>
                                          <p:spTgt spid="19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0">
                                            <p:txEl>
                                              <p:pRg end="1" st="1"/>
                                            </p:txEl>
                                          </p:spTgt>
                                        </p:tgtEl>
                                        <p:attrNameLst>
                                          <p:attrName>style.visibility</p:attrName>
                                        </p:attrNameLst>
                                      </p:cBhvr>
                                      <p:to>
                                        <p:strVal val="visible"/>
                                      </p:to>
                                    </p:set>
                                    <p:animEffect filter="fade" transition="in">
                                      <p:cBhvr>
                                        <p:cTn dur="500"/>
                                        <p:tgtEl>
                                          <p:spTgt spid="19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0">
                                            <p:txEl>
                                              <p:pRg end="2" st="2"/>
                                            </p:txEl>
                                          </p:spTgt>
                                        </p:tgtEl>
                                        <p:attrNameLst>
                                          <p:attrName>style.visibility</p:attrName>
                                        </p:attrNameLst>
                                      </p:cBhvr>
                                      <p:to>
                                        <p:strVal val="visible"/>
                                      </p:to>
                                    </p:set>
                                    <p:animEffect filter="fade" transition="in">
                                      <p:cBhvr>
                                        <p:cTn dur="500"/>
                                        <p:tgtEl>
                                          <p:spTgt spid="19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0">
                                            <p:txEl>
                                              <p:pRg end="3" st="3"/>
                                            </p:txEl>
                                          </p:spTgt>
                                        </p:tgtEl>
                                        <p:attrNameLst>
                                          <p:attrName>style.visibility</p:attrName>
                                        </p:attrNameLst>
                                      </p:cBhvr>
                                      <p:to>
                                        <p:strVal val="visible"/>
                                      </p:to>
                                    </p:set>
                                    <p:animEffect filter="fade" transition="in">
                                      <p:cBhvr>
                                        <p:cTn dur="500"/>
                                        <p:tgtEl>
                                          <p:spTgt spid="19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0">
                                            <p:txEl>
                                              <p:pRg end="4" st="4"/>
                                            </p:txEl>
                                          </p:spTgt>
                                        </p:tgtEl>
                                        <p:attrNameLst>
                                          <p:attrName>style.visibility</p:attrName>
                                        </p:attrNameLst>
                                      </p:cBhvr>
                                      <p:to>
                                        <p:strVal val="visible"/>
                                      </p:to>
                                    </p:set>
                                    <p:animEffect filter="fade" transition="in">
                                      <p:cBhvr>
                                        <p:cTn dur="500"/>
                                        <p:tgtEl>
                                          <p:spTgt spid="190">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6"/>
          <p:cNvSpPr txBox="1"/>
          <p:nvPr>
            <p:ph idx="1" type="body"/>
          </p:nvPr>
        </p:nvSpPr>
        <p:spPr>
          <a:xfrm>
            <a:off x="913775" y="696525"/>
            <a:ext cx="10363800" cy="5786400"/>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120000"/>
              </a:lnSpc>
              <a:spcBef>
                <a:spcPts val="0"/>
              </a:spcBef>
              <a:spcAft>
                <a:spcPts val="0"/>
              </a:spcAft>
              <a:buSzPts val="2400"/>
              <a:buNone/>
            </a:pPr>
            <a:r>
              <a:rPr lang="en-CA" sz="2400"/>
              <a:t>HYDROTHERAPY IS A USEFUL ADJUNCT TO ANY TREATMENT. IT CAN PREPARE THE TISSUE BEFORE A TREATMENT.</a:t>
            </a:r>
            <a:endParaRPr/>
          </a:p>
          <a:p>
            <a:pPr indent="-228600" lvl="0" marL="228600" rtl="0" algn="l">
              <a:lnSpc>
                <a:spcPct val="120000"/>
              </a:lnSpc>
              <a:spcBef>
                <a:spcPts val="1000"/>
              </a:spcBef>
              <a:spcAft>
                <a:spcPts val="0"/>
              </a:spcAft>
              <a:buSzPts val="2400"/>
              <a:buFont typeface="Twentieth Century"/>
              <a:buChar char="-"/>
            </a:pPr>
            <a:r>
              <a:rPr lang="en-CA" sz="2400"/>
              <a:t>HEAT IS USED BEFORE APPLYING FASCIAL TECHNIQUES TO INCREASE THE FLEXIBILITY OF THE FASCIA.</a:t>
            </a:r>
            <a:endParaRPr/>
          </a:p>
          <a:p>
            <a:pPr indent="-228600" lvl="0" marL="228600" rtl="0" algn="l">
              <a:lnSpc>
                <a:spcPct val="120000"/>
              </a:lnSpc>
              <a:spcBef>
                <a:spcPts val="1000"/>
              </a:spcBef>
              <a:spcAft>
                <a:spcPts val="0"/>
              </a:spcAft>
              <a:buSzPts val="2400"/>
              <a:buFont typeface="Twentieth Century"/>
              <a:buChar char="-"/>
            </a:pPr>
            <a:r>
              <a:rPr lang="en-CA" sz="2400"/>
              <a:t>COLD IS USED AFTER FRICTIONS TO REDUCE THE INFLAMMATORY RESPONSE. </a:t>
            </a:r>
            <a:endParaRPr sz="2400"/>
          </a:p>
          <a:p>
            <a:pPr indent="-228600" lvl="0" marL="228600" rtl="0" algn="l">
              <a:lnSpc>
                <a:spcPct val="120000"/>
              </a:lnSpc>
              <a:spcBef>
                <a:spcPts val="1000"/>
              </a:spcBef>
              <a:spcAft>
                <a:spcPts val="0"/>
              </a:spcAft>
              <a:buSzPts val="2400"/>
              <a:buChar char="-"/>
            </a:pPr>
            <a:r>
              <a:rPr lang="en-CA" sz="2400"/>
              <a:t>IT CAN ALSO BE USED TO STIMULATE THE “REACTION” OF THE BODY.	</a:t>
            </a:r>
            <a:endParaRPr sz="2400"/>
          </a:p>
          <a:p>
            <a:pPr indent="-381000" lvl="0" marL="457200" rtl="0" algn="l">
              <a:lnSpc>
                <a:spcPct val="120000"/>
              </a:lnSpc>
              <a:spcBef>
                <a:spcPts val="0"/>
              </a:spcBef>
              <a:spcAft>
                <a:spcPts val="0"/>
              </a:spcAft>
              <a:buSzPts val="2400"/>
              <a:buChar char="-"/>
            </a:pPr>
            <a:r>
              <a:rPr lang="en-CA" sz="2400"/>
              <a:t>HEALTHY RESPONSE TO STRESS BY INITIATING A </a:t>
            </a:r>
            <a:r>
              <a:rPr i="1" lang="en-CA" sz="2400"/>
              <a:t>STRENGTHENING REACTION </a:t>
            </a:r>
            <a:r>
              <a:rPr lang="en-CA" sz="2400"/>
              <a:t>THAT WILL INCREASE THE SPEED AND EFFICIENCY OF ITS FEEDBACK RESPONSES.</a:t>
            </a:r>
            <a:endParaRPr sz="2400"/>
          </a:p>
          <a:p>
            <a:pPr indent="-381000" lvl="0" marL="457200" rtl="0" algn="l">
              <a:lnSpc>
                <a:spcPct val="120000"/>
              </a:lnSpc>
              <a:spcBef>
                <a:spcPts val="0"/>
              </a:spcBef>
              <a:spcAft>
                <a:spcPts val="0"/>
              </a:spcAft>
              <a:buSzPts val="2400"/>
              <a:buChar char="-"/>
            </a:pPr>
            <a:r>
              <a:rPr lang="en-CA" sz="2400"/>
              <a:t>ALLOWS THE BODY TO SUCCESSFULLY WITHSTAND STRONGER AND MORE FREQUENT STRESSORS</a:t>
            </a:r>
            <a:endParaRPr sz="2400"/>
          </a:p>
          <a:p>
            <a:pPr indent="-381000" lvl="1" marL="914400" rtl="0" algn="l">
              <a:lnSpc>
                <a:spcPct val="120000"/>
              </a:lnSpc>
              <a:spcBef>
                <a:spcPts val="0"/>
              </a:spcBef>
              <a:spcAft>
                <a:spcPts val="0"/>
              </a:spcAft>
              <a:buSzPts val="2400"/>
              <a:buChar char="-"/>
            </a:pPr>
            <a:r>
              <a:rPr lang="en-CA" sz="2400"/>
              <a:t>FEEDBACK CYCLE IS PRIMARY MEANS OF ADJUSTING TO DISCOMFORTS, </a:t>
            </a:r>
            <a:r>
              <a:rPr lang="en-CA" sz="2400"/>
              <a:t>REFLECTS</a:t>
            </a:r>
            <a:r>
              <a:rPr lang="en-CA" sz="2400"/>
              <a:t> CHANGES IN BODY FUNCTION TO ADAPT TO A STIMULUS</a:t>
            </a:r>
            <a:endParaRPr sz="2400"/>
          </a:p>
          <a:p>
            <a:pPr indent="0" lvl="0" marL="457200" rtl="0" algn="l">
              <a:lnSpc>
                <a:spcPct val="120000"/>
              </a:lnSpc>
              <a:spcBef>
                <a:spcPts val="1000"/>
              </a:spcBef>
              <a:spcAft>
                <a:spcPts val="0"/>
              </a:spcAft>
              <a:buNone/>
            </a:pPr>
            <a:r>
              <a:t/>
            </a:r>
            <a:endParaRPr sz="24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7"/>
          <p:cNvSpPr txBox="1"/>
          <p:nvPr>
            <p:ph type="title"/>
          </p:nvPr>
        </p:nvSpPr>
        <p:spPr>
          <a:xfrm>
            <a:off x="798849" y="0"/>
            <a:ext cx="10364451" cy="159617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Twentieth Century"/>
              <a:buNone/>
            </a:pPr>
            <a:r>
              <a:rPr b="1" lang="en-CA"/>
              <a:t>GENERAL USES FOR HYDROTHERAPY</a:t>
            </a:r>
            <a:br>
              <a:rPr b="1" i="1" lang="en-CA"/>
            </a:br>
            <a:endParaRPr/>
          </a:p>
        </p:txBody>
      </p:sp>
      <p:sp>
        <p:nvSpPr>
          <p:cNvPr id="202" name="Google Shape;202;p7"/>
          <p:cNvSpPr txBox="1"/>
          <p:nvPr>
            <p:ph idx="1" type="body"/>
          </p:nvPr>
        </p:nvSpPr>
        <p:spPr>
          <a:xfrm>
            <a:off x="254833" y="884420"/>
            <a:ext cx="11452485" cy="5621311"/>
          </a:xfrm>
          <a:prstGeom prst="rect">
            <a:avLst/>
          </a:prstGeom>
          <a:noFill/>
          <a:ln>
            <a:noFill/>
          </a:ln>
        </p:spPr>
        <p:txBody>
          <a:bodyPr anchorCtr="0" anchor="t" bIns="45700" lIns="91425" spcFirstLastPara="1" rIns="91425" wrap="square" tIns="45700">
            <a:noAutofit/>
          </a:bodyPr>
          <a:lstStyle/>
          <a:p>
            <a:pPr indent="-228600" lvl="0" marL="228600" rtl="0" algn="l">
              <a:lnSpc>
                <a:spcPct val="120000"/>
              </a:lnSpc>
              <a:spcBef>
                <a:spcPts val="0"/>
              </a:spcBef>
              <a:spcAft>
                <a:spcPts val="0"/>
              </a:spcAft>
              <a:buSzPts val="2000"/>
              <a:buChar char="•"/>
            </a:pPr>
            <a:r>
              <a:rPr lang="en-CA"/>
              <a:t>HYDROTHERAPY CAN BE A TREATMENT UNTO ITSELF OR USED IN CONJUNCTION WITH MASSAGE THERAPY, NATUROPATHIC TREATMENTS AND EXERCISE.</a:t>
            </a:r>
            <a:endParaRPr/>
          </a:p>
          <a:p>
            <a:pPr indent="-228600" lvl="0" marL="228600" rtl="0" algn="l">
              <a:lnSpc>
                <a:spcPct val="120000"/>
              </a:lnSpc>
              <a:spcBef>
                <a:spcPts val="1000"/>
              </a:spcBef>
              <a:spcAft>
                <a:spcPts val="0"/>
              </a:spcAft>
              <a:buSzPts val="2000"/>
              <a:buChar char="•"/>
            </a:pPr>
            <a:r>
              <a:rPr lang="en-CA"/>
              <a:t>ACUTE TRAUMA OR SIDE EFFECTS RELATED TO AN ACUTE TRAUMA</a:t>
            </a:r>
            <a:endParaRPr/>
          </a:p>
          <a:p>
            <a:pPr indent="-228600" lvl="0" marL="228600" rtl="0" algn="l">
              <a:lnSpc>
                <a:spcPct val="120000"/>
              </a:lnSpc>
              <a:spcBef>
                <a:spcPts val="1000"/>
              </a:spcBef>
              <a:spcAft>
                <a:spcPts val="0"/>
              </a:spcAft>
              <a:buSzPts val="2000"/>
              <a:buChar char="•"/>
            </a:pPr>
            <a:r>
              <a:rPr lang="en-CA"/>
              <a:t>FEVER ASSOCIATED WITH AN ILLNESS</a:t>
            </a:r>
            <a:endParaRPr/>
          </a:p>
          <a:p>
            <a:pPr indent="-228600" lvl="0" marL="228600" rtl="0" algn="l">
              <a:lnSpc>
                <a:spcPct val="120000"/>
              </a:lnSpc>
              <a:spcBef>
                <a:spcPts val="1000"/>
              </a:spcBef>
              <a:spcAft>
                <a:spcPts val="0"/>
              </a:spcAft>
              <a:buSzPts val="2000"/>
              <a:buChar char="•"/>
            </a:pPr>
            <a:r>
              <a:rPr lang="en-CA"/>
              <a:t>CHRONIC ILLNESS – CAN IMPROVE A CLIENT’S OVERALL RESPONSE, I.E. SWEATING, ELIMINATION, AND HELP RELIEVE CONGESTION AND HYPERTONICITY DUE TO CHRONIC TENSION</a:t>
            </a:r>
            <a:endParaRPr/>
          </a:p>
          <a:p>
            <a:pPr indent="-228600" lvl="0" marL="228600" rtl="0" algn="l">
              <a:lnSpc>
                <a:spcPct val="120000"/>
              </a:lnSpc>
              <a:spcBef>
                <a:spcPts val="1000"/>
              </a:spcBef>
              <a:spcAft>
                <a:spcPts val="0"/>
              </a:spcAft>
              <a:buSzPts val="2000"/>
              <a:buChar char="•"/>
            </a:pPr>
            <a:r>
              <a:rPr lang="en-CA"/>
              <a:t>REHABILITATION – AFTER MAJOR TRAUMA OR POST SURGERY, CAN BE USED IN CONJUNCTION WITH PHYSIOTHERAPY AND OTHER REHABILITATION MEASURES.</a:t>
            </a:r>
            <a:endParaRPr/>
          </a:p>
          <a:p>
            <a:pPr indent="-228600" lvl="0" marL="228600" rtl="0" algn="l">
              <a:lnSpc>
                <a:spcPct val="120000"/>
              </a:lnSpc>
              <a:spcBef>
                <a:spcPts val="1000"/>
              </a:spcBef>
              <a:spcAft>
                <a:spcPts val="0"/>
              </a:spcAft>
              <a:buSzPts val="2000"/>
              <a:buChar char="•"/>
            </a:pPr>
            <a:r>
              <a:rPr lang="en-CA"/>
              <a:t>DAILY HEALTH CARE – REGULAR USE CAN STIMULATE AND HELP REGULATE THE A(UTONOMIC)NS, WHICH IS AFFECTED TO A GREAT DEGREE BY DAILY STRESSES AND IS INVOLVED IN HEALING THE BODY.</a:t>
            </a:r>
            <a:endParaRPr/>
          </a:p>
          <a:p>
            <a:pPr indent="-228600" lvl="0" marL="228600" rtl="0" algn="l">
              <a:lnSpc>
                <a:spcPct val="120000"/>
              </a:lnSpc>
              <a:spcBef>
                <a:spcPts val="1000"/>
              </a:spcBef>
              <a:spcAft>
                <a:spcPts val="0"/>
              </a:spcAft>
              <a:buSzPts val="2000"/>
              <a:buChar char="•"/>
            </a:pPr>
            <a:r>
              <a:rPr lang="en-CA"/>
              <a:t>HYDROTHERAPY CAN HELP STRENGTHEN THE IMMUNE SYSTEM AND THE RESPIRATORY SYSTEM AND NORMALIZE MUSCLE TONE.</a:t>
            </a:r>
            <a:endParaRPr/>
          </a:p>
          <a:p>
            <a:pPr indent="-228600" lvl="0" marL="228600" rtl="0" algn="l">
              <a:lnSpc>
                <a:spcPct val="120000"/>
              </a:lnSpc>
              <a:spcBef>
                <a:spcPts val="1000"/>
              </a:spcBef>
              <a:spcAft>
                <a:spcPts val="0"/>
              </a:spcAft>
              <a:buSzPts val="2000"/>
              <a:buChar char="•"/>
            </a:pPr>
            <a:r>
              <a:rPr lang="en-CA"/>
              <a:t>SLUGGISH DIGESTION/CONSTIPATION.</a:t>
            </a:r>
            <a:endParaRPr/>
          </a:p>
          <a:p>
            <a:pPr indent="-101600" lvl="0" marL="228600" rtl="0" algn="l">
              <a:lnSpc>
                <a:spcPct val="120000"/>
              </a:lnSpc>
              <a:spcBef>
                <a:spcPts val="1000"/>
              </a:spcBef>
              <a:spcAft>
                <a:spcPts val="0"/>
              </a:spcAft>
              <a:buSzPts val="2000"/>
              <a:buNone/>
            </a:pPr>
            <a:r>
              <a:t/>
            </a:r>
            <a:endParaRPr/>
          </a:p>
          <a:p>
            <a:pPr indent="-101600" lvl="0" marL="228600" rtl="0" algn="l">
              <a:lnSpc>
                <a:spcPct val="120000"/>
              </a:lnSpc>
              <a:spcBef>
                <a:spcPts val="1000"/>
              </a:spcBef>
              <a:spcAft>
                <a:spcPts val="0"/>
              </a:spcAft>
              <a:buSzPts val="20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02">
                                            <p:txEl>
                                              <p:pRg end="0" st="0"/>
                                            </p:txEl>
                                          </p:spTgt>
                                        </p:tgtEl>
                                        <p:attrNameLst>
                                          <p:attrName>style.visibility</p:attrName>
                                        </p:attrNameLst>
                                      </p:cBhvr>
                                      <p:to>
                                        <p:strVal val="visible"/>
                                      </p:to>
                                    </p:set>
                                    <p:anim calcmode="lin" valueType="num">
                                      <p:cBhvr additive="base">
                                        <p:cTn dur="500"/>
                                        <p:tgtEl>
                                          <p:spTgt spid="202">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02">
                                            <p:txEl>
                                              <p:pRg end="1" st="1"/>
                                            </p:txEl>
                                          </p:spTgt>
                                        </p:tgtEl>
                                        <p:attrNameLst>
                                          <p:attrName>style.visibility</p:attrName>
                                        </p:attrNameLst>
                                      </p:cBhvr>
                                      <p:to>
                                        <p:strVal val="visible"/>
                                      </p:to>
                                    </p:set>
                                    <p:anim calcmode="lin" valueType="num">
                                      <p:cBhvr additive="base">
                                        <p:cTn dur="500"/>
                                        <p:tgtEl>
                                          <p:spTgt spid="202">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02">
                                            <p:txEl>
                                              <p:pRg end="2" st="2"/>
                                            </p:txEl>
                                          </p:spTgt>
                                        </p:tgtEl>
                                        <p:attrNameLst>
                                          <p:attrName>style.visibility</p:attrName>
                                        </p:attrNameLst>
                                      </p:cBhvr>
                                      <p:to>
                                        <p:strVal val="visible"/>
                                      </p:to>
                                    </p:set>
                                    <p:anim calcmode="lin" valueType="num">
                                      <p:cBhvr additive="base">
                                        <p:cTn dur="500"/>
                                        <p:tgtEl>
                                          <p:spTgt spid="202">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02">
                                            <p:txEl>
                                              <p:pRg end="3" st="3"/>
                                            </p:txEl>
                                          </p:spTgt>
                                        </p:tgtEl>
                                        <p:attrNameLst>
                                          <p:attrName>style.visibility</p:attrName>
                                        </p:attrNameLst>
                                      </p:cBhvr>
                                      <p:to>
                                        <p:strVal val="visible"/>
                                      </p:to>
                                    </p:set>
                                    <p:anim calcmode="lin" valueType="num">
                                      <p:cBhvr additive="base">
                                        <p:cTn dur="500"/>
                                        <p:tgtEl>
                                          <p:spTgt spid="202">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02">
                                            <p:txEl>
                                              <p:pRg end="4" st="4"/>
                                            </p:txEl>
                                          </p:spTgt>
                                        </p:tgtEl>
                                        <p:attrNameLst>
                                          <p:attrName>style.visibility</p:attrName>
                                        </p:attrNameLst>
                                      </p:cBhvr>
                                      <p:to>
                                        <p:strVal val="visible"/>
                                      </p:to>
                                    </p:set>
                                    <p:anim calcmode="lin" valueType="num">
                                      <p:cBhvr additive="base">
                                        <p:cTn dur="500"/>
                                        <p:tgtEl>
                                          <p:spTgt spid="202">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02">
                                            <p:txEl>
                                              <p:pRg end="5" st="5"/>
                                            </p:txEl>
                                          </p:spTgt>
                                        </p:tgtEl>
                                        <p:attrNameLst>
                                          <p:attrName>style.visibility</p:attrName>
                                        </p:attrNameLst>
                                      </p:cBhvr>
                                      <p:to>
                                        <p:strVal val="visible"/>
                                      </p:to>
                                    </p:set>
                                    <p:anim calcmode="lin" valueType="num">
                                      <p:cBhvr additive="base">
                                        <p:cTn dur="500"/>
                                        <p:tgtEl>
                                          <p:spTgt spid="202">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02">
                                            <p:txEl>
                                              <p:pRg end="6" st="6"/>
                                            </p:txEl>
                                          </p:spTgt>
                                        </p:tgtEl>
                                        <p:attrNameLst>
                                          <p:attrName>style.visibility</p:attrName>
                                        </p:attrNameLst>
                                      </p:cBhvr>
                                      <p:to>
                                        <p:strVal val="visible"/>
                                      </p:to>
                                    </p:set>
                                    <p:anim calcmode="lin" valueType="num">
                                      <p:cBhvr additive="base">
                                        <p:cTn dur="500"/>
                                        <p:tgtEl>
                                          <p:spTgt spid="202">
                                            <p:txEl>
                                              <p:pRg end="6" st="6"/>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02">
                                            <p:txEl>
                                              <p:pRg end="7" st="7"/>
                                            </p:txEl>
                                          </p:spTgt>
                                        </p:tgtEl>
                                        <p:attrNameLst>
                                          <p:attrName>style.visibility</p:attrName>
                                        </p:attrNameLst>
                                      </p:cBhvr>
                                      <p:to>
                                        <p:strVal val="visible"/>
                                      </p:to>
                                    </p:set>
                                    <p:anim calcmode="lin" valueType="num">
                                      <p:cBhvr additive="base">
                                        <p:cTn dur="500"/>
                                        <p:tgtEl>
                                          <p:spTgt spid="202">
                                            <p:txEl>
                                              <p:pRg end="7" st="7"/>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02">
                                            <p:txEl>
                                              <p:pRg end="8" st="8"/>
                                            </p:txEl>
                                          </p:spTgt>
                                        </p:tgtEl>
                                        <p:attrNameLst>
                                          <p:attrName>style.visibility</p:attrName>
                                        </p:attrNameLst>
                                      </p:cBhvr>
                                      <p:to>
                                        <p:strVal val="visible"/>
                                      </p:to>
                                    </p:set>
                                    <p:anim calcmode="lin" valueType="num">
                                      <p:cBhvr additive="base">
                                        <p:cTn dur="500"/>
                                        <p:tgtEl>
                                          <p:spTgt spid="202">
                                            <p:txEl>
                                              <p:pRg end="8" st="8"/>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02">
                                            <p:txEl>
                                              <p:pRg end="9" st="9"/>
                                            </p:txEl>
                                          </p:spTgt>
                                        </p:tgtEl>
                                        <p:attrNameLst>
                                          <p:attrName>style.visibility</p:attrName>
                                        </p:attrNameLst>
                                      </p:cBhvr>
                                      <p:to>
                                        <p:strVal val="visible"/>
                                      </p:to>
                                    </p:set>
                                    <p:anim calcmode="lin" valueType="num">
                                      <p:cBhvr additive="base">
                                        <p:cTn dur="500"/>
                                        <p:tgtEl>
                                          <p:spTgt spid="202">
                                            <p:txEl>
                                              <p:pRg end="9" st="9"/>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8"/>
          <p:cNvSpPr txBox="1"/>
          <p:nvPr>
            <p:ph type="title"/>
          </p:nvPr>
        </p:nvSpPr>
        <p:spPr>
          <a:xfrm>
            <a:off x="925625" y="118325"/>
            <a:ext cx="10364400" cy="10782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Twentieth Century"/>
              <a:buNone/>
            </a:pPr>
            <a:r>
              <a:rPr lang="en-CA"/>
              <a:t>WHEN IS HYDRO CONTRAINDICATED? </a:t>
            </a:r>
            <a:r>
              <a:rPr lang="en-CA" sz="2400"/>
              <a:t>SNIDAL</a:t>
            </a:r>
            <a:endParaRPr/>
          </a:p>
        </p:txBody>
      </p:sp>
      <p:sp>
        <p:nvSpPr>
          <p:cNvPr id="209" name="Google Shape;209;p8"/>
          <p:cNvSpPr txBox="1"/>
          <p:nvPr>
            <p:ph idx="1" type="body"/>
          </p:nvPr>
        </p:nvSpPr>
        <p:spPr>
          <a:xfrm>
            <a:off x="285750" y="1035850"/>
            <a:ext cx="11644200" cy="5822100"/>
          </a:xfrm>
          <a:prstGeom prst="rect">
            <a:avLst/>
          </a:prstGeom>
          <a:noFill/>
          <a:ln>
            <a:noFill/>
          </a:ln>
        </p:spPr>
        <p:txBody>
          <a:bodyPr anchorCtr="0" anchor="t" bIns="45700" lIns="91425" spcFirstLastPara="1" rIns="91425" wrap="square" tIns="45700">
            <a:noAutofit/>
          </a:bodyPr>
          <a:lstStyle/>
          <a:p>
            <a:pPr indent="-263525" lvl="0" marL="228600" rtl="0" algn="l">
              <a:lnSpc>
                <a:spcPct val="110000"/>
              </a:lnSpc>
              <a:spcBef>
                <a:spcPts val="0"/>
              </a:spcBef>
              <a:spcAft>
                <a:spcPts val="0"/>
              </a:spcAft>
              <a:buSzPts val="2550"/>
              <a:buChar char="•"/>
            </a:pPr>
            <a:r>
              <a:rPr lang="en-CA" sz="2550"/>
              <a:t>SEVERE CONGESTIVE HEART FAILURE</a:t>
            </a:r>
            <a:endParaRPr sz="2550"/>
          </a:p>
          <a:p>
            <a:pPr indent="-263525" lvl="0" marL="228600" rtl="0" algn="l">
              <a:lnSpc>
                <a:spcPct val="110000"/>
              </a:lnSpc>
              <a:spcBef>
                <a:spcPts val="1000"/>
              </a:spcBef>
              <a:spcAft>
                <a:spcPts val="0"/>
              </a:spcAft>
              <a:buSzPts val="2550"/>
              <a:buChar char="•"/>
            </a:pPr>
            <a:r>
              <a:rPr lang="en-CA" sz="2550"/>
              <a:t>HEMORRHAGE/BLEEDING</a:t>
            </a:r>
            <a:endParaRPr sz="2550"/>
          </a:p>
          <a:p>
            <a:pPr indent="-263525" lvl="0" marL="228600" rtl="0" algn="l">
              <a:lnSpc>
                <a:spcPct val="110000"/>
              </a:lnSpc>
              <a:spcBef>
                <a:spcPts val="1000"/>
              </a:spcBef>
              <a:spcAft>
                <a:spcPts val="0"/>
              </a:spcAft>
              <a:buSzPts val="2550"/>
              <a:buChar char="•"/>
            </a:pPr>
            <a:r>
              <a:rPr lang="en-CA" sz="2550"/>
              <a:t>HIGH OR UNSTABLE BLOOD PRESSURE: ANGINA PECTORIS, ATHEROSCLEROSIS</a:t>
            </a:r>
            <a:endParaRPr sz="2550"/>
          </a:p>
          <a:p>
            <a:pPr indent="-263525" lvl="0" marL="228600" rtl="0" algn="l">
              <a:lnSpc>
                <a:spcPct val="110000"/>
              </a:lnSpc>
              <a:spcBef>
                <a:spcPts val="1000"/>
              </a:spcBef>
              <a:spcAft>
                <a:spcPts val="0"/>
              </a:spcAft>
              <a:buSzPts val="2550"/>
              <a:buChar char="•"/>
            </a:pPr>
            <a:r>
              <a:rPr lang="en-CA" sz="2550"/>
              <a:t>ADVANCED KIDNEY FAILURE</a:t>
            </a:r>
            <a:endParaRPr sz="2550"/>
          </a:p>
          <a:p>
            <a:pPr indent="-263525" lvl="0" marL="228600" rtl="0" algn="l">
              <a:lnSpc>
                <a:spcPct val="110000"/>
              </a:lnSpc>
              <a:spcBef>
                <a:spcPts val="1000"/>
              </a:spcBef>
              <a:spcAft>
                <a:spcPts val="0"/>
              </a:spcAft>
              <a:buSzPts val="2550"/>
              <a:buChar char="•"/>
            </a:pPr>
            <a:r>
              <a:rPr lang="en-CA" sz="2550"/>
              <a:t>LIVER DISEASE</a:t>
            </a:r>
            <a:endParaRPr sz="2550"/>
          </a:p>
          <a:p>
            <a:pPr indent="-263525" lvl="0" marL="228600" rtl="0" algn="l">
              <a:lnSpc>
                <a:spcPct val="110000"/>
              </a:lnSpc>
              <a:spcBef>
                <a:spcPts val="1000"/>
              </a:spcBef>
              <a:spcAft>
                <a:spcPts val="0"/>
              </a:spcAft>
              <a:buSzPts val="2550"/>
              <a:buChar char="•"/>
            </a:pPr>
            <a:r>
              <a:rPr lang="en-CA" sz="2550"/>
              <a:t>RECENT MISCARRIAGE: CAUSE FOR INFECTION IF </a:t>
            </a:r>
            <a:r>
              <a:rPr lang="en-CA" sz="2550"/>
              <a:t>SUBMERGED</a:t>
            </a:r>
            <a:r>
              <a:rPr lang="en-CA" sz="2550"/>
              <a:t> IN WATER</a:t>
            </a:r>
            <a:endParaRPr sz="2550"/>
          </a:p>
          <a:p>
            <a:pPr indent="-263525" lvl="0" marL="228600" rtl="0" algn="l">
              <a:lnSpc>
                <a:spcPct val="110000"/>
              </a:lnSpc>
              <a:spcBef>
                <a:spcPts val="1000"/>
              </a:spcBef>
              <a:spcAft>
                <a:spcPts val="0"/>
              </a:spcAft>
              <a:buSzPts val="2550"/>
              <a:buChar char="•"/>
            </a:pPr>
            <a:r>
              <a:rPr lang="en-CA" sz="2550"/>
              <a:t>POST MYOCARDIAL INFARCTION, CEREBRAL VASCULAR ACCIDENT, OR CARDIAC SURGERY</a:t>
            </a:r>
            <a:endParaRPr sz="2550"/>
          </a:p>
          <a:p>
            <a:pPr indent="-257492" lvl="0" marL="228600" rtl="0" algn="l">
              <a:lnSpc>
                <a:spcPct val="110000"/>
              </a:lnSpc>
              <a:spcBef>
                <a:spcPts val="1000"/>
              </a:spcBef>
              <a:spcAft>
                <a:spcPts val="0"/>
              </a:spcAft>
              <a:buSzPts val="2455"/>
              <a:buChar char="•"/>
            </a:pPr>
            <a:r>
              <a:rPr lang="en-CA" sz="2550"/>
              <a:t>ALLERGIES: ADDITIVES IE. CLEANING PRODUCTS, ESSENTIAL OILS</a:t>
            </a:r>
            <a:endParaRPr sz="2550"/>
          </a:p>
          <a:p>
            <a:pPr indent="-257492" lvl="0" marL="228600" rtl="0" algn="l">
              <a:lnSpc>
                <a:spcPct val="110000"/>
              </a:lnSpc>
              <a:spcBef>
                <a:spcPts val="1000"/>
              </a:spcBef>
              <a:spcAft>
                <a:spcPts val="0"/>
              </a:spcAft>
              <a:buSzPts val="2455"/>
              <a:buChar char="•"/>
            </a:pPr>
            <a:r>
              <a:rPr lang="en-CA" sz="2550"/>
              <a:t>FUNGAL INFECTIONS: IE. ATHLETES FOOT</a:t>
            </a:r>
            <a:endParaRPr sz="2550"/>
          </a:p>
          <a:p>
            <a:pPr indent="-101600" lvl="0" marL="228600" rtl="0" algn="l">
              <a:lnSpc>
                <a:spcPct val="110000"/>
              </a:lnSpc>
              <a:spcBef>
                <a:spcPts val="1000"/>
              </a:spcBef>
              <a:spcAft>
                <a:spcPts val="0"/>
              </a:spcAft>
              <a:buSzPts val="950"/>
              <a:buNone/>
            </a:pPr>
            <a:r>
              <a:t/>
            </a:r>
            <a:endParaRPr sz="255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09">
                                            <p:txEl>
                                              <p:pRg end="0" st="0"/>
                                            </p:txEl>
                                          </p:spTgt>
                                        </p:tgtEl>
                                        <p:attrNameLst>
                                          <p:attrName>style.visibility</p:attrName>
                                        </p:attrNameLst>
                                      </p:cBhvr>
                                      <p:to>
                                        <p:strVal val="visible"/>
                                      </p:to>
                                    </p:set>
                                    <p:anim calcmode="lin" valueType="num">
                                      <p:cBhvr additive="base">
                                        <p:cTn dur="500"/>
                                        <p:tgtEl>
                                          <p:spTgt spid="209">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09">
                                            <p:txEl>
                                              <p:pRg end="1" st="1"/>
                                            </p:txEl>
                                          </p:spTgt>
                                        </p:tgtEl>
                                        <p:attrNameLst>
                                          <p:attrName>style.visibility</p:attrName>
                                        </p:attrNameLst>
                                      </p:cBhvr>
                                      <p:to>
                                        <p:strVal val="visible"/>
                                      </p:to>
                                    </p:set>
                                    <p:anim calcmode="lin" valueType="num">
                                      <p:cBhvr additive="base">
                                        <p:cTn dur="500"/>
                                        <p:tgtEl>
                                          <p:spTgt spid="209">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09">
                                            <p:txEl>
                                              <p:pRg end="2" st="2"/>
                                            </p:txEl>
                                          </p:spTgt>
                                        </p:tgtEl>
                                        <p:attrNameLst>
                                          <p:attrName>style.visibility</p:attrName>
                                        </p:attrNameLst>
                                      </p:cBhvr>
                                      <p:to>
                                        <p:strVal val="visible"/>
                                      </p:to>
                                    </p:set>
                                    <p:anim calcmode="lin" valueType="num">
                                      <p:cBhvr additive="base">
                                        <p:cTn dur="500"/>
                                        <p:tgtEl>
                                          <p:spTgt spid="209">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09">
                                            <p:txEl>
                                              <p:pRg end="3" st="3"/>
                                            </p:txEl>
                                          </p:spTgt>
                                        </p:tgtEl>
                                        <p:attrNameLst>
                                          <p:attrName>style.visibility</p:attrName>
                                        </p:attrNameLst>
                                      </p:cBhvr>
                                      <p:to>
                                        <p:strVal val="visible"/>
                                      </p:to>
                                    </p:set>
                                    <p:anim calcmode="lin" valueType="num">
                                      <p:cBhvr additive="base">
                                        <p:cTn dur="500"/>
                                        <p:tgtEl>
                                          <p:spTgt spid="209">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09">
                                            <p:txEl>
                                              <p:pRg end="4" st="4"/>
                                            </p:txEl>
                                          </p:spTgt>
                                        </p:tgtEl>
                                        <p:attrNameLst>
                                          <p:attrName>style.visibility</p:attrName>
                                        </p:attrNameLst>
                                      </p:cBhvr>
                                      <p:to>
                                        <p:strVal val="visible"/>
                                      </p:to>
                                    </p:set>
                                    <p:anim calcmode="lin" valueType="num">
                                      <p:cBhvr additive="base">
                                        <p:cTn dur="500"/>
                                        <p:tgtEl>
                                          <p:spTgt spid="209">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09">
                                            <p:txEl>
                                              <p:pRg end="5" st="5"/>
                                            </p:txEl>
                                          </p:spTgt>
                                        </p:tgtEl>
                                        <p:attrNameLst>
                                          <p:attrName>style.visibility</p:attrName>
                                        </p:attrNameLst>
                                      </p:cBhvr>
                                      <p:to>
                                        <p:strVal val="visible"/>
                                      </p:to>
                                    </p:set>
                                    <p:anim calcmode="lin" valueType="num">
                                      <p:cBhvr additive="base">
                                        <p:cTn dur="500"/>
                                        <p:tgtEl>
                                          <p:spTgt spid="209">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09">
                                            <p:txEl>
                                              <p:pRg end="6" st="6"/>
                                            </p:txEl>
                                          </p:spTgt>
                                        </p:tgtEl>
                                        <p:attrNameLst>
                                          <p:attrName>style.visibility</p:attrName>
                                        </p:attrNameLst>
                                      </p:cBhvr>
                                      <p:to>
                                        <p:strVal val="visible"/>
                                      </p:to>
                                    </p:set>
                                    <p:anim calcmode="lin" valueType="num">
                                      <p:cBhvr additive="base">
                                        <p:cTn dur="500"/>
                                        <p:tgtEl>
                                          <p:spTgt spid="209">
                                            <p:txEl>
                                              <p:pRg end="6" st="6"/>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09">
                                            <p:txEl>
                                              <p:pRg end="7" st="7"/>
                                            </p:txEl>
                                          </p:spTgt>
                                        </p:tgtEl>
                                        <p:attrNameLst>
                                          <p:attrName>style.visibility</p:attrName>
                                        </p:attrNameLst>
                                      </p:cBhvr>
                                      <p:to>
                                        <p:strVal val="visible"/>
                                      </p:to>
                                    </p:set>
                                    <p:anim calcmode="lin" valueType="num">
                                      <p:cBhvr additive="base">
                                        <p:cTn dur="500"/>
                                        <p:tgtEl>
                                          <p:spTgt spid="209">
                                            <p:txEl>
                                              <p:pRg end="7" st="7"/>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09">
                                            <p:txEl>
                                              <p:pRg end="8" st="8"/>
                                            </p:txEl>
                                          </p:spTgt>
                                        </p:tgtEl>
                                        <p:attrNameLst>
                                          <p:attrName>style.visibility</p:attrName>
                                        </p:attrNameLst>
                                      </p:cBhvr>
                                      <p:to>
                                        <p:strVal val="visible"/>
                                      </p:to>
                                    </p:set>
                                    <p:anim calcmode="lin" valueType="num">
                                      <p:cBhvr additive="base">
                                        <p:cTn dur="500"/>
                                        <p:tgtEl>
                                          <p:spTgt spid="209">
                                            <p:txEl>
                                              <p:pRg end="8" st="8"/>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09">
                                            <p:txEl>
                                              <p:pRg end="9" st="9"/>
                                            </p:txEl>
                                          </p:spTgt>
                                        </p:tgtEl>
                                        <p:attrNameLst>
                                          <p:attrName>style.visibility</p:attrName>
                                        </p:attrNameLst>
                                      </p:cBhvr>
                                      <p:to>
                                        <p:strVal val="visible"/>
                                      </p:to>
                                    </p:set>
                                    <p:anim calcmode="lin" valueType="num">
                                      <p:cBhvr additive="base">
                                        <p:cTn dur="500"/>
                                        <p:tgtEl>
                                          <p:spTgt spid="209">
                                            <p:txEl>
                                              <p:pRg end="9" st="9"/>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g3c5e2c0fddb_0_1"/>
          <p:cNvSpPr txBox="1"/>
          <p:nvPr>
            <p:ph type="title"/>
          </p:nvPr>
        </p:nvSpPr>
        <p:spPr>
          <a:xfrm>
            <a:off x="913775" y="618517"/>
            <a:ext cx="10364400" cy="15963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t/>
            </a:r>
            <a:endParaRPr/>
          </a:p>
        </p:txBody>
      </p:sp>
      <p:sp>
        <p:nvSpPr>
          <p:cNvPr id="216" name="Google Shape;216;g3c5e2c0fddb_0_1"/>
          <p:cNvSpPr txBox="1"/>
          <p:nvPr>
            <p:ph idx="1" type="body"/>
          </p:nvPr>
        </p:nvSpPr>
        <p:spPr>
          <a:xfrm>
            <a:off x="913775" y="618524"/>
            <a:ext cx="10363800" cy="5989500"/>
          </a:xfrm>
          <a:prstGeom prst="rect">
            <a:avLst/>
          </a:prstGeom>
        </p:spPr>
        <p:txBody>
          <a:bodyPr anchorCtr="0" anchor="t" bIns="45700" lIns="91425" spcFirstLastPara="1" rIns="91425" wrap="square" tIns="45700">
            <a:noAutofit/>
          </a:bodyPr>
          <a:lstStyle/>
          <a:p>
            <a:pPr indent="-251142" lvl="0" marL="228600" rtl="0" algn="l">
              <a:lnSpc>
                <a:spcPct val="110000"/>
              </a:lnSpc>
              <a:spcBef>
                <a:spcPts val="1000"/>
              </a:spcBef>
              <a:spcAft>
                <a:spcPts val="0"/>
              </a:spcAft>
              <a:buSzPts val="2355"/>
              <a:buChar char="•"/>
            </a:pPr>
            <a:r>
              <a:rPr lang="en-CA" sz="2450"/>
              <a:t>BURNS/BLISTERS/FROSTBITE</a:t>
            </a:r>
            <a:endParaRPr sz="2450"/>
          </a:p>
          <a:p>
            <a:pPr indent="-251142" lvl="0" marL="228600" rtl="0" algn="l">
              <a:lnSpc>
                <a:spcPct val="110000"/>
              </a:lnSpc>
              <a:spcBef>
                <a:spcPts val="1000"/>
              </a:spcBef>
              <a:spcAft>
                <a:spcPts val="0"/>
              </a:spcAft>
              <a:buSzPts val="2355"/>
              <a:buChar char="•"/>
            </a:pPr>
            <a:r>
              <a:rPr lang="en-CA" sz="2450"/>
              <a:t>BUERGER'S DISEASE: INFLAMMATION OF SML/MED VEINS/ARTERIES USUALLY IN FEET/LEGS LEADING TO POSSIBLE GANGRENE</a:t>
            </a:r>
            <a:endParaRPr sz="2450"/>
          </a:p>
          <a:p>
            <a:pPr indent="-251142" lvl="0" marL="228600" rtl="0" algn="l">
              <a:lnSpc>
                <a:spcPct val="110000"/>
              </a:lnSpc>
              <a:spcBef>
                <a:spcPts val="1000"/>
              </a:spcBef>
              <a:spcAft>
                <a:spcPts val="0"/>
              </a:spcAft>
              <a:buSzPts val="2355"/>
              <a:buChar char="•"/>
            </a:pPr>
            <a:r>
              <a:rPr lang="en-CA" sz="2450"/>
              <a:t>CHEMOTHERAPY/RADIATION THERAPY(24-48 HRS POST TX)</a:t>
            </a:r>
            <a:endParaRPr sz="2450"/>
          </a:p>
          <a:p>
            <a:pPr indent="-251142" lvl="0" marL="228600" rtl="0" algn="l">
              <a:lnSpc>
                <a:spcPct val="110000"/>
              </a:lnSpc>
              <a:spcBef>
                <a:spcPts val="1000"/>
              </a:spcBef>
              <a:spcAft>
                <a:spcPts val="0"/>
              </a:spcAft>
              <a:buSzPts val="2355"/>
              <a:buChar char="•"/>
            </a:pPr>
            <a:r>
              <a:rPr lang="en-CA" sz="2450"/>
              <a:t>COLD SENSITIVITIES</a:t>
            </a:r>
            <a:endParaRPr sz="2450"/>
          </a:p>
          <a:p>
            <a:pPr indent="-251142" lvl="0" marL="228600" rtl="0" algn="l">
              <a:lnSpc>
                <a:spcPct val="110000"/>
              </a:lnSpc>
              <a:spcBef>
                <a:spcPts val="1000"/>
              </a:spcBef>
              <a:spcAft>
                <a:spcPts val="0"/>
              </a:spcAft>
              <a:buSzPts val="2355"/>
              <a:buChar char="•"/>
            </a:pPr>
            <a:r>
              <a:rPr lang="en-CA" sz="2450"/>
              <a:t>SKIN CONDITIONS: ECZEMA</a:t>
            </a:r>
            <a:endParaRPr sz="2450"/>
          </a:p>
          <a:p>
            <a:pPr indent="-251142" lvl="0" marL="228600" rtl="0" algn="l">
              <a:lnSpc>
                <a:spcPct val="110000"/>
              </a:lnSpc>
              <a:spcBef>
                <a:spcPts val="1000"/>
              </a:spcBef>
              <a:spcAft>
                <a:spcPts val="0"/>
              </a:spcAft>
              <a:buSzPts val="2355"/>
              <a:buChar char="•"/>
            </a:pPr>
            <a:r>
              <a:rPr lang="en-CA" sz="2450"/>
              <a:t>FEVER</a:t>
            </a:r>
            <a:endParaRPr sz="2450"/>
          </a:p>
          <a:p>
            <a:pPr indent="-251142" lvl="0" marL="228600" rtl="0" algn="l">
              <a:lnSpc>
                <a:spcPct val="110000"/>
              </a:lnSpc>
              <a:spcBef>
                <a:spcPts val="1000"/>
              </a:spcBef>
              <a:spcAft>
                <a:spcPts val="0"/>
              </a:spcAft>
              <a:buSzPts val="2355"/>
              <a:buChar char="•"/>
            </a:pPr>
            <a:r>
              <a:rPr lang="en-CA" sz="2450"/>
              <a:t>MS</a:t>
            </a:r>
            <a:endParaRPr sz="2450"/>
          </a:p>
          <a:p>
            <a:pPr indent="-251142" lvl="0" marL="228600" rtl="0" algn="l">
              <a:lnSpc>
                <a:spcPct val="110000"/>
              </a:lnSpc>
              <a:spcBef>
                <a:spcPts val="1000"/>
              </a:spcBef>
              <a:spcAft>
                <a:spcPts val="0"/>
              </a:spcAft>
              <a:buSzPts val="2355"/>
              <a:buChar char="•"/>
            </a:pPr>
            <a:r>
              <a:rPr lang="en-CA" sz="2450"/>
              <a:t>RAYNAUD’S/RAYNAUD’S PHENOMENON</a:t>
            </a:r>
            <a:endParaRPr sz="2450"/>
          </a:p>
          <a:p>
            <a:pPr indent="-251142" lvl="0" marL="228600" rtl="0" algn="l">
              <a:lnSpc>
                <a:spcPct val="110000"/>
              </a:lnSpc>
              <a:spcBef>
                <a:spcPts val="1000"/>
              </a:spcBef>
              <a:spcAft>
                <a:spcPts val="0"/>
              </a:spcAft>
              <a:buSzPts val="2355"/>
              <a:buChar char="•"/>
            </a:pPr>
            <a:r>
              <a:rPr lang="en-CA" sz="2450"/>
              <a:t>SENSORY IMPAIRMENT</a:t>
            </a:r>
            <a:endParaRPr sz="2450"/>
          </a:p>
          <a:p>
            <a:pPr indent="-251142" lvl="0" marL="228600" rtl="0" algn="l">
              <a:lnSpc>
                <a:spcPct val="110000"/>
              </a:lnSpc>
              <a:spcBef>
                <a:spcPts val="1000"/>
              </a:spcBef>
              <a:spcAft>
                <a:spcPts val="0"/>
              </a:spcAft>
              <a:buSzPts val="2355"/>
              <a:buChar char="•"/>
            </a:pPr>
            <a:r>
              <a:rPr lang="en-CA" sz="2450"/>
              <a:t>SUPERFICIAL PINS/PLATES/WIRES</a:t>
            </a:r>
            <a:endParaRPr sz="2450"/>
          </a:p>
          <a:p>
            <a:pPr indent="0" lvl="0" marL="0" rtl="0" algn="l">
              <a:spcBef>
                <a:spcPts val="1000"/>
              </a:spcBef>
              <a:spcAft>
                <a:spcPts val="0"/>
              </a:spcAft>
              <a:buNone/>
            </a:pPr>
            <a:r>
              <a:t/>
            </a:r>
            <a:endParaRPr sz="34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9"/>
          <p:cNvSpPr txBox="1"/>
          <p:nvPr>
            <p:ph type="title"/>
          </p:nvPr>
        </p:nvSpPr>
        <p:spPr>
          <a:xfrm>
            <a:off x="913775" y="189900"/>
            <a:ext cx="10364400" cy="9711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Twentieth Century"/>
              <a:buNone/>
            </a:pPr>
            <a:r>
              <a:rPr b="1" lang="en-CA"/>
              <a:t>HYDROTHERAPY PRINCIPLES</a:t>
            </a:r>
            <a:endParaRPr b="1"/>
          </a:p>
        </p:txBody>
      </p:sp>
      <p:sp>
        <p:nvSpPr>
          <p:cNvPr id="223" name="Google Shape;223;p9"/>
          <p:cNvSpPr txBox="1"/>
          <p:nvPr>
            <p:ph idx="1" type="body"/>
          </p:nvPr>
        </p:nvSpPr>
        <p:spPr>
          <a:xfrm>
            <a:off x="267900" y="1161000"/>
            <a:ext cx="11483700" cy="5468400"/>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0"/>
              </a:spcBef>
              <a:spcAft>
                <a:spcPts val="0"/>
              </a:spcAft>
              <a:buSzPts val="1850"/>
              <a:buNone/>
            </a:pPr>
            <a:r>
              <a:rPr lang="en-CA" sz="2050"/>
              <a:t>THERMAL EFFECTS OCCUR WITH APPLICATIONS OF WATER AT TEMPERATURES ABOVE OR BELOW THAT OF THE BODY. GENERALLY, THE GREATER THE TEMPERATURE DIFFERENCE, THE MORE PRONOUNCED THE EFFECTS. </a:t>
            </a:r>
            <a:endParaRPr sz="2050"/>
          </a:p>
          <a:p>
            <a:pPr indent="0" lvl="0" marL="0" rtl="0" algn="l">
              <a:lnSpc>
                <a:spcPct val="110000"/>
              </a:lnSpc>
              <a:spcBef>
                <a:spcPts val="1000"/>
              </a:spcBef>
              <a:spcAft>
                <a:spcPts val="0"/>
              </a:spcAft>
              <a:buSzPts val="1850"/>
              <a:buNone/>
            </a:pPr>
            <a:r>
              <a:rPr lang="en-CA" sz="2050"/>
              <a:t>THE EFFECTS OF AN APPLICATION VARY DEPENDING IN THE TEMPERATURE AND LENGTH OF TIME APPLIED.</a:t>
            </a:r>
            <a:endParaRPr sz="2050"/>
          </a:p>
          <a:p>
            <a:pPr indent="0" lvl="0" marL="0" rtl="0" algn="l">
              <a:lnSpc>
                <a:spcPct val="110000"/>
              </a:lnSpc>
              <a:spcBef>
                <a:spcPts val="1000"/>
              </a:spcBef>
              <a:spcAft>
                <a:spcPts val="0"/>
              </a:spcAft>
              <a:buSzPts val="1850"/>
              <a:buNone/>
            </a:pPr>
            <a:r>
              <a:rPr lang="en-CA" sz="2050"/>
              <a:t>- A BRIEF APPLICATION OF COLD (LESS THAN 1 MINUTE)  PROVOKES THE BODY TO MAINTAIN THERMAL AND CIRCULATORY EQUILIBRIUM. VASOCONSTRICTION IN THE SKIN IS FOLLOWED BY VASODILATION, CREATING  A PERCEPTION  OF WARMTH, HYPEREMIA, REFLEXIVITY INCREASED MUSCLE TONE AND A FEELING OF WELL BEING. </a:t>
            </a:r>
            <a:endParaRPr sz="2050"/>
          </a:p>
          <a:p>
            <a:pPr indent="-250825" lvl="0" marL="228600" rtl="0" algn="l">
              <a:lnSpc>
                <a:spcPct val="110000"/>
              </a:lnSpc>
              <a:spcBef>
                <a:spcPts val="1000"/>
              </a:spcBef>
              <a:spcAft>
                <a:spcPts val="0"/>
              </a:spcAft>
              <a:buSzPts val="2050"/>
              <a:buFont typeface="Twentieth Century"/>
              <a:buChar char="-"/>
            </a:pPr>
            <a:r>
              <a:rPr lang="en-CA" sz="2050"/>
              <a:t>A SHORT APPLICATION OF HEAT (LESS THAN 5 MINUTES) STIMULATES CIRCULATION, WITH LOCAL CUTANEOUS VASODILATION (DILATION OF THE VESSELS OF THE SKIN) FOLLOWED BY VASOSTASIS ( ABNORMALLY SLOW MOTION OF BLOOD IN THE VEINS)</a:t>
            </a:r>
            <a:endParaRPr sz="2050"/>
          </a:p>
          <a:p>
            <a:pPr indent="-250825" lvl="0" marL="228600" rtl="0" algn="l">
              <a:lnSpc>
                <a:spcPct val="110000"/>
              </a:lnSpc>
              <a:spcBef>
                <a:spcPts val="1000"/>
              </a:spcBef>
              <a:spcAft>
                <a:spcPts val="0"/>
              </a:spcAft>
              <a:buSzPts val="2050"/>
              <a:buFont typeface="Twentieth Century"/>
              <a:buChar char="-"/>
            </a:pPr>
            <a:r>
              <a:rPr lang="en-CA" sz="2050"/>
              <a:t>A PROLONGED APPLICATION OF HEAT LONGER THAN 5 MINUTES CAUSES THE METABOLIC RATE TO INCREASE. THIS INCREASES THE CIRCULATORY RATE, WHICH PLACES AN EXTRA STRESS ON THE CIRCULATORY SYSTEM.</a:t>
            </a:r>
            <a:endParaRPr sz="2050"/>
          </a:p>
          <a:p>
            <a:pPr indent="-120650" lvl="0" marL="228600" rtl="0" algn="l">
              <a:lnSpc>
                <a:spcPct val="110000"/>
              </a:lnSpc>
              <a:spcBef>
                <a:spcPts val="1000"/>
              </a:spcBef>
              <a:spcAft>
                <a:spcPts val="0"/>
              </a:spcAft>
              <a:buSzPts val="1850"/>
              <a:buFont typeface="Twentieth Century"/>
              <a:buNone/>
            </a:pPr>
            <a:r>
              <a:t/>
            </a:r>
            <a:endParaRPr sz="2050"/>
          </a:p>
          <a:p>
            <a:pPr indent="-120650" lvl="0" marL="228600" rtl="0" algn="l">
              <a:lnSpc>
                <a:spcPct val="110000"/>
              </a:lnSpc>
              <a:spcBef>
                <a:spcPts val="1000"/>
              </a:spcBef>
              <a:spcAft>
                <a:spcPts val="0"/>
              </a:spcAft>
              <a:buSzPts val="1850"/>
              <a:buFont typeface="Twentieth Century"/>
              <a:buNone/>
            </a:pPr>
            <a:r>
              <a:t/>
            </a:r>
            <a:endParaRPr sz="2050"/>
          </a:p>
          <a:p>
            <a:pPr indent="-120650" lvl="0" marL="228600" rtl="0" algn="l">
              <a:lnSpc>
                <a:spcPct val="110000"/>
              </a:lnSpc>
              <a:spcBef>
                <a:spcPts val="1000"/>
              </a:spcBef>
              <a:spcAft>
                <a:spcPts val="0"/>
              </a:spcAft>
              <a:buSzPts val="1850"/>
              <a:buFont typeface="Twentieth Century"/>
              <a:buNone/>
            </a:pPr>
            <a:r>
              <a:t/>
            </a:r>
            <a:endParaRPr sz="205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10"/>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Twentieth Century"/>
              <a:buNone/>
            </a:pPr>
            <a:r>
              <a:rPr lang="en-CA"/>
              <a:t>PRINCIPLES CONTINUED</a:t>
            </a:r>
            <a:endParaRPr/>
          </a:p>
        </p:txBody>
      </p:sp>
      <p:sp>
        <p:nvSpPr>
          <p:cNvPr id="229" name="Google Shape;229;p10"/>
          <p:cNvSpPr txBox="1"/>
          <p:nvPr>
            <p:ph idx="1" type="body"/>
          </p:nvPr>
        </p:nvSpPr>
        <p:spPr>
          <a:xfrm>
            <a:off x="913774" y="2367092"/>
            <a:ext cx="10363826" cy="3424107"/>
          </a:xfrm>
          <a:prstGeom prst="rect">
            <a:avLst/>
          </a:prstGeom>
          <a:noFill/>
          <a:ln>
            <a:noFill/>
          </a:ln>
        </p:spPr>
        <p:txBody>
          <a:bodyPr anchorCtr="0" anchor="t" bIns="45700" lIns="91425" spcFirstLastPara="1" rIns="91425" wrap="square" tIns="45700">
            <a:noAutofit/>
          </a:bodyPr>
          <a:lstStyle/>
          <a:p>
            <a:pPr indent="-361950" lvl="0" marL="342900" rtl="0" algn="l">
              <a:lnSpc>
                <a:spcPct val="110000"/>
              </a:lnSpc>
              <a:spcBef>
                <a:spcPts val="0"/>
              </a:spcBef>
              <a:spcAft>
                <a:spcPts val="0"/>
              </a:spcAft>
              <a:buSzPts val="2150"/>
              <a:buFont typeface="Cambria"/>
              <a:buChar char="-"/>
            </a:pPr>
            <a:r>
              <a:rPr lang="en-CA" sz="2150">
                <a:latin typeface="Cambria"/>
                <a:ea typeface="Cambria"/>
                <a:cs typeface="Cambria"/>
                <a:sym typeface="Cambria"/>
              </a:rPr>
              <a:t>HYDROTHERAPY MAY BE USED OVER THE ENTIRE BODY OR LOCALLY. A FULL BODY APPLICATION HAS A MORE PROFOUND EFFECT THAN A SMALL, LOCAL APPLICATION. </a:t>
            </a:r>
            <a:endParaRPr sz="2150">
              <a:latin typeface="Cambria"/>
              <a:ea typeface="Cambria"/>
              <a:cs typeface="Cambria"/>
              <a:sym typeface="Cambria"/>
            </a:endParaRPr>
          </a:p>
          <a:p>
            <a:pPr indent="-247650" lvl="0" marL="457200" rtl="0" algn="l">
              <a:lnSpc>
                <a:spcPct val="110000"/>
              </a:lnSpc>
              <a:spcBef>
                <a:spcPts val="1000"/>
              </a:spcBef>
              <a:spcAft>
                <a:spcPts val="0"/>
              </a:spcAft>
              <a:buSzPts val="2150"/>
              <a:buChar char="•"/>
            </a:pPr>
            <a:r>
              <a:rPr lang="en-CA" sz="2150">
                <a:latin typeface="Cambria"/>
                <a:ea typeface="Cambria"/>
                <a:cs typeface="Cambria"/>
                <a:sym typeface="Cambria"/>
              </a:rPr>
              <a:t>A HOT FULL IMMERSION BATH HAS AN EFFECT ON THE WHOLE BODY, WHILE A HOT TOWEL APPLIED TO ONE MUSCLE AFFECTS THE LOCAL CIRCULATION. </a:t>
            </a:r>
            <a:endParaRPr sz="2150">
              <a:latin typeface="Cambria"/>
              <a:ea typeface="Cambria"/>
              <a:cs typeface="Cambria"/>
              <a:sym typeface="Cambria"/>
            </a:endParaRPr>
          </a:p>
          <a:p>
            <a:pPr indent="-361950" lvl="0" marL="342900" rtl="0" algn="l">
              <a:lnSpc>
                <a:spcPct val="110000"/>
              </a:lnSpc>
              <a:spcBef>
                <a:spcPts val="1000"/>
              </a:spcBef>
              <a:spcAft>
                <a:spcPts val="0"/>
              </a:spcAft>
              <a:buSzPts val="2150"/>
              <a:buFont typeface="Cambria"/>
              <a:buChar char="-"/>
            </a:pPr>
            <a:r>
              <a:rPr lang="en-CA" sz="2150">
                <a:latin typeface="Cambria"/>
                <a:ea typeface="Cambria"/>
                <a:cs typeface="Cambria"/>
                <a:sym typeface="Cambria"/>
              </a:rPr>
              <a:t>GENERALLY THE CLIENT SHOULD REST FOLLOWING ANY FULL BODY HYDRO FOR AT LEAST THE SAME LENGTH OF TIME THE HYDRO WAS APPLIED FOR.</a:t>
            </a:r>
            <a:endParaRPr sz="2150">
              <a:latin typeface="Cambria"/>
              <a:ea typeface="Cambria"/>
              <a:cs typeface="Cambria"/>
              <a:sym typeface="Cambria"/>
            </a:endParaRPr>
          </a:p>
          <a:p>
            <a:pPr indent="-361950" lvl="0" marL="342900" rtl="0" algn="l">
              <a:lnSpc>
                <a:spcPct val="110000"/>
              </a:lnSpc>
              <a:spcBef>
                <a:spcPts val="1000"/>
              </a:spcBef>
              <a:spcAft>
                <a:spcPts val="0"/>
              </a:spcAft>
              <a:buSzPts val="2150"/>
              <a:buFont typeface="Cambria"/>
              <a:buChar char="-"/>
            </a:pPr>
            <a:r>
              <a:rPr lang="en-CA" sz="2150">
                <a:latin typeface="Cambria"/>
                <a:ea typeface="Cambria"/>
                <a:cs typeface="Cambria"/>
                <a:sym typeface="Cambria"/>
              </a:rPr>
              <a:t>THE WEIGHT OF AN INDIVIDUAL HYDRO IS CONSIDERED BEFORE USE. THE WEIGHT OF A LARGE, HEAVY ICE PACK MAY PAINFULLY COMPRESS AN INFLAMED BURSA WHEREAS A THINNER LIGHTER ONE MAY BE MORE TOLERABLE. </a:t>
            </a:r>
            <a:endParaRPr sz="2150">
              <a:latin typeface="Cambria"/>
              <a:ea typeface="Cambria"/>
              <a:cs typeface="Cambria"/>
              <a:sym typeface="Cambria"/>
            </a:endParaRPr>
          </a:p>
          <a:p>
            <a:pPr indent="-111125" lvl="0" marL="228600" rtl="0" algn="l">
              <a:lnSpc>
                <a:spcPct val="110000"/>
              </a:lnSpc>
              <a:spcBef>
                <a:spcPts val="1000"/>
              </a:spcBef>
              <a:spcAft>
                <a:spcPts val="0"/>
              </a:spcAft>
              <a:buSzPts val="1850"/>
              <a:buNone/>
            </a:pPr>
            <a:r>
              <a:t/>
            </a:r>
            <a:endParaRPr sz="215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11"/>
          <p:cNvSpPr txBox="1"/>
          <p:nvPr>
            <p:ph type="title"/>
          </p:nvPr>
        </p:nvSpPr>
        <p:spPr>
          <a:xfrm>
            <a:off x="913775" y="-3"/>
            <a:ext cx="10364400" cy="9465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mbria"/>
              <a:buNone/>
            </a:pPr>
            <a:r>
              <a:rPr b="1" lang="en-CA">
                <a:latin typeface="Cambria"/>
                <a:ea typeface="Cambria"/>
                <a:cs typeface="Cambria"/>
                <a:sym typeface="Cambria"/>
              </a:rPr>
              <a:t>HEAT</a:t>
            </a:r>
            <a:br>
              <a:rPr lang="en-CA">
                <a:latin typeface="Cambria"/>
                <a:ea typeface="Cambria"/>
                <a:cs typeface="Cambria"/>
                <a:sym typeface="Cambria"/>
              </a:rPr>
            </a:br>
            <a:endParaRPr/>
          </a:p>
        </p:txBody>
      </p:sp>
      <p:sp>
        <p:nvSpPr>
          <p:cNvPr id="235" name="Google Shape;235;p11"/>
          <p:cNvSpPr txBox="1"/>
          <p:nvPr>
            <p:ph idx="1" type="body"/>
          </p:nvPr>
        </p:nvSpPr>
        <p:spPr>
          <a:xfrm>
            <a:off x="303600" y="964359"/>
            <a:ext cx="11555100" cy="5475300"/>
          </a:xfrm>
          <a:prstGeom prst="rect">
            <a:avLst/>
          </a:prstGeom>
          <a:noFill/>
          <a:ln>
            <a:noFill/>
          </a:ln>
        </p:spPr>
        <p:txBody>
          <a:bodyPr anchorCtr="0" anchor="t" bIns="45700" lIns="91425" spcFirstLastPara="1" rIns="91425" wrap="square" tIns="45700">
            <a:normAutofit fontScale="85000" lnSpcReduction="20000"/>
          </a:bodyPr>
          <a:lstStyle/>
          <a:p>
            <a:pPr indent="-238125" lvl="0" marL="228600" rtl="0" algn="l">
              <a:lnSpc>
                <a:spcPct val="120000"/>
              </a:lnSpc>
              <a:spcBef>
                <a:spcPts val="0"/>
              </a:spcBef>
              <a:spcAft>
                <a:spcPts val="0"/>
              </a:spcAft>
              <a:buSzPct val="100000"/>
              <a:buChar char="•"/>
            </a:pPr>
            <a:r>
              <a:rPr b="1" lang="en-CA">
                <a:latin typeface="Cambria"/>
                <a:ea typeface="Cambria"/>
                <a:cs typeface="Cambria"/>
                <a:sym typeface="Cambria"/>
              </a:rPr>
              <a:t>EFFECTS OF HEAT</a:t>
            </a:r>
            <a:endParaRPr>
              <a:latin typeface="Cambria"/>
              <a:ea typeface="Cambria"/>
              <a:cs typeface="Cambria"/>
              <a:sym typeface="Cambria"/>
            </a:endParaRPr>
          </a:p>
          <a:p>
            <a:pPr indent="-352425" lvl="0" marL="342900" rtl="0" algn="l">
              <a:lnSpc>
                <a:spcPct val="120000"/>
              </a:lnSpc>
              <a:spcBef>
                <a:spcPts val="1000"/>
              </a:spcBef>
              <a:spcAft>
                <a:spcPts val="0"/>
              </a:spcAft>
              <a:buSzPct val="100000"/>
              <a:buFont typeface="Cambria"/>
              <a:buChar char="-"/>
            </a:pPr>
            <a:r>
              <a:rPr lang="en-CA">
                <a:latin typeface="Cambria"/>
                <a:ea typeface="Cambria"/>
                <a:cs typeface="Cambria"/>
                <a:sym typeface="Cambria"/>
              </a:rPr>
              <a:t>LOCALLY THERE IS AN INCREASE IN TISSUE TEMPERATURE.</a:t>
            </a:r>
            <a:endParaRPr>
              <a:latin typeface="Cambria"/>
              <a:ea typeface="Cambria"/>
              <a:cs typeface="Cambria"/>
              <a:sym typeface="Cambria"/>
            </a:endParaRPr>
          </a:p>
          <a:p>
            <a:pPr indent="-352425" lvl="0" marL="342900" rtl="0" algn="l">
              <a:lnSpc>
                <a:spcPct val="120000"/>
              </a:lnSpc>
              <a:spcBef>
                <a:spcPts val="1000"/>
              </a:spcBef>
              <a:spcAft>
                <a:spcPts val="0"/>
              </a:spcAft>
              <a:buSzPct val="100000"/>
              <a:buFont typeface="Cambria"/>
              <a:buChar char="-"/>
            </a:pPr>
            <a:r>
              <a:rPr lang="en-CA">
                <a:latin typeface="Cambria"/>
                <a:ea typeface="Cambria"/>
                <a:cs typeface="Cambria"/>
                <a:sym typeface="Cambria"/>
              </a:rPr>
              <a:t>THERE IS AN INCREASE IN LOCAL VASODILATION AND BLOOD FLOW TO THE SKIN AND MUSCLES BELOW THE HEAT SOURCE. THIS RESULTS IN AN INCREASE IN METABOLISM, OXYGEN AND NUTRIENT SUPPLY, CAPILLARY PERMEABILITY AND AN INCREASE IN SWEAT PRODUCTION. EX. A TWOFOLD INCREASE IN BLOOD FLOW WAS NOTED AFTER A 30 MINUTE APPLICATION TO THE FOREARM, THIS PERSISTED FOR APPROXIMATELY 1 HOUR.</a:t>
            </a:r>
            <a:endParaRPr>
              <a:latin typeface="Cambria"/>
              <a:ea typeface="Cambria"/>
              <a:cs typeface="Cambria"/>
              <a:sym typeface="Cambria"/>
            </a:endParaRPr>
          </a:p>
          <a:p>
            <a:pPr indent="-352425" lvl="0" marL="342900" rtl="0" algn="l">
              <a:lnSpc>
                <a:spcPct val="120000"/>
              </a:lnSpc>
              <a:spcBef>
                <a:spcPts val="1000"/>
              </a:spcBef>
              <a:spcAft>
                <a:spcPts val="0"/>
              </a:spcAft>
              <a:buSzPct val="100000"/>
              <a:buFont typeface="Cambria"/>
              <a:buChar char="-"/>
            </a:pPr>
            <a:r>
              <a:rPr lang="en-CA">
                <a:latin typeface="Cambria"/>
                <a:ea typeface="Cambria"/>
                <a:cs typeface="Cambria"/>
                <a:sym typeface="Cambria"/>
              </a:rPr>
              <a:t>PAIN PERCEPTION IS DECREASED AS A RESULT OF A DECREASE IN NERVE CONDUCTION VELOCITY</a:t>
            </a:r>
            <a:endParaRPr>
              <a:latin typeface="Cambria"/>
              <a:ea typeface="Cambria"/>
              <a:cs typeface="Cambria"/>
              <a:sym typeface="Cambria"/>
            </a:endParaRPr>
          </a:p>
          <a:p>
            <a:pPr indent="-352425" lvl="0" marL="342900" rtl="0" algn="l">
              <a:lnSpc>
                <a:spcPct val="120000"/>
              </a:lnSpc>
              <a:spcBef>
                <a:spcPts val="1000"/>
              </a:spcBef>
              <a:spcAft>
                <a:spcPts val="0"/>
              </a:spcAft>
              <a:buSzPct val="100000"/>
              <a:buFont typeface="Cambria"/>
              <a:buChar char="-"/>
            </a:pPr>
            <a:r>
              <a:rPr lang="en-CA">
                <a:latin typeface="Cambria"/>
                <a:ea typeface="Cambria"/>
                <a:cs typeface="Cambria"/>
                <a:sym typeface="Cambria"/>
              </a:rPr>
              <a:t>MUSCLE TONE AND SPASM ARE ALSO DECREASED, BECAUSE HEATING MUSCLE SPINDLES CAUSES THEM TO DECREASE THEIR SENSITIVITY AND RATE OF FIRING.</a:t>
            </a:r>
            <a:endParaRPr>
              <a:latin typeface="Cambria"/>
              <a:ea typeface="Cambria"/>
              <a:cs typeface="Cambria"/>
              <a:sym typeface="Cambria"/>
            </a:endParaRPr>
          </a:p>
          <a:p>
            <a:pPr indent="-352425" lvl="0" marL="342900" rtl="0" algn="l">
              <a:lnSpc>
                <a:spcPct val="120000"/>
              </a:lnSpc>
              <a:spcBef>
                <a:spcPts val="1000"/>
              </a:spcBef>
              <a:spcAft>
                <a:spcPts val="0"/>
              </a:spcAft>
              <a:buSzPct val="100000"/>
              <a:buFont typeface="Cambria"/>
              <a:buChar char="-"/>
            </a:pPr>
            <a:r>
              <a:rPr lang="en-CA">
                <a:latin typeface="Cambria"/>
                <a:ea typeface="Cambria"/>
                <a:cs typeface="Cambria"/>
                <a:sym typeface="Cambria"/>
              </a:rPr>
              <a:t>HEAT BETWEEN 42 AND 45 DEGREES CELSIUS INCREASES THE EXTENSIBILITY OF COLLAGEN TISSUE, MAKING JOINTS AND MUSCLES MORE FLEXIBLE WITH STRETCHING</a:t>
            </a:r>
            <a:endParaRPr>
              <a:latin typeface="Cambria"/>
              <a:ea typeface="Cambria"/>
              <a:cs typeface="Cambria"/>
              <a:sym typeface="Cambria"/>
            </a:endParaRPr>
          </a:p>
          <a:p>
            <a:pPr indent="-352425" lvl="0" marL="342900" rtl="0" algn="l">
              <a:lnSpc>
                <a:spcPct val="120000"/>
              </a:lnSpc>
              <a:spcBef>
                <a:spcPts val="1000"/>
              </a:spcBef>
              <a:spcAft>
                <a:spcPts val="0"/>
              </a:spcAft>
              <a:buSzPct val="100000"/>
              <a:buFont typeface="Cambria"/>
              <a:buChar char="-"/>
            </a:pPr>
            <a:r>
              <a:rPr lang="en-CA">
                <a:latin typeface="Cambria"/>
                <a:ea typeface="Cambria"/>
                <a:cs typeface="Cambria"/>
                <a:sym typeface="Cambria"/>
              </a:rPr>
              <a:t>THERE IS A REFLEX INCREASE IN BLOOD FLOW IN THE CONTRALATERAL LIMB</a:t>
            </a:r>
            <a:endParaRPr>
              <a:latin typeface="Cambria"/>
              <a:ea typeface="Cambria"/>
              <a:cs typeface="Cambria"/>
              <a:sym typeface="Cambria"/>
            </a:endParaRPr>
          </a:p>
          <a:p>
            <a:pPr indent="-352425" lvl="0" marL="342900" rtl="0" algn="l">
              <a:lnSpc>
                <a:spcPct val="120000"/>
              </a:lnSpc>
              <a:spcBef>
                <a:spcPts val="1000"/>
              </a:spcBef>
              <a:spcAft>
                <a:spcPts val="0"/>
              </a:spcAft>
              <a:buSzPct val="100000"/>
              <a:buFont typeface="Cambria"/>
              <a:buChar char="-"/>
            </a:pPr>
            <a:r>
              <a:rPr lang="en-CA">
                <a:latin typeface="Cambria"/>
                <a:ea typeface="Cambria"/>
                <a:cs typeface="Cambria"/>
                <a:sym typeface="Cambria"/>
              </a:rPr>
              <a:t>ANOTHER REFLEX EFFECT WITH HEAT APPLIED TO THE ABDOMEN IS DECREASED GASTROINTESTINAL MOTILITY AND GASTRIC ACID PRODUCTION.</a:t>
            </a:r>
            <a:endParaRPr>
              <a:latin typeface="Cambria"/>
              <a:ea typeface="Cambria"/>
              <a:cs typeface="Cambria"/>
              <a:sym typeface="Cambria"/>
            </a:endParaRPr>
          </a:p>
          <a:p>
            <a:pPr indent="-352425" lvl="0" marL="342900" rtl="0" algn="l">
              <a:lnSpc>
                <a:spcPct val="120000"/>
              </a:lnSpc>
              <a:spcBef>
                <a:spcPts val="1000"/>
              </a:spcBef>
              <a:spcAft>
                <a:spcPts val="0"/>
              </a:spcAft>
              <a:buSzPct val="100000"/>
              <a:buFont typeface="Cambria"/>
              <a:buChar char="-"/>
            </a:pPr>
            <a:r>
              <a:rPr lang="en-CA">
                <a:latin typeface="Cambria"/>
                <a:ea typeface="Cambria"/>
                <a:cs typeface="Cambria"/>
                <a:sym typeface="Cambria"/>
              </a:rPr>
              <a:t>A GREATER SENSE OF SEDATION AND RELAXATION OCCURS WITH HEAT APPLICATIONS </a:t>
            </a:r>
            <a:endParaRPr>
              <a:latin typeface="Cambria"/>
              <a:ea typeface="Cambria"/>
              <a:cs typeface="Cambria"/>
              <a:sym typeface="Cambria"/>
            </a:endParaRPr>
          </a:p>
          <a:p>
            <a:pPr indent="-130175" lvl="0" marL="228600" rtl="0" algn="l">
              <a:lnSpc>
                <a:spcPct val="120000"/>
              </a:lnSpc>
              <a:spcBef>
                <a:spcPts val="1000"/>
              </a:spcBef>
              <a:spcAft>
                <a:spcPts val="0"/>
              </a:spcAft>
              <a:buSzPct val="100000"/>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g3c5e2c0fddb_0_7"/>
          <p:cNvSpPr txBox="1"/>
          <p:nvPr>
            <p:ph type="title"/>
          </p:nvPr>
        </p:nvSpPr>
        <p:spPr>
          <a:xfrm>
            <a:off x="913800" y="189900"/>
            <a:ext cx="5104800" cy="506700"/>
          </a:xfrm>
          <a:prstGeom prst="rect">
            <a:avLst/>
          </a:prstGeom>
        </p:spPr>
        <p:txBody>
          <a:bodyPr anchorCtr="0" anchor="ctr" bIns="45700" lIns="91425" spcFirstLastPara="1" rIns="91425" wrap="square" tIns="45700">
            <a:normAutofit fontScale="90000"/>
          </a:bodyPr>
          <a:lstStyle/>
          <a:p>
            <a:pPr indent="0" lvl="0" marL="0" rtl="0" algn="ctr">
              <a:spcBef>
                <a:spcPts val="0"/>
              </a:spcBef>
              <a:spcAft>
                <a:spcPts val="0"/>
              </a:spcAft>
              <a:buNone/>
            </a:pPr>
            <a:r>
              <a:rPr lang="en-CA"/>
              <a:t>REFLEX EFFECT</a:t>
            </a:r>
            <a:endParaRPr/>
          </a:p>
        </p:txBody>
      </p:sp>
      <p:sp>
        <p:nvSpPr>
          <p:cNvPr id="242" name="Google Shape;242;g3c5e2c0fddb_0_7"/>
          <p:cNvSpPr txBox="1"/>
          <p:nvPr>
            <p:ph idx="1" type="body"/>
          </p:nvPr>
        </p:nvSpPr>
        <p:spPr>
          <a:xfrm>
            <a:off x="446475" y="857250"/>
            <a:ext cx="5572200" cy="5768700"/>
          </a:xfrm>
          <a:prstGeom prst="rect">
            <a:avLst/>
          </a:prstGeom>
        </p:spPr>
        <p:txBody>
          <a:bodyPr anchorCtr="0" anchor="t" bIns="45700" lIns="91425" spcFirstLastPara="1" rIns="91425" wrap="square" tIns="45700">
            <a:normAutofit lnSpcReduction="20000"/>
          </a:bodyPr>
          <a:lstStyle/>
          <a:p>
            <a:pPr indent="0" lvl="0" marL="0" rtl="0" algn="l">
              <a:spcBef>
                <a:spcPts val="1000"/>
              </a:spcBef>
              <a:spcAft>
                <a:spcPts val="0"/>
              </a:spcAft>
              <a:buNone/>
            </a:pPr>
            <a:r>
              <a:rPr lang="en-CA"/>
              <a:t>THE PRIMARY MEANS WHICH COLD/HOT TREATMENTS AFFECT INTERNAL ORGANS THROUGH THE REFLEX EFFECT, SINCE TEMPS ARE NOT CHANGED BY THE APPLICATION.</a:t>
            </a:r>
            <a:endParaRPr/>
          </a:p>
          <a:p>
            <a:pPr indent="0" lvl="0" marL="0" rtl="0" algn="l">
              <a:spcBef>
                <a:spcPts val="1000"/>
              </a:spcBef>
              <a:spcAft>
                <a:spcPts val="0"/>
              </a:spcAft>
              <a:buNone/>
            </a:pPr>
            <a:r>
              <a:rPr lang="en-CA"/>
              <a:t>A REFLEX IS A REACTION IN RESPONSE TO A STIMULUS THAT IS APPLIED TO A PERIPHERY OF THE BODY, BUT ENACTED IN A DEEPER STRUCTURE THROUGH MEDIATION OF THE CNS.</a:t>
            </a:r>
            <a:endParaRPr/>
          </a:p>
          <a:p>
            <a:pPr indent="0" lvl="0" marL="0" rtl="0" algn="l">
              <a:spcBef>
                <a:spcPts val="1000"/>
              </a:spcBef>
              <a:spcAft>
                <a:spcPts val="0"/>
              </a:spcAft>
              <a:buNone/>
            </a:pPr>
            <a:r>
              <a:rPr lang="en-CA"/>
              <a:t>THESE ARE PROGRAMMED REFLEX RESPONSES TO ADAPT TO THE CNS’S PERCEPTION OF THE INTENT OF STIMULUS. </a:t>
            </a:r>
            <a:endParaRPr/>
          </a:p>
          <a:p>
            <a:pPr indent="0" lvl="0" marL="0" rtl="0" algn="l">
              <a:spcBef>
                <a:spcPts val="1000"/>
              </a:spcBef>
              <a:spcAft>
                <a:spcPts val="0"/>
              </a:spcAft>
              <a:buNone/>
            </a:pPr>
            <a:r>
              <a:rPr lang="en-CA"/>
              <a:t>THE PATTERN CAN BE USED </a:t>
            </a:r>
            <a:r>
              <a:rPr lang="en-CA"/>
              <a:t>THERAPEUTICALLY</a:t>
            </a:r>
            <a:r>
              <a:rPr lang="en-CA"/>
              <a:t> TO STIMULATE THE BODY SURFACE AND PRODUCE DESIRED EFFECTS IN DEEPER STRUCTURES. TREATING SKIN IN A REFLEX AREA CAN ADDRESS TEH RELATED ORGAN.</a:t>
            </a:r>
            <a:endParaRPr/>
          </a:p>
        </p:txBody>
      </p:sp>
      <p:pic>
        <p:nvPicPr>
          <p:cNvPr id="243" name="Google Shape;243;g3c5e2c0fddb_0_7" title="17703242225965610859400755120141.png"/>
          <p:cNvPicPr preferRelativeResize="0"/>
          <p:nvPr/>
        </p:nvPicPr>
        <p:blipFill>
          <a:blip r:embed="rId3">
            <a:alphaModFix/>
          </a:blip>
          <a:stretch>
            <a:fillRect/>
          </a:stretch>
        </p:blipFill>
        <p:spPr>
          <a:xfrm>
            <a:off x="6096000" y="0"/>
            <a:ext cx="5941225" cy="67151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12"/>
          <p:cNvSpPr txBox="1"/>
          <p:nvPr>
            <p:ph idx="1" type="body"/>
          </p:nvPr>
        </p:nvSpPr>
        <p:spPr>
          <a:xfrm>
            <a:off x="250025" y="321475"/>
            <a:ext cx="6143700" cy="6161400"/>
          </a:xfrm>
          <a:prstGeom prst="rect">
            <a:avLst/>
          </a:prstGeom>
          <a:noFill/>
          <a:ln>
            <a:noFill/>
          </a:ln>
        </p:spPr>
        <p:txBody>
          <a:bodyPr anchorCtr="0" anchor="t" bIns="45700" lIns="91425" spcFirstLastPara="1" rIns="91425" wrap="square" tIns="45700">
            <a:noAutofit/>
          </a:bodyPr>
          <a:lstStyle/>
          <a:p>
            <a:pPr indent="-301625" lvl="0" marL="228600" rtl="0" algn="l">
              <a:lnSpc>
                <a:spcPct val="110000"/>
              </a:lnSpc>
              <a:spcBef>
                <a:spcPts val="0"/>
              </a:spcBef>
              <a:spcAft>
                <a:spcPts val="0"/>
              </a:spcAft>
              <a:buSzPts val="2400"/>
              <a:buChar char="•"/>
            </a:pPr>
            <a:r>
              <a:rPr b="1" lang="en-CA" sz="2400">
                <a:latin typeface="Cambria"/>
                <a:ea typeface="Cambria"/>
                <a:cs typeface="Cambria"/>
                <a:sym typeface="Cambria"/>
              </a:rPr>
              <a:t>SPECIFIC HEAT APPLICATIONS</a:t>
            </a:r>
            <a:endParaRPr sz="2400">
              <a:latin typeface="Cambria"/>
              <a:ea typeface="Cambria"/>
              <a:cs typeface="Cambria"/>
              <a:sym typeface="Cambria"/>
            </a:endParaRPr>
          </a:p>
          <a:p>
            <a:pPr indent="-301625" lvl="0" marL="228600" rtl="0" algn="l">
              <a:lnSpc>
                <a:spcPct val="110000"/>
              </a:lnSpc>
              <a:spcBef>
                <a:spcPts val="1000"/>
              </a:spcBef>
              <a:spcAft>
                <a:spcPts val="0"/>
              </a:spcAft>
              <a:buSzPts val="2400"/>
              <a:buChar char="•"/>
            </a:pPr>
            <a:r>
              <a:rPr lang="en-CA" sz="2400">
                <a:latin typeface="Cambria"/>
                <a:ea typeface="Cambria"/>
                <a:cs typeface="Cambria"/>
                <a:sym typeface="Cambria"/>
              </a:rPr>
              <a:t>THE THERAPIST SHOULD MAKE SURE THAT THE SKIN IS NOT HYPER- OR HYPOSENSITIVE TO HEAT, THAT THE APPLICATION IS NOT SO HOT AS TO BURN THE CLIENT, AND ALSO THAT THE HYDROTHERAPY IS NOT APPLIED FOR PROLONGED PERIODS.</a:t>
            </a:r>
            <a:endParaRPr sz="2400">
              <a:latin typeface="Cambria"/>
              <a:ea typeface="Cambria"/>
              <a:cs typeface="Cambria"/>
              <a:sym typeface="Cambria"/>
            </a:endParaRPr>
          </a:p>
          <a:p>
            <a:pPr indent="-415925" lvl="0" marL="342900" rtl="0" algn="l">
              <a:lnSpc>
                <a:spcPct val="110000"/>
              </a:lnSpc>
              <a:spcBef>
                <a:spcPts val="1000"/>
              </a:spcBef>
              <a:spcAft>
                <a:spcPts val="0"/>
              </a:spcAft>
              <a:buSzPts val="2400"/>
              <a:buFont typeface="Noto Sans Symbols"/>
              <a:buChar char="∙"/>
            </a:pPr>
            <a:r>
              <a:rPr lang="en-CA" sz="2400">
                <a:latin typeface="Cambria"/>
                <a:ea typeface="Cambria"/>
                <a:cs typeface="Cambria"/>
                <a:sym typeface="Cambria"/>
              </a:rPr>
              <a:t>THERMOPHORE – AN ELECTRIC MOIST HEAT PAD. A TOWEL IS PLACED BETWEEN THE THERMOPHORE AND THE CLIENTS SKIN. DURATION – UP TO 10 MINUTES.</a:t>
            </a:r>
            <a:endParaRPr sz="2400">
              <a:latin typeface="Cambria"/>
              <a:ea typeface="Cambria"/>
              <a:cs typeface="Cambria"/>
              <a:sym typeface="Cambria"/>
            </a:endParaRPr>
          </a:p>
          <a:p>
            <a:pPr indent="-149225" lvl="0" marL="228600" rtl="0" algn="l">
              <a:lnSpc>
                <a:spcPct val="110000"/>
              </a:lnSpc>
              <a:spcBef>
                <a:spcPts val="1000"/>
              </a:spcBef>
              <a:spcAft>
                <a:spcPts val="0"/>
              </a:spcAft>
              <a:buSzPts val="1400"/>
              <a:buNone/>
            </a:pPr>
            <a:r>
              <a:t/>
            </a:r>
            <a:endParaRPr sz="2400"/>
          </a:p>
        </p:txBody>
      </p:sp>
      <p:pic>
        <p:nvPicPr>
          <p:cNvPr id="249" name="Google Shape;249;p12" title="17703254606005737482318193051565.jpg"/>
          <p:cNvPicPr preferRelativeResize="0"/>
          <p:nvPr/>
        </p:nvPicPr>
        <p:blipFill>
          <a:blip r:embed="rId3">
            <a:alphaModFix/>
          </a:blip>
          <a:stretch>
            <a:fillRect/>
          </a:stretch>
        </p:blipFill>
        <p:spPr>
          <a:xfrm>
            <a:off x="6822275" y="767950"/>
            <a:ext cx="4948600" cy="55268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g3c5e2c0fddb_0_20"/>
          <p:cNvSpPr txBox="1"/>
          <p:nvPr>
            <p:ph type="title"/>
          </p:nvPr>
        </p:nvSpPr>
        <p:spPr>
          <a:xfrm>
            <a:off x="913775" y="618517"/>
            <a:ext cx="10364400" cy="15963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t/>
            </a:r>
            <a:endParaRPr/>
          </a:p>
        </p:txBody>
      </p:sp>
      <p:sp>
        <p:nvSpPr>
          <p:cNvPr id="256" name="Google Shape;256;g3c5e2c0fddb_0_20"/>
          <p:cNvSpPr txBox="1"/>
          <p:nvPr>
            <p:ph idx="1" type="body"/>
          </p:nvPr>
        </p:nvSpPr>
        <p:spPr>
          <a:xfrm>
            <a:off x="913775" y="321475"/>
            <a:ext cx="4319100" cy="5469900"/>
          </a:xfrm>
          <a:prstGeom prst="rect">
            <a:avLst/>
          </a:prstGeom>
        </p:spPr>
        <p:txBody>
          <a:bodyPr anchorCtr="0" anchor="t" bIns="45700" lIns="91425" spcFirstLastPara="1" rIns="91425" wrap="square" tIns="45700">
            <a:noAutofit/>
          </a:bodyPr>
          <a:lstStyle/>
          <a:p>
            <a:pPr indent="-422275" lvl="0" marL="342900" rtl="0" algn="l">
              <a:lnSpc>
                <a:spcPct val="110000"/>
              </a:lnSpc>
              <a:spcBef>
                <a:spcPts val="1000"/>
              </a:spcBef>
              <a:spcAft>
                <a:spcPts val="0"/>
              </a:spcAft>
              <a:buSzPts val="2500"/>
              <a:buFont typeface="Noto Sans Symbols"/>
              <a:buChar char="∙"/>
            </a:pPr>
            <a:r>
              <a:rPr lang="en-CA" sz="2500">
                <a:latin typeface="Cambria"/>
                <a:ea typeface="Cambria"/>
                <a:cs typeface="Cambria"/>
                <a:sym typeface="Cambria"/>
              </a:rPr>
              <a:t>HYDROCOLLATOR – GEL FILLED CLOTH PACKS. THEY ARE KEPT IN TEMPERATURE CONTROLLED HOT WATER BETWEEN USES. WRAP IN A TOWEL BEFORE APPLICATION. DURATION OF APPLICATION IS UP TO 10 MINUTES. THE WEIGHT OF THE APPLICATION IS CONSIDERED.</a:t>
            </a:r>
            <a:endParaRPr sz="2500">
              <a:latin typeface="Cambria"/>
              <a:ea typeface="Cambria"/>
              <a:cs typeface="Cambria"/>
              <a:sym typeface="Cambria"/>
            </a:endParaRPr>
          </a:p>
          <a:p>
            <a:pPr indent="0" lvl="0" marL="0" rtl="0" algn="l">
              <a:spcBef>
                <a:spcPts val="1000"/>
              </a:spcBef>
              <a:spcAft>
                <a:spcPts val="0"/>
              </a:spcAft>
              <a:buNone/>
            </a:pPr>
            <a:r>
              <a:t/>
            </a:r>
            <a:endParaRPr sz="2500"/>
          </a:p>
        </p:txBody>
      </p:sp>
      <p:pic>
        <p:nvPicPr>
          <p:cNvPr id="257" name="Google Shape;257;g3c5e2c0fddb_0_20" title="17703237437541881802065835299307.jpg"/>
          <p:cNvPicPr preferRelativeResize="0"/>
          <p:nvPr/>
        </p:nvPicPr>
        <p:blipFill>
          <a:blip r:embed="rId3">
            <a:alphaModFix/>
          </a:blip>
          <a:stretch>
            <a:fillRect/>
          </a:stretch>
        </p:blipFill>
        <p:spPr>
          <a:xfrm>
            <a:off x="6554400" y="178600"/>
            <a:ext cx="5179200" cy="62686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g3c5e2c0fddb_0_26"/>
          <p:cNvSpPr txBox="1"/>
          <p:nvPr>
            <p:ph type="title"/>
          </p:nvPr>
        </p:nvSpPr>
        <p:spPr>
          <a:xfrm>
            <a:off x="913775" y="618517"/>
            <a:ext cx="10364400" cy="15963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t/>
            </a:r>
            <a:endParaRPr/>
          </a:p>
        </p:txBody>
      </p:sp>
      <p:sp>
        <p:nvSpPr>
          <p:cNvPr id="264" name="Google Shape;264;g3c5e2c0fddb_0_26"/>
          <p:cNvSpPr txBox="1"/>
          <p:nvPr>
            <p:ph idx="1" type="body"/>
          </p:nvPr>
        </p:nvSpPr>
        <p:spPr>
          <a:xfrm>
            <a:off x="607225" y="618525"/>
            <a:ext cx="5197200" cy="5846700"/>
          </a:xfrm>
          <a:prstGeom prst="rect">
            <a:avLst/>
          </a:prstGeom>
        </p:spPr>
        <p:txBody>
          <a:bodyPr anchorCtr="0" anchor="t" bIns="45700" lIns="91425" spcFirstLastPara="1" rIns="91425" wrap="square" tIns="45700">
            <a:noAutofit/>
          </a:bodyPr>
          <a:lstStyle/>
          <a:p>
            <a:pPr indent="-403225" lvl="0" marL="342900" rtl="0" algn="l">
              <a:lnSpc>
                <a:spcPct val="100000"/>
              </a:lnSpc>
              <a:spcBef>
                <a:spcPts val="1000"/>
              </a:spcBef>
              <a:spcAft>
                <a:spcPts val="0"/>
              </a:spcAft>
              <a:buSzPts val="2200"/>
              <a:buFont typeface="Noto Sans Symbols"/>
              <a:buChar char="∙"/>
            </a:pPr>
            <a:r>
              <a:rPr lang="en-CA" sz="2200">
                <a:latin typeface="Cambria"/>
                <a:ea typeface="Cambria"/>
                <a:cs typeface="Cambria"/>
                <a:sym typeface="Cambria"/>
              </a:rPr>
              <a:t>WAX (PARAFFIN) BATHS – A TEMPERATURE CONTROLLED CONTAINER CONTAINING MELTED PARAFFIN WAX. THE CLIENTS CLEAN HAND OR FOOT CAN BE DIPPED IN THE WAX 6 – 12 TIMES. ALLOWING THE WAX TO COOL BETWEEN DRIPPINGS. STRIPS OF CHEESECLOTH CAN BE DIPPED INTO THE WAX THEN APPLIED IN SEVERAL LAYERS OVER THE SKIN. ANOTHER METHOD IS TO USE A PAINT BRUSH TO APPLY THE WAX TO THE CLIENTS SKIN. ONCE THE WAX IS APPLIED IT IS COVERED IN PLASTIC WRAP THEN IN A TOWEL TO CONSERVE HEAT. THE WAX IS LEFT ON FOR UP TO 20 MINUTES.</a:t>
            </a:r>
            <a:endParaRPr sz="2200">
              <a:latin typeface="Cambria"/>
              <a:ea typeface="Cambria"/>
              <a:cs typeface="Cambria"/>
              <a:sym typeface="Cambria"/>
            </a:endParaRPr>
          </a:p>
          <a:p>
            <a:pPr indent="0" lvl="0" marL="0" rtl="0" algn="l">
              <a:lnSpc>
                <a:spcPct val="110000"/>
              </a:lnSpc>
              <a:spcBef>
                <a:spcPts val="1000"/>
              </a:spcBef>
              <a:spcAft>
                <a:spcPts val="0"/>
              </a:spcAft>
              <a:buNone/>
            </a:pPr>
            <a:r>
              <a:t/>
            </a:r>
            <a:endParaRPr sz="2200"/>
          </a:p>
        </p:txBody>
      </p:sp>
      <p:pic>
        <p:nvPicPr>
          <p:cNvPr id="265" name="Google Shape;265;g3c5e2c0fddb_0_26" title="17703237771658371074269172340701.jpg"/>
          <p:cNvPicPr preferRelativeResize="0"/>
          <p:nvPr/>
        </p:nvPicPr>
        <p:blipFill>
          <a:blip r:embed="rId3">
            <a:alphaModFix/>
          </a:blip>
          <a:stretch>
            <a:fillRect/>
          </a:stretch>
        </p:blipFill>
        <p:spPr>
          <a:xfrm>
            <a:off x="6275820" y="618525"/>
            <a:ext cx="5689955" cy="56501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g3c5e2c0fddb_0_32"/>
          <p:cNvSpPr txBox="1"/>
          <p:nvPr>
            <p:ph type="title"/>
          </p:nvPr>
        </p:nvSpPr>
        <p:spPr>
          <a:xfrm>
            <a:off x="913775" y="618517"/>
            <a:ext cx="10364400" cy="15963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t/>
            </a:r>
            <a:endParaRPr/>
          </a:p>
        </p:txBody>
      </p:sp>
      <p:sp>
        <p:nvSpPr>
          <p:cNvPr id="272" name="Google Shape;272;g3c5e2c0fddb_0_32"/>
          <p:cNvSpPr txBox="1"/>
          <p:nvPr>
            <p:ph idx="1" type="body"/>
          </p:nvPr>
        </p:nvSpPr>
        <p:spPr>
          <a:xfrm>
            <a:off x="913775" y="464350"/>
            <a:ext cx="5182200" cy="2964600"/>
          </a:xfrm>
          <a:prstGeom prst="rect">
            <a:avLst/>
          </a:prstGeom>
        </p:spPr>
        <p:txBody>
          <a:bodyPr anchorCtr="0" anchor="t" bIns="45700" lIns="91425" spcFirstLastPara="1" rIns="91425" wrap="square" tIns="45700">
            <a:normAutofit lnSpcReduction="20000"/>
          </a:bodyPr>
          <a:lstStyle/>
          <a:p>
            <a:pPr indent="-454025" lvl="0" marL="342900" rtl="0" algn="l">
              <a:lnSpc>
                <a:spcPct val="100000"/>
              </a:lnSpc>
              <a:spcBef>
                <a:spcPts val="1000"/>
              </a:spcBef>
              <a:spcAft>
                <a:spcPts val="0"/>
              </a:spcAft>
              <a:buSzPts val="3000"/>
              <a:buFont typeface="Noto Sans Symbols"/>
              <a:buChar char="∙"/>
            </a:pPr>
            <a:r>
              <a:rPr lang="en-CA" sz="3000">
                <a:latin typeface="Cambria"/>
                <a:ea typeface="Cambria"/>
                <a:cs typeface="Cambria"/>
                <a:sym typeface="Cambria"/>
              </a:rPr>
              <a:t>ARM AND FOOT BATHS – THIS IS A LOCAL IMMERSION IN WATER. IMMERSION TIMES OF UP TO 30 MINUTES ARE INDICATED. </a:t>
            </a:r>
            <a:endParaRPr sz="3000">
              <a:latin typeface="Cambria"/>
              <a:ea typeface="Cambria"/>
              <a:cs typeface="Cambria"/>
              <a:sym typeface="Cambria"/>
            </a:endParaRPr>
          </a:p>
          <a:p>
            <a:pPr indent="0" lvl="0" marL="0" rtl="0" algn="l">
              <a:spcBef>
                <a:spcPts val="1000"/>
              </a:spcBef>
              <a:spcAft>
                <a:spcPts val="0"/>
              </a:spcAft>
              <a:buNone/>
            </a:pPr>
            <a:r>
              <a:t/>
            </a:r>
            <a:endParaRPr sz="3000"/>
          </a:p>
        </p:txBody>
      </p:sp>
      <p:pic>
        <p:nvPicPr>
          <p:cNvPr id="273" name="Google Shape;273;g3c5e2c0fddb_0_32" title="17703238881496356643229617999274.jpg"/>
          <p:cNvPicPr preferRelativeResize="0"/>
          <p:nvPr/>
        </p:nvPicPr>
        <p:blipFill>
          <a:blip r:embed="rId3">
            <a:alphaModFix/>
          </a:blip>
          <a:stretch>
            <a:fillRect/>
          </a:stretch>
        </p:blipFill>
        <p:spPr>
          <a:xfrm>
            <a:off x="6748450" y="1259804"/>
            <a:ext cx="4338383" cy="4338383"/>
          </a:xfrm>
          <a:prstGeom prst="rect">
            <a:avLst/>
          </a:prstGeom>
          <a:noFill/>
          <a:ln>
            <a:noFill/>
          </a:ln>
        </p:spPr>
      </p:pic>
      <p:pic>
        <p:nvPicPr>
          <p:cNvPr id="274" name="Google Shape;274;g3c5e2c0fddb_0_32" title="17703257029138409544332203128695.jpg"/>
          <p:cNvPicPr preferRelativeResize="0"/>
          <p:nvPr/>
        </p:nvPicPr>
        <p:blipFill>
          <a:blip r:embed="rId4">
            <a:alphaModFix/>
          </a:blip>
          <a:stretch>
            <a:fillRect/>
          </a:stretch>
        </p:blipFill>
        <p:spPr>
          <a:xfrm>
            <a:off x="1474000" y="3117000"/>
            <a:ext cx="3124250" cy="31242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g3c5e2c0fddb_0_43"/>
          <p:cNvSpPr txBox="1"/>
          <p:nvPr>
            <p:ph type="title"/>
          </p:nvPr>
        </p:nvSpPr>
        <p:spPr>
          <a:xfrm>
            <a:off x="913775" y="618525"/>
            <a:ext cx="5182200" cy="40785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t/>
            </a:r>
            <a:endParaRPr/>
          </a:p>
        </p:txBody>
      </p:sp>
      <p:sp>
        <p:nvSpPr>
          <p:cNvPr id="281" name="Google Shape;281;g3c5e2c0fddb_0_43"/>
          <p:cNvSpPr txBox="1"/>
          <p:nvPr>
            <p:ph idx="1" type="body"/>
          </p:nvPr>
        </p:nvSpPr>
        <p:spPr>
          <a:xfrm>
            <a:off x="913775" y="618525"/>
            <a:ext cx="4587000" cy="5172900"/>
          </a:xfrm>
          <a:prstGeom prst="rect">
            <a:avLst/>
          </a:prstGeom>
        </p:spPr>
        <p:txBody>
          <a:bodyPr anchorCtr="0" anchor="t" bIns="45700" lIns="91425" spcFirstLastPara="1" rIns="91425" wrap="square" tIns="45700">
            <a:normAutofit/>
          </a:bodyPr>
          <a:lstStyle/>
          <a:p>
            <a:pPr indent="-454025" lvl="0" marL="342900" rtl="0" algn="l">
              <a:lnSpc>
                <a:spcPct val="100000"/>
              </a:lnSpc>
              <a:spcBef>
                <a:spcPts val="1000"/>
              </a:spcBef>
              <a:spcAft>
                <a:spcPts val="0"/>
              </a:spcAft>
              <a:buSzPts val="3000"/>
              <a:buFont typeface="Noto Sans Symbols"/>
              <a:buChar char="∙"/>
            </a:pPr>
            <a:r>
              <a:rPr lang="en-CA" sz="3000">
                <a:latin typeface="Cambria"/>
                <a:ea typeface="Cambria"/>
                <a:cs typeface="Cambria"/>
                <a:sym typeface="Cambria"/>
              </a:rPr>
              <a:t>COMPRESS – TOWELS OR CLOTHS ARE IMMERSED IN HOT WATER, WRUNG OUT AND APPLIED TO THE CLIENTS SKIN. THE COMPRESS IS COVERED WITH AN INSULATING TOWEL. </a:t>
            </a:r>
            <a:endParaRPr sz="3000">
              <a:latin typeface="Cambria"/>
              <a:ea typeface="Cambria"/>
              <a:cs typeface="Cambria"/>
              <a:sym typeface="Cambria"/>
            </a:endParaRPr>
          </a:p>
          <a:p>
            <a:pPr indent="0" lvl="0" marL="0" rtl="0" algn="l">
              <a:spcBef>
                <a:spcPts val="1000"/>
              </a:spcBef>
              <a:spcAft>
                <a:spcPts val="0"/>
              </a:spcAft>
              <a:buNone/>
            </a:pPr>
            <a:r>
              <a:t/>
            </a:r>
            <a:endParaRPr sz="3000"/>
          </a:p>
        </p:txBody>
      </p:sp>
      <p:pic>
        <p:nvPicPr>
          <p:cNvPr id="282" name="Google Shape;282;g3c5e2c0fddb_0_43" title="17703260575886591887157099047592.jpg"/>
          <p:cNvPicPr preferRelativeResize="0"/>
          <p:nvPr/>
        </p:nvPicPr>
        <p:blipFill>
          <a:blip r:embed="rId3">
            <a:alphaModFix/>
          </a:blip>
          <a:stretch>
            <a:fillRect/>
          </a:stretch>
        </p:blipFill>
        <p:spPr>
          <a:xfrm>
            <a:off x="5962625" y="1448000"/>
            <a:ext cx="5791225" cy="434341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g3c5e2c0fddb_0_49"/>
          <p:cNvSpPr txBox="1"/>
          <p:nvPr>
            <p:ph type="title"/>
          </p:nvPr>
        </p:nvSpPr>
        <p:spPr>
          <a:xfrm>
            <a:off x="913775" y="618517"/>
            <a:ext cx="10364400" cy="15963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t/>
            </a:r>
            <a:endParaRPr/>
          </a:p>
        </p:txBody>
      </p:sp>
      <p:sp>
        <p:nvSpPr>
          <p:cNvPr id="289" name="Google Shape;289;g3c5e2c0fddb_0_49"/>
          <p:cNvSpPr txBox="1"/>
          <p:nvPr>
            <p:ph idx="1" type="body"/>
          </p:nvPr>
        </p:nvSpPr>
        <p:spPr>
          <a:xfrm>
            <a:off x="342275" y="535775"/>
            <a:ext cx="4872600" cy="3464700"/>
          </a:xfrm>
          <a:prstGeom prst="rect">
            <a:avLst/>
          </a:prstGeom>
        </p:spPr>
        <p:txBody>
          <a:bodyPr anchorCtr="0" anchor="t" bIns="45700" lIns="91425" spcFirstLastPara="1" rIns="91425" wrap="square" tIns="45700">
            <a:noAutofit/>
          </a:bodyPr>
          <a:lstStyle/>
          <a:p>
            <a:pPr indent="-415925" lvl="0" marL="342900" rtl="0" algn="l">
              <a:lnSpc>
                <a:spcPct val="100000"/>
              </a:lnSpc>
              <a:spcBef>
                <a:spcPts val="1000"/>
              </a:spcBef>
              <a:spcAft>
                <a:spcPts val="0"/>
              </a:spcAft>
              <a:buSzPts val="2400"/>
              <a:buFont typeface="Noto Sans Symbols"/>
              <a:buChar char="∙"/>
            </a:pPr>
            <a:r>
              <a:rPr lang="en-CA" sz="2400">
                <a:latin typeface="Cambria"/>
                <a:ea typeface="Cambria"/>
                <a:cs typeface="Cambria"/>
                <a:sym typeface="Cambria"/>
              </a:rPr>
              <a:t>STEAM INHALATION – A BOWL IS FILLED WITH WATER THAT HAS BEEN BOILED. THE CLIENT SITS IN FRONT OF THE BOWL WITH A LARGE TOWEL COVERING THE HEAD AND SHOULDERS. THE CLIENT IS INSTRUCTED TO CLOSE THEIR EYES AND INHALE THE STEAM. </a:t>
            </a:r>
            <a:endParaRPr sz="2400">
              <a:latin typeface="Cambria"/>
              <a:ea typeface="Cambria"/>
              <a:cs typeface="Cambria"/>
              <a:sym typeface="Cambria"/>
            </a:endParaRPr>
          </a:p>
          <a:p>
            <a:pPr indent="0" lvl="0" marL="0" rtl="0" algn="l">
              <a:spcBef>
                <a:spcPts val="1000"/>
              </a:spcBef>
              <a:spcAft>
                <a:spcPts val="0"/>
              </a:spcAft>
              <a:buNone/>
            </a:pPr>
            <a:r>
              <a:t/>
            </a:r>
            <a:endParaRPr sz="2400"/>
          </a:p>
        </p:txBody>
      </p:sp>
      <p:pic>
        <p:nvPicPr>
          <p:cNvPr id="290" name="Google Shape;290;g3c5e2c0fddb_0_49" title="17703238322975743596472814903661.jpg"/>
          <p:cNvPicPr preferRelativeResize="0"/>
          <p:nvPr/>
        </p:nvPicPr>
        <p:blipFill>
          <a:blip r:embed="rId3">
            <a:alphaModFix/>
          </a:blip>
          <a:stretch>
            <a:fillRect/>
          </a:stretch>
        </p:blipFill>
        <p:spPr>
          <a:xfrm>
            <a:off x="7581825" y="706292"/>
            <a:ext cx="3845177" cy="4338383"/>
          </a:xfrm>
          <a:prstGeom prst="rect">
            <a:avLst/>
          </a:prstGeom>
          <a:noFill/>
          <a:ln>
            <a:noFill/>
          </a:ln>
        </p:spPr>
      </p:pic>
      <p:pic>
        <p:nvPicPr>
          <p:cNvPr id="291" name="Google Shape;291;g3c5e2c0fddb_0_49" title="17703258911874693769704478666827.jpg"/>
          <p:cNvPicPr preferRelativeResize="0"/>
          <p:nvPr/>
        </p:nvPicPr>
        <p:blipFill>
          <a:blip r:embed="rId4">
            <a:alphaModFix/>
          </a:blip>
          <a:stretch>
            <a:fillRect/>
          </a:stretch>
        </p:blipFill>
        <p:spPr>
          <a:xfrm>
            <a:off x="1795475" y="4000475"/>
            <a:ext cx="3514622" cy="255272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g3c5e2c0fddb_0_14"/>
          <p:cNvSpPr txBox="1"/>
          <p:nvPr>
            <p:ph type="title"/>
          </p:nvPr>
        </p:nvSpPr>
        <p:spPr>
          <a:xfrm>
            <a:off x="913775" y="618517"/>
            <a:ext cx="10364400" cy="15963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t/>
            </a:r>
            <a:endParaRPr/>
          </a:p>
        </p:txBody>
      </p:sp>
      <p:sp>
        <p:nvSpPr>
          <p:cNvPr id="298" name="Google Shape;298;g3c5e2c0fddb_0_14"/>
          <p:cNvSpPr txBox="1"/>
          <p:nvPr>
            <p:ph idx="1" type="body"/>
          </p:nvPr>
        </p:nvSpPr>
        <p:spPr>
          <a:xfrm>
            <a:off x="357200" y="696525"/>
            <a:ext cx="4572000" cy="5697000"/>
          </a:xfrm>
          <a:prstGeom prst="rect">
            <a:avLst/>
          </a:prstGeom>
        </p:spPr>
        <p:txBody>
          <a:bodyPr anchorCtr="0" anchor="t" bIns="45700" lIns="91425" spcFirstLastPara="1" rIns="91425" wrap="square" tIns="45700">
            <a:noAutofit/>
          </a:bodyPr>
          <a:lstStyle/>
          <a:p>
            <a:pPr indent="-409575" lvl="0" marL="342900" rtl="0" algn="l">
              <a:lnSpc>
                <a:spcPct val="100000"/>
              </a:lnSpc>
              <a:spcBef>
                <a:spcPts val="1000"/>
              </a:spcBef>
              <a:spcAft>
                <a:spcPts val="0"/>
              </a:spcAft>
              <a:buSzPts val="2300"/>
              <a:buFont typeface="Noto Sans Symbols"/>
              <a:buChar char="∙"/>
            </a:pPr>
            <a:r>
              <a:rPr lang="en-CA" sz="2300">
                <a:latin typeface="Cambria"/>
                <a:ea typeface="Cambria"/>
                <a:cs typeface="Cambria"/>
                <a:sym typeface="Cambria"/>
              </a:rPr>
              <a:t>FULL BODY BATHS – OFTEN GIVEN AS SELF CARE THESE MAY BE UP TO 15 MINUTES IN DURATION. TEMPERATURES ABOVE 38 DEGREES MAY BE TOO STIMULATING ESPECIALLY AT NIGHT BEFORE BED. A COOL CLOTH FOR THE FOREHEAD AND A DRINK OF WATER SHOULD BE AVAILABLE FOR THE CLIENT. AN EPSOM SALT BATH HAS UP TO 500 MILLILITERS OF EPSOM SALTS ADDED TO THE WATER.</a:t>
            </a:r>
            <a:endParaRPr sz="2300">
              <a:latin typeface="Cambria"/>
              <a:ea typeface="Cambria"/>
              <a:cs typeface="Cambria"/>
              <a:sym typeface="Cambria"/>
            </a:endParaRPr>
          </a:p>
          <a:p>
            <a:pPr indent="0" lvl="0" marL="0" rtl="0" algn="l">
              <a:lnSpc>
                <a:spcPct val="110000"/>
              </a:lnSpc>
              <a:spcBef>
                <a:spcPts val="1000"/>
              </a:spcBef>
              <a:spcAft>
                <a:spcPts val="0"/>
              </a:spcAft>
              <a:buNone/>
            </a:pPr>
            <a:r>
              <a:t/>
            </a:r>
            <a:endParaRPr sz="2800"/>
          </a:p>
        </p:txBody>
      </p:sp>
      <p:pic>
        <p:nvPicPr>
          <p:cNvPr id="299" name="Google Shape;299;g3c5e2c0fddb_0_14" title="17703263409457453762675740787932.jpg"/>
          <p:cNvPicPr preferRelativeResize="0"/>
          <p:nvPr/>
        </p:nvPicPr>
        <p:blipFill>
          <a:blip r:embed="rId3">
            <a:alphaModFix/>
          </a:blip>
          <a:stretch>
            <a:fillRect/>
          </a:stretch>
        </p:blipFill>
        <p:spPr>
          <a:xfrm>
            <a:off x="5531575" y="902742"/>
            <a:ext cx="6660429" cy="433838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13"/>
          <p:cNvSpPr txBox="1"/>
          <p:nvPr>
            <p:ph idx="1" type="body"/>
          </p:nvPr>
        </p:nvSpPr>
        <p:spPr>
          <a:xfrm>
            <a:off x="267900" y="196450"/>
            <a:ext cx="11590800" cy="6483000"/>
          </a:xfrm>
          <a:prstGeom prst="rect">
            <a:avLst/>
          </a:prstGeom>
          <a:noFill/>
          <a:ln>
            <a:noFill/>
          </a:ln>
        </p:spPr>
        <p:txBody>
          <a:bodyPr anchorCtr="0" anchor="t" bIns="45700" lIns="91425" spcFirstLastPara="1" rIns="91425" wrap="square" tIns="45700">
            <a:normAutofit fontScale="85000" lnSpcReduction="20000"/>
          </a:bodyPr>
          <a:lstStyle/>
          <a:p>
            <a:pPr indent="-247650" lvl="0" marL="228600" rtl="0" algn="l">
              <a:lnSpc>
                <a:spcPct val="120000"/>
              </a:lnSpc>
              <a:spcBef>
                <a:spcPts val="0"/>
              </a:spcBef>
              <a:spcAft>
                <a:spcPts val="0"/>
              </a:spcAft>
              <a:buSzPct val="100000"/>
              <a:buChar char="•"/>
            </a:pPr>
            <a:r>
              <a:rPr b="1" lang="en-CA">
                <a:latin typeface="Cambria"/>
                <a:ea typeface="Cambria"/>
                <a:cs typeface="Cambria"/>
                <a:sym typeface="Cambria"/>
              </a:rPr>
              <a:t>EFFECTS</a:t>
            </a:r>
            <a:r>
              <a:rPr lang="en-CA">
                <a:latin typeface="Cambria"/>
                <a:ea typeface="Cambria"/>
                <a:cs typeface="Cambria"/>
                <a:sym typeface="Cambria"/>
              </a:rPr>
              <a:t> – HEAT IS USED WITH CHRONIC CONDITIONS, TO SOFTEN CONNECTIVE TISSUE AND AFTER TREATING TRIGGER POINTS. IT INCREASES VASODILATION, LOCAL CIRCULATION, CONTRALATERAL CIRCULATION, HEART RATE, METABOLISM, COLLAGEN EXTENSIBILITY AND OVERALL RELAXATION. IT DECREASES PAIN, SPASM, HYPERTONICITY AND INTESTINAL ACTIVITY.</a:t>
            </a:r>
            <a:endParaRPr>
              <a:latin typeface="Cambria"/>
              <a:ea typeface="Cambria"/>
              <a:cs typeface="Cambria"/>
              <a:sym typeface="Cambria"/>
            </a:endParaRPr>
          </a:p>
          <a:p>
            <a:pPr indent="-247650" lvl="0" marL="228600" rtl="0" algn="l">
              <a:lnSpc>
                <a:spcPct val="120000"/>
              </a:lnSpc>
              <a:spcBef>
                <a:spcPts val="1000"/>
              </a:spcBef>
              <a:spcAft>
                <a:spcPts val="0"/>
              </a:spcAft>
              <a:buSzPct val="100000"/>
              <a:buChar char="•"/>
            </a:pPr>
            <a:r>
              <a:rPr lang="en-CA">
                <a:latin typeface="Cambria"/>
                <a:ea typeface="Cambria"/>
                <a:cs typeface="Cambria"/>
                <a:sym typeface="Cambria"/>
              </a:rPr>
              <a:t> </a:t>
            </a:r>
            <a:endParaRPr>
              <a:latin typeface="Cambria"/>
              <a:ea typeface="Cambria"/>
              <a:cs typeface="Cambria"/>
              <a:sym typeface="Cambria"/>
            </a:endParaRPr>
          </a:p>
          <a:p>
            <a:pPr indent="-247650" lvl="0" marL="228600" rtl="0" algn="l">
              <a:lnSpc>
                <a:spcPct val="120000"/>
              </a:lnSpc>
              <a:spcBef>
                <a:spcPts val="1000"/>
              </a:spcBef>
              <a:spcAft>
                <a:spcPts val="0"/>
              </a:spcAft>
              <a:buSzPct val="100000"/>
              <a:buChar char="•"/>
            </a:pPr>
            <a:r>
              <a:rPr b="1" lang="en-CA">
                <a:latin typeface="Cambria"/>
                <a:ea typeface="Cambria"/>
                <a:cs typeface="Cambria"/>
                <a:sym typeface="Cambria"/>
              </a:rPr>
              <a:t>CONTRAINDICATIONS – </a:t>
            </a:r>
            <a:endParaRPr>
              <a:latin typeface="Cambria"/>
              <a:ea typeface="Cambria"/>
              <a:cs typeface="Cambria"/>
              <a:sym typeface="Cambria"/>
            </a:endParaRPr>
          </a:p>
          <a:p>
            <a:pPr indent="-361950" lvl="0" marL="342900" rtl="0" algn="l">
              <a:lnSpc>
                <a:spcPct val="120000"/>
              </a:lnSpc>
              <a:spcBef>
                <a:spcPts val="1000"/>
              </a:spcBef>
              <a:spcAft>
                <a:spcPts val="0"/>
              </a:spcAft>
              <a:buSzPct val="100000"/>
              <a:buFont typeface="Noto Sans Symbols"/>
              <a:buChar char="∙"/>
            </a:pPr>
            <a:r>
              <a:rPr lang="en-CA">
                <a:latin typeface="Cambria"/>
                <a:ea typeface="Cambria"/>
                <a:cs typeface="Cambria"/>
                <a:sym typeface="Cambria"/>
              </a:rPr>
              <a:t>ACUTE INJURY – HEAT WILL INCREASE BLEEDING AND SWELLING IF USED IN THE FIRST 48 HOURS AFTER INJURY</a:t>
            </a:r>
            <a:endParaRPr>
              <a:latin typeface="Cambria"/>
              <a:ea typeface="Cambria"/>
              <a:cs typeface="Cambria"/>
              <a:sym typeface="Cambria"/>
            </a:endParaRPr>
          </a:p>
          <a:p>
            <a:pPr indent="-361950" lvl="0" marL="342900" rtl="0" algn="l">
              <a:lnSpc>
                <a:spcPct val="120000"/>
              </a:lnSpc>
              <a:spcBef>
                <a:spcPts val="1000"/>
              </a:spcBef>
              <a:spcAft>
                <a:spcPts val="0"/>
              </a:spcAft>
              <a:buSzPct val="100000"/>
              <a:buFont typeface="Noto Sans Symbols"/>
              <a:buChar char="∙"/>
            </a:pPr>
            <a:r>
              <a:rPr lang="en-CA">
                <a:latin typeface="Cambria"/>
                <a:ea typeface="Cambria"/>
                <a:cs typeface="Cambria"/>
                <a:sym typeface="Cambria"/>
              </a:rPr>
              <a:t>CIRCULATORY PATHOLOGIES – ESPECIALLY WITH PROLONGED OR FULL BODY HEAT APPLICATIONS</a:t>
            </a:r>
            <a:endParaRPr>
              <a:latin typeface="Cambria"/>
              <a:ea typeface="Cambria"/>
              <a:cs typeface="Cambria"/>
              <a:sym typeface="Cambria"/>
            </a:endParaRPr>
          </a:p>
          <a:p>
            <a:pPr indent="-361950" lvl="0" marL="342900" rtl="0" algn="l">
              <a:lnSpc>
                <a:spcPct val="120000"/>
              </a:lnSpc>
              <a:spcBef>
                <a:spcPts val="1000"/>
              </a:spcBef>
              <a:spcAft>
                <a:spcPts val="0"/>
              </a:spcAft>
              <a:buSzPct val="100000"/>
              <a:buFont typeface="Noto Sans Symbols"/>
              <a:buChar char="∙"/>
            </a:pPr>
            <a:r>
              <a:rPr lang="en-CA">
                <a:latin typeface="Cambria"/>
                <a:ea typeface="Cambria"/>
                <a:cs typeface="Cambria"/>
                <a:sym typeface="Cambria"/>
              </a:rPr>
              <a:t>SENSORY CHANGES</a:t>
            </a:r>
            <a:endParaRPr>
              <a:latin typeface="Cambria"/>
              <a:ea typeface="Cambria"/>
              <a:cs typeface="Cambria"/>
              <a:sym typeface="Cambria"/>
            </a:endParaRPr>
          </a:p>
          <a:p>
            <a:pPr indent="-361950" lvl="0" marL="342900" rtl="0" algn="l">
              <a:lnSpc>
                <a:spcPct val="120000"/>
              </a:lnSpc>
              <a:spcBef>
                <a:spcPts val="1000"/>
              </a:spcBef>
              <a:spcAft>
                <a:spcPts val="0"/>
              </a:spcAft>
              <a:buSzPct val="100000"/>
              <a:buFont typeface="Noto Sans Symbols"/>
              <a:buChar char="∙"/>
            </a:pPr>
            <a:r>
              <a:rPr lang="en-CA">
                <a:latin typeface="Cambria"/>
                <a:ea typeface="Cambria"/>
                <a:cs typeface="Cambria"/>
                <a:sym typeface="Cambria"/>
              </a:rPr>
              <a:t>ACUTELY INFLAMED JOINTS</a:t>
            </a:r>
            <a:endParaRPr>
              <a:latin typeface="Cambria"/>
              <a:ea typeface="Cambria"/>
              <a:cs typeface="Cambria"/>
              <a:sym typeface="Cambria"/>
            </a:endParaRPr>
          </a:p>
          <a:p>
            <a:pPr indent="-361950" lvl="0" marL="342900" rtl="0" algn="l">
              <a:lnSpc>
                <a:spcPct val="120000"/>
              </a:lnSpc>
              <a:spcBef>
                <a:spcPts val="1000"/>
              </a:spcBef>
              <a:spcAft>
                <a:spcPts val="0"/>
              </a:spcAft>
              <a:buSzPct val="100000"/>
              <a:buFont typeface="Noto Sans Symbols"/>
              <a:buChar char="∙"/>
            </a:pPr>
            <a:r>
              <a:rPr lang="en-CA">
                <a:latin typeface="Cambria"/>
                <a:ea typeface="Cambria"/>
                <a:cs typeface="Cambria"/>
                <a:sym typeface="Cambria"/>
              </a:rPr>
              <a:t>ACUTE INFECTIONS</a:t>
            </a:r>
            <a:endParaRPr>
              <a:latin typeface="Cambria"/>
              <a:ea typeface="Cambria"/>
              <a:cs typeface="Cambria"/>
              <a:sym typeface="Cambria"/>
            </a:endParaRPr>
          </a:p>
          <a:p>
            <a:pPr indent="-361950" lvl="0" marL="342900" rtl="0" algn="l">
              <a:lnSpc>
                <a:spcPct val="120000"/>
              </a:lnSpc>
              <a:spcBef>
                <a:spcPts val="1000"/>
              </a:spcBef>
              <a:spcAft>
                <a:spcPts val="0"/>
              </a:spcAft>
              <a:buSzPct val="100000"/>
              <a:buFont typeface="Noto Sans Symbols"/>
              <a:buChar char="∙"/>
            </a:pPr>
            <a:r>
              <a:rPr lang="en-CA">
                <a:latin typeface="Cambria"/>
                <a:ea typeface="Cambria"/>
                <a:cs typeface="Cambria"/>
                <a:sym typeface="Cambria"/>
              </a:rPr>
              <a:t>EXISTING BURNS</a:t>
            </a:r>
            <a:endParaRPr>
              <a:latin typeface="Cambria"/>
              <a:ea typeface="Cambria"/>
              <a:cs typeface="Cambria"/>
              <a:sym typeface="Cambria"/>
            </a:endParaRPr>
          </a:p>
          <a:p>
            <a:pPr indent="-361950" lvl="0" marL="342900" rtl="0" algn="l">
              <a:lnSpc>
                <a:spcPct val="120000"/>
              </a:lnSpc>
              <a:spcBef>
                <a:spcPts val="1000"/>
              </a:spcBef>
              <a:spcAft>
                <a:spcPts val="0"/>
              </a:spcAft>
              <a:buSzPct val="100000"/>
              <a:buFont typeface="Noto Sans Symbols"/>
              <a:buChar char="∙"/>
            </a:pPr>
            <a:r>
              <a:rPr lang="en-CA">
                <a:latin typeface="Cambria"/>
                <a:ea typeface="Cambria"/>
                <a:cs typeface="Cambria"/>
                <a:sym typeface="Cambria"/>
              </a:rPr>
              <a:t>HYPERSENSITIVITY TO HEAT</a:t>
            </a:r>
            <a:endParaRPr>
              <a:latin typeface="Cambria"/>
              <a:ea typeface="Cambria"/>
              <a:cs typeface="Cambria"/>
              <a:sym typeface="Cambria"/>
            </a:endParaRPr>
          </a:p>
          <a:p>
            <a:pPr indent="-361950" lvl="0" marL="342900" rtl="0" algn="l">
              <a:lnSpc>
                <a:spcPct val="120000"/>
              </a:lnSpc>
              <a:spcBef>
                <a:spcPts val="1000"/>
              </a:spcBef>
              <a:spcAft>
                <a:spcPts val="0"/>
              </a:spcAft>
              <a:buSzPct val="100000"/>
              <a:buFont typeface="Noto Sans Symbols"/>
              <a:buChar char="∙"/>
            </a:pPr>
            <a:r>
              <a:rPr lang="en-CA">
                <a:latin typeface="Cambria"/>
                <a:ea typeface="Cambria"/>
                <a:cs typeface="Cambria"/>
                <a:sym typeface="Cambria"/>
              </a:rPr>
              <a:t>DEPENDANT LIMBS ( A DANGLING POSITION MAY CAUSE EDEMA IN THE LIMB)</a:t>
            </a:r>
            <a:endParaRPr>
              <a:latin typeface="Cambria"/>
              <a:ea typeface="Cambria"/>
              <a:cs typeface="Cambria"/>
              <a:sym typeface="Cambria"/>
            </a:endParaRPr>
          </a:p>
          <a:p>
            <a:pPr indent="-361950" lvl="0" marL="342900" rtl="0" algn="l">
              <a:lnSpc>
                <a:spcPct val="120000"/>
              </a:lnSpc>
              <a:spcBef>
                <a:spcPts val="1000"/>
              </a:spcBef>
              <a:spcAft>
                <a:spcPts val="0"/>
              </a:spcAft>
              <a:buSzPct val="100000"/>
              <a:buFont typeface="Noto Sans Symbols"/>
              <a:buChar char="∙"/>
            </a:pPr>
            <a:r>
              <a:rPr lang="en-CA">
                <a:latin typeface="Cambria"/>
                <a:ea typeface="Cambria"/>
                <a:cs typeface="Cambria"/>
                <a:sym typeface="Cambria"/>
              </a:rPr>
              <a:t>HEAT APPLICATIONS CAN ALSO CAUSE BURNS IF HEAT IS LEFT ON THE TISSUE FOR TOO LONG, OR IS TOO HOT..</a:t>
            </a:r>
            <a:endParaRPr>
              <a:latin typeface="Cambria"/>
              <a:ea typeface="Cambria"/>
              <a:cs typeface="Cambria"/>
              <a:sym typeface="Cambria"/>
            </a:endParaRPr>
          </a:p>
          <a:p>
            <a:pPr indent="-361950" lvl="0" marL="342900" rtl="0" algn="l">
              <a:lnSpc>
                <a:spcPct val="120000"/>
              </a:lnSpc>
              <a:spcBef>
                <a:spcPts val="1000"/>
              </a:spcBef>
              <a:spcAft>
                <a:spcPts val="0"/>
              </a:spcAft>
              <a:buSzPct val="100000"/>
              <a:buFont typeface="Noto Sans Symbols"/>
              <a:buChar char="∙"/>
            </a:pPr>
            <a:r>
              <a:rPr lang="en-CA">
                <a:latin typeface="Cambria"/>
                <a:ea typeface="Cambria"/>
                <a:cs typeface="Cambria"/>
                <a:sym typeface="Cambria"/>
              </a:rPr>
              <a:t>WITH MS LARGE APPLICATIONS OF HEAT ARE NOT TOLERATED WELL.</a:t>
            </a:r>
            <a:endParaRPr>
              <a:latin typeface="Cambria"/>
              <a:ea typeface="Cambria"/>
              <a:cs typeface="Cambria"/>
              <a:sym typeface="Cambria"/>
            </a:endParaRPr>
          </a:p>
          <a:p>
            <a:pPr indent="-139700" lvl="0" marL="228600" rtl="0" algn="l">
              <a:lnSpc>
                <a:spcPct val="120000"/>
              </a:lnSpc>
              <a:spcBef>
                <a:spcPts val="1000"/>
              </a:spcBef>
              <a:spcAft>
                <a:spcPts val="0"/>
              </a:spcAft>
              <a:buSzPct val="100000"/>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14"/>
          <p:cNvSpPr txBox="1"/>
          <p:nvPr>
            <p:ph type="title"/>
          </p:nvPr>
        </p:nvSpPr>
        <p:spPr>
          <a:xfrm>
            <a:off x="913775" y="618518"/>
            <a:ext cx="10364451" cy="83621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mbria"/>
              <a:buNone/>
            </a:pPr>
            <a:r>
              <a:rPr b="1" lang="en-CA">
                <a:latin typeface="Cambria"/>
                <a:ea typeface="Cambria"/>
                <a:cs typeface="Cambria"/>
                <a:sym typeface="Cambria"/>
              </a:rPr>
              <a:t>COLD</a:t>
            </a:r>
            <a:br>
              <a:rPr lang="en-CA">
                <a:latin typeface="Cambria"/>
                <a:ea typeface="Cambria"/>
                <a:cs typeface="Cambria"/>
                <a:sym typeface="Cambria"/>
              </a:rPr>
            </a:br>
            <a:endParaRPr/>
          </a:p>
        </p:txBody>
      </p:sp>
      <p:sp>
        <p:nvSpPr>
          <p:cNvPr id="310" name="Google Shape;310;p14"/>
          <p:cNvSpPr txBox="1"/>
          <p:nvPr>
            <p:ph idx="1" type="body"/>
          </p:nvPr>
        </p:nvSpPr>
        <p:spPr>
          <a:xfrm>
            <a:off x="178600" y="1000125"/>
            <a:ext cx="11662200" cy="5554200"/>
          </a:xfrm>
          <a:prstGeom prst="rect">
            <a:avLst/>
          </a:prstGeom>
          <a:noFill/>
          <a:ln>
            <a:noFill/>
          </a:ln>
        </p:spPr>
        <p:txBody>
          <a:bodyPr anchorCtr="0" anchor="t" bIns="45700" lIns="91425" spcFirstLastPara="1" rIns="91425" wrap="square" tIns="45700">
            <a:normAutofit fontScale="92500"/>
          </a:bodyPr>
          <a:lstStyle/>
          <a:p>
            <a:pPr indent="-257175" lvl="0" marL="228600" rtl="0" algn="l">
              <a:lnSpc>
                <a:spcPct val="120000"/>
              </a:lnSpc>
              <a:spcBef>
                <a:spcPts val="0"/>
              </a:spcBef>
              <a:spcAft>
                <a:spcPts val="0"/>
              </a:spcAft>
              <a:buSzPct val="100000"/>
              <a:buChar char="•"/>
            </a:pPr>
            <a:r>
              <a:rPr b="1" lang="en-CA">
                <a:latin typeface="Cambria"/>
                <a:ea typeface="Cambria"/>
                <a:cs typeface="Cambria"/>
                <a:sym typeface="Cambria"/>
              </a:rPr>
              <a:t>EFFECTS OF COLD</a:t>
            </a:r>
            <a:endParaRPr>
              <a:latin typeface="Cambria"/>
              <a:ea typeface="Cambria"/>
              <a:cs typeface="Cambria"/>
              <a:sym typeface="Cambria"/>
            </a:endParaRPr>
          </a:p>
          <a:p>
            <a:pPr indent="-371475" lvl="0" marL="342900" rtl="0" algn="l">
              <a:lnSpc>
                <a:spcPct val="120000"/>
              </a:lnSpc>
              <a:spcBef>
                <a:spcPts val="1000"/>
              </a:spcBef>
              <a:spcAft>
                <a:spcPts val="0"/>
              </a:spcAft>
              <a:buSzPct val="100000"/>
              <a:buFont typeface="Cambria"/>
              <a:buChar char="-"/>
            </a:pPr>
            <a:r>
              <a:rPr lang="en-CA">
                <a:latin typeface="Cambria"/>
                <a:ea typeface="Cambria"/>
                <a:cs typeface="Cambria"/>
                <a:sym typeface="Cambria"/>
              </a:rPr>
              <a:t>COLD APPLIED LOCALLY REDUCES THE TEMPERATURE OF THE SKIN. MUSCLE AND JOINT IT IS SUPPLIED TO. SKIN TEMPERATURE DECREASES TO A GREATER DEGREE THAN MUSCLE, HOWEVER, DEPENDING IN THE LENGTH OF TIME THE APPLICATION, MUSCLE TISSUE MAY STAY COLD FOR UP TO 45 MINUTES AFTER THE SOURCE IS REMOVED.</a:t>
            </a:r>
            <a:endParaRPr>
              <a:latin typeface="Cambria"/>
              <a:ea typeface="Cambria"/>
              <a:cs typeface="Cambria"/>
              <a:sym typeface="Cambria"/>
            </a:endParaRPr>
          </a:p>
          <a:p>
            <a:pPr indent="-371475" lvl="0" marL="342900" rtl="0" algn="l">
              <a:lnSpc>
                <a:spcPct val="120000"/>
              </a:lnSpc>
              <a:spcBef>
                <a:spcPts val="1000"/>
              </a:spcBef>
              <a:spcAft>
                <a:spcPts val="0"/>
              </a:spcAft>
              <a:buSzPct val="100000"/>
              <a:buFont typeface="Cambria"/>
              <a:buChar char="-"/>
            </a:pPr>
            <a:r>
              <a:rPr lang="en-CA">
                <a:latin typeface="Cambria"/>
                <a:ea typeface="Cambria"/>
                <a:cs typeface="Cambria"/>
                <a:sym typeface="Cambria"/>
              </a:rPr>
              <a:t>COLD CAUSES LOCAL VASOCONSTRICTION, DECREASING BLOOD FLOW, THIS ALLOWS COLD TO PENETRATE DEEPER IN TO THE TISSUES. A LOWER TEMPERATURE INCREASES BLOOD VISCOSITY, REDUCING BLEEDING. WITH INJURED TISSUE THIS MEANS DECREASED INFLAMMATION, SWELLING, EDEMA AND BLEEDING. DECREASED CELL METABOLISM AND LEUKOCYTE MIGRATION AND ALSO NOTED WITH A PROLONGED APPLICATION OF COLD, FURTHER DECREASING INFLAMMATION. </a:t>
            </a:r>
            <a:endParaRPr>
              <a:latin typeface="Cambria"/>
              <a:ea typeface="Cambria"/>
              <a:cs typeface="Cambria"/>
              <a:sym typeface="Cambria"/>
            </a:endParaRPr>
          </a:p>
          <a:p>
            <a:pPr indent="-371475" lvl="0" marL="342900" rtl="0" algn="l">
              <a:lnSpc>
                <a:spcPct val="120000"/>
              </a:lnSpc>
              <a:spcBef>
                <a:spcPts val="1000"/>
              </a:spcBef>
              <a:spcAft>
                <a:spcPts val="0"/>
              </a:spcAft>
              <a:buSzPct val="100000"/>
              <a:buFont typeface="Cambria"/>
              <a:buChar char="-"/>
            </a:pPr>
            <a:r>
              <a:rPr lang="en-CA">
                <a:latin typeface="Cambria"/>
                <a:ea typeface="Cambria"/>
                <a:cs typeface="Cambria"/>
                <a:sym typeface="Cambria"/>
              </a:rPr>
              <a:t>PAIN IS DECREASED BY COLD WITHER BLOCKING PAIN TRANSMISSION OR ACTING AS A COUNTERIRRITANT.</a:t>
            </a:r>
            <a:endParaRPr>
              <a:latin typeface="Cambria"/>
              <a:ea typeface="Cambria"/>
              <a:cs typeface="Cambria"/>
              <a:sym typeface="Cambria"/>
            </a:endParaRPr>
          </a:p>
          <a:p>
            <a:pPr indent="-257175" lvl="0" marL="266700" rtl="0" algn="l">
              <a:lnSpc>
                <a:spcPct val="120000"/>
              </a:lnSpc>
              <a:spcBef>
                <a:spcPts val="1000"/>
              </a:spcBef>
              <a:spcAft>
                <a:spcPts val="0"/>
              </a:spcAft>
              <a:buSzPct val="100000"/>
              <a:buChar char="•"/>
            </a:pPr>
            <a:r>
              <a:rPr lang="en-CA">
                <a:latin typeface="Cambria"/>
                <a:ea typeface="Cambria"/>
                <a:cs typeface="Cambria"/>
                <a:sym typeface="Cambria"/>
              </a:rPr>
              <a:t>MOST OF THE TIME THE REACTION OF COLD IS DEPRESSIVE (SLOWS METABOLIC FUNCTIONS), BUT EFFECTS OF CRYOTHERAPY CAN BE STIMULATION IF APPLICATION IS BRIEF, OR USED TO ACHIEVE REFLEX EFFECTS </a:t>
            </a:r>
            <a:endParaRPr>
              <a:latin typeface="Cambria"/>
              <a:ea typeface="Cambria"/>
              <a:cs typeface="Cambria"/>
              <a:sym typeface="Cambria"/>
            </a:endParaRPr>
          </a:p>
          <a:p>
            <a:pPr indent="-139700" lvl="0" marL="228600" rtl="0" algn="l">
              <a:lnSpc>
                <a:spcPct val="120000"/>
              </a:lnSpc>
              <a:spcBef>
                <a:spcPts val="1000"/>
              </a:spcBef>
              <a:spcAft>
                <a:spcPts val="0"/>
              </a:spcAft>
              <a:buSzPct val="100000"/>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g3c802f9d130_0_0"/>
          <p:cNvSpPr txBox="1"/>
          <p:nvPr>
            <p:ph type="title"/>
          </p:nvPr>
        </p:nvSpPr>
        <p:spPr>
          <a:xfrm>
            <a:off x="913775" y="618517"/>
            <a:ext cx="10364400" cy="15963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t/>
            </a:r>
            <a:endParaRPr/>
          </a:p>
        </p:txBody>
      </p:sp>
      <p:sp>
        <p:nvSpPr>
          <p:cNvPr id="317" name="Google Shape;317;g3c802f9d130_0_0"/>
          <p:cNvSpPr txBox="1"/>
          <p:nvPr>
            <p:ph idx="1" type="body"/>
          </p:nvPr>
        </p:nvSpPr>
        <p:spPr>
          <a:xfrm>
            <a:off x="285750" y="142875"/>
            <a:ext cx="11501400" cy="6447300"/>
          </a:xfrm>
          <a:prstGeom prst="rect">
            <a:avLst/>
          </a:prstGeom>
        </p:spPr>
        <p:txBody>
          <a:bodyPr anchorCtr="0" anchor="t" bIns="45700" lIns="91425" spcFirstLastPara="1" rIns="91425" wrap="square" tIns="45700">
            <a:normAutofit/>
          </a:bodyPr>
          <a:lstStyle/>
          <a:p>
            <a:pPr indent="-381000" lvl="0" marL="342900" rtl="0" algn="l">
              <a:spcBef>
                <a:spcPts val="1000"/>
              </a:spcBef>
              <a:spcAft>
                <a:spcPts val="0"/>
              </a:spcAft>
              <a:buSzPts val="2000"/>
              <a:buFont typeface="Cambria"/>
              <a:buChar char="-"/>
            </a:pPr>
            <a:r>
              <a:rPr lang="en-CA">
                <a:latin typeface="Cambria"/>
                <a:ea typeface="Cambria"/>
                <a:cs typeface="Cambria"/>
                <a:sym typeface="Cambria"/>
              </a:rPr>
              <a:t>MUSCLE SPASM IS DECREASED DUE TO REDUCED MUSCLE SPINDLE FIRING</a:t>
            </a:r>
            <a:endParaRPr>
              <a:latin typeface="Cambria"/>
              <a:ea typeface="Cambria"/>
              <a:cs typeface="Cambria"/>
              <a:sym typeface="Cambria"/>
            </a:endParaRPr>
          </a:p>
          <a:p>
            <a:pPr indent="-381000" lvl="0" marL="342900" rtl="0" algn="l">
              <a:spcBef>
                <a:spcPts val="1000"/>
              </a:spcBef>
              <a:spcAft>
                <a:spcPts val="0"/>
              </a:spcAft>
              <a:buSzPts val="2000"/>
              <a:buFont typeface="Cambria"/>
              <a:buChar char="-"/>
            </a:pPr>
            <a:r>
              <a:rPr lang="en-CA">
                <a:latin typeface="Cambria"/>
                <a:ea typeface="Cambria"/>
                <a:cs typeface="Cambria"/>
                <a:sym typeface="Cambria"/>
              </a:rPr>
              <a:t>COLLAGEN EXTENSIBILITY IS DECREASED WITH COLD APPLICATION</a:t>
            </a:r>
            <a:endParaRPr>
              <a:latin typeface="Cambria"/>
              <a:ea typeface="Cambria"/>
              <a:cs typeface="Cambria"/>
              <a:sym typeface="Cambria"/>
            </a:endParaRPr>
          </a:p>
          <a:p>
            <a:pPr indent="-381000" lvl="0" marL="342900" rtl="0" algn="l">
              <a:spcBef>
                <a:spcPts val="1000"/>
              </a:spcBef>
              <a:spcAft>
                <a:spcPts val="0"/>
              </a:spcAft>
              <a:buSzPts val="2000"/>
              <a:buFont typeface="Cambria"/>
              <a:buChar char="-"/>
            </a:pPr>
            <a:r>
              <a:rPr lang="en-CA">
                <a:latin typeface="Cambria"/>
                <a:ea typeface="Cambria"/>
                <a:cs typeface="Cambria"/>
                <a:sym typeface="Cambria"/>
              </a:rPr>
              <a:t>IF APPLIED IN LESS THAN 2 MINUTES AFTER A DEEP BURN, COLD GIVES IMMEDIATE PAIN RELIEF, DECREASED TISSUE DAMAGE AND HASTENED HEALING. </a:t>
            </a:r>
            <a:endParaRPr>
              <a:latin typeface="Cambria"/>
              <a:ea typeface="Cambria"/>
              <a:cs typeface="Cambria"/>
              <a:sym typeface="Cambria"/>
            </a:endParaRPr>
          </a:p>
          <a:p>
            <a:pPr indent="-368300" lvl="0" marL="342900" rtl="0" algn="l">
              <a:spcBef>
                <a:spcPts val="1000"/>
              </a:spcBef>
              <a:spcAft>
                <a:spcPts val="0"/>
              </a:spcAft>
              <a:buSzPts val="1800"/>
              <a:buFont typeface="Cambria"/>
              <a:buChar char="-"/>
            </a:pPr>
            <a:r>
              <a:rPr lang="en-CA">
                <a:latin typeface="Cambria"/>
                <a:ea typeface="Cambria"/>
                <a:cs typeface="Cambria"/>
                <a:sym typeface="Cambria"/>
              </a:rPr>
              <a:t>THE GREATER THE TEMP DIFFERENCE, THE LARGER THE DROP IN TISSUE TEMP. </a:t>
            </a:r>
            <a:endParaRPr>
              <a:latin typeface="Cambria"/>
              <a:ea typeface="Cambria"/>
              <a:cs typeface="Cambria"/>
              <a:sym typeface="Cambria"/>
            </a:endParaRPr>
          </a:p>
          <a:p>
            <a:pPr indent="-368300" lvl="0" marL="342900" rtl="0" algn="l">
              <a:spcBef>
                <a:spcPts val="1000"/>
              </a:spcBef>
              <a:spcAft>
                <a:spcPts val="0"/>
              </a:spcAft>
              <a:buSzPts val="1800"/>
              <a:buFont typeface="Cambria"/>
              <a:buChar char="-"/>
            </a:pPr>
            <a:r>
              <a:rPr lang="en-CA">
                <a:latin typeface="Cambria"/>
                <a:ea typeface="Cambria"/>
                <a:cs typeface="Cambria"/>
                <a:sym typeface="Cambria"/>
              </a:rPr>
              <a:t>COOLING OF THE BODY SURFACE INITIATES RESPONSES THAT UNDERPIN THE EFFECTS OF COLD.</a:t>
            </a:r>
            <a:endParaRPr>
              <a:latin typeface="Cambria"/>
              <a:ea typeface="Cambria"/>
              <a:cs typeface="Cambria"/>
              <a:sym typeface="Cambria"/>
            </a:endParaRPr>
          </a:p>
          <a:p>
            <a:pPr indent="-228600" lvl="1" marL="685800" rtl="0" algn="l">
              <a:spcBef>
                <a:spcPts val="500"/>
              </a:spcBef>
              <a:spcAft>
                <a:spcPts val="0"/>
              </a:spcAft>
              <a:buSzPts val="1800"/>
              <a:buFont typeface="Cambria"/>
              <a:buChar char="•"/>
            </a:pPr>
            <a:r>
              <a:rPr lang="en-CA">
                <a:latin typeface="Cambria"/>
                <a:ea typeface="Cambria"/>
                <a:cs typeface="Cambria"/>
                <a:sym typeface="Cambria"/>
              </a:rPr>
              <a:t>RETROSTASIS: THE BLOOD VESSEL CONSTRICTION IN THE SKIN/SUBCUTANEOUS TISSUES, IS THE ACTION OF FLUID BEING MOBILIZED FROM  THE BODY SURFACE INTO DEEPER TISSUES AND INTERNAL ORGANS</a:t>
            </a:r>
            <a:endParaRPr>
              <a:latin typeface="Cambria"/>
              <a:ea typeface="Cambria"/>
              <a:cs typeface="Cambria"/>
              <a:sym typeface="Cambria"/>
            </a:endParaRPr>
          </a:p>
          <a:p>
            <a:pPr indent="-228600" lvl="1" marL="685800" rtl="0" algn="l">
              <a:spcBef>
                <a:spcPts val="500"/>
              </a:spcBef>
              <a:spcAft>
                <a:spcPts val="0"/>
              </a:spcAft>
              <a:buSzPts val="1800"/>
              <a:buFont typeface="Cambria"/>
              <a:buChar char="•"/>
            </a:pPr>
            <a:r>
              <a:rPr lang="en-CA">
                <a:latin typeface="Cambria"/>
                <a:ea typeface="Cambria"/>
                <a:cs typeface="Cambria"/>
                <a:sym typeface="Cambria"/>
              </a:rPr>
              <a:t>HEAT CONSERVATION: IF THE HEAT OF WARM BLOOD IS NEEDED IN ANOTHER PART OF THE BODY, IT WILL BE SHUNTED IN FROM OTHER BODY PARTS THAT HAVE EXCESS BLOOD</a:t>
            </a:r>
            <a:endParaRPr>
              <a:latin typeface="Cambria"/>
              <a:ea typeface="Cambria"/>
              <a:cs typeface="Cambria"/>
              <a:sym typeface="Cambria"/>
            </a:endParaRPr>
          </a:p>
          <a:p>
            <a:pPr indent="-228600" lvl="1" marL="685800" rtl="0" algn="l">
              <a:spcBef>
                <a:spcPts val="500"/>
              </a:spcBef>
              <a:spcAft>
                <a:spcPts val="0"/>
              </a:spcAft>
              <a:buSzPts val="1800"/>
              <a:buFont typeface="Cambria"/>
              <a:buChar char="•"/>
            </a:pPr>
            <a:r>
              <a:rPr lang="en-CA">
                <a:latin typeface="Cambria"/>
                <a:ea typeface="Cambria"/>
                <a:cs typeface="Cambria"/>
                <a:sym typeface="Cambria"/>
              </a:rPr>
              <a:t>HUNTING RESPONSE: WHEN THE TEMP IN A TISSUE IS REDUCED FOR 12-15 MIN OR MORE, OR WHEN IT IS BROUGHT BELOW 10 DEGREES CELSIUS (50F). THIS CAN INDUCED A COLD-INDUCED VASODILATION FOLLOWS THE INITIAL VASOCONSTRICTION. THIS IS AN ATTEMPT OF THE BODY TO ENSURE THAT PERIPHERAL BODY PARTS RECEIVE SUFFICIENT BLOOD WHEN EXPOSED TO COLD SO THEY CAN RESIST TISSUE DAMAGE (FROSTBITE)</a:t>
            </a:r>
            <a:endParaRPr>
              <a:latin typeface="Cambria"/>
              <a:ea typeface="Cambria"/>
              <a:cs typeface="Cambria"/>
              <a:sym typeface="Cambria"/>
            </a:endParaRPr>
          </a:p>
          <a:p>
            <a:pPr indent="-266700" lvl="0" marL="266700" rtl="0" algn="l">
              <a:spcBef>
                <a:spcPts val="1000"/>
              </a:spcBef>
              <a:spcAft>
                <a:spcPts val="0"/>
              </a:spcAft>
              <a:buSzPts val="2000"/>
              <a:buChar char="•"/>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15"/>
          <p:cNvSpPr txBox="1"/>
          <p:nvPr>
            <p:ph idx="1" type="body"/>
          </p:nvPr>
        </p:nvSpPr>
        <p:spPr>
          <a:xfrm>
            <a:off x="267900" y="368275"/>
            <a:ext cx="11715600" cy="5988000"/>
          </a:xfrm>
          <a:prstGeom prst="rect">
            <a:avLst/>
          </a:prstGeom>
          <a:noFill/>
          <a:ln>
            <a:noFill/>
          </a:ln>
        </p:spPr>
        <p:txBody>
          <a:bodyPr anchorCtr="0" anchor="t" bIns="45700" lIns="91425" spcFirstLastPara="1" rIns="91425" wrap="square" tIns="45700">
            <a:normAutofit fontScale="92500" lnSpcReduction="10000"/>
          </a:bodyPr>
          <a:lstStyle/>
          <a:p>
            <a:pPr indent="-295275" lvl="0" marL="228600" rtl="0" algn="l">
              <a:lnSpc>
                <a:spcPct val="120000"/>
              </a:lnSpc>
              <a:spcBef>
                <a:spcPts val="0"/>
              </a:spcBef>
              <a:spcAft>
                <a:spcPts val="0"/>
              </a:spcAft>
              <a:buSzPct val="100000"/>
              <a:buChar char="•"/>
            </a:pPr>
            <a:r>
              <a:rPr b="1" lang="en-CA">
                <a:latin typeface="Cambria"/>
                <a:ea typeface="Cambria"/>
                <a:cs typeface="Cambria"/>
                <a:sym typeface="Cambria"/>
              </a:rPr>
              <a:t>SPECIFIC COLD APPLICATIONS</a:t>
            </a:r>
            <a:endParaRPr>
              <a:latin typeface="Cambria"/>
              <a:ea typeface="Cambria"/>
              <a:cs typeface="Cambria"/>
              <a:sym typeface="Cambria"/>
            </a:endParaRPr>
          </a:p>
          <a:p>
            <a:pPr indent="-295275" lvl="0" marL="228600" rtl="0" algn="l">
              <a:lnSpc>
                <a:spcPct val="120000"/>
              </a:lnSpc>
              <a:spcBef>
                <a:spcPts val="1000"/>
              </a:spcBef>
              <a:spcAft>
                <a:spcPts val="0"/>
              </a:spcAft>
              <a:buSzPct val="100000"/>
              <a:buChar char="•"/>
            </a:pPr>
            <a:r>
              <a:rPr lang="en-CA">
                <a:latin typeface="Cambria"/>
                <a:ea typeface="Cambria"/>
                <a:cs typeface="Cambria"/>
                <a:sym typeface="Cambria"/>
              </a:rPr>
              <a:t>AT FIRST COLD IS OFTEN NOT WELL TOLERATED BY THE CLIENT, HOWEVER ONCE ACCUSTOMED TO IT, CLIENTS OFTEN GET SIGNIFICANT RELIEF FROM PAIN AND SPASM.</a:t>
            </a:r>
            <a:endParaRPr>
              <a:latin typeface="Cambria"/>
              <a:ea typeface="Cambria"/>
              <a:cs typeface="Cambria"/>
              <a:sym typeface="Cambria"/>
            </a:endParaRPr>
          </a:p>
          <a:p>
            <a:pPr indent="-295275" lvl="0" marL="228600" rtl="0" algn="l">
              <a:lnSpc>
                <a:spcPct val="120000"/>
              </a:lnSpc>
              <a:spcBef>
                <a:spcPts val="1000"/>
              </a:spcBef>
              <a:spcAft>
                <a:spcPts val="0"/>
              </a:spcAft>
              <a:buSzPct val="100000"/>
              <a:buChar char="•"/>
            </a:pPr>
            <a:r>
              <a:rPr lang="en-CA">
                <a:latin typeface="Cambria"/>
                <a:ea typeface="Cambria"/>
                <a:cs typeface="Cambria"/>
                <a:sym typeface="Cambria"/>
              </a:rPr>
              <a:t>AN AVERAGE APPLICATION OF ICE OR A GEL PACK TO REDUCE INFLAMMATION AND PAIN IS 25 – 30 MINUTES. </a:t>
            </a:r>
            <a:endParaRPr>
              <a:latin typeface="Cambria"/>
              <a:ea typeface="Cambria"/>
              <a:cs typeface="Cambria"/>
              <a:sym typeface="Cambria"/>
            </a:endParaRPr>
          </a:p>
          <a:p>
            <a:pPr indent="-295275" lvl="0" marL="228600" rtl="0" algn="l">
              <a:lnSpc>
                <a:spcPct val="120000"/>
              </a:lnSpc>
              <a:spcBef>
                <a:spcPts val="1000"/>
              </a:spcBef>
              <a:spcAft>
                <a:spcPts val="0"/>
              </a:spcAft>
              <a:buSzPct val="100000"/>
              <a:buChar char="•"/>
            </a:pPr>
            <a:r>
              <a:rPr lang="en-CA">
                <a:latin typeface="Cambria"/>
                <a:ea typeface="Cambria"/>
                <a:cs typeface="Cambria"/>
                <a:sym typeface="Cambria"/>
              </a:rPr>
              <a:t>MAKE SURE THE APPLICATION IS NOT PLACED DIRECTLY ON THE SKIN OR LEFT ON SO LONG AS TO CAUSE FROSTBITE. </a:t>
            </a:r>
            <a:endParaRPr>
              <a:latin typeface="Cambria"/>
              <a:ea typeface="Cambria"/>
              <a:cs typeface="Cambria"/>
              <a:sym typeface="Cambria"/>
            </a:endParaRPr>
          </a:p>
          <a:p>
            <a:pPr indent="-295275" lvl="0" marL="228600" rtl="0" algn="l">
              <a:lnSpc>
                <a:spcPct val="120000"/>
              </a:lnSpc>
              <a:spcBef>
                <a:spcPts val="1000"/>
              </a:spcBef>
              <a:spcAft>
                <a:spcPts val="0"/>
              </a:spcAft>
              <a:buSzPct val="100000"/>
              <a:buChar char="•"/>
            </a:pPr>
            <a:r>
              <a:rPr lang="en-CA">
                <a:latin typeface="Cambria"/>
                <a:ea typeface="Cambria"/>
                <a:cs typeface="Cambria"/>
                <a:sym typeface="Cambria"/>
              </a:rPr>
              <a:t>COLD CAN BE USED FOLLOWING FRICTIONS AND AS SELF CARE BEFORE OR AFTER EXERCISE TO DECREASE INFLAMMATION.</a:t>
            </a:r>
            <a:endParaRPr>
              <a:latin typeface="Cambria"/>
              <a:ea typeface="Cambria"/>
              <a:cs typeface="Cambria"/>
              <a:sym typeface="Cambria"/>
            </a:endParaRPr>
          </a:p>
          <a:p>
            <a:pPr indent="-295275" lvl="0" marL="228600" rtl="0" algn="l">
              <a:lnSpc>
                <a:spcPct val="120000"/>
              </a:lnSpc>
              <a:spcBef>
                <a:spcPts val="1000"/>
              </a:spcBef>
              <a:spcAft>
                <a:spcPts val="0"/>
              </a:spcAft>
              <a:buSzPct val="100000"/>
              <a:buChar char="•"/>
            </a:pPr>
            <a:r>
              <a:rPr lang="en-CA">
                <a:latin typeface="Cambria"/>
                <a:ea typeface="Cambria"/>
                <a:cs typeface="Cambria"/>
                <a:sym typeface="Cambria"/>
              </a:rPr>
              <a:t>WITH A COLD APPLICATION THE CLIENT WILL EXPERIENCE THE FOLLOWING STAGES OVER SEVERAL MINUTES</a:t>
            </a:r>
            <a:endParaRPr>
              <a:latin typeface="Cambria"/>
              <a:ea typeface="Cambria"/>
              <a:cs typeface="Cambria"/>
              <a:sym typeface="Cambria"/>
            </a:endParaRPr>
          </a:p>
          <a:p>
            <a:pPr indent="-409575" lvl="0" marL="342900" rtl="0" algn="l">
              <a:lnSpc>
                <a:spcPct val="120000"/>
              </a:lnSpc>
              <a:spcBef>
                <a:spcPts val="1000"/>
              </a:spcBef>
              <a:spcAft>
                <a:spcPts val="0"/>
              </a:spcAft>
              <a:buSzPct val="100000"/>
              <a:buFont typeface="Twentieth Century"/>
              <a:buAutoNum type="arabicParenR"/>
            </a:pPr>
            <a:r>
              <a:rPr lang="en-CA">
                <a:latin typeface="Cambria"/>
                <a:ea typeface="Cambria"/>
                <a:cs typeface="Cambria"/>
                <a:sym typeface="Cambria"/>
              </a:rPr>
              <a:t>A SENSATION OF COLD</a:t>
            </a:r>
            <a:endParaRPr>
              <a:latin typeface="Cambria"/>
              <a:ea typeface="Cambria"/>
              <a:cs typeface="Cambria"/>
              <a:sym typeface="Cambria"/>
            </a:endParaRPr>
          </a:p>
          <a:p>
            <a:pPr indent="-409575" lvl="0" marL="342900" rtl="0" algn="l">
              <a:lnSpc>
                <a:spcPct val="120000"/>
              </a:lnSpc>
              <a:spcBef>
                <a:spcPts val="1000"/>
              </a:spcBef>
              <a:spcAft>
                <a:spcPts val="0"/>
              </a:spcAft>
              <a:buSzPct val="100000"/>
              <a:buFont typeface="Twentieth Century"/>
              <a:buAutoNum type="arabicParenR"/>
            </a:pPr>
            <a:r>
              <a:rPr lang="en-CA">
                <a:latin typeface="Cambria"/>
                <a:ea typeface="Cambria"/>
                <a:cs typeface="Cambria"/>
                <a:sym typeface="Cambria"/>
              </a:rPr>
              <a:t>TINGLING OR ITCHING</a:t>
            </a:r>
            <a:endParaRPr>
              <a:latin typeface="Cambria"/>
              <a:ea typeface="Cambria"/>
              <a:cs typeface="Cambria"/>
              <a:sym typeface="Cambria"/>
            </a:endParaRPr>
          </a:p>
          <a:p>
            <a:pPr indent="-409575" lvl="0" marL="342900" rtl="0" algn="l">
              <a:lnSpc>
                <a:spcPct val="120000"/>
              </a:lnSpc>
              <a:spcBef>
                <a:spcPts val="1000"/>
              </a:spcBef>
              <a:spcAft>
                <a:spcPts val="0"/>
              </a:spcAft>
              <a:buSzPct val="100000"/>
              <a:buFont typeface="Twentieth Century"/>
              <a:buAutoNum type="arabicParenR"/>
            </a:pPr>
            <a:r>
              <a:rPr lang="en-CA">
                <a:latin typeface="Cambria"/>
                <a:ea typeface="Cambria"/>
                <a:cs typeface="Cambria"/>
                <a:sym typeface="Cambria"/>
              </a:rPr>
              <a:t>ACHING OR BURNING</a:t>
            </a:r>
            <a:endParaRPr>
              <a:latin typeface="Cambria"/>
              <a:ea typeface="Cambria"/>
              <a:cs typeface="Cambria"/>
              <a:sym typeface="Cambria"/>
            </a:endParaRPr>
          </a:p>
          <a:p>
            <a:pPr indent="-409575" lvl="0" marL="342900" rtl="0" algn="l">
              <a:lnSpc>
                <a:spcPct val="120000"/>
              </a:lnSpc>
              <a:spcBef>
                <a:spcPts val="1000"/>
              </a:spcBef>
              <a:spcAft>
                <a:spcPts val="0"/>
              </a:spcAft>
              <a:buSzPct val="100000"/>
              <a:buFont typeface="Twentieth Century"/>
              <a:buAutoNum type="arabicParenR"/>
            </a:pPr>
            <a:r>
              <a:rPr lang="en-CA">
                <a:latin typeface="Cambria"/>
                <a:ea typeface="Cambria"/>
                <a:cs typeface="Cambria"/>
                <a:sym typeface="Cambria"/>
              </a:rPr>
              <a:t>NUMBNESS OR ANALGESIA</a:t>
            </a:r>
            <a:endParaRPr>
              <a:latin typeface="Cambria"/>
              <a:ea typeface="Cambria"/>
              <a:cs typeface="Cambria"/>
              <a:sym typeface="Cambria"/>
            </a:endParaRPr>
          </a:p>
          <a:p>
            <a:pPr indent="-177800" lvl="0" marL="228600" rtl="0" algn="l">
              <a:lnSpc>
                <a:spcPct val="120000"/>
              </a:lnSpc>
              <a:spcBef>
                <a:spcPts val="1000"/>
              </a:spcBef>
              <a:spcAft>
                <a:spcPts val="0"/>
              </a:spcAft>
              <a:buSzPct val="100000"/>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g3c802f9d130_0_12"/>
          <p:cNvSpPr txBox="1"/>
          <p:nvPr>
            <p:ph type="title"/>
          </p:nvPr>
        </p:nvSpPr>
        <p:spPr>
          <a:xfrm>
            <a:off x="913775" y="618517"/>
            <a:ext cx="10364400" cy="15963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t/>
            </a:r>
            <a:endParaRPr/>
          </a:p>
        </p:txBody>
      </p:sp>
      <p:sp>
        <p:nvSpPr>
          <p:cNvPr id="329" name="Google Shape;329;g3c802f9d130_0_12"/>
          <p:cNvSpPr txBox="1"/>
          <p:nvPr>
            <p:ph idx="1" type="body"/>
          </p:nvPr>
        </p:nvSpPr>
        <p:spPr>
          <a:xfrm>
            <a:off x="913774" y="2367092"/>
            <a:ext cx="10363800" cy="3424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pic>
        <p:nvPicPr>
          <p:cNvPr id="330" name="Google Shape;330;g3c802f9d130_0_12" title="PXL_20260213_191749593.jpg"/>
          <p:cNvPicPr preferRelativeResize="0"/>
          <p:nvPr/>
        </p:nvPicPr>
        <p:blipFill>
          <a:blip r:embed="rId3">
            <a:alphaModFix/>
          </a:blip>
          <a:stretch>
            <a:fillRect/>
          </a:stretch>
        </p:blipFill>
        <p:spPr>
          <a:xfrm>
            <a:off x="2428875" y="339325"/>
            <a:ext cx="7447351" cy="5947177"/>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g3c802f9d130_0_6"/>
          <p:cNvSpPr txBox="1"/>
          <p:nvPr>
            <p:ph type="title"/>
          </p:nvPr>
        </p:nvSpPr>
        <p:spPr>
          <a:xfrm>
            <a:off x="913775" y="618517"/>
            <a:ext cx="10364400" cy="15963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t/>
            </a:r>
            <a:endParaRPr/>
          </a:p>
        </p:txBody>
      </p:sp>
      <p:sp>
        <p:nvSpPr>
          <p:cNvPr id="337" name="Google Shape;337;g3c802f9d130_0_6"/>
          <p:cNvSpPr txBox="1"/>
          <p:nvPr>
            <p:ph idx="1" type="body"/>
          </p:nvPr>
        </p:nvSpPr>
        <p:spPr>
          <a:xfrm>
            <a:off x="89300" y="321475"/>
            <a:ext cx="8626200" cy="6197100"/>
          </a:xfrm>
          <a:prstGeom prst="rect">
            <a:avLst/>
          </a:prstGeom>
        </p:spPr>
        <p:txBody>
          <a:bodyPr anchorCtr="0" anchor="t" bIns="45700" lIns="91425" spcFirstLastPara="1" rIns="91425" wrap="square" tIns="45700">
            <a:normAutofit fontScale="85000" lnSpcReduction="20000"/>
          </a:bodyPr>
          <a:lstStyle/>
          <a:p>
            <a:pPr indent="-400050" lvl="0" marL="342900" rtl="0" algn="l">
              <a:spcBef>
                <a:spcPts val="1000"/>
              </a:spcBef>
              <a:spcAft>
                <a:spcPts val="0"/>
              </a:spcAft>
              <a:buSzPct val="100000"/>
              <a:buFont typeface="Noto Sans Symbols"/>
              <a:buChar char="∙"/>
            </a:pPr>
            <a:r>
              <a:rPr lang="en-CA">
                <a:latin typeface="Cambria"/>
                <a:ea typeface="Cambria"/>
                <a:cs typeface="Cambria"/>
                <a:sym typeface="Cambria"/>
              </a:rPr>
              <a:t>ICE PACKS – GEL FILLED PACKS THAT ARE KEPT IN A FREEZER. THE PACK IS WRAPPED IN A TOWEL BEFORE APPLICATION TO THE AFFECTED AREA. ANOTHER TOWEL IS USED TO INSULATE THE ICE PACK FOR 25-30 MINUTES.</a:t>
            </a:r>
            <a:endParaRPr>
              <a:latin typeface="Cambria"/>
              <a:ea typeface="Cambria"/>
              <a:cs typeface="Cambria"/>
              <a:sym typeface="Cambria"/>
            </a:endParaRPr>
          </a:p>
          <a:p>
            <a:pPr indent="-400050" lvl="0" marL="342900" rtl="0" algn="l">
              <a:spcBef>
                <a:spcPts val="1000"/>
              </a:spcBef>
              <a:spcAft>
                <a:spcPts val="0"/>
              </a:spcAft>
              <a:buSzPct val="100000"/>
              <a:buFont typeface="Noto Sans Symbols"/>
              <a:buChar char="∙"/>
            </a:pPr>
            <a:r>
              <a:rPr lang="en-CA">
                <a:latin typeface="Cambria"/>
                <a:ea typeface="Cambria"/>
                <a:cs typeface="Cambria"/>
                <a:sym typeface="Cambria"/>
              </a:rPr>
              <a:t>ICE MASSAGE – WATER IS FROZEN IN A PAPER OR STYROFOAM CUP. THE ICE IS RUBBED OVER THE SKIN SURFACE IN A CIRCULAR MANNER. IT IS USED FOR EITHER 5 – 10 MINUTES OR 15 – 30.</a:t>
            </a:r>
            <a:endParaRPr>
              <a:latin typeface="Cambria"/>
              <a:ea typeface="Cambria"/>
              <a:cs typeface="Cambria"/>
              <a:sym typeface="Cambria"/>
            </a:endParaRPr>
          </a:p>
          <a:p>
            <a:pPr indent="-400050" lvl="0" marL="342900" rtl="0" algn="l">
              <a:spcBef>
                <a:spcPts val="1000"/>
              </a:spcBef>
              <a:spcAft>
                <a:spcPts val="0"/>
              </a:spcAft>
              <a:buSzPct val="100000"/>
              <a:buFont typeface="Noto Sans Symbols"/>
              <a:buChar char="∙"/>
            </a:pPr>
            <a:r>
              <a:rPr lang="en-CA">
                <a:latin typeface="Cambria"/>
                <a:ea typeface="Cambria"/>
                <a:cs typeface="Cambria"/>
                <a:sym typeface="Cambria"/>
              </a:rPr>
              <a:t>ARM AND FOOT BATHS – LOCAL IMMERSION IN COOL OR COLD WATER. IMMERSION TIMES ARE UP TO 1 MINUTE.</a:t>
            </a:r>
            <a:endParaRPr>
              <a:latin typeface="Cambria"/>
              <a:ea typeface="Cambria"/>
              <a:cs typeface="Cambria"/>
              <a:sym typeface="Cambria"/>
            </a:endParaRPr>
          </a:p>
          <a:p>
            <a:pPr indent="-400050" lvl="0" marL="342900" rtl="0" algn="l">
              <a:spcBef>
                <a:spcPts val="1000"/>
              </a:spcBef>
              <a:spcAft>
                <a:spcPts val="0"/>
              </a:spcAft>
              <a:buSzPct val="100000"/>
              <a:buFont typeface="Noto Sans Symbols"/>
              <a:buChar char="∙"/>
            </a:pPr>
            <a:r>
              <a:rPr lang="en-CA">
                <a:latin typeface="Cambria"/>
                <a:ea typeface="Cambria"/>
                <a:cs typeface="Cambria"/>
                <a:sym typeface="Cambria"/>
              </a:rPr>
              <a:t>COMPRESS – TOWELS OR CLOTHS ARE IMMERSED IN COLD WATER, WRUNG OUT AND APPLIED TO THE CLIENTS SKIN. COVER THE COMPRESS WITH AN INSULATING TOWEL. </a:t>
            </a:r>
            <a:endParaRPr>
              <a:latin typeface="Cambria"/>
              <a:ea typeface="Cambria"/>
              <a:cs typeface="Cambria"/>
              <a:sym typeface="Cambria"/>
            </a:endParaRPr>
          </a:p>
          <a:p>
            <a:pPr indent="-400050" lvl="0" marL="342900" rtl="0" algn="l">
              <a:spcBef>
                <a:spcPts val="1000"/>
              </a:spcBef>
              <a:spcAft>
                <a:spcPts val="0"/>
              </a:spcAft>
              <a:buSzPct val="100000"/>
              <a:buFont typeface="Noto Sans Symbols"/>
              <a:buChar char="∙"/>
            </a:pPr>
            <a:r>
              <a:rPr lang="en-CA">
                <a:latin typeface="Cambria"/>
                <a:ea typeface="Cambria"/>
                <a:cs typeface="Cambria"/>
                <a:sym typeface="Cambria"/>
              </a:rPr>
              <a:t>COOL WASH – USES A CLOTH THAT HAS BEEN FOLDED IN 4 AND RUN UNDER COLD WATER. USE ONE SQUARE THEN CHANGE TO ANOTHER AS THE SQUARE HEATS UP.</a:t>
            </a:r>
            <a:endParaRPr>
              <a:latin typeface="Cambria"/>
              <a:ea typeface="Cambria"/>
              <a:cs typeface="Cambria"/>
              <a:sym typeface="Cambria"/>
            </a:endParaRPr>
          </a:p>
          <a:p>
            <a:pPr indent="-400050" lvl="0" marL="342900" rtl="0" algn="l">
              <a:spcBef>
                <a:spcPts val="1000"/>
              </a:spcBef>
              <a:spcAft>
                <a:spcPts val="0"/>
              </a:spcAft>
              <a:buSzPct val="100000"/>
              <a:buFont typeface="Noto Sans Symbols"/>
              <a:buChar char="∙"/>
            </a:pPr>
            <a:r>
              <a:rPr lang="en-CA">
                <a:latin typeface="Cambria"/>
                <a:ea typeface="Cambria"/>
                <a:cs typeface="Cambria"/>
                <a:sym typeface="Cambria"/>
              </a:rPr>
              <a:t>HEATING COMPRESS – WILL DRAW CIRCULATION TO THE AREA USING THE BODY’S REFLEXES TO WARM UP A COLD AREA. A COLS CLOTH IS PLACED ON AN AREA AND COVERED BY A DRY CLOTH. THIS REMAINS IN PLACE UNTIL THE BODY HAS HEATED THE COLD CLOTH TO BODY TEMPERATURE. </a:t>
            </a:r>
            <a:endParaRPr>
              <a:latin typeface="Cambria"/>
              <a:ea typeface="Cambria"/>
              <a:cs typeface="Cambria"/>
              <a:sym typeface="Cambria"/>
            </a:endParaRPr>
          </a:p>
          <a:p>
            <a:pPr indent="-177800" lvl="0" marL="228600" rtl="0" algn="l">
              <a:spcBef>
                <a:spcPts val="1000"/>
              </a:spcBef>
              <a:spcAft>
                <a:spcPts val="0"/>
              </a:spcAft>
              <a:buClr>
                <a:schemeClr val="dk1"/>
              </a:buClr>
              <a:buSzPct val="100000"/>
              <a:buFont typeface="Arial"/>
              <a:buNone/>
            </a:pPr>
            <a:r>
              <a:t/>
            </a:r>
            <a:endParaRPr/>
          </a:p>
          <a:p>
            <a:pPr indent="0" lvl="0" marL="0" rtl="0" algn="l">
              <a:spcBef>
                <a:spcPts val="1000"/>
              </a:spcBef>
              <a:spcAft>
                <a:spcPts val="0"/>
              </a:spcAft>
              <a:buNone/>
            </a:pPr>
            <a:r>
              <a:t/>
            </a:r>
            <a:endParaRPr/>
          </a:p>
        </p:txBody>
      </p:sp>
      <p:pic>
        <p:nvPicPr>
          <p:cNvPr id="338" name="Google Shape;338;g3c802f9d130_0_6" title="17703236460724571103914834994399.jpg"/>
          <p:cNvPicPr preferRelativeResize="0"/>
          <p:nvPr/>
        </p:nvPicPr>
        <p:blipFill>
          <a:blip r:embed="rId3">
            <a:alphaModFix/>
          </a:blip>
          <a:stretch>
            <a:fillRect/>
          </a:stretch>
        </p:blipFill>
        <p:spPr>
          <a:xfrm>
            <a:off x="9020300" y="321467"/>
            <a:ext cx="3171699" cy="317169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16"/>
          <p:cNvSpPr txBox="1"/>
          <p:nvPr>
            <p:ph idx="1" type="body"/>
          </p:nvPr>
        </p:nvSpPr>
        <p:spPr>
          <a:xfrm>
            <a:off x="321475" y="428625"/>
            <a:ext cx="11483700" cy="6143700"/>
          </a:xfrm>
          <a:prstGeom prst="rect">
            <a:avLst/>
          </a:prstGeom>
          <a:noFill/>
          <a:ln>
            <a:noFill/>
          </a:ln>
        </p:spPr>
        <p:txBody>
          <a:bodyPr anchorCtr="0" anchor="t" bIns="45700" lIns="91425" spcFirstLastPara="1" rIns="91425" wrap="square" tIns="45700">
            <a:normAutofit fontScale="70000" lnSpcReduction="20000"/>
          </a:bodyPr>
          <a:lstStyle/>
          <a:p>
            <a:pPr indent="-238125" lvl="0" marL="228600" rtl="0" algn="l">
              <a:lnSpc>
                <a:spcPct val="120000"/>
              </a:lnSpc>
              <a:spcBef>
                <a:spcPts val="0"/>
              </a:spcBef>
              <a:spcAft>
                <a:spcPts val="0"/>
              </a:spcAft>
              <a:buSzPct val="100000"/>
              <a:buChar char="•"/>
            </a:pPr>
            <a:r>
              <a:rPr b="1" lang="en-CA">
                <a:latin typeface="Cambria"/>
                <a:ea typeface="Cambria"/>
                <a:cs typeface="Cambria"/>
                <a:sym typeface="Cambria"/>
              </a:rPr>
              <a:t>EFFECTS </a:t>
            </a:r>
            <a:endParaRPr>
              <a:latin typeface="Cambria"/>
              <a:ea typeface="Cambria"/>
              <a:cs typeface="Cambria"/>
              <a:sym typeface="Cambria"/>
            </a:endParaRPr>
          </a:p>
          <a:p>
            <a:pPr indent="-352425" lvl="0" marL="342900" rtl="0" algn="l">
              <a:lnSpc>
                <a:spcPct val="120000"/>
              </a:lnSpc>
              <a:spcBef>
                <a:spcPts val="1000"/>
              </a:spcBef>
              <a:spcAft>
                <a:spcPts val="0"/>
              </a:spcAft>
              <a:buSzPct val="100000"/>
              <a:buFont typeface="Cambria"/>
              <a:buChar char="-"/>
            </a:pPr>
            <a:r>
              <a:rPr lang="en-CA">
                <a:latin typeface="Cambria"/>
                <a:ea typeface="Cambria"/>
                <a:cs typeface="Cambria"/>
                <a:sym typeface="Cambria"/>
              </a:rPr>
              <a:t>COLD IS USED WITH ACUTE CONDITIONS</a:t>
            </a:r>
            <a:endParaRPr>
              <a:latin typeface="Cambria"/>
              <a:ea typeface="Cambria"/>
              <a:cs typeface="Cambria"/>
              <a:sym typeface="Cambria"/>
            </a:endParaRPr>
          </a:p>
          <a:p>
            <a:pPr indent="-352425" lvl="0" marL="342900" rtl="0" algn="l">
              <a:lnSpc>
                <a:spcPct val="120000"/>
              </a:lnSpc>
              <a:spcBef>
                <a:spcPts val="1000"/>
              </a:spcBef>
              <a:spcAft>
                <a:spcPts val="0"/>
              </a:spcAft>
              <a:buSzPct val="100000"/>
              <a:buFont typeface="Cambria"/>
              <a:buChar char="-"/>
            </a:pPr>
            <a:r>
              <a:rPr lang="en-CA">
                <a:latin typeface="Cambria"/>
                <a:ea typeface="Cambria"/>
                <a:cs typeface="Cambria"/>
                <a:sym typeface="Cambria"/>
              </a:rPr>
              <a:t>AFTER A CROSS FIBER FRICTION TECHNIQUE</a:t>
            </a:r>
            <a:endParaRPr>
              <a:latin typeface="Cambria"/>
              <a:ea typeface="Cambria"/>
              <a:cs typeface="Cambria"/>
              <a:sym typeface="Cambria"/>
            </a:endParaRPr>
          </a:p>
          <a:p>
            <a:pPr indent="-352425" lvl="0" marL="342900" rtl="0" algn="l">
              <a:lnSpc>
                <a:spcPct val="120000"/>
              </a:lnSpc>
              <a:spcBef>
                <a:spcPts val="1000"/>
              </a:spcBef>
              <a:spcAft>
                <a:spcPts val="0"/>
              </a:spcAft>
              <a:buSzPct val="100000"/>
              <a:buFont typeface="Cambria"/>
              <a:buChar char="-"/>
            </a:pPr>
            <a:r>
              <a:rPr lang="en-CA">
                <a:latin typeface="Cambria"/>
                <a:ea typeface="Cambria"/>
                <a:cs typeface="Cambria"/>
                <a:sym typeface="Cambria"/>
              </a:rPr>
              <a:t>AS A BRIEF DISTRACTION WHEN TREATING TRIGGER POINTS.</a:t>
            </a:r>
            <a:endParaRPr>
              <a:latin typeface="Cambria"/>
              <a:ea typeface="Cambria"/>
              <a:cs typeface="Cambria"/>
              <a:sym typeface="Cambria"/>
            </a:endParaRPr>
          </a:p>
          <a:p>
            <a:pPr indent="-352425" lvl="0" marL="342900" rtl="0" algn="l">
              <a:lnSpc>
                <a:spcPct val="120000"/>
              </a:lnSpc>
              <a:spcBef>
                <a:spcPts val="1000"/>
              </a:spcBef>
              <a:spcAft>
                <a:spcPts val="0"/>
              </a:spcAft>
              <a:buSzPct val="100000"/>
              <a:buFont typeface="Cambria"/>
              <a:buChar char="-"/>
            </a:pPr>
            <a:r>
              <a:rPr lang="en-CA">
                <a:latin typeface="Cambria"/>
                <a:ea typeface="Cambria"/>
                <a:cs typeface="Cambria"/>
                <a:sym typeface="Cambria"/>
              </a:rPr>
              <a:t>INCREASES VASOCONSTRICTION </a:t>
            </a:r>
            <a:endParaRPr>
              <a:latin typeface="Cambria"/>
              <a:ea typeface="Cambria"/>
              <a:cs typeface="Cambria"/>
              <a:sym typeface="Cambria"/>
            </a:endParaRPr>
          </a:p>
          <a:p>
            <a:pPr indent="-352425" lvl="0" marL="342900" rtl="0" algn="l">
              <a:lnSpc>
                <a:spcPct val="120000"/>
              </a:lnSpc>
              <a:spcBef>
                <a:spcPts val="1000"/>
              </a:spcBef>
              <a:spcAft>
                <a:spcPts val="0"/>
              </a:spcAft>
              <a:buSzPct val="100000"/>
              <a:buFont typeface="Cambria"/>
              <a:buChar char="-"/>
            </a:pPr>
            <a:r>
              <a:rPr lang="en-CA">
                <a:latin typeface="Cambria"/>
                <a:ea typeface="Cambria"/>
                <a:cs typeface="Cambria"/>
                <a:sym typeface="Cambria"/>
              </a:rPr>
              <a:t>DECREASES LOCAL CIRCULATION, PAIN, INFLAMMATION, EDEMA, SPASM, METABOLISM AND COLLAGEN EXTENSIBILITY</a:t>
            </a:r>
            <a:endParaRPr>
              <a:latin typeface="Cambria"/>
              <a:ea typeface="Cambria"/>
              <a:cs typeface="Cambria"/>
              <a:sym typeface="Cambria"/>
            </a:endParaRPr>
          </a:p>
          <a:p>
            <a:pPr indent="-352425" lvl="0" marL="342900" rtl="0" algn="l">
              <a:lnSpc>
                <a:spcPct val="120000"/>
              </a:lnSpc>
              <a:spcBef>
                <a:spcPts val="1000"/>
              </a:spcBef>
              <a:spcAft>
                <a:spcPts val="0"/>
              </a:spcAft>
              <a:buSzPct val="100000"/>
              <a:buFont typeface="Cambria"/>
              <a:buChar char="-"/>
            </a:pPr>
            <a:r>
              <a:rPr lang="en-CA">
                <a:latin typeface="Cambria"/>
                <a:ea typeface="Cambria"/>
                <a:cs typeface="Cambria"/>
                <a:sym typeface="Cambria"/>
              </a:rPr>
              <a:t>BRIEF APPLICATIONS ARE STIMULATING. </a:t>
            </a:r>
            <a:endParaRPr>
              <a:latin typeface="Cambria"/>
              <a:ea typeface="Cambria"/>
              <a:cs typeface="Cambria"/>
              <a:sym typeface="Cambria"/>
            </a:endParaRPr>
          </a:p>
          <a:p>
            <a:pPr indent="-343535" lvl="0" marL="342900" rtl="0" algn="l">
              <a:lnSpc>
                <a:spcPct val="120000"/>
              </a:lnSpc>
              <a:spcBef>
                <a:spcPts val="1000"/>
              </a:spcBef>
              <a:spcAft>
                <a:spcPts val="0"/>
              </a:spcAft>
              <a:buSzPct val="90000"/>
              <a:buFont typeface="Cambria"/>
              <a:buChar char="-"/>
            </a:pPr>
            <a:r>
              <a:rPr lang="en-CA">
                <a:latin typeface="Cambria"/>
                <a:ea typeface="Cambria"/>
                <a:cs typeface="Cambria"/>
                <a:sym typeface="Cambria"/>
              </a:rPr>
              <a:t>STIMULATE ACTIVITY IN TARGET ORGANS</a:t>
            </a:r>
            <a:endParaRPr>
              <a:latin typeface="Cambria"/>
              <a:ea typeface="Cambria"/>
              <a:cs typeface="Cambria"/>
              <a:sym typeface="Cambria"/>
            </a:endParaRPr>
          </a:p>
          <a:p>
            <a:pPr indent="-343535" lvl="0" marL="342900" rtl="0" algn="l">
              <a:lnSpc>
                <a:spcPct val="120000"/>
              </a:lnSpc>
              <a:spcBef>
                <a:spcPts val="1000"/>
              </a:spcBef>
              <a:spcAft>
                <a:spcPts val="0"/>
              </a:spcAft>
              <a:buSzPct val="90000"/>
              <a:buFont typeface="Cambria"/>
              <a:buChar char="-"/>
            </a:pPr>
            <a:r>
              <a:rPr lang="en-CA">
                <a:latin typeface="Cambria"/>
                <a:ea typeface="Cambria"/>
                <a:cs typeface="Cambria"/>
                <a:sym typeface="Cambria"/>
              </a:rPr>
              <a:t>PROLONGED COLD TO NOSE, BACK OF NECK FOR NOSEBLEEDS</a:t>
            </a:r>
            <a:endParaRPr>
              <a:latin typeface="Cambria"/>
              <a:ea typeface="Cambria"/>
              <a:cs typeface="Cambria"/>
              <a:sym typeface="Cambria"/>
            </a:endParaRPr>
          </a:p>
          <a:p>
            <a:pPr indent="-343535" lvl="0" marL="342900" rtl="0" algn="l">
              <a:lnSpc>
                <a:spcPct val="120000"/>
              </a:lnSpc>
              <a:spcBef>
                <a:spcPts val="1000"/>
              </a:spcBef>
              <a:spcAft>
                <a:spcPts val="0"/>
              </a:spcAft>
              <a:buSzPct val="90000"/>
              <a:buFont typeface="Cambria"/>
              <a:buChar char="-"/>
            </a:pPr>
            <a:r>
              <a:rPr lang="en-CA">
                <a:latin typeface="Cambria"/>
                <a:ea typeface="Cambria"/>
                <a:cs typeface="Cambria"/>
                <a:sym typeface="Cambria"/>
              </a:rPr>
              <a:t>OVER HEART TO REDUCE HEART RATE</a:t>
            </a:r>
            <a:endParaRPr>
              <a:latin typeface="Cambria"/>
              <a:ea typeface="Cambria"/>
              <a:cs typeface="Cambria"/>
              <a:sym typeface="Cambria"/>
            </a:endParaRPr>
          </a:p>
          <a:p>
            <a:pPr indent="-47625" lvl="0" marL="38100" rtl="0" algn="l">
              <a:lnSpc>
                <a:spcPct val="120000"/>
              </a:lnSpc>
              <a:spcBef>
                <a:spcPts val="1000"/>
              </a:spcBef>
              <a:spcAft>
                <a:spcPts val="0"/>
              </a:spcAft>
              <a:buSzPct val="100000"/>
              <a:buChar char="•"/>
            </a:pPr>
            <a:r>
              <a:rPr lang="en-CA">
                <a:latin typeface="Cambria"/>
                <a:ea typeface="Cambria"/>
                <a:cs typeface="Cambria"/>
                <a:sym typeface="Cambria"/>
              </a:rPr>
              <a:t> </a:t>
            </a:r>
            <a:endParaRPr>
              <a:latin typeface="Cambria"/>
              <a:ea typeface="Cambria"/>
              <a:cs typeface="Cambria"/>
              <a:sym typeface="Cambria"/>
            </a:endParaRPr>
          </a:p>
          <a:p>
            <a:pPr indent="-47625" lvl="0" marL="38100" rtl="0" algn="l">
              <a:lnSpc>
                <a:spcPct val="120000"/>
              </a:lnSpc>
              <a:spcBef>
                <a:spcPts val="1000"/>
              </a:spcBef>
              <a:spcAft>
                <a:spcPts val="0"/>
              </a:spcAft>
              <a:buSzPct val="100000"/>
              <a:buChar char="•"/>
            </a:pPr>
            <a:r>
              <a:rPr b="1" lang="en-CA">
                <a:latin typeface="Cambria"/>
                <a:ea typeface="Cambria"/>
                <a:cs typeface="Cambria"/>
                <a:sym typeface="Cambria"/>
              </a:rPr>
              <a:t>CONTRAINDICATIONS</a:t>
            </a:r>
            <a:endParaRPr>
              <a:latin typeface="Cambria"/>
              <a:ea typeface="Cambria"/>
              <a:cs typeface="Cambria"/>
              <a:sym typeface="Cambria"/>
            </a:endParaRPr>
          </a:p>
          <a:p>
            <a:pPr indent="-352425" lvl="0" marL="342900" rtl="0" algn="l">
              <a:lnSpc>
                <a:spcPct val="120000"/>
              </a:lnSpc>
              <a:spcBef>
                <a:spcPts val="1000"/>
              </a:spcBef>
              <a:spcAft>
                <a:spcPts val="0"/>
              </a:spcAft>
              <a:buSzPct val="100000"/>
              <a:buFont typeface="Noto Sans Symbols"/>
              <a:buChar char="∙"/>
            </a:pPr>
            <a:r>
              <a:rPr lang="en-CA">
                <a:latin typeface="Cambria"/>
                <a:ea typeface="Cambria"/>
                <a:cs typeface="Cambria"/>
                <a:sym typeface="Cambria"/>
              </a:rPr>
              <a:t>RAYNAUD’S DISEASE</a:t>
            </a:r>
            <a:endParaRPr>
              <a:latin typeface="Cambria"/>
              <a:ea typeface="Cambria"/>
              <a:cs typeface="Cambria"/>
              <a:sym typeface="Cambria"/>
            </a:endParaRPr>
          </a:p>
          <a:p>
            <a:pPr indent="-352425" lvl="0" marL="342900" rtl="0" algn="l">
              <a:lnSpc>
                <a:spcPct val="120000"/>
              </a:lnSpc>
              <a:spcBef>
                <a:spcPts val="1000"/>
              </a:spcBef>
              <a:spcAft>
                <a:spcPts val="0"/>
              </a:spcAft>
              <a:buSzPct val="100000"/>
              <a:buFont typeface="Noto Sans Symbols"/>
              <a:buChar char="∙"/>
            </a:pPr>
            <a:r>
              <a:rPr lang="en-CA">
                <a:latin typeface="Cambria"/>
                <a:ea typeface="Cambria"/>
                <a:cs typeface="Cambria"/>
                <a:sym typeface="Cambria"/>
              </a:rPr>
              <a:t>OTHER CIRCULATORY INSUFFICIENCIES</a:t>
            </a:r>
            <a:endParaRPr>
              <a:latin typeface="Cambria"/>
              <a:ea typeface="Cambria"/>
              <a:cs typeface="Cambria"/>
              <a:sym typeface="Cambria"/>
            </a:endParaRPr>
          </a:p>
          <a:p>
            <a:pPr indent="-352425" lvl="0" marL="342900" rtl="0" algn="l">
              <a:lnSpc>
                <a:spcPct val="120000"/>
              </a:lnSpc>
              <a:spcBef>
                <a:spcPts val="1000"/>
              </a:spcBef>
              <a:spcAft>
                <a:spcPts val="0"/>
              </a:spcAft>
              <a:buSzPct val="100000"/>
              <a:buFont typeface="Noto Sans Symbols"/>
              <a:buChar char="∙"/>
            </a:pPr>
            <a:r>
              <a:rPr lang="en-CA">
                <a:latin typeface="Cambria"/>
                <a:ea typeface="Cambria"/>
                <a:cs typeface="Cambria"/>
                <a:sym typeface="Cambria"/>
              </a:rPr>
              <a:t>SENSORY CHANGES (DECREASED SENSITIVITY TO TEMPERATURE)</a:t>
            </a:r>
            <a:endParaRPr>
              <a:latin typeface="Cambria"/>
              <a:ea typeface="Cambria"/>
              <a:cs typeface="Cambria"/>
              <a:sym typeface="Cambria"/>
            </a:endParaRPr>
          </a:p>
          <a:p>
            <a:pPr indent="-352425" lvl="0" marL="342900" rtl="0" algn="l">
              <a:lnSpc>
                <a:spcPct val="120000"/>
              </a:lnSpc>
              <a:spcBef>
                <a:spcPts val="1000"/>
              </a:spcBef>
              <a:spcAft>
                <a:spcPts val="0"/>
              </a:spcAft>
              <a:buSzPct val="100000"/>
              <a:buFont typeface="Noto Sans Symbols"/>
              <a:buChar char="∙"/>
            </a:pPr>
            <a:r>
              <a:rPr lang="en-CA">
                <a:latin typeface="Cambria"/>
                <a:ea typeface="Cambria"/>
                <a:cs typeface="Cambria"/>
                <a:sym typeface="Cambria"/>
              </a:rPr>
              <a:t>COLD SENSITIVITY (COLD ALLERGY)</a:t>
            </a:r>
            <a:endParaRPr>
              <a:latin typeface="Cambria"/>
              <a:ea typeface="Cambria"/>
              <a:cs typeface="Cambria"/>
              <a:sym typeface="Cambria"/>
            </a:endParaRPr>
          </a:p>
          <a:p>
            <a:pPr indent="-352425" lvl="0" marL="342900" rtl="0" algn="l">
              <a:lnSpc>
                <a:spcPct val="120000"/>
              </a:lnSpc>
              <a:spcBef>
                <a:spcPts val="1000"/>
              </a:spcBef>
              <a:spcAft>
                <a:spcPts val="0"/>
              </a:spcAft>
              <a:buSzPct val="100000"/>
              <a:buFont typeface="Noto Sans Symbols"/>
              <a:buChar char="∙"/>
            </a:pPr>
            <a:r>
              <a:rPr lang="en-CA">
                <a:latin typeface="Cambria"/>
                <a:ea typeface="Cambria"/>
                <a:cs typeface="Cambria"/>
                <a:sym typeface="Cambria"/>
              </a:rPr>
              <a:t>DEBILITY AND THE CLIENT FEELING CHILLED</a:t>
            </a:r>
            <a:endParaRPr>
              <a:latin typeface="Cambria"/>
              <a:ea typeface="Cambria"/>
              <a:cs typeface="Cambria"/>
              <a:sym typeface="Cambria"/>
            </a:endParaRPr>
          </a:p>
          <a:p>
            <a:pPr indent="-149225" lvl="0" marL="228600" rtl="0" algn="l">
              <a:lnSpc>
                <a:spcPct val="120000"/>
              </a:lnSpc>
              <a:spcBef>
                <a:spcPts val="1000"/>
              </a:spcBef>
              <a:spcAft>
                <a:spcPts val="0"/>
              </a:spcAft>
              <a:buSzPct val="100000"/>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g3c802f9d130_0_19"/>
          <p:cNvSpPr txBox="1"/>
          <p:nvPr>
            <p:ph type="title"/>
          </p:nvPr>
        </p:nvSpPr>
        <p:spPr>
          <a:xfrm>
            <a:off x="913475" y="225623"/>
            <a:ext cx="10364400" cy="11673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CA"/>
              <a:t>INDICATIONS FOR COLD APPLICATIONS</a:t>
            </a:r>
            <a:endParaRPr/>
          </a:p>
        </p:txBody>
      </p:sp>
      <p:sp>
        <p:nvSpPr>
          <p:cNvPr id="350" name="Google Shape;350;g3c802f9d130_0_19"/>
          <p:cNvSpPr txBox="1"/>
          <p:nvPr>
            <p:ph idx="1" type="body"/>
          </p:nvPr>
        </p:nvSpPr>
        <p:spPr>
          <a:xfrm>
            <a:off x="303600" y="1214450"/>
            <a:ext cx="10974000" cy="5482800"/>
          </a:xfrm>
          <a:prstGeom prst="rect">
            <a:avLst/>
          </a:prstGeom>
        </p:spPr>
        <p:txBody>
          <a:bodyPr anchorCtr="0" anchor="t" bIns="45700" lIns="91425" spcFirstLastPara="1" rIns="91425" wrap="square" tIns="45700">
            <a:normAutofit fontScale="77500" lnSpcReduction="20000"/>
          </a:bodyPr>
          <a:lstStyle/>
          <a:p>
            <a:pPr indent="0" lvl="0" marL="0" rtl="0" algn="l">
              <a:spcBef>
                <a:spcPts val="1000"/>
              </a:spcBef>
              <a:spcAft>
                <a:spcPts val="0"/>
              </a:spcAft>
              <a:buNone/>
            </a:pPr>
            <a:r>
              <a:rPr lang="en-CA"/>
              <a:t>ACUTE SPRAINS/STRAINS</a:t>
            </a:r>
            <a:endParaRPr/>
          </a:p>
          <a:p>
            <a:pPr indent="0" lvl="0" marL="0" rtl="0" algn="l">
              <a:spcBef>
                <a:spcPts val="1000"/>
              </a:spcBef>
              <a:spcAft>
                <a:spcPts val="0"/>
              </a:spcAft>
              <a:buNone/>
            </a:pPr>
            <a:r>
              <a:rPr lang="en-CA"/>
              <a:t>ACUTE SOFT TISSUE TRAUMA IN GENERAL, INCLUDING CONTUSIONS</a:t>
            </a:r>
            <a:endParaRPr/>
          </a:p>
          <a:p>
            <a:pPr indent="0" lvl="0" marL="0" rtl="0" algn="l">
              <a:spcBef>
                <a:spcPts val="1000"/>
              </a:spcBef>
              <a:spcAft>
                <a:spcPts val="0"/>
              </a:spcAft>
              <a:buNone/>
            </a:pPr>
            <a:r>
              <a:rPr lang="en-CA"/>
              <a:t>INFLAMMATION</a:t>
            </a:r>
            <a:endParaRPr/>
          </a:p>
          <a:p>
            <a:pPr indent="0" lvl="0" marL="0" rtl="0" algn="l">
              <a:spcBef>
                <a:spcPts val="1000"/>
              </a:spcBef>
              <a:spcAft>
                <a:spcPts val="0"/>
              </a:spcAft>
              <a:buNone/>
            </a:pPr>
            <a:r>
              <a:rPr lang="en-CA"/>
              <a:t>EDEMA</a:t>
            </a:r>
            <a:endParaRPr/>
          </a:p>
          <a:p>
            <a:pPr indent="0" lvl="0" marL="0" rtl="0" algn="l">
              <a:spcBef>
                <a:spcPts val="1000"/>
              </a:spcBef>
              <a:spcAft>
                <a:spcPts val="0"/>
              </a:spcAft>
              <a:buNone/>
            </a:pPr>
            <a:r>
              <a:rPr lang="en-CA"/>
              <a:t>MM PAIN</a:t>
            </a:r>
            <a:endParaRPr/>
          </a:p>
          <a:p>
            <a:pPr indent="0" lvl="0" marL="0" rtl="0" algn="l">
              <a:spcBef>
                <a:spcPts val="1000"/>
              </a:spcBef>
              <a:spcAft>
                <a:spcPts val="0"/>
              </a:spcAft>
              <a:buNone/>
            </a:pPr>
            <a:r>
              <a:rPr lang="en-CA"/>
              <a:t>MM GUARDING/SPASM (EXCEPT WHEN ISCHEMIA IS PRIME CAUSE)</a:t>
            </a:r>
            <a:endParaRPr/>
          </a:p>
          <a:p>
            <a:pPr indent="0" lvl="0" marL="0" rtl="0" algn="l">
              <a:spcBef>
                <a:spcPts val="1000"/>
              </a:spcBef>
              <a:spcAft>
                <a:spcPts val="0"/>
              </a:spcAft>
              <a:buNone/>
            </a:pPr>
            <a:r>
              <a:rPr lang="en-CA"/>
              <a:t>ACUTE TENDONITIS/BURSITIS</a:t>
            </a:r>
            <a:endParaRPr/>
          </a:p>
          <a:p>
            <a:pPr indent="0" lvl="0" marL="0" rtl="0" algn="l">
              <a:spcBef>
                <a:spcPts val="1000"/>
              </a:spcBef>
              <a:spcAft>
                <a:spcPts val="0"/>
              </a:spcAft>
              <a:buNone/>
            </a:pPr>
            <a:r>
              <a:rPr lang="en-CA"/>
              <a:t>FRACTURES</a:t>
            </a:r>
            <a:endParaRPr/>
          </a:p>
          <a:p>
            <a:pPr indent="0" lvl="0" marL="0" rtl="0" algn="l">
              <a:spcBef>
                <a:spcPts val="1000"/>
              </a:spcBef>
              <a:spcAft>
                <a:spcPts val="0"/>
              </a:spcAft>
              <a:buNone/>
            </a:pPr>
            <a:r>
              <a:rPr lang="en-CA"/>
              <a:t>POST SURGICAL CONDITIONS</a:t>
            </a:r>
            <a:endParaRPr/>
          </a:p>
          <a:p>
            <a:pPr indent="0" lvl="0" marL="0" rtl="0" algn="l">
              <a:spcBef>
                <a:spcPts val="1000"/>
              </a:spcBef>
              <a:spcAft>
                <a:spcPts val="0"/>
              </a:spcAft>
              <a:buNone/>
            </a:pPr>
            <a:r>
              <a:rPr lang="en-CA"/>
              <a:t>HA’S/MIGRAINES</a:t>
            </a:r>
            <a:endParaRPr/>
          </a:p>
          <a:p>
            <a:pPr indent="0" lvl="0" marL="0" rtl="0" algn="l">
              <a:spcBef>
                <a:spcPts val="1000"/>
              </a:spcBef>
              <a:spcAft>
                <a:spcPts val="0"/>
              </a:spcAft>
              <a:buNone/>
            </a:pPr>
            <a:r>
              <a:rPr lang="en-CA"/>
              <a:t>HEMORRHOIDS</a:t>
            </a:r>
            <a:endParaRPr/>
          </a:p>
          <a:p>
            <a:pPr indent="0" lvl="0" marL="0" rtl="0" algn="l">
              <a:spcBef>
                <a:spcPts val="1000"/>
              </a:spcBef>
              <a:spcAft>
                <a:spcPts val="0"/>
              </a:spcAft>
              <a:buNone/>
            </a:pPr>
            <a:r>
              <a:rPr lang="en-CA"/>
              <a:t>RA/OTHER INFLAMMATORY ARTHRITIDES</a:t>
            </a:r>
            <a:endParaRPr/>
          </a:p>
          <a:p>
            <a:pPr indent="0" lvl="0" marL="0" rtl="0" algn="l">
              <a:spcBef>
                <a:spcPts val="1000"/>
              </a:spcBef>
              <a:spcAft>
                <a:spcPts val="0"/>
              </a:spcAft>
              <a:buNone/>
            </a:pPr>
            <a:r>
              <a:rPr lang="en-CA"/>
              <a:t>INFLAMMATORY JT DISORDERS</a:t>
            </a:r>
            <a:endParaRPr/>
          </a:p>
          <a:p>
            <a:pPr indent="0" lvl="0" marL="0" rtl="0" algn="l">
              <a:spcBef>
                <a:spcPts val="1000"/>
              </a:spcBef>
              <a:spcAft>
                <a:spcPts val="0"/>
              </a:spcAft>
              <a:buNone/>
            </a:pPr>
            <a:r>
              <a:rPr lang="en-CA"/>
              <a:t>MS</a:t>
            </a:r>
            <a:endParaRPr/>
          </a:p>
          <a:p>
            <a:pPr indent="0" lvl="0" marL="0" rtl="0" algn="l">
              <a:spcBef>
                <a:spcPts val="1000"/>
              </a:spcBef>
              <a:spcAft>
                <a:spcPts val="0"/>
              </a:spcAft>
              <a:buNone/>
            </a:pPr>
            <a:r>
              <a:rPr lang="en-CA"/>
              <a:t>DEPRESSION</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17"/>
          <p:cNvSpPr txBox="1"/>
          <p:nvPr>
            <p:ph type="title"/>
          </p:nvPr>
        </p:nvSpPr>
        <p:spPr>
          <a:xfrm>
            <a:off x="913775" y="618518"/>
            <a:ext cx="10364451" cy="110637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Cambria"/>
              <a:buNone/>
            </a:pPr>
            <a:r>
              <a:rPr b="1" lang="en-CA">
                <a:latin typeface="Cambria"/>
                <a:ea typeface="Cambria"/>
                <a:cs typeface="Cambria"/>
                <a:sym typeface="Cambria"/>
              </a:rPr>
              <a:t>CONTRAST</a:t>
            </a:r>
            <a:br>
              <a:rPr lang="en-CA">
                <a:latin typeface="Cambria"/>
                <a:ea typeface="Cambria"/>
                <a:cs typeface="Cambria"/>
                <a:sym typeface="Cambria"/>
              </a:rPr>
            </a:br>
            <a:endParaRPr/>
          </a:p>
        </p:txBody>
      </p:sp>
      <p:sp>
        <p:nvSpPr>
          <p:cNvPr id="356" name="Google Shape;356;p17"/>
          <p:cNvSpPr txBox="1"/>
          <p:nvPr>
            <p:ph idx="1" type="body"/>
          </p:nvPr>
        </p:nvSpPr>
        <p:spPr>
          <a:xfrm>
            <a:off x="214325" y="1517075"/>
            <a:ext cx="8233200" cy="5019300"/>
          </a:xfrm>
          <a:prstGeom prst="rect">
            <a:avLst/>
          </a:prstGeom>
          <a:noFill/>
          <a:ln>
            <a:noFill/>
          </a:ln>
        </p:spPr>
        <p:txBody>
          <a:bodyPr anchorCtr="0" anchor="t" bIns="45700" lIns="91425" spcFirstLastPara="1" rIns="91425" wrap="square" tIns="45700">
            <a:normAutofit fontScale="77500" lnSpcReduction="20000"/>
          </a:bodyPr>
          <a:lstStyle/>
          <a:p>
            <a:pPr indent="-209550" lvl="0" marL="228600" rtl="0" algn="l">
              <a:lnSpc>
                <a:spcPct val="120000"/>
              </a:lnSpc>
              <a:spcBef>
                <a:spcPts val="0"/>
              </a:spcBef>
              <a:spcAft>
                <a:spcPts val="0"/>
              </a:spcAft>
              <a:buSzPct val="100000"/>
              <a:buChar char="•"/>
            </a:pPr>
            <a:r>
              <a:rPr lang="en-CA">
                <a:latin typeface="Cambria"/>
                <a:ea typeface="Cambria"/>
                <a:cs typeface="Cambria"/>
                <a:sym typeface="Cambria"/>
              </a:rPr>
              <a:t>CONTRAST HYDROTHERAPY IS A WARM OR HOT APPLICATION FOLLOWED BY A COOL OR COLD APPLICATION. THIS CAUSES ALTERNATING VASODILATION AND VASOCONSTRICTION OF THE ARTERIOLES AND CAPILLARIES. CAUSES A MARKED INCREASE IN LOCAL CIRCULATION AND VENOUS RETURN. THIS HELPS MOVE METABOLITES, DECREASE EDEMA,  INCREASE TISSUE HEALING., AND INCREASE LOCAL BLOOD FLOW BAY 100%.</a:t>
            </a:r>
            <a:endParaRPr>
              <a:latin typeface="Cambria"/>
              <a:ea typeface="Cambria"/>
              <a:cs typeface="Cambria"/>
              <a:sym typeface="Cambria"/>
            </a:endParaRPr>
          </a:p>
          <a:p>
            <a:pPr indent="-209550" lvl="0" marL="228600" rtl="0" algn="l">
              <a:lnSpc>
                <a:spcPct val="120000"/>
              </a:lnSpc>
              <a:spcBef>
                <a:spcPts val="1000"/>
              </a:spcBef>
              <a:spcAft>
                <a:spcPts val="0"/>
              </a:spcAft>
              <a:buSzPct val="100000"/>
              <a:buChar char="•"/>
            </a:pPr>
            <a:r>
              <a:rPr lang="en-CA">
                <a:latin typeface="Cambria"/>
                <a:ea typeface="Cambria"/>
                <a:cs typeface="Cambria"/>
                <a:sym typeface="Cambria"/>
              </a:rPr>
              <a:t>A COMMON RATIO FOR EACH APPLICATION OF HEAT AND COLD IS 3:1 THREE MINUTES OF HOT, ONE MINUTE OF COLD. VASOCONSTRICTION HAPPENS IN 20 SECONDS SO THE COLD APPLICATION MAY BE AS BRIEF AS 30 SECONDS. </a:t>
            </a:r>
            <a:endParaRPr>
              <a:latin typeface="Cambria"/>
              <a:ea typeface="Cambria"/>
              <a:cs typeface="Cambria"/>
              <a:sym typeface="Cambria"/>
            </a:endParaRPr>
          </a:p>
          <a:p>
            <a:pPr indent="-199707" lvl="0" marL="228600" rtl="0" algn="l">
              <a:lnSpc>
                <a:spcPct val="120000"/>
              </a:lnSpc>
              <a:spcBef>
                <a:spcPts val="1000"/>
              </a:spcBef>
              <a:spcAft>
                <a:spcPts val="0"/>
              </a:spcAft>
              <a:buSzPct val="90000"/>
              <a:buFont typeface="Cambria"/>
              <a:buChar char="•"/>
            </a:pPr>
            <a:r>
              <a:rPr lang="en-CA">
                <a:latin typeface="Cambria"/>
                <a:ea typeface="Cambria"/>
                <a:cs typeface="Cambria"/>
                <a:sym typeface="Cambria"/>
              </a:rPr>
              <a:t>THE SEQUENCE IS REPEATED 6-8 TIMES, TX CAN BE UP 30-45 MINUTES LONG  IF DONE ON IT’S OWN, OR IF COUPLED WITH MASSAGE IT IS REPEATED 3-4 TIMES. </a:t>
            </a:r>
            <a:endParaRPr>
              <a:latin typeface="Cambria"/>
              <a:ea typeface="Cambria"/>
              <a:cs typeface="Cambria"/>
              <a:sym typeface="Cambria"/>
            </a:endParaRPr>
          </a:p>
          <a:p>
            <a:pPr indent="-209550" lvl="0" marL="228600" rtl="0" algn="l">
              <a:lnSpc>
                <a:spcPct val="120000"/>
              </a:lnSpc>
              <a:spcBef>
                <a:spcPts val="1000"/>
              </a:spcBef>
              <a:spcAft>
                <a:spcPts val="0"/>
              </a:spcAft>
              <a:buSzPct val="100000"/>
              <a:buChar char="•"/>
            </a:pPr>
            <a:r>
              <a:rPr lang="en-CA">
                <a:latin typeface="Cambria"/>
                <a:ea typeface="Cambria"/>
                <a:cs typeface="Cambria"/>
                <a:sym typeface="Cambria"/>
              </a:rPr>
              <a:t>THE GREATER THE DIFFERENCE IN TEMPERATURE BETWEEN HOT AND COLD, THE GREATER THE EFFECT ON LOCAL CIRCULATION.  HEAT BRINGS OXYGENATED BLOOD CARRYING DEFENSIVE/HEALING CELLS AND COLD LIMITS LOCAL PAIN/REDUCES BUILD-UP OF EDEMA/WASTE PRODUCTS.</a:t>
            </a:r>
            <a:endParaRPr>
              <a:latin typeface="Cambria"/>
              <a:ea typeface="Cambria"/>
              <a:cs typeface="Cambria"/>
              <a:sym typeface="Cambria"/>
            </a:endParaRPr>
          </a:p>
          <a:p>
            <a:pPr indent="-209550" lvl="0" marL="228600" rtl="0" algn="l">
              <a:lnSpc>
                <a:spcPct val="120000"/>
              </a:lnSpc>
              <a:spcBef>
                <a:spcPts val="1000"/>
              </a:spcBef>
              <a:spcAft>
                <a:spcPts val="0"/>
              </a:spcAft>
              <a:buSzPct val="100000"/>
              <a:buChar char="•"/>
            </a:pPr>
            <a:r>
              <a:rPr lang="en-CA">
                <a:latin typeface="Cambria"/>
                <a:ea typeface="Cambria"/>
                <a:cs typeface="Cambria"/>
                <a:sym typeface="Cambria"/>
              </a:rPr>
              <a:t>CONTRAST APPLICATIONS SHOULD ALWAYS END IN COLD. </a:t>
            </a:r>
            <a:endParaRPr>
              <a:latin typeface="Cambria"/>
              <a:ea typeface="Cambria"/>
              <a:cs typeface="Cambria"/>
              <a:sym typeface="Cambria"/>
            </a:endParaRPr>
          </a:p>
          <a:p>
            <a:pPr indent="-199707" lvl="0" marL="228600" rtl="0" algn="l">
              <a:lnSpc>
                <a:spcPct val="120000"/>
              </a:lnSpc>
              <a:spcBef>
                <a:spcPts val="1000"/>
              </a:spcBef>
              <a:spcAft>
                <a:spcPts val="0"/>
              </a:spcAft>
              <a:buSzPct val="90000"/>
              <a:buFont typeface="Cambria"/>
              <a:buChar char="•"/>
            </a:pPr>
            <a:r>
              <a:rPr lang="en-CA">
                <a:latin typeface="Cambria"/>
                <a:ea typeface="Cambria"/>
                <a:cs typeface="Cambria"/>
                <a:sym typeface="Cambria"/>
              </a:rPr>
              <a:t>THE MINIMAL TEMP DIFFERENCE SHOULD BE 10 DEGREES C(18F)</a:t>
            </a:r>
            <a:endParaRPr>
              <a:latin typeface="Cambria"/>
              <a:ea typeface="Cambria"/>
              <a:cs typeface="Cambria"/>
              <a:sym typeface="Cambria"/>
            </a:endParaRPr>
          </a:p>
          <a:p>
            <a:pPr indent="0" lvl="0" marL="228600" rtl="0" algn="l">
              <a:lnSpc>
                <a:spcPct val="120000"/>
              </a:lnSpc>
              <a:spcBef>
                <a:spcPts val="1000"/>
              </a:spcBef>
              <a:spcAft>
                <a:spcPts val="0"/>
              </a:spcAft>
              <a:buNone/>
            </a:pPr>
            <a:r>
              <a:t/>
            </a:r>
            <a:endParaRPr/>
          </a:p>
        </p:txBody>
      </p:sp>
      <p:pic>
        <p:nvPicPr>
          <p:cNvPr id="357" name="Google Shape;357;p17" title="core.jpg"/>
          <p:cNvPicPr preferRelativeResize="0"/>
          <p:nvPr/>
        </p:nvPicPr>
        <p:blipFill>
          <a:blip r:embed="rId3">
            <a:alphaModFix/>
          </a:blip>
          <a:stretch>
            <a:fillRect/>
          </a:stretch>
        </p:blipFill>
        <p:spPr>
          <a:xfrm>
            <a:off x="8599925" y="964400"/>
            <a:ext cx="3439676" cy="557197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18"/>
          <p:cNvSpPr txBox="1"/>
          <p:nvPr>
            <p:ph idx="1" type="body"/>
          </p:nvPr>
        </p:nvSpPr>
        <p:spPr>
          <a:xfrm>
            <a:off x="395850" y="205350"/>
            <a:ext cx="7641000" cy="6447300"/>
          </a:xfrm>
          <a:prstGeom prst="rect">
            <a:avLst/>
          </a:prstGeom>
          <a:noFill/>
          <a:ln>
            <a:noFill/>
          </a:ln>
        </p:spPr>
        <p:txBody>
          <a:bodyPr anchorCtr="0" anchor="t" bIns="45700" lIns="91425" spcFirstLastPara="1" rIns="91425" wrap="square" tIns="45700">
            <a:normAutofit lnSpcReduction="20000"/>
          </a:bodyPr>
          <a:lstStyle/>
          <a:p>
            <a:pPr indent="-266700" lvl="0" marL="228600" rtl="0" algn="l">
              <a:lnSpc>
                <a:spcPct val="120000"/>
              </a:lnSpc>
              <a:spcBef>
                <a:spcPts val="0"/>
              </a:spcBef>
              <a:spcAft>
                <a:spcPts val="0"/>
              </a:spcAft>
              <a:buSzPts val="2000"/>
              <a:buChar char="•"/>
            </a:pPr>
            <a:r>
              <a:rPr b="1" lang="en-CA">
                <a:latin typeface="Cambria"/>
                <a:ea typeface="Cambria"/>
                <a:cs typeface="Cambria"/>
                <a:sym typeface="Cambria"/>
              </a:rPr>
              <a:t>SPECIFIC CONTRAST APPLICATIONS</a:t>
            </a:r>
            <a:endParaRPr>
              <a:latin typeface="Cambria"/>
              <a:ea typeface="Cambria"/>
              <a:cs typeface="Cambria"/>
              <a:sym typeface="Cambria"/>
            </a:endParaRPr>
          </a:p>
          <a:p>
            <a:pPr indent="-381000" lvl="0" marL="342900" rtl="0" algn="l">
              <a:lnSpc>
                <a:spcPct val="120000"/>
              </a:lnSpc>
              <a:spcBef>
                <a:spcPts val="1000"/>
              </a:spcBef>
              <a:spcAft>
                <a:spcPts val="0"/>
              </a:spcAft>
              <a:buSzPts val="2000"/>
              <a:buFont typeface="Noto Sans Symbols"/>
              <a:buChar char="∙"/>
            </a:pPr>
            <a:r>
              <a:rPr lang="en-CA">
                <a:latin typeface="Cambria"/>
                <a:ea typeface="Cambria"/>
                <a:cs typeface="Cambria"/>
                <a:sym typeface="Cambria"/>
              </a:rPr>
              <a:t>ARM AND FOOT BATHS AND COMPRESSES</a:t>
            </a:r>
            <a:endParaRPr>
              <a:latin typeface="Cambria"/>
              <a:ea typeface="Cambria"/>
              <a:cs typeface="Cambria"/>
              <a:sym typeface="Cambria"/>
            </a:endParaRPr>
          </a:p>
          <a:p>
            <a:pPr indent="-266700" lvl="0" marL="457200" rtl="0" algn="l">
              <a:lnSpc>
                <a:spcPct val="120000"/>
              </a:lnSpc>
              <a:spcBef>
                <a:spcPts val="1000"/>
              </a:spcBef>
              <a:spcAft>
                <a:spcPts val="0"/>
              </a:spcAft>
              <a:buSzPts val="2000"/>
              <a:buChar char="•"/>
            </a:pPr>
            <a:r>
              <a:rPr lang="en-CA">
                <a:latin typeface="Cambria"/>
                <a:ea typeface="Cambria"/>
                <a:cs typeface="Cambria"/>
                <a:sym typeface="Cambria"/>
              </a:rPr>
              <a:t> </a:t>
            </a:r>
            <a:endParaRPr>
              <a:latin typeface="Cambria"/>
              <a:ea typeface="Cambria"/>
              <a:cs typeface="Cambria"/>
              <a:sym typeface="Cambria"/>
            </a:endParaRPr>
          </a:p>
          <a:p>
            <a:pPr indent="-266700" lvl="0" marL="228600" rtl="0" algn="l">
              <a:lnSpc>
                <a:spcPct val="120000"/>
              </a:lnSpc>
              <a:spcBef>
                <a:spcPts val="1000"/>
              </a:spcBef>
              <a:spcAft>
                <a:spcPts val="0"/>
              </a:spcAft>
              <a:buSzPts val="2000"/>
              <a:buChar char="•"/>
            </a:pPr>
            <a:r>
              <a:rPr b="1" lang="en-CA">
                <a:latin typeface="Cambria"/>
                <a:ea typeface="Cambria"/>
                <a:cs typeface="Cambria"/>
                <a:sym typeface="Cambria"/>
              </a:rPr>
              <a:t>EFFECTS</a:t>
            </a:r>
            <a:endParaRPr>
              <a:latin typeface="Cambria"/>
              <a:ea typeface="Cambria"/>
              <a:cs typeface="Cambria"/>
              <a:sym typeface="Cambria"/>
            </a:endParaRPr>
          </a:p>
          <a:p>
            <a:pPr indent="-381000" lvl="0" marL="342900" rtl="0" algn="l">
              <a:lnSpc>
                <a:spcPct val="120000"/>
              </a:lnSpc>
              <a:spcBef>
                <a:spcPts val="1000"/>
              </a:spcBef>
              <a:spcAft>
                <a:spcPts val="0"/>
              </a:spcAft>
              <a:buSzPts val="2000"/>
              <a:buFont typeface="Cambria"/>
              <a:buChar char="-"/>
            </a:pPr>
            <a:r>
              <a:rPr lang="en-CA">
                <a:latin typeface="Cambria"/>
                <a:ea typeface="Cambria"/>
                <a:cs typeface="Cambria"/>
                <a:sym typeface="Cambria"/>
              </a:rPr>
              <a:t>CONTRAST HYDROTHERAPY IS USUALLY USED FOR TREATING SUBACUTE CONDITION, IT INCREASES LOCAL CIRCULATION.</a:t>
            </a:r>
            <a:endParaRPr>
              <a:latin typeface="Cambria"/>
              <a:ea typeface="Cambria"/>
              <a:cs typeface="Cambria"/>
              <a:sym typeface="Cambria"/>
            </a:endParaRPr>
          </a:p>
          <a:p>
            <a:pPr indent="-266700" lvl="0" marL="266700" rtl="0" algn="l">
              <a:lnSpc>
                <a:spcPct val="120000"/>
              </a:lnSpc>
              <a:spcBef>
                <a:spcPts val="1000"/>
              </a:spcBef>
              <a:spcAft>
                <a:spcPts val="0"/>
              </a:spcAft>
              <a:buSzPts val="2000"/>
              <a:buChar char="•"/>
            </a:pPr>
            <a:r>
              <a:rPr lang="en-CA">
                <a:latin typeface="Cambria"/>
                <a:ea typeface="Cambria"/>
                <a:cs typeface="Cambria"/>
                <a:sym typeface="Cambria"/>
              </a:rPr>
              <a:t> </a:t>
            </a:r>
            <a:endParaRPr>
              <a:latin typeface="Cambria"/>
              <a:ea typeface="Cambria"/>
              <a:cs typeface="Cambria"/>
              <a:sym typeface="Cambria"/>
            </a:endParaRPr>
          </a:p>
          <a:p>
            <a:pPr indent="-76200" lvl="0" marL="38100" rtl="0" algn="l">
              <a:lnSpc>
                <a:spcPct val="120000"/>
              </a:lnSpc>
              <a:spcBef>
                <a:spcPts val="1000"/>
              </a:spcBef>
              <a:spcAft>
                <a:spcPts val="0"/>
              </a:spcAft>
              <a:buSzPts val="2000"/>
              <a:buChar char="•"/>
            </a:pPr>
            <a:r>
              <a:rPr b="1" lang="en-CA">
                <a:latin typeface="Cambria"/>
                <a:ea typeface="Cambria"/>
                <a:cs typeface="Cambria"/>
                <a:sym typeface="Cambria"/>
              </a:rPr>
              <a:t>CONTRAINDICATIONS</a:t>
            </a:r>
            <a:endParaRPr>
              <a:latin typeface="Cambria"/>
              <a:ea typeface="Cambria"/>
              <a:cs typeface="Cambria"/>
              <a:sym typeface="Cambria"/>
            </a:endParaRPr>
          </a:p>
          <a:p>
            <a:pPr indent="-381000" lvl="0" marL="342900" rtl="0" algn="l">
              <a:lnSpc>
                <a:spcPct val="120000"/>
              </a:lnSpc>
              <a:spcBef>
                <a:spcPts val="1000"/>
              </a:spcBef>
              <a:spcAft>
                <a:spcPts val="0"/>
              </a:spcAft>
              <a:buSzPts val="2000"/>
              <a:buFont typeface="Cambria"/>
              <a:buChar char="-"/>
            </a:pPr>
            <a:r>
              <a:rPr lang="en-CA">
                <a:latin typeface="Cambria"/>
                <a:ea typeface="Cambria"/>
                <a:cs typeface="Cambria"/>
                <a:sym typeface="Cambria"/>
              </a:rPr>
              <a:t>ACUTE CONDITIONS</a:t>
            </a:r>
            <a:endParaRPr>
              <a:latin typeface="Cambria"/>
              <a:ea typeface="Cambria"/>
              <a:cs typeface="Cambria"/>
              <a:sym typeface="Cambria"/>
            </a:endParaRPr>
          </a:p>
          <a:p>
            <a:pPr indent="-381000" lvl="0" marL="342900" rtl="0" algn="l">
              <a:lnSpc>
                <a:spcPct val="120000"/>
              </a:lnSpc>
              <a:spcBef>
                <a:spcPts val="1000"/>
              </a:spcBef>
              <a:spcAft>
                <a:spcPts val="0"/>
              </a:spcAft>
              <a:buSzPts val="2000"/>
              <a:buFont typeface="Cambria"/>
              <a:buChar char="-"/>
            </a:pPr>
            <a:r>
              <a:rPr lang="en-CA">
                <a:latin typeface="Cambria"/>
                <a:ea typeface="Cambria"/>
                <a:cs typeface="Cambria"/>
                <a:sym typeface="Cambria"/>
              </a:rPr>
              <a:t>DECREASED SKIN SENSITIVITY TO TEMP</a:t>
            </a:r>
            <a:endParaRPr>
              <a:latin typeface="Cambria"/>
              <a:ea typeface="Cambria"/>
              <a:cs typeface="Cambria"/>
              <a:sym typeface="Cambria"/>
            </a:endParaRPr>
          </a:p>
          <a:p>
            <a:pPr indent="-381000" lvl="0" marL="342900" rtl="0" algn="l">
              <a:lnSpc>
                <a:spcPct val="120000"/>
              </a:lnSpc>
              <a:spcBef>
                <a:spcPts val="1000"/>
              </a:spcBef>
              <a:spcAft>
                <a:spcPts val="0"/>
              </a:spcAft>
              <a:buSzPts val="2000"/>
              <a:buFont typeface="Cambria"/>
              <a:buChar char="-"/>
            </a:pPr>
            <a:r>
              <a:rPr lang="en-CA">
                <a:latin typeface="Cambria"/>
                <a:ea typeface="Cambria"/>
                <a:cs typeface="Cambria"/>
                <a:sym typeface="Cambria"/>
              </a:rPr>
              <a:t>VASCULAR PATHOLOGIES</a:t>
            </a:r>
            <a:endParaRPr>
              <a:latin typeface="Cambria"/>
              <a:ea typeface="Cambria"/>
              <a:cs typeface="Cambria"/>
              <a:sym typeface="Cambria"/>
            </a:endParaRPr>
          </a:p>
          <a:p>
            <a:pPr indent="-381000" lvl="0" marL="342900" rtl="0" algn="l">
              <a:lnSpc>
                <a:spcPct val="120000"/>
              </a:lnSpc>
              <a:spcBef>
                <a:spcPts val="1000"/>
              </a:spcBef>
              <a:spcAft>
                <a:spcPts val="0"/>
              </a:spcAft>
              <a:buSzPts val="2000"/>
              <a:buFont typeface="Cambria"/>
              <a:buChar char="-"/>
            </a:pPr>
            <a:r>
              <a:rPr lang="en-CA">
                <a:latin typeface="Cambria"/>
                <a:ea typeface="Cambria"/>
                <a:cs typeface="Cambria"/>
                <a:sym typeface="Cambria"/>
              </a:rPr>
              <a:t>CLIENT FEELING CHILLED.</a:t>
            </a:r>
            <a:endParaRPr>
              <a:latin typeface="Cambria"/>
              <a:ea typeface="Cambria"/>
              <a:cs typeface="Cambria"/>
              <a:sym typeface="Cambria"/>
            </a:endParaRPr>
          </a:p>
          <a:p>
            <a:pPr indent="-266700" lvl="0" marL="266700" rtl="0" algn="l">
              <a:lnSpc>
                <a:spcPct val="120000"/>
              </a:lnSpc>
              <a:spcBef>
                <a:spcPts val="1000"/>
              </a:spcBef>
              <a:spcAft>
                <a:spcPts val="0"/>
              </a:spcAft>
              <a:buSzPts val="2000"/>
              <a:buChar char="•"/>
            </a:pPr>
            <a:r>
              <a:rPr lang="en-CA">
                <a:latin typeface="Cambria"/>
                <a:ea typeface="Cambria"/>
                <a:cs typeface="Cambria"/>
                <a:sym typeface="Cambria"/>
              </a:rPr>
              <a:t> </a:t>
            </a:r>
            <a:endParaRPr>
              <a:latin typeface="Cambria"/>
              <a:ea typeface="Cambria"/>
              <a:cs typeface="Cambria"/>
              <a:sym typeface="Cambria"/>
            </a:endParaRPr>
          </a:p>
          <a:p>
            <a:pPr indent="-266700" lvl="0" marL="266700" rtl="0" algn="l">
              <a:lnSpc>
                <a:spcPct val="120000"/>
              </a:lnSpc>
              <a:spcBef>
                <a:spcPts val="1000"/>
              </a:spcBef>
              <a:spcAft>
                <a:spcPts val="0"/>
              </a:spcAft>
              <a:buSzPts val="2000"/>
              <a:buChar char="•"/>
            </a:pPr>
            <a:r>
              <a:rPr lang="en-CA">
                <a:latin typeface="Cambria"/>
                <a:ea typeface="Cambria"/>
                <a:cs typeface="Cambria"/>
                <a:sym typeface="Cambria"/>
              </a:rPr>
              <a:t> </a:t>
            </a:r>
            <a:endParaRPr>
              <a:latin typeface="Cambria"/>
              <a:ea typeface="Cambria"/>
              <a:cs typeface="Cambria"/>
              <a:sym typeface="Cambria"/>
            </a:endParaRPr>
          </a:p>
          <a:p>
            <a:pPr indent="-139700" lvl="0" marL="228600" rtl="0" algn="l">
              <a:lnSpc>
                <a:spcPct val="120000"/>
              </a:lnSpc>
              <a:spcBef>
                <a:spcPts val="1000"/>
              </a:spcBef>
              <a:spcAft>
                <a:spcPts val="0"/>
              </a:spcAft>
              <a:buSzPts val="2000"/>
              <a:buNone/>
            </a:pPr>
            <a:r>
              <a:t/>
            </a:r>
            <a:endParaRPr/>
          </a:p>
        </p:txBody>
      </p:sp>
      <p:pic>
        <p:nvPicPr>
          <p:cNvPr id="363" name="Google Shape;363;p18" title="17703257029138409544332203128695.jpg"/>
          <p:cNvPicPr preferRelativeResize="0"/>
          <p:nvPr/>
        </p:nvPicPr>
        <p:blipFill>
          <a:blip r:embed="rId3">
            <a:alphaModFix/>
          </a:blip>
          <a:stretch>
            <a:fillRect/>
          </a:stretch>
        </p:blipFill>
        <p:spPr>
          <a:xfrm>
            <a:off x="8707175" y="152400"/>
            <a:ext cx="3332425" cy="3332425"/>
          </a:xfrm>
          <a:prstGeom prst="rect">
            <a:avLst/>
          </a:prstGeom>
          <a:noFill/>
          <a:ln>
            <a:noFill/>
          </a:ln>
        </p:spPr>
      </p:pic>
      <p:pic>
        <p:nvPicPr>
          <p:cNvPr id="364" name="Google Shape;364;p18" title="17703238881496356643229617999274.jpg"/>
          <p:cNvPicPr preferRelativeResize="0"/>
          <p:nvPr/>
        </p:nvPicPr>
        <p:blipFill>
          <a:blip r:embed="rId4">
            <a:alphaModFix/>
          </a:blip>
          <a:stretch>
            <a:fillRect/>
          </a:stretch>
        </p:blipFill>
        <p:spPr>
          <a:xfrm>
            <a:off x="8839200" y="3584275"/>
            <a:ext cx="3068373" cy="3068373"/>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g3c802f9d130_0_27"/>
          <p:cNvSpPr txBox="1"/>
          <p:nvPr>
            <p:ph type="title"/>
          </p:nvPr>
        </p:nvSpPr>
        <p:spPr>
          <a:xfrm>
            <a:off x="913775" y="618517"/>
            <a:ext cx="10364400" cy="15963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CA"/>
              <a:t>INDICATIONS FOR CONTRAST THERAPY</a:t>
            </a:r>
            <a:endParaRPr/>
          </a:p>
        </p:txBody>
      </p:sp>
      <p:sp>
        <p:nvSpPr>
          <p:cNvPr id="371" name="Google Shape;371;g3c802f9d130_0_27"/>
          <p:cNvSpPr txBox="1"/>
          <p:nvPr>
            <p:ph idx="1" type="body"/>
          </p:nvPr>
        </p:nvSpPr>
        <p:spPr>
          <a:xfrm>
            <a:off x="913774" y="2367092"/>
            <a:ext cx="10363800" cy="3424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CA"/>
              <a:t>EDEMA</a:t>
            </a:r>
            <a:endParaRPr/>
          </a:p>
          <a:p>
            <a:pPr indent="0" lvl="0" marL="0" rtl="0" algn="l">
              <a:spcBef>
                <a:spcPts val="1000"/>
              </a:spcBef>
              <a:spcAft>
                <a:spcPts val="0"/>
              </a:spcAft>
              <a:buNone/>
            </a:pPr>
            <a:r>
              <a:rPr lang="en-CA"/>
              <a:t>NON-ACUTE SOFT TISSUE CONDITIONS</a:t>
            </a:r>
            <a:endParaRPr/>
          </a:p>
          <a:p>
            <a:pPr indent="0" lvl="0" marL="0" rtl="0" algn="l">
              <a:spcBef>
                <a:spcPts val="1000"/>
              </a:spcBef>
              <a:spcAft>
                <a:spcPts val="0"/>
              </a:spcAft>
              <a:buNone/>
            </a:pPr>
            <a:r>
              <a:rPr lang="en-CA"/>
              <a:t>SUB ACUTE INJURY</a:t>
            </a:r>
            <a:endParaRPr/>
          </a:p>
          <a:p>
            <a:pPr indent="0" lvl="0" marL="0" rtl="0" algn="l">
              <a:spcBef>
                <a:spcPts val="1000"/>
              </a:spcBef>
              <a:spcAft>
                <a:spcPts val="0"/>
              </a:spcAft>
              <a:buNone/>
            </a:pPr>
            <a:r>
              <a:rPr lang="en-CA"/>
              <a:t>CHRONIC CONDITIONS WITH UNRESOLVED EDEMA/CIRCULATORY CONGESTION</a:t>
            </a:r>
            <a:endParaRPr/>
          </a:p>
          <a:p>
            <a:pPr indent="0" lvl="0" marL="0" rtl="0" algn="l">
              <a:spcBef>
                <a:spcPts val="1000"/>
              </a:spcBef>
              <a:spcAft>
                <a:spcPts val="0"/>
              </a:spcAft>
              <a:buNone/>
            </a:pPr>
            <a:r>
              <a:t/>
            </a:r>
            <a:endParaRPr/>
          </a:p>
          <a:p>
            <a:pPr indent="0" lvl="0" marL="0" rtl="0" algn="l">
              <a:spcBef>
                <a:spcPts val="1000"/>
              </a:spcBef>
              <a:spcAft>
                <a:spcPts val="0"/>
              </a:spcAft>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19"/>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Twentieth Century"/>
              <a:buNone/>
            </a:pPr>
            <a:r>
              <a:rPr lang="en-CA"/>
              <a:t>GENERAL EFFECTS</a:t>
            </a:r>
            <a:endParaRPr/>
          </a:p>
        </p:txBody>
      </p:sp>
      <p:sp>
        <p:nvSpPr>
          <p:cNvPr id="378" name="Google Shape;378;p19"/>
          <p:cNvSpPr txBox="1"/>
          <p:nvPr>
            <p:ph idx="1" type="body"/>
          </p:nvPr>
        </p:nvSpPr>
        <p:spPr>
          <a:xfrm>
            <a:off x="913774" y="1858779"/>
            <a:ext cx="10363826" cy="4646951"/>
          </a:xfrm>
          <a:prstGeom prst="rect">
            <a:avLst/>
          </a:prstGeom>
          <a:noFill/>
          <a:ln>
            <a:noFill/>
          </a:ln>
        </p:spPr>
        <p:txBody>
          <a:bodyPr anchorCtr="0" anchor="t" bIns="45700" lIns="91425" spcFirstLastPara="1" rIns="91425" wrap="square" tIns="45700">
            <a:noAutofit/>
          </a:bodyPr>
          <a:lstStyle/>
          <a:p>
            <a:pPr indent="-228600" lvl="0" marL="228600" rtl="0" algn="l">
              <a:lnSpc>
                <a:spcPct val="120000"/>
              </a:lnSpc>
              <a:spcBef>
                <a:spcPts val="0"/>
              </a:spcBef>
              <a:spcAft>
                <a:spcPts val="0"/>
              </a:spcAft>
              <a:buSzPts val="2400"/>
              <a:buChar char="•"/>
            </a:pPr>
            <a:r>
              <a:rPr lang="en-CA" sz="2400"/>
              <a:t>PHYSIOLOGICAL OR REFLEXIVE</a:t>
            </a:r>
            <a:endParaRPr/>
          </a:p>
          <a:p>
            <a:pPr indent="-228600" lvl="0" marL="228600" rtl="0" algn="l">
              <a:lnSpc>
                <a:spcPct val="120000"/>
              </a:lnSpc>
              <a:spcBef>
                <a:spcPts val="1000"/>
              </a:spcBef>
              <a:spcAft>
                <a:spcPts val="0"/>
              </a:spcAft>
              <a:buSzPts val="2400"/>
              <a:buChar char="•"/>
            </a:pPr>
            <a:r>
              <a:rPr lang="en-CA" sz="2400"/>
              <a:t>PHYSIOLOGICAL</a:t>
            </a:r>
            <a:endParaRPr/>
          </a:p>
          <a:p>
            <a:pPr indent="-228600" lvl="1" marL="685800" rtl="0" algn="l">
              <a:lnSpc>
                <a:spcPct val="120000"/>
              </a:lnSpc>
              <a:spcBef>
                <a:spcPts val="500"/>
              </a:spcBef>
              <a:spcAft>
                <a:spcPts val="0"/>
              </a:spcAft>
              <a:buSzPts val="2400"/>
              <a:buChar char="•"/>
            </a:pPr>
            <a:r>
              <a:rPr lang="en-CA" sz="2400"/>
              <a:t>RETURNS BODY TO HOMEOSTASIS</a:t>
            </a:r>
            <a:endParaRPr/>
          </a:p>
          <a:p>
            <a:pPr indent="-228600" lvl="1" marL="685800" rtl="0" algn="l">
              <a:lnSpc>
                <a:spcPct val="120000"/>
              </a:lnSpc>
              <a:spcBef>
                <a:spcPts val="500"/>
              </a:spcBef>
              <a:spcAft>
                <a:spcPts val="0"/>
              </a:spcAft>
              <a:buSzPts val="2400"/>
              <a:buChar char="•"/>
            </a:pPr>
            <a:r>
              <a:rPr b="1" lang="en-CA" sz="2400"/>
              <a:t>HEAT APPLICATION </a:t>
            </a:r>
            <a:r>
              <a:rPr lang="en-CA" sz="2400"/>
              <a:t>– VASODILATION – INCREASE OF BLOOD FLOW TO PROMOTE MUSCLES TO RELAX</a:t>
            </a:r>
            <a:endParaRPr/>
          </a:p>
          <a:p>
            <a:pPr indent="-228600" lvl="1" marL="685800" rtl="0" algn="l">
              <a:lnSpc>
                <a:spcPct val="120000"/>
              </a:lnSpc>
              <a:spcBef>
                <a:spcPts val="500"/>
              </a:spcBef>
              <a:spcAft>
                <a:spcPts val="0"/>
              </a:spcAft>
              <a:buSzPts val="2400"/>
              <a:buChar char="•"/>
            </a:pPr>
            <a:r>
              <a:rPr b="1" lang="en-CA" sz="2400"/>
              <a:t>COLD APPLICATION </a:t>
            </a:r>
            <a:r>
              <a:rPr lang="en-CA" sz="2400"/>
              <a:t>– VASOCONSTRICTION – DECREASE BLOOD FLOW TO DECREASE PAIN</a:t>
            </a:r>
            <a:endParaRPr/>
          </a:p>
          <a:p>
            <a:pPr indent="-228600" lvl="0" marL="228600" rtl="0" algn="l">
              <a:lnSpc>
                <a:spcPct val="120000"/>
              </a:lnSpc>
              <a:spcBef>
                <a:spcPts val="1000"/>
              </a:spcBef>
              <a:spcAft>
                <a:spcPts val="0"/>
              </a:spcAft>
              <a:buSzPts val="2400"/>
              <a:buChar char="•"/>
            </a:pPr>
            <a:r>
              <a:rPr lang="en-CA" sz="2400"/>
              <a:t>REFLEXIVE</a:t>
            </a:r>
            <a:endParaRPr/>
          </a:p>
          <a:p>
            <a:pPr indent="-228600" lvl="1" marL="685800" rtl="0" algn="l">
              <a:lnSpc>
                <a:spcPct val="120000"/>
              </a:lnSpc>
              <a:spcBef>
                <a:spcPts val="500"/>
              </a:spcBef>
              <a:spcAft>
                <a:spcPts val="0"/>
              </a:spcAft>
              <a:buSzPts val="2400"/>
              <a:buChar char="•"/>
            </a:pPr>
            <a:r>
              <a:rPr lang="en-CA" sz="2400"/>
              <a:t>HOW DOES AN APPLICATION EFFECT ANOTHER PART OF THE BODY?</a:t>
            </a:r>
            <a:endParaRPr/>
          </a:p>
          <a:p>
            <a:pPr indent="-76200" lvl="1" marL="685800" rtl="0" algn="l">
              <a:lnSpc>
                <a:spcPct val="120000"/>
              </a:lnSpc>
              <a:spcBef>
                <a:spcPts val="500"/>
              </a:spcBef>
              <a:spcAft>
                <a:spcPts val="0"/>
              </a:spcAft>
              <a:buSzPts val="2400"/>
              <a:buNone/>
            </a:pPr>
            <a:r>
              <a:t/>
            </a:r>
            <a:endParaRPr sz="24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20"/>
          <p:cNvSpPr txBox="1"/>
          <p:nvPr>
            <p:ph type="title"/>
          </p:nvPr>
        </p:nvSpPr>
        <p:spPr>
          <a:xfrm>
            <a:off x="589350" y="119925"/>
            <a:ext cx="5661300" cy="9894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Twentieth Century"/>
              <a:buNone/>
            </a:pPr>
            <a:r>
              <a:rPr lang="en-CA"/>
              <a:t>TEMPERATURE CHART </a:t>
            </a:r>
            <a:r>
              <a:rPr lang="en-CA" sz="2000"/>
              <a:t>(SNIDAL)</a:t>
            </a:r>
            <a:endParaRPr/>
          </a:p>
        </p:txBody>
      </p:sp>
      <p:sp>
        <p:nvSpPr>
          <p:cNvPr id="385" name="Google Shape;385;p20"/>
          <p:cNvSpPr txBox="1"/>
          <p:nvPr>
            <p:ph idx="1" type="body"/>
          </p:nvPr>
        </p:nvSpPr>
        <p:spPr>
          <a:xfrm>
            <a:off x="913774" y="1109275"/>
            <a:ext cx="2569500" cy="5531400"/>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SzPts val="2000"/>
              <a:buChar char="•"/>
            </a:pPr>
            <a:r>
              <a:rPr lang="en-CA"/>
              <a:t>VERY COLD</a:t>
            </a:r>
            <a:endParaRPr/>
          </a:p>
          <a:p>
            <a:pPr indent="-228600" lvl="0" marL="228600" rtl="0" algn="l">
              <a:lnSpc>
                <a:spcPct val="120000"/>
              </a:lnSpc>
              <a:spcBef>
                <a:spcPts val="1000"/>
              </a:spcBef>
              <a:spcAft>
                <a:spcPts val="0"/>
              </a:spcAft>
              <a:buSzPts val="2000"/>
              <a:buChar char="•"/>
            </a:pPr>
            <a:r>
              <a:rPr lang="en-CA"/>
              <a:t>COLD</a:t>
            </a:r>
            <a:endParaRPr/>
          </a:p>
          <a:p>
            <a:pPr indent="-228600" lvl="0" marL="228600" rtl="0" algn="l">
              <a:lnSpc>
                <a:spcPct val="120000"/>
              </a:lnSpc>
              <a:spcBef>
                <a:spcPts val="1000"/>
              </a:spcBef>
              <a:spcAft>
                <a:spcPts val="0"/>
              </a:spcAft>
              <a:buSzPts val="2000"/>
              <a:buChar char="•"/>
            </a:pPr>
            <a:r>
              <a:rPr lang="en-CA"/>
              <a:t>COOL</a:t>
            </a:r>
            <a:endParaRPr/>
          </a:p>
          <a:p>
            <a:pPr indent="-228600" lvl="0" marL="228600" rtl="0" algn="l">
              <a:lnSpc>
                <a:spcPct val="120000"/>
              </a:lnSpc>
              <a:spcBef>
                <a:spcPts val="1000"/>
              </a:spcBef>
              <a:spcAft>
                <a:spcPts val="0"/>
              </a:spcAft>
              <a:buSzPts val="2000"/>
              <a:buChar char="•"/>
            </a:pPr>
            <a:r>
              <a:rPr lang="en-CA"/>
              <a:t>TEPID</a:t>
            </a:r>
            <a:endParaRPr/>
          </a:p>
          <a:p>
            <a:pPr indent="-228600" lvl="0" marL="228600" rtl="0" algn="l">
              <a:lnSpc>
                <a:spcPct val="120000"/>
              </a:lnSpc>
              <a:spcBef>
                <a:spcPts val="1000"/>
              </a:spcBef>
              <a:spcAft>
                <a:spcPts val="0"/>
              </a:spcAft>
              <a:buSzPts val="2000"/>
              <a:buChar char="•"/>
            </a:pPr>
            <a:r>
              <a:rPr lang="en-CA"/>
              <a:t>NEUTRAL</a:t>
            </a:r>
            <a:endParaRPr/>
          </a:p>
          <a:p>
            <a:pPr indent="-228600" lvl="0" marL="228600" rtl="0" algn="l">
              <a:lnSpc>
                <a:spcPct val="120000"/>
              </a:lnSpc>
              <a:spcBef>
                <a:spcPts val="1000"/>
              </a:spcBef>
              <a:spcAft>
                <a:spcPts val="0"/>
              </a:spcAft>
              <a:buSzPts val="2000"/>
              <a:buChar char="•"/>
            </a:pPr>
            <a:r>
              <a:rPr lang="en-CA"/>
              <a:t>WARM</a:t>
            </a:r>
            <a:endParaRPr/>
          </a:p>
          <a:p>
            <a:pPr indent="-228600" lvl="0" marL="228600" rtl="0" algn="l">
              <a:lnSpc>
                <a:spcPct val="120000"/>
              </a:lnSpc>
              <a:spcBef>
                <a:spcPts val="1000"/>
              </a:spcBef>
              <a:spcAft>
                <a:spcPts val="0"/>
              </a:spcAft>
              <a:buSzPts val="2000"/>
              <a:buChar char="•"/>
            </a:pPr>
            <a:r>
              <a:rPr lang="en-CA"/>
              <a:t>HOT</a:t>
            </a:r>
            <a:endParaRPr/>
          </a:p>
          <a:p>
            <a:pPr indent="-228600" lvl="0" marL="228600" rtl="0" algn="l">
              <a:lnSpc>
                <a:spcPct val="120000"/>
              </a:lnSpc>
              <a:spcBef>
                <a:spcPts val="1000"/>
              </a:spcBef>
              <a:spcAft>
                <a:spcPts val="0"/>
              </a:spcAft>
              <a:buSzPts val="2000"/>
              <a:buChar char="•"/>
            </a:pPr>
            <a:r>
              <a:rPr lang="en-CA"/>
              <a:t>VERY HOT**</a:t>
            </a:r>
            <a:endParaRPr/>
          </a:p>
          <a:p>
            <a:pPr indent="-228600" lvl="0" marL="228600" rtl="0" algn="l">
              <a:lnSpc>
                <a:spcPct val="120000"/>
              </a:lnSpc>
              <a:spcBef>
                <a:spcPts val="1000"/>
              </a:spcBef>
              <a:spcAft>
                <a:spcPts val="0"/>
              </a:spcAft>
              <a:buSzPts val="2000"/>
              <a:buChar char="•"/>
            </a:pPr>
            <a:r>
              <a:rPr lang="en-CA"/>
              <a:t>SCALDING</a:t>
            </a:r>
            <a:endParaRPr/>
          </a:p>
          <a:p>
            <a:pPr indent="-228600" lvl="0" marL="228600" rtl="0" algn="l">
              <a:lnSpc>
                <a:spcPct val="120000"/>
              </a:lnSpc>
              <a:spcBef>
                <a:spcPts val="1000"/>
              </a:spcBef>
              <a:spcAft>
                <a:spcPts val="0"/>
              </a:spcAft>
              <a:buSzPts val="2000"/>
              <a:buChar char="•"/>
            </a:pPr>
            <a:r>
              <a:rPr lang="en-CA"/>
              <a:t>BURNING</a:t>
            </a:r>
            <a:endParaRPr/>
          </a:p>
          <a:p>
            <a:pPr indent="-228600" lvl="0" marL="228600" rtl="0" algn="l">
              <a:lnSpc>
                <a:spcPct val="120000"/>
              </a:lnSpc>
              <a:spcBef>
                <a:spcPts val="1000"/>
              </a:spcBef>
              <a:spcAft>
                <a:spcPts val="0"/>
              </a:spcAft>
              <a:buSzPts val="2000"/>
              <a:buChar char="•"/>
            </a:pPr>
            <a:r>
              <a:rPr lang="en-CA"/>
              <a:t>CELL DESTRUCTION</a:t>
            </a:r>
            <a:endParaRPr sz="1600"/>
          </a:p>
        </p:txBody>
      </p:sp>
      <p:sp>
        <p:nvSpPr>
          <p:cNvPr id="386" name="Google Shape;386;p20"/>
          <p:cNvSpPr txBox="1"/>
          <p:nvPr/>
        </p:nvSpPr>
        <p:spPr>
          <a:xfrm>
            <a:off x="3887850" y="1041650"/>
            <a:ext cx="2891100" cy="5469300"/>
          </a:xfrm>
          <a:prstGeom prst="rect">
            <a:avLst/>
          </a:prstGeom>
          <a:noFill/>
          <a:ln>
            <a:noFill/>
          </a:ln>
        </p:spPr>
        <p:txBody>
          <a:bodyPr anchorCtr="0" anchor="t" bIns="91425" lIns="91425" spcFirstLastPara="1" rIns="91425" wrap="square" tIns="91425">
            <a:spAutoFit/>
          </a:bodyPr>
          <a:lstStyle/>
          <a:p>
            <a:pPr indent="-228600" lvl="0" marL="228600" rtl="0" algn="l">
              <a:lnSpc>
                <a:spcPct val="120000"/>
              </a:lnSpc>
              <a:spcBef>
                <a:spcPts val="1000"/>
              </a:spcBef>
              <a:spcAft>
                <a:spcPts val="0"/>
              </a:spcAft>
              <a:buClr>
                <a:schemeClr val="dk1"/>
              </a:buClr>
              <a:buSzPts val="2000"/>
              <a:buChar char="•"/>
            </a:pPr>
            <a:r>
              <a:rPr lang="en-CA" sz="2000">
                <a:solidFill>
                  <a:schemeClr val="dk1"/>
                </a:solidFill>
                <a:latin typeface="Twentieth Century"/>
                <a:ea typeface="Twentieth Century"/>
                <a:cs typeface="Twentieth Century"/>
                <a:sym typeface="Twentieth Century"/>
              </a:rPr>
              <a:t>0°-9° C</a:t>
            </a:r>
            <a:endParaRPr sz="2000">
              <a:solidFill>
                <a:schemeClr val="dk1"/>
              </a:solidFill>
              <a:latin typeface="Twentieth Century"/>
              <a:ea typeface="Twentieth Century"/>
              <a:cs typeface="Twentieth Century"/>
              <a:sym typeface="Twentieth Century"/>
            </a:endParaRPr>
          </a:p>
          <a:p>
            <a:pPr indent="-228600" lvl="0" marL="228600" rtl="0" algn="l">
              <a:lnSpc>
                <a:spcPct val="120000"/>
              </a:lnSpc>
              <a:spcBef>
                <a:spcPts val="1000"/>
              </a:spcBef>
              <a:spcAft>
                <a:spcPts val="0"/>
              </a:spcAft>
              <a:buClr>
                <a:schemeClr val="dk1"/>
              </a:buClr>
              <a:buSzPts val="2000"/>
              <a:buChar char="•"/>
            </a:pPr>
            <a:r>
              <a:rPr lang="en-CA" sz="2000">
                <a:solidFill>
                  <a:schemeClr val="dk1"/>
                </a:solidFill>
                <a:latin typeface="Twentieth Century"/>
                <a:ea typeface="Twentieth Century"/>
                <a:cs typeface="Twentieth Century"/>
                <a:sym typeface="Twentieth Century"/>
              </a:rPr>
              <a:t>10°-18° C</a:t>
            </a:r>
            <a:endParaRPr sz="2000">
              <a:solidFill>
                <a:schemeClr val="dk1"/>
              </a:solidFill>
              <a:latin typeface="Twentieth Century"/>
              <a:ea typeface="Twentieth Century"/>
              <a:cs typeface="Twentieth Century"/>
              <a:sym typeface="Twentieth Century"/>
            </a:endParaRPr>
          </a:p>
          <a:p>
            <a:pPr indent="-228600" lvl="0" marL="228600" rtl="0" algn="l">
              <a:lnSpc>
                <a:spcPct val="120000"/>
              </a:lnSpc>
              <a:spcBef>
                <a:spcPts val="1000"/>
              </a:spcBef>
              <a:spcAft>
                <a:spcPts val="0"/>
              </a:spcAft>
              <a:buClr>
                <a:schemeClr val="dk1"/>
              </a:buClr>
              <a:buSzPts val="2000"/>
              <a:buChar char="•"/>
            </a:pPr>
            <a:r>
              <a:rPr lang="en-CA" sz="2000">
                <a:solidFill>
                  <a:schemeClr val="dk1"/>
                </a:solidFill>
                <a:latin typeface="Twentieth Century"/>
                <a:ea typeface="Twentieth Century"/>
                <a:cs typeface="Twentieth Century"/>
                <a:sym typeface="Twentieth Century"/>
              </a:rPr>
              <a:t>19°-22°C</a:t>
            </a:r>
            <a:endParaRPr sz="2000">
              <a:solidFill>
                <a:schemeClr val="dk1"/>
              </a:solidFill>
              <a:latin typeface="Twentieth Century"/>
              <a:ea typeface="Twentieth Century"/>
              <a:cs typeface="Twentieth Century"/>
              <a:sym typeface="Twentieth Century"/>
            </a:endParaRPr>
          </a:p>
          <a:p>
            <a:pPr indent="-228600" lvl="0" marL="228600" rtl="0" algn="l">
              <a:lnSpc>
                <a:spcPct val="120000"/>
              </a:lnSpc>
              <a:spcBef>
                <a:spcPts val="1000"/>
              </a:spcBef>
              <a:spcAft>
                <a:spcPts val="0"/>
              </a:spcAft>
              <a:buClr>
                <a:schemeClr val="dk1"/>
              </a:buClr>
              <a:buSzPts val="2000"/>
              <a:buChar char="•"/>
            </a:pPr>
            <a:r>
              <a:rPr lang="en-CA" sz="2000">
                <a:solidFill>
                  <a:schemeClr val="dk1"/>
                </a:solidFill>
                <a:latin typeface="Twentieth Century"/>
                <a:ea typeface="Twentieth Century"/>
                <a:cs typeface="Twentieth Century"/>
                <a:sym typeface="Twentieth Century"/>
              </a:rPr>
              <a:t>23°-31°C</a:t>
            </a:r>
            <a:endParaRPr sz="2000">
              <a:solidFill>
                <a:schemeClr val="dk1"/>
              </a:solidFill>
              <a:latin typeface="Twentieth Century"/>
              <a:ea typeface="Twentieth Century"/>
              <a:cs typeface="Twentieth Century"/>
              <a:sym typeface="Twentieth Century"/>
            </a:endParaRPr>
          </a:p>
          <a:p>
            <a:pPr indent="-228600" lvl="0" marL="228600" rtl="0" algn="l">
              <a:lnSpc>
                <a:spcPct val="120000"/>
              </a:lnSpc>
              <a:spcBef>
                <a:spcPts val="1000"/>
              </a:spcBef>
              <a:spcAft>
                <a:spcPts val="0"/>
              </a:spcAft>
              <a:buClr>
                <a:schemeClr val="dk1"/>
              </a:buClr>
              <a:buSzPts val="2000"/>
              <a:buChar char="•"/>
            </a:pPr>
            <a:r>
              <a:rPr lang="en-CA" sz="2000">
                <a:solidFill>
                  <a:schemeClr val="dk1"/>
                </a:solidFill>
                <a:latin typeface="Twentieth Century"/>
                <a:ea typeface="Twentieth Century"/>
                <a:cs typeface="Twentieth Century"/>
                <a:sym typeface="Twentieth Century"/>
              </a:rPr>
              <a:t>32°-35°C</a:t>
            </a:r>
            <a:endParaRPr sz="2000">
              <a:solidFill>
                <a:schemeClr val="dk1"/>
              </a:solidFill>
              <a:latin typeface="Twentieth Century"/>
              <a:ea typeface="Twentieth Century"/>
              <a:cs typeface="Twentieth Century"/>
              <a:sym typeface="Twentieth Century"/>
            </a:endParaRPr>
          </a:p>
          <a:p>
            <a:pPr indent="-228600" lvl="0" marL="228600" rtl="0" algn="l">
              <a:lnSpc>
                <a:spcPct val="120000"/>
              </a:lnSpc>
              <a:spcBef>
                <a:spcPts val="1000"/>
              </a:spcBef>
              <a:spcAft>
                <a:spcPts val="0"/>
              </a:spcAft>
              <a:buClr>
                <a:schemeClr val="dk1"/>
              </a:buClr>
              <a:buSzPts val="2000"/>
              <a:buChar char="•"/>
            </a:pPr>
            <a:r>
              <a:rPr lang="en-CA" sz="2000">
                <a:solidFill>
                  <a:schemeClr val="dk1"/>
                </a:solidFill>
                <a:latin typeface="Twentieth Century"/>
                <a:ea typeface="Twentieth Century"/>
                <a:cs typeface="Twentieth Century"/>
                <a:sym typeface="Twentieth Century"/>
              </a:rPr>
              <a:t>36°-38°C</a:t>
            </a:r>
            <a:endParaRPr sz="2000">
              <a:solidFill>
                <a:schemeClr val="dk1"/>
              </a:solidFill>
              <a:latin typeface="Twentieth Century"/>
              <a:ea typeface="Twentieth Century"/>
              <a:cs typeface="Twentieth Century"/>
              <a:sym typeface="Twentieth Century"/>
            </a:endParaRPr>
          </a:p>
          <a:p>
            <a:pPr indent="-228600" lvl="0" marL="228600" rtl="0" algn="l">
              <a:lnSpc>
                <a:spcPct val="120000"/>
              </a:lnSpc>
              <a:spcBef>
                <a:spcPts val="1000"/>
              </a:spcBef>
              <a:spcAft>
                <a:spcPts val="0"/>
              </a:spcAft>
              <a:buClr>
                <a:schemeClr val="dk1"/>
              </a:buClr>
              <a:buSzPts val="2000"/>
              <a:buChar char="•"/>
            </a:pPr>
            <a:r>
              <a:rPr lang="en-CA" sz="2000">
                <a:solidFill>
                  <a:schemeClr val="dk1"/>
                </a:solidFill>
                <a:latin typeface="Twentieth Century"/>
                <a:ea typeface="Twentieth Century"/>
                <a:cs typeface="Twentieth Century"/>
                <a:sym typeface="Twentieth Century"/>
              </a:rPr>
              <a:t>39°-42°C</a:t>
            </a:r>
            <a:endParaRPr sz="2000">
              <a:solidFill>
                <a:schemeClr val="dk1"/>
              </a:solidFill>
              <a:latin typeface="Twentieth Century"/>
              <a:ea typeface="Twentieth Century"/>
              <a:cs typeface="Twentieth Century"/>
              <a:sym typeface="Twentieth Century"/>
            </a:endParaRPr>
          </a:p>
          <a:p>
            <a:pPr indent="-228600" lvl="0" marL="228600" rtl="0" algn="l">
              <a:lnSpc>
                <a:spcPct val="120000"/>
              </a:lnSpc>
              <a:spcBef>
                <a:spcPts val="1000"/>
              </a:spcBef>
              <a:spcAft>
                <a:spcPts val="0"/>
              </a:spcAft>
              <a:buClr>
                <a:schemeClr val="dk1"/>
              </a:buClr>
              <a:buSzPts val="2000"/>
              <a:buChar char="•"/>
            </a:pPr>
            <a:r>
              <a:rPr lang="en-CA" sz="2000">
                <a:solidFill>
                  <a:schemeClr val="dk1"/>
                </a:solidFill>
                <a:latin typeface="Twentieth Century"/>
                <a:ea typeface="Twentieth Century"/>
                <a:cs typeface="Twentieth Century"/>
                <a:sym typeface="Twentieth Century"/>
              </a:rPr>
              <a:t>43°-48°C</a:t>
            </a:r>
            <a:endParaRPr sz="2000">
              <a:solidFill>
                <a:schemeClr val="dk1"/>
              </a:solidFill>
              <a:latin typeface="Twentieth Century"/>
              <a:ea typeface="Twentieth Century"/>
              <a:cs typeface="Twentieth Century"/>
              <a:sym typeface="Twentieth Century"/>
            </a:endParaRPr>
          </a:p>
          <a:p>
            <a:pPr indent="-228600" lvl="0" marL="228600" rtl="0" algn="l">
              <a:lnSpc>
                <a:spcPct val="120000"/>
              </a:lnSpc>
              <a:spcBef>
                <a:spcPts val="1000"/>
              </a:spcBef>
              <a:spcAft>
                <a:spcPts val="0"/>
              </a:spcAft>
              <a:buClr>
                <a:schemeClr val="dk1"/>
              </a:buClr>
              <a:buSzPts val="2000"/>
              <a:buChar char="•"/>
            </a:pPr>
            <a:r>
              <a:rPr lang="en-CA" sz="2000">
                <a:solidFill>
                  <a:schemeClr val="dk1"/>
                </a:solidFill>
                <a:latin typeface="Twentieth Century"/>
                <a:ea typeface="Twentieth Century"/>
                <a:cs typeface="Twentieth Century"/>
                <a:sym typeface="Twentieth Century"/>
              </a:rPr>
              <a:t>49°-56°C</a:t>
            </a:r>
            <a:endParaRPr sz="2000">
              <a:solidFill>
                <a:schemeClr val="dk1"/>
              </a:solidFill>
              <a:latin typeface="Twentieth Century"/>
              <a:ea typeface="Twentieth Century"/>
              <a:cs typeface="Twentieth Century"/>
              <a:sym typeface="Twentieth Century"/>
            </a:endParaRPr>
          </a:p>
          <a:p>
            <a:pPr indent="-228600" lvl="0" marL="228600" rtl="0" algn="l">
              <a:lnSpc>
                <a:spcPct val="120000"/>
              </a:lnSpc>
              <a:spcBef>
                <a:spcPts val="1000"/>
              </a:spcBef>
              <a:spcAft>
                <a:spcPts val="0"/>
              </a:spcAft>
              <a:buClr>
                <a:schemeClr val="dk1"/>
              </a:buClr>
              <a:buSzPts val="2000"/>
              <a:buChar char="•"/>
            </a:pPr>
            <a:r>
              <a:rPr lang="en-CA" sz="2000">
                <a:solidFill>
                  <a:schemeClr val="dk1"/>
                </a:solidFill>
                <a:latin typeface="Twentieth Century"/>
                <a:ea typeface="Twentieth Century"/>
                <a:cs typeface="Twentieth Century"/>
                <a:sym typeface="Twentieth Century"/>
              </a:rPr>
              <a:t>60°C</a:t>
            </a:r>
            <a:endParaRPr sz="2000">
              <a:solidFill>
                <a:schemeClr val="dk1"/>
              </a:solidFill>
              <a:latin typeface="Twentieth Century"/>
              <a:ea typeface="Twentieth Century"/>
              <a:cs typeface="Twentieth Century"/>
              <a:sym typeface="Twentieth Century"/>
            </a:endParaRPr>
          </a:p>
          <a:p>
            <a:pPr indent="-228600" lvl="0" marL="228600" rtl="0" algn="l">
              <a:lnSpc>
                <a:spcPct val="120000"/>
              </a:lnSpc>
              <a:spcBef>
                <a:spcPts val="1000"/>
              </a:spcBef>
              <a:spcAft>
                <a:spcPts val="0"/>
              </a:spcAft>
              <a:buClr>
                <a:schemeClr val="dk1"/>
              </a:buClr>
              <a:buSzPts val="2000"/>
              <a:buChar char="•"/>
            </a:pPr>
            <a:r>
              <a:rPr lang="en-CA" sz="2000">
                <a:solidFill>
                  <a:schemeClr val="dk1"/>
                </a:solidFill>
                <a:latin typeface="Twentieth Century"/>
                <a:ea typeface="Twentieth Century"/>
                <a:cs typeface="Twentieth Century"/>
                <a:sym typeface="Twentieth Century"/>
              </a:rPr>
              <a:t>72°C</a:t>
            </a:r>
            <a:endParaRPr sz="2000">
              <a:solidFill>
                <a:schemeClr val="dk1"/>
              </a:solidFill>
              <a:latin typeface="Twentieth Century"/>
              <a:ea typeface="Twentieth Century"/>
              <a:cs typeface="Twentieth Century"/>
              <a:sym typeface="Twentieth Century"/>
            </a:endParaRPr>
          </a:p>
        </p:txBody>
      </p:sp>
      <p:sp>
        <p:nvSpPr>
          <p:cNvPr id="387" name="Google Shape;387;p20"/>
          <p:cNvSpPr txBox="1"/>
          <p:nvPr/>
        </p:nvSpPr>
        <p:spPr>
          <a:xfrm>
            <a:off x="3305675" y="1480150"/>
            <a:ext cx="2569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Twentieth Century"/>
              <a:ea typeface="Twentieth Century"/>
              <a:cs typeface="Twentieth Century"/>
              <a:sym typeface="Twentieth Century"/>
            </a:endParaRPr>
          </a:p>
        </p:txBody>
      </p:sp>
      <p:sp>
        <p:nvSpPr>
          <p:cNvPr id="388" name="Google Shape;388;p20"/>
          <p:cNvSpPr txBox="1"/>
          <p:nvPr/>
        </p:nvSpPr>
        <p:spPr>
          <a:xfrm>
            <a:off x="6986275" y="2289300"/>
            <a:ext cx="3828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Twentieth Century"/>
              <a:ea typeface="Twentieth Century"/>
              <a:cs typeface="Twentieth Century"/>
              <a:sym typeface="Twentieth Century"/>
            </a:endParaRPr>
          </a:p>
        </p:txBody>
      </p:sp>
      <p:sp>
        <p:nvSpPr>
          <p:cNvPr id="389" name="Google Shape;389;p20"/>
          <p:cNvSpPr txBox="1"/>
          <p:nvPr/>
        </p:nvSpPr>
        <p:spPr>
          <a:xfrm>
            <a:off x="6483500" y="332975"/>
            <a:ext cx="5410800" cy="2550000"/>
          </a:xfrm>
          <a:prstGeom prst="rect">
            <a:avLst/>
          </a:prstGeom>
          <a:noFill/>
          <a:ln>
            <a:noFill/>
          </a:ln>
        </p:spPr>
        <p:txBody>
          <a:bodyPr anchorCtr="0" anchor="t" bIns="91425" lIns="91425" spcFirstLastPara="1" rIns="91425" wrap="square" tIns="91425">
            <a:spAutoFit/>
          </a:bodyPr>
          <a:lstStyle/>
          <a:p>
            <a:pPr indent="-228600" lvl="0" marL="228600" rtl="0" algn="l">
              <a:lnSpc>
                <a:spcPct val="120000"/>
              </a:lnSpc>
              <a:spcBef>
                <a:spcPts val="1000"/>
              </a:spcBef>
              <a:spcAft>
                <a:spcPts val="0"/>
              </a:spcAft>
              <a:buClr>
                <a:schemeClr val="dk1"/>
              </a:buClr>
              <a:buSzPts val="1600"/>
              <a:buChar char="•"/>
            </a:pPr>
            <a:r>
              <a:rPr lang="en-CA" sz="1600">
                <a:solidFill>
                  <a:schemeClr val="dk1"/>
                </a:solidFill>
                <a:latin typeface="Twentieth Century"/>
                <a:ea typeface="Twentieth Century"/>
                <a:cs typeface="Twentieth Century"/>
                <a:sym typeface="Twentieth Century"/>
              </a:rPr>
              <a:t>TEMP OF EXTREMITIES CAN BE AS LOW AS 26°-27°C</a:t>
            </a:r>
            <a:endParaRPr sz="2000">
              <a:solidFill>
                <a:schemeClr val="dk1"/>
              </a:solidFill>
              <a:latin typeface="Twentieth Century"/>
              <a:ea typeface="Twentieth Century"/>
              <a:cs typeface="Twentieth Century"/>
              <a:sym typeface="Twentieth Century"/>
            </a:endParaRPr>
          </a:p>
          <a:p>
            <a:pPr indent="-228600" lvl="0" marL="228600" rtl="0" algn="l">
              <a:lnSpc>
                <a:spcPct val="120000"/>
              </a:lnSpc>
              <a:spcBef>
                <a:spcPts val="1000"/>
              </a:spcBef>
              <a:spcAft>
                <a:spcPts val="0"/>
              </a:spcAft>
              <a:buClr>
                <a:schemeClr val="dk1"/>
              </a:buClr>
              <a:buSzPts val="1600"/>
              <a:buChar char="•"/>
            </a:pPr>
            <a:r>
              <a:rPr lang="en-CA" sz="1600">
                <a:solidFill>
                  <a:schemeClr val="dk1"/>
                </a:solidFill>
                <a:latin typeface="Twentieth Century"/>
                <a:ea typeface="Twentieth Century"/>
                <a:cs typeface="Twentieth Century"/>
                <a:sym typeface="Twentieth Century"/>
              </a:rPr>
              <a:t>TEMP OF THE SKIN OF THE TORSO</a:t>
            </a:r>
            <a:endParaRPr sz="2000">
              <a:solidFill>
                <a:schemeClr val="dk1"/>
              </a:solidFill>
              <a:latin typeface="Twentieth Century"/>
              <a:ea typeface="Twentieth Century"/>
              <a:cs typeface="Twentieth Century"/>
              <a:sym typeface="Twentieth Century"/>
            </a:endParaRPr>
          </a:p>
          <a:p>
            <a:pPr indent="-228600" lvl="0" marL="228600" rtl="0" algn="l">
              <a:lnSpc>
                <a:spcPct val="120000"/>
              </a:lnSpc>
              <a:spcBef>
                <a:spcPts val="1000"/>
              </a:spcBef>
              <a:spcAft>
                <a:spcPts val="0"/>
              </a:spcAft>
              <a:buClr>
                <a:schemeClr val="dk1"/>
              </a:buClr>
              <a:buSzPts val="1600"/>
              <a:buChar char="•"/>
            </a:pPr>
            <a:r>
              <a:rPr lang="en-CA" sz="1600">
                <a:solidFill>
                  <a:schemeClr val="dk1"/>
                </a:solidFill>
                <a:latin typeface="Twentieth Century"/>
                <a:ea typeface="Twentieth Century"/>
                <a:cs typeface="Twentieth Century"/>
                <a:sym typeface="Twentieth Century"/>
              </a:rPr>
              <a:t>OPTIMAL THERAPEUTIC RESULTS</a:t>
            </a:r>
            <a:endParaRPr sz="2000">
              <a:solidFill>
                <a:schemeClr val="dk1"/>
              </a:solidFill>
              <a:latin typeface="Twentieth Century"/>
              <a:ea typeface="Twentieth Century"/>
              <a:cs typeface="Twentieth Century"/>
              <a:sym typeface="Twentieth Century"/>
            </a:endParaRPr>
          </a:p>
          <a:p>
            <a:pPr indent="-228600" lvl="0" marL="228600" rtl="0" algn="l">
              <a:lnSpc>
                <a:spcPct val="120000"/>
              </a:lnSpc>
              <a:spcBef>
                <a:spcPts val="1000"/>
              </a:spcBef>
              <a:spcAft>
                <a:spcPts val="0"/>
              </a:spcAft>
              <a:buClr>
                <a:schemeClr val="dk1"/>
              </a:buClr>
              <a:buSzPts val="1600"/>
              <a:buChar char="•"/>
            </a:pPr>
            <a:r>
              <a:rPr lang="en-CA" sz="1600">
                <a:solidFill>
                  <a:schemeClr val="dk1"/>
                </a:solidFill>
                <a:latin typeface="Twentieth Century"/>
                <a:ea typeface="Twentieth Century"/>
                <a:cs typeface="Twentieth Century"/>
                <a:sym typeface="Twentieth Century"/>
              </a:rPr>
              <a:t>FOR SWEATING TX’S</a:t>
            </a:r>
            <a:endParaRPr sz="1600">
              <a:solidFill>
                <a:schemeClr val="dk1"/>
              </a:solidFill>
              <a:latin typeface="Twentieth Century"/>
              <a:ea typeface="Twentieth Century"/>
              <a:cs typeface="Twentieth Century"/>
              <a:sym typeface="Twentieth Century"/>
            </a:endParaRPr>
          </a:p>
          <a:p>
            <a:pPr indent="-228600" lvl="0" marL="228600" rtl="0" algn="l">
              <a:lnSpc>
                <a:spcPct val="120000"/>
              </a:lnSpc>
              <a:spcBef>
                <a:spcPts val="1000"/>
              </a:spcBef>
              <a:spcAft>
                <a:spcPts val="0"/>
              </a:spcAft>
              <a:buClr>
                <a:schemeClr val="dk1"/>
              </a:buClr>
              <a:buSzPts val="1600"/>
              <a:buChar char="•"/>
            </a:pPr>
            <a:r>
              <a:rPr lang="en-CA" sz="1600">
                <a:solidFill>
                  <a:schemeClr val="dk1"/>
                </a:solidFill>
                <a:latin typeface="Twentieth Century"/>
                <a:ea typeface="Twentieth Century"/>
                <a:cs typeface="Twentieth Century"/>
                <a:sym typeface="Twentieth Century"/>
              </a:rPr>
              <a:t>BLITZ GUSS, JAPANESE BATHS 44°C</a:t>
            </a:r>
            <a:endParaRPr sz="2000">
              <a:solidFill>
                <a:schemeClr val="dk1"/>
              </a:solidFill>
              <a:latin typeface="Twentieth Century"/>
              <a:ea typeface="Twentieth Century"/>
              <a:cs typeface="Twentieth Century"/>
              <a:sym typeface="Twentieth Century"/>
            </a:endParaRPr>
          </a:p>
          <a:p>
            <a:pPr indent="-228600" lvl="0" marL="228600" rtl="0" algn="l">
              <a:lnSpc>
                <a:spcPct val="120000"/>
              </a:lnSpc>
              <a:spcBef>
                <a:spcPts val="1000"/>
              </a:spcBef>
              <a:spcAft>
                <a:spcPts val="0"/>
              </a:spcAft>
              <a:buClr>
                <a:schemeClr val="dk1"/>
              </a:buClr>
              <a:buSzPts val="1600"/>
              <a:buChar char="•"/>
            </a:pPr>
            <a:r>
              <a:rPr lang="en-CA" sz="1600">
                <a:solidFill>
                  <a:schemeClr val="dk1"/>
                </a:solidFill>
                <a:latin typeface="Twentieth Century"/>
                <a:ea typeface="Twentieth Century"/>
                <a:cs typeface="Twentieth Century"/>
                <a:sym typeface="Twentieth Century"/>
              </a:rPr>
              <a:t>** SKIN TOLERANCE TO DIRECT HEAT APPLICATION IS 44°C</a:t>
            </a:r>
            <a:endParaRPr>
              <a:latin typeface="Twentieth Century"/>
              <a:ea typeface="Twentieth Century"/>
              <a:cs typeface="Twentieth Century"/>
              <a:sym typeface="Twentieth Century"/>
            </a:endParaRPr>
          </a:p>
        </p:txBody>
      </p:sp>
      <p:pic>
        <p:nvPicPr>
          <p:cNvPr id="390" name="Google Shape;390;p20" title="core.jpg"/>
          <p:cNvPicPr preferRelativeResize="0"/>
          <p:nvPr/>
        </p:nvPicPr>
        <p:blipFill>
          <a:blip r:embed="rId3">
            <a:alphaModFix/>
          </a:blip>
          <a:stretch>
            <a:fillRect/>
          </a:stretch>
        </p:blipFill>
        <p:spPr>
          <a:xfrm>
            <a:off x="6931350" y="3036100"/>
            <a:ext cx="4212900" cy="3669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85">
                                            <p:txEl>
                                              <p:pRg end="0" st="0"/>
                                            </p:txEl>
                                          </p:spTgt>
                                        </p:tgtEl>
                                        <p:attrNameLst>
                                          <p:attrName>style.visibility</p:attrName>
                                        </p:attrNameLst>
                                      </p:cBhvr>
                                      <p:to>
                                        <p:strVal val="visible"/>
                                      </p:to>
                                    </p:set>
                                    <p:anim calcmode="lin" valueType="num">
                                      <p:cBhvr additive="base">
                                        <p:cTn dur="500"/>
                                        <p:tgtEl>
                                          <p:spTgt spid="385">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85">
                                            <p:txEl>
                                              <p:pRg end="1" st="1"/>
                                            </p:txEl>
                                          </p:spTgt>
                                        </p:tgtEl>
                                        <p:attrNameLst>
                                          <p:attrName>style.visibility</p:attrName>
                                        </p:attrNameLst>
                                      </p:cBhvr>
                                      <p:to>
                                        <p:strVal val="visible"/>
                                      </p:to>
                                    </p:set>
                                    <p:anim calcmode="lin" valueType="num">
                                      <p:cBhvr additive="base">
                                        <p:cTn dur="500"/>
                                        <p:tgtEl>
                                          <p:spTgt spid="385">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85">
                                            <p:txEl>
                                              <p:pRg end="2" st="2"/>
                                            </p:txEl>
                                          </p:spTgt>
                                        </p:tgtEl>
                                        <p:attrNameLst>
                                          <p:attrName>style.visibility</p:attrName>
                                        </p:attrNameLst>
                                      </p:cBhvr>
                                      <p:to>
                                        <p:strVal val="visible"/>
                                      </p:to>
                                    </p:set>
                                    <p:anim calcmode="lin" valueType="num">
                                      <p:cBhvr additive="base">
                                        <p:cTn dur="500"/>
                                        <p:tgtEl>
                                          <p:spTgt spid="385">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85">
                                            <p:txEl>
                                              <p:pRg end="3" st="3"/>
                                            </p:txEl>
                                          </p:spTgt>
                                        </p:tgtEl>
                                        <p:attrNameLst>
                                          <p:attrName>style.visibility</p:attrName>
                                        </p:attrNameLst>
                                      </p:cBhvr>
                                      <p:to>
                                        <p:strVal val="visible"/>
                                      </p:to>
                                    </p:set>
                                    <p:anim calcmode="lin" valueType="num">
                                      <p:cBhvr additive="base">
                                        <p:cTn dur="500"/>
                                        <p:tgtEl>
                                          <p:spTgt spid="385">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85">
                                            <p:txEl>
                                              <p:pRg end="4" st="4"/>
                                            </p:txEl>
                                          </p:spTgt>
                                        </p:tgtEl>
                                        <p:attrNameLst>
                                          <p:attrName>style.visibility</p:attrName>
                                        </p:attrNameLst>
                                      </p:cBhvr>
                                      <p:to>
                                        <p:strVal val="visible"/>
                                      </p:to>
                                    </p:set>
                                    <p:anim calcmode="lin" valueType="num">
                                      <p:cBhvr additive="base">
                                        <p:cTn dur="500"/>
                                        <p:tgtEl>
                                          <p:spTgt spid="385">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85">
                                            <p:txEl>
                                              <p:pRg end="5" st="5"/>
                                            </p:txEl>
                                          </p:spTgt>
                                        </p:tgtEl>
                                        <p:attrNameLst>
                                          <p:attrName>style.visibility</p:attrName>
                                        </p:attrNameLst>
                                      </p:cBhvr>
                                      <p:to>
                                        <p:strVal val="visible"/>
                                      </p:to>
                                    </p:set>
                                    <p:anim calcmode="lin" valueType="num">
                                      <p:cBhvr additive="base">
                                        <p:cTn dur="500"/>
                                        <p:tgtEl>
                                          <p:spTgt spid="385">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85">
                                            <p:txEl>
                                              <p:pRg end="6" st="6"/>
                                            </p:txEl>
                                          </p:spTgt>
                                        </p:tgtEl>
                                        <p:attrNameLst>
                                          <p:attrName>style.visibility</p:attrName>
                                        </p:attrNameLst>
                                      </p:cBhvr>
                                      <p:to>
                                        <p:strVal val="visible"/>
                                      </p:to>
                                    </p:set>
                                    <p:anim calcmode="lin" valueType="num">
                                      <p:cBhvr additive="base">
                                        <p:cTn dur="500"/>
                                        <p:tgtEl>
                                          <p:spTgt spid="385">
                                            <p:txEl>
                                              <p:pRg end="6" st="6"/>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85">
                                            <p:txEl>
                                              <p:pRg end="7" st="7"/>
                                            </p:txEl>
                                          </p:spTgt>
                                        </p:tgtEl>
                                        <p:attrNameLst>
                                          <p:attrName>style.visibility</p:attrName>
                                        </p:attrNameLst>
                                      </p:cBhvr>
                                      <p:to>
                                        <p:strVal val="visible"/>
                                      </p:to>
                                    </p:set>
                                    <p:anim calcmode="lin" valueType="num">
                                      <p:cBhvr additive="base">
                                        <p:cTn dur="500"/>
                                        <p:tgtEl>
                                          <p:spTgt spid="385">
                                            <p:txEl>
                                              <p:pRg end="7" st="7"/>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85">
                                            <p:txEl>
                                              <p:pRg end="8" st="8"/>
                                            </p:txEl>
                                          </p:spTgt>
                                        </p:tgtEl>
                                        <p:attrNameLst>
                                          <p:attrName>style.visibility</p:attrName>
                                        </p:attrNameLst>
                                      </p:cBhvr>
                                      <p:to>
                                        <p:strVal val="visible"/>
                                      </p:to>
                                    </p:set>
                                    <p:anim calcmode="lin" valueType="num">
                                      <p:cBhvr additive="base">
                                        <p:cTn dur="500"/>
                                        <p:tgtEl>
                                          <p:spTgt spid="385">
                                            <p:txEl>
                                              <p:pRg end="8" st="8"/>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85">
                                            <p:txEl>
                                              <p:pRg end="9" st="9"/>
                                            </p:txEl>
                                          </p:spTgt>
                                        </p:tgtEl>
                                        <p:attrNameLst>
                                          <p:attrName>style.visibility</p:attrName>
                                        </p:attrNameLst>
                                      </p:cBhvr>
                                      <p:to>
                                        <p:strVal val="visible"/>
                                      </p:to>
                                    </p:set>
                                    <p:anim calcmode="lin" valueType="num">
                                      <p:cBhvr additive="base">
                                        <p:cTn dur="500"/>
                                        <p:tgtEl>
                                          <p:spTgt spid="385">
                                            <p:txEl>
                                              <p:pRg end="9" st="9"/>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85">
                                            <p:txEl>
                                              <p:pRg end="10" st="10"/>
                                            </p:txEl>
                                          </p:spTgt>
                                        </p:tgtEl>
                                        <p:attrNameLst>
                                          <p:attrName>style.visibility</p:attrName>
                                        </p:attrNameLst>
                                      </p:cBhvr>
                                      <p:to>
                                        <p:strVal val="visible"/>
                                      </p:to>
                                    </p:set>
                                    <p:anim calcmode="lin" valueType="num">
                                      <p:cBhvr additive="base">
                                        <p:cTn dur="500"/>
                                        <p:tgtEl>
                                          <p:spTgt spid="385">
                                            <p:txEl>
                                              <p:pRg end="10" st="10"/>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g3c802f9d130_0_33"/>
          <p:cNvSpPr txBox="1"/>
          <p:nvPr>
            <p:ph type="title"/>
          </p:nvPr>
        </p:nvSpPr>
        <p:spPr>
          <a:xfrm>
            <a:off x="0" y="267875"/>
            <a:ext cx="4143300" cy="1161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CA"/>
              <a:t>NAIL BED TEST</a:t>
            </a:r>
            <a:endParaRPr/>
          </a:p>
        </p:txBody>
      </p:sp>
      <p:sp>
        <p:nvSpPr>
          <p:cNvPr id="397" name="Google Shape;397;g3c802f9d130_0_33"/>
          <p:cNvSpPr txBox="1"/>
          <p:nvPr>
            <p:ph idx="1" type="body"/>
          </p:nvPr>
        </p:nvSpPr>
        <p:spPr>
          <a:xfrm>
            <a:off x="163675" y="1581275"/>
            <a:ext cx="3765300" cy="49017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CA"/>
              <a:t>COMPRESSING THE FINGERNAIL/TOENAIL BED, DECREASING LOCAL BLOOD FLOW, </a:t>
            </a:r>
            <a:r>
              <a:rPr lang="en-CA"/>
              <a:t>TURNING</a:t>
            </a:r>
            <a:r>
              <a:rPr lang="en-CA"/>
              <a:t> AREA WHITE. ONCE PRESSURE IS OFF, TISSUE SHOULD TURN BACK TO NORMAL COLOR, IF NOT THE PERSON MAY HAVE AN ABNORMAL PERIPHERAL VASCULAR RESPONSE.</a:t>
            </a:r>
            <a:endParaRPr/>
          </a:p>
        </p:txBody>
      </p:sp>
      <p:pic>
        <p:nvPicPr>
          <p:cNvPr id="398" name="Google Shape;398;g3c802f9d130_0_33" title="PXL_20260213_194942813~2.jpg"/>
          <p:cNvPicPr preferRelativeResize="0"/>
          <p:nvPr/>
        </p:nvPicPr>
        <p:blipFill>
          <a:blip r:embed="rId3">
            <a:alphaModFix/>
          </a:blip>
          <a:stretch>
            <a:fillRect/>
          </a:stretch>
        </p:blipFill>
        <p:spPr>
          <a:xfrm>
            <a:off x="4143300" y="519475"/>
            <a:ext cx="7965373" cy="581905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21"/>
          <p:cNvSpPr txBox="1"/>
          <p:nvPr>
            <p:ph type="title"/>
          </p:nvPr>
        </p:nvSpPr>
        <p:spPr>
          <a:xfrm>
            <a:off x="1033696" y="1667828"/>
            <a:ext cx="10364451" cy="360871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Twentieth Century"/>
              <a:buNone/>
            </a:pPr>
            <a:r>
              <a:rPr lang="en-CA"/>
              <a:t>STAGE OF HEALING AND SUGGESTED TREATMENT METHODS</a:t>
            </a:r>
            <a:br>
              <a:rPr lang="en-CA"/>
            </a:br>
            <a:r>
              <a:rPr lang="en-CA" sz="2000"/>
              <a:t>(SNIDAL)</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22"/>
          <p:cNvSpPr txBox="1"/>
          <p:nvPr>
            <p:ph type="title"/>
          </p:nvPr>
        </p:nvSpPr>
        <p:spPr>
          <a:xfrm>
            <a:off x="913775" y="618517"/>
            <a:ext cx="10364451" cy="805549"/>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Twentieth Century"/>
              <a:buNone/>
            </a:pPr>
            <a:r>
              <a:rPr lang="en-CA"/>
              <a:t>ACUTE CONDITIONS </a:t>
            </a:r>
            <a:r>
              <a:rPr lang="en-CA" sz="2000"/>
              <a:t>PG.19 SNIDAL</a:t>
            </a:r>
            <a:endParaRPr/>
          </a:p>
        </p:txBody>
      </p:sp>
      <p:graphicFrame>
        <p:nvGraphicFramePr>
          <p:cNvPr id="411" name="Google Shape;411;p22"/>
          <p:cNvGraphicFramePr/>
          <p:nvPr/>
        </p:nvGraphicFramePr>
        <p:xfrm>
          <a:off x="914400" y="3584200"/>
          <a:ext cx="3000000" cy="3000000"/>
        </p:xfrm>
        <a:graphic>
          <a:graphicData uri="http://schemas.openxmlformats.org/drawingml/2006/table">
            <a:tbl>
              <a:tblPr bandRow="1" firstRow="1">
                <a:noFill/>
                <a:tableStyleId>{7227D0DB-29D4-4C22-8FFF-D930DA8549EA}</a:tableStyleId>
              </a:tblPr>
              <a:tblGrid>
                <a:gridCol w="3454400"/>
                <a:gridCol w="3454400"/>
                <a:gridCol w="3454400"/>
              </a:tblGrid>
              <a:tr h="370850">
                <a:tc>
                  <a:txBody>
                    <a:bodyPr/>
                    <a:lstStyle/>
                    <a:p>
                      <a:pPr indent="0" lvl="0" marL="0" marR="0" rtl="0" algn="l">
                        <a:spcBef>
                          <a:spcPts val="0"/>
                        </a:spcBef>
                        <a:spcAft>
                          <a:spcPts val="0"/>
                        </a:spcAft>
                        <a:buNone/>
                      </a:pPr>
                      <a:r>
                        <a:rPr lang="en-CA" sz="1800" u="none" cap="none" strike="noStrike"/>
                        <a:t>Signs and Symptoms</a:t>
                      </a:r>
                      <a:endParaRPr sz="1800"/>
                    </a:p>
                  </a:txBody>
                  <a:tcPr marT="45725" marB="45725" marR="91450" marL="91450"/>
                </a:tc>
                <a:tc>
                  <a:txBody>
                    <a:bodyPr/>
                    <a:lstStyle/>
                    <a:p>
                      <a:pPr indent="0" lvl="0" marL="0" marR="0" rtl="0" algn="l">
                        <a:spcBef>
                          <a:spcPts val="0"/>
                        </a:spcBef>
                        <a:spcAft>
                          <a:spcPts val="0"/>
                        </a:spcAft>
                        <a:buNone/>
                      </a:pPr>
                      <a:r>
                        <a:rPr lang="en-CA" sz="1800"/>
                        <a:t>Treatment</a:t>
                      </a:r>
                      <a:endParaRPr sz="1800"/>
                    </a:p>
                  </a:txBody>
                  <a:tcPr marT="45725" marB="45725" marR="91450" marL="91450"/>
                </a:tc>
                <a:tc>
                  <a:txBody>
                    <a:bodyPr/>
                    <a:lstStyle/>
                    <a:p>
                      <a:pPr indent="0" lvl="0" marL="0" marR="0" rtl="0" algn="l">
                        <a:spcBef>
                          <a:spcPts val="0"/>
                        </a:spcBef>
                        <a:spcAft>
                          <a:spcPts val="0"/>
                        </a:spcAft>
                        <a:buNone/>
                      </a:pPr>
                      <a:r>
                        <a:rPr lang="en-CA" sz="1800"/>
                        <a:t>Length of Tx</a:t>
                      </a:r>
                      <a:endParaRPr sz="1800"/>
                    </a:p>
                  </a:txBody>
                  <a:tcPr marT="45725" marB="45725" marR="91450" marL="91450"/>
                </a:tc>
              </a:tr>
              <a:tr h="370850">
                <a:tc>
                  <a:txBody>
                    <a:bodyPr/>
                    <a:lstStyle/>
                    <a:p>
                      <a:pPr indent="-285750" lvl="0" marL="285750" marR="0" rtl="0" algn="l">
                        <a:spcBef>
                          <a:spcPts val="0"/>
                        </a:spcBef>
                        <a:spcAft>
                          <a:spcPts val="0"/>
                        </a:spcAft>
                        <a:buClr>
                          <a:schemeClr val="dk1"/>
                        </a:buClr>
                        <a:buSzPts val="1800"/>
                        <a:buFont typeface="Arial"/>
                        <a:buChar char="•"/>
                      </a:pPr>
                      <a:r>
                        <a:rPr lang="en-CA" sz="1800"/>
                        <a:t>Elevated temp</a:t>
                      </a:r>
                      <a:endParaRPr/>
                    </a:p>
                    <a:p>
                      <a:pPr indent="-285750" lvl="0" marL="285750" marR="0" rtl="0" algn="l">
                        <a:spcBef>
                          <a:spcPts val="0"/>
                        </a:spcBef>
                        <a:spcAft>
                          <a:spcPts val="0"/>
                        </a:spcAft>
                        <a:buClr>
                          <a:schemeClr val="dk1"/>
                        </a:buClr>
                        <a:buSzPts val="1800"/>
                        <a:buFont typeface="Arial"/>
                        <a:buChar char="•"/>
                      </a:pPr>
                      <a:r>
                        <a:rPr lang="en-CA" sz="1800"/>
                        <a:t>Pain or tenderness</a:t>
                      </a:r>
                      <a:endParaRPr/>
                    </a:p>
                    <a:p>
                      <a:pPr indent="-285750" lvl="0" marL="285750" marR="0" rtl="0" algn="l">
                        <a:spcBef>
                          <a:spcPts val="0"/>
                        </a:spcBef>
                        <a:spcAft>
                          <a:spcPts val="0"/>
                        </a:spcAft>
                        <a:buClr>
                          <a:schemeClr val="dk1"/>
                        </a:buClr>
                        <a:buSzPts val="1800"/>
                        <a:buFont typeface="Arial"/>
                        <a:buChar char="•"/>
                      </a:pPr>
                      <a:r>
                        <a:rPr lang="en-CA" sz="1800"/>
                        <a:t>Loss of movement</a:t>
                      </a:r>
                      <a:endParaRPr/>
                    </a:p>
                    <a:p>
                      <a:pPr indent="-285750" lvl="0" marL="285750" marR="0" rtl="0" algn="l">
                        <a:spcBef>
                          <a:spcPts val="0"/>
                        </a:spcBef>
                        <a:spcAft>
                          <a:spcPts val="0"/>
                        </a:spcAft>
                        <a:buClr>
                          <a:schemeClr val="dk1"/>
                        </a:buClr>
                        <a:buSzPts val="1800"/>
                        <a:buFont typeface="Arial"/>
                        <a:buChar char="•"/>
                      </a:pPr>
                      <a:r>
                        <a:rPr lang="en-CA" sz="1800"/>
                        <a:t>Loss of function, sensation</a:t>
                      </a:r>
                      <a:endParaRPr/>
                    </a:p>
                    <a:p>
                      <a:pPr indent="-285750" lvl="0" marL="285750" marR="0" rtl="0" algn="l">
                        <a:spcBef>
                          <a:spcPts val="0"/>
                        </a:spcBef>
                        <a:spcAft>
                          <a:spcPts val="0"/>
                        </a:spcAft>
                        <a:buClr>
                          <a:schemeClr val="dk1"/>
                        </a:buClr>
                        <a:buSzPts val="1800"/>
                        <a:buFont typeface="Arial"/>
                        <a:buChar char="•"/>
                      </a:pPr>
                      <a:r>
                        <a:rPr lang="en-CA" sz="1800"/>
                        <a:t>Swelling </a:t>
                      </a:r>
                      <a:endParaRPr/>
                    </a:p>
                    <a:p>
                      <a:pPr indent="-285750" lvl="0" marL="285750" marR="0" rtl="0" algn="l">
                        <a:spcBef>
                          <a:spcPts val="0"/>
                        </a:spcBef>
                        <a:spcAft>
                          <a:spcPts val="0"/>
                        </a:spcAft>
                        <a:buClr>
                          <a:schemeClr val="dk1"/>
                        </a:buClr>
                        <a:buSzPts val="1800"/>
                        <a:buFont typeface="Arial"/>
                        <a:buChar char="•"/>
                      </a:pPr>
                      <a:r>
                        <a:rPr lang="en-CA" sz="1800"/>
                        <a:t>Redness</a:t>
                      </a:r>
                      <a:endParaRPr/>
                    </a:p>
                    <a:p>
                      <a:pPr indent="-171450" lvl="0" marL="285750" marR="0" rtl="0" algn="l">
                        <a:spcBef>
                          <a:spcPts val="0"/>
                        </a:spcBef>
                        <a:spcAft>
                          <a:spcPts val="0"/>
                        </a:spcAft>
                        <a:buClr>
                          <a:schemeClr val="dk1"/>
                        </a:buClr>
                        <a:buSzPts val="1800"/>
                        <a:buFont typeface="Arial"/>
                        <a:buNone/>
                      </a:pPr>
                      <a:r>
                        <a:t/>
                      </a:r>
                      <a:endParaRPr sz="1800"/>
                    </a:p>
                  </a:txBody>
                  <a:tcPr marT="45725" marB="45725" marR="91450" marL="91450"/>
                </a:tc>
                <a:tc>
                  <a:txBody>
                    <a:bodyPr/>
                    <a:lstStyle/>
                    <a:p>
                      <a:pPr indent="0" lvl="0" marL="0" marR="0" rtl="0" algn="l">
                        <a:spcBef>
                          <a:spcPts val="0"/>
                        </a:spcBef>
                        <a:spcAft>
                          <a:spcPts val="0"/>
                        </a:spcAft>
                        <a:buNone/>
                      </a:pPr>
                      <a:r>
                        <a:rPr lang="en-CA" sz="1800"/>
                        <a:t>Short cold treatments:</a:t>
                      </a:r>
                      <a:endParaRPr/>
                    </a:p>
                    <a:p>
                      <a:pPr indent="0" lvl="0" marL="0" marR="0" rtl="0" algn="l">
                        <a:spcBef>
                          <a:spcPts val="0"/>
                        </a:spcBef>
                        <a:spcAft>
                          <a:spcPts val="0"/>
                        </a:spcAft>
                        <a:buClr>
                          <a:schemeClr val="dk1"/>
                        </a:buClr>
                        <a:buSzPts val="1800"/>
                        <a:buFont typeface="Arial"/>
                        <a:buNone/>
                      </a:pPr>
                      <a:r>
                        <a:rPr lang="en-CA" sz="1800"/>
                        <a:t>Cold compress</a:t>
                      </a:r>
                      <a:endParaRPr/>
                    </a:p>
                    <a:p>
                      <a:pPr indent="0" lvl="0" marL="0" marR="0" rtl="0" algn="l">
                        <a:spcBef>
                          <a:spcPts val="0"/>
                        </a:spcBef>
                        <a:spcAft>
                          <a:spcPts val="0"/>
                        </a:spcAft>
                        <a:buClr>
                          <a:schemeClr val="dk1"/>
                        </a:buClr>
                        <a:buSzPts val="1800"/>
                        <a:buFont typeface="Arial"/>
                        <a:buNone/>
                      </a:pPr>
                      <a:r>
                        <a:t/>
                      </a:r>
                      <a:endParaRPr sz="1800"/>
                    </a:p>
                    <a:p>
                      <a:pPr indent="0" lvl="0" marL="0" marR="0" rtl="0" algn="l">
                        <a:spcBef>
                          <a:spcPts val="0"/>
                        </a:spcBef>
                        <a:spcAft>
                          <a:spcPts val="0"/>
                        </a:spcAft>
                        <a:buClr>
                          <a:schemeClr val="dk1"/>
                        </a:buClr>
                        <a:buSzPts val="1800"/>
                        <a:buFont typeface="Arial"/>
                        <a:buNone/>
                      </a:pPr>
                      <a:r>
                        <a:rPr lang="en-CA" sz="1800"/>
                        <a:t>Cryotherapy:</a:t>
                      </a:r>
                      <a:endParaRPr/>
                    </a:p>
                    <a:p>
                      <a:pPr indent="0" lvl="0" marL="0" marR="0" rtl="0" algn="l">
                        <a:spcBef>
                          <a:spcPts val="0"/>
                        </a:spcBef>
                        <a:spcAft>
                          <a:spcPts val="0"/>
                        </a:spcAft>
                        <a:buClr>
                          <a:schemeClr val="dk1"/>
                        </a:buClr>
                        <a:buSzPts val="1800"/>
                        <a:buFont typeface="Arial"/>
                        <a:buNone/>
                      </a:pPr>
                      <a:r>
                        <a:rPr lang="en-CA" sz="1800"/>
                        <a:t>Ice-cube massage, gel packs, ice bags</a:t>
                      </a:r>
                      <a:endParaRPr/>
                    </a:p>
                  </a:txBody>
                  <a:tcPr marT="45725" marB="45725" marR="91450" marL="91450"/>
                </a:tc>
                <a:tc>
                  <a:txBody>
                    <a:bodyPr/>
                    <a:lstStyle/>
                    <a:p>
                      <a:pPr indent="0" lvl="0" marL="0" marR="0" rtl="0" algn="l">
                        <a:spcBef>
                          <a:spcPts val="0"/>
                        </a:spcBef>
                        <a:spcAft>
                          <a:spcPts val="0"/>
                        </a:spcAft>
                        <a:buNone/>
                      </a:pPr>
                      <a:r>
                        <a:rPr lang="en-CA" sz="1800"/>
                        <a:t>Up to 60 seconds; replace when warm</a:t>
                      </a:r>
                      <a:endParaRPr/>
                    </a:p>
                    <a:p>
                      <a:pPr indent="0" lvl="0" marL="0" marR="0" rtl="0" algn="l">
                        <a:spcBef>
                          <a:spcPts val="0"/>
                        </a:spcBef>
                        <a:spcAft>
                          <a:spcPts val="0"/>
                        </a:spcAft>
                        <a:buNone/>
                      </a:pPr>
                      <a:r>
                        <a:t/>
                      </a:r>
                      <a:endParaRPr sz="1800"/>
                    </a:p>
                    <a:p>
                      <a:pPr indent="0" lvl="0" marL="0" marR="0" rtl="0" algn="l">
                        <a:spcBef>
                          <a:spcPts val="0"/>
                        </a:spcBef>
                        <a:spcAft>
                          <a:spcPts val="0"/>
                        </a:spcAft>
                        <a:buNone/>
                      </a:pPr>
                      <a:r>
                        <a:rPr lang="en-CA" sz="1800"/>
                        <a:t>Cover and leave on for 20 mins, repeat every 2-4 hours</a:t>
                      </a:r>
                      <a:endParaRPr sz="1800"/>
                    </a:p>
                  </a:txBody>
                  <a:tcPr marT="45725" marB="45725" marR="91450" marL="91450"/>
                </a:tc>
              </a:tr>
            </a:tbl>
          </a:graphicData>
        </a:graphic>
      </p:graphicFrame>
      <p:sp>
        <p:nvSpPr>
          <p:cNvPr id="412" name="Google Shape;412;p22"/>
          <p:cNvSpPr txBox="1"/>
          <p:nvPr/>
        </p:nvSpPr>
        <p:spPr>
          <a:xfrm>
            <a:off x="913775" y="1723868"/>
            <a:ext cx="10118986" cy="1200329"/>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Arial"/>
              <a:buChar char="•"/>
            </a:pPr>
            <a:r>
              <a:rPr b="0" i="0" lang="en-CA" sz="1800" u="none" cap="none" strike="noStrike">
                <a:solidFill>
                  <a:schemeClr val="dk1"/>
                </a:solidFill>
                <a:latin typeface="Twentieth Century"/>
                <a:ea typeface="Twentieth Century"/>
                <a:cs typeface="Twentieth Century"/>
                <a:sym typeface="Twentieth Century"/>
              </a:rPr>
              <a:t>Timeline? </a:t>
            </a:r>
            <a:endParaRPr/>
          </a:p>
          <a:p>
            <a:pPr indent="-285750" lvl="0" marL="285750" marR="0" rtl="0" algn="l">
              <a:spcBef>
                <a:spcPts val="0"/>
              </a:spcBef>
              <a:spcAft>
                <a:spcPts val="0"/>
              </a:spcAft>
              <a:buClr>
                <a:schemeClr val="dk1"/>
              </a:buClr>
              <a:buSzPts val="1800"/>
              <a:buFont typeface="Arial"/>
              <a:buChar char="•"/>
            </a:pPr>
            <a:r>
              <a:rPr b="0" i="0" lang="en-CA" sz="1800" u="none" cap="none" strike="noStrike">
                <a:solidFill>
                  <a:schemeClr val="dk1"/>
                </a:solidFill>
                <a:latin typeface="Twentieth Century"/>
                <a:ea typeface="Twentieth Century"/>
                <a:cs typeface="Twentieth Century"/>
                <a:sym typeface="Twentieth Century"/>
              </a:rPr>
              <a:t>Time of trauma – 3-4 days</a:t>
            </a:r>
            <a:endParaRPr/>
          </a:p>
          <a:p>
            <a:pPr indent="-285750" lvl="0" marL="285750" marR="0" rtl="0" algn="l">
              <a:spcBef>
                <a:spcPts val="0"/>
              </a:spcBef>
              <a:spcAft>
                <a:spcPts val="0"/>
              </a:spcAft>
              <a:buClr>
                <a:schemeClr val="dk1"/>
              </a:buClr>
              <a:buSzPts val="1800"/>
              <a:buFont typeface="Arial"/>
              <a:buChar char="•"/>
            </a:pPr>
            <a:r>
              <a:rPr b="0" i="0" lang="en-CA" sz="1800" u="none" cap="none" strike="noStrike">
                <a:solidFill>
                  <a:schemeClr val="dk1"/>
                </a:solidFill>
                <a:latin typeface="Twentieth Century"/>
                <a:ea typeface="Twentieth Century"/>
                <a:cs typeface="Twentieth Century"/>
                <a:sym typeface="Twentieth Century"/>
              </a:rPr>
              <a:t>Cold or hot application?</a:t>
            </a:r>
            <a:endParaRPr/>
          </a:p>
          <a:p>
            <a:pPr indent="-285750" lvl="0" marL="285750" marR="0" rtl="0" algn="l">
              <a:spcBef>
                <a:spcPts val="0"/>
              </a:spcBef>
              <a:spcAft>
                <a:spcPts val="0"/>
              </a:spcAft>
              <a:buClr>
                <a:schemeClr val="dk1"/>
              </a:buClr>
              <a:buSzPts val="1800"/>
              <a:buFont typeface="Arial"/>
              <a:buChar char="•"/>
            </a:pPr>
            <a:r>
              <a:rPr b="0" i="0" lang="en-CA" sz="1800" u="none" cap="none" strike="noStrike">
                <a:solidFill>
                  <a:schemeClr val="dk1"/>
                </a:solidFill>
                <a:latin typeface="Twentieth Century"/>
                <a:ea typeface="Twentieth Century"/>
                <a:cs typeface="Twentieth Century"/>
                <a:sym typeface="Twentieth Century"/>
              </a:rPr>
              <a:t>Why?</a:t>
            </a:r>
            <a:endParaRPr/>
          </a:p>
          <a:p>
            <a:pPr indent="-285750" lvl="0" marL="285750" marR="0" rtl="0" algn="l">
              <a:spcBef>
                <a:spcPts val="0"/>
              </a:spcBef>
              <a:spcAft>
                <a:spcPts val="0"/>
              </a:spcAft>
              <a:buClr>
                <a:schemeClr val="dk1"/>
              </a:buClr>
              <a:buSzPts val="1800"/>
              <a:buFont typeface="Arial"/>
              <a:buChar char="•"/>
            </a:pPr>
            <a:r>
              <a:rPr b="0" i="0" lang="en-CA" sz="1800" u="none" cap="none" strike="noStrike">
                <a:solidFill>
                  <a:schemeClr val="dk1"/>
                </a:solidFill>
                <a:latin typeface="Twentieth Century"/>
                <a:ea typeface="Twentieth Century"/>
                <a:cs typeface="Twentieth Century"/>
                <a:sym typeface="Twentieth Century"/>
              </a:rPr>
              <a:t>Analgesic effect on pain receptors</a:t>
            </a:r>
            <a:endParaRPr/>
          </a:p>
          <a:p>
            <a:pPr indent="-285750" lvl="0" marL="285750" marR="0" rtl="0" algn="l">
              <a:spcBef>
                <a:spcPts val="0"/>
              </a:spcBef>
              <a:spcAft>
                <a:spcPts val="0"/>
              </a:spcAft>
              <a:buClr>
                <a:schemeClr val="dk1"/>
              </a:buClr>
              <a:buSzPts val="1800"/>
              <a:buFont typeface="Arial"/>
              <a:buChar char="•"/>
            </a:pPr>
            <a:r>
              <a:rPr b="0" i="0" lang="en-CA" sz="1800" u="none" cap="none" strike="noStrike">
                <a:solidFill>
                  <a:schemeClr val="dk1"/>
                </a:solidFill>
                <a:latin typeface="Twentieth Century"/>
                <a:ea typeface="Twentieth Century"/>
                <a:cs typeface="Twentieth Century"/>
                <a:sym typeface="Twentieth Century"/>
              </a:rPr>
              <a:t>Slows metabolism</a:t>
            </a:r>
            <a:endParaRPr/>
          </a:p>
          <a:p>
            <a:pPr indent="-171450" lvl="0" marL="285750" marR="0" rtl="0" algn="l">
              <a:spcBef>
                <a:spcPts val="0"/>
              </a:spcBef>
              <a:spcAft>
                <a:spcPts val="0"/>
              </a:spcAft>
              <a:buClr>
                <a:schemeClr val="dk1"/>
              </a:buClr>
              <a:buSzPts val="1800"/>
              <a:buFont typeface="Arial"/>
              <a:buNone/>
            </a:pPr>
            <a:r>
              <a:t/>
            </a:r>
            <a:endParaRPr b="0" i="0" sz="1800" u="none" cap="none" strike="noStrike">
              <a:solidFill>
                <a:schemeClr val="dk1"/>
              </a:solidFill>
              <a:latin typeface="Twentieth Century"/>
              <a:ea typeface="Twentieth Century"/>
              <a:cs typeface="Twentieth Century"/>
              <a:sym typeface="Twentieth Centur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12">
                                            <p:txEl>
                                              <p:pRg end="0" st="0"/>
                                            </p:txEl>
                                          </p:spTgt>
                                        </p:tgtEl>
                                        <p:attrNameLst>
                                          <p:attrName>style.visibility</p:attrName>
                                        </p:attrNameLst>
                                      </p:cBhvr>
                                      <p:to>
                                        <p:strVal val="visible"/>
                                      </p:to>
                                    </p:set>
                                    <p:anim calcmode="lin" valueType="num">
                                      <p:cBhvr additive="base">
                                        <p:cTn dur="500"/>
                                        <p:tgtEl>
                                          <p:spTgt spid="412">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12">
                                            <p:txEl>
                                              <p:pRg end="1" st="1"/>
                                            </p:txEl>
                                          </p:spTgt>
                                        </p:tgtEl>
                                        <p:attrNameLst>
                                          <p:attrName>style.visibility</p:attrName>
                                        </p:attrNameLst>
                                      </p:cBhvr>
                                      <p:to>
                                        <p:strVal val="visible"/>
                                      </p:to>
                                    </p:set>
                                    <p:anim calcmode="lin" valueType="num">
                                      <p:cBhvr additive="base">
                                        <p:cTn dur="500"/>
                                        <p:tgtEl>
                                          <p:spTgt spid="412">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12">
                                            <p:txEl>
                                              <p:pRg end="2" st="2"/>
                                            </p:txEl>
                                          </p:spTgt>
                                        </p:tgtEl>
                                        <p:attrNameLst>
                                          <p:attrName>style.visibility</p:attrName>
                                        </p:attrNameLst>
                                      </p:cBhvr>
                                      <p:to>
                                        <p:strVal val="visible"/>
                                      </p:to>
                                    </p:set>
                                    <p:anim calcmode="lin" valueType="num">
                                      <p:cBhvr additive="base">
                                        <p:cTn dur="500"/>
                                        <p:tgtEl>
                                          <p:spTgt spid="412">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12">
                                            <p:txEl>
                                              <p:pRg end="3" st="3"/>
                                            </p:txEl>
                                          </p:spTgt>
                                        </p:tgtEl>
                                        <p:attrNameLst>
                                          <p:attrName>style.visibility</p:attrName>
                                        </p:attrNameLst>
                                      </p:cBhvr>
                                      <p:to>
                                        <p:strVal val="visible"/>
                                      </p:to>
                                    </p:set>
                                    <p:anim calcmode="lin" valueType="num">
                                      <p:cBhvr additive="base">
                                        <p:cTn dur="500"/>
                                        <p:tgtEl>
                                          <p:spTgt spid="412">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12">
                                            <p:txEl>
                                              <p:pRg end="4" st="4"/>
                                            </p:txEl>
                                          </p:spTgt>
                                        </p:tgtEl>
                                        <p:attrNameLst>
                                          <p:attrName>style.visibility</p:attrName>
                                        </p:attrNameLst>
                                      </p:cBhvr>
                                      <p:to>
                                        <p:strVal val="visible"/>
                                      </p:to>
                                    </p:set>
                                    <p:anim calcmode="lin" valueType="num">
                                      <p:cBhvr additive="base">
                                        <p:cTn dur="500"/>
                                        <p:tgtEl>
                                          <p:spTgt spid="412">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12">
                                            <p:txEl>
                                              <p:pRg end="5" st="5"/>
                                            </p:txEl>
                                          </p:spTgt>
                                        </p:tgtEl>
                                        <p:attrNameLst>
                                          <p:attrName>style.visibility</p:attrName>
                                        </p:attrNameLst>
                                      </p:cBhvr>
                                      <p:to>
                                        <p:strVal val="visible"/>
                                      </p:to>
                                    </p:set>
                                    <p:anim calcmode="lin" valueType="num">
                                      <p:cBhvr additive="base">
                                        <p:cTn dur="500"/>
                                        <p:tgtEl>
                                          <p:spTgt spid="412">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12">
                                            <p:txEl>
                                              <p:pRg end="6" st="6"/>
                                            </p:txEl>
                                          </p:spTgt>
                                        </p:tgtEl>
                                        <p:attrNameLst>
                                          <p:attrName>style.visibility</p:attrName>
                                        </p:attrNameLst>
                                      </p:cBhvr>
                                      <p:to>
                                        <p:strVal val="visible"/>
                                      </p:to>
                                    </p:set>
                                    <p:anim calcmode="lin" valueType="num">
                                      <p:cBhvr additive="base">
                                        <p:cTn dur="500"/>
                                        <p:tgtEl>
                                          <p:spTgt spid="412">
                                            <p:txEl>
                                              <p:pRg end="6" st="6"/>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1"/>
                                        </p:tgtEl>
                                        <p:attrNameLst>
                                          <p:attrName>style.visibility</p:attrName>
                                        </p:attrNameLst>
                                      </p:cBhvr>
                                      <p:to>
                                        <p:strVal val="visible"/>
                                      </p:to>
                                    </p:set>
                                    <p:animEffect filter="fade" transition="in">
                                      <p:cBhvr>
                                        <p:cTn dur="500"/>
                                        <p:tgtEl>
                                          <p:spTgt spid="4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23"/>
          <p:cNvSpPr txBox="1"/>
          <p:nvPr>
            <p:ph type="title"/>
          </p:nvPr>
        </p:nvSpPr>
        <p:spPr>
          <a:xfrm>
            <a:off x="913775" y="423333"/>
            <a:ext cx="10364451" cy="829735"/>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Twentieth Century"/>
              <a:buNone/>
            </a:pPr>
            <a:r>
              <a:rPr lang="en-CA"/>
              <a:t>SUBACUTE CONDITIONS</a:t>
            </a:r>
            <a:br>
              <a:rPr lang="en-CA"/>
            </a:br>
            <a:endParaRPr/>
          </a:p>
        </p:txBody>
      </p:sp>
      <p:sp>
        <p:nvSpPr>
          <p:cNvPr id="419" name="Google Shape;419;p23"/>
          <p:cNvSpPr txBox="1"/>
          <p:nvPr>
            <p:ph idx="1" type="body"/>
          </p:nvPr>
        </p:nvSpPr>
        <p:spPr>
          <a:xfrm>
            <a:off x="913775" y="1253068"/>
            <a:ext cx="10363826" cy="1307441"/>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120000"/>
              </a:lnSpc>
              <a:spcBef>
                <a:spcPts val="0"/>
              </a:spcBef>
              <a:spcAft>
                <a:spcPts val="0"/>
              </a:spcAft>
              <a:buSzPct val="100000"/>
              <a:buChar char="•"/>
            </a:pPr>
            <a:r>
              <a:rPr lang="en-CA"/>
              <a:t>TIMELINE?</a:t>
            </a:r>
            <a:endParaRPr/>
          </a:p>
          <a:p>
            <a:pPr indent="-228600" lvl="0" marL="228600" rtl="0" algn="l">
              <a:lnSpc>
                <a:spcPct val="120000"/>
              </a:lnSpc>
              <a:spcBef>
                <a:spcPts val="1000"/>
              </a:spcBef>
              <a:spcAft>
                <a:spcPts val="0"/>
              </a:spcAft>
              <a:buSzPct val="100000"/>
              <a:buChar char="•"/>
            </a:pPr>
            <a:r>
              <a:rPr lang="en-CA"/>
              <a:t>2-3 DAYS – 3 WEEKS</a:t>
            </a:r>
            <a:endParaRPr/>
          </a:p>
          <a:p>
            <a:pPr indent="-228600" lvl="0" marL="228600" rtl="0" algn="l">
              <a:lnSpc>
                <a:spcPct val="120000"/>
              </a:lnSpc>
              <a:spcBef>
                <a:spcPts val="1000"/>
              </a:spcBef>
              <a:spcAft>
                <a:spcPts val="0"/>
              </a:spcAft>
              <a:buSzPct val="100000"/>
              <a:buChar char="•"/>
            </a:pPr>
            <a:r>
              <a:rPr lang="en-CA"/>
              <a:t>TYPE OF TX? </a:t>
            </a:r>
            <a:endParaRPr/>
          </a:p>
          <a:p>
            <a:pPr indent="-228600" lvl="0" marL="228600" rtl="0" algn="l">
              <a:lnSpc>
                <a:spcPct val="120000"/>
              </a:lnSpc>
              <a:spcBef>
                <a:spcPts val="1000"/>
              </a:spcBef>
              <a:spcAft>
                <a:spcPts val="0"/>
              </a:spcAft>
              <a:buSzPct val="100000"/>
              <a:buChar char="•"/>
            </a:pPr>
            <a:r>
              <a:rPr lang="en-CA"/>
              <a:t>WHY?</a:t>
            </a:r>
            <a:endParaRPr/>
          </a:p>
          <a:p>
            <a:pPr indent="-228600" lvl="0" marL="228600" rtl="0" algn="l">
              <a:lnSpc>
                <a:spcPct val="120000"/>
              </a:lnSpc>
              <a:spcBef>
                <a:spcPts val="1000"/>
              </a:spcBef>
              <a:spcAft>
                <a:spcPts val="0"/>
              </a:spcAft>
              <a:buSzPct val="100000"/>
              <a:buChar char="•"/>
            </a:pPr>
            <a:r>
              <a:rPr lang="en-CA"/>
              <a:t>PUMP EFFECT, FLUSHING</a:t>
            </a:r>
            <a:endParaRPr/>
          </a:p>
          <a:p>
            <a:pPr indent="0" lvl="0" marL="0" rtl="0" algn="l">
              <a:lnSpc>
                <a:spcPct val="120000"/>
              </a:lnSpc>
              <a:spcBef>
                <a:spcPts val="1000"/>
              </a:spcBef>
              <a:spcAft>
                <a:spcPts val="0"/>
              </a:spcAft>
              <a:buSzPct val="100000"/>
              <a:buNone/>
            </a:pPr>
            <a:r>
              <a:t/>
            </a:r>
            <a:endParaRPr/>
          </a:p>
          <a:p>
            <a:pPr indent="-228600" lvl="0" marL="228600" rtl="0" algn="l">
              <a:lnSpc>
                <a:spcPct val="120000"/>
              </a:lnSpc>
              <a:spcBef>
                <a:spcPts val="1000"/>
              </a:spcBef>
              <a:spcAft>
                <a:spcPts val="0"/>
              </a:spcAft>
              <a:buSzPct val="100000"/>
              <a:buChar char="•"/>
            </a:pPr>
            <a:r>
              <a:rPr lang="en-CA"/>
              <a:t>VASODILATION FOLLOWED BY  VASOCONSTRICTION</a:t>
            </a:r>
            <a:endParaRPr/>
          </a:p>
          <a:p>
            <a:pPr indent="-111125" lvl="0" marL="228600" rtl="0" algn="l">
              <a:lnSpc>
                <a:spcPct val="120000"/>
              </a:lnSpc>
              <a:spcBef>
                <a:spcPts val="1000"/>
              </a:spcBef>
              <a:spcAft>
                <a:spcPts val="0"/>
              </a:spcAft>
              <a:buSzPct val="100000"/>
              <a:buNone/>
            </a:pPr>
            <a:r>
              <a:t/>
            </a:r>
            <a:endParaRPr/>
          </a:p>
        </p:txBody>
      </p:sp>
      <p:graphicFrame>
        <p:nvGraphicFramePr>
          <p:cNvPr id="420" name="Google Shape;420;p23"/>
          <p:cNvGraphicFramePr/>
          <p:nvPr/>
        </p:nvGraphicFramePr>
        <p:xfrm>
          <a:off x="728133" y="2560509"/>
          <a:ext cx="3000000" cy="3000000"/>
        </p:xfrm>
        <a:graphic>
          <a:graphicData uri="http://schemas.openxmlformats.org/drawingml/2006/table">
            <a:tbl>
              <a:tblPr bandRow="1" firstRow="1">
                <a:noFill/>
                <a:tableStyleId>{7227D0DB-29D4-4C22-8FFF-D930DA8549EA}</a:tableStyleId>
              </a:tblPr>
              <a:tblGrid>
                <a:gridCol w="3516500"/>
                <a:gridCol w="3516500"/>
                <a:gridCol w="3516500"/>
              </a:tblGrid>
              <a:tr h="589100">
                <a:tc>
                  <a:txBody>
                    <a:bodyPr/>
                    <a:lstStyle/>
                    <a:p>
                      <a:pPr indent="0" lvl="0" marL="0" marR="0" rtl="0" algn="l">
                        <a:spcBef>
                          <a:spcPts val="0"/>
                        </a:spcBef>
                        <a:spcAft>
                          <a:spcPts val="0"/>
                        </a:spcAft>
                        <a:buNone/>
                      </a:pPr>
                      <a:r>
                        <a:rPr lang="en-CA" sz="1800"/>
                        <a:t>Signs and Symptoms</a:t>
                      </a:r>
                      <a:endParaRPr sz="1800"/>
                    </a:p>
                  </a:txBody>
                  <a:tcPr marT="45725" marB="45725" marR="91450" marL="91450"/>
                </a:tc>
                <a:tc>
                  <a:txBody>
                    <a:bodyPr/>
                    <a:lstStyle/>
                    <a:p>
                      <a:pPr indent="0" lvl="0" marL="0" marR="0" rtl="0" algn="l">
                        <a:spcBef>
                          <a:spcPts val="0"/>
                        </a:spcBef>
                        <a:spcAft>
                          <a:spcPts val="0"/>
                        </a:spcAft>
                        <a:buNone/>
                      </a:pPr>
                      <a:r>
                        <a:rPr lang="en-CA" sz="1800"/>
                        <a:t>Treatment</a:t>
                      </a:r>
                      <a:endParaRPr sz="1800"/>
                    </a:p>
                  </a:txBody>
                  <a:tcPr marT="45725" marB="45725" marR="91450" marL="91450"/>
                </a:tc>
                <a:tc>
                  <a:txBody>
                    <a:bodyPr/>
                    <a:lstStyle/>
                    <a:p>
                      <a:pPr indent="0" lvl="0" marL="0" marR="0" rtl="0" algn="l">
                        <a:spcBef>
                          <a:spcPts val="0"/>
                        </a:spcBef>
                        <a:spcAft>
                          <a:spcPts val="0"/>
                        </a:spcAft>
                        <a:buNone/>
                      </a:pPr>
                      <a:r>
                        <a:rPr lang="en-CA" sz="1800"/>
                        <a:t>Length of Treatment</a:t>
                      </a:r>
                      <a:endParaRPr/>
                    </a:p>
                  </a:txBody>
                  <a:tcPr marT="45725" marB="45725" marR="91450" marL="91450"/>
                </a:tc>
              </a:tr>
              <a:tr h="1455975">
                <a:tc>
                  <a:txBody>
                    <a:bodyPr/>
                    <a:lstStyle/>
                    <a:p>
                      <a:pPr indent="-285750" lvl="0" marL="285750" marR="0" rtl="0" algn="l">
                        <a:spcBef>
                          <a:spcPts val="0"/>
                        </a:spcBef>
                        <a:spcAft>
                          <a:spcPts val="0"/>
                        </a:spcAft>
                        <a:buClr>
                          <a:schemeClr val="dk1"/>
                        </a:buClr>
                        <a:buSzPts val="1800"/>
                        <a:buFont typeface="Arial"/>
                        <a:buChar char="•"/>
                      </a:pPr>
                      <a:r>
                        <a:rPr lang="en-CA" sz="1800"/>
                        <a:t>Decreased swelling</a:t>
                      </a:r>
                      <a:endParaRPr/>
                    </a:p>
                    <a:p>
                      <a:pPr indent="-285750" lvl="0" marL="285750" marR="0" rtl="0" algn="l">
                        <a:spcBef>
                          <a:spcPts val="0"/>
                        </a:spcBef>
                        <a:spcAft>
                          <a:spcPts val="0"/>
                        </a:spcAft>
                        <a:buClr>
                          <a:schemeClr val="dk1"/>
                        </a:buClr>
                        <a:buSzPts val="1800"/>
                        <a:buFont typeface="Arial"/>
                        <a:buChar char="•"/>
                      </a:pPr>
                      <a:r>
                        <a:rPr lang="en-CA" sz="1800"/>
                        <a:t>Decreased</a:t>
                      </a:r>
                      <a:r>
                        <a:rPr lang="en-CA" sz="1800"/>
                        <a:t> pain</a:t>
                      </a:r>
                      <a:endParaRPr/>
                    </a:p>
                    <a:p>
                      <a:pPr indent="-285750" lvl="0" marL="285750" marR="0" rtl="0" algn="l">
                        <a:spcBef>
                          <a:spcPts val="0"/>
                        </a:spcBef>
                        <a:spcAft>
                          <a:spcPts val="0"/>
                        </a:spcAft>
                        <a:buClr>
                          <a:schemeClr val="dk1"/>
                        </a:buClr>
                        <a:buSzPts val="1800"/>
                        <a:buFont typeface="Arial"/>
                        <a:buChar char="•"/>
                      </a:pPr>
                      <a:r>
                        <a:rPr lang="en-CA" sz="1800"/>
                        <a:t>Decreased redness</a:t>
                      </a:r>
                      <a:endParaRPr/>
                    </a:p>
                    <a:p>
                      <a:pPr indent="-285750" lvl="0" marL="285750" marR="0" rtl="0" algn="l">
                        <a:spcBef>
                          <a:spcPts val="0"/>
                        </a:spcBef>
                        <a:spcAft>
                          <a:spcPts val="0"/>
                        </a:spcAft>
                        <a:buClr>
                          <a:schemeClr val="dk1"/>
                        </a:buClr>
                        <a:buSzPts val="1800"/>
                        <a:buFont typeface="Arial"/>
                        <a:buChar char="•"/>
                      </a:pPr>
                      <a:r>
                        <a:rPr lang="en-CA" sz="1800"/>
                        <a:t>Increased function</a:t>
                      </a:r>
                      <a:endParaRPr/>
                    </a:p>
                    <a:p>
                      <a:pPr indent="-285750" lvl="0" marL="285750" marR="0" rtl="0" algn="l">
                        <a:spcBef>
                          <a:spcPts val="0"/>
                        </a:spcBef>
                        <a:spcAft>
                          <a:spcPts val="0"/>
                        </a:spcAft>
                        <a:buClr>
                          <a:schemeClr val="dk1"/>
                        </a:buClr>
                        <a:buSzPts val="1800"/>
                        <a:buFont typeface="Arial"/>
                        <a:buChar char="•"/>
                      </a:pPr>
                      <a:r>
                        <a:rPr lang="en-CA" sz="1800"/>
                        <a:t>Increased mobility</a:t>
                      </a:r>
                      <a:endParaRPr/>
                    </a:p>
                    <a:p>
                      <a:pPr indent="-285750" lvl="0" marL="285750" marR="0" rtl="0" algn="l">
                        <a:spcBef>
                          <a:spcPts val="0"/>
                        </a:spcBef>
                        <a:spcAft>
                          <a:spcPts val="0"/>
                        </a:spcAft>
                        <a:buClr>
                          <a:schemeClr val="dk1"/>
                        </a:buClr>
                        <a:buSzPts val="1800"/>
                        <a:buFont typeface="Arial"/>
                        <a:buChar char="•"/>
                      </a:pPr>
                      <a:r>
                        <a:rPr lang="en-CA" sz="1800"/>
                        <a:t>Noticeable bruising due to healing process</a:t>
                      </a:r>
                      <a:endParaRPr sz="1800"/>
                    </a:p>
                  </a:txBody>
                  <a:tcPr marT="45725" marB="45725" marR="91450" marL="91450"/>
                </a:tc>
                <a:tc>
                  <a:txBody>
                    <a:bodyPr/>
                    <a:lstStyle/>
                    <a:p>
                      <a:pPr indent="0" lvl="0" marL="0" marR="0" rtl="0" algn="l">
                        <a:spcBef>
                          <a:spcPts val="0"/>
                        </a:spcBef>
                        <a:spcAft>
                          <a:spcPts val="0"/>
                        </a:spcAft>
                        <a:buNone/>
                      </a:pPr>
                      <a:r>
                        <a:rPr lang="en-CA" sz="1800"/>
                        <a:t>Contrast Treatments</a:t>
                      </a:r>
                      <a:endParaRPr/>
                    </a:p>
                    <a:p>
                      <a:pPr indent="0" lvl="0" marL="0" marR="0" rtl="0" algn="l">
                        <a:spcBef>
                          <a:spcPts val="0"/>
                        </a:spcBef>
                        <a:spcAft>
                          <a:spcPts val="0"/>
                        </a:spcAft>
                        <a:buNone/>
                      </a:pPr>
                      <a:r>
                        <a:t/>
                      </a:r>
                      <a:endParaRPr sz="1800"/>
                    </a:p>
                    <a:p>
                      <a:pPr indent="-285750" lvl="0" marL="285750" marR="0" rtl="0" algn="l">
                        <a:spcBef>
                          <a:spcPts val="0"/>
                        </a:spcBef>
                        <a:spcAft>
                          <a:spcPts val="0"/>
                        </a:spcAft>
                        <a:buClr>
                          <a:schemeClr val="dk1"/>
                        </a:buClr>
                        <a:buSzPts val="1800"/>
                        <a:buFont typeface="Arial"/>
                        <a:buChar char="•"/>
                      </a:pPr>
                      <a:r>
                        <a:rPr lang="en-CA" sz="1800"/>
                        <a:t>Contrast foot baths</a:t>
                      </a:r>
                      <a:endParaRPr/>
                    </a:p>
                    <a:p>
                      <a:pPr indent="-285750" lvl="0" marL="285750" marR="0" rtl="0" algn="l">
                        <a:spcBef>
                          <a:spcPts val="0"/>
                        </a:spcBef>
                        <a:spcAft>
                          <a:spcPts val="0"/>
                        </a:spcAft>
                        <a:buClr>
                          <a:schemeClr val="dk1"/>
                        </a:buClr>
                        <a:buSzPts val="1800"/>
                        <a:buFont typeface="Arial"/>
                        <a:buChar char="•"/>
                      </a:pPr>
                      <a:r>
                        <a:rPr lang="en-CA" sz="1800"/>
                        <a:t>Contrast towels</a:t>
                      </a:r>
                      <a:endParaRPr/>
                    </a:p>
                    <a:p>
                      <a:pPr indent="-285750" lvl="0" marL="285750" marR="0" rtl="0" algn="l">
                        <a:spcBef>
                          <a:spcPts val="0"/>
                        </a:spcBef>
                        <a:spcAft>
                          <a:spcPts val="0"/>
                        </a:spcAft>
                        <a:buClr>
                          <a:schemeClr val="dk1"/>
                        </a:buClr>
                        <a:buSzPts val="1800"/>
                        <a:buFont typeface="Arial"/>
                        <a:buChar char="•"/>
                      </a:pPr>
                      <a:r>
                        <a:rPr lang="en-CA" sz="1800"/>
                        <a:t>Contrast showers</a:t>
                      </a:r>
                      <a:endParaRPr sz="1800"/>
                    </a:p>
                  </a:txBody>
                  <a:tcPr marT="45725" marB="45725" marR="91450" marL="91450"/>
                </a:tc>
                <a:tc>
                  <a:txBody>
                    <a:bodyPr/>
                    <a:lstStyle/>
                    <a:p>
                      <a:pPr indent="-285750" lvl="0" marL="285750" marR="0" rtl="0" algn="l">
                        <a:spcBef>
                          <a:spcPts val="0"/>
                        </a:spcBef>
                        <a:spcAft>
                          <a:spcPts val="0"/>
                        </a:spcAft>
                        <a:buClr>
                          <a:schemeClr val="dk1"/>
                        </a:buClr>
                        <a:buSzPts val="1800"/>
                        <a:buFont typeface="Arial"/>
                        <a:buChar char="•"/>
                      </a:pPr>
                      <a:r>
                        <a:rPr lang="en-CA" sz="1800"/>
                        <a:t>Begin with warm application, 3-5 mins</a:t>
                      </a:r>
                      <a:endParaRPr/>
                    </a:p>
                    <a:p>
                      <a:pPr indent="-285750" lvl="0" marL="285750" marR="0" rtl="0" algn="l">
                        <a:spcBef>
                          <a:spcPts val="0"/>
                        </a:spcBef>
                        <a:spcAft>
                          <a:spcPts val="0"/>
                        </a:spcAft>
                        <a:buClr>
                          <a:schemeClr val="dk1"/>
                        </a:buClr>
                        <a:buSzPts val="1800"/>
                        <a:buFont typeface="Arial"/>
                        <a:buChar char="•"/>
                      </a:pPr>
                      <a:r>
                        <a:rPr lang="en-CA" sz="1800"/>
                        <a:t>End with cold</a:t>
                      </a:r>
                      <a:r>
                        <a:rPr lang="en-CA" sz="1800"/>
                        <a:t>, 10-60 seconds</a:t>
                      </a:r>
                      <a:endParaRPr/>
                    </a:p>
                    <a:p>
                      <a:pPr indent="-285750" lvl="0" marL="285750" marR="0" rtl="0" algn="l">
                        <a:spcBef>
                          <a:spcPts val="0"/>
                        </a:spcBef>
                        <a:spcAft>
                          <a:spcPts val="0"/>
                        </a:spcAft>
                        <a:buClr>
                          <a:schemeClr val="dk1"/>
                        </a:buClr>
                        <a:buSzPts val="1800"/>
                        <a:buFont typeface="Arial"/>
                        <a:buChar char="•"/>
                      </a:pPr>
                      <a:r>
                        <a:rPr lang="en-CA" sz="1800"/>
                        <a:t>2-4 cycles</a:t>
                      </a:r>
                      <a:endParaRPr/>
                    </a:p>
                    <a:p>
                      <a:pPr indent="-285750" lvl="0" marL="285750" marR="0" rtl="0" algn="l">
                        <a:spcBef>
                          <a:spcPts val="0"/>
                        </a:spcBef>
                        <a:spcAft>
                          <a:spcPts val="0"/>
                        </a:spcAft>
                        <a:buClr>
                          <a:schemeClr val="dk1"/>
                        </a:buClr>
                        <a:buSzPts val="1800"/>
                        <a:buFont typeface="Arial"/>
                        <a:buChar char="•"/>
                      </a:pPr>
                      <a:r>
                        <a:rPr lang="en-CA" sz="1800"/>
                        <a:t>Warm app can be shorter if affected area has palpable heat</a:t>
                      </a:r>
                      <a:endParaRPr/>
                    </a:p>
                    <a:p>
                      <a:pPr indent="-285750" lvl="0" marL="285750" marR="0" rtl="0" algn="l">
                        <a:spcBef>
                          <a:spcPts val="0"/>
                        </a:spcBef>
                        <a:spcAft>
                          <a:spcPts val="0"/>
                        </a:spcAft>
                        <a:buClr>
                          <a:schemeClr val="dk1"/>
                        </a:buClr>
                        <a:buSzPts val="1800"/>
                        <a:buFont typeface="Arial"/>
                        <a:buChar char="•"/>
                      </a:pPr>
                      <a:r>
                        <a:rPr lang="en-CA" sz="1800"/>
                        <a:t>Increasing cold cycle will not produce a better reaction</a:t>
                      </a:r>
                      <a:endParaRPr/>
                    </a:p>
                    <a:p>
                      <a:pPr indent="-285750" lvl="0" marL="285750" marR="0" rtl="0" algn="l">
                        <a:spcBef>
                          <a:spcPts val="0"/>
                        </a:spcBef>
                        <a:spcAft>
                          <a:spcPts val="0"/>
                        </a:spcAft>
                        <a:buClr>
                          <a:schemeClr val="dk1"/>
                        </a:buClr>
                        <a:buSzPts val="1800"/>
                        <a:buFont typeface="Arial"/>
                        <a:buChar char="•"/>
                      </a:pPr>
                      <a:r>
                        <a:rPr lang="en-CA" sz="1800"/>
                        <a:t>Ice or gel packs are not rec</a:t>
                      </a:r>
                      <a:r>
                        <a:rPr lang="en-CA" sz="1800"/>
                        <a:t>ommednded</a:t>
                      </a:r>
                      <a:r>
                        <a:rPr lang="en-CA" sz="1800"/>
                        <a:t> in place of cold towel WHY?</a:t>
                      </a:r>
                      <a:endParaRPr/>
                    </a:p>
                    <a:p>
                      <a:pPr indent="0" lvl="0" marL="0" marR="0" rtl="0" algn="l">
                        <a:spcBef>
                          <a:spcPts val="0"/>
                        </a:spcBef>
                        <a:spcAft>
                          <a:spcPts val="0"/>
                        </a:spcAft>
                        <a:buNone/>
                      </a:pPr>
                      <a:r>
                        <a:t/>
                      </a:r>
                      <a:endParaRPr sz="1800"/>
                    </a:p>
                  </a:txBody>
                  <a:tcPr marT="45725" marB="45725" marR="91450" marL="91450"/>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19">
                                            <p:txEl>
                                              <p:pRg end="0" st="0"/>
                                            </p:txEl>
                                          </p:spTgt>
                                        </p:tgtEl>
                                        <p:attrNameLst>
                                          <p:attrName>style.visibility</p:attrName>
                                        </p:attrNameLst>
                                      </p:cBhvr>
                                      <p:to>
                                        <p:strVal val="visible"/>
                                      </p:to>
                                    </p:set>
                                    <p:anim calcmode="lin" valueType="num">
                                      <p:cBhvr additive="base">
                                        <p:cTn dur="500"/>
                                        <p:tgtEl>
                                          <p:spTgt spid="419">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19">
                                            <p:txEl>
                                              <p:pRg end="1" st="1"/>
                                            </p:txEl>
                                          </p:spTgt>
                                        </p:tgtEl>
                                        <p:attrNameLst>
                                          <p:attrName>style.visibility</p:attrName>
                                        </p:attrNameLst>
                                      </p:cBhvr>
                                      <p:to>
                                        <p:strVal val="visible"/>
                                      </p:to>
                                    </p:set>
                                    <p:anim calcmode="lin" valueType="num">
                                      <p:cBhvr additive="base">
                                        <p:cTn dur="500"/>
                                        <p:tgtEl>
                                          <p:spTgt spid="419">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19">
                                            <p:txEl>
                                              <p:pRg end="2" st="2"/>
                                            </p:txEl>
                                          </p:spTgt>
                                        </p:tgtEl>
                                        <p:attrNameLst>
                                          <p:attrName>style.visibility</p:attrName>
                                        </p:attrNameLst>
                                      </p:cBhvr>
                                      <p:to>
                                        <p:strVal val="visible"/>
                                      </p:to>
                                    </p:set>
                                    <p:anim calcmode="lin" valueType="num">
                                      <p:cBhvr additive="base">
                                        <p:cTn dur="500"/>
                                        <p:tgtEl>
                                          <p:spTgt spid="419">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19">
                                            <p:txEl>
                                              <p:pRg end="3" st="3"/>
                                            </p:txEl>
                                          </p:spTgt>
                                        </p:tgtEl>
                                        <p:attrNameLst>
                                          <p:attrName>style.visibility</p:attrName>
                                        </p:attrNameLst>
                                      </p:cBhvr>
                                      <p:to>
                                        <p:strVal val="visible"/>
                                      </p:to>
                                    </p:set>
                                    <p:anim calcmode="lin" valueType="num">
                                      <p:cBhvr additive="base">
                                        <p:cTn dur="500"/>
                                        <p:tgtEl>
                                          <p:spTgt spid="419">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19">
                                            <p:txEl>
                                              <p:pRg end="4" st="4"/>
                                            </p:txEl>
                                          </p:spTgt>
                                        </p:tgtEl>
                                        <p:attrNameLst>
                                          <p:attrName>style.visibility</p:attrName>
                                        </p:attrNameLst>
                                      </p:cBhvr>
                                      <p:to>
                                        <p:strVal val="visible"/>
                                      </p:to>
                                    </p:set>
                                    <p:anim calcmode="lin" valueType="num">
                                      <p:cBhvr additive="base">
                                        <p:cTn dur="500"/>
                                        <p:tgtEl>
                                          <p:spTgt spid="419">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19">
                                            <p:txEl>
                                              <p:pRg end="5" st="5"/>
                                            </p:txEl>
                                          </p:spTgt>
                                        </p:tgtEl>
                                        <p:attrNameLst>
                                          <p:attrName>style.visibility</p:attrName>
                                        </p:attrNameLst>
                                      </p:cBhvr>
                                      <p:to>
                                        <p:strVal val="visible"/>
                                      </p:to>
                                    </p:set>
                                    <p:anim calcmode="lin" valueType="num">
                                      <p:cBhvr additive="base">
                                        <p:cTn dur="500"/>
                                        <p:tgtEl>
                                          <p:spTgt spid="419">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19">
                                            <p:txEl>
                                              <p:pRg end="6" st="6"/>
                                            </p:txEl>
                                          </p:spTgt>
                                        </p:tgtEl>
                                        <p:attrNameLst>
                                          <p:attrName>style.visibility</p:attrName>
                                        </p:attrNameLst>
                                      </p:cBhvr>
                                      <p:to>
                                        <p:strVal val="visible"/>
                                      </p:to>
                                    </p:set>
                                    <p:anim calcmode="lin" valueType="num">
                                      <p:cBhvr additive="base">
                                        <p:cTn dur="500"/>
                                        <p:tgtEl>
                                          <p:spTgt spid="419">
                                            <p:txEl>
                                              <p:pRg end="6" st="6"/>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19">
                                            <p:txEl>
                                              <p:pRg end="7" st="7"/>
                                            </p:txEl>
                                          </p:spTgt>
                                        </p:tgtEl>
                                        <p:attrNameLst>
                                          <p:attrName>style.visibility</p:attrName>
                                        </p:attrNameLst>
                                      </p:cBhvr>
                                      <p:to>
                                        <p:strVal val="visible"/>
                                      </p:to>
                                    </p:set>
                                    <p:anim calcmode="lin" valueType="num">
                                      <p:cBhvr additive="base">
                                        <p:cTn dur="500"/>
                                        <p:tgtEl>
                                          <p:spTgt spid="419">
                                            <p:txEl>
                                              <p:pRg end="7" st="7"/>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20"/>
                                        </p:tgtEl>
                                        <p:attrNameLst>
                                          <p:attrName>style.visibility</p:attrName>
                                        </p:attrNameLst>
                                      </p:cBhvr>
                                      <p:to>
                                        <p:strVal val="visible"/>
                                      </p:to>
                                    </p:set>
                                    <p:anim calcmode="lin" valueType="num">
                                      <p:cBhvr additive="base">
                                        <p:cTn dur="500"/>
                                        <p:tgtEl>
                                          <p:spTgt spid="42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24"/>
          <p:cNvSpPr txBox="1"/>
          <p:nvPr>
            <p:ph type="title"/>
          </p:nvPr>
        </p:nvSpPr>
        <p:spPr>
          <a:xfrm>
            <a:off x="913149" y="0"/>
            <a:ext cx="10364451" cy="120226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Twentieth Century"/>
              <a:buNone/>
            </a:pPr>
            <a:r>
              <a:rPr lang="en-CA"/>
              <a:t>CHRONIC CONDITIONS</a:t>
            </a:r>
            <a:endParaRPr/>
          </a:p>
        </p:txBody>
      </p:sp>
      <p:sp>
        <p:nvSpPr>
          <p:cNvPr id="427" name="Google Shape;427;p24"/>
          <p:cNvSpPr txBox="1"/>
          <p:nvPr>
            <p:ph idx="1" type="body"/>
          </p:nvPr>
        </p:nvSpPr>
        <p:spPr>
          <a:xfrm>
            <a:off x="913149" y="1202267"/>
            <a:ext cx="10363826" cy="850241"/>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120000"/>
              </a:lnSpc>
              <a:spcBef>
                <a:spcPts val="0"/>
              </a:spcBef>
              <a:spcAft>
                <a:spcPts val="0"/>
              </a:spcAft>
              <a:buSzPct val="100000"/>
              <a:buChar char="•"/>
            </a:pPr>
            <a:r>
              <a:rPr lang="en-CA"/>
              <a:t>TIMELINE?</a:t>
            </a:r>
            <a:endParaRPr/>
          </a:p>
          <a:p>
            <a:pPr indent="-228600" lvl="0" marL="228600" rtl="0" algn="l">
              <a:lnSpc>
                <a:spcPct val="120000"/>
              </a:lnSpc>
              <a:spcBef>
                <a:spcPts val="1000"/>
              </a:spcBef>
              <a:spcAft>
                <a:spcPts val="0"/>
              </a:spcAft>
              <a:buSzPct val="100000"/>
              <a:buChar char="•"/>
            </a:pPr>
            <a:r>
              <a:rPr lang="en-CA"/>
              <a:t>2-3 WEEKS- 1-2 YEARS</a:t>
            </a:r>
            <a:endParaRPr/>
          </a:p>
        </p:txBody>
      </p:sp>
      <p:graphicFrame>
        <p:nvGraphicFramePr>
          <p:cNvPr id="428" name="Google Shape;428;p24"/>
          <p:cNvGraphicFramePr/>
          <p:nvPr/>
        </p:nvGraphicFramePr>
        <p:xfrm>
          <a:off x="558800" y="2311399"/>
          <a:ext cx="3000000" cy="3000000"/>
        </p:xfrm>
        <a:graphic>
          <a:graphicData uri="http://schemas.openxmlformats.org/drawingml/2006/table">
            <a:tbl>
              <a:tblPr bandRow="1" firstRow="1">
                <a:noFill/>
                <a:tableStyleId>{7227D0DB-29D4-4C22-8FFF-D930DA8549EA}</a:tableStyleId>
              </a:tblPr>
              <a:tblGrid>
                <a:gridCol w="3685825"/>
                <a:gridCol w="3685825"/>
                <a:gridCol w="3685825"/>
              </a:tblGrid>
              <a:tr h="531300">
                <a:tc>
                  <a:txBody>
                    <a:bodyPr/>
                    <a:lstStyle/>
                    <a:p>
                      <a:pPr indent="0" lvl="0" marL="0" marR="0" rtl="0" algn="l">
                        <a:spcBef>
                          <a:spcPts val="0"/>
                        </a:spcBef>
                        <a:spcAft>
                          <a:spcPts val="0"/>
                        </a:spcAft>
                        <a:buNone/>
                      </a:pPr>
                      <a:r>
                        <a:rPr lang="en-CA" sz="2000"/>
                        <a:t>Signs and Symptoms</a:t>
                      </a:r>
                      <a:endParaRPr sz="2000"/>
                    </a:p>
                  </a:txBody>
                  <a:tcPr marT="45725" marB="45725" marR="91450" marL="91450"/>
                </a:tc>
                <a:tc>
                  <a:txBody>
                    <a:bodyPr/>
                    <a:lstStyle/>
                    <a:p>
                      <a:pPr indent="0" lvl="0" marL="0" marR="0" rtl="0" algn="l">
                        <a:spcBef>
                          <a:spcPts val="0"/>
                        </a:spcBef>
                        <a:spcAft>
                          <a:spcPts val="0"/>
                        </a:spcAft>
                        <a:buNone/>
                      </a:pPr>
                      <a:r>
                        <a:rPr lang="en-CA" sz="2000"/>
                        <a:t>Treatment</a:t>
                      </a:r>
                      <a:endParaRPr sz="2000"/>
                    </a:p>
                  </a:txBody>
                  <a:tcPr marT="45725" marB="45725" marR="91450" marL="91450"/>
                </a:tc>
                <a:tc>
                  <a:txBody>
                    <a:bodyPr/>
                    <a:lstStyle/>
                    <a:p>
                      <a:pPr indent="0" lvl="0" marL="0" marR="0" rtl="0" algn="l">
                        <a:spcBef>
                          <a:spcPts val="0"/>
                        </a:spcBef>
                        <a:spcAft>
                          <a:spcPts val="0"/>
                        </a:spcAft>
                        <a:buNone/>
                      </a:pPr>
                      <a:r>
                        <a:rPr lang="en-CA" sz="2000"/>
                        <a:t>Length of Treatment</a:t>
                      </a:r>
                      <a:endParaRPr sz="2000"/>
                    </a:p>
                  </a:txBody>
                  <a:tcPr marT="45725" marB="45725" marR="91450" marL="91450"/>
                </a:tc>
              </a:tr>
              <a:tr h="3422650">
                <a:tc>
                  <a:txBody>
                    <a:bodyPr/>
                    <a:lstStyle/>
                    <a:p>
                      <a:pPr indent="-285750" lvl="0" marL="285750" marR="0" rtl="0" algn="l">
                        <a:spcBef>
                          <a:spcPts val="0"/>
                        </a:spcBef>
                        <a:spcAft>
                          <a:spcPts val="0"/>
                        </a:spcAft>
                        <a:buClr>
                          <a:schemeClr val="dk1"/>
                        </a:buClr>
                        <a:buSzPts val="2000"/>
                        <a:buFont typeface="Arial"/>
                        <a:buChar char="•"/>
                      </a:pPr>
                      <a:r>
                        <a:rPr lang="en-CA" sz="2000"/>
                        <a:t>Paleness</a:t>
                      </a:r>
                      <a:endParaRPr/>
                    </a:p>
                    <a:p>
                      <a:pPr indent="-285750" lvl="0" marL="285750" marR="0" rtl="0" algn="l">
                        <a:spcBef>
                          <a:spcPts val="0"/>
                        </a:spcBef>
                        <a:spcAft>
                          <a:spcPts val="0"/>
                        </a:spcAft>
                        <a:buClr>
                          <a:schemeClr val="dk1"/>
                        </a:buClr>
                        <a:buSzPts val="2000"/>
                        <a:buFont typeface="Arial"/>
                        <a:buChar char="•"/>
                      </a:pPr>
                      <a:r>
                        <a:rPr lang="en-CA" sz="2000"/>
                        <a:t>Peripheral</a:t>
                      </a:r>
                      <a:r>
                        <a:rPr lang="en-CA" sz="2000"/>
                        <a:t> coldness on the limbs and affected site</a:t>
                      </a:r>
                      <a:endParaRPr/>
                    </a:p>
                    <a:p>
                      <a:pPr indent="-285750" lvl="0" marL="285750" marR="0" rtl="0" algn="l">
                        <a:spcBef>
                          <a:spcPts val="0"/>
                        </a:spcBef>
                        <a:spcAft>
                          <a:spcPts val="0"/>
                        </a:spcAft>
                        <a:buClr>
                          <a:schemeClr val="dk1"/>
                        </a:buClr>
                        <a:buSzPts val="2000"/>
                        <a:buFont typeface="Arial"/>
                        <a:buChar char="•"/>
                      </a:pPr>
                      <a:r>
                        <a:rPr lang="en-CA" sz="2000"/>
                        <a:t>Decreased circulation due to muscle spasms</a:t>
                      </a:r>
                      <a:endParaRPr/>
                    </a:p>
                    <a:p>
                      <a:pPr indent="-285750" lvl="0" marL="285750" marR="0" rtl="0" algn="l">
                        <a:spcBef>
                          <a:spcPts val="0"/>
                        </a:spcBef>
                        <a:spcAft>
                          <a:spcPts val="0"/>
                        </a:spcAft>
                        <a:buClr>
                          <a:schemeClr val="dk1"/>
                        </a:buClr>
                        <a:buSzPts val="2000"/>
                        <a:buFont typeface="Arial"/>
                        <a:buChar char="•"/>
                      </a:pPr>
                      <a:r>
                        <a:rPr lang="en-CA" sz="2000"/>
                        <a:t>Possible swelling, congestion in the muscles</a:t>
                      </a:r>
                      <a:endParaRPr/>
                    </a:p>
                    <a:p>
                      <a:pPr indent="-285750" lvl="0" marL="285750" marR="0" rtl="0" algn="l">
                        <a:spcBef>
                          <a:spcPts val="0"/>
                        </a:spcBef>
                        <a:spcAft>
                          <a:spcPts val="0"/>
                        </a:spcAft>
                        <a:buClr>
                          <a:schemeClr val="dk1"/>
                        </a:buClr>
                        <a:buSzPts val="2000"/>
                        <a:buFont typeface="Arial"/>
                        <a:buChar char="•"/>
                      </a:pPr>
                      <a:r>
                        <a:rPr lang="en-CA" sz="2000"/>
                        <a:t>Tenderness, achey, “deep pain”</a:t>
                      </a:r>
                      <a:endParaRPr/>
                    </a:p>
                    <a:p>
                      <a:pPr indent="-285750" lvl="0" marL="285750" marR="0" rtl="0" algn="l">
                        <a:spcBef>
                          <a:spcPts val="0"/>
                        </a:spcBef>
                        <a:spcAft>
                          <a:spcPts val="0"/>
                        </a:spcAft>
                        <a:buClr>
                          <a:schemeClr val="dk1"/>
                        </a:buClr>
                        <a:buSzPts val="2000"/>
                        <a:buFont typeface="Arial"/>
                        <a:buChar char="•"/>
                      </a:pPr>
                      <a:r>
                        <a:rPr lang="en-CA" sz="2000"/>
                        <a:t>Decreased mobility</a:t>
                      </a:r>
                      <a:endParaRPr/>
                    </a:p>
                    <a:p>
                      <a:pPr indent="-285750" lvl="0" marL="285750" marR="0" rtl="0" algn="l">
                        <a:spcBef>
                          <a:spcPts val="0"/>
                        </a:spcBef>
                        <a:spcAft>
                          <a:spcPts val="0"/>
                        </a:spcAft>
                        <a:buClr>
                          <a:schemeClr val="dk1"/>
                        </a:buClr>
                        <a:buSzPts val="2000"/>
                        <a:buFont typeface="Arial"/>
                        <a:buChar char="•"/>
                      </a:pPr>
                      <a:r>
                        <a:rPr lang="en-CA" sz="2000"/>
                        <a:t>No inflammation, no obvious redness and/or swelling</a:t>
                      </a:r>
                      <a:endParaRPr sz="2000"/>
                    </a:p>
                  </a:txBody>
                  <a:tcPr marT="45725" marB="45725" marR="91450" marL="91450"/>
                </a:tc>
                <a:tc>
                  <a:txBody>
                    <a:bodyPr/>
                    <a:lstStyle/>
                    <a:p>
                      <a:pPr indent="0" lvl="0" marL="0" marR="0" rtl="0" algn="l">
                        <a:spcBef>
                          <a:spcPts val="0"/>
                        </a:spcBef>
                        <a:spcAft>
                          <a:spcPts val="0"/>
                        </a:spcAft>
                        <a:buNone/>
                      </a:pPr>
                      <a:r>
                        <a:rPr lang="en-CA" sz="2000"/>
                        <a:t>Warm Tx’s</a:t>
                      </a:r>
                      <a:endParaRPr sz="2000"/>
                    </a:p>
                    <a:p>
                      <a:pPr indent="0" lvl="0" marL="0" marR="0" rtl="0" algn="l">
                        <a:spcBef>
                          <a:spcPts val="0"/>
                        </a:spcBef>
                        <a:spcAft>
                          <a:spcPts val="0"/>
                        </a:spcAft>
                        <a:buNone/>
                      </a:pPr>
                      <a:r>
                        <a:rPr lang="en-CA" sz="2000"/>
                        <a:t>-fomentations</a:t>
                      </a:r>
                      <a:endParaRPr/>
                    </a:p>
                    <a:p>
                      <a:pPr indent="0" lvl="0" marL="0" marR="0" rtl="0" algn="l">
                        <a:spcBef>
                          <a:spcPts val="0"/>
                        </a:spcBef>
                        <a:spcAft>
                          <a:spcPts val="0"/>
                        </a:spcAft>
                        <a:buNone/>
                      </a:pPr>
                      <a:r>
                        <a:rPr lang="en-CA" sz="2000"/>
                        <a:t>-paraffin</a:t>
                      </a:r>
                      <a:r>
                        <a:rPr lang="en-CA" sz="2000"/>
                        <a:t> wax</a:t>
                      </a:r>
                      <a:endParaRPr/>
                    </a:p>
                    <a:p>
                      <a:pPr indent="0" lvl="0" marL="0" marR="0" rtl="0" algn="l">
                        <a:spcBef>
                          <a:spcPts val="0"/>
                        </a:spcBef>
                        <a:spcAft>
                          <a:spcPts val="0"/>
                        </a:spcAft>
                        <a:buNone/>
                      </a:pPr>
                      <a:r>
                        <a:rPr lang="en-CA" sz="2000"/>
                        <a:t>-full or partial steams, saunas</a:t>
                      </a:r>
                      <a:endParaRPr/>
                    </a:p>
                    <a:p>
                      <a:pPr indent="0" lvl="0" marL="0" marR="0" rtl="0" algn="l">
                        <a:spcBef>
                          <a:spcPts val="0"/>
                        </a:spcBef>
                        <a:spcAft>
                          <a:spcPts val="0"/>
                        </a:spcAft>
                        <a:buNone/>
                      </a:pPr>
                      <a:r>
                        <a:rPr lang="en-CA" sz="2000"/>
                        <a:t>-whirlpools</a:t>
                      </a:r>
                      <a:endParaRPr/>
                    </a:p>
                    <a:p>
                      <a:pPr indent="0" lvl="0" marL="0" marR="0" rtl="0" algn="l">
                        <a:spcBef>
                          <a:spcPts val="0"/>
                        </a:spcBef>
                        <a:spcAft>
                          <a:spcPts val="0"/>
                        </a:spcAft>
                        <a:buNone/>
                      </a:pPr>
                      <a:r>
                        <a:rPr lang="en-CA" sz="2000"/>
                        <a:t>Contrast Tx’s</a:t>
                      </a:r>
                      <a:endParaRPr sz="2000"/>
                    </a:p>
                    <a:p>
                      <a:pPr indent="0" lvl="0" marL="0" marR="0" rtl="0" algn="l">
                        <a:spcBef>
                          <a:spcPts val="0"/>
                        </a:spcBef>
                        <a:spcAft>
                          <a:spcPts val="0"/>
                        </a:spcAft>
                        <a:buNone/>
                      </a:pPr>
                      <a:r>
                        <a:rPr lang="en-CA" sz="2000"/>
                        <a:t>-contrast bath/shower</a:t>
                      </a:r>
                      <a:endParaRPr/>
                    </a:p>
                    <a:p>
                      <a:pPr indent="0" lvl="0" marL="0" marR="0" rtl="0" algn="l">
                        <a:spcBef>
                          <a:spcPts val="0"/>
                        </a:spcBef>
                        <a:spcAft>
                          <a:spcPts val="0"/>
                        </a:spcAft>
                        <a:buNone/>
                      </a:pPr>
                      <a:r>
                        <a:rPr lang="en-CA" sz="2000"/>
                        <a:t>Prolonged Cold</a:t>
                      </a:r>
                      <a:endParaRPr/>
                    </a:p>
                    <a:p>
                      <a:pPr indent="0" lvl="0" marL="0" marR="0" rtl="0" algn="l">
                        <a:spcBef>
                          <a:spcPts val="0"/>
                        </a:spcBef>
                        <a:spcAft>
                          <a:spcPts val="0"/>
                        </a:spcAft>
                        <a:buNone/>
                      </a:pPr>
                      <a:r>
                        <a:rPr lang="en-CA" sz="2000"/>
                        <a:t>-heating compresses</a:t>
                      </a:r>
                      <a:endParaRPr/>
                    </a:p>
                    <a:p>
                      <a:pPr indent="0" lvl="0" marL="0" marR="0" rtl="0" algn="l">
                        <a:spcBef>
                          <a:spcPts val="0"/>
                        </a:spcBef>
                        <a:spcAft>
                          <a:spcPts val="0"/>
                        </a:spcAft>
                        <a:buNone/>
                      </a:pPr>
                      <a:r>
                        <a:rPr lang="en-CA" sz="2000"/>
                        <a:t>Cryotherapy</a:t>
                      </a:r>
                      <a:endParaRPr/>
                    </a:p>
                    <a:p>
                      <a:pPr indent="0" lvl="0" marL="0" marR="0" rtl="0" algn="l">
                        <a:spcBef>
                          <a:spcPts val="0"/>
                        </a:spcBef>
                        <a:spcAft>
                          <a:spcPts val="0"/>
                        </a:spcAft>
                        <a:buNone/>
                      </a:pPr>
                      <a:r>
                        <a:rPr lang="en-CA" sz="2000"/>
                        <a:t>-ice-cube massage</a:t>
                      </a:r>
                      <a:endParaRPr sz="2000"/>
                    </a:p>
                  </a:txBody>
                  <a:tcPr marT="45725" marB="45725" marR="91450" marL="91450"/>
                </a:tc>
                <a:tc>
                  <a:txBody>
                    <a:bodyPr/>
                    <a:lstStyle/>
                    <a:p>
                      <a:pPr indent="0" lvl="0" marL="0" marR="0" rtl="0" algn="l">
                        <a:spcBef>
                          <a:spcPts val="0"/>
                        </a:spcBef>
                        <a:spcAft>
                          <a:spcPts val="0"/>
                        </a:spcAft>
                        <a:buNone/>
                      </a:pPr>
                      <a:r>
                        <a:rPr lang="en-CA" sz="2000"/>
                        <a:t>Short warm</a:t>
                      </a:r>
                      <a:endParaRPr/>
                    </a:p>
                    <a:p>
                      <a:pPr indent="0" lvl="0" marL="0" marR="0" rtl="0" algn="l">
                        <a:spcBef>
                          <a:spcPts val="0"/>
                        </a:spcBef>
                        <a:spcAft>
                          <a:spcPts val="0"/>
                        </a:spcAft>
                        <a:buNone/>
                      </a:pPr>
                      <a:r>
                        <a:rPr lang="en-CA" sz="2000"/>
                        <a:t>-20 minutes</a:t>
                      </a:r>
                      <a:endParaRPr/>
                    </a:p>
                    <a:p>
                      <a:pPr indent="0" lvl="0" marL="0" marR="0" rtl="0" algn="l">
                        <a:spcBef>
                          <a:spcPts val="0"/>
                        </a:spcBef>
                        <a:spcAft>
                          <a:spcPts val="0"/>
                        </a:spcAft>
                        <a:buNone/>
                      </a:pPr>
                      <a:r>
                        <a:rPr lang="en-CA" sz="2000"/>
                        <a:t>-always</a:t>
                      </a:r>
                      <a:r>
                        <a:rPr lang="en-CA" sz="2000"/>
                        <a:t> finish with cold rinse</a:t>
                      </a:r>
                      <a:endParaRPr/>
                    </a:p>
                    <a:p>
                      <a:pPr indent="0" lvl="0" marL="0" marR="0" rtl="0" algn="l">
                        <a:spcBef>
                          <a:spcPts val="0"/>
                        </a:spcBef>
                        <a:spcAft>
                          <a:spcPts val="0"/>
                        </a:spcAft>
                        <a:buNone/>
                      </a:pPr>
                      <a:r>
                        <a:rPr lang="en-CA" sz="2000"/>
                        <a:t>Contrast times</a:t>
                      </a:r>
                      <a:endParaRPr/>
                    </a:p>
                    <a:p>
                      <a:pPr indent="0" lvl="0" marL="0" marR="0" rtl="0" algn="l">
                        <a:spcBef>
                          <a:spcPts val="0"/>
                        </a:spcBef>
                        <a:spcAft>
                          <a:spcPts val="0"/>
                        </a:spcAft>
                        <a:buNone/>
                      </a:pPr>
                      <a:r>
                        <a:rPr lang="en-CA" sz="2000"/>
                        <a:t>-3-5 min warm</a:t>
                      </a:r>
                      <a:endParaRPr/>
                    </a:p>
                    <a:p>
                      <a:pPr indent="0" lvl="0" marL="0" marR="0" rtl="0" algn="l">
                        <a:spcBef>
                          <a:spcPts val="0"/>
                        </a:spcBef>
                        <a:spcAft>
                          <a:spcPts val="0"/>
                        </a:spcAft>
                        <a:buNone/>
                      </a:pPr>
                      <a:r>
                        <a:rPr lang="en-CA" sz="2000"/>
                        <a:t>-10-30 sec cold</a:t>
                      </a:r>
                      <a:endParaRPr/>
                    </a:p>
                    <a:p>
                      <a:pPr indent="0" lvl="0" marL="0" marR="0" rtl="0" algn="l">
                        <a:spcBef>
                          <a:spcPts val="0"/>
                        </a:spcBef>
                        <a:spcAft>
                          <a:spcPts val="0"/>
                        </a:spcAft>
                        <a:buNone/>
                      </a:pPr>
                      <a:r>
                        <a:rPr lang="en-CA" sz="2000"/>
                        <a:t>Prolonged Cold</a:t>
                      </a:r>
                      <a:endParaRPr/>
                    </a:p>
                    <a:p>
                      <a:pPr indent="0" lvl="0" marL="0" marR="0" rtl="0" algn="l">
                        <a:spcBef>
                          <a:spcPts val="0"/>
                        </a:spcBef>
                        <a:spcAft>
                          <a:spcPts val="0"/>
                        </a:spcAft>
                        <a:buNone/>
                      </a:pPr>
                      <a:r>
                        <a:rPr lang="en-CA" sz="2000"/>
                        <a:t>-1-2 hours </a:t>
                      </a:r>
                      <a:endParaRPr/>
                    </a:p>
                    <a:p>
                      <a:pPr indent="0" lvl="0" marL="0" marR="0" rtl="0" algn="l">
                        <a:spcBef>
                          <a:spcPts val="0"/>
                        </a:spcBef>
                        <a:spcAft>
                          <a:spcPts val="0"/>
                        </a:spcAft>
                        <a:buNone/>
                      </a:pPr>
                      <a:r>
                        <a:rPr lang="en-CA" sz="2000"/>
                        <a:t>Cryotherapy</a:t>
                      </a:r>
                      <a:endParaRPr/>
                    </a:p>
                    <a:p>
                      <a:pPr indent="0" lvl="0" marL="0" marR="0" rtl="0" algn="l">
                        <a:spcBef>
                          <a:spcPts val="0"/>
                        </a:spcBef>
                        <a:spcAft>
                          <a:spcPts val="0"/>
                        </a:spcAft>
                        <a:buNone/>
                      </a:pPr>
                      <a:r>
                        <a:rPr lang="en-CA" sz="2000"/>
                        <a:t>- Use of brief stimulus</a:t>
                      </a:r>
                      <a:endParaRPr sz="2000"/>
                    </a:p>
                  </a:txBody>
                  <a:tcPr marT="45725" marB="45725" marR="91450" marL="91450"/>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27">
                                            <p:txEl>
                                              <p:pRg end="0" st="0"/>
                                            </p:txEl>
                                          </p:spTgt>
                                        </p:tgtEl>
                                        <p:attrNameLst>
                                          <p:attrName>style.visibility</p:attrName>
                                        </p:attrNameLst>
                                      </p:cBhvr>
                                      <p:to>
                                        <p:strVal val="visible"/>
                                      </p:to>
                                    </p:set>
                                    <p:anim calcmode="lin" valueType="num">
                                      <p:cBhvr additive="base">
                                        <p:cTn dur="500"/>
                                        <p:tgtEl>
                                          <p:spTgt spid="427">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27">
                                            <p:txEl>
                                              <p:pRg end="1" st="1"/>
                                            </p:txEl>
                                          </p:spTgt>
                                        </p:tgtEl>
                                        <p:attrNameLst>
                                          <p:attrName>style.visibility</p:attrName>
                                        </p:attrNameLst>
                                      </p:cBhvr>
                                      <p:to>
                                        <p:strVal val="visible"/>
                                      </p:to>
                                    </p:set>
                                    <p:anim calcmode="lin" valueType="num">
                                      <p:cBhvr additive="base">
                                        <p:cTn dur="500"/>
                                        <p:tgtEl>
                                          <p:spTgt spid="427">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8"/>
                                        </p:tgtEl>
                                        <p:attrNameLst>
                                          <p:attrName>style.visibility</p:attrName>
                                        </p:attrNameLst>
                                      </p:cBhvr>
                                      <p:to>
                                        <p:strVal val="visible"/>
                                      </p:to>
                                    </p:set>
                                    <p:animEffect filter="fade" transition="in">
                                      <p:cBhvr>
                                        <p:cTn dur="500"/>
                                        <p:tgtEl>
                                          <p:spTgt spid="4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25"/>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Twentieth Century"/>
              <a:buNone/>
            </a:pPr>
            <a:r>
              <a:rPr lang="en-CA"/>
              <a:t>TREATMENT VARIABLES</a:t>
            </a:r>
            <a:endParaRPr/>
          </a:p>
        </p:txBody>
      </p:sp>
      <p:sp>
        <p:nvSpPr>
          <p:cNvPr id="434" name="Google Shape;434;p25"/>
          <p:cNvSpPr txBox="1"/>
          <p:nvPr>
            <p:ph idx="1" type="body"/>
          </p:nvPr>
        </p:nvSpPr>
        <p:spPr>
          <a:xfrm>
            <a:off x="913774" y="1787857"/>
            <a:ext cx="10363826" cy="4681181"/>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SzPts val="2000"/>
              <a:buChar char="•"/>
            </a:pPr>
            <a:r>
              <a:rPr lang="en-CA"/>
              <a:t>BODY TYPE, AGE, GENERAL HEALTH, MEDS</a:t>
            </a:r>
            <a:endParaRPr/>
          </a:p>
          <a:p>
            <a:pPr indent="-228600" lvl="1" marL="685800" rtl="0" algn="l">
              <a:lnSpc>
                <a:spcPct val="120000"/>
              </a:lnSpc>
              <a:spcBef>
                <a:spcPts val="500"/>
              </a:spcBef>
              <a:spcAft>
                <a:spcPts val="0"/>
              </a:spcAft>
              <a:buSzPts val="1800"/>
              <a:buChar char="•"/>
            </a:pPr>
            <a:r>
              <a:rPr b="1" lang="en-CA" u="sng"/>
              <a:t>SMALL OR THIN </a:t>
            </a:r>
            <a:r>
              <a:rPr lang="en-CA"/>
              <a:t>– PREFER WARM TXS, CORE HEAT SOURCE IS SMALL, SO STAYS AROUND ABDOMEN MORE, EXTREMITIES ARE OFTEN COLD, BENEFIT MORE FROM </a:t>
            </a:r>
            <a:r>
              <a:rPr b="1" lang="en-CA"/>
              <a:t>GENTLE, SHORT, COLD TXS AFTER ANY PROLONGED HEAT TX. </a:t>
            </a:r>
            <a:r>
              <a:rPr lang="en-CA"/>
              <a:t>TXS TO FEET, HANDS, SKIN WILL GENTLY IMPROVE PERIPHERAL CIRC.</a:t>
            </a:r>
            <a:endParaRPr/>
          </a:p>
          <a:p>
            <a:pPr indent="-228600" lvl="1" marL="685800" rtl="0" algn="l">
              <a:lnSpc>
                <a:spcPct val="120000"/>
              </a:lnSpc>
              <a:spcBef>
                <a:spcPts val="500"/>
              </a:spcBef>
              <a:spcAft>
                <a:spcPts val="0"/>
              </a:spcAft>
              <a:buSzPts val="1800"/>
              <a:buChar char="•"/>
            </a:pPr>
            <a:r>
              <a:rPr b="1" lang="en-CA" u="sng"/>
              <a:t>LARGE, STOCKY</a:t>
            </a:r>
            <a:r>
              <a:rPr lang="en-CA"/>
              <a:t> – DRAWN TO AND CAN HANDLE COLD TXS, REG USE OF COLD CAN STIMULATE THEIR METABOLISM AND ELIMINATION. SWEAT AND CONTRAST TXS ARE IMPORTANT TO KEEP THE SKIN FUNCTIONING PROPERLY SO THE BODY CAN ELIMINATE INTERNAL HEAT BUILD UP QUICKLY.</a:t>
            </a:r>
            <a:endParaRPr/>
          </a:p>
          <a:p>
            <a:pPr indent="-228600" lvl="1" marL="685800" rtl="0" algn="l">
              <a:lnSpc>
                <a:spcPct val="120000"/>
              </a:lnSpc>
              <a:spcBef>
                <a:spcPts val="500"/>
              </a:spcBef>
              <a:spcAft>
                <a:spcPts val="0"/>
              </a:spcAft>
              <a:buSzPts val="1800"/>
              <a:buChar char="•"/>
            </a:pPr>
            <a:r>
              <a:rPr b="1" lang="en-CA" u="sng"/>
              <a:t>ACTIVE/ATHLETIC (RECREATIONAL VS HIGH PERFORMANCE)</a:t>
            </a:r>
            <a:r>
              <a:rPr lang="en-CA"/>
              <a:t> – HAVE ACTIVE CIRC SYSTEM THAT RESPOND QUICKLY TO STIMULI. EXTREME TEMP TXS ARE NOT REQ’D TO CREATE A POSITIVE EFFECT. TXS AFTER EXERCISE OR WORKOUT WOULD AID THE BODY IN ELIMINATING TOXINS.</a:t>
            </a:r>
            <a:endParaRPr/>
          </a:p>
          <a:p>
            <a:pPr indent="-228600" lvl="1" marL="685800" rtl="0" algn="l">
              <a:lnSpc>
                <a:spcPct val="120000"/>
              </a:lnSpc>
              <a:spcBef>
                <a:spcPts val="500"/>
              </a:spcBef>
              <a:spcAft>
                <a:spcPts val="0"/>
              </a:spcAft>
              <a:buSzPts val="1800"/>
              <a:buChar char="•"/>
            </a:pPr>
            <a:r>
              <a:rPr b="1" lang="en-CA" u="sng"/>
              <a:t>CHILDREN, ELDERLY</a:t>
            </a:r>
            <a:r>
              <a:rPr lang="en-CA"/>
              <a:t> – TXS SHORTER IN DURATION, NO EXTREME TEMP</a:t>
            </a:r>
            <a:endParaRPr b="1" u="sng"/>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26"/>
          <p:cNvSpPr txBox="1"/>
          <p:nvPr>
            <p:ph type="title"/>
          </p:nvPr>
        </p:nvSpPr>
        <p:spPr>
          <a:xfrm>
            <a:off x="1074500" y="-8"/>
            <a:ext cx="10364400" cy="15963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Twentieth Century"/>
              <a:buNone/>
            </a:pPr>
            <a:r>
              <a:rPr lang="en-CA"/>
              <a:t>MOST EFFECTIVE TIME OF DAY FOR TX</a:t>
            </a:r>
            <a:endParaRPr/>
          </a:p>
        </p:txBody>
      </p:sp>
      <p:sp>
        <p:nvSpPr>
          <p:cNvPr id="440" name="Google Shape;440;p26"/>
          <p:cNvSpPr txBox="1"/>
          <p:nvPr>
            <p:ph idx="1" type="body"/>
          </p:nvPr>
        </p:nvSpPr>
        <p:spPr>
          <a:xfrm>
            <a:off x="446475" y="1596300"/>
            <a:ext cx="11412300" cy="4868700"/>
          </a:xfrm>
          <a:prstGeom prst="rect">
            <a:avLst/>
          </a:prstGeom>
          <a:noFill/>
          <a:ln>
            <a:noFill/>
          </a:ln>
        </p:spPr>
        <p:txBody>
          <a:bodyPr anchorCtr="0" anchor="t" bIns="45700" lIns="91425" spcFirstLastPara="1" rIns="91425" wrap="square" tIns="45700">
            <a:normAutofit/>
          </a:bodyPr>
          <a:lstStyle/>
          <a:p>
            <a:pPr indent="-238125" lvl="0" marL="228600" rtl="0" algn="l">
              <a:lnSpc>
                <a:spcPct val="120000"/>
              </a:lnSpc>
              <a:spcBef>
                <a:spcPts val="0"/>
              </a:spcBef>
              <a:spcAft>
                <a:spcPts val="0"/>
              </a:spcAft>
              <a:buSzPts val="2000"/>
              <a:buChar char="•"/>
            </a:pPr>
            <a:r>
              <a:rPr lang="en-CA"/>
              <a:t>MAJORITY OF PEOPLE, BODY TEMP STARTS TO DECREASE FROM 3 PM – 2 AM</a:t>
            </a:r>
            <a:endParaRPr/>
          </a:p>
          <a:p>
            <a:pPr indent="-238125" lvl="0" marL="228600" rtl="0" algn="l">
              <a:lnSpc>
                <a:spcPct val="120000"/>
              </a:lnSpc>
              <a:spcBef>
                <a:spcPts val="1000"/>
              </a:spcBef>
              <a:spcAft>
                <a:spcPts val="0"/>
              </a:spcAft>
              <a:buSzPts val="2000"/>
              <a:buChar char="•"/>
            </a:pPr>
            <a:r>
              <a:rPr lang="en-CA"/>
              <a:t>3AM-3PM THE BODY GOES THROUGH A REHEATING PHASE, METABOLISM INCREASES, AND PEAKS FROM 9AM-2PM</a:t>
            </a:r>
            <a:endParaRPr/>
          </a:p>
          <a:p>
            <a:pPr indent="-238125" lvl="0" marL="228600" rtl="0" algn="l">
              <a:lnSpc>
                <a:spcPct val="120000"/>
              </a:lnSpc>
              <a:spcBef>
                <a:spcPts val="1000"/>
              </a:spcBef>
              <a:spcAft>
                <a:spcPts val="0"/>
              </a:spcAft>
              <a:buSzPts val="2000"/>
              <a:buChar char="•"/>
            </a:pPr>
            <a:r>
              <a:rPr lang="en-CA"/>
              <a:t>COLD TXS – BODY BEGINS TO REHEAT IN THE EARLY AM, COLD TX CAN INCREASE THE BODY’S INTERNAL TEMP. 5-8AM</a:t>
            </a:r>
            <a:endParaRPr/>
          </a:p>
          <a:p>
            <a:pPr indent="-238125" lvl="0" marL="228600" rtl="0" algn="l">
              <a:lnSpc>
                <a:spcPct val="120000"/>
              </a:lnSpc>
              <a:spcBef>
                <a:spcPts val="1000"/>
              </a:spcBef>
              <a:spcAft>
                <a:spcPts val="0"/>
              </a:spcAft>
              <a:buSzPts val="2000"/>
              <a:buChar char="•"/>
            </a:pPr>
            <a:r>
              <a:rPr lang="en-CA"/>
              <a:t>WARM TXS- ENCOURAGE RELAXATION AND SLOW DOWN METABOLISM, MID-EVENING</a:t>
            </a:r>
            <a:endParaRPr/>
          </a:p>
          <a:p>
            <a:pPr indent="-238125" lvl="0" marL="228600" rtl="0" algn="l">
              <a:lnSpc>
                <a:spcPct val="120000"/>
              </a:lnSpc>
              <a:spcBef>
                <a:spcPts val="1000"/>
              </a:spcBef>
              <a:spcAft>
                <a:spcPts val="0"/>
              </a:spcAft>
              <a:buSzPts val="2000"/>
              <a:buChar char="•"/>
            </a:pPr>
            <a:r>
              <a:rPr lang="en-CA"/>
              <a:t>STRONG TXS- SAUNAS, SWEATING BATHS, LATE AM, EARLY AFTERNOON, TO ALLOW BODY TO RETURN TO BALANCE BEFORE SLEEP</a:t>
            </a:r>
            <a:endParaRPr/>
          </a:p>
          <a:p>
            <a:pPr indent="-238125" lvl="0" marL="228600" rtl="0" algn="l">
              <a:lnSpc>
                <a:spcPct val="120000"/>
              </a:lnSpc>
              <a:spcBef>
                <a:spcPts val="1000"/>
              </a:spcBef>
              <a:spcAft>
                <a:spcPts val="0"/>
              </a:spcAft>
              <a:buSzPts val="2000"/>
              <a:buChar char="•"/>
            </a:pPr>
            <a:r>
              <a:rPr lang="en-CA"/>
              <a:t>MILD TXS- WASHINGS, FOOTBATHS EARLY AM, OR LATE PM.</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g3c802f9d130_0_40"/>
          <p:cNvSpPr txBox="1"/>
          <p:nvPr>
            <p:ph type="title"/>
          </p:nvPr>
        </p:nvSpPr>
        <p:spPr>
          <a:xfrm>
            <a:off x="378000" y="136296"/>
            <a:ext cx="10364400" cy="8103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CA"/>
              <a:t>EPSOM SALTS</a:t>
            </a:r>
            <a:endParaRPr/>
          </a:p>
        </p:txBody>
      </p:sp>
      <p:sp>
        <p:nvSpPr>
          <p:cNvPr id="447" name="Google Shape;447;g3c802f9d130_0_40"/>
          <p:cNvSpPr txBox="1"/>
          <p:nvPr>
            <p:ph idx="1" type="body"/>
          </p:nvPr>
        </p:nvSpPr>
        <p:spPr>
          <a:xfrm>
            <a:off x="89300" y="946600"/>
            <a:ext cx="11822700" cy="54648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CA" sz="2300"/>
              <a:t>USED TO RELIEVE STRESS, HA’S, IMPROVE SLEEP. DECREASE MM TENSION/SORENESS, AND DETOXIFY THE BODY</a:t>
            </a:r>
            <a:endParaRPr sz="2300"/>
          </a:p>
          <a:p>
            <a:pPr indent="0" lvl="0" marL="0" rtl="0" algn="l">
              <a:spcBef>
                <a:spcPts val="1000"/>
              </a:spcBef>
              <a:spcAft>
                <a:spcPts val="0"/>
              </a:spcAft>
              <a:buNone/>
            </a:pPr>
            <a:r>
              <a:rPr lang="en-CA" sz="2300"/>
              <a:t>MAGNESIUM HELPS REGULATE </a:t>
            </a:r>
            <a:r>
              <a:rPr lang="en-CA" sz="2300"/>
              <a:t>ELECTROLYTE</a:t>
            </a:r>
            <a:r>
              <a:rPr lang="en-CA" sz="2300"/>
              <a:t> LEVELS, NECESSARY FOR GOOD </a:t>
            </a:r>
            <a:r>
              <a:rPr lang="en-CA" sz="2300"/>
              <a:t>CARDIO</a:t>
            </a:r>
            <a:r>
              <a:rPr lang="en-CA" sz="2300"/>
              <a:t> AND NN SYSTEM FUNCTIONS</a:t>
            </a:r>
            <a:endParaRPr sz="2300"/>
          </a:p>
          <a:p>
            <a:pPr indent="0" lvl="0" marL="0" rtl="0" algn="l">
              <a:spcBef>
                <a:spcPts val="1000"/>
              </a:spcBef>
              <a:spcAft>
                <a:spcPts val="0"/>
              </a:spcAft>
              <a:buNone/>
            </a:pPr>
            <a:r>
              <a:rPr lang="en-CA" sz="2300"/>
              <a:t>HAS A ROLE IN CALCIUM REGULATION, VITAL SKELETAL AND HEART MM CONTRACTION AND HEALTHY BLOOD CLOTTING. STRESS MANAGEMENT/MENTAL HEALTH, AS WELL AS THE PRODUCTION/MAINTENANCE OF SEROTONIN (BALANCING MOOD)</a:t>
            </a:r>
            <a:endParaRPr sz="2300"/>
          </a:p>
          <a:p>
            <a:pPr indent="0" lvl="0" marL="0" rtl="0" algn="l">
              <a:spcBef>
                <a:spcPts val="1000"/>
              </a:spcBef>
              <a:spcAft>
                <a:spcPts val="0"/>
              </a:spcAft>
              <a:buNone/>
            </a:pPr>
            <a:r>
              <a:rPr lang="en-CA" sz="2300"/>
              <a:t>DIFFUSION OF THE SKIN IS THE EFFICIENT METHOD FOR ABSORPTION, BECAUSE FOOD/MEDS INHIBIT OPTIMAL ASSIMILATION THROUGH THE DIGESTIVE TRACT.</a:t>
            </a:r>
            <a:endParaRPr sz="2300"/>
          </a:p>
          <a:p>
            <a:pPr indent="0" lvl="0" marL="0" rtl="0" algn="l">
              <a:spcBef>
                <a:spcPts val="1000"/>
              </a:spcBef>
              <a:spcAft>
                <a:spcPts val="0"/>
              </a:spcAft>
              <a:buNone/>
            </a:pPr>
            <a:r>
              <a:t/>
            </a:r>
            <a:endParaRPr sz="23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g3c802f9d130_0_46"/>
          <p:cNvSpPr txBox="1"/>
          <p:nvPr>
            <p:ph type="title"/>
          </p:nvPr>
        </p:nvSpPr>
        <p:spPr>
          <a:xfrm>
            <a:off x="913775" y="618517"/>
            <a:ext cx="10364400" cy="15963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CA"/>
              <a:t>MEASUREMENTS</a:t>
            </a:r>
            <a:endParaRPr/>
          </a:p>
        </p:txBody>
      </p:sp>
      <p:sp>
        <p:nvSpPr>
          <p:cNvPr id="454" name="Google Shape;454;g3c802f9d130_0_46"/>
          <p:cNvSpPr txBox="1"/>
          <p:nvPr>
            <p:ph idx="1" type="body"/>
          </p:nvPr>
        </p:nvSpPr>
        <p:spPr>
          <a:xfrm>
            <a:off x="913774" y="2367092"/>
            <a:ext cx="10363800" cy="3424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CA" sz="2800"/>
              <a:t>COMPRESS: 250ML (1CUP) EPSOM WITH 2L (½ GALLON) WARM WATER, PLACE ON SORE AREA</a:t>
            </a:r>
            <a:endParaRPr sz="2800"/>
          </a:p>
          <a:p>
            <a:pPr indent="0" lvl="0" marL="0" rtl="0" algn="l">
              <a:spcBef>
                <a:spcPts val="1000"/>
              </a:spcBef>
              <a:spcAft>
                <a:spcPts val="0"/>
              </a:spcAft>
              <a:buNone/>
            </a:pPr>
            <a:r>
              <a:rPr lang="en-CA" sz="2800"/>
              <a:t>FOOT BATH: 250 ML OF EPSOM, SOAK FOR 15-20 MIN</a:t>
            </a:r>
            <a:endParaRPr sz="2800"/>
          </a:p>
          <a:p>
            <a:pPr indent="0" lvl="0" marL="0" rtl="0" algn="l">
              <a:spcBef>
                <a:spcPts val="1000"/>
              </a:spcBef>
              <a:spcAft>
                <a:spcPts val="0"/>
              </a:spcAft>
              <a:buNone/>
            </a:pPr>
            <a:r>
              <a:rPr lang="en-CA" sz="2800"/>
              <a:t>FULL BATH: 500 ML, SOAK FOR 15-20 MIN (SHOWER AFTER TX)</a:t>
            </a:r>
            <a:endParaRPr sz="2800"/>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2022-01-27T17:51:28Z</dcterms:created>
  <dc:creator>Stephanie Oteyza</dc:creator>
</cp:coreProperties>
</file>