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y="6858000" cx="12192000"/>
  <p:notesSz cx="6858000" cy="9144000"/>
  <p:embeddedFontLst>
    <p:embeddedFont>
      <p:font typeface="Garamond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GoogleSlidesCustomDataVersion2">
      <go:slidesCustomData xmlns:go="http://customooxmlschemas.google.com/" r:id="rId36" roundtripDataSignature="AMtx7mj4TFDF4ZLtJKvH23+p9cYYn6Zh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Garamond-bold.fntdata"/><Relationship Id="rId10" Type="http://schemas.openxmlformats.org/officeDocument/2006/relationships/slide" Target="slides/slide5.xml"/><Relationship Id="rId32" Type="http://schemas.openxmlformats.org/officeDocument/2006/relationships/font" Target="fonts/Garamond-regular.fntdata"/><Relationship Id="rId13" Type="http://schemas.openxmlformats.org/officeDocument/2006/relationships/slide" Target="slides/slide8.xml"/><Relationship Id="rId35" Type="http://schemas.openxmlformats.org/officeDocument/2006/relationships/font" Target="fonts/Garamond-boldItalic.fntdata"/><Relationship Id="rId12" Type="http://schemas.openxmlformats.org/officeDocument/2006/relationships/slide" Target="slides/slide7.xml"/><Relationship Id="rId34" Type="http://schemas.openxmlformats.org/officeDocument/2006/relationships/font" Target="fonts/Garamond-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customschemas.google.com/relationships/presentationmetadata" Target="meta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7;p28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descr="HD-PanelTitleR1.png" id="18" name="Google Shape;18;p28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Google Shape;19;p28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HDRibbonTitle-UniformTrim.png" id="20" name="Google Shape;20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RibbonTitle-UniformTrim.png" id="21" name="Google Shape;21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" name="Google Shape;22;p28"/>
          <p:cNvSpPr txBox="1"/>
          <p:nvPr>
            <p:ph type="ctrTitle"/>
          </p:nvPr>
        </p:nvSpPr>
        <p:spPr>
          <a:xfrm>
            <a:off x="2692398" y="1871131"/>
            <a:ext cx="6815669" cy="15155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Garamond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8"/>
          <p:cNvSpPr txBox="1"/>
          <p:nvPr>
            <p:ph idx="1" type="subTitle"/>
          </p:nvPr>
        </p:nvSpPr>
        <p:spPr>
          <a:xfrm>
            <a:off x="2692398" y="3657597"/>
            <a:ext cx="6815669" cy="13208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420"/>
              </a:spcBef>
              <a:spcAft>
                <a:spcPts val="0"/>
              </a:spcAft>
              <a:buSzPts val="2415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23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207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184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161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28"/>
          <p:cNvSpPr txBox="1"/>
          <p:nvPr>
            <p:ph idx="10" type="dt"/>
          </p:nvPr>
        </p:nvSpPr>
        <p:spPr>
          <a:xfrm>
            <a:off x="7983232" y="5037663"/>
            <a:ext cx="89746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8"/>
          <p:cNvSpPr txBox="1"/>
          <p:nvPr>
            <p:ph idx="11" type="ftr"/>
          </p:nvPr>
        </p:nvSpPr>
        <p:spPr>
          <a:xfrm>
            <a:off x="2692397" y="5037663"/>
            <a:ext cx="5214635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8"/>
          <p:cNvSpPr txBox="1"/>
          <p:nvPr>
            <p:ph idx="12" type="sldNum"/>
          </p:nvPr>
        </p:nvSpPr>
        <p:spPr>
          <a:xfrm>
            <a:off x="8956900" y="5037663"/>
            <a:ext cx="55116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cxnSp>
        <p:nvCxnSpPr>
          <p:cNvPr id="27" name="Google Shape;27;p28"/>
          <p:cNvCxnSpPr/>
          <p:nvPr/>
        </p:nvCxnSpPr>
        <p:spPr>
          <a:xfrm>
            <a:off x="2692399" y="3522131"/>
            <a:ext cx="681566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29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" name="Google Shape;30;p29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9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32" name="Google Shape;32;p29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9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9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0"/>
          <p:cNvSpPr txBox="1"/>
          <p:nvPr>
            <p:ph type="title"/>
          </p:nvPr>
        </p:nvSpPr>
        <p:spPr>
          <a:xfrm>
            <a:off x="2015069" y="1752606"/>
            <a:ext cx="8158688" cy="18225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0"/>
          <p:cNvSpPr txBox="1"/>
          <p:nvPr>
            <p:ph idx="1" type="body"/>
          </p:nvPr>
        </p:nvSpPr>
        <p:spPr>
          <a:xfrm>
            <a:off x="2015067" y="3846051"/>
            <a:ext cx="8158690" cy="9545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480"/>
              </a:spcBef>
              <a:spcAft>
                <a:spcPts val="0"/>
              </a:spcAft>
              <a:buSzPts val="276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8" name="Google Shape;38;p30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0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0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cxnSp>
        <p:nvCxnSpPr>
          <p:cNvPr id="41" name="Google Shape;41;p30"/>
          <p:cNvCxnSpPr/>
          <p:nvPr/>
        </p:nvCxnSpPr>
        <p:spPr>
          <a:xfrm>
            <a:off x="2012723" y="3710585"/>
            <a:ext cx="816338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Google Shape;43;p31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31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1"/>
          <p:cNvSpPr txBox="1"/>
          <p:nvPr>
            <p:ph idx="1" type="body"/>
          </p:nvPr>
        </p:nvSpPr>
        <p:spPr>
          <a:xfrm>
            <a:off x="1298448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46" name="Google Shape;46;p31"/>
          <p:cNvSpPr txBox="1"/>
          <p:nvPr>
            <p:ph idx="2" type="body"/>
          </p:nvPr>
        </p:nvSpPr>
        <p:spPr>
          <a:xfrm>
            <a:off x="6181344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47" name="Google Shape;47;p31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1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1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2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2"/>
          <p:cNvSpPr txBox="1"/>
          <p:nvPr>
            <p:ph idx="1" type="body"/>
          </p:nvPr>
        </p:nvSpPr>
        <p:spPr>
          <a:xfrm>
            <a:off x="1295400" y="2658533"/>
            <a:ext cx="471830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672"/>
              </a:spcBef>
              <a:spcAft>
                <a:spcPts val="0"/>
              </a:spcAft>
              <a:buSzPts val="3220"/>
              <a:buNone/>
              <a:defRPr b="0" sz="28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3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207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840"/>
              <a:buNone/>
              <a:defRPr b="1" sz="1600"/>
            </a:lvl9pPr>
          </a:lstStyle>
          <a:p/>
        </p:txBody>
      </p:sp>
      <p:sp>
        <p:nvSpPr>
          <p:cNvPr id="53" name="Google Shape;53;p32"/>
          <p:cNvSpPr txBox="1"/>
          <p:nvPr>
            <p:ph idx="2" type="body"/>
          </p:nvPr>
        </p:nvSpPr>
        <p:spPr>
          <a:xfrm>
            <a:off x="1295400" y="3243262"/>
            <a:ext cx="4718304" cy="26326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54" name="Google Shape;54;p32"/>
          <p:cNvSpPr txBox="1"/>
          <p:nvPr>
            <p:ph idx="3" type="body"/>
          </p:nvPr>
        </p:nvSpPr>
        <p:spPr>
          <a:xfrm>
            <a:off x="6180670" y="2658533"/>
            <a:ext cx="471830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672"/>
              </a:spcBef>
              <a:spcAft>
                <a:spcPts val="0"/>
              </a:spcAft>
              <a:buSzPts val="3220"/>
              <a:buNone/>
              <a:defRPr b="0" sz="28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3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207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840"/>
              <a:buNone/>
              <a:defRPr b="1" sz="1600"/>
            </a:lvl9pPr>
          </a:lstStyle>
          <a:p/>
        </p:txBody>
      </p:sp>
      <p:sp>
        <p:nvSpPr>
          <p:cNvPr id="55" name="Google Shape;55;p32"/>
          <p:cNvSpPr txBox="1"/>
          <p:nvPr>
            <p:ph idx="4" type="body"/>
          </p:nvPr>
        </p:nvSpPr>
        <p:spPr>
          <a:xfrm>
            <a:off x="6180670" y="3243262"/>
            <a:ext cx="4718304" cy="26326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56" name="Google Shape;56;p32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2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2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cxnSp>
        <p:nvCxnSpPr>
          <p:cNvPr id="59" name="Google Shape;59;p32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3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3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3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3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cxnSp>
        <p:nvCxnSpPr>
          <p:cNvPr id="65" name="Google Shape;65;p33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4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4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4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5"/>
          <p:cNvSpPr txBox="1"/>
          <p:nvPr>
            <p:ph type="title"/>
          </p:nvPr>
        </p:nvSpPr>
        <p:spPr>
          <a:xfrm>
            <a:off x="1293811" y="1388534"/>
            <a:ext cx="3718455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5"/>
          <p:cNvSpPr txBox="1"/>
          <p:nvPr>
            <p:ph idx="1" type="body"/>
          </p:nvPr>
        </p:nvSpPr>
        <p:spPr>
          <a:xfrm>
            <a:off x="5418668" y="982131"/>
            <a:ext cx="5469466" cy="48937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73" name="Google Shape;73;p35"/>
          <p:cNvSpPr txBox="1"/>
          <p:nvPr>
            <p:ph idx="2" type="body"/>
          </p:nvPr>
        </p:nvSpPr>
        <p:spPr>
          <a:xfrm>
            <a:off x="1293811" y="3031065"/>
            <a:ext cx="3718455" cy="24384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320"/>
              </a:spcBef>
              <a:spcAft>
                <a:spcPts val="0"/>
              </a:spcAft>
              <a:buSzPts val="1840"/>
              <a:buNone/>
              <a:defRPr sz="16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74" name="Google Shape;74;p35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5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5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cxnSp>
        <p:nvCxnSpPr>
          <p:cNvPr id="77" name="Google Shape;77;p35"/>
          <p:cNvCxnSpPr/>
          <p:nvPr/>
        </p:nvCxnSpPr>
        <p:spPr>
          <a:xfrm>
            <a:off x="1396169" y="2912533"/>
            <a:ext cx="35144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6"/>
          <p:cNvSpPr txBox="1"/>
          <p:nvPr>
            <p:ph type="title"/>
          </p:nvPr>
        </p:nvSpPr>
        <p:spPr>
          <a:xfrm>
            <a:off x="1295399" y="1883832"/>
            <a:ext cx="6241816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aramond"/>
              <a:buNone/>
              <a:defRPr b="0" sz="2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6"/>
          <p:cNvSpPr/>
          <p:nvPr>
            <p:ph idx="2" type="pic"/>
          </p:nvPr>
        </p:nvSpPr>
        <p:spPr>
          <a:xfrm>
            <a:off x="8094831" y="1041400"/>
            <a:ext cx="3063347" cy="4775200"/>
          </a:xfrm>
          <a:prstGeom prst="roundRect">
            <a:avLst>
              <a:gd fmla="val 0" name="adj"/>
            </a:avLst>
          </a:prstGeom>
          <a:noFill/>
          <a:ln cap="flat" cmpd="thickThin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1" name="Google Shape;81;p36"/>
          <p:cNvSpPr txBox="1"/>
          <p:nvPr>
            <p:ph idx="1" type="body"/>
          </p:nvPr>
        </p:nvSpPr>
        <p:spPr>
          <a:xfrm>
            <a:off x="1295399" y="3255432"/>
            <a:ext cx="6241816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2070"/>
              <a:buNone/>
              <a:defRPr sz="18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82" name="Google Shape;82;p36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6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6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7"/>
          <p:cNvSpPr txBox="1"/>
          <p:nvPr>
            <p:ph type="title"/>
          </p:nvPr>
        </p:nvSpPr>
        <p:spPr>
          <a:xfrm>
            <a:off x="1295401" y="4815415"/>
            <a:ext cx="9609666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37"/>
          <p:cNvSpPr/>
          <p:nvPr>
            <p:ph idx="2" type="pic"/>
          </p:nvPr>
        </p:nvSpPr>
        <p:spPr>
          <a:xfrm>
            <a:off x="1041427" y="1041399"/>
            <a:ext cx="10105972" cy="3335869"/>
          </a:xfrm>
          <a:prstGeom prst="roundRect">
            <a:avLst>
              <a:gd fmla="val 0" name="adj"/>
            </a:avLst>
          </a:prstGeom>
          <a:noFill/>
          <a:ln cap="flat" cmpd="thickThin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8" name="Google Shape;88;p37"/>
          <p:cNvSpPr txBox="1"/>
          <p:nvPr>
            <p:ph idx="1" type="body"/>
          </p:nvPr>
        </p:nvSpPr>
        <p:spPr>
          <a:xfrm>
            <a:off x="1295401" y="5382153"/>
            <a:ext cx="9609666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280"/>
              </a:spcBef>
              <a:spcAft>
                <a:spcPts val="0"/>
              </a:spcAft>
              <a:buSzPts val="1610"/>
              <a:buNone/>
              <a:defRPr sz="14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89" name="Google Shape;89;p37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37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37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8"/>
          <p:cNvSpPr txBox="1"/>
          <p:nvPr>
            <p:ph type="title"/>
          </p:nvPr>
        </p:nvSpPr>
        <p:spPr>
          <a:xfrm>
            <a:off x="1303868" y="982132"/>
            <a:ext cx="9592732" cy="29548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38"/>
          <p:cNvSpPr txBox="1"/>
          <p:nvPr>
            <p:ph idx="1" type="body"/>
          </p:nvPr>
        </p:nvSpPr>
        <p:spPr>
          <a:xfrm>
            <a:off x="1303868" y="4343399"/>
            <a:ext cx="9592732" cy="1532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5" name="Google Shape;95;p38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38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38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cxnSp>
        <p:nvCxnSpPr>
          <p:cNvPr id="98" name="Google Shape;98;p38"/>
          <p:cNvCxnSpPr/>
          <p:nvPr/>
        </p:nvCxnSpPr>
        <p:spPr>
          <a:xfrm>
            <a:off x="1396169" y="4140199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9"/>
          <p:cNvSpPr txBox="1"/>
          <p:nvPr>
            <p:ph type="title"/>
          </p:nvPr>
        </p:nvSpPr>
        <p:spPr>
          <a:xfrm>
            <a:off x="1446213" y="982132"/>
            <a:ext cx="9296398" cy="2370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b="0" sz="3200" cap="none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39"/>
          <p:cNvSpPr txBox="1"/>
          <p:nvPr>
            <p:ph idx="1" type="body"/>
          </p:nvPr>
        </p:nvSpPr>
        <p:spPr>
          <a:xfrm>
            <a:off x="1674812" y="3352800"/>
            <a:ext cx="8839202" cy="5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r">
              <a:spcBef>
                <a:spcPts val="400"/>
              </a:spcBef>
              <a:spcAft>
                <a:spcPts val="0"/>
              </a:spcAft>
              <a:buSzPts val="2300"/>
              <a:buFont typeface="Garamond"/>
              <a:buNone/>
              <a:defRPr sz="20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300"/>
              <a:buFont typeface="Garamond"/>
              <a:buNone/>
              <a:defRPr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2070"/>
              <a:buFont typeface="Garamond"/>
              <a:buNone/>
              <a:defRPr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840"/>
              <a:buFont typeface="Garamond"/>
              <a:buNone/>
              <a:defRPr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Font typeface="Garamond"/>
              <a:buNone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02" name="Google Shape;102;p39"/>
          <p:cNvSpPr txBox="1"/>
          <p:nvPr>
            <p:ph idx="2" type="body"/>
          </p:nvPr>
        </p:nvSpPr>
        <p:spPr>
          <a:xfrm>
            <a:off x="1295401" y="4343399"/>
            <a:ext cx="9609666" cy="1532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3" name="Google Shape;103;p39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39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39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106" name="Google Shape;106;p39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CA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</a:t>
            </a:r>
            <a:endParaRPr/>
          </a:p>
        </p:txBody>
      </p:sp>
      <p:sp>
        <p:nvSpPr>
          <p:cNvPr id="107" name="Google Shape;107;p39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CA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/>
          </a:p>
        </p:txBody>
      </p:sp>
      <p:cxnSp>
        <p:nvCxnSpPr>
          <p:cNvPr id="108" name="Google Shape;108;p39"/>
          <p:cNvCxnSpPr/>
          <p:nvPr/>
        </p:nvCxnSpPr>
        <p:spPr>
          <a:xfrm>
            <a:off x="1396169" y="4140199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0"/>
          <p:cNvSpPr txBox="1"/>
          <p:nvPr>
            <p:ph type="title"/>
          </p:nvPr>
        </p:nvSpPr>
        <p:spPr>
          <a:xfrm>
            <a:off x="1295402" y="3308581"/>
            <a:ext cx="9609668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40"/>
          <p:cNvSpPr txBox="1"/>
          <p:nvPr>
            <p:ph idx="1" type="body"/>
          </p:nvPr>
        </p:nvSpPr>
        <p:spPr>
          <a:xfrm>
            <a:off x="1295401" y="4777381"/>
            <a:ext cx="960966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2" name="Google Shape;112;p40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40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40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1"/>
          <p:cNvSpPr txBox="1"/>
          <p:nvPr>
            <p:ph type="title"/>
          </p:nvPr>
        </p:nvSpPr>
        <p:spPr>
          <a:xfrm>
            <a:off x="1446213" y="982132"/>
            <a:ext cx="9296398" cy="2243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b="0" sz="3200" cap="none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41"/>
          <p:cNvSpPr txBox="1"/>
          <p:nvPr>
            <p:ph idx="1" type="body"/>
          </p:nvPr>
        </p:nvSpPr>
        <p:spPr>
          <a:xfrm>
            <a:off x="1295401" y="3639312"/>
            <a:ext cx="9609668" cy="8869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76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8" name="Google Shape;118;p41"/>
          <p:cNvSpPr txBox="1"/>
          <p:nvPr>
            <p:ph idx="2" type="body"/>
          </p:nvPr>
        </p:nvSpPr>
        <p:spPr>
          <a:xfrm>
            <a:off x="1295401" y="4529667"/>
            <a:ext cx="9609668" cy="1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207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9" name="Google Shape;119;p41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41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41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122" name="Google Shape;122;p4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CA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</a:t>
            </a:r>
            <a:endParaRPr/>
          </a:p>
        </p:txBody>
      </p:sp>
      <p:sp>
        <p:nvSpPr>
          <p:cNvPr id="123" name="Google Shape;123;p41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CA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/>
          </a:p>
        </p:txBody>
      </p:sp>
      <p:cxnSp>
        <p:nvCxnSpPr>
          <p:cNvPr id="124" name="Google Shape;124;p41"/>
          <p:cNvCxnSpPr/>
          <p:nvPr/>
        </p:nvCxnSpPr>
        <p:spPr>
          <a:xfrm>
            <a:off x="1396169" y="3429000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2"/>
          <p:cNvSpPr txBox="1"/>
          <p:nvPr>
            <p:ph type="title"/>
          </p:nvPr>
        </p:nvSpPr>
        <p:spPr>
          <a:xfrm>
            <a:off x="1295401" y="982132"/>
            <a:ext cx="9609666" cy="2243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42"/>
          <p:cNvSpPr txBox="1"/>
          <p:nvPr>
            <p:ph idx="1" type="body"/>
          </p:nvPr>
        </p:nvSpPr>
        <p:spPr>
          <a:xfrm>
            <a:off x="1295401" y="3630168"/>
            <a:ext cx="9609668" cy="841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322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8" name="Google Shape;128;p42"/>
          <p:cNvSpPr txBox="1"/>
          <p:nvPr>
            <p:ph idx="2" type="body"/>
          </p:nvPr>
        </p:nvSpPr>
        <p:spPr>
          <a:xfrm>
            <a:off x="1295400" y="4470399"/>
            <a:ext cx="9609670" cy="14054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207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9" name="Google Shape;129;p42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42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42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cxnSp>
        <p:nvCxnSpPr>
          <p:cNvPr id="132" name="Google Shape;132;p42"/>
          <p:cNvCxnSpPr/>
          <p:nvPr/>
        </p:nvCxnSpPr>
        <p:spPr>
          <a:xfrm>
            <a:off x="1396169" y="3429000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3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43"/>
          <p:cNvSpPr txBox="1"/>
          <p:nvPr>
            <p:ph idx="1" type="body"/>
          </p:nvPr>
        </p:nvSpPr>
        <p:spPr>
          <a:xfrm rot="5400000">
            <a:off x="4436531" y="-584198"/>
            <a:ext cx="3318936" cy="96011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36" name="Google Shape;136;p43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43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43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cxnSp>
        <p:nvCxnSpPr>
          <p:cNvPr id="139" name="Google Shape;139;p43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4"/>
          <p:cNvSpPr txBox="1"/>
          <p:nvPr>
            <p:ph type="title"/>
          </p:nvPr>
        </p:nvSpPr>
        <p:spPr>
          <a:xfrm rot="5400000">
            <a:off x="7497936" y="2483551"/>
            <a:ext cx="4893735" cy="18908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44"/>
          <p:cNvSpPr txBox="1"/>
          <p:nvPr>
            <p:ph idx="1" type="body"/>
          </p:nvPr>
        </p:nvSpPr>
        <p:spPr>
          <a:xfrm rot="5400000">
            <a:off x="2565043" y="-287514"/>
            <a:ext cx="4893734" cy="7433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43" name="Google Shape;143;p44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44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44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cxnSp>
        <p:nvCxnSpPr>
          <p:cNvPr id="146" name="Google Shape;146;p44"/>
          <p:cNvCxnSpPr/>
          <p:nvPr/>
        </p:nvCxnSpPr>
        <p:spPr>
          <a:xfrm>
            <a:off x="8863890" y="990600"/>
            <a:ext cx="0" cy="487680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8.xml"/><Relationship Id="rId10" Type="http://schemas.openxmlformats.org/officeDocument/2006/relationships/slideLayout" Target="../slideLayouts/slideLayout7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9.xml"/><Relationship Id="rId1" Type="http://schemas.openxmlformats.org/officeDocument/2006/relationships/image" Target="../media/image7.jpg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1.xml"/><Relationship Id="rId9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1.xml"/><Relationship Id="rId17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6.xml"/><Relationship Id="rId6" Type="http://schemas.openxmlformats.org/officeDocument/2006/relationships/slideLayout" Target="../slideLayouts/slideLayout3.xml"/><Relationship Id="rId18" Type="http://schemas.openxmlformats.org/officeDocument/2006/relationships/slideLayout" Target="../slideLayouts/slideLayout15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27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descr="HD-PanelContent.png" id="7" name="Google Shape;7;p27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Google Shape;8;p27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HDRibbonContent-UniformTrim.png" id="9" name="Google Shape;9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RibbonContent-UniformTrim.png" id="10" name="Google Shape;10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Google Shape;11;p27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 i="0" sz="4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Google Shape;12;p27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386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760"/>
              <a:buFont typeface="Arial"/>
              <a:buChar char="•"/>
              <a:defRPr b="0" i="0" sz="2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-374650" lvl="1" marL="9144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-360044" lvl="2" marL="13716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70"/>
              <a:buFont typeface="Arial"/>
              <a:buChar char="•"/>
              <a:defRPr b="0" i="0" sz="18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-345439" lvl="3" marL="18288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-330835" lvl="4" marL="22860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-330835" lvl="5" marL="27432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-330835" lvl="6" marL="32004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-330834" lvl="7" marL="36576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-330834" lvl="8" marL="4114800" marR="0" rtl="0" algn="l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3" name="Google Shape;13;p27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4" name="Google Shape;14;p27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5" name="Google Shape;15;p27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  <p:sldLayoutId id="2147483663" r:id="rId18"/>
    <p:sldLayoutId id="2147483664" r:id="rId19"/>
    <p:sldLayoutId id="2147483665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"/>
          <p:cNvSpPr txBox="1"/>
          <p:nvPr>
            <p:ph type="ctrTitle"/>
          </p:nvPr>
        </p:nvSpPr>
        <p:spPr>
          <a:xfrm>
            <a:off x="2692398" y="1871131"/>
            <a:ext cx="6815669" cy="25013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venir"/>
              <a:buNone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Massage and the Inflammatory Process</a:t>
            </a:r>
            <a:endParaRPr/>
          </a:p>
        </p:txBody>
      </p:sp>
      <p:sp>
        <p:nvSpPr>
          <p:cNvPr id="152" name="Google Shape;152;p1"/>
          <p:cNvSpPr txBox="1"/>
          <p:nvPr>
            <p:ph idx="1" type="subTitle"/>
          </p:nvPr>
        </p:nvSpPr>
        <p:spPr>
          <a:xfrm>
            <a:off x="2692398" y="4555375"/>
            <a:ext cx="6815669" cy="4230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2415"/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Avenir"/>
              <a:buNone/>
            </a:pPr>
            <a:r>
              <a:rPr lang="en-CA">
                <a:solidFill>
                  <a:srgbClr val="FF0000"/>
                </a:solidFill>
                <a:latin typeface="Avenir"/>
                <a:ea typeface="Avenir"/>
                <a:cs typeface="Avenir"/>
                <a:sym typeface="Avenir"/>
              </a:rPr>
              <a:t>Inflammation</a:t>
            </a:r>
            <a:endParaRPr/>
          </a:p>
        </p:txBody>
      </p:sp>
      <p:sp>
        <p:nvSpPr>
          <p:cNvPr id="158" name="Google Shape;158;p2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760"/>
              <a:buNone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What is it?</a:t>
            </a:r>
            <a:endParaRPr/>
          </a:p>
          <a:p>
            <a:pPr indent="0" lvl="0" marL="0" rtl="0" algn="l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lang="en-CA" sz="2800">
                <a:latin typeface="Avenir"/>
                <a:ea typeface="Avenir"/>
                <a:cs typeface="Avenir"/>
                <a:sym typeface="Avenir"/>
              </a:rPr>
              <a:t>Immediate, local response to injury and tissue damage.</a:t>
            </a:r>
            <a:endParaRPr/>
          </a:p>
          <a:p>
            <a:pPr indent="-110490" lvl="0" marL="285750" rtl="0" algn="l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venir"/>
              <a:buNone/>
            </a:pPr>
            <a:r>
              <a:rPr lang="en-CA">
                <a:solidFill>
                  <a:srgbClr val="FF0000"/>
                </a:solidFill>
                <a:latin typeface="Avenir"/>
                <a:ea typeface="Avenir"/>
                <a:cs typeface="Avenir"/>
                <a:sym typeface="Avenir"/>
              </a:rPr>
              <a:t>5 Signs of Inflammation</a:t>
            </a:r>
            <a:br>
              <a:rPr lang="en-CA">
                <a:solidFill>
                  <a:srgbClr val="FF0000"/>
                </a:solidFill>
                <a:latin typeface="Avenir"/>
                <a:ea typeface="Avenir"/>
                <a:cs typeface="Avenir"/>
                <a:sym typeface="Avenir"/>
              </a:rPr>
            </a:br>
            <a:endParaRPr>
              <a:solidFill>
                <a:srgbClr val="FF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4" name="Google Shape;164;p3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276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Redness</a:t>
            </a:r>
            <a:endParaRPr/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Pain</a:t>
            </a:r>
            <a:endParaRPr/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Swelling</a:t>
            </a:r>
            <a:endParaRPr/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Palpable heat</a:t>
            </a:r>
            <a:endParaRPr/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Loss of Function</a:t>
            </a:r>
            <a:endParaRPr/>
          </a:p>
          <a:p>
            <a:pPr indent="-110490" lvl="0" marL="285750" rtl="0" algn="l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venir"/>
              <a:buNone/>
            </a:pPr>
            <a:r>
              <a:rPr b="1" lang="en-CA">
                <a:latin typeface="Avenir"/>
                <a:ea typeface="Avenir"/>
                <a:cs typeface="Avenir"/>
                <a:sym typeface="Avenir"/>
              </a:rPr>
              <a:t>Causes of Tissue Damage</a:t>
            </a:r>
            <a:br>
              <a:rPr lang="en-CA">
                <a:latin typeface="Avenir"/>
                <a:ea typeface="Avenir"/>
                <a:cs typeface="Avenir"/>
                <a:sym typeface="Avenir"/>
              </a:rPr>
            </a:b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0" name="Google Shape;170;p4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ct val="11500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Trauma</a:t>
            </a:r>
            <a:endParaRPr/>
          </a:p>
          <a:p>
            <a:pPr indent="-285750" lvl="0" marL="285750" rtl="0" algn="l">
              <a:spcBef>
                <a:spcPts val="1044"/>
              </a:spcBef>
              <a:spcAft>
                <a:spcPts val="0"/>
              </a:spcAft>
              <a:buSzPct val="11500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Infection</a:t>
            </a:r>
            <a:endParaRPr/>
          </a:p>
          <a:p>
            <a:pPr indent="-285750" lvl="0" marL="285750" rtl="0" algn="l">
              <a:spcBef>
                <a:spcPts val="1044"/>
              </a:spcBef>
              <a:spcAft>
                <a:spcPts val="0"/>
              </a:spcAft>
              <a:buSzPct val="11500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Surgery</a:t>
            </a:r>
            <a:endParaRPr/>
          </a:p>
          <a:p>
            <a:pPr indent="-285750" lvl="0" marL="285750" rtl="0" algn="l">
              <a:spcBef>
                <a:spcPts val="1044"/>
              </a:spcBef>
              <a:spcAft>
                <a:spcPts val="0"/>
              </a:spcAft>
              <a:buSzPct val="11500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Immune response</a:t>
            </a:r>
            <a:endParaRPr/>
          </a:p>
          <a:p>
            <a:pPr indent="-285750" lvl="0" marL="285750" rtl="0" algn="l">
              <a:spcBef>
                <a:spcPts val="1044"/>
              </a:spcBef>
              <a:spcAft>
                <a:spcPts val="0"/>
              </a:spcAft>
              <a:buSzPct val="11500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Extreme heat/cold</a:t>
            </a:r>
            <a:endParaRPr/>
          </a:p>
          <a:p>
            <a:pPr indent="-285750" lvl="0" marL="285750" rtl="0" algn="l">
              <a:spcBef>
                <a:spcPts val="1044"/>
              </a:spcBef>
              <a:spcAft>
                <a:spcPts val="0"/>
              </a:spcAft>
              <a:buSzPct val="11500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Ischemic damage</a:t>
            </a:r>
            <a:endParaRPr/>
          </a:p>
          <a:p>
            <a:pPr indent="-285750" lvl="0" marL="285750" rtl="0" algn="l">
              <a:spcBef>
                <a:spcPts val="1044"/>
              </a:spcBef>
              <a:spcAft>
                <a:spcPts val="0"/>
              </a:spcAft>
              <a:buSzPct val="11500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Chemical or radiation damage</a:t>
            </a:r>
            <a:endParaRPr/>
          </a:p>
          <a:p>
            <a:pPr indent="-123634" lvl="0" marL="285750" rtl="0" algn="l">
              <a:spcBef>
                <a:spcPts val="1044"/>
              </a:spcBef>
              <a:spcAft>
                <a:spcPts val="0"/>
              </a:spcAft>
              <a:buSzPct val="115000"/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venir"/>
              <a:buNone/>
            </a:pPr>
            <a:r>
              <a:rPr b="1" lang="en-CA">
                <a:latin typeface="Avenir"/>
                <a:ea typeface="Avenir"/>
                <a:cs typeface="Avenir"/>
                <a:sym typeface="Avenir"/>
              </a:rPr>
              <a:t>Stages of Healing</a:t>
            </a:r>
            <a:br>
              <a:rPr lang="en-CA">
                <a:latin typeface="Avenir"/>
                <a:ea typeface="Avenir"/>
                <a:cs typeface="Avenir"/>
                <a:sym typeface="Avenir"/>
              </a:rPr>
            </a:b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6" name="Google Shape;176;p5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276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Acute Stage</a:t>
            </a:r>
            <a:endParaRPr sz="20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Subacute Stage</a:t>
            </a:r>
            <a:endParaRPr sz="20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230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Early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230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Late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Chronic</a:t>
            </a:r>
            <a:endParaRPr/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Note: healing time varies. There is overlap between these stages and time frames are only guidelines. </a:t>
            </a:r>
            <a:endParaRPr/>
          </a:p>
          <a:p>
            <a:pPr indent="-139700" lvl="0" marL="285750" rtl="0" algn="l">
              <a:spcBef>
                <a:spcPts val="1000"/>
              </a:spcBef>
              <a:spcAft>
                <a:spcPts val="0"/>
              </a:spcAft>
              <a:buSzPts val="2300"/>
              <a:buNone/>
            </a:pPr>
            <a:r>
              <a:t/>
            </a:r>
            <a:endParaRPr sz="2000">
              <a:latin typeface="Avenir"/>
              <a:ea typeface="Avenir"/>
              <a:cs typeface="Avenir"/>
              <a:sym typeface="Avenir"/>
            </a:endParaRPr>
          </a:p>
          <a:p>
            <a:pPr indent="-110490" lvl="0" marL="285750" rtl="0" algn="l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venir"/>
              <a:buNone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Acute Stage</a:t>
            </a:r>
            <a:endParaRPr/>
          </a:p>
        </p:txBody>
      </p:sp>
      <p:sp>
        <p:nvSpPr>
          <p:cNvPr id="182" name="Google Shape;182;p6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276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Starts at the moment of injury, and can last 3-4 days post injury</a:t>
            </a:r>
            <a:endParaRPr/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**Necessary step towards the health of tissue**</a:t>
            </a:r>
            <a:endParaRPr sz="20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230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permits wound and other soft tissue injuries to heal and infection to clear up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110490" lvl="0" marL="285750" rtl="0" algn="l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7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venir"/>
              <a:buNone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Subacute Stage</a:t>
            </a:r>
            <a:endParaRPr/>
          </a:p>
        </p:txBody>
      </p:sp>
      <p:sp>
        <p:nvSpPr>
          <p:cNvPr id="188" name="Google Shape;188;p7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1" marL="742950" rtl="0" algn="l"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Begins within 2-3 days of injury, continues for up to 3 weeks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85750" lvl="2" marL="1200150" rtl="0" algn="l">
              <a:spcBef>
                <a:spcPts val="960"/>
              </a:spcBef>
              <a:spcAft>
                <a:spcPts val="0"/>
              </a:spcAft>
              <a:buSzPts val="207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Early – 2 days to 2 weeks</a:t>
            </a:r>
            <a:endParaRPr sz="1600">
              <a:latin typeface="Avenir"/>
              <a:ea typeface="Avenir"/>
              <a:cs typeface="Avenir"/>
              <a:sym typeface="Avenir"/>
            </a:endParaRPr>
          </a:p>
          <a:p>
            <a:pPr indent="-285750" lvl="2" marL="1200150" rtl="0" algn="l">
              <a:spcBef>
                <a:spcPts val="960"/>
              </a:spcBef>
              <a:spcAft>
                <a:spcPts val="0"/>
              </a:spcAft>
              <a:buSzPts val="207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Late – 2</a:t>
            </a:r>
            <a:r>
              <a:rPr baseline="30000" lang="en-CA">
                <a:latin typeface="Avenir"/>
                <a:ea typeface="Avenir"/>
                <a:cs typeface="Avenir"/>
                <a:sym typeface="Avenir"/>
              </a:rPr>
              <a:t>nd</a:t>
            </a:r>
            <a:r>
              <a:rPr lang="en-CA">
                <a:latin typeface="Avenir"/>
                <a:ea typeface="Avenir"/>
                <a:cs typeface="Avenir"/>
                <a:sym typeface="Avenir"/>
              </a:rPr>
              <a:t>-3</a:t>
            </a:r>
            <a:r>
              <a:rPr baseline="30000" lang="en-CA">
                <a:latin typeface="Avenir"/>
                <a:ea typeface="Avenir"/>
                <a:cs typeface="Avenir"/>
                <a:sym typeface="Avenir"/>
              </a:rPr>
              <a:t>rd</a:t>
            </a:r>
            <a:r>
              <a:rPr lang="en-CA">
                <a:latin typeface="Avenir"/>
                <a:ea typeface="Avenir"/>
                <a:cs typeface="Avenir"/>
                <a:sym typeface="Avenir"/>
              </a:rPr>
              <a:t> week of subacute stage</a:t>
            </a:r>
            <a:endParaRPr sz="1600">
              <a:latin typeface="Avenir"/>
              <a:ea typeface="Avenir"/>
              <a:cs typeface="Avenir"/>
              <a:sym typeface="Avenir"/>
            </a:endParaRPr>
          </a:p>
          <a:p>
            <a:pPr indent="-110490" lvl="0" marL="285750" rtl="0" algn="l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8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venir"/>
              <a:buNone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Chronic</a:t>
            </a:r>
            <a:endParaRPr/>
          </a:p>
        </p:txBody>
      </p:sp>
      <p:sp>
        <p:nvSpPr>
          <p:cNvPr id="194" name="Google Shape;194;p8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276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2-3 weeks post-injury continuing for 1-2 years or longer.</a:t>
            </a:r>
            <a:endParaRPr/>
          </a:p>
          <a:p>
            <a:pPr indent="-110490" lvl="0" marL="285750" rtl="0" algn="l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9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venir"/>
              <a:buNone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Summary</a:t>
            </a:r>
            <a:endParaRPr/>
          </a:p>
        </p:txBody>
      </p:sp>
      <p:sp>
        <p:nvSpPr>
          <p:cNvPr id="200" name="Google Shape;200;p9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276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Acute: time of injury -&gt; 4 days</a:t>
            </a:r>
            <a:endParaRPr/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Sub:  2 days -&gt; 3 weeks</a:t>
            </a:r>
            <a:endParaRPr/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Chronic: 2 weeks -&gt; 1-2 Years</a:t>
            </a:r>
            <a:endParaRPr/>
          </a:p>
          <a:p>
            <a:pPr indent="-110490" lvl="0" marL="285750" rtl="0" algn="l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0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venir"/>
              <a:buNone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NOTE</a:t>
            </a:r>
            <a:endParaRPr/>
          </a:p>
        </p:txBody>
      </p:sp>
      <p:sp>
        <p:nvSpPr>
          <p:cNvPr id="206" name="Google Shape;206;p10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2760"/>
              <a:buFont typeface="Garamond"/>
              <a:buAutoNum type="arabicPeriod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RMT must rely on </a:t>
            </a:r>
            <a:r>
              <a:rPr b="1" lang="en-CA">
                <a:latin typeface="Avenir"/>
                <a:ea typeface="Avenir"/>
                <a:cs typeface="Avenir"/>
                <a:sym typeface="Avenir"/>
              </a:rPr>
              <a:t>observation</a:t>
            </a:r>
            <a:r>
              <a:rPr lang="en-CA">
                <a:latin typeface="Avenir"/>
                <a:ea typeface="Avenir"/>
                <a:cs typeface="Avenir"/>
                <a:sym typeface="Avenir"/>
              </a:rPr>
              <a:t> and </a:t>
            </a:r>
            <a:r>
              <a:rPr b="1" lang="en-CA">
                <a:latin typeface="Avenir"/>
                <a:ea typeface="Avenir"/>
                <a:cs typeface="Avenir"/>
                <a:sym typeface="Avenir"/>
              </a:rPr>
              <a:t>palpation</a:t>
            </a:r>
            <a:r>
              <a:rPr lang="en-CA">
                <a:latin typeface="Avenir"/>
                <a:ea typeface="Avenir"/>
                <a:cs typeface="Avenir"/>
                <a:sym typeface="Avenir"/>
              </a:rPr>
              <a:t> skills</a:t>
            </a:r>
            <a:endParaRPr/>
          </a:p>
          <a:p>
            <a:pPr indent="-457200" lvl="0" marL="457200" rtl="0" algn="l">
              <a:spcBef>
                <a:spcPts val="1080"/>
              </a:spcBef>
              <a:spcAft>
                <a:spcPts val="0"/>
              </a:spcAft>
              <a:buSzPts val="2760"/>
              <a:buFont typeface="Garamond"/>
              <a:buAutoNum type="arabicPeriod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treat tissue according to </a:t>
            </a:r>
            <a:r>
              <a:rPr b="1" lang="en-CA">
                <a:latin typeface="Avenir"/>
                <a:ea typeface="Avenir"/>
                <a:cs typeface="Avenir"/>
                <a:sym typeface="Avenir"/>
              </a:rPr>
              <a:t>signs </a:t>
            </a:r>
            <a:r>
              <a:rPr lang="en-CA">
                <a:latin typeface="Avenir"/>
                <a:ea typeface="Avenir"/>
                <a:cs typeface="Avenir"/>
                <a:sym typeface="Avenir"/>
              </a:rPr>
              <a:t>and </a:t>
            </a:r>
            <a:r>
              <a:rPr b="1" lang="en-CA">
                <a:latin typeface="Avenir"/>
                <a:ea typeface="Avenir"/>
                <a:cs typeface="Avenir"/>
                <a:sym typeface="Avenir"/>
              </a:rPr>
              <a:t>symptoms</a:t>
            </a:r>
            <a:endParaRPr/>
          </a:p>
          <a:p>
            <a:pPr indent="-457200" lvl="0" marL="457200" rtl="0" algn="l">
              <a:spcBef>
                <a:spcPts val="1080"/>
              </a:spcBef>
              <a:spcAft>
                <a:spcPts val="0"/>
              </a:spcAft>
              <a:buSzPts val="2760"/>
              <a:buFont typeface="Garamond"/>
              <a:buAutoNum type="arabicPeriod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NOT strictly to the time that has elapsed since injury</a:t>
            </a:r>
            <a:endParaRPr/>
          </a:p>
          <a:p>
            <a:pPr indent="-110490" lvl="0" marL="285750" rtl="0" algn="l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0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0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1"/>
          <p:cNvSpPr txBox="1"/>
          <p:nvPr>
            <p:ph type="title"/>
          </p:nvPr>
        </p:nvSpPr>
        <p:spPr>
          <a:xfrm>
            <a:off x="2015069" y="1752606"/>
            <a:ext cx="8158688" cy="18225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venir"/>
              <a:buNone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Signs and Symptoms</a:t>
            </a:r>
            <a:endParaRPr/>
          </a:p>
        </p:txBody>
      </p:sp>
      <p:sp>
        <p:nvSpPr>
          <p:cNvPr id="212" name="Google Shape;212;p11"/>
          <p:cNvSpPr txBox="1"/>
          <p:nvPr>
            <p:ph idx="1" type="body"/>
          </p:nvPr>
        </p:nvSpPr>
        <p:spPr>
          <a:xfrm>
            <a:off x="2015067" y="3846051"/>
            <a:ext cx="8158690" cy="9545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venir"/>
              <a:buNone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Acute</a:t>
            </a:r>
            <a:endParaRPr/>
          </a:p>
        </p:txBody>
      </p:sp>
      <p:sp>
        <p:nvSpPr>
          <p:cNvPr id="218" name="Google Shape;218;p12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3680"/>
              <a:buChar char="•"/>
            </a:pPr>
            <a:r>
              <a:rPr lang="en-CA" sz="3200">
                <a:latin typeface="Avenir"/>
                <a:ea typeface="Avenir"/>
                <a:cs typeface="Avenir"/>
                <a:sym typeface="Avenir"/>
              </a:rPr>
              <a:t>5 signs of inflammation present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lang="en-CA" sz="3200">
                <a:latin typeface="Avenir"/>
                <a:ea typeface="Avenir"/>
                <a:cs typeface="Avenir"/>
                <a:sym typeface="Avenir"/>
              </a:rPr>
              <a:t>  -redness, pain, swelling, palpable heat, loss of     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lang="en-CA" sz="3200">
                <a:latin typeface="Avenir"/>
                <a:ea typeface="Avenir"/>
                <a:cs typeface="Avenir"/>
                <a:sym typeface="Avenir"/>
              </a:rPr>
              <a:t>           function</a:t>
            </a:r>
            <a:endParaRPr sz="32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Char char="•"/>
            </a:pPr>
            <a:r>
              <a:rPr lang="en-CA" sz="3200">
                <a:latin typeface="Avenir"/>
                <a:ea typeface="Avenir"/>
                <a:cs typeface="Avenir"/>
                <a:sym typeface="Avenir"/>
              </a:rPr>
              <a:t>bruising – if present, black, purple, red</a:t>
            </a:r>
            <a:endParaRPr/>
          </a:p>
          <a:p>
            <a:pPr indent="-81279" lvl="0" marL="285750" rtl="0" algn="l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t/>
            </a:r>
            <a:endParaRPr sz="28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3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CA"/>
              <a:t>Early Subacute</a:t>
            </a:r>
            <a:endParaRPr/>
          </a:p>
        </p:txBody>
      </p:sp>
      <p:sp>
        <p:nvSpPr>
          <p:cNvPr id="224" name="Google Shape;224;p13"/>
          <p:cNvSpPr txBox="1"/>
          <p:nvPr>
            <p:ph idx="1" type="body"/>
          </p:nvPr>
        </p:nvSpPr>
        <p:spPr>
          <a:xfrm>
            <a:off x="1295401" y="2556931"/>
            <a:ext cx="9601196" cy="35113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inflammation has decreased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44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tissue is more pink than red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44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temperature warm vs hot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44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pain has decreased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44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slight swelling remains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44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ROM – pain when tissue resistance is met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44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Muscle spasm has decreased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44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Bruising – if present, unchanged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123634" lvl="0" marL="285750" rtl="0" algn="l">
              <a:spcBef>
                <a:spcPts val="1044"/>
              </a:spcBef>
              <a:spcAft>
                <a:spcPts val="0"/>
              </a:spcAft>
              <a:buSzPct val="115000"/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4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venir"/>
              <a:buNone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Late Subacute</a:t>
            </a:r>
            <a:endParaRPr/>
          </a:p>
        </p:txBody>
      </p:sp>
      <p:sp>
        <p:nvSpPr>
          <p:cNvPr id="230" name="Google Shape;230;p14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276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May or may not be some residual swelling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Minimal discomfort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230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Pain occurs when pressure is applied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Potential loss of ROM due to adhesions and muscle weakness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Bruising – yellow, green, brown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110490" lvl="0" marL="285750" rtl="0" algn="l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3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3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3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3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3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5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venir"/>
              <a:buNone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Chronic</a:t>
            </a:r>
            <a:endParaRPr/>
          </a:p>
        </p:txBody>
      </p:sp>
      <p:sp>
        <p:nvSpPr>
          <p:cNvPr id="236" name="Google Shape;236;p15"/>
          <p:cNvSpPr txBox="1"/>
          <p:nvPr>
            <p:ph idx="1" type="body"/>
          </p:nvPr>
        </p:nvSpPr>
        <p:spPr>
          <a:xfrm>
            <a:off x="1298448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276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Inflammation is resolved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Pain may occur in the affected tissue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No edema 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Decrease in function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Loss of full ROM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110490" lvl="0" marL="285750" rtl="0" algn="l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37" name="Google Shape;237;p15"/>
          <p:cNvSpPr txBox="1"/>
          <p:nvPr>
            <p:ph idx="2" type="body"/>
          </p:nvPr>
        </p:nvSpPr>
        <p:spPr>
          <a:xfrm>
            <a:off x="6181344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10490" lvl="0" marL="285750" rtl="0" algn="l">
              <a:spcBef>
                <a:spcPts val="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3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3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3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3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6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venir"/>
              <a:buNone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Factors that affect the healing process</a:t>
            </a:r>
            <a:endParaRPr/>
          </a:p>
        </p:txBody>
      </p:sp>
      <p:sp>
        <p:nvSpPr>
          <p:cNvPr id="243" name="Google Shape;243;p16"/>
          <p:cNvSpPr txBox="1"/>
          <p:nvPr>
            <p:ph idx="1" type="body"/>
          </p:nvPr>
        </p:nvSpPr>
        <p:spPr>
          <a:xfrm>
            <a:off x="1298448" y="2560320"/>
            <a:ext cx="4718304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Severity of the injury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2" marL="1200150" rtl="0" algn="l">
              <a:spcBef>
                <a:spcPts val="906"/>
              </a:spcBef>
              <a:spcAft>
                <a:spcPts val="0"/>
              </a:spcAft>
              <a:buSzPct val="129375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More severe = more time</a:t>
            </a:r>
            <a:endParaRPr sz="16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08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Age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08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Infections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2" marL="1200150" rtl="0" algn="l">
              <a:spcBef>
                <a:spcPts val="906"/>
              </a:spcBef>
              <a:spcAft>
                <a:spcPts val="0"/>
              </a:spcAft>
              <a:buSzPct val="129375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Because of the increased inflammatory response and increased local tissue necrosis resulting in impairing wound healing</a:t>
            </a:r>
            <a:endParaRPr sz="1600">
              <a:latin typeface="Avenir"/>
              <a:ea typeface="Avenir"/>
              <a:cs typeface="Avenir"/>
              <a:sym typeface="Avenir"/>
            </a:endParaRPr>
          </a:p>
          <a:p>
            <a:pPr indent="-285750" lvl="2" marL="1200150" rtl="0" algn="l">
              <a:spcBef>
                <a:spcPts val="906"/>
              </a:spcBef>
              <a:spcAft>
                <a:spcPts val="0"/>
              </a:spcAft>
              <a:buSzPct val="129375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Ex. Post surgical scars, stitches</a:t>
            </a:r>
            <a:endParaRPr sz="1600">
              <a:latin typeface="Avenir"/>
              <a:ea typeface="Avenir"/>
              <a:cs typeface="Avenir"/>
              <a:sym typeface="Avenir"/>
            </a:endParaRPr>
          </a:p>
          <a:p>
            <a:pPr indent="-136779" lvl="0" marL="285750" rtl="0" algn="l">
              <a:spcBef>
                <a:spcPts val="1008"/>
              </a:spcBef>
              <a:spcAft>
                <a:spcPts val="0"/>
              </a:spcAft>
              <a:buSzPct val="115000"/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44" name="Google Shape;244;p16"/>
          <p:cNvSpPr txBox="1"/>
          <p:nvPr>
            <p:ph idx="2" type="body"/>
          </p:nvPr>
        </p:nvSpPr>
        <p:spPr>
          <a:xfrm>
            <a:off x="6181344" y="2560320"/>
            <a:ext cx="4718304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Presence of foreign material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2" marL="1200150" rtl="0" algn="l">
              <a:spcBef>
                <a:spcPts val="906"/>
              </a:spcBef>
              <a:spcAft>
                <a:spcPts val="0"/>
              </a:spcAft>
              <a:buSzPct val="129375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Prolong healing process, increased chance of infection</a:t>
            </a:r>
            <a:endParaRPr sz="16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08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Nutritional support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08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Pre-existing conditions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2" marL="1200150" rtl="0" algn="l">
              <a:spcBef>
                <a:spcPts val="906"/>
              </a:spcBef>
              <a:spcAft>
                <a:spcPts val="0"/>
              </a:spcAft>
              <a:buSzPct val="129375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Diabetes</a:t>
            </a:r>
            <a:endParaRPr sz="16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08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Inadequate blood supply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08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Wound separation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08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Rx’s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08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Smoking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136779" lvl="0" marL="285750" rtl="0" algn="l">
              <a:spcBef>
                <a:spcPts val="1008"/>
              </a:spcBef>
              <a:spcAft>
                <a:spcPts val="0"/>
              </a:spcAft>
              <a:buSzPct val="115000"/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4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4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4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4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4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7"/>
          <p:cNvSpPr txBox="1"/>
          <p:nvPr>
            <p:ph type="title"/>
          </p:nvPr>
        </p:nvSpPr>
        <p:spPr>
          <a:xfrm>
            <a:off x="2015069" y="1752606"/>
            <a:ext cx="8158688" cy="18225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venir"/>
              <a:buNone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Treatment Goals and Advisories</a:t>
            </a:r>
            <a:endParaRPr/>
          </a:p>
        </p:txBody>
      </p:sp>
      <p:sp>
        <p:nvSpPr>
          <p:cNvPr id="250" name="Google Shape;250;p17"/>
          <p:cNvSpPr txBox="1"/>
          <p:nvPr>
            <p:ph idx="1" type="body"/>
          </p:nvPr>
        </p:nvSpPr>
        <p:spPr>
          <a:xfrm>
            <a:off x="2015067" y="3846051"/>
            <a:ext cx="8158690" cy="9545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8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venir"/>
              <a:buNone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Acute Stage</a:t>
            </a:r>
            <a:endParaRPr/>
          </a:p>
        </p:txBody>
      </p:sp>
      <p:sp>
        <p:nvSpPr>
          <p:cNvPr id="256" name="Google Shape;256;p18"/>
          <p:cNvSpPr txBox="1"/>
          <p:nvPr>
            <p:ph idx="1" type="body"/>
          </p:nvPr>
        </p:nvSpPr>
        <p:spPr>
          <a:xfrm>
            <a:off x="1298448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20000"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Tx goals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850"/>
              </a:spcBef>
              <a:spcAft>
                <a:spcPts val="0"/>
              </a:spcAft>
              <a:buSzPct val="127777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Limit the inflammatory process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850"/>
              </a:spcBef>
              <a:spcAft>
                <a:spcPts val="0"/>
              </a:spcAft>
              <a:buSzPct val="127777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Reduce pain and swelling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850"/>
              </a:spcBef>
              <a:spcAft>
                <a:spcPts val="0"/>
              </a:spcAft>
              <a:buSzPct val="127777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Decrease sympathetic nervous system firing (SNS)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850"/>
              </a:spcBef>
              <a:spcAft>
                <a:spcPts val="0"/>
              </a:spcAft>
              <a:buSzPct val="127777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Prevent re-injury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850"/>
              </a:spcBef>
              <a:spcAft>
                <a:spcPts val="0"/>
              </a:spcAft>
              <a:buSzPct val="127777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Decrease, but DO NOT remove protective mm spasm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850"/>
              </a:spcBef>
              <a:spcAft>
                <a:spcPts val="0"/>
              </a:spcAft>
              <a:buSzPct val="127777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Treat compensating structures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900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Positioning of client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850"/>
              </a:spcBef>
              <a:spcAft>
                <a:spcPts val="0"/>
              </a:spcAft>
              <a:buSzPct val="127777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Comfort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850"/>
              </a:spcBef>
              <a:spcAft>
                <a:spcPts val="0"/>
              </a:spcAft>
              <a:buSzPct val="127777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Do not stress injured area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176212" lvl="0" marL="285750" rtl="0" algn="l">
              <a:spcBef>
                <a:spcPts val="900"/>
              </a:spcBef>
              <a:spcAft>
                <a:spcPts val="0"/>
              </a:spcAft>
              <a:buSzPct val="115000"/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57" name="Google Shape;257;p18"/>
          <p:cNvSpPr txBox="1"/>
          <p:nvPr>
            <p:ph idx="2" type="body"/>
          </p:nvPr>
        </p:nvSpPr>
        <p:spPr>
          <a:xfrm>
            <a:off x="6181344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-CA" sz="2000">
                <a:latin typeface="Avenir"/>
                <a:ea typeface="Avenir"/>
                <a:cs typeface="Avenir"/>
                <a:sym typeface="Avenir"/>
              </a:rPr>
              <a:t>Hydrotherapy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230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Cold to decrease pain and swelling</a:t>
            </a:r>
            <a:endParaRPr/>
          </a:p>
          <a:p>
            <a:pPr indent="-285750" lvl="0" marL="285750" rtl="0" algn="l">
              <a:spcBef>
                <a:spcPts val="1000"/>
              </a:spcBef>
              <a:spcAft>
                <a:spcPts val="0"/>
              </a:spcAft>
              <a:buSzPts val="2300"/>
              <a:buChar char="•"/>
            </a:pPr>
            <a:r>
              <a:rPr lang="en-CA" sz="2000">
                <a:latin typeface="Avenir"/>
                <a:ea typeface="Avenir"/>
                <a:cs typeface="Avenir"/>
                <a:sym typeface="Avenir"/>
              </a:rPr>
              <a:t>1</a:t>
            </a:r>
            <a:r>
              <a:rPr baseline="30000" lang="en-CA" sz="2000">
                <a:latin typeface="Avenir"/>
                <a:ea typeface="Avenir"/>
                <a:cs typeface="Avenir"/>
                <a:sym typeface="Avenir"/>
              </a:rPr>
              <a:t>st</a:t>
            </a:r>
            <a:r>
              <a:rPr lang="en-CA" sz="2000">
                <a:latin typeface="Avenir"/>
                <a:ea typeface="Avenir"/>
                <a:cs typeface="Avenir"/>
                <a:sym typeface="Avenir"/>
              </a:rPr>
              <a:t> aid for an acute injury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230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R – Rest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230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I – ice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230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C – compress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230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E – Elevate 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6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9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venir"/>
              <a:buNone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Early Subacute</a:t>
            </a:r>
            <a:endParaRPr/>
          </a:p>
        </p:txBody>
      </p:sp>
      <p:sp>
        <p:nvSpPr>
          <p:cNvPr id="263" name="Google Shape;263;p19"/>
          <p:cNvSpPr txBox="1"/>
          <p:nvPr>
            <p:ph idx="1" type="body"/>
          </p:nvPr>
        </p:nvSpPr>
        <p:spPr>
          <a:xfrm>
            <a:off x="1298448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276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Tx goals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230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Same as acute stage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230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Maintain any available ROM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230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Treat tissue peripheral/proximal but NOT distal to lesion site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110490" lvl="0" marL="285750" rtl="0" algn="l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64" name="Google Shape;264;p19"/>
          <p:cNvSpPr txBox="1"/>
          <p:nvPr>
            <p:ph idx="2" type="body"/>
          </p:nvPr>
        </p:nvSpPr>
        <p:spPr>
          <a:xfrm>
            <a:off x="6181344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276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Positioning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230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Same as acute stage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Hydrotherapy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230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Cool application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230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Introduction of mild contrast application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110490" lvl="0" marL="285750" rtl="0" algn="l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0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venir"/>
              <a:buNone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Late Subacute</a:t>
            </a:r>
            <a:endParaRPr/>
          </a:p>
        </p:txBody>
      </p:sp>
      <p:sp>
        <p:nvSpPr>
          <p:cNvPr id="270" name="Google Shape;270;p20"/>
          <p:cNvSpPr txBox="1"/>
          <p:nvPr>
            <p:ph idx="1" type="body"/>
          </p:nvPr>
        </p:nvSpPr>
        <p:spPr>
          <a:xfrm>
            <a:off x="1298448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Tx goals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970"/>
              </a:spcBef>
              <a:spcAft>
                <a:spcPts val="0"/>
              </a:spcAft>
              <a:buSzPct val="127777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Decrease any remaining edema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970"/>
              </a:spcBef>
              <a:spcAft>
                <a:spcPts val="0"/>
              </a:spcAft>
              <a:buSzPct val="127777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Decrease TP’s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970"/>
              </a:spcBef>
              <a:spcAft>
                <a:spcPts val="0"/>
              </a:spcAft>
              <a:buSzPct val="127777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Decrease pain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970"/>
              </a:spcBef>
              <a:spcAft>
                <a:spcPts val="0"/>
              </a:spcAft>
              <a:buSzPct val="127777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Decrease adhesions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970"/>
              </a:spcBef>
              <a:spcAft>
                <a:spcPts val="0"/>
              </a:spcAft>
              <a:buSzPct val="127777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Increase ROM 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970"/>
              </a:spcBef>
              <a:spcAft>
                <a:spcPts val="0"/>
              </a:spcAft>
              <a:buSzPct val="127777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Increase mm strength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970"/>
              </a:spcBef>
              <a:spcAft>
                <a:spcPts val="0"/>
              </a:spcAft>
              <a:buSzPct val="127777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Treat compensating structures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123634" lvl="0" marL="285750" rtl="0" algn="l">
              <a:spcBef>
                <a:spcPts val="1044"/>
              </a:spcBef>
              <a:spcAft>
                <a:spcPts val="0"/>
              </a:spcAft>
              <a:buSzPct val="115000"/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71" name="Google Shape;271;p20"/>
          <p:cNvSpPr txBox="1"/>
          <p:nvPr>
            <p:ph idx="2" type="body"/>
          </p:nvPr>
        </p:nvSpPr>
        <p:spPr>
          <a:xfrm>
            <a:off x="6181344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Hydrotherapy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970"/>
              </a:spcBef>
              <a:spcAft>
                <a:spcPts val="0"/>
              </a:spcAft>
              <a:buSzPct val="127777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Contrast hot/cold 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970"/>
              </a:spcBef>
              <a:spcAft>
                <a:spcPts val="0"/>
              </a:spcAft>
              <a:buSzPct val="127777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** if any inflammation returns, use mild contrasts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123634" lvl="0" marL="285750" rtl="0" algn="l">
              <a:spcBef>
                <a:spcPts val="1044"/>
              </a:spcBef>
              <a:spcAft>
                <a:spcPts val="0"/>
              </a:spcAft>
              <a:buSzPct val="115000"/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1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venir"/>
              <a:buNone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Chronic</a:t>
            </a:r>
            <a:endParaRPr/>
          </a:p>
        </p:txBody>
      </p:sp>
      <p:sp>
        <p:nvSpPr>
          <p:cNvPr id="277" name="Google Shape;277;p21"/>
          <p:cNvSpPr txBox="1"/>
          <p:nvPr>
            <p:ph idx="1" type="body"/>
          </p:nvPr>
        </p:nvSpPr>
        <p:spPr>
          <a:xfrm>
            <a:off x="1298448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276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Tx Goals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230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Decrease/eliminate TP’s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230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Decrease restrictive adhesions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230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Restore ROM 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230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Restore mm strength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2300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Treat compensating structures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110490" lvl="0" marL="285750" rtl="0" algn="l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78" name="Google Shape;278;p21"/>
          <p:cNvSpPr txBox="1"/>
          <p:nvPr>
            <p:ph idx="2" type="body"/>
          </p:nvPr>
        </p:nvSpPr>
        <p:spPr>
          <a:xfrm>
            <a:off x="6181344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3680"/>
              <a:buChar char="•"/>
            </a:pPr>
            <a:r>
              <a:rPr lang="en-CA" sz="3200">
                <a:latin typeface="Avenir"/>
                <a:ea typeface="Avenir"/>
                <a:cs typeface="Avenir"/>
                <a:sym typeface="Avenir"/>
              </a:rPr>
              <a:t>Hydrotherapy</a:t>
            </a:r>
            <a:endParaRPr/>
          </a:p>
          <a:p>
            <a:pPr indent="-285750" lvl="1" marL="742950" rtl="0" algn="l">
              <a:spcBef>
                <a:spcPts val="1200"/>
              </a:spcBef>
              <a:spcAft>
                <a:spcPts val="0"/>
              </a:spcAft>
              <a:buSzPts val="3450"/>
              <a:buChar char="•"/>
            </a:pPr>
            <a:r>
              <a:rPr lang="en-CA" sz="3000">
                <a:latin typeface="Avenir"/>
                <a:ea typeface="Avenir"/>
                <a:cs typeface="Avenir"/>
                <a:sym typeface="Avenir"/>
              </a:rPr>
              <a:t>Contrast hot/cold</a:t>
            </a:r>
            <a:endParaRPr/>
          </a:p>
          <a:p>
            <a:pPr indent="-285750" lvl="1" marL="742950" rtl="0" algn="l">
              <a:spcBef>
                <a:spcPts val="1200"/>
              </a:spcBef>
              <a:spcAft>
                <a:spcPts val="0"/>
              </a:spcAft>
              <a:buSzPts val="3450"/>
              <a:buChar char="•"/>
            </a:pPr>
            <a:r>
              <a:rPr lang="en-CA" sz="3000">
                <a:latin typeface="Avenir"/>
                <a:ea typeface="Avenir"/>
                <a:cs typeface="Avenir"/>
                <a:sym typeface="Avenir"/>
              </a:rPr>
              <a:t>Hot applications</a:t>
            </a:r>
            <a:endParaRPr/>
          </a:p>
          <a:p>
            <a:pPr indent="-81279" lvl="0" marL="285750" rtl="0" algn="l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t/>
            </a:r>
            <a:endParaRPr sz="28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2"/>
          <p:cNvSpPr txBox="1"/>
          <p:nvPr>
            <p:ph type="title"/>
          </p:nvPr>
        </p:nvSpPr>
        <p:spPr>
          <a:xfrm>
            <a:off x="2015069" y="1752606"/>
            <a:ext cx="8158688" cy="18225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venir"/>
              <a:buNone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Treatment Considerations</a:t>
            </a:r>
            <a:endParaRPr/>
          </a:p>
        </p:txBody>
      </p:sp>
      <p:sp>
        <p:nvSpPr>
          <p:cNvPr id="284" name="Google Shape;284;p22"/>
          <p:cNvSpPr txBox="1"/>
          <p:nvPr>
            <p:ph idx="1" type="body"/>
          </p:nvPr>
        </p:nvSpPr>
        <p:spPr>
          <a:xfrm>
            <a:off x="2015067" y="3846051"/>
            <a:ext cx="8158690" cy="9545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3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venir"/>
              <a:buNone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Acute</a:t>
            </a:r>
            <a:endParaRPr/>
          </a:p>
        </p:txBody>
      </p:sp>
      <p:sp>
        <p:nvSpPr>
          <p:cNvPr id="290" name="Google Shape;290;p23"/>
          <p:cNvSpPr txBox="1"/>
          <p:nvPr>
            <p:ph idx="1" type="body"/>
          </p:nvPr>
        </p:nvSpPr>
        <p:spPr>
          <a:xfrm>
            <a:off x="1295401" y="2045500"/>
            <a:ext cx="9601200" cy="38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20000"/>
          </a:bodyPr>
          <a:lstStyle/>
          <a:p>
            <a:pPr indent="-272605" lvl="0" marL="285750" rtl="0" algn="l">
              <a:spcBef>
                <a:spcPts val="0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Use GSMT to increase PNS on unaffected areas to;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74796" lvl="1" marL="742950" rtl="0" algn="l">
              <a:spcBef>
                <a:spcPts val="880"/>
              </a:spcBef>
              <a:spcAft>
                <a:spcPts val="0"/>
              </a:spcAft>
              <a:buSzPct val="127777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Decrease pain and increase C comfort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74796" lvl="1" marL="742950" rtl="0" algn="l">
              <a:spcBef>
                <a:spcPts val="880"/>
              </a:spcBef>
              <a:spcAft>
                <a:spcPts val="0"/>
              </a:spcAft>
              <a:buSzPct val="127777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Accustom the C to touch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74796" lvl="1" marL="742950" rtl="0" algn="l">
              <a:spcBef>
                <a:spcPts val="880"/>
              </a:spcBef>
              <a:spcAft>
                <a:spcPts val="0"/>
              </a:spcAft>
              <a:buSzPct val="127777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Treat any compensating areas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72605" lvl="0" marL="285750" rtl="0" algn="l">
              <a:spcBef>
                <a:spcPts val="936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Passive movements on unaffected joints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74796" lvl="1" marL="742950" rtl="0" algn="l">
              <a:spcBef>
                <a:spcPts val="880"/>
              </a:spcBef>
              <a:spcAft>
                <a:spcPts val="0"/>
              </a:spcAft>
              <a:buSzPct val="127777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To maintain ROM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72605" lvl="0" marL="285750" rtl="0" algn="l">
              <a:spcBef>
                <a:spcPts val="936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Address swelling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74796" lvl="1" marL="742950" rtl="0" algn="l">
              <a:spcBef>
                <a:spcPts val="880"/>
              </a:spcBef>
              <a:spcAft>
                <a:spcPts val="0"/>
              </a:spcAft>
              <a:buSzPct val="127777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Pillow affected area for elevation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74796" lvl="1" marL="742950" rtl="0" algn="l">
              <a:spcBef>
                <a:spcPts val="880"/>
              </a:spcBef>
              <a:spcAft>
                <a:spcPts val="0"/>
              </a:spcAft>
              <a:buSzPct val="127777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Cool hydrotherapy applications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74796" lvl="1" marL="742950" rtl="0" algn="l">
              <a:spcBef>
                <a:spcPts val="880"/>
              </a:spcBef>
              <a:spcAft>
                <a:spcPts val="0"/>
              </a:spcAft>
              <a:buSzPct val="127777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Pump relevant lymph nodes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72605" lvl="0" marL="285750" rtl="0" algn="l">
              <a:spcBef>
                <a:spcPts val="936"/>
              </a:spcBef>
              <a:spcAft>
                <a:spcPts val="0"/>
              </a:spcAft>
              <a:buSzPct val="125454"/>
              <a:buChar char="•"/>
            </a:pPr>
            <a:r>
              <a:rPr b="1" lang="en-CA">
                <a:latin typeface="Avenir"/>
                <a:ea typeface="Avenir"/>
                <a:cs typeface="Avenir"/>
                <a:sym typeface="Avenir"/>
              </a:rPr>
              <a:t>*** NO lymphatic or circulatory work is to be done DISTAL to the site, or on injury site because injured tissue cannot handle increased movement of fluids, painful congestion will result</a:t>
            </a:r>
            <a:endParaRPr b="1" sz="2200">
              <a:latin typeface="Avenir"/>
              <a:ea typeface="Avenir"/>
              <a:cs typeface="Avenir"/>
              <a:sym typeface="Avenir"/>
            </a:endParaRPr>
          </a:p>
          <a:p>
            <a:pPr indent="-163068" lvl="0" marL="285750" rtl="0" algn="l">
              <a:spcBef>
                <a:spcPts val="936"/>
              </a:spcBef>
              <a:spcAft>
                <a:spcPts val="0"/>
              </a:spcAft>
              <a:buSzPct val="115000"/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0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0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0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4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venir"/>
              <a:buNone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Early Subacute</a:t>
            </a:r>
            <a:endParaRPr/>
          </a:p>
        </p:txBody>
      </p:sp>
      <p:sp>
        <p:nvSpPr>
          <p:cNvPr id="296" name="Google Shape;296;p24"/>
          <p:cNvSpPr txBox="1"/>
          <p:nvPr>
            <p:ph idx="1" type="body"/>
          </p:nvPr>
        </p:nvSpPr>
        <p:spPr>
          <a:xfrm>
            <a:off x="1298448" y="2560320"/>
            <a:ext cx="4718304" cy="3611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1610"/>
              <a:buChar char="•"/>
            </a:pPr>
            <a:r>
              <a:rPr lang="en-CA" sz="1400">
                <a:latin typeface="Avenir"/>
                <a:ea typeface="Avenir"/>
                <a:cs typeface="Avenir"/>
                <a:sym typeface="Avenir"/>
              </a:rPr>
              <a:t>address swelling</a:t>
            </a:r>
            <a:endParaRPr/>
          </a:p>
          <a:p>
            <a:pPr indent="-285750" lvl="0" marL="285750" rtl="0" algn="l">
              <a:spcBef>
                <a:spcPts val="880"/>
              </a:spcBef>
              <a:spcAft>
                <a:spcPts val="0"/>
              </a:spcAft>
              <a:buSzPts val="1610"/>
              <a:buChar char="•"/>
            </a:pPr>
            <a:r>
              <a:rPr lang="en-CA" sz="1400">
                <a:latin typeface="Avenir"/>
                <a:ea typeface="Avenir"/>
                <a:cs typeface="Avenir"/>
                <a:sym typeface="Avenir"/>
              </a:rPr>
              <a:t>pillow area</a:t>
            </a:r>
            <a:endParaRPr/>
          </a:p>
          <a:p>
            <a:pPr indent="-285750" lvl="0" marL="285750" rtl="0" algn="l">
              <a:spcBef>
                <a:spcPts val="880"/>
              </a:spcBef>
              <a:spcAft>
                <a:spcPts val="0"/>
              </a:spcAft>
              <a:buSzPts val="1610"/>
              <a:buChar char="•"/>
            </a:pPr>
            <a:r>
              <a:rPr lang="en-CA" sz="1400">
                <a:latin typeface="Avenir"/>
                <a:ea typeface="Avenir"/>
                <a:cs typeface="Avenir"/>
                <a:sym typeface="Avenir"/>
              </a:rPr>
              <a:t>cool hydrotherapy application</a:t>
            </a:r>
            <a:endParaRPr/>
          </a:p>
          <a:p>
            <a:pPr indent="-285750" lvl="0" marL="285750" rtl="0" algn="l">
              <a:spcBef>
                <a:spcPts val="880"/>
              </a:spcBef>
              <a:spcAft>
                <a:spcPts val="0"/>
              </a:spcAft>
              <a:buSzPts val="1610"/>
              <a:buChar char="•"/>
            </a:pPr>
            <a:r>
              <a:rPr lang="en-CA" sz="1400">
                <a:latin typeface="Avenir"/>
                <a:ea typeface="Avenir"/>
                <a:cs typeface="Avenir"/>
                <a:sym typeface="Avenir"/>
              </a:rPr>
              <a:t>pump relevant lymph nodes</a:t>
            </a:r>
            <a:endParaRPr/>
          </a:p>
          <a:p>
            <a:pPr indent="-285750" lvl="0" marL="285750" rtl="0" algn="l">
              <a:spcBef>
                <a:spcPts val="880"/>
              </a:spcBef>
              <a:spcAft>
                <a:spcPts val="0"/>
              </a:spcAft>
              <a:buSzPts val="1610"/>
              <a:buChar char="•"/>
            </a:pPr>
            <a:r>
              <a:rPr lang="en-CA" sz="1400">
                <a:latin typeface="Avenir"/>
                <a:ea typeface="Avenir"/>
                <a:cs typeface="Avenir"/>
                <a:sym typeface="Avenir"/>
              </a:rPr>
              <a:t>massage to proximal tissue</a:t>
            </a:r>
            <a:endParaRPr/>
          </a:p>
          <a:p>
            <a:pPr indent="-285750" lvl="1" marL="742950" rtl="0" algn="l">
              <a:spcBef>
                <a:spcPts val="880"/>
              </a:spcBef>
              <a:spcAft>
                <a:spcPts val="0"/>
              </a:spcAft>
              <a:buSzPts val="1610"/>
              <a:buChar char="•"/>
            </a:pPr>
            <a:r>
              <a:rPr lang="en-CA" sz="1400">
                <a:latin typeface="Avenir"/>
                <a:ea typeface="Avenir"/>
                <a:cs typeface="Avenir"/>
                <a:sym typeface="Avenir"/>
              </a:rPr>
              <a:t>TP’s in muscles that refer to injury site should be addressed</a:t>
            </a:r>
            <a:endParaRPr/>
          </a:p>
          <a:p>
            <a:pPr indent="-285750" lvl="1" marL="742950" rtl="0" algn="l">
              <a:spcBef>
                <a:spcPts val="880"/>
              </a:spcBef>
              <a:spcAft>
                <a:spcPts val="0"/>
              </a:spcAft>
              <a:buSzPts val="1610"/>
              <a:buChar char="•"/>
            </a:pPr>
            <a:r>
              <a:rPr lang="en-CA" sz="1400">
                <a:latin typeface="Avenir"/>
                <a:ea typeface="Avenir"/>
                <a:cs typeface="Avenir"/>
                <a:sym typeface="Avenir"/>
              </a:rPr>
              <a:t>Techniques to decrease spasm</a:t>
            </a:r>
            <a:endParaRPr/>
          </a:p>
          <a:p>
            <a:pPr indent="-285750" lvl="1" marL="742950" rtl="0" algn="l">
              <a:spcBef>
                <a:spcPts val="880"/>
              </a:spcBef>
              <a:spcAft>
                <a:spcPts val="0"/>
              </a:spcAft>
              <a:buSzPts val="1610"/>
              <a:buChar char="•"/>
            </a:pPr>
            <a:r>
              <a:rPr lang="en-CA" sz="1400">
                <a:latin typeface="Avenir"/>
                <a:ea typeface="Avenir"/>
                <a:cs typeface="Avenir"/>
                <a:sym typeface="Avenir"/>
              </a:rPr>
              <a:t>Techniques directed towards injury site to avoid drag on healing tissue **</a:t>
            </a:r>
            <a:endParaRPr/>
          </a:p>
          <a:p>
            <a:pPr indent="-285750" lvl="1" marL="742950" rtl="0" algn="l">
              <a:spcBef>
                <a:spcPts val="880"/>
              </a:spcBef>
              <a:spcAft>
                <a:spcPts val="0"/>
              </a:spcAft>
              <a:buSzPts val="1610"/>
              <a:buChar char="•"/>
            </a:pPr>
            <a:r>
              <a:rPr lang="en-CA" sz="1400">
                <a:latin typeface="Avenir"/>
                <a:ea typeface="Avenir"/>
                <a:cs typeface="Avenir"/>
                <a:sym typeface="Avenir"/>
              </a:rPr>
              <a:t>Distal to injury, only gentle stroking and muscle squeezing are performed to avoid congestion</a:t>
            </a:r>
            <a:endParaRPr/>
          </a:p>
          <a:p>
            <a:pPr indent="-183515" lvl="0" marL="285750" rtl="0" algn="l">
              <a:spcBef>
                <a:spcPts val="880"/>
              </a:spcBef>
              <a:spcAft>
                <a:spcPts val="0"/>
              </a:spcAft>
              <a:buSzPts val="1610"/>
              <a:buNone/>
            </a:pPr>
            <a:r>
              <a:t/>
            </a:r>
            <a:endParaRPr sz="14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97" name="Google Shape;297;p24"/>
          <p:cNvSpPr txBox="1"/>
          <p:nvPr>
            <p:ph idx="2" type="body"/>
          </p:nvPr>
        </p:nvSpPr>
        <p:spPr>
          <a:xfrm>
            <a:off x="6181344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1610"/>
              <a:buChar char="•"/>
            </a:pPr>
            <a:r>
              <a:rPr lang="en-CA" sz="1400">
                <a:latin typeface="Avenir"/>
                <a:ea typeface="Avenir"/>
                <a:cs typeface="Avenir"/>
                <a:sym typeface="Avenir"/>
              </a:rPr>
              <a:t>Passive movements are performed on unaffected joints</a:t>
            </a:r>
            <a:endParaRPr/>
          </a:p>
          <a:p>
            <a:pPr indent="-285750" lvl="1" marL="742950" rtl="0" algn="l">
              <a:spcBef>
                <a:spcPts val="880"/>
              </a:spcBef>
              <a:spcAft>
                <a:spcPts val="0"/>
              </a:spcAft>
              <a:buSzPts val="1610"/>
              <a:buChar char="•"/>
            </a:pPr>
            <a:r>
              <a:rPr lang="en-CA" sz="1400">
                <a:latin typeface="Avenir"/>
                <a:ea typeface="Avenir"/>
                <a:cs typeface="Avenir"/>
                <a:sym typeface="Avenir"/>
              </a:rPr>
              <a:t>To maintain ROM</a:t>
            </a:r>
            <a:endParaRPr/>
          </a:p>
          <a:p>
            <a:pPr indent="-285750" lvl="0" marL="285750" rtl="0" algn="l">
              <a:spcBef>
                <a:spcPts val="880"/>
              </a:spcBef>
              <a:spcAft>
                <a:spcPts val="0"/>
              </a:spcAft>
              <a:buSzPts val="1610"/>
              <a:buChar char="•"/>
            </a:pPr>
            <a:r>
              <a:rPr lang="en-CA" sz="1400">
                <a:latin typeface="Avenir"/>
                <a:ea typeface="Avenir"/>
                <a:cs typeface="Avenir"/>
                <a:sym typeface="Avenir"/>
              </a:rPr>
              <a:t>AFFECTED joint(s) are slowly moved by client (AF)</a:t>
            </a:r>
            <a:endParaRPr/>
          </a:p>
          <a:p>
            <a:pPr indent="-285750" lvl="1" marL="742950" rtl="0" algn="l">
              <a:spcBef>
                <a:spcPts val="880"/>
              </a:spcBef>
              <a:spcAft>
                <a:spcPts val="0"/>
              </a:spcAft>
              <a:buSzPts val="1610"/>
              <a:buChar char="•"/>
            </a:pPr>
            <a:r>
              <a:rPr lang="en-CA" sz="1400">
                <a:latin typeface="Avenir"/>
                <a:ea typeface="Avenir"/>
                <a:cs typeface="Avenir"/>
                <a:sym typeface="Avenir"/>
              </a:rPr>
              <a:t>Movement is to be pain free in a comfortable range</a:t>
            </a:r>
            <a:endParaRPr/>
          </a:p>
          <a:p>
            <a:pPr indent="-285750" lvl="1" marL="742950" rtl="0" algn="l">
              <a:spcBef>
                <a:spcPts val="880"/>
              </a:spcBef>
              <a:spcAft>
                <a:spcPts val="0"/>
              </a:spcAft>
              <a:buSzPts val="1610"/>
              <a:buChar char="•"/>
            </a:pPr>
            <a:r>
              <a:rPr lang="en-CA" sz="1400">
                <a:latin typeface="Avenir"/>
                <a:ea typeface="Avenir"/>
                <a:cs typeface="Avenir"/>
                <a:sym typeface="Avenir"/>
              </a:rPr>
              <a:t>Aids in maintaining joint health and ROM</a:t>
            </a:r>
            <a:endParaRPr/>
          </a:p>
          <a:p>
            <a:pPr indent="-183515" lvl="0" marL="285750" rtl="0" algn="l">
              <a:spcBef>
                <a:spcPts val="880"/>
              </a:spcBef>
              <a:spcAft>
                <a:spcPts val="0"/>
              </a:spcAft>
              <a:buSzPts val="161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9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9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9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9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9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5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venir"/>
              <a:buNone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Late Subacute</a:t>
            </a:r>
            <a:endParaRPr/>
          </a:p>
        </p:txBody>
      </p:sp>
      <p:sp>
        <p:nvSpPr>
          <p:cNvPr id="303" name="Google Shape;303;p25"/>
          <p:cNvSpPr txBox="1"/>
          <p:nvPr>
            <p:ph idx="1" type="body"/>
          </p:nvPr>
        </p:nvSpPr>
        <p:spPr>
          <a:xfrm>
            <a:off x="1298448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Address swelling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940"/>
              </a:spcBef>
              <a:spcAft>
                <a:spcPts val="0"/>
              </a:spcAft>
              <a:buSzPct val="127777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Same as early subacute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08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Massage on whole limb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08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TP’s in local and proximal tissue can be treated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08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Massage to the injury site 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940"/>
              </a:spcBef>
              <a:spcAft>
                <a:spcPts val="0"/>
              </a:spcAft>
              <a:buSzPct val="127777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Peripheral – Central – Peripheral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940"/>
              </a:spcBef>
              <a:spcAft>
                <a:spcPts val="0"/>
              </a:spcAft>
              <a:buSzPct val="127777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Break down adhesions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08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Stay within C’s pain tolerance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1008"/>
              </a:spcBef>
              <a:spcAft>
                <a:spcPts val="0"/>
              </a:spcAft>
              <a:buSzPct val="115000"/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04" name="Google Shape;304;p25"/>
          <p:cNvSpPr txBox="1"/>
          <p:nvPr>
            <p:ph idx="2" type="body"/>
          </p:nvPr>
        </p:nvSpPr>
        <p:spPr>
          <a:xfrm>
            <a:off x="6181344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Apply stretch to scar tissue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940"/>
              </a:spcBef>
              <a:spcAft>
                <a:spcPts val="0"/>
              </a:spcAft>
              <a:buSzPct val="127777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So collagen fibres may realign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08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EFF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940"/>
              </a:spcBef>
              <a:spcAft>
                <a:spcPts val="0"/>
              </a:spcAft>
              <a:buSzPct val="127777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Remove debris from the inflammation process, and break down adhesions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08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Passive Movements are performed on affected joints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1" marL="742950" rtl="0" algn="l">
              <a:spcBef>
                <a:spcPts val="940"/>
              </a:spcBef>
              <a:spcAft>
                <a:spcPts val="0"/>
              </a:spcAft>
              <a:buSzPct val="127777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Joint play can be used as well to prevent adhesions and aid in mobilizing joints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-136779" lvl="0" marL="285750" rtl="0" algn="l">
              <a:spcBef>
                <a:spcPts val="1008"/>
              </a:spcBef>
              <a:spcAft>
                <a:spcPts val="0"/>
              </a:spcAft>
              <a:buSzPct val="115000"/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6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venir"/>
              <a:buNone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Chronic</a:t>
            </a:r>
            <a:endParaRPr/>
          </a:p>
        </p:txBody>
      </p:sp>
      <p:sp>
        <p:nvSpPr>
          <p:cNvPr id="310" name="Google Shape;310;p26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Affected area can be worked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08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Techniques can be applied with more pressure, still keeping within the C’s pain tolerance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08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Prolonged stretch can be applied to scar tissue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08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After any vigorous techniques causing hyperemia, cold/cool hydro applied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08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TP’s are addressed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08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Hypertonicity (HT) and fascial restrictions are addressed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285750" lvl="0" marL="285750" rtl="0" algn="l">
              <a:spcBef>
                <a:spcPts val="1008"/>
              </a:spcBef>
              <a:spcAft>
                <a:spcPts val="0"/>
              </a:spcAft>
              <a:buSzPct val="125454"/>
              <a:buChar char="•"/>
            </a:pPr>
            <a:r>
              <a:rPr lang="en-CA">
                <a:latin typeface="Avenir"/>
                <a:ea typeface="Avenir"/>
                <a:cs typeface="Avenir"/>
                <a:sym typeface="Avenir"/>
              </a:rPr>
              <a:t>Joint play can be used to increase joint health and ROM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indent="-136779" lvl="0" marL="285750" rtl="0" algn="l">
              <a:spcBef>
                <a:spcPts val="1008"/>
              </a:spcBef>
              <a:spcAft>
                <a:spcPts val="0"/>
              </a:spcAft>
              <a:buSzPct val="115000"/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rganic">
  <a:themeElements>
    <a:clrScheme name="Organic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2022-01-06T17:53:30Z</dcterms:created>
  <dc:creator>Stephanie Oteyza</dc:creator>
</cp:coreProperties>
</file>