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88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</p:sldIdLst>
  <p:sldSz cy="6858000" cx="12192000"/>
  <p:notesSz cx="6858000" cy="9144000"/>
  <p:embeddedFontLst>
    <p:embeddedFont>
      <p:font typeface="Century Gothic"/>
      <p:regular r:id="rId96"/>
      <p:bold r:id="rId97"/>
      <p:italic r:id="rId98"/>
      <p:boldItalic r:id="rId9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100" roundtripDataSignature="AMtx7mhwdlnUivJa+ew+EErVqEwWpmH5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0" Type="http://customschemas.google.com/relationships/presentationmetadata" Target="metadata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font" Target="fonts/CenturyGothic-bold.fntdata"/><Relationship Id="rId96" Type="http://schemas.openxmlformats.org/officeDocument/2006/relationships/font" Target="fonts/CenturyGothic-regular.fntdata"/><Relationship Id="rId11" Type="http://schemas.openxmlformats.org/officeDocument/2006/relationships/slide" Target="slides/slide6.xml"/><Relationship Id="rId99" Type="http://schemas.openxmlformats.org/officeDocument/2006/relationships/font" Target="fonts/CenturyGothic-boldItalic.fntdata"/><Relationship Id="rId10" Type="http://schemas.openxmlformats.org/officeDocument/2006/relationships/slide" Target="slides/slide5.xml"/><Relationship Id="rId98" Type="http://schemas.openxmlformats.org/officeDocument/2006/relationships/font" Target="fonts/CenturyGothic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6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6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6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6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6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6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6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6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6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7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7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7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7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7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7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7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7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7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7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7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8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8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8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8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8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8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8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8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8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8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8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8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8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9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9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9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9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9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9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9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9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9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0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0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0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0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0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0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2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0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3.jp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7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9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4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8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776625" y="323160"/>
            <a:ext cx="10523100" cy="56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General Principles and Techniques 1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75707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75707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299797" y="209851"/>
            <a:ext cx="11502000" cy="60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More in depth look at…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Contraindications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Chapter 13, pg 147 - Rattray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Def’n -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Sign, symptom or circumstance that makes a particular treatment (massage) inadvisable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Why? What is the Importance? How is it going to be relayed to you by the client?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Understand Changing Landscape – ie. Concussions, medical breakthroughs etc.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Keep yourself educated, newspaper, journals, etc. “I don’t know” is not a good excuse!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15" st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>
                                            <p:txEl>
                                              <p:pRg end="15" st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/>
          <p:nvPr/>
        </p:nvSpPr>
        <p:spPr>
          <a:xfrm>
            <a:off x="584623" y="449701"/>
            <a:ext cx="8829000" cy="58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Review of Terms and Categories…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Absolute = NO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Modified = CAUTION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General = whole body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Local = Specific Area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/>
          <p:nvPr/>
        </p:nvSpPr>
        <p:spPr>
          <a:xfrm>
            <a:off x="584625" y="449700"/>
            <a:ext cx="9282900" cy="70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Medications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Pharmacology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important?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 alter stretch response of muscles		- mental state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-  alter pain sensations			- affects on cardiovascular system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-  affect skin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-  temperatures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"/>
          <p:cNvSpPr txBox="1"/>
          <p:nvPr/>
        </p:nvSpPr>
        <p:spPr>
          <a:xfrm>
            <a:off x="356274" y="194875"/>
            <a:ext cx="11702100" cy="66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Acute Conditions requiring medical attention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Anaphylaxis – severe allergic reaction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Appendicitis – possibility of becoming septic if bursts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CVA – Stroke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“FAST”  -   Facial drooping  -  arm weakness  -  speech difficulties  -  time to call ems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Diabetic Coma or Insulin Shock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 – Heart Attack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Pneumothorax – air in pleural space, unilateral, sharp shooting P,  shortness of breath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Atelectasis – collapsed lung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Severe Asthma Attack – severe shortness of breath,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Status asthmaticus – acute exacerbation of asthma, unresponsive to bronchodilators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Acute seizure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Syncope – (fainting)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Massage cannot, and will not help in this instance!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"/>
          <p:cNvSpPr txBox="1"/>
          <p:nvPr/>
        </p:nvSpPr>
        <p:spPr>
          <a:xfrm>
            <a:off x="607958" y="414477"/>
            <a:ext cx="1094402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Absolute </a:t>
            </a:r>
            <a:r>
              <a:rPr lang="en-US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treatments for </a:t>
            </a:r>
            <a:r>
              <a:rPr b="1" lang="en-US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General </a:t>
            </a:r>
            <a:r>
              <a:rPr lang="en-US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Conditions</a:t>
            </a:r>
            <a:endParaRPr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" name="Google Shape;114;p6"/>
          <p:cNvSpPr txBox="1"/>
          <p:nvPr/>
        </p:nvSpPr>
        <p:spPr>
          <a:xfrm>
            <a:off x="734518" y="1830250"/>
            <a:ext cx="7110365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Absolute – No!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-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exceptions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General – Whole body, affects your overall treatment plan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Acute Pneumonia</a:t>
            </a:r>
            <a:endParaRPr/>
          </a:p>
        </p:txBody>
      </p:sp>
      <p:sp>
        <p:nvSpPr>
          <p:cNvPr id="120" name="Google Shape;120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Infection of the lung tissue that can affect the exchange of gases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Reason: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Don’t want to overload the immune system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Eclampsia</a:t>
            </a:r>
            <a:endParaRPr/>
          </a:p>
        </p:txBody>
      </p:sp>
      <p:sp>
        <p:nvSpPr>
          <p:cNvPr id="126" name="Google Shape;126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Sudden convulsive seizure without loss of consciousness, especially during pregnancy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Associated with high blood pressure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Often under medical supervision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Post – CerebroVascularAccident , unstable</a:t>
            </a:r>
            <a:endParaRPr/>
          </a:p>
        </p:txBody>
      </p:sp>
      <p:sp>
        <p:nvSpPr>
          <p:cNvPr id="132" name="Google Shape;132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Sudden decrease of blood supply to areas of the brain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Reason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Possible reoccurrence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Severe Atherosclerosis</a:t>
            </a:r>
            <a:endParaRPr/>
          </a:p>
        </p:txBody>
      </p:sp>
      <p:sp>
        <p:nvSpPr>
          <p:cNvPr id="138" name="Google Shape;138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Fatty substances in the inner lining of the medium and large arteries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Decreases the size of the arterial lumen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Reason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Massage will increase circulation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Circulatory system will be overloaded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Headaches – severe, undiagnosed</a:t>
            </a:r>
            <a:endParaRPr/>
          </a:p>
        </p:txBody>
      </p:sp>
      <p:sp>
        <p:nvSpPr>
          <p:cNvPr id="144" name="Google Shape;144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If described as “pain like I’ve never felt”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May have a serious underlying cause requiring immediate attention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Ex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Stroke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Meningitis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Aneurysm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Hypertension – severe, unstable</a:t>
            </a:r>
            <a:endParaRPr/>
          </a:p>
        </p:txBody>
      </p:sp>
      <p:sp>
        <p:nvSpPr>
          <p:cNvPr id="150" name="Google Shape;150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High BP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May have serious underlying cause that requires medical attention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Massage will increase circulation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Hemophilia</a:t>
            </a:r>
            <a:endParaRPr/>
          </a:p>
        </p:txBody>
      </p:sp>
      <p:sp>
        <p:nvSpPr>
          <p:cNvPr id="156" name="Google Shape;156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Hereditary bleeding disorder cause my a deficiency of the specific clotting factor in the blood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Pressure can cause vessels to rupture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Hemorrhage</a:t>
            </a:r>
            <a:endParaRPr/>
          </a:p>
        </p:txBody>
      </p:sp>
      <p:sp>
        <p:nvSpPr>
          <p:cNvPr id="162" name="Google Shape;162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Escape of blood from ruptured blood vessels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Loss of blood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Shock</a:t>
            </a:r>
            <a:endParaRPr/>
          </a:p>
        </p:txBody>
      </p:sp>
      <p:sp>
        <p:nvSpPr>
          <p:cNvPr id="168" name="Google Shape;168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Failure to deliver adequate oxygen and nutrients to the body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Medical emergency that can be fatal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Fever 38.5C/101.5 F</a:t>
            </a:r>
            <a:endParaRPr/>
          </a:p>
        </p:txBody>
      </p:sp>
      <p:sp>
        <p:nvSpPr>
          <p:cNvPr id="174" name="Google Shape;174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Abnormally high body temperature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 serious underlying cause may be present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Infection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Tumors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MI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Cancer – increased metastatic</a:t>
            </a:r>
            <a:endParaRPr/>
          </a:p>
        </p:txBody>
      </p:sp>
      <p:sp>
        <p:nvSpPr>
          <p:cNvPr id="180" name="Google Shape;180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Uncontrolled growth of cells that spread from one part of the body to another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Increased circulation, will spread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*palliative care*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8"/>
          <p:cNvSpPr txBox="1"/>
          <p:nvPr/>
        </p:nvSpPr>
        <p:spPr>
          <a:xfrm>
            <a:off x="607958" y="414477"/>
            <a:ext cx="1097608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Modified</a:t>
            </a:r>
            <a:r>
              <a:rPr lang="en-US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treatments for </a:t>
            </a:r>
            <a:r>
              <a:rPr b="1" lang="en-US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General </a:t>
            </a:r>
            <a:r>
              <a:rPr lang="en-US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Conditions</a:t>
            </a:r>
            <a:endParaRPr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6" name="Google Shape;186;p18"/>
          <p:cNvSpPr txBox="1"/>
          <p:nvPr/>
        </p:nvSpPr>
        <p:spPr>
          <a:xfrm>
            <a:off x="734518" y="1830250"/>
            <a:ext cx="7110365" cy="26161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Modified - Massage is ok, with CAUTION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General – Whole body, affects your overall treatment plan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9"/>
          <p:cNvSpPr txBox="1"/>
          <p:nvPr/>
        </p:nvSpPr>
        <p:spPr>
          <a:xfrm>
            <a:off x="224850" y="457700"/>
            <a:ext cx="9702000" cy="52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Fibromyalgia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Description: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chronic condition, musculoskeletal pain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individuals experience different degrees of pain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Symptoms change on a day to day basis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communication is key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0"/>
          <p:cNvSpPr/>
          <p:nvPr/>
        </p:nvSpPr>
        <p:spPr>
          <a:xfrm>
            <a:off x="269825" y="254825"/>
            <a:ext cx="11216100" cy="55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Diagnosed Atherosclerosis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Description: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Systemic disease affecting the ARTERIES, characterized by NARROWING of the large and medium sized arteries due to accumulation of LIPIDS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Refrain from extreme temps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Refrain from hydrotherapy that will increase circulation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1"/>
          <p:cNvSpPr/>
          <p:nvPr/>
        </p:nvSpPr>
        <p:spPr>
          <a:xfrm>
            <a:off x="269825" y="254825"/>
            <a:ext cx="10258800" cy="50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Hyper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Description: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Increased/high blood pressure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Refrain from extreme temps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Refrain from hydrotherapy that will increase circulation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2"/>
          <p:cNvSpPr/>
          <p:nvPr/>
        </p:nvSpPr>
        <p:spPr>
          <a:xfrm>
            <a:off x="269825" y="254825"/>
            <a:ext cx="10150500" cy="55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Hypo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Description: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decreased/low blood pressure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Refrain from extreme temps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Caution with Body positioning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Speed of rolling over, getting off table 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3"/>
          <p:cNvSpPr/>
          <p:nvPr/>
        </p:nvSpPr>
        <p:spPr>
          <a:xfrm>
            <a:off x="269825" y="254825"/>
            <a:ext cx="10110900" cy="58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Drug withdrawal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Doctors referral would be beneficial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Understanding of the drug would be beneficial, to understand how it affected their body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Alcohol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Marijuana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Stimulants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Opiates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etc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Symptoms can change, and are different for every individual</a:t>
            </a:r>
            <a:endParaRPr/>
          </a:p>
          <a:p>
            <a:pPr indent="-254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4"/>
          <p:cNvSpPr/>
          <p:nvPr/>
        </p:nvSpPr>
        <p:spPr>
          <a:xfrm>
            <a:off x="421800" y="333775"/>
            <a:ext cx="11770200" cy="59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Inflammatory Arthritides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Description: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Blanket term for conditions of inflammation in the joints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Rheumatoid Arthritis (RA)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Systemic Lupus Erythmatosus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Gout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Pseudo-Gout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Ankylosing Spondilitis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Psoriatic Arthritis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Osteomyalitis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Symptoms are different for individuals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 of the body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Flare-up?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5"/>
          <p:cNvSpPr/>
          <p:nvPr/>
        </p:nvSpPr>
        <p:spPr>
          <a:xfrm>
            <a:off x="269825" y="254825"/>
            <a:ext cx="10219500" cy="5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Major Surgery or Abdominal Surgery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Major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medical terms? Or to Client? There’s a difference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kind of surgery?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were the doctor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recommendations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Positioning on table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Depth of pressure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Meds?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6"/>
          <p:cNvSpPr/>
          <p:nvPr/>
        </p:nvSpPr>
        <p:spPr>
          <a:xfrm>
            <a:off x="269825" y="254825"/>
            <a:ext cx="10939800" cy="50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Diabetes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Chronic disease, body does not/has difficulty producing insulin (Type 1), or is not using the insulin it does produce properly (Type2)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Understand symptoms or diabetes (can lead to absolute generals/locals)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Caution with extreme temperatures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7"/>
          <p:cNvSpPr/>
          <p:nvPr/>
        </p:nvSpPr>
        <p:spPr>
          <a:xfrm>
            <a:off x="483525" y="254825"/>
            <a:ext cx="10067400" cy="4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Osteoporosis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Disorder where bone reabsorption is higher that bone formation, resulting in decreasing bone mass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Symptoms for individual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Caution with pressure, especially directly on bone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8"/>
          <p:cNvSpPr/>
          <p:nvPr/>
        </p:nvSpPr>
        <p:spPr>
          <a:xfrm>
            <a:off x="269825" y="254825"/>
            <a:ext cx="10179900" cy="50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Osteomalacia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Description: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Softening of the bones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Individual symptoms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9"/>
          <p:cNvSpPr/>
          <p:nvPr/>
        </p:nvSpPr>
        <p:spPr>
          <a:xfrm>
            <a:off x="269825" y="254825"/>
            <a:ext cx="10278600" cy="55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Post-CVA or MI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Description: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Period of time after some has experienced either cerebrovascular accident or myocardial infarction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Rx’s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much time between? Doctor ok’d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Temperature extremes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Circulatory effects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0"/>
          <p:cNvSpPr/>
          <p:nvPr/>
        </p:nvSpPr>
        <p:spPr>
          <a:xfrm>
            <a:off x="269825" y="254825"/>
            <a:ext cx="10298400" cy="35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Seizure Disorders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Know triggers,  to avoid them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1"/>
          <p:cNvSpPr/>
          <p:nvPr/>
        </p:nvSpPr>
        <p:spPr>
          <a:xfrm>
            <a:off x="269825" y="254825"/>
            <a:ext cx="10268700" cy="53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Absolute</a:t>
            </a: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treatments for </a:t>
            </a:r>
            <a:r>
              <a:rPr b="1"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LOCAL</a:t>
            </a: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Conditions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*some of these conditions are the same for other CI categories… consider the stage… </a:t>
            </a:r>
            <a:r>
              <a:rPr b="1" i="1" lang="en-US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Acute</a:t>
            </a:r>
            <a:r>
              <a:rPr i="1" lang="en-US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 and consider </a:t>
            </a:r>
            <a:r>
              <a:rPr b="1" i="1" lang="en-US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location</a:t>
            </a:r>
            <a:endParaRPr b="1" i="1"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2"/>
          <p:cNvSpPr/>
          <p:nvPr/>
        </p:nvSpPr>
        <p:spPr>
          <a:xfrm>
            <a:off x="269825" y="254825"/>
            <a:ext cx="10268700" cy="45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Inflammatory Arthritides – acute flare up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 to slide 25 for def’n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an acute stage, may exacerbate symptoms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3"/>
          <p:cNvSpPr/>
          <p:nvPr/>
        </p:nvSpPr>
        <p:spPr>
          <a:xfrm>
            <a:off x="269825" y="254825"/>
            <a:ext cx="10199700" cy="4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Neuritis – Acute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Inflammation of the nerve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Exacerbate pain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4"/>
          <p:cNvSpPr/>
          <p:nvPr/>
        </p:nvSpPr>
        <p:spPr>
          <a:xfrm>
            <a:off x="269825" y="254825"/>
            <a:ext cx="10298400" cy="35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Trigeminal Neuralgia - ACUTE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Chronic pain disorder that affects the trigeminal nerve.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Exacerbate Symptoms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5"/>
          <p:cNvSpPr/>
          <p:nvPr/>
        </p:nvSpPr>
        <p:spPr>
          <a:xfrm>
            <a:off x="269825" y="254825"/>
            <a:ext cx="10298400" cy="35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Aneurysm - acute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 in rupture, extensive bleeding, and death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6"/>
          <p:cNvSpPr/>
          <p:nvPr/>
        </p:nvSpPr>
        <p:spPr>
          <a:xfrm>
            <a:off x="269825" y="254825"/>
            <a:ext cx="10288500" cy="55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Deep Vein Thrombosis (DVT)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Formation of a clot in a deep vein of the body, most often in the femoral and iliac veins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Requires medical evaluation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Massage treatment can dislodge thrombus ---&gt; embolus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7"/>
          <p:cNvSpPr/>
          <p:nvPr/>
        </p:nvSpPr>
        <p:spPr>
          <a:xfrm>
            <a:off x="269825" y="254825"/>
            <a:ext cx="10308300" cy="45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Arteritis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Inflammation of an artery, most likely due to autoimmune response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Aggravate condition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8"/>
          <p:cNvSpPr/>
          <p:nvPr/>
        </p:nvSpPr>
        <p:spPr>
          <a:xfrm>
            <a:off x="269825" y="254825"/>
            <a:ext cx="10288500" cy="45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Thrombophlebitis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Inflammation of a superficial or deep vein that leads to the formation of a thrombus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Requires medical attention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9"/>
          <p:cNvSpPr/>
          <p:nvPr/>
        </p:nvSpPr>
        <p:spPr>
          <a:xfrm>
            <a:off x="269825" y="254825"/>
            <a:ext cx="10219500" cy="50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Ectopic Pregnancy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Implantation of the fetus, outside the uterine cavity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Requires medical attention and monitoring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ab massage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0"/>
          <p:cNvSpPr/>
          <p:nvPr/>
        </p:nvSpPr>
        <p:spPr>
          <a:xfrm>
            <a:off x="269825" y="254825"/>
            <a:ext cx="10308300" cy="55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Esophageal Varicosities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Presence of dilated and tortuous veins in the esophagus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Possible rupture of veins, can cause severe bleeding that can be fatal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1"/>
          <p:cNvSpPr/>
          <p:nvPr/>
        </p:nvSpPr>
        <p:spPr>
          <a:xfrm>
            <a:off x="269827" y="254825"/>
            <a:ext cx="11285100" cy="45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Frostbite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Know what it looks like!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Tissue is fragile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Mx can cause further damage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2" name="Google Shape;30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48399" y="42863"/>
            <a:ext cx="5943600" cy="454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2"/>
          <p:cNvSpPr/>
          <p:nvPr/>
        </p:nvSpPr>
        <p:spPr>
          <a:xfrm>
            <a:off x="269825" y="254825"/>
            <a:ext cx="10229400" cy="35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Local contagious conditions – warts, athlete’s foot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Massage can spread condition to an unaffected area, much like scratching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3"/>
          <p:cNvSpPr/>
          <p:nvPr/>
        </p:nvSpPr>
        <p:spPr>
          <a:xfrm>
            <a:off x="269825" y="254825"/>
            <a:ext cx="10140600" cy="4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Local Irritable skin conditions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psoriasis or eczema with open lesions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May exacerbate Symptoms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4"/>
          <p:cNvSpPr/>
          <p:nvPr/>
        </p:nvSpPr>
        <p:spPr>
          <a:xfrm>
            <a:off x="269825" y="254825"/>
            <a:ext cx="10268700" cy="50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Malignancy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Abnormal formation of tissue that grows at the expense of the healthy organism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Possibility of spreading with Massage manipulations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5"/>
          <p:cNvSpPr/>
          <p:nvPr/>
        </p:nvSpPr>
        <p:spPr>
          <a:xfrm>
            <a:off x="269825" y="254825"/>
            <a:ext cx="9814800" cy="4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 Wound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Infection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Fragile tissue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6"/>
          <p:cNvSpPr/>
          <p:nvPr/>
        </p:nvSpPr>
        <p:spPr>
          <a:xfrm>
            <a:off x="269825" y="254825"/>
            <a:ext cx="10209600" cy="35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Radiation Therapy Site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Tissue is fragile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7"/>
          <p:cNvSpPr/>
          <p:nvPr/>
        </p:nvSpPr>
        <p:spPr>
          <a:xfrm>
            <a:off x="269825" y="254825"/>
            <a:ext cx="10189800" cy="35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Recent Burn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Includes sunburn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 cause blistering even with light pressure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8"/>
          <p:cNvSpPr/>
          <p:nvPr/>
        </p:nvSpPr>
        <p:spPr>
          <a:xfrm>
            <a:off x="269825" y="254825"/>
            <a:ext cx="10258800" cy="35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Sepsis/Septicemia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Numerous accompanied Symptoms with sepsis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Risk of spreading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9"/>
          <p:cNvSpPr/>
          <p:nvPr/>
        </p:nvSpPr>
        <p:spPr>
          <a:xfrm>
            <a:off x="269825" y="254825"/>
            <a:ext cx="10278600" cy="35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Undiagnosed Lump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Requires medical evaluation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0"/>
          <p:cNvSpPr/>
          <p:nvPr/>
        </p:nvSpPr>
        <p:spPr>
          <a:xfrm>
            <a:off x="269825" y="254825"/>
            <a:ext cx="10308300" cy="50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Varicosities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Abnormally dilated and tortuous veins that can result in stagnation of the blood which tends to promote thrombi formation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*first time C’s, refer to MD for ok*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a thrombus is present, Massage can dislodge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1"/>
          <p:cNvSpPr/>
          <p:nvPr/>
        </p:nvSpPr>
        <p:spPr>
          <a:xfrm>
            <a:off x="269825" y="254825"/>
            <a:ext cx="10199700" cy="4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 Wound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Infection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Fragile tissue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2"/>
          <p:cNvSpPr/>
          <p:nvPr/>
        </p:nvSpPr>
        <p:spPr>
          <a:xfrm>
            <a:off x="269825" y="254825"/>
            <a:ext cx="10308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MODIFIED</a:t>
            </a: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treatments for </a:t>
            </a:r>
            <a:r>
              <a:rPr b="1"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LOCAL</a:t>
            </a:r>
            <a:r>
              <a:rPr lang="en-US"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Conditions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3"/>
          <p:cNvSpPr/>
          <p:nvPr/>
        </p:nvSpPr>
        <p:spPr>
          <a:xfrm>
            <a:off x="269825" y="254825"/>
            <a:ext cx="10249200" cy="55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Abdominal Disease (chronic)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 Inflammatory bowel disease, Irritable Bowel Syndrome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Symptoms?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Triggers?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Current flare up?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4"/>
          <p:cNvSpPr/>
          <p:nvPr/>
        </p:nvSpPr>
        <p:spPr>
          <a:xfrm>
            <a:off x="269825" y="254825"/>
            <a:ext cx="10258800" cy="56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Abortion (recent)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spontaneous or induced expulsion of the products of conception for the uterus before </a:t>
            </a:r>
            <a:r>
              <a:rPr b="1"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weeks of pregnancy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Symptoms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AB work, or Low Back work for ~6 months, not unless otherwise stated by MD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5"/>
          <p:cNvSpPr/>
          <p:nvPr/>
        </p:nvSpPr>
        <p:spPr>
          <a:xfrm>
            <a:off x="269825" y="254825"/>
            <a:ext cx="10288500" cy="45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Aneurysm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brain (cerebral) </a:t>
            </a: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aneurysm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is a bulging, weak area in the wall of an artery that supplies blood to the brain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symptoms, can go unnoticed for quite some time.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Location, how long has it been present?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MD Prescribed meds?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aggressive work.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6"/>
          <p:cNvSpPr/>
          <p:nvPr/>
        </p:nvSpPr>
        <p:spPr>
          <a:xfrm>
            <a:off x="296025" y="314025"/>
            <a:ext cx="10212000" cy="45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Chronic Arthritic Conditions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are the C’s Symptoms?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Cause? Trauma? Overuse?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Condition?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Caution with extreme temperatures for Hydrotherapy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7"/>
          <p:cNvSpPr/>
          <p:nvPr/>
        </p:nvSpPr>
        <p:spPr>
          <a:xfrm>
            <a:off x="269825" y="254825"/>
            <a:ext cx="9992400" cy="4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Bell’s Palsy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Disease of the 7</a:t>
            </a:r>
            <a:r>
              <a:rPr baseline="30000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cranial nerve (facial nerve), results in paralysis of one side of the face.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Symptoms can very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Due to paralysis, sensation loss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3" name="Google Shape;383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80290" y="1835619"/>
            <a:ext cx="5011710" cy="5011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8"/>
          <p:cNvSpPr/>
          <p:nvPr/>
        </p:nvSpPr>
        <p:spPr>
          <a:xfrm>
            <a:off x="269825" y="254825"/>
            <a:ext cx="10288500" cy="45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Buerger’s Disease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inflammatory disorder of the medium sized arteries of the legs and arms, can result in thrombus formation.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Caution with extreme temperatures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9"/>
          <p:cNvSpPr/>
          <p:nvPr/>
        </p:nvSpPr>
        <p:spPr>
          <a:xfrm>
            <a:off x="269825" y="254825"/>
            <a:ext cx="10268700" cy="64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Bursitis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Inflammation of a bursa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a bursa?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small fluid filled sac lined by synovial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membrane that provides a cushion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between bones and tendons and/or muscles around a joint.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light pressure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Principle!      Peripheral – Central – Peripheral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4" name="Google Shape;394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51232" y="10"/>
            <a:ext cx="4540770" cy="34055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0"/>
          <p:cNvSpPr/>
          <p:nvPr/>
        </p:nvSpPr>
        <p:spPr>
          <a:xfrm>
            <a:off x="269825" y="254825"/>
            <a:ext cx="10239300" cy="45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Constipation - prolonged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Difficulty passing stool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Symptoms?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Rebound test, if positive, DO NOT MASSAGE!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61"/>
          <p:cNvSpPr/>
          <p:nvPr/>
        </p:nvSpPr>
        <p:spPr>
          <a:xfrm>
            <a:off x="269825" y="254825"/>
            <a:ext cx="10249200" cy="4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Diarrhea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Frequent, sometimes uncontrolled passing of loose modified stool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Symptoms?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62"/>
          <p:cNvSpPr/>
          <p:nvPr/>
        </p:nvSpPr>
        <p:spPr>
          <a:xfrm>
            <a:off x="269825" y="254825"/>
            <a:ext cx="10179900" cy="4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Contusion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Bruise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Size?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Stage of healing?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 within C’s pain tolerance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0" name="Google Shape;410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49744" y="1269978"/>
            <a:ext cx="5990795" cy="4493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63"/>
          <p:cNvSpPr/>
          <p:nvPr/>
        </p:nvSpPr>
        <p:spPr>
          <a:xfrm>
            <a:off x="269825" y="254825"/>
            <a:ext cx="10189800" cy="45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Acute Disc Herniation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Intervertebral disc injury that results in the rupture of the annular fibers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Severity?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Symptoms?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6" name="Google Shape;416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6751" y="2005262"/>
            <a:ext cx="4370882" cy="4744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4"/>
          <p:cNvSpPr/>
          <p:nvPr/>
        </p:nvSpPr>
        <p:spPr>
          <a:xfrm>
            <a:off x="269825" y="254825"/>
            <a:ext cx="10219500" cy="3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Edema - pitted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Abnormal local or general accumulation of fluid in the tissues of the body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Split finger depression test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Cause?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deep work, focus 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drainage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2" name="Google Shape;422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91600" y="1799941"/>
            <a:ext cx="5490980" cy="497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65"/>
          <p:cNvSpPr/>
          <p:nvPr/>
        </p:nvSpPr>
        <p:spPr>
          <a:xfrm>
            <a:off x="269825" y="254825"/>
            <a:ext cx="10288500" cy="46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Endometriosis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Condition in which the endometrial tissue is found in areas outside of the uterus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Symptoms?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Severity?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6"/>
          <p:cNvSpPr/>
          <p:nvPr/>
        </p:nvSpPr>
        <p:spPr>
          <a:xfrm>
            <a:off x="269825" y="254825"/>
            <a:ext cx="9588000" cy="3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Fracture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Casted, removed, decreased mm tone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Tissue is fragile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3" name="Google Shape;433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9350" y="1169142"/>
            <a:ext cx="6630649" cy="4972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7"/>
          <p:cNvSpPr/>
          <p:nvPr/>
        </p:nvSpPr>
        <p:spPr>
          <a:xfrm>
            <a:off x="269825" y="254825"/>
            <a:ext cx="10258800" cy="49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Adhesive Capsulitis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Aka. Frozen shoulder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Initially painful, significant restriction of active and passive ROM in the shoulder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Stage?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Pain tolerance?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68"/>
          <p:cNvSpPr/>
          <p:nvPr/>
        </p:nvSpPr>
        <p:spPr>
          <a:xfrm>
            <a:off x="269825" y="254825"/>
            <a:ext cx="10278600" cy="4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Hematoma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Coagulated blood located outside of a blood vessel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Size?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Symptoms?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Stage of healing?</a:t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6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449" name="Google Shape;449;p6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4931" y="0"/>
            <a:ext cx="12296931" cy="6801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70"/>
          <p:cNvSpPr/>
          <p:nvPr/>
        </p:nvSpPr>
        <p:spPr>
          <a:xfrm>
            <a:off x="269825" y="254825"/>
            <a:ext cx="10308300" cy="55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Hernia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Protrusion of a part of an organ or the entire organ through an abdominal opening in the structure that normally contains it, such as the abdominal wall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Symptoms?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MD recommendations?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Positions? Can C lay prone?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Comfort?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71"/>
          <p:cNvSpPr/>
          <p:nvPr/>
        </p:nvSpPr>
        <p:spPr>
          <a:xfrm>
            <a:off x="269825" y="254825"/>
            <a:ext cx="10308300" cy="6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Inflammatory Bowel Disease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Used to refer to both </a:t>
            </a:r>
            <a:r>
              <a:rPr b="1" i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Crohn’s Disease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(inflammation of parts of the GI tract, resulting in scarring) and </a:t>
            </a:r>
            <a:r>
              <a:rPr b="1" i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Ulcerative Colitis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(inflammation of the large intestine resulting in lesions of broad areas)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Symptoms?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Severity?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Flare up?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72"/>
          <p:cNvSpPr/>
          <p:nvPr/>
        </p:nvSpPr>
        <p:spPr>
          <a:xfrm>
            <a:off x="269825" y="254825"/>
            <a:ext cx="10249200" cy="5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Irritable Bowel Syndrome (IBS)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*flare up*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Characterized by altered bowel function and steady, or intermittent pain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Symptoms?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Severity of Pain?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73"/>
          <p:cNvSpPr/>
          <p:nvPr/>
        </p:nvSpPr>
        <p:spPr>
          <a:xfrm>
            <a:off x="269825" y="254825"/>
            <a:ext cx="10258800" cy="50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Injection Site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Know what area of the body injection is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what condition?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74"/>
          <p:cNvSpPr/>
          <p:nvPr/>
        </p:nvSpPr>
        <p:spPr>
          <a:xfrm>
            <a:off x="269825" y="254825"/>
            <a:ext cx="10229400" cy="4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Joint Instability/Hypermobility/hypomobility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Joint/s affected?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muscles cross joint/s?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Pain tolerance?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75"/>
          <p:cNvSpPr/>
          <p:nvPr/>
        </p:nvSpPr>
        <p:spPr>
          <a:xfrm>
            <a:off x="269825" y="254825"/>
            <a:ext cx="10258800" cy="45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Lymph Edema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Chronic accumulation of interstitial fluid in the tissues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Degree of edema?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76"/>
          <p:cNvSpPr/>
          <p:nvPr/>
        </p:nvSpPr>
        <p:spPr>
          <a:xfrm>
            <a:off x="269825" y="254825"/>
            <a:ext cx="10219500" cy="4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Kidney Infection/Stones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Degree?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Any Rx?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Ass’d symptoms? Back pain? UTI?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77"/>
          <p:cNvSpPr/>
          <p:nvPr/>
        </p:nvSpPr>
        <p:spPr>
          <a:xfrm>
            <a:off x="269825" y="254825"/>
            <a:ext cx="10258800" cy="50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Mastitis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Inflammation of the breast, most common when breast feeding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Severity?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Pain?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Position?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78"/>
          <p:cNvSpPr/>
          <p:nvPr/>
        </p:nvSpPr>
        <p:spPr>
          <a:xfrm>
            <a:off x="269825" y="254825"/>
            <a:ext cx="10229400" cy="55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Migraine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Throbbing pain in the head, more severe than a headache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Pain? Type? Where on head?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Triggers?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Sensitivities? Music, photosensitive, scents….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79"/>
          <p:cNvSpPr/>
          <p:nvPr/>
        </p:nvSpPr>
        <p:spPr>
          <a:xfrm>
            <a:off x="269825" y="254825"/>
            <a:ext cx="10249200" cy="4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Flaccid Paralysis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Defective, or absent muscle control cause by a nerve lesion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Severity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80"/>
          <p:cNvSpPr/>
          <p:nvPr/>
        </p:nvSpPr>
        <p:spPr>
          <a:xfrm>
            <a:off x="269825" y="254825"/>
            <a:ext cx="10199700" cy="50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Pelvic Inflammatory Disease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Inflammation of the organs in the pelvic cavity, usually caused by bacteria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Symptoms?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Rx’s?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81"/>
          <p:cNvSpPr/>
          <p:nvPr/>
        </p:nvSpPr>
        <p:spPr>
          <a:xfrm>
            <a:off x="269825" y="254825"/>
            <a:ext cx="10318200" cy="49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Raynaud’s Disease &amp; Phenomenon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Intense spasms of the arteries and arterioles that supply the hands (and sometimes feet). </a:t>
            </a: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Phenomenon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progressive, and tissue damage is likely to occur.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Symptoms?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Severity?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Rx?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82"/>
          <p:cNvSpPr/>
          <p:nvPr/>
        </p:nvSpPr>
        <p:spPr>
          <a:xfrm>
            <a:off x="269825" y="254825"/>
            <a:ext cx="10189800" cy="50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Stress Fracture Site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Small crack in a bone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deep pressure techniques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83"/>
          <p:cNvSpPr/>
          <p:nvPr/>
        </p:nvSpPr>
        <p:spPr>
          <a:xfrm>
            <a:off x="269825" y="254825"/>
            <a:ext cx="10239300" cy="50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Surgery (minor)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Type? Location? Why?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mindful of client positioning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Remember principles of massage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84"/>
          <p:cNvSpPr/>
          <p:nvPr/>
        </p:nvSpPr>
        <p:spPr>
          <a:xfrm>
            <a:off x="269825" y="254825"/>
            <a:ext cx="10101000" cy="45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Temporo-Mandibular Joint Dysfunction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collection of signs and symptoms produced by TMJ Dysfunction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Cause?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Symptoms?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85"/>
          <p:cNvSpPr/>
          <p:nvPr/>
        </p:nvSpPr>
        <p:spPr>
          <a:xfrm>
            <a:off x="269825" y="254825"/>
            <a:ext cx="10179900" cy="55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Thrombosis (chronic)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Presence of a </a:t>
            </a:r>
            <a:r>
              <a:rPr b="1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stationary 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clot</a:t>
            </a:r>
            <a:endParaRPr b="1" sz="32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heavy, deep work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 circ techniques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May dislodge clot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86"/>
          <p:cNvSpPr/>
          <p:nvPr/>
        </p:nvSpPr>
        <p:spPr>
          <a:xfrm>
            <a:off x="269825" y="254825"/>
            <a:ext cx="10239300" cy="55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Torticollis (spasmodic)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Abnormal positioning of the head and neck relative to the body characterized by involuntary twitching of the affected muscles and shoulder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Stage of healing?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deep work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87"/>
          <p:cNvSpPr/>
          <p:nvPr/>
        </p:nvSpPr>
        <p:spPr>
          <a:xfrm>
            <a:off x="269825" y="254825"/>
            <a:ext cx="10170000" cy="35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Tracheotomy Site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Positioning of client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0" name="Google Shape;540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1417" y="1557911"/>
            <a:ext cx="5165985" cy="39245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88"/>
          <p:cNvSpPr/>
          <p:nvPr/>
        </p:nvSpPr>
        <p:spPr>
          <a:xfrm>
            <a:off x="269825" y="254825"/>
            <a:ext cx="10140600" cy="45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Trigeminal Neuralgia (between attacks)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Chronic pain disorders of the trigeminal nerve.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symptoms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89"/>
          <p:cNvSpPr/>
          <p:nvPr/>
        </p:nvSpPr>
        <p:spPr>
          <a:xfrm>
            <a:off x="269825" y="254825"/>
            <a:ext cx="10170000" cy="4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Vaginal Birth (recent)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Hormones involved with pregnancy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Make changes in pressure with low back work, 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90"/>
          <p:cNvSpPr/>
          <p:nvPr/>
        </p:nvSpPr>
        <p:spPr>
          <a:xfrm>
            <a:off x="269825" y="254825"/>
            <a:ext cx="9923400" cy="45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Varicosities (Mild)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Light pressure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Severity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Pain 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6" name="Google Shape;556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68884" y="1703484"/>
            <a:ext cx="5513778" cy="41303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2022-01-06T17:58:56Z</dcterms:created>
  <dc:creator>Stephanie Oteyza</dc:creator>
</cp:coreProperties>
</file>