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6858000" cx="9144000"/>
  <p:notesSz cx="6858000" cy="9144000"/>
  <p:embeddedFontLst>
    <p:embeddedFont>
      <p:font typeface="Libre Franklin"/>
      <p:regular r:id="rId53"/>
      <p:bold r:id="rId54"/>
      <p:italic r:id="rId55"/>
      <p:boldItalic r:id="rId56"/>
    </p:embeddedFont>
    <p:embeddedFont>
      <p:font typeface="Constantia"/>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61" roundtripDataSignature="AMtx7miwBtpuin537ln0aCG18Ys4UGj9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Constantia-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LibreFranklin-regular.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LibreFranklin-italic.fntdata"/><Relationship Id="rId10" Type="http://schemas.openxmlformats.org/officeDocument/2006/relationships/slide" Target="slides/slide5.xml"/><Relationship Id="rId54" Type="http://schemas.openxmlformats.org/officeDocument/2006/relationships/font" Target="fonts/LibreFranklin-bold.fntdata"/><Relationship Id="rId13" Type="http://schemas.openxmlformats.org/officeDocument/2006/relationships/slide" Target="slides/slide8.xml"/><Relationship Id="rId57" Type="http://schemas.openxmlformats.org/officeDocument/2006/relationships/font" Target="fonts/Constantia-regular.fntdata"/><Relationship Id="rId12" Type="http://schemas.openxmlformats.org/officeDocument/2006/relationships/slide" Target="slides/slide7.xml"/><Relationship Id="rId56" Type="http://schemas.openxmlformats.org/officeDocument/2006/relationships/font" Target="fonts/LibreFranklin-boldItalic.fntdata"/><Relationship Id="rId15" Type="http://schemas.openxmlformats.org/officeDocument/2006/relationships/slide" Target="slides/slide10.xml"/><Relationship Id="rId59" Type="http://schemas.openxmlformats.org/officeDocument/2006/relationships/font" Target="fonts/Constantia-italic.fntdata"/><Relationship Id="rId14" Type="http://schemas.openxmlformats.org/officeDocument/2006/relationships/slide" Target="slides/slide9.xml"/><Relationship Id="rId58" Type="http://schemas.openxmlformats.org/officeDocument/2006/relationships/font" Target="fonts/Constantia-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bb5333237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bb533323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bb385769e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bb385769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bb385769e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bb385769e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bb385769e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bb385769e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bb385769ec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bb385769e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grpSp>
        <p:nvGrpSpPr>
          <p:cNvPr id="20" name="Google Shape;20;p46"/>
          <p:cNvGrpSpPr/>
          <p:nvPr/>
        </p:nvGrpSpPr>
        <p:grpSpPr>
          <a:xfrm>
            <a:off x="0" y="0"/>
            <a:ext cx="9144000" cy="6858000"/>
            <a:chOff x="0" y="0"/>
            <a:chExt cx="9144000" cy="6858000"/>
          </a:xfrm>
        </p:grpSpPr>
        <p:sp>
          <p:nvSpPr>
            <p:cNvPr id="21" name="Google Shape;21;p46"/>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b="0%" l="0%" r="100%" t="100%"/>
              </a:path>
              <a:tileRect b="-100%" l="-100%" r="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2" name="Google Shape;22;p46"/>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23" name="Google Shape;23;p46"/>
          <p:cNvSpPr/>
          <p:nvPr/>
        </p:nvSpPr>
        <p:spPr>
          <a:xfrm rot="10800000">
            <a:off x="891821" y="5617774"/>
            <a:ext cx="7382935"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4" name="Google Shape;24;p46"/>
          <p:cNvSpPr/>
          <p:nvPr/>
        </p:nvSpPr>
        <p:spPr>
          <a:xfrm>
            <a:off x="989952" y="1016990"/>
            <a:ext cx="7179733" cy="4831643"/>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5" name="Google Shape;25;p46"/>
          <p:cNvSpPr/>
          <p:nvPr/>
        </p:nvSpPr>
        <p:spPr>
          <a:xfrm>
            <a:off x="990600" y="1009650"/>
            <a:ext cx="7179733" cy="4831643"/>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26" name="Google Shape;26;p46"/>
          <p:cNvPicPr preferRelativeResize="0"/>
          <p:nvPr/>
        </p:nvPicPr>
        <p:blipFill rotWithShape="1">
          <a:blip r:embed="rId3">
            <a:alphaModFix/>
          </a:blip>
          <a:srcRect b="0" l="0" r="0" t="0"/>
          <a:stretch/>
        </p:blipFill>
        <p:spPr>
          <a:xfrm rot="1435684">
            <a:off x="769521" y="702069"/>
            <a:ext cx="567831" cy="567830"/>
          </a:xfrm>
          <a:prstGeom prst="rect">
            <a:avLst/>
          </a:prstGeom>
          <a:noFill/>
          <a:ln>
            <a:noFill/>
          </a:ln>
        </p:spPr>
      </p:pic>
      <p:pic>
        <p:nvPicPr>
          <p:cNvPr descr="C:\Users\Administrator\Desktop\Pushpin Dev\Assets\pushpinLeft.png" id="27" name="Google Shape;27;p46"/>
          <p:cNvPicPr preferRelativeResize="0"/>
          <p:nvPr/>
        </p:nvPicPr>
        <p:blipFill rotWithShape="1">
          <a:blip r:embed="rId3">
            <a:alphaModFix/>
          </a:blip>
          <a:srcRect b="0" l="0" r="0" t="0"/>
          <a:stretch/>
        </p:blipFill>
        <p:spPr>
          <a:xfrm rot="4096196">
            <a:off x="7855433" y="749720"/>
            <a:ext cx="566928" cy="566928"/>
          </a:xfrm>
          <a:prstGeom prst="rect">
            <a:avLst/>
          </a:prstGeom>
          <a:noFill/>
          <a:ln>
            <a:noFill/>
          </a:ln>
        </p:spPr>
      </p:pic>
      <p:sp>
        <p:nvSpPr>
          <p:cNvPr id="28" name="Google Shape;28;p46"/>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800"/>
              <a:buFont typeface="Constantia"/>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6"/>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SzPts val="2040"/>
              <a:buNone/>
              <a:defRPr>
                <a:solidFill>
                  <a:schemeClr val="dk2"/>
                </a:solidFill>
              </a:defRPr>
            </a:lvl1pPr>
            <a:lvl2pPr lvl="1" algn="ctr">
              <a:spcBef>
                <a:spcPts val="440"/>
              </a:spcBef>
              <a:spcAft>
                <a:spcPts val="0"/>
              </a:spcAft>
              <a:buSzPts val="1870"/>
              <a:buNone/>
              <a:defRPr>
                <a:solidFill>
                  <a:srgbClr val="888888"/>
                </a:solidFill>
              </a:defRPr>
            </a:lvl2pPr>
            <a:lvl3pPr lvl="2" algn="ctr">
              <a:spcBef>
                <a:spcPts val="400"/>
              </a:spcBef>
              <a:spcAft>
                <a:spcPts val="0"/>
              </a:spcAft>
              <a:buSzPts val="1700"/>
              <a:buNone/>
              <a:defRPr>
                <a:solidFill>
                  <a:srgbClr val="888888"/>
                </a:solidFill>
              </a:defRPr>
            </a:lvl3pPr>
            <a:lvl4pPr lvl="3" algn="ctr">
              <a:spcBef>
                <a:spcPts val="360"/>
              </a:spcBef>
              <a:spcAft>
                <a:spcPts val="0"/>
              </a:spcAft>
              <a:buSzPts val="1530"/>
              <a:buNone/>
              <a:defRPr>
                <a:solidFill>
                  <a:srgbClr val="888888"/>
                </a:solidFill>
              </a:defRPr>
            </a:lvl4pPr>
            <a:lvl5pPr lvl="4" algn="ctr">
              <a:spcBef>
                <a:spcPts val="320"/>
              </a:spcBef>
              <a:spcAft>
                <a:spcPts val="0"/>
              </a:spcAft>
              <a:buSzPts val="1360"/>
              <a:buNone/>
              <a:defRPr>
                <a:solidFill>
                  <a:srgbClr val="888888"/>
                </a:solidFill>
              </a:defRPr>
            </a:lvl5pPr>
            <a:lvl6pPr lvl="5" algn="ctr">
              <a:spcBef>
                <a:spcPts val="320"/>
              </a:spcBef>
              <a:spcAft>
                <a:spcPts val="0"/>
              </a:spcAft>
              <a:buSzPts val="1360"/>
              <a:buNone/>
              <a:defRPr>
                <a:solidFill>
                  <a:srgbClr val="888888"/>
                </a:solidFill>
              </a:defRPr>
            </a:lvl6pPr>
            <a:lvl7pPr lvl="6" algn="ctr">
              <a:spcBef>
                <a:spcPts val="320"/>
              </a:spcBef>
              <a:spcAft>
                <a:spcPts val="0"/>
              </a:spcAft>
              <a:buSzPts val="1360"/>
              <a:buNone/>
              <a:defRPr>
                <a:solidFill>
                  <a:srgbClr val="888888"/>
                </a:solidFill>
              </a:defRPr>
            </a:lvl7pPr>
            <a:lvl8pPr lvl="7" algn="ctr">
              <a:spcBef>
                <a:spcPts val="320"/>
              </a:spcBef>
              <a:spcAft>
                <a:spcPts val="0"/>
              </a:spcAft>
              <a:buSzPts val="1360"/>
              <a:buNone/>
              <a:defRPr>
                <a:solidFill>
                  <a:srgbClr val="888888"/>
                </a:solidFill>
              </a:defRPr>
            </a:lvl8pPr>
            <a:lvl9pPr lvl="8" algn="ctr">
              <a:spcBef>
                <a:spcPts val="320"/>
              </a:spcBef>
              <a:spcAft>
                <a:spcPts val="0"/>
              </a:spcAft>
              <a:buSzPts val="1360"/>
              <a:buNone/>
              <a:defRPr>
                <a:solidFill>
                  <a:srgbClr val="888888"/>
                </a:solidFill>
              </a:defRPr>
            </a:lvl9pPr>
          </a:lstStyle>
          <a:p/>
        </p:txBody>
      </p:sp>
      <p:sp>
        <p:nvSpPr>
          <p:cNvPr id="30" name="Google Shape;30;p46"/>
          <p:cNvSpPr txBox="1"/>
          <p:nvPr>
            <p:ph idx="10" type="dt"/>
          </p:nvPr>
        </p:nvSpPr>
        <p:spPr>
          <a:xfrm>
            <a:off x="6770676" y="535759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6"/>
          <p:cNvSpPr txBox="1"/>
          <p:nvPr>
            <p:ph idx="11" type="ftr"/>
          </p:nvPr>
        </p:nvSpPr>
        <p:spPr>
          <a:xfrm>
            <a:off x="1174044" y="5357592"/>
            <a:ext cx="503484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6"/>
          <p:cNvSpPr txBox="1"/>
          <p:nvPr>
            <p:ph idx="12" type="sldNum"/>
          </p:nvPr>
        </p:nvSpPr>
        <p:spPr>
          <a:xfrm>
            <a:off x="6213930" y="5357592"/>
            <a:ext cx="55402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1400" u="none" cap="none" strike="noStrike">
                <a:solidFill>
                  <a:schemeClr val="dk2"/>
                </a:solidFill>
                <a:latin typeface="Arial"/>
                <a:ea typeface="Arial"/>
                <a:cs typeface="Arial"/>
                <a:sym typeface="Arial"/>
              </a:defRPr>
            </a:lvl1pPr>
            <a:lvl2pPr indent="0" lvl="1" marL="0" algn="ctr">
              <a:spcBef>
                <a:spcPts val="0"/>
              </a:spcBef>
              <a:buNone/>
              <a:defRPr b="0" i="0" sz="1400" u="none" cap="none" strike="noStrike">
                <a:solidFill>
                  <a:schemeClr val="dk2"/>
                </a:solidFill>
                <a:latin typeface="Arial"/>
                <a:ea typeface="Arial"/>
                <a:cs typeface="Arial"/>
                <a:sym typeface="Arial"/>
              </a:defRPr>
            </a:lvl2pPr>
            <a:lvl3pPr indent="0" lvl="2" marL="0" algn="ctr">
              <a:spcBef>
                <a:spcPts val="0"/>
              </a:spcBef>
              <a:buNone/>
              <a:defRPr b="0" i="0" sz="1400" u="none" cap="none" strike="noStrike">
                <a:solidFill>
                  <a:schemeClr val="dk2"/>
                </a:solidFill>
                <a:latin typeface="Arial"/>
                <a:ea typeface="Arial"/>
                <a:cs typeface="Arial"/>
                <a:sym typeface="Arial"/>
              </a:defRPr>
            </a:lvl3pPr>
            <a:lvl4pPr indent="0" lvl="3" marL="0" algn="ctr">
              <a:spcBef>
                <a:spcPts val="0"/>
              </a:spcBef>
              <a:buNone/>
              <a:defRPr b="0" i="0" sz="1400" u="none" cap="none" strike="noStrike">
                <a:solidFill>
                  <a:schemeClr val="dk2"/>
                </a:solidFill>
                <a:latin typeface="Arial"/>
                <a:ea typeface="Arial"/>
                <a:cs typeface="Arial"/>
                <a:sym typeface="Arial"/>
              </a:defRPr>
            </a:lvl4pPr>
            <a:lvl5pPr indent="0" lvl="4" marL="0" algn="ctr">
              <a:spcBef>
                <a:spcPts val="0"/>
              </a:spcBef>
              <a:buNone/>
              <a:defRPr b="0" i="0" sz="1400" u="none" cap="none" strike="noStrike">
                <a:solidFill>
                  <a:schemeClr val="dk2"/>
                </a:solidFill>
                <a:latin typeface="Arial"/>
                <a:ea typeface="Arial"/>
                <a:cs typeface="Arial"/>
                <a:sym typeface="Arial"/>
              </a:defRPr>
            </a:lvl5pPr>
            <a:lvl6pPr indent="0" lvl="5" marL="0" algn="ctr">
              <a:spcBef>
                <a:spcPts val="0"/>
              </a:spcBef>
              <a:buNone/>
              <a:defRPr b="0" i="0" sz="1400" u="none" cap="none" strike="noStrike">
                <a:solidFill>
                  <a:schemeClr val="dk2"/>
                </a:solidFill>
                <a:latin typeface="Arial"/>
                <a:ea typeface="Arial"/>
                <a:cs typeface="Arial"/>
                <a:sym typeface="Arial"/>
              </a:defRPr>
            </a:lvl6pPr>
            <a:lvl7pPr indent="0" lvl="6" marL="0" algn="ctr">
              <a:spcBef>
                <a:spcPts val="0"/>
              </a:spcBef>
              <a:buNone/>
              <a:defRPr b="0" i="0" sz="1400" u="none" cap="none" strike="noStrike">
                <a:solidFill>
                  <a:schemeClr val="dk2"/>
                </a:solidFill>
                <a:latin typeface="Arial"/>
                <a:ea typeface="Arial"/>
                <a:cs typeface="Arial"/>
                <a:sym typeface="Arial"/>
              </a:defRPr>
            </a:lvl7pPr>
            <a:lvl8pPr indent="0" lvl="7" marL="0" algn="ctr">
              <a:spcBef>
                <a:spcPts val="0"/>
              </a:spcBef>
              <a:buNone/>
              <a:defRPr b="0" i="0" sz="1400" u="none" cap="none" strike="noStrike">
                <a:solidFill>
                  <a:schemeClr val="dk2"/>
                </a:solidFill>
                <a:latin typeface="Arial"/>
                <a:ea typeface="Arial"/>
                <a:cs typeface="Arial"/>
                <a:sym typeface="Arial"/>
              </a:defRPr>
            </a:lvl8pPr>
            <a:lvl9pPr indent="0" lvl="8" marL="0" algn="ctr">
              <a:spcBef>
                <a:spcPts val="0"/>
              </a:spcBef>
              <a:buNone/>
              <a:defRPr b="0" i="0" sz="14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36" name="Google Shape;36;p47"/>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7"/>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7"/>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48"/>
          <p:cNvSpPr txBox="1"/>
          <p:nvPr>
            <p:ph type="title"/>
          </p:nvPr>
        </p:nvSpPr>
        <p:spPr>
          <a:xfrm>
            <a:off x="1444979" y="2239430"/>
            <a:ext cx="6254044" cy="1362075"/>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4000"/>
              <a:buFont typeface="Constantia"/>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8"/>
          <p:cNvSpPr txBox="1"/>
          <p:nvPr>
            <p:ph idx="1" type="body"/>
          </p:nvPr>
        </p:nvSpPr>
        <p:spPr>
          <a:xfrm>
            <a:off x="1456267" y="3725334"/>
            <a:ext cx="6231467" cy="1309511"/>
          </a:xfrm>
          <a:prstGeom prst="rect">
            <a:avLst/>
          </a:prstGeom>
          <a:noFill/>
          <a:ln>
            <a:noFill/>
          </a:ln>
        </p:spPr>
        <p:txBody>
          <a:bodyPr anchorCtr="0" anchor="t" bIns="45700" lIns="91425" spcFirstLastPara="1" rIns="91425" wrap="square" tIns="45700">
            <a:normAutofit/>
          </a:bodyPr>
          <a:lstStyle>
            <a:lvl1pPr indent="-228600" lvl="0" marL="457200" algn="ctr">
              <a:spcBef>
                <a:spcPts val="400"/>
              </a:spcBef>
              <a:spcAft>
                <a:spcPts val="0"/>
              </a:spcAft>
              <a:buSzPts val="1700"/>
              <a:buNone/>
              <a:defRPr sz="2000">
                <a:solidFill>
                  <a:schemeClr val="dk2"/>
                </a:solidFill>
              </a:defRPr>
            </a:lvl1pPr>
            <a:lvl2pPr indent="-228600" lvl="1" marL="914400" algn="l">
              <a:spcBef>
                <a:spcPts val="360"/>
              </a:spcBef>
              <a:spcAft>
                <a:spcPts val="0"/>
              </a:spcAft>
              <a:buSzPts val="1530"/>
              <a:buNone/>
              <a:defRPr sz="1800">
                <a:solidFill>
                  <a:srgbClr val="888888"/>
                </a:solidFill>
              </a:defRPr>
            </a:lvl2pPr>
            <a:lvl3pPr indent="-228600" lvl="2" marL="1371600" algn="l">
              <a:spcBef>
                <a:spcPts val="320"/>
              </a:spcBef>
              <a:spcAft>
                <a:spcPts val="0"/>
              </a:spcAft>
              <a:buSzPts val="1360"/>
              <a:buNone/>
              <a:defRPr sz="1600">
                <a:solidFill>
                  <a:srgbClr val="888888"/>
                </a:solidFill>
              </a:defRPr>
            </a:lvl3pPr>
            <a:lvl4pPr indent="-228600" lvl="3" marL="1828800" algn="l">
              <a:spcBef>
                <a:spcPts val="280"/>
              </a:spcBef>
              <a:spcAft>
                <a:spcPts val="0"/>
              </a:spcAft>
              <a:buSzPts val="1190"/>
              <a:buNone/>
              <a:defRPr sz="1400">
                <a:solidFill>
                  <a:srgbClr val="888888"/>
                </a:solidFill>
              </a:defRPr>
            </a:lvl4pPr>
            <a:lvl5pPr indent="-228600" lvl="4" marL="2286000" algn="l">
              <a:spcBef>
                <a:spcPts val="280"/>
              </a:spcBef>
              <a:spcAft>
                <a:spcPts val="0"/>
              </a:spcAft>
              <a:buSzPts val="1190"/>
              <a:buNone/>
              <a:defRPr sz="1400">
                <a:solidFill>
                  <a:srgbClr val="888888"/>
                </a:solidFill>
              </a:defRPr>
            </a:lvl5pPr>
            <a:lvl6pPr indent="-228600" lvl="5" marL="2743200" algn="l">
              <a:spcBef>
                <a:spcPts val="280"/>
              </a:spcBef>
              <a:spcAft>
                <a:spcPts val="0"/>
              </a:spcAft>
              <a:buSzPts val="1190"/>
              <a:buNone/>
              <a:defRPr sz="1400">
                <a:solidFill>
                  <a:srgbClr val="888888"/>
                </a:solidFill>
              </a:defRPr>
            </a:lvl6pPr>
            <a:lvl7pPr indent="-228600" lvl="6" marL="3200400" algn="l">
              <a:spcBef>
                <a:spcPts val="280"/>
              </a:spcBef>
              <a:spcAft>
                <a:spcPts val="0"/>
              </a:spcAft>
              <a:buSzPts val="1190"/>
              <a:buNone/>
              <a:defRPr sz="1400">
                <a:solidFill>
                  <a:srgbClr val="888888"/>
                </a:solidFill>
              </a:defRPr>
            </a:lvl7pPr>
            <a:lvl8pPr indent="-228600" lvl="7" marL="3657600" algn="l">
              <a:spcBef>
                <a:spcPts val="280"/>
              </a:spcBef>
              <a:spcAft>
                <a:spcPts val="0"/>
              </a:spcAft>
              <a:buSzPts val="1190"/>
              <a:buNone/>
              <a:defRPr sz="1400">
                <a:solidFill>
                  <a:srgbClr val="888888"/>
                </a:solidFill>
              </a:defRPr>
            </a:lvl8pPr>
            <a:lvl9pPr indent="-228600" lvl="8" marL="4114800" algn="l">
              <a:spcBef>
                <a:spcPts val="280"/>
              </a:spcBef>
              <a:spcAft>
                <a:spcPts val="0"/>
              </a:spcAft>
              <a:buSzPts val="1190"/>
              <a:buNone/>
              <a:defRPr sz="1400">
                <a:solidFill>
                  <a:srgbClr val="888888"/>
                </a:solidFill>
              </a:defRPr>
            </a:lvl9pPr>
          </a:lstStyle>
          <a:p/>
        </p:txBody>
      </p:sp>
      <p:sp>
        <p:nvSpPr>
          <p:cNvPr id="42" name="Google Shape;42;p48"/>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8"/>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8"/>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4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9"/>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9"/>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9"/>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0" name="Google Shape;50;p49"/>
          <p:cNvSpPr txBox="1"/>
          <p:nvPr>
            <p:ph idx="1" type="body"/>
          </p:nvPr>
        </p:nvSpPr>
        <p:spPr>
          <a:xfrm>
            <a:off x="1298448" y="2121407"/>
            <a:ext cx="3200400" cy="360273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51" name="Google Shape;51;p49"/>
          <p:cNvSpPr txBox="1"/>
          <p:nvPr>
            <p:ph idx="2" type="body"/>
          </p:nvPr>
        </p:nvSpPr>
        <p:spPr>
          <a:xfrm>
            <a:off x="4663440" y="2119313"/>
            <a:ext cx="3200400" cy="3605212"/>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5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0"/>
          <p:cNvSpPr txBox="1"/>
          <p:nvPr>
            <p:ph idx="1" type="body"/>
          </p:nvPr>
        </p:nvSpPr>
        <p:spPr>
          <a:xfrm>
            <a:off x="1557869" y="2122312"/>
            <a:ext cx="2939521" cy="820208"/>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55" name="Google Shape;55;p50"/>
          <p:cNvSpPr txBox="1"/>
          <p:nvPr>
            <p:ph idx="2" type="body"/>
          </p:nvPr>
        </p:nvSpPr>
        <p:spPr>
          <a:xfrm>
            <a:off x="4910669" y="2122311"/>
            <a:ext cx="2944368" cy="822960"/>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1700"/>
              <a:buNone/>
              <a:defRPr b="1" sz="2000">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360"/>
              <a:buNone/>
              <a:defRPr b="1" sz="1600"/>
            </a:lvl4pPr>
            <a:lvl5pPr indent="-228600" lvl="4" marL="2286000" algn="l">
              <a:spcBef>
                <a:spcPts val="320"/>
              </a:spcBef>
              <a:spcAft>
                <a:spcPts val="0"/>
              </a:spcAft>
              <a:buSzPts val="1360"/>
              <a:buNone/>
              <a:defRPr b="1" sz="1600"/>
            </a:lvl5pPr>
            <a:lvl6pPr indent="-228600" lvl="5" marL="2743200" algn="l">
              <a:spcBef>
                <a:spcPts val="320"/>
              </a:spcBef>
              <a:spcAft>
                <a:spcPts val="0"/>
              </a:spcAft>
              <a:buSzPts val="1360"/>
              <a:buNone/>
              <a:defRPr b="1" sz="1600"/>
            </a:lvl6pPr>
            <a:lvl7pPr indent="-228600" lvl="6" marL="3200400" algn="l">
              <a:spcBef>
                <a:spcPts val="320"/>
              </a:spcBef>
              <a:spcAft>
                <a:spcPts val="0"/>
              </a:spcAft>
              <a:buSzPts val="1360"/>
              <a:buNone/>
              <a:defRPr b="1" sz="1600"/>
            </a:lvl7pPr>
            <a:lvl8pPr indent="-228600" lvl="7" marL="3657600" algn="l">
              <a:spcBef>
                <a:spcPts val="320"/>
              </a:spcBef>
              <a:spcAft>
                <a:spcPts val="0"/>
              </a:spcAft>
              <a:buSzPts val="1360"/>
              <a:buNone/>
              <a:defRPr b="1" sz="1600"/>
            </a:lvl8pPr>
            <a:lvl9pPr indent="-228600" lvl="8" marL="4114800" algn="l">
              <a:spcBef>
                <a:spcPts val="320"/>
              </a:spcBef>
              <a:spcAft>
                <a:spcPts val="0"/>
              </a:spcAft>
              <a:buSzPts val="1360"/>
              <a:buNone/>
              <a:defRPr b="1" sz="1600"/>
            </a:lvl9pPr>
          </a:lstStyle>
          <a:p/>
        </p:txBody>
      </p:sp>
      <p:sp>
        <p:nvSpPr>
          <p:cNvPr id="56" name="Google Shape;56;p50"/>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0"/>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0"/>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59" name="Google Shape;59;p50"/>
          <p:cNvSpPr txBox="1"/>
          <p:nvPr>
            <p:ph idx="3" type="body"/>
          </p:nvPr>
        </p:nvSpPr>
        <p:spPr>
          <a:xfrm>
            <a:off x="1298448" y="2944368"/>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60" name="Google Shape;60;p50"/>
          <p:cNvSpPr txBox="1"/>
          <p:nvPr>
            <p:ph idx="4" type="body"/>
          </p:nvPr>
        </p:nvSpPr>
        <p:spPr>
          <a:xfrm>
            <a:off x="4645151" y="2944813"/>
            <a:ext cx="3227832" cy="2779776"/>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5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1"/>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1"/>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52"/>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2"/>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52"/>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0" name="Shape 70"/>
        <p:cNvGrpSpPr/>
        <p:nvPr/>
      </p:nvGrpSpPr>
      <p:grpSpPr>
        <a:xfrm>
          <a:off x="0" y="0"/>
          <a:ext cx="0" cy="0"/>
          <a:chOff x="0" y="0"/>
          <a:chExt cx="0" cy="0"/>
        </a:xfrm>
      </p:grpSpPr>
      <p:grpSp>
        <p:nvGrpSpPr>
          <p:cNvPr id="71" name="Google Shape;71;p53"/>
          <p:cNvGrpSpPr/>
          <p:nvPr/>
        </p:nvGrpSpPr>
        <p:grpSpPr>
          <a:xfrm>
            <a:off x="0" y="0"/>
            <a:ext cx="9144000" cy="6858000"/>
            <a:chOff x="0" y="0"/>
            <a:chExt cx="9144000" cy="6858000"/>
          </a:xfrm>
        </p:grpSpPr>
        <p:sp>
          <p:nvSpPr>
            <p:cNvPr id="72" name="Google Shape;72;p53"/>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b="0%" l="0%" r="100%" t="100%"/>
              </a:path>
              <a:tileRect b="-100%" l="-100%" r="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3" name="Google Shape;73;p53"/>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74" name="Google Shape;74;p53"/>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5" name="Google Shape;75;p53"/>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6" name="Google Shape;76;p53"/>
          <p:cNvSpPr/>
          <p:nvPr/>
        </p:nvSpPr>
        <p:spPr>
          <a:xfrm rot="60000">
            <a:off x="4471416" y="603504"/>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7" name="Google Shape;77;p53"/>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8" name="Google Shape;78;p53"/>
          <p:cNvSpPr/>
          <p:nvPr/>
        </p:nvSpPr>
        <p:spPr>
          <a:xfrm rot="-60000">
            <a:off x="749808" y="576072"/>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79" name="Google Shape;79;p53"/>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80" name="Google Shape;80;p53"/>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81" name="Google Shape;81;p53"/>
          <p:cNvSpPr txBox="1"/>
          <p:nvPr>
            <p:ph type="title"/>
          </p:nvPr>
        </p:nvSpPr>
        <p:spPr>
          <a:xfrm rot="-60000">
            <a:off x="1108976" y="2020042"/>
            <a:ext cx="3064827" cy="1503037"/>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3"/>
          <p:cNvSpPr txBox="1"/>
          <p:nvPr>
            <p:ph idx="1" type="body"/>
          </p:nvPr>
        </p:nvSpPr>
        <p:spPr>
          <a:xfrm rot="60000">
            <a:off x="4854291" y="1150993"/>
            <a:ext cx="3020792" cy="4625489"/>
          </a:xfrm>
          <a:prstGeom prst="rect">
            <a:avLst/>
          </a:prstGeom>
          <a:noFill/>
          <a:ln>
            <a:noFill/>
          </a:ln>
        </p:spPr>
        <p:txBody>
          <a:bodyPr anchorCtr="0" anchor="ctr" bIns="45700" lIns="91425" spcFirstLastPara="1" rIns="91425" wrap="square" tIns="45700">
            <a:normAutofit/>
          </a:bodyPr>
          <a:lstStyle>
            <a:lvl1pPr indent="-347345" lvl="0" marL="457200" algn="l">
              <a:spcBef>
                <a:spcPts val="440"/>
              </a:spcBef>
              <a:spcAft>
                <a:spcPts val="0"/>
              </a:spcAft>
              <a:buSzPts val="1870"/>
              <a:buChar char="O"/>
              <a:defRPr sz="2200"/>
            </a:lvl1pPr>
            <a:lvl2pPr indent="-336550" lvl="1" marL="914400" algn="l">
              <a:spcBef>
                <a:spcPts val="400"/>
              </a:spcBef>
              <a:spcAft>
                <a:spcPts val="0"/>
              </a:spcAft>
              <a:buSzPts val="1700"/>
              <a:buChar char="O"/>
              <a:defRPr sz="2000"/>
            </a:lvl2pPr>
            <a:lvl3pPr indent="-325755" lvl="2" marL="1371600" algn="l">
              <a:spcBef>
                <a:spcPts val="360"/>
              </a:spcBef>
              <a:spcAft>
                <a:spcPts val="0"/>
              </a:spcAft>
              <a:buSzPts val="1530"/>
              <a:buChar char="O"/>
              <a:defRPr sz="1800"/>
            </a:lvl3pPr>
            <a:lvl4pPr indent="-314960" lvl="3" marL="1828800" algn="l">
              <a:spcBef>
                <a:spcPts val="320"/>
              </a:spcBef>
              <a:spcAft>
                <a:spcPts val="0"/>
              </a:spcAft>
              <a:buSzPts val="1360"/>
              <a:buChar char="O"/>
              <a:defRPr sz="1600"/>
            </a:lvl4pPr>
            <a:lvl5pPr indent="-304164" lvl="4" marL="2286000" algn="l">
              <a:spcBef>
                <a:spcPts val="280"/>
              </a:spcBef>
              <a:spcAft>
                <a:spcPts val="0"/>
              </a:spcAft>
              <a:buSzPts val="1190"/>
              <a:buChar char="O"/>
              <a:defRPr sz="1400"/>
            </a:lvl5pPr>
            <a:lvl6pPr indent="-336550" lvl="5" marL="2743200" algn="l">
              <a:spcBef>
                <a:spcPts val="400"/>
              </a:spcBef>
              <a:spcAft>
                <a:spcPts val="0"/>
              </a:spcAft>
              <a:buSzPts val="1700"/>
              <a:buChar char="O"/>
              <a:defRPr sz="2000"/>
            </a:lvl6pPr>
            <a:lvl7pPr indent="-336550" lvl="6" marL="3200400" algn="l">
              <a:spcBef>
                <a:spcPts val="400"/>
              </a:spcBef>
              <a:spcAft>
                <a:spcPts val="0"/>
              </a:spcAft>
              <a:buSzPts val="1700"/>
              <a:buChar char="O"/>
              <a:defRPr sz="2000"/>
            </a:lvl7pPr>
            <a:lvl8pPr indent="-336550" lvl="7" marL="3657600" algn="l">
              <a:spcBef>
                <a:spcPts val="400"/>
              </a:spcBef>
              <a:spcAft>
                <a:spcPts val="0"/>
              </a:spcAft>
              <a:buSzPts val="1700"/>
              <a:buChar char="O"/>
              <a:defRPr sz="2000"/>
            </a:lvl8pPr>
            <a:lvl9pPr indent="-336550" lvl="8" marL="4114800" algn="l">
              <a:spcBef>
                <a:spcPts val="400"/>
              </a:spcBef>
              <a:spcAft>
                <a:spcPts val="0"/>
              </a:spcAft>
              <a:buSzPts val="1700"/>
              <a:buChar char="O"/>
              <a:defRPr sz="2000"/>
            </a:lvl9pPr>
          </a:lstStyle>
          <a:p/>
        </p:txBody>
      </p:sp>
      <p:sp>
        <p:nvSpPr>
          <p:cNvPr id="83" name="Google Shape;83;p53"/>
          <p:cNvSpPr txBox="1"/>
          <p:nvPr>
            <p:ph idx="2" type="body"/>
          </p:nvPr>
        </p:nvSpPr>
        <p:spPr>
          <a:xfrm rot="-60000">
            <a:off x="1148125" y="3623748"/>
            <a:ext cx="3048891" cy="210040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84" name="Google Shape;84;p53"/>
          <p:cNvSpPr txBox="1"/>
          <p:nvPr>
            <p:ph idx="10" type="dt"/>
          </p:nvPr>
        </p:nvSpPr>
        <p:spPr>
          <a:xfrm rot="60000">
            <a:off x="6341698" y="588567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3"/>
          <p:cNvSpPr txBox="1"/>
          <p:nvPr>
            <p:ph idx="11" type="ftr"/>
          </p:nvPr>
        </p:nvSpPr>
        <p:spPr>
          <a:xfrm rot="-60000">
            <a:off x="914554" y="5829261"/>
            <a:ext cx="352260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53"/>
          <p:cNvSpPr txBox="1"/>
          <p:nvPr>
            <p:ph idx="12" type="sldNum"/>
          </p:nvPr>
        </p:nvSpPr>
        <p:spPr>
          <a:xfrm rot="60000">
            <a:off x="7557313" y="5896961"/>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grpSp>
        <p:nvGrpSpPr>
          <p:cNvPr id="88" name="Google Shape;88;p54"/>
          <p:cNvGrpSpPr/>
          <p:nvPr/>
        </p:nvGrpSpPr>
        <p:grpSpPr>
          <a:xfrm>
            <a:off x="0" y="0"/>
            <a:ext cx="9144000" cy="6858000"/>
            <a:chOff x="0" y="0"/>
            <a:chExt cx="9144000" cy="6858000"/>
          </a:xfrm>
        </p:grpSpPr>
        <p:sp>
          <p:nvSpPr>
            <p:cNvPr id="89" name="Google Shape;89;p54"/>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b="0%" l="0%" r="100%" t="100%"/>
              </a:path>
              <a:tileRect b="-100%" l="-100%" r="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0" name="Google Shape;90;p54"/>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91" name="Google Shape;91;p54"/>
          <p:cNvSpPr/>
          <p:nvPr/>
        </p:nvSpPr>
        <p:spPr>
          <a:xfrm rot="10800000">
            <a:off x="632177" y="6058038"/>
            <a:ext cx="772160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2" name="Google Shape;92;p54"/>
          <p:cNvSpPr/>
          <p:nvPr/>
        </p:nvSpPr>
        <p:spPr>
          <a:xfrm rot="-60000">
            <a:off x="749204" y="576868"/>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3" name="Google Shape;93;p54"/>
          <p:cNvSpPr/>
          <p:nvPr/>
        </p:nvSpPr>
        <p:spPr>
          <a:xfrm rot="-60000">
            <a:off x="745058" y="575769"/>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4" name="Google Shape;94;p54"/>
          <p:cNvSpPr/>
          <p:nvPr/>
        </p:nvSpPr>
        <p:spPr>
          <a:xfrm rot="60000">
            <a:off x="4468872" y="605163"/>
            <a:ext cx="3788941" cy="5722296"/>
          </a:xfrm>
          <a:prstGeom prst="rect">
            <a:avLst/>
          </a:prstGeom>
          <a:solidFill>
            <a:schemeClr val="lt1"/>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5" name="Google Shape;95;p54"/>
          <p:cNvSpPr/>
          <p:nvPr/>
        </p:nvSpPr>
        <p:spPr>
          <a:xfrm rot="60000">
            <a:off x="4464768" y="603920"/>
            <a:ext cx="3788941" cy="5722296"/>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96" name="Google Shape;96;p54"/>
          <p:cNvPicPr preferRelativeResize="0"/>
          <p:nvPr/>
        </p:nvPicPr>
        <p:blipFill rotWithShape="1">
          <a:blip r:embed="rId3">
            <a:alphaModFix/>
          </a:blip>
          <a:srcRect b="0" l="0" r="0" t="0"/>
          <a:stretch/>
        </p:blipFill>
        <p:spPr>
          <a:xfrm rot="1435684">
            <a:off x="2371106" y="293953"/>
            <a:ext cx="567831" cy="567830"/>
          </a:xfrm>
          <a:prstGeom prst="rect">
            <a:avLst/>
          </a:prstGeom>
          <a:noFill/>
          <a:ln>
            <a:noFill/>
          </a:ln>
        </p:spPr>
      </p:pic>
      <p:pic>
        <p:nvPicPr>
          <p:cNvPr descr="C:\Users\Administrator\Desktop\Pushpin Dev\Assets\pushpinLeft.png" id="97" name="Google Shape;97;p54"/>
          <p:cNvPicPr preferRelativeResize="0"/>
          <p:nvPr/>
        </p:nvPicPr>
        <p:blipFill rotWithShape="1">
          <a:blip r:embed="rId3">
            <a:alphaModFix/>
          </a:blip>
          <a:srcRect b="0" l="0" r="0" t="0"/>
          <a:stretch/>
        </p:blipFill>
        <p:spPr>
          <a:xfrm rot="4096196">
            <a:off x="6279647" y="333163"/>
            <a:ext cx="566928" cy="566928"/>
          </a:xfrm>
          <a:prstGeom prst="rect">
            <a:avLst/>
          </a:prstGeom>
          <a:noFill/>
          <a:ln>
            <a:noFill/>
          </a:ln>
        </p:spPr>
      </p:pic>
      <p:sp>
        <p:nvSpPr>
          <p:cNvPr id="98" name="Google Shape;98;p54"/>
          <p:cNvSpPr txBox="1"/>
          <p:nvPr>
            <p:ph type="title"/>
          </p:nvPr>
        </p:nvSpPr>
        <p:spPr>
          <a:xfrm rot="-60000">
            <a:off x="1106424" y="2020824"/>
            <a:ext cx="3063240" cy="1499616"/>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chemeClr val="dk1"/>
              </a:buClr>
              <a:buSzPts val="2400"/>
              <a:buFont typeface="Constant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4"/>
          <p:cNvSpPr/>
          <p:nvPr>
            <p:ph idx="2" type="pic"/>
          </p:nvPr>
        </p:nvSpPr>
        <p:spPr>
          <a:xfrm rot="60000">
            <a:off x="4898615" y="1207272"/>
            <a:ext cx="2913863" cy="4539412"/>
          </a:xfrm>
          <a:prstGeom prst="rect">
            <a:avLst/>
          </a:prstGeom>
          <a:noFill/>
          <a:ln cap="rnd" cmpd="sng" w="101600">
            <a:solidFill>
              <a:srgbClr val="FFFFFF"/>
            </a:solidFill>
            <a:prstDash val="solid"/>
            <a:round/>
            <a:headEnd len="sm" w="sm" type="none"/>
            <a:tailEnd len="sm" w="sm" type="none"/>
          </a:ln>
          <a:effectLst>
            <a:outerShdw blurRad="88900" rotWithShape="0" algn="tl">
              <a:srgbClr val="000000">
                <a:alpha val="40000"/>
              </a:srgbClr>
            </a:outerShdw>
          </a:effectLst>
        </p:spPr>
      </p:sp>
      <p:sp>
        <p:nvSpPr>
          <p:cNvPr id="100" name="Google Shape;100;p54"/>
          <p:cNvSpPr txBox="1"/>
          <p:nvPr>
            <p:ph idx="1" type="body"/>
          </p:nvPr>
        </p:nvSpPr>
        <p:spPr>
          <a:xfrm rot="-60000">
            <a:off x="1152144" y="3621024"/>
            <a:ext cx="3044952" cy="2103120"/>
          </a:xfrm>
          <a:prstGeom prst="rect">
            <a:avLst/>
          </a:prstGeom>
          <a:noFill/>
          <a:ln>
            <a:noFill/>
          </a:ln>
        </p:spPr>
        <p:txBody>
          <a:bodyPr anchorCtr="0" anchor="t" bIns="45700" lIns="91425" spcFirstLastPara="1" rIns="91425" wrap="square" tIns="45700">
            <a:normAutofit/>
          </a:bodyPr>
          <a:lstStyle>
            <a:lvl1pPr indent="-228600" lvl="0" marL="457200" algn="ctr">
              <a:spcBef>
                <a:spcPts val="320"/>
              </a:spcBef>
              <a:spcAft>
                <a:spcPts val="0"/>
              </a:spcAft>
              <a:buSzPts val="1360"/>
              <a:buNone/>
              <a:defRPr sz="16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765"/>
              <a:buNone/>
              <a:defRPr sz="900"/>
            </a:lvl4pPr>
            <a:lvl5pPr indent="-228600" lvl="4" marL="2286000" algn="l">
              <a:spcBef>
                <a:spcPts val="180"/>
              </a:spcBef>
              <a:spcAft>
                <a:spcPts val="0"/>
              </a:spcAft>
              <a:buSzPts val="765"/>
              <a:buNone/>
              <a:defRPr sz="900"/>
            </a:lvl5pPr>
            <a:lvl6pPr indent="-228600" lvl="5" marL="2743200" algn="l">
              <a:spcBef>
                <a:spcPts val="180"/>
              </a:spcBef>
              <a:spcAft>
                <a:spcPts val="0"/>
              </a:spcAft>
              <a:buSzPts val="765"/>
              <a:buNone/>
              <a:defRPr sz="900"/>
            </a:lvl6pPr>
            <a:lvl7pPr indent="-228600" lvl="6" marL="3200400" algn="l">
              <a:spcBef>
                <a:spcPts val="180"/>
              </a:spcBef>
              <a:spcAft>
                <a:spcPts val="0"/>
              </a:spcAft>
              <a:buSzPts val="765"/>
              <a:buNone/>
              <a:defRPr sz="900"/>
            </a:lvl7pPr>
            <a:lvl8pPr indent="-228600" lvl="7" marL="3657600" algn="l">
              <a:spcBef>
                <a:spcPts val="180"/>
              </a:spcBef>
              <a:spcAft>
                <a:spcPts val="0"/>
              </a:spcAft>
              <a:buSzPts val="765"/>
              <a:buNone/>
              <a:defRPr sz="900"/>
            </a:lvl8pPr>
            <a:lvl9pPr indent="-228600" lvl="8" marL="4114800" algn="l">
              <a:spcBef>
                <a:spcPts val="180"/>
              </a:spcBef>
              <a:spcAft>
                <a:spcPts val="0"/>
              </a:spcAft>
              <a:buSzPts val="765"/>
              <a:buNone/>
              <a:defRPr sz="900"/>
            </a:lvl9pPr>
          </a:lstStyle>
          <a:p/>
        </p:txBody>
      </p:sp>
      <p:sp>
        <p:nvSpPr>
          <p:cNvPr id="101" name="Google Shape;101;p54"/>
          <p:cNvSpPr txBox="1"/>
          <p:nvPr>
            <p:ph idx="10" type="dt"/>
          </p:nvPr>
        </p:nvSpPr>
        <p:spPr>
          <a:xfrm rot="60000">
            <a:off x="6345936" y="5888737"/>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4"/>
          <p:cNvSpPr txBox="1"/>
          <p:nvPr>
            <p:ph idx="11" type="ftr"/>
          </p:nvPr>
        </p:nvSpPr>
        <p:spPr>
          <a:xfrm rot="-60000">
            <a:off x="914569" y="5831037"/>
            <a:ext cx="331904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54"/>
          <p:cNvSpPr txBox="1"/>
          <p:nvPr>
            <p:ph idx="12" type="sldNum"/>
          </p:nvPr>
        </p:nvSpPr>
        <p:spPr>
          <a:xfrm rot="60000">
            <a:off x="7562089" y="5900026"/>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p5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55"/>
          <p:cNvSpPr txBox="1"/>
          <p:nvPr>
            <p:ph idx="1" type="body"/>
          </p:nvPr>
        </p:nvSpPr>
        <p:spPr>
          <a:xfrm rot="5400000">
            <a:off x="2759336" y="822961"/>
            <a:ext cx="3603812" cy="6196405"/>
          </a:xfrm>
          <a:prstGeom prst="rect">
            <a:avLst/>
          </a:prstGeom>
          <a:noFill/>
          <a:ln>
            <a:noFill/>
          </a:ln>
        </p:spPr>
        <p:txBody>
          <a:bodyPr anchorCtr="0" anchor="ctr"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07" name="Google Shape;107;p55"/>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5"/>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55"/>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0" name="Shape 110"/>
        <p:cNvGrpSpPr/>
        <p:nvPr/>
      </p:nvGrpSpPr>
      <p:grpSpPr>
        <a:xfrm>
          <a:off x="0" y="0"/>
          <a:ext cx="0" cy="0"/>
          <a:chOff x="0" y="0"/>
          <a:chExt cx="0" cy="0"/>
        </a:xfrm>
      </p:grpSpPr>
      <p:sp>
        <p:nvSpPr>
          <p:cNvPr id="111" name="Google Shape;111;p56"/>
          <p:cNvSpPr txBox="1"/>
          <p:nvPr>
            <p:ph type="title"/>
          </p:nvPr>
        </p:nvSpPr>
        <p:spPr>
          <a:xfrm rot="5400000">
            <a:off x="4962879" y="2592212"/>
            <a:ext cx="4763911" cy="14308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4400"/>
              <a:buFont typeface="Constant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6"/>
          <p:cNvSpPr txBox="1"/>
          <p:nvPr>
            <p:ph idx="1" type="body"/>
          </p:nvPr>
        </p:nvSpPr>
        <p:spPr>
          <a:xfrm rot="5400000">
            <a:off x="1686277" y="718256"/>
            <a:ext cx="4402667" cy="5178779"/>
          </a:xfrm>
          <a:prstGeom prst="rect">
            <a:avLst/>
          </a:prstGeom>
          <a:noFill/>
          <a:ln>
            <a:noFill/>
          </a:ln>
        </p:spPr>
        <p:txBody>
          <a:bodyPr anchorCtr="0" anchor="t" bIns="45700" lIns="91425" spcFirstLastPara="1" rIns="91425" wrap="square" tIns="45700">
            <a:normAutofit/>
          </a:bodyPr>
          <a:lstStyle>
            <a:lvl1pPr indent="-325755" lvl="0" marL="457200" algn="l">
              <a:spcBef>
                <a:spcPts val="360"/>
              </a:spcBef>
              <a:spcAft>
                <a:spcPts val="0"/>
              </a:spcAft>
              <a:buSzPts val="1530"/>
              <a:buChar char="O"/>
              <a:defRPr/>
            </a:lvl1pPr>
            <a:lvl2pPr indent="-325755" lvl="1" marL="914400" algn="l">
              <a:spcBef>
                <a:spcPts val="360"/>
              </a:spcBef>
              <a:spcAft>
                <a:spcPts val="0"/>
              </a:spcAft>
              <a:buSzPts val="1530"/>
              <a:buChar char="O"/>
              <a:defRPr/>
            </a:lvl2pPr>
            <a:lvl3pPr indent="-325755" lvl="2" marL="1371600" algn="l">
              <a:spcBef>
                <a:spcPts val="360"/>
              </a:spcBef>
              <a:spcAft>
                <a:spcPts val="0"/>
              </a:spcAft>
              <a:buSzPts val="1530"/>
              <a:buChar char="O"/>
              <a:defRPr/>
            </a:lvl3pPr>
            <a:lvl4pPr indent="-325755" lvl="3" marL="1828800" algn="l">
              <a:spcBef>
                <a:spcPts val="360"/>
              </a:spcBef>
              <a:spcAft>
                <a:spcPts val="0"/>
              </a:spcAft>
              <a:buSzPts val="1530"/>
              <a:buChar char="O"/>
              <a:defRPr/>
            </a:lvl4pPr>
            <a:lvl5pPr indent="-325754" lvl="4" marL="2286000" algn="l">
              <a:spcBef>
                <a:spcPts val="360"/>
              </a:spcBef>
              <a:spcAft>
                <a:spcPts val="0"/>
              </a:spcAft>
              <a:buSzPts val="1530"/>
              <a:buChar char="O"/>
              <a:defRPr/>
            </a:lvl5pPr>
            <a:lvl6pPr indent="-325754" lvl="5" marL="2743200" algn="l">
              <a:spcBef>
                <a:spcPts val="360"/>
              </a:spcBef>
              <a:spcAft>
                <a:spcPts val="0"/>
              </a:spcAft>
              <a:buSzPts val="1530"/>
              <a:buChar char="O"/>
              <a:defRPr/>
            </a:lvl6pPr>
            <a:lvl7pPr indent="-325754" lvl="6" marL="3200400" algn="l">
              <a:spcBef>
                <a:spcPts val="360"/>
              </a:spcBef>
              <a:spcAft>
                <a:spcPts val="0"/>
              </a:spcAft>
              <a:buSzPts val="1530"/>
              <a:buChar char="O"/>
              <a:defRPr/>
            </a:lvl7pPr>
            <a:lvl8pPr indent="-325754" lvl="7" marL="3657600" algn="l">
              <a:spcBef>
                <a:spcPts val="360"/>
              </a:spcBef>
              <a:spcAft>
                <a:spcPts val="0"/>
              </a:spcAft>
              <a:buSzPts val="1530"/>
              <a:buChar char="O"/>
              <a:defRPr/>
            </a:lvl8pPr>
            <a:lvl9pPr indent="-325754" lvl="8" marL="4114800" algn="l">
              <a:spcBef>
                <a:spcPts val="360"/>
              </a:spcBef>
              <a:spcAft>
                <a:spcPts val="0"/>
              </a:spcAft>
              <a:buSzPts val="1530"/>
              <a:buChar char="O"/>
              <a:defRPr/>
            </a:lvl9pPr>
          </a:lstStyle>
          <a:p/>
        </p:txBody>
      </p:sp>
      <p:sp>
        <p:nvSpPr>
          <p:cNvPr id="113" name="Google Shape;113;p56"/>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6"/>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56"/>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6.pn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grpSp>
        <p:nvGrpSpPr>
          <p:cNvPr id="6" name="Google Shape;6;p45"/>
          <p:cNvGrpSpPr/>
          <p:nvPr/>
        </p:nvGrpSpPr>
        <p:grpSpPr>
          <a:xfrm>
            <a:off x="0" y="0"/>
            <a:ext cx="9144000" cy="6858000"/>
            <a:chOff x="0" y="0"/>
            <a:chExt cx="9144000" cy="6858000"/>
          </a:xfrm>
        </p:grpSpPr>
        <p:sp>
          <p:nvSpPr>
            <p:cNvPr id="7" name="Google Shape;7;p45"/>
            <p:cNvSpPr/>
            <p:nvPr/>
          </p:nvSpPr>
          <p:spPr>
            <a:xfrm>
              <a:off x="0" y="0"/>
              <a:ext cx="7162800" cy="6858000"/>
            </a:xfrm>
            <a:prstGeom prst="rect">
              <a:avLst/>
            </a:prstGeom>
            <a:gradFill>
              <a:gsLst>
                <a:gs pos="0">
                  <a:srgbClr val="010101">
                    <a:alpha val="51764"/>
                  </a:srgbClr>
                </a:gs>
                <a:gs pos="60000">
                  <a:srgbClr val="FEFEFE">
                    <a:alpha val="0"/>
                  </a:srgbClr>
                </a:gs>
                <a:gs pos="100000">
                  <a:srgbClr val="FEFEFE">
                    <a:alpha val="0"/>
                  </a:srgbClr>
                </a:gs>
              </a:gsLst>
              <a:path path="circle">
                <a:fillToRect b="0%" l="0%" r="100%" t="100%"/>
              </a:path>
              <a:tileRect b="-100%" l="-100%" r="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 name="Google Shape;8;p45"/>
            <p:cNvSpPr/>
            <p:nvPr/>
          </p:nvSpPr>
          <p:spPr>
            <a:xfrm>
              <a:off x="1143000" y="0"/>
              <a:ext cx="8001000" cy="6858000"/>
            </a:xfrm>
            <a:prstGeom prst="rect">
              <a:avLst/>
            </a:prstGeom>
            <a:gradFill>
              <a:gsLst>
                <a:gs pos="0">
                  <a:srgbClr val="010101">
                    <a:alpha val="55686"/>
                  </a:srgbClr>
                </a:gs>
                <a:gs pos="61000">
                  <a:srgbClr val="FEFEFE">
                    <a:alpha val="0"/>
                  </a:srgbClr>
                </a:gs>
                <a:gs pos="100000">
                  <a:srgbClr val="FEFEFE">
                    <a:alpha val="0"/>
                  </a:srgbClr>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9" name="Google Shape;9;p45"/>
          <p:cNvSpPr/>
          <p:nvPr/>
        </p:nvSpPr>
        <p:spPr>
          <a:xfrm rot="10800000">
            <a:off x="628650" y="6069330"/>
            <a:ext cx="7920991" cy="537210"/>
          </a:xfrm>
          <a:custGeom>
            <a:rect b="b" l="l" r="r" t="t"/>
            <a:pathLst>
              <a:path extrusionOk="0" h="495300" w="7955280">
                <a:moveTo>
                  <a:pt x="0" y="495300"/>
                </a:moveTo>
                <a:lnTo>
                  <a:pt x="169546" y="0"/>
                </a:lnTo>
                <a:lnTo>
                  <a:pt x="3966210" y="95250"/>
                </a:lnTo>
                <a:lnTo>
                  <a:pt x="7785734" y="0"/>
                </a:lnTo>
                <a:lnTo>
                  <a:pt x="7955280" y="495300"/>
                </a:lnTo>
                <a:lnTo>
                  <a:pt x="0" y="495300"/>
                </a:lnTo>
                <a:close/>
              </a:path>
            </a:pathLst>
          </a:custGeom>
          <a:gradFill>
            <a:gsLst>
              <a:gs pos="0">
                <a:srgbClr val="010101">
                  <a:alpha val="33725"/>
                </a:srgbClr>
              </a:gs>
              <a:gs pos="30000">
                <a:srgbClr val="010101">
                  <a:alpha val="33725"/>
                </a:srgbClr>
              </a:gs>
              <a:gs pos="100000">
                <a:srgbClr val="010101">
                  <a:alpha val="2588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0" name="Google Shape;10;p45"/>
          <p:cNvSpPr/>
          <p:nvPr/>
        </p:nvSpPr>
        <p:spPr>
          <a:xfrm>
            <a:off x="731520" y="575310"/>
            <a:ext cx="7696200" cy="5715000"/>
          </a:xfrm>
          <a:prstGeom prst="rect">
            <a:avLst/>
          </a:prstGeom>
          <a:solidFill>
            <a:srgbClr val="FEFEFE"/>
          </a:solid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 name="Google Shape;11;p45"/>
          <p:cNvSpPr/>
          <p:nvPr/>
        </p:nvSpPr>
        <p:spPr>
          <a:xfrm>
            <a:off x="731520" y="576072"/>
            <a:ext cx="7696200" cy="5715000"/>
          </a:xfrm>
          <a:prstGeom prst="rect">
            <a:avLst/>
          </a:prstGeom>
          <a:blipFill rotWithShape="1">
            <a:blip r:embed="rId2">
              <a:alphaModFix amt="20000"/>
            </a:blip>
            <a:tile algn="tl" flip="none" tx="0" sx="100000" ty="0" sy="100000"/>
          </a:blipFill>
          <a:ln>
            <a:noFill/>
          </a:ln>
          <a:effectLst>
            <a:outerShdw blurRad="101600" rotWithShape="0" algn="t" dir="5400000" dist="508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C:\Users\Administrator\Desktop\Pushpin Dev\Assets\pushpinLeft.png" id="12" name="Google Shape;12;p45"/>
          <p:cNvPicPr preferRelativeResize="0"/>
          <p:nvPr/>
        </p:nvPicPr>
        <p:blipFill rotWithShape="1">
          <a:blip r:embed="rId3">
            <a:alphaModFix/>
          </a:blip>
          <a:srcRect b="0" l="0" r="0" t="0"/>
          <a:stretch/>
        </p:blipFill>
        <p:spPr>
          <a:xfrm rot="1435684">
            <a:off x="543741" y="273091"/>
            <a:ext cx="567831" cy="567830"/>
          </a:xfrm>
          <a:prstGeom prst="rect">
            <a:avLst/>
          </a:prstGeom>
          <a:noFill/>
          <a:ln>
            <a:noFill/>
          </a:ln>
        </p:spPr>
      </p:pic>
      <p:pic>
        <p:nvPicPr>
          <p:cNvPr descr="C:\Users\Administrator\Desktop\Pushpin Dev\Assets\pushpinLeft.png" id="13" name="Google Shape;13;p45"/>
          <p:cNvPicPr preferRelativeResize="0"/>
          <p:nvPr/>
        </p:nvPicPr>
        <p:blipFill rotWithShape="1">
          <a:blip r:embed="rId3">
            <a:alphaModFix/>
          </a:blip>
          <a:srcRect b="0" l="0" r="0" t="0"/>
          <a:stretch/>
        </p:blipFill>
        <p:spPr>
          <a:xfrm rot="4096196">
            <a:off x="8115079" y="298163"/>
            <a:ext cx="566928" cy="566928"/>
          </a:xfrm>
          <a:prstGeom prst="rect">
            <a:avLst/>
          </a:prstGeom>
          <a:noFill/>
          <a:ln>
            <a:noFill/>
          </a:ln>
        </p:spPr>
      </p:pic>
      <p:sp>
        <p:nvSpPr>
          <p:cNvPr id="14" name="Google Shape;14;p4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onstantia"/>
              <a:buNone/>
              <a:defRPr b="0" i="0" sz="4400" u="none" cap="none" strike="noStrike">
                <a:solidFill>
                  <a:schemeClr val="dk1"/>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5" name="Google Shape;15;p4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lvl1pPr indent="-358140" lvl="0" marL="457200" marR="0" rtl="0" algn="l">
              <a:spcBef>
                <a:spcPts val="480"/>
              </a:spcBef>
              <a:spcAft>
                <a:spcPts val="0"/>
              </a:spcAft>
              <a:buClr>
                <a:schemeClr val="accent2"/>
              </a:buClr>
              <a:buSzPts val="2040"/>
              <a:buFont typeface="Courgette"/>
              <a:buChar char="O"/>
              <a:defRPr b="0" i="0" sz="2400" u="none" cap="none" strike="noStrike">
                <a:solidFill>
                  <a:schemeClr val="dk1"/>
                </a:solidFill>
                <a:latin typeface="Libre Franklin"/>
                <a:ea typeface="Libre Franklin"/>
                <a:cs typeface="Libre Franklin"/>
                <a:sym typeface="Libre Franklin"/>
              </a:defRPr>
            </a:lvl1pPr>
            <a:lvl2pPr indent="-347344" lvl="1" marL="914400" marR="0" rtl="0" algn="l">
              <a:spcBef>
                <a:spcPts val="440"/>
              </a:spcBef>
              <a:spcAft>
                <a:spcPts val="0"/>
              </a:spcAft>
              <a:buClr>
                <a:schemeClr val="accent2"/>
              </a:buClr>
              <a:buSzPts val="1870"/>
              <a:buFont typeface="Courgette"/>
              <a:buChar char="O"/>
              <a:defRPr b="0" i="0" sz="2200" u="none" cap="none" strike="noStrike">
                <a:solidFill>
                  <a:schemeClr val="dk1"/>
                </a:solidFill>
                <a:latin typeface="Libre Franklin"/>
                <a:ea typeface="Libre Franklin"/>
                <a:cs typeface="Libre Franklin"/>
                <a:sym typeface="Libre Franklin"/>
              </a:defRPr>
            </a:lvl2pPr>
            <a:lvl3pPr indent="-336550" lvl="2" marL="1371600" marR="0" rtl="0" algn="l">
              <a:spcBef>
                <a:spcPts val="400"/>
              </a:spcBef>
              <a:spcAft>
                <a:spcPts val="0"/>
              </a:spcAft>
              <a:buClr>
                <a:schemeClr val="accent2"/>
              </a:buClr>
              <a:buSzPts val="1700"/>
              <a:buFont typeface="Courgette"/>
              <a:buChar char="O"/>
              <a:defRPr b="0" i="0" sz="2000" u="none" cap="none" strike="noStrike">
                <a:solidFill>
                  <a:schemeClr val="dk1"/>
                </a:solidFill>
                <a:latin typeface="Libre Franklin"/>
                <a:ea typeface="Libre Franklin"/>
                <a:cs typeface="Libre Franklin"/>
                <a:sym typeface="Libre Franklin"/>
              </a:defRPr>
            </a:lvl3pPr>
            <a:lvl4pPr indent="-325755" lvl="3" marL="1828800" marR="0" rtl="0" algn="l">
              <a:spcBef>
                <a:spcPts val="360"/>
              </a:spcBef>
              <a:spcAft>
                <a:spcPts val="0"/>
              </a:spcAft>
              <a:buClr>
                <a:schemeClr val="accent2"/>
              </a:buClr>
              <a:buSzPts val="1530"/>
              <a:buFont typeface="Courgette"/>
              <a:buChar char="O"/>
              <a:defRPr b="0" i="0" sz="1800" u="none" cap="none" strike="noStrike">
                <a:solidFill>
                  <a:schemeClr val="dk1"/>
                </a:solidFill>
                <a:latin typeface="Libre Franklin"/>
                <a:ea typeface="Libre Franklin"/>
                <a:cs typeface="Libre Franklin"/>
                <a:sym typeface="Libre Franklin"/>
              </a:defRPr>
            </a:lvl4pPr>
            <a:lvl5pPr indent="-314960" lvl="4" marL="22860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5pPr>
            <a:lvl6pPr indent="-314960" lvl="5" marL="27432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6pPr>
            <a:lvl7pPr indent="-314960" lvl="6" marL="32004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7pPr>
            <a:lvl8pPr indent="-314959" lvl="7" marL="36576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8pPr>
            <a:lvl9pPr indent="-314959" lvl="8" marL="4114800" marR="0" rtl="0" algn="l">
              <a:spcBef>
                <a:spcPts val="320"/>
              </a:spcBef>
              <a:spcAft>
                <a:spcPts val="0"/>
              </a:spcAft>
              <a:buClr>
                <a:schemeClr val="accent2"/>
              </a:buClr>
              <a:buSzPts val="1360"/>
              <a:buFont typeface="Courgette"/>
              <a:buChar char="O"/>
              <a:defRPr b="0" i="0" sz="1600" u="none" cap="none" strike="noStrike">
                <a:solidFill>
                  <a:schemeClr val="dk1"/>
                </a:solidFill>
                <a:latin typeface="Libre Franklin"/>
                <a:ea typeface="Libre Franklin"/>
                <a:cs typeface="Libre Franklin"/>
                <a:sym typeface="Libre Franklin"/>
              </a:defRPr>
            </a:lvl9pPr>
          </a:lstStyle>
          <a:p/>
        </p:txBody>
      </p:sp>
      <p:sp>
        <p:nvSpPr>
          <p:cNvPr id="16" name="Google Shape;16;p45"/>
          <p:cNvSpPr txBox="1"/>
          <p:nvPr>
            <p:ph idx="10" type="dt"/>
          </p:nvPr>
        </p:nvSpPr>
        <p:spPr>
          <a:xfrm>
            <a:off x="6454588" y="5809152"/>
            <a:ext cx="1213821"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7" name="Google Shape;17;p45"/>
          <p:cNvSpPr txBox="1"/>
          <p:nvPr>
            <p:ph idx="11" type="ftr"/>
          </p:nvPr>
        </p:nvSpPr>
        <p:spPr>
          <a:xfrm>
            <a:off x="914401" y="5809152"/>
            <a:ext cx="554018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8" name="Google Shape;18;p45"/>
          <p:cNvSpPr txBox="1"/>
          <p:nvPr>
            <p:ph idx="12" type="sldNum"/>
          </p:nvPr>
        </p:nvSpPr>
        <p:spPr>
          <a:xfrm>
            <a:off x="7670202" y="5809152"/>
            <a:ext cx="554023"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dk2"/>
                </a:solidFill>
                <a:latin typeface="Arial"/>
                <a:ea typeface="Arial"/>
                <a:cs typeface="Arial"/>
                <a:sym typeface="Arial"/>
              </a:defRPr>
            </a:lvl1pPr>
            <a:lvl2pPr indent="0" lvl="1" marL="0" marR="0" rtl="0" algn="r">
              <a:spcBef>
                <a:spcPts val="0"/>
              </a:spcBef>
              <a:buNone/>
              <a:defRPr b="0" i="0" sz="1400" u="none" cap="none" strike="noStrike">
                <a:solidFill>
                  <a:schemeClr val="dk2"/>
                </a:solidFill>
                <a:latin typeface="Arial"/>
                <a:ea typeface="Arial"/>
                <a:cs typeface="Arial"/>
                <a:sym typeface="Arial"/>
              </a:defRPr>
            </a:lvl2pPr>
            <a:lvl3pPr indent="0" lvl="2" marL="0" marR="0" rtl="0" algn="r">
              <a:spcBef>
                <a:spcPts val="0"/>
              </a:spcBef>
              <a:buNone/>
              <a:defRPr b="0" i="0" sz="1400" u="none" cap="none" strike="noStrike">
                <a:solidFill>
                  <a:schemeClr val="dk2"/>
                </a:solidFill>
                <a:latin typeface="Arial"/>
                <a:ea typeface="Arial"/>
                <a:cs typeface="Arial"/>
                <a:sym typeface="Arial"/>
              </a:defRPr>
            </a:lvl3pPr>
            <a:lvl4pPr indent="0" lvl="3" marL="0" marR="0" rtl="0" algn="r">
              <a:spcBef>
                <a:spcPts val="0"/>
              </a:spcBef>
              <a:buNone/>
              <a:defRPr b="0" i="0" sz="1400" u="none" cap="none" strike="noStrike">
                <a:solidFill>
                  <a:schemeClr val="dk2"/>
                </a:solidFill>
                <a:latin typeface="Arial"/>
                <a:ea typeface="Arial"/>
                <a:cs typeface="Arial"/>
                <a:sym typeface="Arial"/>
              </a:defRPr>
            </a:lvl4pPr>
            <a:lvl5pPr indent="0" lvl="4" marL="0" marR="0" rtl="0" algn="r">
              <a:spcBef>
                <a:spcPts val="0"/>
              </a:spcBef>
              <a:buNone/>
              <a:defRPr b="0" i="0" sz="1400" u="none" cap="none" strike="noStrike">
                <a:solidFill>
                  <a:schemeClr val="dk2"/>
                </a:solidFill>
                <a:latin typeface="Arial"/>
                <a:ea typeface="Arial"/>
                <a:cs typeface="Arial"/>
                <a:sym typeface="Arial"/>
              </a:defRPr>
            </a:lvl5pPr>
            <a:lvl6pPr indent="0" lvl="5" marL="0" marR="0" rtl="0" algn="r">
              <a:spcBef>
                <a:spcPts val="0"/>
              </a:spcBef>
              <a:buNone/>
              <a:defRPr b="0" i="0" sz="1400" u="none" cap="none" strike="noStrike">
                <a:solidFill>
                  <a:schemeClr val="dk2"/>
                </a:solidFill>
                <a:latin typeface="Arial"/>
                <a:ea typeface="Arial"/>
                <a:cs typeface="Arial"/>
                <a:sym typeface="Arial"/>
              </a:defRPr>
            </a:lvl6pPr>
            <a:lvl7pPr indent="0" lvl="6" marL="0" marR="0" rtl="0" algn="r">
              <a:spcBef>
                <a:spcPts val="0"/>
              </a:spcBef>
              <a:buNone/>
              <a:defRPr b="0" i="0" sz="1400" u="none" cap="none" strike="noStrike">
                <a:solidFill>
                  <a:schemeClr val="dk2"/>
                </a:solidFill>
                <a:latin typeface="Arial"/>
                <a:ea typeface="Arial"/>
                <a:cs typeface="Arial"/>
                <a:sym typeface="Arial"/>
              </a:defRPr>
            </a:lvl7pPr>
            <a:lvl8pPr indent="0" lvl="7" marL="0" marR="0" rtl="0" algn="r">
              <a:spcBef>
                <a:spcPts val="0"/>
              </a:spcBef>
              <a:buNone/>
              <a:defRPr b="0" i="0" sz="1400" u="none" cap="none" strike="noStrike">
                <a:solidFill>
                  <a:schemeClr val="dk2"/>
                </a:solidFill>
                <a:latin typeface="Arial"/>
                <a:ea typeface="Arial"/>
                <a:cs typeface="Arial"/>
                <a:sym typeface="Arial"/>
              </a:defRPr>
            </a:lvl8pPr>
            <a:lvl9pPr indent="0" lvl="8" marL="0" marR="0" rtl="0" algn="r">
              <a:spcBef>
                <a:spcPts val="0"/>
              </a:spcBef>
              <a:buNone/>
              <a:defRPr b="0" i="0" sz="14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youtu.be/o7fpyP2IFrQ"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molecules.a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
          <p:cNvSpPr txBox="1"/>
          <p:nvPr>
            <p:ph type="ctrTitle"/>
          </p:nvPr>
        </p:nvSpPr>
        <p:spPr>
          <a:xfrm>
            <a:off x="1727201" y="1794935"/>
            <a:ext cx="5723468" cy="182809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800"/>
              <a:buFont typeface="Constantia"/>
              <a:buNone/>
            </a:pPr>
            <a:r>
              <a:rPr lang="en-CA"/>
              <a:t>Metabolism &amp; Nutrition</a:t>
            </a:r>
            <a:endParaRPr/>
          </a:p>
        </p:txBody>
      </p:sp>
      <p:sp>
        <p:nvSpPr>
          <p:cNvPr id="121" name="Google Shape;121;p1"/>
          <p:cNvSpPr txBox="1"/>
          <p:nvPr>
            <p:ph idx="1" type="subTitle"/>
          </p:nvPr>
        </p:nvSpPr>
        <p:spPr>
          <a:xfrm>
            <a:off x="1727200" y="3736622"/>
            <a:ext cx="5712179" cy="1524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040"/>
              <a:buNone/>
            </a:pPr>
            <a:r>
              <a:rPr lang="en-CA"/>
              <a:t>Physiology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Metabolism</a:t>
            </a:r>
            <a:endParaRPr/>
          </a:p>
        </p:txBody>
      </p:sp>
      <p:sp>
        <p:nvSpPr>
          <p:cNvPr id="127" name="Google Shape;127;p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Metabolic reactions contribute to homeostasis by harvesting chemical energy from consumed nutrients to contribute to the body’s growth, repair, and normal functioning</a:t>
            </a:r>
            <a:endParaRPr/>
          </a:p>
          <a:p>
            <a:pPr indent="-274320" lvl="0" marL="274320" rtl="0" algn="l">
              <a:spcBef>
                <a:spcPts val="480"/>
              </a:spcBef>
              <a:spcAft>
                <a:spcPts val="0"/>
              </a:spcAft>
              <a:buSzPts val="2040"/>
              <a:buChar char="O"/>
            </a:pPr>
            <a:r>
              <a:rPr lang="en-CA"/>
              <a:t>Metabolism denotes the sum of all body chemical reactions.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Catabolic Reactions</a:t>
            </a:r>
            <a:endParaRPr/>
          </a:p>
        </p:txBody>
      </p:sp>
      <p:sp>
        <p:nvSpPr>
          <p:cNvPr id="133" name="Google Shape;133;p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Catabolism is breaking down larger molecules into smaller molecules.  Catabolic reactions provide more energy than they consume; they are</a:t>
            </a:r>
            <a:r>
              <a:rPr lang="en-CA">
                <a:solidFill>
                  <a:schemeClr val="dk2"/>
                </a:solidFill>
              </a:rPr>
              <a:t> exergonic – they liberate heat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Anabolic Reactions</a:t>
            </a:r>
            <a:endParaRPr/>
          </a:p>
        </p:txBody>
      </p:sp>
      <p:sp>
        <p:nvSpPr>
          <p:cNvPr id="139" name="Google Shape;139;p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Anabolism is building up smaller molecules into larger molecules.  Anabolic reactions consume more energy than they produce; they are </a:t>
            </a:r>
            <a:r>
              <a:rPr lang="en-CA">
                <a:solidFill>
                  <a:schemeClr val="dk2"/>
                </a:solidFill>
              </a:rPr>
              <a:t>endergonic – they consume heat.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Metabolism Summary</a:t>
            </a:r>
            <a:endParaRPr/>
          </a:p>
        </p:txBody>
      </p:sp>
      <p:sp>
        <p:nvSpPr>
          <p:cNvPr id="145" name="Google Shape;145;p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Metabolism is an energy-balancing act between catabolic reactions and anabolic reactions. </a:t>
            </a:r>
            <a:endParaRPr/>
          </a:p>
          <a:p>
            <a:pPr indent="-274320" lvl="0" marL="274320" rtl="0" algn="l">
              <a:spcBef>
                <a:spcPts val="480"/>
              </a:spcBef>
              <a:spcAft>
                <a:spcPts val="0"/>
              </a:spcAft>
              <a:buSzPts val="2040"/>
              <a:buChar char="O"/>
            </a:pPr>
            <a:r>
              <a:rPr lang="en-CA"/>
              <a:t>The molecule that participates most often in energy exchanges in living cells is ATP (adenosine  triphosphate),</a:t>
            </a:r>
            <a:endParaRPr/>
          </a:p>
          <a:p>
            <a:pPr indent="-274320" lvl="0" marL="274320" rtl="0" algn="l">
              <a:spcBef>
                <a:spcPts val="480"/>
              </a:spcBef>
              <a:spcAft>
                <a:spcPts val="0"/>
              </a:spcAft>
              <a:buSzPts val="2040"/>
              <a:buChar char="O"/>
            </a:pPr>
            <a:r>
              <a:rPr lang="en-CA"/>
              <a:t> The exact reactions that occur depend on which enzymes are active in a particular cell at a particular time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Nutrients</a:t>
            </a:r>
            <a:endParaRPr/>
          </a:p>
        </p:txBody>
      </p:sp>
      <p:sp>
        <p:nvSpPr>
          <p:cNvPr id="151" name="Google Shape;151;p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a “food or liquid that supplies the body’s metabolic needs</a:t>
            </a:r>
            <a:endParaRPr/>
          </a:p>
          <a:p>
            <a:pPr indent="-274320" lvl="0" marL="274320" rtl="0" algn="l">
              <a:spcBef>
                <a:spcPts val="444"/>
              </a:spcBef>
              <a:spcAft>
                <a:spcPts val="0"/>
              </a:spcAft>
              <a:buSzPct val="85000"/>
              <a:buChar char="O"/>
            </a:pPr>
            <a:r>
              <a:rPr lang="en-CA"/>
              <a:t>Nutrients include:</a:t>
            </a:r>
            <a:endParaRPr/>
          </a:p>
          <a:p>
            <a:pPr indent="-274320" lvl="1" marL="640080" rtl="0" algn="l">
              <a:spcBef>
                <a:spcPts val="407"/>
              </a:spcBef>
              <a:spcAft>
                <a:spcPts val="0"/>
              </a:spcAft>
              <a:buSzPct val="85000"/>
              <a:buChar char="O"/>
            </a:pPr>
            <a:r>
              <a:rPr lang="en-CA"/>
              <a:t>A necessary chemical (such as Na+ and other minerals)</a:t>
            </a:r>
            <a:endParaRPr/>
          </a:p>
          <a:p>
            <a:pPr indent="-274320" lvl="1" marL="640080" rtl="0" algn="l">
              <a:spcBef>
                <a:spcPts val="407"/>
              </a:spcBef>
              <a:spcAft>
                <a:spcPts val="0"/>
              </a:spcAft>
              <a:buSzPct val="85000"/>
              <a:buChar char="O"/>
            </a:pPr>
            <a:r>
              <a:rPr lang="en-CA"/>
              <a:t>A substance that provides energy (such as lipids or carbohydrates like glucose)</a:t>
            </a:r>
            <a:endParaRPr/>
          </a:p>
          <a:p>
            <a:pPr indent="-274320" lvl="1" marL="640080" rtl="0" algn="l">
              <a:spcBef>
                <a:spcPts val="407"/>
              </a:spcBef>
              <a:spcAft>
                <a:spcPts val="0"/>
              </a:spcAft>
              <a:buSzPct val="85000"/>
              <a:buChar char="O"/>
            </a:pPr>
            <a:r>
              <a:rPr lang="en-CA"/>
              <a:t>Something that helps in growth of new body components (such as vitamins)</a:t>
            </a:r>
            <a:endParaRPr/>
          </a:p>
          <a:p>
            <a:pPr indent="-274320" lvl="1" marL="640080" rtl="0" algn="l">
              <a:spcBef>
                <a:spcPts val="407"/>
              </a:spcBef>
              <a:spcAft>
                <a:spcPts val="0"/>
              </a:spcAft>
              <a:buSzPct val="85000"/>
              <a:buChar char="O"/>
            </a:pPr>
            <a:r>
              <a:rPr lang="en-CA"/>
              <a:t>A substance that repairs or maintains body functions (such as proteins, or amino acids to make proteins).</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Oxidation and Reduction</a:t>
            </a:r>
            <a:endParaRPr/>
          </a:p>
        </p:txBody>
      </p:sp>
      <p:sp>
        <p:nvSpPr>
          <p:cNvPr id="157" name="Google Shape;157;p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Oxidation is the removal of electrons</a:t>
            </a:r>
            <a:endParaRPr/>
          </a:p>
          <a:p>
            <a:pPr indent="-274320" lvl="0" marL="274320" rtl="0" algn="l">
              <a:spcBef>
                <a:spcPts val="480"/>
              </a:spcBef>
              <a:spcAft>
                <a:spcPts val="0"/>
              </a:spcAft>
              <a:buSzPts val="2040"/>
              <a:buChar char="O"/>
            </a:pPr>
            <a:r>
              <a:rPr lang="en-CA"/>
              <a:t>Reduction is the addition of electrons</a:t>
            </a:r>
            <a:endParaRPr/>
          </a:p>
          <a:p>
            <a:pPr indent="-274320" lvl="0" marL="274320" rtl="0" algn="l">
              <a:spcBef>
                <a:spcPts val="480"/>
              </a:spcBef>
              <a:spcAft>
                <a:spcPts val="0"/>
              </a:spcAft>
              <a:buSzPts val="2040"/>
              <a:buChar char="O"/>
            </a:pPr>
            <a:r>
              <a:rPr lang="en-CA"/>
              <a:t>Oxidation – Reduction reactions always occur together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ATP</a:t>
            </a:r>
            <a:endParaRPr/>
          </a:p>
        </p:txBody>
      </p:sp>
      <p:sp>
        <p:nvSpPr>
          <p:cNvPr id="163" name="Google Shape;163;p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Catabolic reactions transfer energy into the “high-energy” phosphate bonds of ATP, where it can be released quickly and easily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ATP Cycle</a:t>
            </a:r>
            <a:endParaRPr/>
          </a:p>
        </p:txBody>
      </p:sp>
      <p:sp>
        <p:nvSpPr>
          <p:cNvPr id="169" name="Google Shape;169;p1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u="sng">
                <a:solidFill>
                  <a:schemeClr val="hlink"/>
                </a:solidFill>
                <a:hlinkClick r:id="rId3"/>
              </a:rPr>
              <a:t>https://youtu.be/o7fpyP2IFrQ</a:t>
            </a:r>
            <a:endParaRPr/>
          </a:p>
          <a:p>
            <a:pPr indent="0" lvl="0" marL="0" rtl="0" algn="l">
              <a:spcBef>
                <a:spcPts val="480"/>
              </a:spcBef>
              <a:spcAft>
                <a:spcPts val="0"/>
              </a:spcAft>
              <a:buSzPts val="2040"/>
              <a:buNone/>
            </a:pPr>
            <a:r>
              <a:t/>
            </a:r>
            <a:endParaRPr/>
          </a:p>
        </p:txBody>
      </p:sp>
      <p:pic>
        <p:nvPicPr>
          <p:cNvPr id="170" name="Google Shape;170;p13"/>
          <p:cNvPicPr preferRelativeResize="0"/>
          <p:nvPr/>
        </p:nvPicPr>
        <p:blipFill rotWithShape="1">
          <a:blip r:embed="rId4">
            <a:alphaModFix/>
          </a:blip>
          <a:srcRect b="0" l="0" r="0" t="0"/>
          <a:stretch/>
        </p:blipFill>
        <p:spPr>
          <a:xfrm>
            <a:off x="1907704" y="2708920"/>
            <a:ext cx="5486400" cy="3451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onstantia"/>
              <a:buNone/>
            </a:pPr>
            <a:r>
              <a:rPr lang="en-CA"/>
              <a:t>Mechanisms of ATP Generation</a:t>
            </a:r>
            <a:endParaRPr/>
          </a:p>
        </p:txBody>
      </p:sp>
      <p:sp>
        <p:nvSpPr>
          <p:cNvPr id="176" name="Google Shape;176;p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The addition of a high energy </a:t>
            </a:r>
            <a:r>
              <a:rPr lang="en-CA"/>
              <a:t>phosphate</a:t>
            </a:r>
            <a:r>
              <a:rPr lang="en-CA"/>
              <a:t> group to a molecule is known as phosphorylation.</a:t>
            </a:r>
            <a:endParaRPr/>
          </a:p>
          <a:p>
            <a:pPr indent="-241935" lvl="0" marL="274320" rtl="0" algn="l">
              <a:spcBef>
                <a:spcPts val="0"/>
              </a:spcBef>
              <a:spcAft>
                <a:spcPts val="0"/>
              </a:spcAft>
              <a:buSzPts val="1530"/>
              <a:buChar char="O"/>
            </a:pPr>
            <a:r>
              <a:rPr lang="en-CA"/>
              <a:t>Addition in a phosphate group to ADP results in the generation of ATP</a:t>
            </a:r>
            <a:endParaRPr/>
          </a:p>
          <a:p>
            <a:pPr indent="-241935" lvl="0" marL="274320" rtl="0" algn="l">
              <a:spcBef>
                <a:spcPts val="0"/>
              </a:spcBef>
              <a:spcAft>
                <a:spcPts val="0"/>
              </a:spcAft>
              <a:buSzPts val="1530"/>
              <a:buChar char="O"/>
            </a:pPr>
            <a:r>
              <a:rPr lang="en-CA"/>
              <a:t>There are two ways humans create ATP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bb5333237c_0_0"/>
          <p:cNvSpPr txBox="1"/>
          <p:nvPr>
            <p:ph type="title"/>
          </p:nvPr>
        </p:nvSpPr>
        <p:spPr>
          <a:xfrm>
            <a:off x="1095023" y="817582"/>
            <a:ext cx="6965100" cy="1202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Substrate-level phosphorylation</a:t>
            </a:r>
            <a:endParaRPr/>
          </a:p>
        </p:txBody>
      </p:sp>
      <p:sp>
        <p:nvSpPr>
          <p:cNvPr id="182" name="Google Shape;182;g3bb5333237c_0_0"/>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a:bodyPr>
          <a:lstStyle/>
          <a:p>
            <a:pPr indent="-325755" lvl="0" marL="457200" rtl="0" algn="l">
              <a:spcBef>
                <a:spcPts val="360"/>
              </a:spcBef>
              <a:spcAft>
                <a:spcPts val="0"/>
              </a:spcAft>
              <a:buSzPts val="1530"/>
              <a:buChar char="O"/>
            </a:pPr>
            <a:r>
              <a:rPr lang="en-CA"/>
              <a:t>Generate ATP by transferring a high </a:t>
            </a:r>
            <a:r>
              <a:rPr lang="en-CA"/>
              <a:t>energy phosphate group from a substrate (intermediate phosphorylated metabolic compound) directly to ADP</a:t>
            </a:r>
            <a:endParaRPr/>
          </a:p>
          <a:p>
            <a:pPr indent="-325755" lvl="0" marL="457200" rtl="0" algn="l">
              <a:spcBef>
                <a:spcPts val="0"/>
              </a:spcBef>
              <a:spcAft>
                <a:spcPts val="0"/>
              </a:spcAft>
              <a:buSzPts val="1530"/>
              <a:buChar char="O"/>
            </a:pPr>
            <a:r>
              <a:rPr lang="en-CA"/>
              <a:t>In humans this occurs in the cytosol</a:t>
            </a:r>
            <a:endParaRPr/>
          </a:p>
          <a:p>
            <a:pPr indent="0" lvl="0" marL="0" rtl="0" algn="l">
              <a:spcBef>
                <a:spcPts val="36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Oxidative Phosphorylation</a:t>
            </a:r>
            <a:endParaRPr/>
          </a:p>
        </p:txBody>
      </p:sp>
      <p:sp>
        <p:nvSpPr>
          <p:cNvPr id="188" name="Google Shape;188;p1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480"/>
              </a:spcBef>
              <a:spcAft>
                <a:spcPts val="0"/>
              </a:spcAft>
              <a:buSzPts val="2040"/>
              <a:buChar char="O"/>
            </a:pPr>
            <a:r>
              <a:rPr lang="en-CA"/>
              <a:t>Removes electrons from organic compounds and passes them through a series of electron acceptors called electron transport chains, to molecules of oxygen</a:t>
            </a:r>
            <a:endParaRPr/>
          </a:p>
          <a:p>
            <a:pPr indent="-241935" lvl="0" marL="274320" rtl="0" algn="l">
              <a:spcBef>
                <a:spcPts val="480"/>
              </a:spcBef>
              <a:spcAft>
                <a:spcPts val="0"/>
              </a:spcAft>
              <a:buSzPts val="1530"/>
              <a:buChar char="O"/>
            </a:pPr>
            <a:r>
              <a:rPr lang="en-CA"/>
              <a:t>This occurs in the inner mitochondrial membranes of cells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Carbohydrate Metabolism</a:t>
            </a:r>
            <a:endParaRPr/>
          </a:p>
        </p:txBody>
      </p:sp>
      <p:sp>
        <p:nvSpPr>
          <p:cNvPr id="194" name="Google Shape;194;p1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Glucose is indeed the body’s preferred source of fuel.</a:t>
            </a:r>
            <a:endParaRPr/>
          </a:p>
          <a:p>
            <a:pPr indent="-274320" lvl="0" marL="274320" rtl="0" algn="l">
              <a:spcBef>
                <a:spcPts val="480"/>
              </a:spcBef>
              <a:spcAft>
                <a:spcPts val="0"/>
              </a:spcAft>
              <a:buSzPts val="2040"/>
              <a:buChar char="O"/>
            </a:pPr>
            <a:r>
              <a:rPr lang="en-CA"/>
              <a:t>During digestion, polysaccharides and disaccharides are hydrolyzed into the monosaccharide glucose (80%), fructose, and galactose</a:t>
            </a:r>
            <a:endParaRPr/>
          </a:p>
          <a:p>
            <a:pPr indent="-274320" lvl="0" marL="274320" rtl="0" algn="l">
              <a:spcBef>
                <a:spcPts val="480"/>
              </a:spcBef>
              <a:spcAft>
                <a:spcPts val="0"/>
              </a:spcAft>
              <a:buSzPts val="2040"/>
              <a:buChar char="O"/>
            </a:pPr>
            <a:r>
              <a:rPr lang="en-CA"/>
              <a:t>These three monosaccharide are absorbed into the villi of the small intestine and carried to the liver; hepatocytes (liver cells) convert galactose and fructose to glucose.</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bb385769ec_0_0"/>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End results of Glucose</a:t>
            </a:r>
            <a:endParaRPr/>
          </a:p>
        </p:txBody>
      </p:sp>
      <p:sp>
        <p:nvSpPr>
          <p:cNvPr id="200" name="Google Shape;200;g3bb385769ec_0_0"/>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fontScale="92500" lnSpcReduction="20000"/>
          </a:bodyPr>
          <a:lstStyle/>
          <a:p>
            <a:pPr indent="0" lvl="0" marL="0" rtl="0" algn="l">
              <a:spcBef>
                <a:spcPts val="360"/>
              </a:spcBef>
              <a:spcAft>
                <a:spcPts val="0"/>
              </a:spcAft>
              <a:buNone/>
            </a:pPr>
            <a:r>
              <a:rPr lang="en-CA"/>
              <a:t>ATP Production is primary function if not used for this can be used for</a:t>
            </a:r>
            <a:endParaRPr/>
          </a:p>
          <a:p>
            <a:pPr indent="0" lvl="0" marL="0" rtl="0" algn="l">
              <a:spcBef>
                <a:spcPts val="360"/>
              </a:spcBef>
              <a:spcAft>
                <a:spcPts val="0"/>
              </a:spcAft>
              <a:buNone/>
            </a:pPr>
            <a:r>
              <a:rPr lang="en-CA"/>
              <a:t>	Amino Acid </a:t>
            </a:r>
            <a:r>
              <a:rPr lang="en-CA"/>
              <a:t>Synthesis - can help form amino acids</a:t>
            </a:r>
            <a:endParaRPr/>
          </a:p>
          <a:p>
            <a:pPr indent="0" lvl="0" marL="0" rtl="0" algn="l">
              <a:spcBef>
                <a:spcPts val="360"/>
              </a:spcBef>
              <a:spcAft>
                <a:spcPts val="0"/>
              </a:spcAft>
              <a:buNone/>
            </a:pPr>
            <a:r>
              <a:rPr lang="en-CA"/>
              <a:t>	Glycogen Synthesis -  AKA Glycogenesis (hundreds of glucose monomers form Glycogen</a:t>
            </a:r>
            <a:endParaRPr/>
          </a:p>
          <a:p>
            <a:pPr indent="0" lvl="0" marL="0" rtl="0" algn="l">
              <a:spcBef>
                <a:spcPts val="360"/>
              </a:spcBef>
              <a:spcAft>
                <a:spcPts val="0"/>
              </a:spcAft>
              <a:buNone/>
            </a:pPr>
            <a:r>
              <a:rPr lang="en-CA"/>
              <a:t>	Triglyceride Production - when glycogen stores are filled glucose can be transformed into glycerol and fatty acids that can be used for lipogenesis</a:t>
            </a:r>
            <a:endParaRPr/>
          </a:p>
          <a:p>
            <a:pPr indent="0" lvl="0" marL="0" rtl="0" algn="l">
              <a:spcBef>
                <a:spcPts val="36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Cellular Respiration</a:t>
            </a:r>
            <a:endParaRPr/>
          </a:p>
        </p:txBody>
      </p:sp>
      <p:sp>
        <p:nvSpPr>
          <p:cNvPr id="206" name="Google Shape;206;p1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20000"/>
          </a:bodyPr>
          <a:lstStyle/>
          <a:p>
            <a:pPr indent="-274320" lvl="0" marL="274320" rtl="0" algn="l">
              <a:spcBef>
                <a:spcPts val="0"/>
              </a:spcBef>
              <a:spcAft>
                <a:spcPts val="0"/>
              </a:spcAft>
              <a:buSzPts val="2040"/>
              <a:buChar char="O"/>
            </a:pPr>
            <a:r>
              <a:rPr lang="en-CA"/>
              <a:t>The oxidation of glucose to form ATP is known as Cellular Respiration</a:t>
            </a:r>
            <a:endParaRPr/>
          </a:p>
          <a:p>
            <a:pPr indent="-241935" lvl="0" marL="274320" rtl="0" algn="l">
              <a:spcBef>
                <a:spcPts val="0"/>
              </a:spcBef>
              <a:spcAft>
                <a:spcPts val="0"/>
              </a:spcAft>
              <a:buSzPts val="1530"/>
              <a:buChar char="O"/>
            </a:pPr>
            <a:r>
              <a:rPr lang="en-CA"/>
              <a:t>Involves 4 sets of reactions </a:t>
            </a:r>
            <a:endParaRPr/>
          </a:p>
          <a:p>
            <a:pPr indent="-274320" lvl="1" marL="640080" rtl="0" algn="l">
              <a:spcBef>
                <a:spcPts val="0"/>
              </a:spcBef>
              <a:spcAft>
                <a:spcPts val="0"/>
              </a:spcAft>
              <a:buSzPts val="1530"/>
              <a:buChar char="O"/>
            </a:pPr>
            <a:r>
              <a:rPr lang="en-CA"/>
              <a:t>Glycolysis - Set of reactions in which one glucose molecule is oxidized and results in:</a:t>
            </a:r>
            <a:endParaRPr/>
          </a:p>
          <a:p>
            <a:pPr indent="-228600" lvl="2" marL="914400" rtl="0" algn="l">
              <a:spcBef>
                <a:spcPts val="0"/>
              </a:spcBef>
              <a:spcAft>
                <a:spcPts val="0"/>
              </a:spcAft>
              <a:buSzPts val="1530"/>
              <a:buChar char="O"/>
            </a:pPr>
            <a:r>
              <a:rPr lang="en-CA"/>
              <a:t>2 molecules of pyruvic acid</a:t>
            </a:r>
            <a:endParaRPr/>
          </a:p>
          <a:p>
            <a:pPr indent="-228600" lvl="2" marL="914400" rtl="0" algn="l">
              <a:spcBef>
                <a:spcPts val="0"/>
              </a:spcBef>
              <a:spcAft>
                <a:spcPts val="0"/>
              </a:spcAft>
              <a:buSzPts val="1530"/>
              <a:buChar char="O"/>
            </a:pPr>
            <a:r>
              <a:rPr lang="en-CA"/>
              <a:t>2 molecules of ATP</a:t>
            </a:r>
            <a:endParaRPr/>
          </a:p>
          <a:p>
            <a:pPr indent="-228600" lvl="2" marL="914400" rtl="0" algn="l">
              <a:spcBef>
                <a:spcPts val="0"/>
              </a:spcBef>
              <a:spcAft>
                <a:spcPts val="0"/>
              </a:spcAft>
              <a:buSzPts val="1530"/>
              <a:buChar char="O"/>
            </a:pPr>
            <a:r>
              <a:rPr lang="en-CA"/>
              <a:t>2 energy containing NADH + H+</a:t>
            </a:r>
            <a:endParaRPr/>
          </a:p>
          <a:p>
            <a:pPr indent="0" lvl="0" marL="0" rtl="0" algn="l">
              <a:spcBef>
                <a:spcPts val="0"/>
              </a:spcBef>
              <a:spcAft>
                <a:spcPts val="0"/>
              </a:spcAft>
              <a:buNone/>
            </a:pPr>
            <a:r>
              <a:rPr lang="en-CA"/>
              <a:t>Remember NAD is a coenzyme used to carry hydrogen ions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3bb385769ec_0_5"/>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Reactions - Continued</a:t>
            </a:r>
            <a:endParaRPr/>
          </a:p>
        </p:txBody>
      </p:sp>
      <p:sp>
        <p:nvSpPr>
          <p:cNvPr id="212" name="Google Shape;212;g3bb385769ec_0_5"/>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CA"/>
              <a:t>2. Formation of acetyl Coenzyme A- transition step that </a:t>
            </a:r>
            <a:r>
              <a:rPr lang="en-CA"/>
              <a:t>prepare</a:t>
            </a:r>
            <a:r>
              <a:rPr lang="en-CA"/>
              <a:t> pyruvic acid for Krebs cycle. Also produced are NADH </a:t>
            </a:r>
            <a:endParaRPr/>
          </a:p>
          <a:p>
            <a:pPr indent="-325755" lvl="0" marL="457200" rtl="0" algn="l">
              <a:spcBef>
                <a:spcPts val="360"/>
              </a:spcBef>
              <a:spcAft>
                <a:spcPts val="0"/>
              </a:spcAft>
              <a:buSzPts val="1530"/>
              <a:buChar char="+"/>
            </a:pPr>
            <a:r>
              <a:rPr lang="en-CA"/>
              <a:t>H+ and Carbon Dioxide CO2</a:t>
            </a:r>
            <a:endParaRPr/>
          </a:p>
          <a:p>
            <a:pPr indent="0" lvl="0" marL="0" rtl="0" algn="l">
              <a:spcBef>
                <a:spcPts val="360"/>
              </a:spcBef>
              <a:spcAft>
                <a:spcPts val="0"/>
              </a:spcAft>
              <a:buNone/>
            </a:pPr>
            <a:r>
              <a:rPr lang="en-CA"/>
              <a:t>3. Krebs Cycle Reactions - oxidation of Acetyl Coenzyme A which produces CO2, ATP, NADH +  H+  and FADH</a:t>
            </a:r>
            <a:endParaRPr/>
          </a:p>
          <a:p>
            <a:pPr indent="0" lvl="0" marL="0" rtl="0" algn="l">
              <a:spcBef>
                <a:spcPts val="360"/>
              </a:spcBef>
              <a:spcAft>
                <a:spcPts val="0"/>
              </a:spcAft>
              <a:buNone/>
            </a:pPr>
            <a:r>
              <a:rPr lang="en-CA"/>
              <a:t>4. Electron Transport Chain  - Oxides NADH  + H+ and FADH and transfer their electrons through a series of electron carriers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bb385769ec_0_10"/>
          <p:cNvSpPr txBox="1"/>
          <p:nvPr>
            <p:ph type="title"/>
          </p:nvPr>
        </p:nvSpPr>
        <p:spPr>
          <a:xfrm>
            <a:off x="1095023" y="817582"/>
            <a:ext cx="6965100" cy="1202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Anaerobic &amp; Aerobic Respiration</a:t>
            </a:r>
            <a:endParaRPr/>
          </a:p>
        </p:txBody>
      </p:sp>
      <p:sp>
        <p:nvSpPr>
          <p:cNvPr id="218" name="Google Shape;218;g3bb385769ec_0_10"/>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lang="en-CA"/>
              <a:t>-Glycolysis can occur without oxygen and this is </a:t>
            </a:r>
            <a:r>
              <a:rPr lang="en-CA"/>
              <a:t>referred</a:t>
            </a:r>
            <a:r>
              <a:rPr lang="en-CA"/>
              <a:t> to as Anaerobic </a:t>
            </a:r>
            <a:r>
              <a:rPr lang="en-CA"/>
              <a:t>respiration</a:t>
            </a:r>
            <a:endParaRPr/>
          </a:p>
          <a:p>
            <a:pPr indent="0" lvl="0" marL="0" rtl="0" algn="l">
              <a:spcBef>
                <a:spcPts val="360"/>
              </a:spcBef>
              <a:spcAft>
                <a:spcPts val="0"/>
              </a:spcAft>
              <a:buNone/>
            </a:pPr>
            <a:r>
              <a:rPr lang="en-CA"/>
              <a:t>- Reactions of the kreb cycle and Electron Transport Train Require oxygen to occur. This is collectively called Aerobic Respiration</a:t>
            </a:r>
            <a:endParaRPr/>
          </a:p>
          <a:p>
            <a:pPr indent="0" lvl="0" marL="0" rtl="0" algn="l">
              <a:spcBef>
                <a:spcPts val="360"/>
              </a:spcBef>
              <a:spcAft>
                <a:spcPts val="0"/>
              </a:spcAft>
              <a:buNone/>
            </a:pPr>
            <a:r>
              <a:rPr lang="en-CA"/>
              <a:t>-If oxygen is not present only glycolysis will occur and pyruvic acid is converted to lactic acid</a:t>
            </a:r>
            <a:endParaRPr/>
          </a:p>
          <a:p>
            <a:pPr indent="0" lvl="0" marL="0" rtl="0" algn="l">
              <a:spcBef>
                <a:spcPts val="36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Step 1 - Glycolysis</a:t>
            </a:r>
            <a:endParaRPr/>
          </a:p>
        </p:txBody>
      </p:sp>
      <p:sp>
        <p:nvSpPr>
          <p:cNvPr id="224" name="Google Shape;224;p16"/>
          <p:cNvSpPr txBox="1"/>
          <p:nvPr>
            <p:ph idx="1" type="body"/>
          </p:nvPr>
        </p:nvSpPr>
        <p:spPr>
          <a:xfrm>
            <a:off x="1463040" y="1844824"/>
            <a:ext cx="6196405" cy="4104455"/>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O"/>
            </a:pPr>
            <a:r>
              <a:rPr lang="en-CA"/>
              <a:t>Chemical reactions split a 6 carbon glucose molecule into</a:t>
            </a:r>
            <a:endParaRPr/>
          </a:p>
          <a:p>
            <a:pPr indent="-259746" lvl="1" marL="640080" rtl="0" algn="l">
              <a:spcBef>
                <a:spcPts val="0"/>
              </a:spcBef>
              <a:spcAft>
                <a:spcPts val="0"/>
              </a:spcAft>
              <a:buSzPct val="69545"/>
              <a:buChar char="O"/>
            </a:pPr>
            <a:r>
              <a:rPr lang="en-CA"/>
              <a:t>Two 3 Carbon molecules of Pyruvic Acid</a:t>
            </a:r>
            <a:endParaRPr/>
          </a:p>
          <a:p>
            <a:pPr indent="-259746" lvl="1" marL="640080" rtl="0" algn="l">
              <a:spcBef>
                <a:spcPts val="0"/>
              </a:spcBef>
              <a:spcAft>
                <a:spcPts val="0"/>
              </a:spcAft>
              <a:buSzPct val="69545"/>
              <a:buChar char="O"/>
            </a:pPr>
            <a:r>
              <a:rPr lang="en-CA"/>
              <a:t>Two NADH + Two H+</a:t>
            </a:r>
            <a:endParaRPr/>
          </a:p>
          <a:p>
            <a:pPr indent="-259746" lvl="1" marL="640080" rtl="0" algn="l">
              <a:spcBef>
                <a:spcPts val="0"/>
              </a:spcBef>
              <a:spcAft>
                <a:spcPts val="0"/>
              </a:spcAft>
              <a:buSzPct val="69545"/>
              <a:buChar char="O"/>
            </a:pPr>
            <a:r>
              <a:rPr lang="en-CA"/>
              <a:t>4 ATP (Requires 2 to begin so net gain of a total of </a:t>
            </a:r>
            <a:r>
              <a:rPr b="1" lang="en-CA"/>
              <a:t>2 ATP)</a:t>
            </a:r>
            <a:r>
              <a:rPr lang="en-CA"/>
              <a:t> produced in this step</a:t>
            </a:r>
            <a:endParaRPr/>
          </a:p>
          <a:p>
            <a:pPr indent="-259746" lvl="0" marL="274320" rtl="0" algn="l">
              <a:spcBef>
                <a:spcPts val="0"/>
              </a:spcBef>
              <a:spcAft>
                <a:spcPts val="0"/>
              </a:spcAft>
              <a:buSzPct val="63750"/>
              <a:buChar char="O"/>
            </a:pPr>
            <a:r>
              <a:rPr lang="en-CA"/>
              <a:t>If oxygen is scarce or non </a:t>
            </a:r>
            <a:r>
              <a:rPr lang="en-CA"/>
              <a:t>existent</a:t>
            </a:r>
            <a:r>
              <a:rPr lang="en-CA"/>
              <a:t> the Pyruvic Acid is converted to lactic acid </a:t>
            </a:r>
            <a:endParaRPr/>
          </a:p>
          <a:p>
            <a:pPr indent="-259746" lvl="0" marL="274320" rtl="0" algn="l">
              <a:spcBef>
                <a:spcPts val="0"/>
              </a:spcBef>
              <a:spcAft>
                <a:spcPts val="0"/>
              </a:spcAft>
              <a:buSzPct val="63750"/>
              <a:buChar char="O"/>
            </a:pPr>
            <a:r>
              <a:rPr lang="en-CA"/>
              <a:t>If oxygen is present the next steps of Aerobic cellular respiration will continue by pyruvic acid converting into Acetyl Coenzyme A</a:t>
            </a:r>
            <a:endParaRPr/>
          </a:p>
          <a:p>
            <a:pPr indent="-274320" lvl="0" marL="274320" rtl="0" algn="l">
              <a:spcBef>
                <a:spcPts val="408"/>
              </a:spcBef>
              <a:spcAft>
                <a:spcPts val="0"/>
              </a:spcAft>
              <a:buSzPct val="85000"/>
              <a:buChar char="O"/>
            </a:pPr>
            <a:r>
              <a:rPr lang="en-CA">
                <a:solidFill>
                  <a:schemeClr val="dk2"/>
                </a:solidFill>
              </a:rPr>
              <a:t>Glycolysis occurs solely in the cytoplasm of the cell</a:t>
            </a:r>
            <a:endParaRPr/>
          </a:p>
          <a:p>
            <a:pPr indent="-164211" lvl="0" marL="274320" rtl="0" algn="l">
              <a:spcBef>
                <a:spcPts val="408"/>
              </a:spcBef>
              <a:spcAft>
                <a:spcPts val="0"/>
              </a:spcAft>
              <a:buSzPct val="85000"/>
              <a:buNone/>
            </a:pPr>
            <a:r>
              <a:rPr lang="en-CA"/>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Step 2</a:t>
            </a:r>
            <a:endParaRPr/>
          </a:p>
          <a:p>
            <a:pPr indent="0" lvl="0" marL="0" rtl="0" algn="ctr">
              <a:spcBef>
                <a:spcPts val="0"/>
              </a:spcBef>
              <a:spcAft>
                <a:spcPts val="0"/>
              </a:spcAft>
              <a:buClr>
                <a:schemeClr val="dk1"/>
              </a:buClr>
              <a:buSzPct val="100000"/>
              <a:buFont typeface="Constantia"/>
              <a:buNone/>
            </a:pPr>
            <a:r>
              <a:rPr lang="en-CA"/>
              <a:t>Formation of Acetyl Coenzyme A</a:t>
            </a:r>
            <a:endParaRPr/>
          </a:p>
        </p:txBody>
      </p:sp>
      <p:sp>
        <p:nvSpPr>
          <p:cNvPr id="230" name="Google Shape;230;p1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None/>
            </a:pPr>
            <a:r>
              <a:t/>
            </a:r>
            <a:endParaRPr/>
          </a:p>
          <a:p>
            <a:pPr indent="-264604" lvl="0" marL="274320" rtl="0" algn="l">
              <a:spcBef>
                <a:spcPts val="480"/>
              </a:spcBef>
              <a:spcAft>
                <a:spcPts val="0"/>
              </a:spcAft>
              <a:buSzPct val="85000"/>
              <a:buChar char="O"/>
            </a:pPr>
            <a:r>
              <a:rPr lang="en-CA"/>
              <a:t>Occurs in the </a:t>
            </a:r>
            <a:r>
              <a:rPr lang="en-CA"/>
              <a:t>Mitochondrial</a:t>
            </a:r>
            <a:r>
              <a:rPr lang="en-CA"/>
              <a:t> Matrix</a:t>
            </a:r>
            <a:endParaRPr/>
          </a:p>
          <a:p>
            <a:pPr indent="-264604" lvl="0" marL="274320" rtl="0" algn="l">
              <a:spcBef>
                <a:spcPts val="480"/>
              </a:spcBef>
              <a:spcAft>
                <a:spcPts val="0"/>
              </a:spcAft>
              <a:buSzPct val="85000"/>
              <a:buChar char="O"/>
            </a:pPr>
            <a:r>
              <a:rPr lang="en-CA"/>
              <a:t>If oxygen is plentiful, the formation of acetyl-CoA is a transition step to prepare carbon fragments to enter the Krebs cycle </a:t>
            </a:r>
            <a:endParaRPr/>
          </a:p>
          <a:p>
            <a:pPr indent="-264604" lvl="0" marL="274320" rtl="0" algn="l">
              <a:spcBef>
                <a:spcPts val="480"/>
              </a:spcBef>
              <a:spcAft>
                <a:spcPts val="0"/>
              </a:spcAft>
              <a:buSzPct val="85000"/>
              <a:buChar char="O"/>
            </a:pPr>
            <a:r>
              <a:rPr lang="en-CA"/>
              <a:t>Two 2-carbon molecules of acetyl-CoA are formed from the oxidation of two 3-carbon molecules of pyruvic acid </a:t>
            </a:r>
            <a:r>
              <a:rPr lang="en-CA" u="sng">
                <a:solidFill>
                  <a:schemeClr val="hlink"/>
                </a:solidFill>
                <a:hlinkClick r:id="rId3"/>
              </a:rPr>
              <a:t>molecules</a:t>
            </a:r>
            <a:r>
              <a:rPr lang="en-CA"/>
              <a:t>. As well as 2CO2 and 2 NADH +2H+</a:t>
            </a:r>
            <a:endParaRPr/>
          </a:p>
          <a:p>
            <a:pPr indent="-144780" lvl="0" marL="274320" rtl="0" algn="l">
              <a:spcBef>
                <a:spcPts val="480"/>
              </a:spcBef>
              <a:spcAft>
                <a:spcPts val="0"/>
              </a:spcAft>
              <a:buSzPct val="85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Step 3 - Kreb’s Cycle</a:t>
            </a:r>
            <a:endParaRPr/>
          </a:p>
        </p:txBody>
      </p:sp>
      <p:sp>
        <p:nvSpPr>
          <p:cNvPr id="236" name="Google Shape;236;p18"/>
          <p:cNvSpPr txBox="1"/>
          <p:nvPr>
            <p:ph idx="1" type="body"/>
          </p:nvPr>
        </p:nvSpPr>
        <p:spPr>
          <a:xfrm>
            <a:off x="1463050" y="2119250"/>
            <a:ext cx="6196500" cy="4031700"/>
          </a:xfrm>
          <a:prstGeom prst="rect">
            <a:avLst/>
          </a:prstGeom>
          <a:noFill/>
          <a:ln>
            <a:noFill/>
          </a:ln>
        </p:spPr>
        <p:txBody>
          <a:bodyPr anchorCtr="0" anchor="t" bIns="45700" lIns="91425" spcFirstLastPara="1" rIns="91425" wrap="square" tIns="45700">
            <a:normAutofit fontScale="85000" lnSpcReduction="10000"/>
          </a:bodyPr>
          <a:lstStyle/>
          <a:p>
            <a:pPr indent="-254889" lvl="0" marL="274320" rtl="0" algn="l">
              <a:spcBef>
                <a:spcPts val="0"/>
              </a:spcBef>
              <a:spcAft>
                <a:spcPts val="0"/>
              </a:spcAft>
              <a:buSzPct val="85000"/>
              <a:buChar char="O"/>
            </a:pPr>
            <a:r>
              <a:rPr lang="en-CA"/>
              <a:t>AKA - Citric Acid Cycle</a:t>
            </a:r>
            <a:endParaRPr/>
          </a:p>
          <a:p>
            <a:pPr indent="-227361" lvl="0" marL="274320" rtl="0" algn="l">
              <a:spcBef>
                <a:spcPts val="0"/>
              </a:spcBef>
              <a:spcAft>
                <a:spcPts val="0"/>
              </a:spcAft>
              <a:buSzPct val="63750"/>
              <a:buChar char="O"/>
            </a:pPr>
            <a:r>
              <a:rPr lang="en-CA"/>
              <a:t>Occurs in the matrix of mitochondria</a:t>
            </a:r>
            <a:endParaRPr/>
          </a:p>
          <a:p>
            <a:pPr indent="-227361" lvl="0" marL="274320" rtl="0" algn="l">
              <a:spcBef>
                <a:spcPts val="0"/>
              </a:spcBef>
              <a:spcAft>
                <a:spcPts val="0"/>
              </a:spcAft>
              <a:buSzPct val="63750"/>
              <a:buChar char="O"/>
            </a:pPr>
            <a:r>
              <a:rPr lang="en-CA"/>
              <a:t>Begins with an Acetyl group entering the cycle</a:t>
            </a:r>
            <a:endParaRPr/>
          </a:p>
          <a:p>
            <a:pPr indent="-227361" lvl="0" marL="274320" rtl="0" algn="l">
              <a:spcBef>
                <a:spcPts val="0"/>
              </a:spcBef>
              <a:spcAft>
                <a:spcPts val="0"/>
              </a:spcAft>
              <a:buSzPct val="63750"/>
              <a:buChar char="O"/>
            </a:pPr>
            <a:r>
              <a:rPr lang="en-CA"/>
              <a:t>The cycle is a series oxidation-</a:t>
            </a:r>
            <a:r>
              <a:rPr lang="en-CA"/>
              <a:t>reduction</a:t>
            </a:r>
            <a:r>
              <a:rPr lang="en-CA"/>
              <a:t> reactions and decarboxylation reactions (removal of a carbon group resulting in the </a:t>
            </a:r>
            <a:r>
              <a:rPr lang="en-CA"/>
              <a:t>release</a:t>
            </a:r>
            <a:r>
              <a:rPr lang="en-CA"/>
              <a:t> of CO2)</a:t>
            </a:r>
            <a:endParaRPr/>
          </a:p>
          <a:p>
            <a:pPr indent="-227361" lvl="0" marL="274320" rtl="0" algn="l">
              <a:spcBef>
                <a:spcPts val="0"/>
              </a:spcBef>
              <a:spcAft>
                <a:spcPts val="0"/>
              </a:spcAft>
              <a:buSzPct val="63750"/>
              <a:buChar char="O"/>
            </a:pPr>
            <a:r>
              <a:rPr lang="en-CA"/>
              <a:t>The redox reactions transfer electron to NAD+ and FAD+ and one step produces 1 ATP</a:t>
            </a:r>
            <a:endParaRPr/>
          </a:p>
          <a:p>
            <a:pPr indent="-227361" lvl="0" marL="274320" rtl="0" algn="l">
              <a:spcBef>
                <a:spcPts val="0"/>
              </a:spcBef>
              <a:spcAft>
                <a:spcPts val="0"/>
              </a:spcAft>
              <a:buSzPct val="63750"/>
              <a:buChar char="O"/>
            </a:pPr>
            <a:r>
              <a:rPr lang="en-CA"/>
              <a:t>For each turn of the Krebs cycle the following are produced: 3 NADH, 3H+, 1 FADH2, 1 molecule of ATP</a:t>
            </a:r>
            <a:endParaRPr/>
          </a:p>
          <a:p>
            <a:pPr indent="-144780" lvl="0" marL="274320" rtl="0" algn="l">
              <a:spcBef>
                <a:spcPts val="480"/>
              </a:spcBef>
              <a:spcAft>
                <a:spcPts val="0"/>
              </a:spcAft>
              <a:buSzPct val="850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bb385769ec_1_0"/>
          <p:cNvSpPr txBox="1"/>
          <p:nvPr>
            <p:ph type="title"/>
          </p:nvPr>
        </p:nvSpPr>
        <p:spPr>
          <a:xfrm>
            <a:off x="1095023" y="817582"/>
            <a:ext cx="6965100" cy="120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Krebs cycle Continued</a:t>
            </a:r>
            <a:endParaRPr/>
          </a:p>
        </p:txBody>
      </p:sp>
      <p:sp>
        <p:nvSpPr>
          <p:cNvPr id="242" name="Google Shape;242;g3bb385769ec_1_0"/>
          <p:cNvSpPr txBox="1"/>
          <p:nvPr>
            <p:ph idx="1" type="body"/>
          </p:nvPr>
        </p:nvSpPr>
        <p:spPr>
          <a:xfrm>
            <a:off x="1463040" y="2119257"/>
            <a:ext cx="6196500" cy="36039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Because 1 glucose molecule create 2 Acetyl CoA molecules there are two turns of the Krebs Cycle</a:t>
            </a:r>
            <a:endParaRPr/>
          </a:p>
          <a:p>
            <a:pPr indent="0" lvl="0" marL="0" rtl="0" algn="l">
              <a:spcBef>
                <a:spcPts val="360"/>
              </a:spcBef>
              <a:spcAft>
                <a:spcPts val="0"/>
              </a:spcAft>
              <a:buNone/>
            </a:pPr>
            <a:r>
              <a:rPr lang="en-CA"/>
              <a:t>Therefore the numbers of items produced in the krebs cycle is double</a:t>
            </a:r>
            <a:endParaRPr/>
          </a:p>
          <a:p>
            <a:pPr indent="0" lvl="0" marL="0" rtl="0" algn="l">
              <a:spcBef>
                <a:spcPts val="360"/>
              </a:spcBef>
              <a:spcAft>
                <a:spcPts val="0"/>
              </a:spcAft>
              <a:buNone/>
            </a:pPr>
            <a:r>
              <a:rPr lang="en-CA"/>
              <a:t>FADH2 and NADH are the most important </a:t>
            </a:r>
            <a:r>
              <a:rPr lang="en-CA"/>
              <a:t>results of krebs cycle as they contain much of the energy which will become ATP in the electron transport chain</a:t>
            </a:r>
            <a:r>
              <a:rPr lang="en-CA"/>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Step 4 </a:t>
            </a:r>
            <a:endParaRPr/>
          </a:p>
          <a:p>
            <a:pPr indent="0" lvl="0" marL="0" rtl="0" algn="ctr">
              <a:spcBef>
                <a:spcPts val="0"/>
              </a:spcBef>
              <a:spcAft>
                <a:spcPts val="0"/>
              </a:spcAft>
              <a:buClr>
                <a:schemeClr val="dk1"/>
              </a:buClr>
              <a:buSzPct val="100000"/>
              <a:buFont typeface="Constantia"/>
              <a:buNone/>
            </a:pPr>
            <a:r>
              <a:rPr lang="en-CA"/>
              <a:t>Electron Transport Chain</a:t>
            </a:r>
            <a:endParaRPr/>
          </a:p>
        </p:txBody>
      </p:sp>
      <p:sp>
        <p:nvSpPr>
          <p:cNvPr id="248" name="Google Shape;248;p1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 system for extracting the energy stored in the reduced coenzymes formed in the previous steps</a:t>
            </a:r>
            <a:endParaRPr/>
          </a:p>
          <a:p>
            <a:pPr indent="-274320" lvl="0" marL="274320" rtl="0" algn="l">
              <a:spcBef>
                <a:spcPts val="0"/>
              </a:spcBef>
              <a:spcAft>
                <a:spcPts val="0"/>
              </a:spcAft>
              <a:buSzPts val="2040"/>
              <a:buChar char="O"/>
            </a:pPr>
            <a:r>
              <a:rPr lang="en-CA"/>
              <a:t>Composed of a series of electron carriers (integral membrane proteins) embedded within the inner membrane of the mitochondrium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onstantia"/>
              <a:buNone/>
            </a:pPr>
            <a:r>
              <a:rPr lang="en-CA"/>
              <a:t>Electron Transport Chain Continued</a:t>
            </a:r>
            <a:endParaRPr/>
          </a:p>
        </p:txBody>
      </p:sp>
      <p:sp>
        <p:nvSpPr>
          <p:cNvPr id="254" name="Google Shape;254;p20"/>
          <p:cNvSpPr txBox="1"/>
          <p:nvPr>
            <p:ph idx="1" type="body"/>
          </p:nvPr>
        </p:nvSpPr>
        <p:spPr>
          <a:xfrm>
            <a:off x="971600" y="2119256"/>
            <a:ext cx="7272808" cy="4190063"/>
          </a:xfrm>
          <a:prstGeom prst="rect">
            <a:avLst/>
          </a:prstGeom>
          <a:noFill/>
          <a:ln>
            <a:noFill/>
          </a:ln>
        </p:spPr>
        <p:txBody>
          <a:bodyPr anchorCtr="0" anchor="t" bIns="45700" lIns="91425" spcFirstLastPara="1" rIns="91425" wrap="square" tIns="45700">
            <a:normAutofit lnSpcReduction="20000"/>
          </a:bodyPr>
          <a:lstStyle/>
          <a:p>
            <a:pPr indent="-293751" lvl="0" marL="274320" rtl="0" algn="l">
              <a:spcBef>
                <a:spcPts val="0"/>
              </a:spcBef>
              <a:spcAft>
                <a:spcPts val="0"/>
              </a:spcAft>
              <a:buSzPts val="2040"/>
              <a:buChar char="O"/>
            </a:pPr>
            <a:r>
              <a:rPr lang="en-CA"/>
              <a:t>The proton pumps pump H+ ions into the inner mitochondrial space.  The high numbers of protons put into the inner-mitochondrial space become a reservoir of potential energy – setting up both a concentration gradient and an electrical gradient.</a:t>
            </a:r>
            <a:endParaRPr/>
          </a:p>
          <a:p>
            <a:pPr indent="-261366" lvl="0" marL="274320" rtl="0" algn="l">
              <a:spcBef>
                <a:spcPts val="0"/>
              </a:spcBef>
              <a:spcAft>
                <a:spcPts val="0"/>
              </a:spcAft>
              <a:buSzPts val="1530"/>
              <a:buChar char="O"/>
            </a:pPr>
            <a:r>
              <a:rPr lang="en-CA"/>
              <a:t>ATP Synthesis then occurs as hydrogens flow back into the mitochondrial matrix through a special H+ channel in the </a:t>
            </a:r>
            <a:r>
              <a:rPr lang="en-CA"/>
              <a:t>inner</a:t>
            </a:r>
            <a:r>
              <a:rPr lang="en-CA"/>
              <a:t> membrane. This is the only point in aerobic respiration where oxygen is consumed</a:t>
            </a:r>
            <a:endParaRPr/>
          </a:p>
          <a:p>
            <a:pPr indent="-293751" lvl="0" marL="274320" rtl="0" algn="l">
              <a:spcBef>
                <a:spcPts val="408"/>
              </a:spcBef>
              <a:spcAft>
                <a:spcPts val="0"/>
              </a:spcAft>
              <a:buSzPts val="2040"/>
              <a:buChar char="O"/>
            </a:pPr>
            <a:r>
              <a:t/>
            </a:r>
            <a:endParaRPr/>
          </a:p>
          <a:p>
            <a:pPr indent="-164211" lvl="0" marL="274320" rtl="0" algn="l">
              <a:spcBef>
                <a:spcPts val="408"/>
              </a:spcBef>
              <a:spcAft>
                <a:spcPts val="0"/>
              </a:spcAft>
              <a:buSzPts val="204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ATP numbers</a:t>
            </a:r>
            <a:endParaRPr/>
          </a:p>
        </p:txBody>
      </p:sp>
      <p:sp>
        <p:nvSpPr>
          <p:cNvPr id="260" name="Google Shape;260;p2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93751" lvl="0" marL="274320" rtl="0" algn="l">
              <a:spcBef>
                <a:spcPts val="0"/>
              </a:spcBef>
              <a:spcAft>
                <a:spcPts val="0"/>
              </a:spcAft>
              <a:buSzPts val="2040"/>
              <a:buChar char="O"/>
            </a:pPr>
            <a:r>
              <a:rPr lang="en-CA"/>
              <a:t>ETC produces between 26 and 28 ATP from each molecule of glucose</a:t>
            </a:r>
            <a:endParaRPr/>
          </a:p>
          <a:p>
            <a:pPr indent="-261366" lvl="0" marL="274320" rtl="0" algn="l">
              <a:spcBef>
                <a:spcPts val="0"/>
              </a:spcBef>
              <a:spcAft>
                <a:spcPts val="0"/>
              </a:spcAft>
              <a:buSzPts val="1530"/>
              <a:buChar char="O"/>
            </a:pPr>
            <a:r>
              <a:rPr lang="en-CA"/>
              <a:t>Krebs Cycle produces 2</a:t>
            </a:r>
            <a:endParaRPr/>
          </a:p>
          <a:p>
            <a:pPr indent="-261366" lvl="0" marL="274320" rtl="0" algn="l">
              <a:spcBef>
                <a:spcPts val="0"/>
              </a:spcBef>
              <a:spcAft>
                <a:spcPts val="0"/>
              </a:spcAft>
              <a:buSzPts val="1530"/>
              <a:buChar char="O"/>
            </a:pPr>
            <a:r>
              <a:rPr lang="en-CA"/>
              <a:t>Glycolysis produces 2</a:t>
            </a:r>
            <a:endParaRPr/>
          </a:p>
          <a:p>
            <a:pPr indent="-261366" lvl="0" marL="274320" rtl="0" algn="l">
              <a:spcBef>
                <a:spcPts val="0"/>
              </a:spcBef>
              <a:spcAft>
                <a:spcPts val="0"/>
              </a:spcAft>
              <a:buSzPts val="1530"/>
              <a:buChar char="O"/>
            </a:pPr>
            <a:r>
              <a:rPr lang="en-CA"/>
              <a:t>Total number of ATP produced by aerobic Cellular respiration is between 30 and 32 ATP/molecule of glucose</a:t>
            </a:r>
            <a:endParaRPr/>
          </a:p>
          <a:p>
            <a:pPr indent="0" lvl="0" marL="110109" rtl="0" algn="l">
              <a:spcBef>
                <a:spcPts val="408"/>
              </a:spcBef>
              <a:spcAft>
                <a:spcPts val="0"/>
              </a:spcAft>
              <a:buSzPts val="204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onstantia"/>
              <a:buNone/>
            </a:pPr>
            <a:r>
              <a:rPr lang="en-CA"/>
              <a:t>Glucose Storage and Release</a:t>
            </a:r>
            <a:endParaRPr/>
          </a:p>
        </p:txBody>
      </p:sp>
      <p:sp>
        <p:nvSpPr>
          <p:cNvPr id="266" name="Google Shape;266;p2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If glucose is not needed immediately for ATP production, it combines with many other molecules of glucose to form glycogen, a polysaccharide that is the only stored form of carbohydrate in our bodies, this process is called glycogenesis, and the body can store about 500 g of it (75% in skeletal muscle fibers and the rest in liver cells)</a:t>
            </a:r>
            <a:endParaRPr/>
          </a:p>
          <a:p>
            <a:pPr indent="-144780" lvl="0" marL="274320" rtl="0" algn="l">
              <a:spcBef>
                <a:spcPts val="480"/>
              </a:spcBef>
              <a:spcAft>
                <a:spcPts val="0"/>
              </a:spcAft>
              <a:buSzPts val="2040"/>
              <a:buNone/>
            </a:pPr>
            <a:r>
              <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Glycogenolysis</a:t>
            </a:r>
            <a:endParaRPr/>
          </a:p>
        </p:txBody>
      </p:sp>
      <p:sp>
        <p:nvSpPr>
          <p:cNvPr id="272" name="Google Shape;272;p2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Glycogenolysis is the opposite of glycogenesis:  When body activities require ATP, stored glycogen is broken down into glucose and released into the blood to be transported to cells, where it will be catabolized by the processes of cellular respiration.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Gluconeogenesis</a:t>
            </a:r>
            <a:endParaRPr/>
          </a:p>
        </p:txBody>
      </p:sp>
      <p:sp>
        <p:nvSpPr>
          <p:cNvPr id="278" name="Google Shape;278;p2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Gluconeogenesis is the process of forming “new” glucose or its metabolites from fat or protein (from non-carbohydrate sources). Gluconeogenesis is always taking place, but it occurs on a large scale during fasting, starving, or eating a low carbohydrate diet.</a:t>
            </a:r>
            <a:endParaRPr/>
          </a:p>
          <a:p>
            <a:pPr indent="-274320" lvl="0" marL="274320" rtl="0" algn="l">
              <a:spcBef>
                <a:spcPts val="480"/>
              </a:spcBef>
              <a:spcAft>
                <a:spcPts val="0"/>
              </a:spcAft>
              <a:buSzPts val="2040"/>
              <a:buChar char="O"/>
            </a:pPr>
            <a:r>
              <a:rPr lang="en-CA"/>
              <a:t>Lactic acid, amino acids, and the glycerol portion of triglycerides are used to form glucose molecules or pyruvic acid to enter the Krebs cycle.</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Lipid Metabolism</a:t>
            </a:r>
            <a:endParaRPr/>
          </a:p>
        </p:txBody>
      </p:sp>
      <p:sp>
        <p:nvSpPr>
          <p:cNvPr id="284" name="Google Shape;284;p2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Although the word “fat” is commonly used to mean lipids, fats are, in fact, just one subgroup of lipids called triglycerides</a:t>
            </a:r>
            <a:endParaRPr/>
          </a:p>
          <a:p>
            <a:pPr indent="-274320" lvl="0" marL="274320" rtl="0" algn="l">
              <a:spcBef>
                <a:spcPts val="480"/>
              </a:spcBef>
              <a:spcAft>
                <a:spcPts val="0"/>
              </a:spcAft>
              <a:buSzPts val="2040"/>
              <a:buChar char="O"/>
            </a:pPr>
            <a:r>
              <a:rPr lang="en-CA"/>
              <a:t>Other lipids include waxes, sterols (steroid hormones), fat-soluble vitamins (such as vitamins A, D, E and K), monoglycerides, diglycerides, phospholipids, and others</a:t>
            </a:r>
            <a:endParaRPr/>
          </a:p>
          <a:p>
            <a:pPr indent="-274320" lvl="0" marL="274320" rtl="0" algn="l">
              <a:spcBef>
                <a:spcPts val="480"/>
              </a:spcBef>
              <a:spcAft>
                <a:spcPts val="0"/>
              </a:spcAft>
              <a:buSzPts val="2040"/>
              <a:buChar char="O"/>
            </a:pPr>
            <a:r>
              <a:rPr lang="en-CA"/>
              <a:t>For metabolic purposes, triglycerides are a condensed form of useable energy.</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Triglycerides</a:t>
            </a:r>
            <a:endParaRPr/>
          </a:p>
        </p:txBody>
      </p:sp>
      <p:sp>
        <p:nvSpPr>
          <p:cNvPr id="290" name="Google Shape;290;p2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All triglycerides are composed of a glycerol backbone combined with 3 fatty acids</a:t>
            </a:r>
            <a:endParaRPr/>
          </a:p>
          <a:p>
            <a:pPr indent="-274320" lvl="0" marL="274320" rtl="0" algn="l">
              <a:spcBef>
                <a:spcPts val="444"/>
              </a:spcBef>
              <a:spcAft>
                <a:spcPts val="0"/>
              </a:spcAft>
              <a:buSzPct val="85000"/>
              <a:buChar char="O"/>
            </a:pPr>
            <a:r>
              <a:rPr lang="en-CA"/>
              <a:t>Fatty acids are anywhere from 4 to 24 carbons long, and they may have all single carbon-carbon bonds (saturated), or some double or triple bonds (making them unsaturated)</a:t>
            </a:r>
            <a:endParaRPr/>
          </a:p>
          <a:p>
            <a:pPr indent="-274320" lvl="0" marL="274320" rtl="0" algn="l">
              <a:spcBef>
                <a:spcPts val="444"/>
              </a:spcBef>
              <a:spcAft>
                <a:spcPts val="0"/>
              </a:spcAft>
              <a:buSzPct val="85000"/>
              <a:buChar char="O"/>
            </a:pPr>
            <a:r>
              <a:rPr lang="en-CA"/>
              <a:t>Triglycerides are nonpolar, and therefore very hydrophobic molecules</a:t>
            </a:r>
            <a:endParaRPr/>
          </a:p>
          <a:p>
            <a:pPr indent="-274320" lvl="1" marL="640080" rtl="0" algn="l">
              <a:spcBef>
                <a:spcPts val="407"/>
              </a:spcBef>
              <a:spcAft>
                <a:spcPts val="0"/>
              </a:spcAft>
              <a:buSzPct val="85000"/>
              <a:buChar char="O"/>
            </a:pPr>
            <a:r>
              <a:rPr lang="en-CA"/>
              <a:t>To be transported in watery blood, they must first be made more water-soluble by combining them with carrier molecules called lipoproteins (produced in the liver)</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Lipoproteins</a:t>
            </a:r>
            <a:endParaRPr/>
          </a:p>
        </p:txBody>
      </p:sp>
      <p:sp>
        <p:nvSpPr>
          <p:cNvPr id="296" name="Google Shape;296;p2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Lipoproteins vary in their size, density, and the amount of cholesterol and protein in their make-up.</a:t>
            </a:r>
            <a:endParaRPr/>
          </a:p>
          <a:p>
            <a:pPr indent="-274320" lvl="0" marL="274320" rtl="0" algn="l">
              <a:spcBef>
                <a:spcPts val="480"/>
              </a:spcBef>
              <a:spcAft>
                <a:spcPts val="0"/>
              </a:spcAft>
              <a:buSzPts val="2040"/>
              <a:buChar char="O"/>
            </a:pPr>
            <a:r>
              <a:rPr lang="en-CA"/>
              <a:t>All lipoproteins have:</a:t>
            </a:r>
            <a:endParaRPr/>
          </a:p>
          <a:p>
            <a:pPr indent="-274320" lvl="1" marL="640080" rtl="0" algn="l">
              <a:spcBef>
                <a:spcPts val="440"/>
              </a:spcBef>
              <a:spcAft>
                <a:spcPts val="0"/>
              </a:spcAft>
              <a:buSzPts val="1870"/>
              <a:buChar char="O"/>
            </a:pPr>
            <a:r>
              <a:rPr lang="en-CA"/>
              <a:t>An outer shell that is made hydrophilic due to polar proteins (plus amphipathic phospholipid and cholesterol) </a:t>
            </a:r>
            <a:endParaRPr/>
          </a:p>
          <a:p>
            <a:pPr indent="-274320" lvl="1" marL="640080" rtl="0" algn="l">
              <a:spcBef>
                <a:spcPts val="440"/>
              </a:spcBef>
              <a:spcAft>
                <a:spcPts val="0"/>
              </a:spcAft>
              <a:buSzPts val="1870"/>
              <a:buChar char="O"/>
            </a:pPr>
            <a:r>
              <a:rPr lang="en-CA"/>
              <a:t>An inner core that is hydrophobic - a place where the triglycerides are transported.</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Lipids &amp; storage etc</a:t>
            </a:r>
            <a:endParaRPr/>
          </a:p>
        </p:txBody>
      </p:sp>
      <p:sp>
        <p:nvSpPr>
          <p:cNvPr id="302" name="Google Shape;302;p2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Lipogenesis means fat synthesis, while lipolysis refers to the oxidation (catabolism) of lipids to yield glucose (which then yields ATP).</a:t>
            </a:r>
            <a:endParaRPr/>
          </a:p>
          <a:p>
            <a:pPr indent="-274320" lvl="0" marL="274320" rtl="0" algn="l">
              <a:spcBef>
                <a:spcPts val="480"/>
              </a:spcBef>
              <a:spcAft>
                <a:spcPts val="0"/>
              </a:spcAft>
              <a:buSzPts val="2040"/>
              <a:buChar char="O"/>
            </a:pPr>
            <a:r>
              <a:rPr lang="en-CA"/>
              <a:t>If the body has no immediate needs, lipids are stored in adipose tissue.</a:t>
            </a:r>
            <a:endParaRPr/>
          </a:p>
          <a:p>
            <a:pPr indent="-274320" lvl="0" marL="274320" rtl="0" algn="l">
              <a:spcBef>
                <a:spcPts val="480"/>
              </a:spcBef>
              <a:spcAft>
                <a:spcPts val="0"/>
              </a:spcAft>
              <a:buSzPts val="2040"/>
              <a:buChar char="O"/>
            </a:pPr>
            <a:r>
              <a:rPr lang="en-CA"/>
              <a:t>The oxidation of triglycerides results in the formation of ketoacids, (ketone bodies) which must be eliminated by the kidneys in order to maintain homeostasis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Ketogenesis</a:t>
            </a:r>
            <a:endParaRPr/>
          </a:p>
        </p:txBody>
      </p:sp>
      <p:sp>
        <p:nvSpPr>
          <p:cNvPr id="308" name="Google Shape;308;p2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Ketogenesis is a normal part of fat breakdown, but an excess will cause a metabolic acidosis.</a:t>
            </a:r>
            <a:endParaRPr/>
          </a:p>
          <a:p>
            <a:pPr indent="-274320" lvl="0" marL="274320" rtl="0" algn="l">
              <a:spcBef>
                <a:spcPts val="480"/>
              </a:spcBef>
              <a:spcAft>
                <a:spcPts val="0"/>
              </a:spcAft>
              <a:buSzPts val="2040"/>
              <a:buChar char="O"/>
            </a:pPr>
            <a:r>
              <a:rPr lang="en-CA"/>
              <a:t>A mild ketoacidosis can occur even with a short 24 hour fast, and is responsible for the headaches and some of the other symptoms that are part of fasting.</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0"/>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 Protein Metabolism</a:t>
            </a:r>
            <a:endParaRPr/>
          </a:p>
        </p:txBody>
      </p:sp>
      <p:sp>
        <p:nvSpPr>
          <p:cNvPr id="314" name="Google Shape;314;p30"/>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Proteins are not a primary source of energy;</a:t>
            </a:r>
            <a:endParaRPr/>
          </a:p>
          <a:p>
            <a:pPr indent="-274320" lvl="0" marL="274320" rtl="0" algn="l">
              <a:spcBef>
                <a:spcPts val="372"/>
              </a:spcBef>
              <a:spcAft>
                <a:spcPts val="0"/>
              </a:spcAft>
              <a:buSzPct val="85000"/>
              <a:buChar char="O"/>
            </a:pPr>
            <a:r>
              <a:rPr lang="en-CA"/>
              <a:t>Proteins are not stored, but a certain amount of protein catabolism occurs in the body each day as proteins from worn-out cells are broken down into amino acids. Some amino acids are converted into other amino acids, peptide bonds are re-formed, and new proteins are synthesized as part of the recycling process.</a:t>
            </a:r>
            <a:endParaRPr/>
          </a:p>
          <a:p>
            <a:pPr indent="-274320" lvl="0" marL="274320" rtl="0" algn="l">
              <a:spcBef>
                <a:spcPts val="372"/>
              </a:spcBef>
              <a:spcAft>
                <a:spcPts val="0"/>
              </a:spcAft>
              <a:buSzPct val="85000"/>
              <a:buChar char="O"/>
            </a:pPr>
            <a:r>
              <a:rPr lang="en-CA"/>
              <a:t>In protein synthesis, transamination refers to the transfer of an amino group (NH2) to pyruvic acid or another acid in the Krebs cycle to form an amino acid</a:t>
            </a:r>
            <a:endParaRPr/>
          </a:p>
          <a:p>
            <a:pPr indent="-274320" lvl="0" marL="274320" rtl="0" algn="l">
              <a:spcBef>
                <a:spcPts val="372"/>
              </a:spcBef>
              <a:spcAft>
                <a:spcPts val="0"/>
              </a:spcAft>
              <a:buSzPct val="85000"/>
              <a:buChar char="O"/>
            </a:pPr>
            <a:r>
              <a:rPr lang="en-CA"/>
              <a:t>In protein catabolism, deamination refers to the removal of an amino group leaving the carbons of a carboxylic acid to be used to make ATP</a:t>
            </a:r>
            <a:endParaRPr/>
          </a:p>
          <a:p>
            <a:pPr indent="-173926" lvl="0" marL="274320" rtl="0" algn="l">
              <a:spcBef>
                <a:spcPts val="372"/>
              </a:spcBef>
              <a:spcAft>
                <a:spcPts val="0"/>
              </a:spcAft>
              <a:buSzPct val="85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Amino Acids</a:t>
            </a:r>
            <a:endParaRPr/>
          </a:p>
        </p:txBody>
      </p:sp>
      <p:sp>
        <p:nvSpPr>
          <p:cNvPr id="320" name="Google Shape;320;p3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Essential amino acids are the 10 amino acids that can’t be synthesized by the body</a:t>
            </a:r>
            <a:endParaRPr/>
          </a:p>
          <a:p>
            <a:pPr indent="-274320" lvl="0" marL="274320" rtl="0" algn="l">
              <a:spcBef>
                <a:spcPts val="480"/>
              </a:spcBef>
              <a:spcAft>
                <a:spcPts val="0"/>
              </a:spcAft>
              <a:buSzPts val="2040"/>
              <a:buChar char="O"/>
            </a:pPr>
            <a:r>
              <a:rPr lang="en-CA"/>
              <a:t>Non-essential amino acids are the others that can be synthesized by the body.</a:t>
            </a:r>
            <a:endParaRPr/>
          </a:p>
          <a:p>
            <a:pPr indent="0" lvl="0" marL="0" rtl="0" algn="l">
              <a:spcBef>
                <a:spcPts val="480"/>
              </a:spcBef>
              <a:spcAft>
                <a:spcPts val="0"/>
              </a:spcAft>
              <a:buSzPts val="204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2"/>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Metabolism </a:t>
            </a:r>
            <a:endParaRPr/>
          </a:p>
        </p:txBody>
      </p:sp>
      <p:sp>
        <p:nvSpPr>
          <p:cNvPr id="326" name="Google Shape;326;p32"/>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Soon after a meal, glucose, amino acids, and lipid nutrients enter the blood. Triglycerides enter the blood carried in large lipoproteins called chylomicrons. There are 2 metabolic hallmarks of this state:</a:t>
            </a:r>
            <a:endParaRPr/>
          </a:p>
          <a:p>
            <a:pPr indent="-274320" lvl="1" marL="640080" rtl="0" algn="l">
              <a:spcBef>
                <a:spcPts val="440"/>
              </a:spcBef>
              <a:spcAft>
                <a:spcPts val="0"/>
              </a:spcAft>
              <a:buSzPts val="1870"/>
              <a:buChar char="O"/>
            </a:pPr>
            <a:r>
              <a:rPr lang="en-CA"/>
              <a:t>Glucose is oxidized to produce ATP in all body cells</a:t>
            </a:r>
            <a:endParaRPr/>
          </a:p>
          <a:p>
            <a:pPr indent="-274320" lvl="1" marL="640080" rtl="0" algn="l">
              <a:spcBef>
                <a:spcPts val="440"/>
              </a:spcBef>
              <a:spcAft>
                <a:spcPts val="0"/>
              </a:spcAft>
              <a:buSzPts val="1870"/>
              <a:buChar char="O"/>
            </a:pPr>
            <a:r>
              <a:rPr lang="en-CA"/>
              <a:t>Any excess fuel molecules are stored in hepatocytes, adipocytes, and skeletal muscle cells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3"/>
          <p:cNvSpPr txBox="1"/>
          <p:nvPr>
            <p:ph idx="1" type="body"/>
          </p:nvPr>
        </p:nvSpPr>
        <p:spPr>
          <a:xfrm>
            <a:off x="971600" y="764704"/>
            <a:ext cx="7272808" cy="4958365"/>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Pancreatic beta cells begin to release insulin to promote entry of glucose and amino acids into cells.</a:t>
            </a:r>
            <a:endParaRPr/>
          </a:p>
          <a:p>
            <a:pPr indent="-274320" lvl="0" marL="274320" rtl="0" algn="l">
              <a:spcBef>
                <a:spcPts val="444"/>
              </a:spcBef>
              <a:spcAft>
                <a:spcPts val="0"/>
              </a:spcAft>
              <a:buSzPct val="85000"/>
              <a:buChar char="O"/>
            </a:pPr>
            <a:r>
              <a:rPr lang="en-CA"/>
              <a:t>Maintaining a steady blood glucose is critical because the nervous system and red blood cells depend solely on glucose as an energy source.</a:t>
            </a:r>
            <a:endParaRPr/>
          </a:p>
          <a:p>
            <a:pPr indent="-274320" lvl="0" marL="274320" rtl="0" algn="l">
              <a:spcBef>
                <a:spcPts val="444"/>
              </a:spcBef>
              <a:spcAft>
                <a:spcPts val="0"/>
              </a:spcAft>
              <a:buSzPct val="85000"/>
              <a:buChar char="O"/>
            </a:pPr>
            <a:r>
              <a:rPr lang="en-CA"/>
              <a:t>About 4 hours after the last meal, absorption in the small intestine is nearly complete and blood glucose levels start to fall. The main metabolic challenge at this point is to maintain normal blood glucose levels</a:t>
            </a:r>
            <a:endParaRPr/>
          </a:p>
          <a:p>
            <a:pPr indent="-274320" lvl="0" marL="274320" rtl="0" algn="l">
              <a:spcBef>
                <a:spcPts val="444"/>
              </a:spcBef>
              <a:spcAft>
                <a:spcPts val="0"/>
              </a:spcAft>
              <a:buSzPct val="85000"/>
              <a:buChar char="O"/>
            </a:pPr>
            <a:r>
              <a:rPr lang="en-CA"/>
              <a:t>As blood glucose levels decline, insulin secretion falls and glucagon secretion increases</a:t>
            </a:r>
            <a:endParaRPr/>
          </a:p>
          <a:p>
            <a:pPr indent="-274320" lvl="0" marL="274320" rtl="0" algn="l">
              <a:spcBef>
                <a:spcPts val="444"/>
              </a:spcBef>
              <a:spcAft>
                <a:spcPts val="0"/>
              </a:spcAft>
              <a:buSzPct val="85000"/>
              <a:buChar char="O"/>
            </a:pPr>
            <a:r>
              <a:rPr lang="en-CA"/>
              <a:t>Blood glucose levels are sustained by the breakdown of liver glycogen, lipolysis, and gluconeogenesis using lactic acid and/or amino acids. The process is supported by sympathetic nerve endings that release norepinephrine, and by the adrenal medulla that releases epinephrine and norepinephrine directly into the blood.</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4"/>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Basal Metabolic Rate</a:t>
            </a:r>
            <a:endParaRPr/>
          </a:p>
        </p:txBody>
      </p:sp>
      <p:sp>
        <p:nvSpPr>
          <p:cNvPr id="337" name="Google Shape;337;p34"/>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O"/>
            </a:pPr>
            <a:r>
              <a:rPr lang="en-CA"/>
              <a:t>The metabolic rate is the overall rate at which metabolic reactions use energy. Basal metabolic rate (BMR) is measured with the body in a quiet, fasting condition.</a:t>
            </a:r>
            <a:endParaRPr/>
          </a:p>
          <a:p>
            <a:pPr indent="-274320" lvl="0" marL="274320" rtl="0" algn="l">
              <a:spcBef>
                <a:spcPts val="480"/>
              </a:spcBef>
              <a:spcAft>
                <a:spcPts val="0"/>
              </a:spcAft>
              <a:buSzPts val="2040"/>
              <a:buChar char="O"/>
            </a:pPr>
            <a:r>
              <a:rPr lang="en-CA"/>
              <a:t>Whatever the metabolic rate, heat is a constant by-product of metabolic reactions, and can be expressed in calories</a:t>
            </a:r>
            <a:endParaRPr/>
          </a:p>
          <a:p>
            <a:pPr indent="-274320" lvl="0" marL="274320" rtl="0" algn="l">
              <a:spcBef>
                <a:spcPts val="480"/>
              </a:spcBef>
              <a:spcAft>
                <a:spcPts val="0"/>
              </a:spcAft>
              <a:buSzPts val="2040"/>
              <a:buChar char="O"/>
            </a:pPr>
            <a:r>
              <a:rPr lang="en-CA"/>
              <a:t>The BMR is 1200–1800 Cal/day in adults, or about 24 Cal/kg of body mass in adult males and 22 Cal/kg in adult females.</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5"/>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Body Temperature</a:t>
            </a:r>
            <a:endParaRPr/>
          </a:p>
        </p:txBody>
      </p:sp>
      <p:sp>
        <p:nvSpPr>
          <p:cNvPr id="343" name="Google Shape;343;p35"/>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Despite wide fluctuations in environmental temperatures, homeostatic mechanisms maintain a normal range for internal (core) body temperature at 37°C (98.6°F)</a:t>
            </a:r>
            <a:endParaRPr/>
          </a:p>
          <a:p>
            <a:pPr indent="-274320" lvl="0" marL="274320" rtl="0" algn="l">
              <a:spcBef>
                <a:spcPts val="480"/>
              </a:spcBef>
              <a:spcAft>
                <a:spcPts val="0"/>
              </a:spcAft>
              <a:buSzPts val="2040"/>
              <a:buChar char="O"/>
            </a:pPr>
            <a:r>
              <a:rPr lang="en-CA"/>
              <a:t>Peripheral tissues can be much cooler , Body temperature is maintained by hormonal regulation of the BMR,  exercise, and sympathetic nervous system stimulation.</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6"/>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Heat and Energy Balance</a:t>
            </a:r>
            <a:endParaRPr/>
          </a:p>
        </p:txBody>
      </p:sp>
      <p:sp>
        <p:nvSpPr>
          <p:cNvPr id="349" name="Google Shape;349;p36"/>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O"/>
            </a:pPr>
            <a:r>
              <a:rPr lang="en-CA"/>
              <a:t>Heat loss  occurs through:</a:t>
            </a:r>
            <a:endParaRPr/>
          </a:p>
          <a:p>
            <a:pPr indent="-274320" lvl="0" marL="274320" rtl="0" algn="l">
              <a:spcBef>
                <a:spcPts val="444"/>
              </a:spcBef>
              <a:spcAft>
                <a:spcPts val="0"/>
              </a:spcAft>
              <a:buSzPct val="85000"/>
              <a:buChar char="O"/>
            </a:pPr>
            <a:r>
              <a:rPr lang="en-CA"/>
              <a:t>Conduction - to solid materials in contact with the body, e.g. walking barefoot on the floor.</a:t>
            </a:r>
            <a:endParaRPr/>
          </a:p>
          <a:p>
            <a:pPr indent="-274320" lvl="0" marL="274320" rtl="0" algn="l">
              <a:spcBef>
                <a:spcPts val="444"/>
              </a:spcBef>
              <a:spcAft>
                <a:spcPts val="0"/>
              </a:spcAft>
              <a:buSzPct val="85000"/>
              <a:buChar char="O"/>
            </a:pPr>
            <a:r>
              <a:rPr lang="en-CA"/>
              <a:t>Convection - is the transfer of heat when a gas or liquid flows over an object, e.g. using a fan on a hot day.</a:t>
            </a:r>
            <a:endParaRPr/>
          </a:p>
          <a:p>
            <a:pPr indent="-274320" lvl="0" marL="274320" rtl="0" algn="l">
              <a:spcBef>
                <a:spcPts val="444"/>
              </a:spcBef>
              <a:spcAft>
                <a:spcPts val="0"/>
              </a:spcAft>
              <a:buSzPct val="85000"/>
              <a:buChar char="O"/>
            </a:pPr>
            <a:r>
              <a:rPr lang="en-CA"/>
              <a:t>Thermal radiation -   is the transfer of heat in the form of electromagnetic energy (infrared, and encompassing visible light) between two bodies not in contact.</a:t>
            </a:r>
            <a:endParaRPr/>
          </a:p>
          <a:p>
            <a:pPr indent="-274320" lvl="0" marL="274320" rtl="0" algn="l">
              <a:spcBef>
                <a:spcPts val="444"/>
              </a:spcBef>
              <a:spcAft>
                <a:spcPts val="0"/>
              </a:spcAft>
              <a:buSzPct val="85000"/>
              <a:buChar char="O"/>
            </a:pPr>
            <a:r>
              <a:rPr lang="en-CA"/>
              <a:t>Evaporation -  occurs when converting a liquid to a gas.</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7"/>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355" name="Google Shape;355;p37"/>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O"/>
            </a:pPr>
            <a:r>
              <a:rPr lang="en-CA"/>
              <a:t>The control center that functions as the body’s thermostat is a group of neurons in the anterior part (preoptic area) of the hypothalamus that receives impulses from thermoreceptors scattered throughout the body.</a:t>
            </a:r>
            <a:endParaRPr/>
          </a:p>
          <a:p>
            <a:pPr indent="-274320" lvl="0" marL="274320" rtl="0" algn="l">
              <a:spcBef>
                <a:spcPts val="408"/>
              </a:spcBef>
              <a:spcAft>
                <a:spcPts val="0"/>
              </a:spcAft>
              <a:buSzPct val="85000"/>
              <a:buChar char="O"/>
            </a:pPr>
            <a:r>
              <a:rPr lang="en-CA"/>
              <a:t>If the core temperature declines, skin blood vessels constrict and thyroid hormones and catecholamines (epinephrine and norepinephrine) are released.  Cellular metabolism increases and shivering may ensue.</a:t>
            </a:r>
            <a:endParaRPr/>
          </a:p>
          <a:p>
            <a:pPr indent="-274320" lvl="0" marL="274320" rtl="0" algn="l">
              <a:spcBef>
                <a:spcPts val="408"/>
              </a:spcBef>
              <a:spcAft>
                <a:spcPts val="0"/>
              </a:spcAft>
              <a:buSzPct val="85000"/>
              <a:buChar char="O"/>
            </a:pPr>
            <a:r>
              <a:rPr lang="en-CA"/>
              <a:t>If core body temperature rises, blood vessels of the skin dilate, sweat glands are stimulated, and the metabolic rate is lowered.</a:t>
            </a:r>
            <a:endParaRPr/>
          </a:p>
          <a:p>
            <a:pPr indent="-164211" lvl="0" marL="274320" rtl="0" algn="l">
              <a:spcBef>
                <a:spcPts val="408"/>
              </a:spcBef>
              <a:spcAft>
                <a:spcPts val="0"/>
              </a:spcAft>
              <a:buSzPct val="850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8"/>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Nutrition</a:t>
            </a:r>
            <a:endParaRPr/>
          </a:p>
        </p:txBody>
      </p:sp>
      <p:sp>
        <p:nvSpPr>
          <p:cNvPr id="361" name="Google Shape;361;p38"/>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O"/>
            </a:pPr>
            <a:r>
              <a:rPr lang="en-CA"/>
              <a:t>Nutrients are chemical substances in food that body cells use for growth, maintenance, and repair.</a:t>
            </a:r>
            <a:endParaRPr/>
          </a:p>
          <a:p>
            <a:pPr indent="-274320" lvl="0" marL="274320" rtl="0" algn="l">
              <a:spcBef>
                <a:spcPts val="444"/>
              </a:spcBef>
              <a:spcAft>
                <a:spcPts val="0"/>
              </a:spcAft>
              <a:buSzPct val="85000"/>
              <a:buChar char="O"/>
            </a:pPr>
            <a:r>
              <a:rPr lang="en-CA"/>
              <a:t>There are 6 main types of nutrients:-</a:t>
            </a:r>
            <a:endParaRPr/>
          </a:p>
          <a:p>
            <a:pPr indent="-274320" lvl="1" marL="640080" rtl="0" algn="l">
              <a:spcBef>
                <a:spcPts val="407"/>
              </a:spcBef>
              <a:spcAft>
                <a:spcPts val="0"/>
              </a:spcAft>
              <a:buSzPct val="85000"/>
              <a:buChar char="O"/>
            </a:pPr>
            <a:r>
              <a:rPr lang="en-CA"/>
              <a:t>water , which is needed in the largest amount</a:t>
            </a:r>
            <a:endParaRPr/>
          </a:p>
          <a:p>
            <a:pPr indent="-274320" lvl="1" marL="640080" rtl="0" algn="l">
              <a:spcBef>
                <a:spcPts val="407"/>
              </a:spcBef>
              <a:spcAft>
                <a:spcPts val="0"/>
              </a:spcAft>
              <a:buSzPct val="85000"/>
              <a:buChar char="O"/>
            </a:pPr>
            <a:r>
              <a:rPr lang="en-CA"/>
              <a:t>carbohydrates</a:t>
            </a:r>
            <a:endParaRPr/>
          </a:p>
          <a:p>
            <a:pPr indent="-274320" lvl="1" marL="640080" rtl="0" algn="l">
              <a:spcBef>
                <a:spcPts val="407"/>
              </a:spcBef>
              <a:spcAft>
                <a:spcPts val="0"/>
              </a:spcAft>
              <a:buSzPct val="85000"/>
              <a:buChar char="O"/>
            </a:pPr>
            <a:r>
              <a:rPr lang="en-CA"/>
              <a:t>lipids</a:t>
            </a:r>
            <a:endParaRPr/>
          </a:p>
          <a:p>
            <a:pPr indent="-274320" lvl="1" marL="640080" rtl="0" algn="l">
              <a:spcBef>
                <a:spcPts val="407"/>
              </a:spcBef>
              <a:spcAft>
                <a:spcPts val="0"/>
              </a:spcAft>
              <a:buSzPct val="85000"/>
              <a:buChar char="O"/>
            </a:pPr>
            <a:r>
              <a:rPr lang="en-CA"/>
              <a:t>proteins</a:t>
            </a:r>
            <a:endParaRPr/>
          </a:p>
          <a:p>
            <a:pPr indent="-274320" lvl="1" marL="640080" rtl="0" algn="l">
              <a:spcBef>
                <a:spcPts val="407"/>
              </a:spcBef>
              <a:spcAft>
                <a:spcPts val="0"/>
              </a:spcAft>
              <a:buSzPct val="85000"/>
              <a:buChar char="O"/>
            </a:pPr>
            <a:r>
              <a:rPr lang="en-CA"/>
              <a:t>minerals</a:t>
            </a:r>
            <a:endParaRPr/>
          </a:p>
          <a:p>
            <a:pPr indent="-274320" lvl="1" marL="640080" rtl="0" algn="l">
              <a:spcBef>
                <a:spcPts val="407"/>
              </a:spcBef>
              <a:spcAft>
                <a:spcPts val="0"/>
              </a:spcAft>
              <a:buSzPct val="85000"/>
              <a:buChar char="O"/>
            </a:pPr>
            <a:r>
              <a:rPr lang="en-CA"/>
              <a:t>vitamins</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39"/>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Continued</a:t>
            </a:r>
            <a:endParaRPr/>
          </a:p>
        </p:txBody>
      </p:sp>
      <p:sp>
        <p:nvSpPr>
          <p:cNvPr id="367" name="Google Shape;367;p39"/>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Basic guidelines for nutritious eating include:</a:t>
            </a:r>
            <a:endParaRPr/>
          </a:p>
          <a:p>
            <a:pPr indent="-274320" lvl="1" marL="640080" rtl="0" algn="l">
              <a:spcBef>
                <a:spcPts val="440"/>
              </a:spcBef>
              <a:spcAft>
                <a:spcPts val="0"/>
              </a:spcAft>
              <a:buSzPts val="1870"/>
              <a:buChar char="O"/>
            </a:pPr>
            <a:r>
              <a:rPr lang="en-CA"/>
              <a:t>Eat a variety of foods</a:t>
            </a:r>
            <a:endParaRPr/>
          </a:p>
          <a:p>
            <a:pPr indent="-274320" lvl="1" marL="640080" rtl="0" algn="l">
              <a:spcBef>
                <a:spcPts val="440"/>
              </a:spcBef>
              <a:spcAft>
                <a:spcPts val="0"/>
              </a:spcAft>
              <a:buSzPts val="1870"/>
              <a:buChar char="O"/>
            </a:pPr>
            <a:r>
              <a:rPr lang="en-CA"/>
              <a:t>Maintain a healthy weight</a:t>
            </a:r>
            <a:endParaRPr/>
          </a:p>
          <a:p>
            <a:pPr indent="-274320" lvl="1" marL="640080" rtl="0" algn="l">
              <a:spcBef>
                <a:spcPts val="440"/>
              </a:spcBef>
              <a:spcAft>
                <a:spcPts val="0"/>
              </a:spcAft>
              <a:buSzPts val="1870"/>
              <a:buChar char="O"/>
            </a:pPr>
            <a:r>
              <a:rPr lang="en-CA"/>
              <a:t>Choose foods low in fat, saturated fat and cholesterol</a:t>
            </a:r>
            <a:endParaRPr/>
          </a:p>
          <a:p>
            <a:pPr indent="-274320" lvl="1" marL="640080" rtl="0" algn="l">
              <a:spcBef>
                <a:spcPts val="440"/>
              </a:spcBef>
              <a:spcAft>
                <a:spcPts val="0"/>
              </a:spcAft>
              <a:buSzPts val="1870"/>
              <a:buChar char="O"/>
            </a:pPr>
            <a:r>
              <a:rPr lang="en-CA"/>
              <a:t>Eat plenty of vegetables, fruits and grain products</a:t>
            </a:r>
            <a:endParaRPr/>
          </a:p>
          <a:p>
            <a:pPr indent="-274320" lvl="1" marL="640080" rtl="0" algn="l">
              <a:spcBef>
                <a:spcPts val="440"/>
              </a:spcBef>
              <a:spcAft>
                <a:spcPts val="0"/>
              </a:spcAft>
              <a:buSzPts val="1870"/>
              <a:buChar char="O"/>
            </a:pPr>
            <a:r>
              <a:rPr lang="en-CA"/>
              <a:t>Use sugars in moderation only</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0"/>
          <p:cNvSpPr txBox="1"/>
          <p:nvPr>
            <p:ph idx="1" type="body"/>
          </p:nvPr>
        </p:nvSpPr>
        <p:spPr>
          <a:xfrm>
            <a:off x="1463040" y="764704"/>
            <a:ext cx="6196405" cy="54006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Recommendations are to eat foods that contain enough calcium, phosphorus, iron and iodine</a:t>
            </a:r>
            <a:endParaRPr/>
          </a:p>
          <a:p>
            <a:pPr indent="-274320" lvl="1" marL="640080" rtl="0" algn="l">
              <a:spcBef>
                <a:spcPts val="440"/>
              </a:spcBef>
              <a:spcAft>
                <a:spcPts val="0"/>
              </a:spcAft>
              <a:buSzPts val="1870"/>
              <a:buChar char="O"/>
            </a:pPr>
            <a:r>
              <a:rPr lang="en-CA"/>
              <a:t>Excess amounts of most minerals are excreted in urine and feces</a:t>
            </a:r>
            <a:endParaRPr/>
          </a:p>
          <a:p>
            <a:pPr indent="-274320" lvl="1" marL="640080" rtl="0" algn="l">
              <a:spcBef>
                <a:spcPts val="440"/>
              </a:spcBef>
              <a:spcAft>
                <a:spcPts val="0"/>
              </a:spcAft>
              <a:buSzPts val="1870"/>
              <a:buChar char="O"/>
            </a:pPr>
            <a:r>
              <a:rPr lang="en-CA"/>
              <a:t>Vitamins are organic nutrients required in small amounts to maintain growth and normal metabolism - they do not provide energy or serve as the body’s building materials</a:t>
            </a:r>
            <a:endParaRPr/>
          </a:p>
          <a:p>
            <a:pPr indent="-228600" lvl="2" marL="914400" rtl="0" algn="l">
              <a:spcBef>
                <a:spcPts val="400"/>
              </a:spcBef>
              <a:spcAft>
                <a:spcPts val="0"/>
              </a:spcAft>
              <a:buSzPts val="1700"/>
              <a:buChar char="O"/>
            </a:pPr>
            <a:r>
              <a:rPr lang="en-CA"/>
              <a:t>Most cannot be synthesized by us, and no single food contains all the required vitamins</a:t>
            </a:r>
            <a:endParaRPr/>
          </a:p>
          <a:p>
            <a:pPr indent="-228600" lvl="2" marL="914400" rtl="0" algn="l">
              <a:spcBef>
                <a:spcPts val="400"/>
              </a:spcBef>
              <a:spcAft>
                <a:spcPts val="0"/>
              </a:spcAft>
              <a:buSzPts val="1700"/>
              <a:buChar char="O"/>
            </a:pPr>
            <a:r>
              <a:rPr lang="en-CA"/>
              <a:t>They are divided into those that are water soluble (several B vitamins and vitamin C), and those that are fat soluble (A, D, E, K).</a:t>
            </a:r>
            <a:endParaRPr/>
          </a:p>
          <a:p>
            <a:pPr indent="-144780" lvl="0" marL="274320" rtl="0" algn="l">
              <a:spcBef>
                <a:spcPts val="480"/>
              </a:spcBef>
              <a:spcAft>
                <a:spcPts val="0"/>
              </a:spcAft>
              <a:buSzPts val="204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1"/>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Vitamin Deficiency</a:t>
            </a:r>
            <a:endParaRPr/>
          </a:p>
        </p:txBody>
      </p:sp>
      <p:sp>
        <p:nvSpPr>
          <p:cNvPr id="378" name="Google Shape;378;p41"/>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O"/>
            </a:pPr>
            <a:r>
              <a:rPr lang="en-CA"/>
              <a:t> Vitamin A is needed for proper skin, proper vision.</a:t>
            </a:r>
            <a:endParaRPr/>
          </a:p>
          <a:p>
            <a:pPr indent="-274320" lvl="1" marL="640080" rtl="0" algn="l">
              <a:spcBef>
                <a:spcPts val="374"/>
              </a:spcBef>
              <a:spcAft>
                <a:spcPts val="0"/>
              </a:spcAft>
              <a:buSzPct val="85000"/>
              <a:buChar char="O"/>
            </a:pPr>
            <a:r>
              <a:rPr lang="en-CA"/>
              <a:t>Deficiency leads to night blindness and a weakened immune system.</a:t>
            </a:r>
            <a:endParaRPr/>
          </a:p>
          <a:p>
            <a:pPr indent="-274320" lvl="0" marL="274320" rtl="0" algn="l">
              <a:spcBef>
                <a:spcPts val="408"/>
              </a:spcBef>
              <a:spcAft>
                <a:spcPts val="0"/>
              </a:spcAft>
              <a:buSzPct val="85000"/>
              <a:buChar char="O"/>
            </a:pPr>
            <a:r>
              <a:rPr lang="en-CA"/>
              <a:t>Vitamin D is needed for calcium absorption.</a:t>
            </a:r>
            <a:endParaRPr/>
          </a:p>
          <a:p>
            <a:pPr indent="-274320" lvl="1" marL="640080" rtl="0" algn="l">
              <a:spcBef>
                <a:spcPts val="374"/>
              </a:spcBef>
              <a:spcAft>
                <a:spcPts val="0"/>
              </a:spcAft>
              <a:buSzPct val="85000"/>
              <a:buChar char="O"/>
            </a:pPr>
            <a:r>
              <a:rPr lang="en-CA"/>
              <a:t>Deficiency results in impaired bone mineralization, and leads to bone softening diseases such as rickets in children and osteomalacia in adults.</a:t>
            </a:r>
            <a:endParaRPr/>
          </a:p>
          <a:p>
            <a:pPr indent="-274320" lvl="0" marL="274320" rtl="0" algn="l">
              <a:spcBef>
                <a:spcPts val="408"/>
              </a:spcBef>
              <a:spcAft>
                <a:spcPts val="0"/>
              </a:spcAft>
              <a:buSzPct val="85000"/>
              <a:buChar char="O"/>
            </a:pPr>
            <a:r>
              <a:rPr lang="en-CA"/>
              <a:t> Vitamin K is needed to make clotting factors II, VII, and IX, X</a:t>
            </a:r>
            <a:endParaRPr/>
          </a:p>
          <a:p>
            <a:pPr indent="-274320" lvl="1" marL="640080" rtl="0" algn="l">
              <a:spcBef>
                <a:spcPts val="374"/>
              </a:spcBef>
              <a:spcAft>
                <a:spcPts val="0"/>
              </a:spcAft>
              <a:buSzPct val="85000"/>
              <a:buChar char="O"/>
            </a:pPr>
            <a:r>
              <a:rPr lang="en-CA"/>
              <a:t>A deficiency such as due to long-term antibiotic therapy or taking anticoagulant medications leads to delayed clotting times</a:t>
            </a:r>
            <a:endParaRPr/>
          </a:p>
          <a:p>
            <a:pPr indent="-164211" lvl="0" marL="274320" rtl="0" algn="l">
              <a:spcBef>
                <a:spcPts val="408"/>
              </a:spcBef>
              <a:spcAft>
                <a:spcPts val="0"/>
              </a:spcAft>
              <a:buSzPct val="85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2"/>
          <p:cNvSpPr txBox="1"/>
          <p:nvPr>
            <p:ph idx="1" type="body"/>
          </p:nvPr>
        </p:nvSpPr>
        <p:spPr>
          <a:xfrm>
            <a:off x="1463040" y="1052736"/>
            <a:ext cx="6196405" cy="5184576"/>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O"/>
            </a:pPr>
            <a:r>
              <a:rPr lang="en-CA"/>
              <a:t> Vitamin C is necessary for proper growth of connective tissues like collagen</a:t>
            </a:r>
            <a:endParaRPr/>
          </a:p>
          <a:p>
            <a:pPr indent="-274320" lvl="1" marL="640080" rtl="0" algn="l">
              <a:spcBef>
                <a:spcPts val="341"/>
              </a:spcBef>
              <a:spcAft>
                <a:spcPts val="0"/>
              </a:spcAft>
              <a:buSzPct val="85000"/>
              <a:buChar char="O"/>
            </a:pPr>
            <a:r>
              <a:rPr lang="en-CA"/>
              <a:t>Deficiency manifests as a disease called Scurvy</a:t>
            </a:r>
            <a:endParaRPr/>
          </a:p>
          <a:p>
            <a:pPr indent="-274320" lvl="0" marL="274320" rtl="0" algn="l">
              <a:spcBef>
                <a:spcPts val="372"/>
              </a:spcBef>
              <a:spcAft>
                <a:spcPts val="0"/>
              </a:spcAft>
              <a:buSzPct val="85000"/>
              <a:buChar char="O"/>
            </a:pPr>
            <a:r>
              <a:rPr lang="en-CA"/>
              <a:t> Niacin (B3) plays essential metabolic roles in living cells.</a:t>
            </a:r>
            <a:endParaRPr/>
          </a:p>
          <a:p>
            <a:pPr indent="-274320" lvl="1" marL="640080" rtl="0" algn="l">
              <a:spcBef>
                <a:spcPts val="341"/>
              </a:spcBef>
              <a:spcAft>
                <a:spcPts val="0"/>
              </a:spcAft>
              <a:buSzPct val="85000"/>
              <a:buChar char="O"/>
            </a:pPr>
            <a:r>
              <a:rPr lang="en-CA"/>
              <a:t>A deficiency (which is called Pellagra) results from an all corn diet, and manifests as dermatitis, diarrhea, and dementia</a:t>
            </a:r>
            <a:endParaRPr/>
          </a:p>
          <a:p>
            <a:pPr indent="-274320" lvl="0" marL="274320" rtl="0" algn="l">
              <a:spcBef>
                <a:spcPts val="372"/>
              </a:spcBef>
              <a:spcAft>
                <a:spcPts val="0"/>
              </a:spcAft>
              <a:buSzPct val="85000"/>
              <a:buChar char="O"/>
            </a:pPr>
            <a:r>
              <a:rPr lang="en-CA"/>
              <a:t>Thiamine (B1) is essential for neural function and carbohydrate metabolism </a:t>
            </a:r>
            <a:endParaRPr/>
          </a:p>
          <a:p>
            <a:pPr indent="-274320" lvl="1" marL="640080" rtl="0" algn="l">
              <a:spcBef>
                <a:spcPts val="341"/>
              </a:spcBef>
              <a:spcAft>
                <a:spcPts val="0"/>
              </a:spcAft>
              <a:buSzPct val="85000"/>
              <a:buChar char="O"/>
            </a:pPr>
            <a:r>
              <a:rPr lang="en-CA"/>
              <a:t>A deficiency (called Beriberi) results from a polished rice diet, and manifests with muscle wasting, and impaired reflexes.</a:t>
            </a:r>
            <a:endParaRPr/>
          </a:p>
          <a:p>
            <a:pPr indent="-274320" lvl="0" marL="274320" rtl="0" algn="l">
              <a:spcBef>
                <a:spcPts val="372"/>
              </a:spcBef>
              <a:spcAft>
                <a:spcPts val="0"/>
              </a:spcAft>
              <a:buSzPct val="85000"/>
              <a:buChar char="O"/>
            </a:pPr>
            <a:r>
              <a:rPr lang="en-CA"/>
              <a:t>Folic Acid (vitamin B9) is needed to synthesize the bases used to replicate DNA</a:t>
            </a:r>
            <a:endParaRPr/>
          </a:p>
          <a:p>
            <a:pPr indent="-274320" lvl="1" marL="640080" rtl="0" algn="l">
              <a:spcBef>
                <a:spcPts val="341"/>
              </a:spcBef>
              <a:spcAft>
                <a:spcPts val="0"/>
              </a:spcAft>
              <a:buSzPct val="85000"/>
              <a:buChar char="O"/>
            </a:pPr>
            <a:r>
              <a:rPr lang="en-CA"/>
              <a:t>A deficiency manifests as a macrocytic anemia without nerve involvement</a:t>
            </a:r>
            <a:endParaRPr/>
          </a:p>
          <a:p>
            <a:pPr indent="-274320" lvl="0" marL="274320" rtl="0" algn="l">
              <a:spcBef>
                <a:spcPts val="372"/>
              </a:spcBef>
              <a:spcAft>
                <a:spcPts val="0"/>
              </a:spcAft>
              <a:buSzPct val="85000"/>
              <a:buChar char="O"/>
            </a:pPr>
            <a:r>
              <a:rPr lang="en-CA"/>
              <a:t>Cyanocobalamin (B12 ) is important for normal nerve function and for the formation of blood</a:t>
            </a:r>
            <a:endParaRPr/>
          </a:p>
          <a:p>
            <a:pPr indent="-274320" lvl="1" marL="640080" rtl="0" algn="l">
              <a:spcBef>
                <a:spcPts val="341"/>
              </a:spcBef>
              <a:spcAft>
                <a:spcPts val="0"/>
              </a:spcAft>
              <a:buSzPct val="85000"/>
              <a:buChar char="O"/>
            </a:pPr>
            <a:r>
              <a:rPr lang="en-CA"/>
              <a:t>A deficiency manifests as pernicious anemia, ataxia, memory loss, weakness, personality and mood changes</a:t>
            </a:r>
            <a:endParaRPr/>
          </a:p>
          <a:p>
            <a:pPr indent="-173926" lvl="0" marL="274320" rtl="0" algn="l">
              <a:spcBef>
                <a:spcPts val="372"/>
              </a:spcBef>
              <a:spcAft>
                <a:spcPts val="0"/>
              </a:spcAft>
              <a:buSzPct val="850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3"/>
          <p:cNvSpPr txBox="1"/>
          <p:nvPr>
            <p:ph type="title"/>
          </p:nvPr>
        </p:nvSpPr>
        <p:spPr>
          <a:xfrm>
            <a:off x="1095023" y="817582"/>
            <a:ext cx="6965245" cy="12024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onstantia"/>
              <a:buNone/>
            </a:pPr>
            <a:r>
              <a:rPr lang="en-CA"/>
              <a:t>Obesity</a:t>
            </a:r>
            <a:endParaRPr/>
          </a:p>
        </p:txBody>
      </p:sp>
      <p:sp>
        <p:nvSpPr>
          <p:cNvPr id="389" name="Google Shape;389;p43"/>
          <p:cNvSpPr txBox="1"/>
          <p:nvPr>
            <p:ph idx="1" type="body"/>
          </p:nvPr>
        </p:nvSpPr>
        <p:spPr>
          <a:xfrm>
            <a:off x="1463040" y="2119257"/>
            <a:ext cx="6196405" cy="3603812"/>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O"/>
            </a:pPr>
            <a:r>
              <a:rPr lang="en-CA"/>
              <a:t>Obesity is defined as a body weight 10-20% (or more) above the desirable level because of excess fat.</a:t>
            </a:r>
            <a:endParaRPr/>
          </a:p>
          <a:p>
            <a:pPr indent="-274320" lvl="0" marL="274320" rtl="0" algn="l">
              <a:spcBef>
                <a:spcPts val="444"/>
              </a:spcBef>
              <a:spcAft>
                <a:spcPts val="0"/>
              </a:spcAft>
              <a:buSzPct val="85000"/>
              <a:buChar char="O"/>
            </a:pPr>
            <a:r>
              <a:rPr lang="en-CA"/>
              <a:t>An explanation for the prevalence of obesity in our society is not universally agreed upon. In a complex interplay, many psychosocial and physiological issues appear to contribute</a:t>
            </a:r>
            <a:endParaRPr/>
          </a:p>
          <a:p>
            <a:pPr indent="-274320" lvl="0" marL="274320" rtl="0" algn="l">
              <a:spcBef>
                <a:spcPts val="444"/>
              </a:spcBef>
              <a:spcAft>
                <a:spcPts val="0"/>
              </a:spcAft>
              <a:buSzPct val="85000"/>
              <a:buChar char="O"/>
            </a:pPr>
            <a:r>
              <a:rPr lang="en-CA"/>
              <a:t>Obesity puts an individual at risk for a large number of diseases and conditions – cardiovascular disease predominant</a:t>
            </a:r>
            <a:endParaRPr/>
          </a:p>
          <a:p>
            <a:pPr indent="-154495" lvl="0" marL="274320" rtl="0" algn="l">
              <a:spcBef>
                <a:spcPts val="444"/>
              </a:spcBef>
              <a:spcAft>
                <a:spcPts val="0"/>
              </a:spcAft>
              <a:buSzPct val="850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4"/>
          <p:cNvSpPr txBox="1"/>
          <p:nvPr>
            <p:ph idx="1" type="body"/>
          </p:nvPr>
        </p:nvSpPr>
        <p:spPr>
          <a:xfrm>
            <a:off x="1463040" y="1052736"/>
            <a:ext cx="6196405" cy="4670333"/>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O"/>
            </a:pPr>
            <a:r>
              <a:rPr lang="en-CA"/>
              <a:t>Factors that are especially prevalent in western society include:</a:t>
            </a:r>
            <a:endParaRPr/>
          </a:p>
          <a:p>
            <a:pPr indent="-274320" lvl="1" marL="640080" rtl="0" algn="l">
              <a:spcBef>
                <a:spcPts val="440"/>
              </a:spcBef>
              <a:spcAft>
                <a:spcPts val="0"/>
              </a:spcAft>
              <a:buSzPts val="1870"/>
              <a:buChar char="O"/>
            </a:pPr>
            <a:r>
              <a:rPr lang="en-CA"/>
              <a:t>An abundance of good-tasting food</a:t>
            </a:r>
            <a:endParaRPr/>
          </a:p>
          <a:p>
            <a:pPr indent="-274320" lvl="1" marL="640080" rtl="0" algn="l">
              <a:spcBef>
                <a:spcPts val="440"/>
              </a:spcBef>
              <a:spcAft>
                <a:spcPts val="0"/>
              </a:spcAft>
              <a:buSzPts val="1870"/>
              <a:buChar char="O"/>
            </a:pPr>
            <a:r>
              <a:rPr lang="en-CA"/>
              <a:t>Working longer hours (less time preparing good food)</a:t>
            </a:r>
            <a:endParaRPr/>
          </a:p>
          <a:p>
            <a:pPr indent="-274320" lvl="1" marL="640080" rtl="0" algn="l">
              <a:spcBef>
                <a:spcPts val="440"/>
              </a:spcBef>
              <a:spcAft>
                <a:spcPts val="0"/>
              </a:spcAft>
              <a:buSzPts val="1870"/>
              <a:buChar char="O"/>
            </a:pPr>
            <a:r>
              <a:rPr lang="en-CA"/>
              <a:t>Fast-foods</a:t>
            </a:r>
            <a:endParaRPr/>
          </a:p>
          <a:p>
            <a:pPr indent="-274320" lvl="1" marL="640080" rtl="0" algn="l">
              <a:spcBef>
                <a:spcPts val="440"/>
              </a:spcBef>
              <a:spcAft>
                <a:spcPts val="0"/>
              </a:spcAft>
              <a:buSzPts val="1870"/>
              <a:buChar char="O"/>
            </a:pPr>
            <a:r>
              <a:rPr lang="en-CA"/>
              <a:t>Sedentary jobs</a:t>
            </a:r>
            <a:endParaRPr/>
          </a:p>
          <a:p>
            <a:pPr indent="-274320" lvl="1" marL="640080" rtl="0" algn="l">
              <a:spcBef>
                <a:spcPts val="440"/>
              </a:spcBef>
              <a:spcAft>
                <a:spcPts val="0"/>
              </a:spcAft>
              <a:buSzPts val="1870"/>
              <a:buChar char="O"/>
            </a:pPr>
            <a:r>
              <a:rPr lang="en-CA"/>
              <a:t>Lack of Exercise</a:t>
            </a:r>
            <a:endParaRPr/>
          </a:p>
          <a:p>
            <a:pPr indent="-144780" lvl="0" marL="274320" rtl="0" algn="l">
              <a:spcBef>
                <a:spcPts val="480"/>
              </a:spcBef>
              <a:spcAft>
                <a:spcPts val="0"/>
              </a:spcAft>
              <a:buSzPts val="20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ushpin">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2019-01-04T15:09:37Z</dcterms:created>
  <dc:creator>Student4</dc:creator>
</cp:coreProperties>
</file>