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6858000" cx="9144000"/>
  <p:notesSz cx="6858000" cy="9144000"/>
  <p:embeddedFontLst>
    <p:embeddedFont>
      <p:font typeface="Nunito"/>
      <p:regular r:id="rId65"/>
      <p:bold r:id="rId66"/>
      <p:italic r:id="rId67"/>
      <p:boldItalic r:id="rId68"/>
    </p:embeddedFont>
    <p:embeddedFont>
      <p:font typeface="Maven Pro"/>
      <p:regular r:id="rId69"/>
      <p:bold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1" roundtripDataSignature="AMtx7mg9nXjZuTtCHcsM5j7hM9XoQxwO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customschemas.google.com/relationships/presentationmetadata" Target="metadata"/><Relationship Id="rId70" Type="http://schemas.openxmlformats.org/officeDocument/2006/relationships/font" Target="fonts/MavenPro-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Nunito-bold.fntdata"/><Relationship Id="rId21" Type="http://schemas.openxmlformats.org/officeDocument/2006/relationships/slide" Target="slides/slide16.xml"/><Relationship Id="rId65" Type="http://schemas.openxmlformats.org/officeDocument/2006/relationships/font" Target="fonts/Nunito-regular.fntdata"/><Relationship Id="rId24" Type="http://schemas.openxmlformats.org/officeDocument/2006/relationships/slide" Target="slides/slide19.xml"/><Relationship Id="rId68" Type="http://schemas.openxmlformats.org/officeDocument/2006/relationships/font" Target="fonts/Nunito-boldItalic.fntdata"/><Relationship Id="rId23" Type="http://schemas.openxmlformats.org/officeDocument/2006/relationships/slide" Target="slides/slide18.xml"/><Relationship Id="rId67" Type="http://schemas.openxmlformats.org/officeDocument/2006/relationships/font" Target="fonts/Nunito-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MavenPro-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bacb99355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bacb9935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b6ab2516a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b6ab2516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bacb99355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bacb99355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bacb993559_0_5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bacb993559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bacb993559_0_5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bacb993559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bacb993559_0_6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bacb993559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bacb993559_0_5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bacb993559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bacb993559_0_5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bacb993559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bacb993559_0_5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bacb993559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bacb993559_0_5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bacb993559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bacb993559_0_5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3bacb993559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g3bacb993559_0_289"/>
          <p:cNvGrpSpPr/>
          <p:nvPr/>
        </p:nvGrpSpPr>
        <p:grpSpPr>
          <a:xfrm>
            <a:off x="7343003" y="4546120"/>
            <a:ext cx="1691422" cy="2310006"/>
            <a:chOff x="7343003" y="3409675"/>
            <a:chExt cx="1691422" cy="1732548"/>
          </a:xfrm>
        </p:grpSpPr>
        <p:grpSp>
          <p:nvGrpSpPr>
            <p:cNvPr id="11" name="Google Shape;11;g3bacb993559_0_289"/>
            <p:cNvGrpSpPr/>
            <p:nvPr/>
          </p:nvGrpSpPr>
          <p:grpSpPr>
            <a:xfrm>
              <a:off x="7343003" y="4453711"/>
              <a:ext cx="316800" cy="688513"/>
              <a:chOff x="7343003" y="4453711"/>
              <a:chExt cx="316800" cy="688513"/>
            </a:xfrm>
          </p:grpSpPr>
          <p:sp>
            <p:nvSpPr>
              <p:cNvPr id="12" name="Google Shape;12;g3bacb993559_0_289"/>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g3bacb993559_0_289"/>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g3bacb993559_0_289"/>
            <p:cNvGrpSpPr/>
            <p:nvPr/>
          </p:nvGrpSpPr>
          <p:grpSpPr>
            <a:xfrm>
              <a:off x="7801210" y="4105700"/>
              <a:ext cx="316800" cy="1036523"/>
              <a:chOff x="7801210" y="4105700"/>
              <a:chExt cx="316800" cy="1036523"/>
            </a:xfrm>
          </p:grpSpPr>
          <p:sp>
            <p:nvSpPr>
              <p:cNvPr id="15" name="Google Shape;15;g3bacb993559_0_289"/>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g3bacb993559_0_289"/>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g3bacb993559_0_289"/>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g3bacb993559_0_289"/>
            <p:cNvGrpSpPr/>
            <p:nvPr/>
          </p:nvGrpSpPr>
          <p:grpSpPr>
            <a:xfrm>
              <a:off x="8259418" y="3757688"/>
              <a:ext cx="316800" cy="1384535"/>
              <a:chOff x="8259418" y="3757688"/>
              <a:chExt cx="316800" cy="1384535"/>
            </a:xfrm>
          </p:grpSpPr>
          <p:sp>
            <p:nvSpPr>
              <p:cNvPr id="19" name="Google Shape;19;g3bacb993559_0_289"/>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g3bacb993559_0_289"/>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g3bacb993559_0_289"/>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g3bacb993559_0_289"/>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g3bacb993559_0_289"/>
            <p:cNvGrpSpPr/>
            <p:nvPr/>
          </p:nvGrpSpPr>
          <p:grpSpPr>
            <a:xfrm>
              <a:off x="8717625" y="3409675"/>
              <a:ext cx="316800" cy="1732548"/>
              <a:chOff x="8717625" y="3409675"/>
              <a:chExt cx="316800" cy="1732548"/>
            </a:xfrm>
          </p:grpSpPr>
          <p:sp>
            <p:nvSpPr>
              <p:cNvPr id="24" name="Google Shape;24;g3bacb993559_0_289"/>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g3bacb993559_0_289"/>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g3bacb993559_0_289"/>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3bacb993559_0_289"/>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3bacb993559_0_289"/>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g3bacb993559_0_289"/>
          <p:cNvGrpSpPr/>
          <p:nvPr/>
        </p:nvGrpSpPr>
        <p:grpSpPr>
          <a:xfrm>
            <a:off x="5043503" y="0"/>
            <a:ext cx="3814072" cy="5118675"/>
            <a:chOff x="5043503" y="0"/>
            <a:chExt cx="3814072" cy="3839102"/>
          </a:xfrm>
        </p:grpSpPr>
        <p:sp>
          <p:nvSpPr>
            <p:cNvPr id="30" name="Google Shape;30;g3bacb993559_0_289"/>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3bacb993559_0_289"/>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g3bacb993559_0_289"/>
            <p:cNvGrpSpPr/>
            <p:nvPr/>
          </p:nvGrpSpPr>
          <p:grpSpPr>
            <a:xfrm>
              <a:off x="7647812" y="2704283"/>
              <a:ext cx="635219" cy="635219"/>
              <a:chOff x="6725724" y="2701260"/>
              <a:chExt cx="1208101" cy="1208100"/>
            </a:xfrm>
          </p:grpSpPr>
          <p:sp>
            <p:nvSpPr>
              <p:cNvPr id="33" name="Google Shape;33;g3bacb993559_0_289"/>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3bacb993559_0_289"/>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3bacb993559_0_289"/>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g3bacb993559_0_289"/>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g3bacb993559_0_289"/>
            <p:cNvGrpSpPr/>
            <p:nvPr/>
          </p:nvGrpSpPr>
          <p:grpSpPr>
            <a:xfrm>
              <a:off x="7952720" y="179238"/>
              <a:ext cx="873165" cy="873003"/>
              <a:chOff x="7754428" y="208725"/>
              <a:chExt cx="541800" cy="541800"/>
            </a:xfrm>
          </p:grpSpPr>
          <p:sp>
            <p:nvSpPr>
              <p:cNvPr id="38" name="Google Shape;38;g3bacb993559_0_289"/>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3bacb993559_0_289"/>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g3bacb993559_0_289"/>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3bacb993559_0_289"/>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g3bacb993559_0_289"/>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g3bacb993559_0_289"/>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g3bacb993559_0_289"/>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g3bacb993559_0_289"/>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g3bacb993559_0_289"/>
          <p:cNvSpPr txBox="1"/>
          <p:nvPr>
            <p:ph type="ctrTitle"/>
          </p:nvPr>
        </p:nvSpPr>
        <p:spPr>
          <a:xfrm>
            <a:off x="824000" y="2151750"/>
            <a:ext cx="4255500" cy="2497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g3bacb993559_0_289"/>
          <p:cNvSpPr txBox="1"/>
          <p:nvPr>
            <p:ph idx="1" type="subTitle"/>
          </p:nvPr>
        </p:nvSpPr>
        <p:spPr>
          <a:xfrm>
            <a:off x="824000" y="4795067"/>
            <a:ext cx="4255500" cy="927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g3bacb993559_0_289"/>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grpSp>
        <p:nvGrpSpPr>
          <p:cNvPr id="50" name="Google Shape;50;g3bacb993559_0_329"/>
          <p:cNvGrpSpPr/>
          <p:nvPr/>
        </p:nvGrpSpPr>
        <p:grpSpPr>
          <a:xfrm>
            <a:off x="146769" y="4541"/>
            <a:ext cx="1233215" cy="1846001"/>
            <a:chOff x="146769" y="3406"/>
            <a:chExt cx="1233215" cy="1384535"/>
          </a:xfrm>
        </p:grpSpPr>
        <p:grpSp>
          <p:nvGrpSpPr>
            <p:cNvPr id="51" name="Google Shape;51;g3bacb993559_0_329"/>
            <p:cNvGrpSpPr/>
            <p:nvPr/>
          </p:nvGrpSpPr>
          <p:grpSpPr>
            <a:xfrm>
              <a:off x="1063183" y="3406"/>
              <a:ext cx="316800" cy="688513"/>
              <a:chOff x="1063183" y="3406"/>
              <a:chExt cx="316800" cy="688513"/>
            </a:xfrm>
          </p:grpSpPr>
          <p:sp>
            <p:nvSpPr>
              <p:cNvPr id="52" name="Google Shape;52;g3bacb993559_0_329"/>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3bacb993559_0_329"/>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g3bacb993559_0_329"/>
            <p:cNvGrpSpPr/>
            <p:nvPr/>
          </p:nvGrpSpPr>
          <p:grpSpPr>
            <a:xfrm>
              <a:off x="604976" y="3406"/>
              <a:ext cx="316800" cy="1036524"/>
              <a:chOff x="604976" y="3406"/>
              <a:chExt cx="316800" cy="1036524"/>
            </a:xfrm>
          </p:grpSpPr>
          <p:sp>
            <p:nvSpPr>
              <p:cNvPr id="55" name="Google Shape;55;g3bacb993559_0_329"/>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bacb993559_0_329"/>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3bacb993559_0_329"/>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g3bacb993559_0_329"/>
            <p:cNvGrpSpPr/>
            <p:nvPr/>
          </p:nvGrpSpPr>
          <p:grpSpPr>
            <a:xfrm>
              <a:off x="146769" y="3406"/>
              <a:ext cx="316800" cy="1384535"/>
              <a:chOff x="146769" y="3406"/>
              <a:chExt cx="316800" cy="1384535"/>
            </a:xfrm>
          </p:grpSpPr>
          <p:sp>
            <p:nvSpPr>
              <p:cNvPr id="59" name="Google Shape;59;g3bacb993559_0_329"/>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g3bacb993559_0_329"/>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g3bacb993559_0_329"/>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bacb993559_0_329"/>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g3bacb993559_0_329"/>
          <p:cNvGrpSpPr/>
          <p:nvPr/>
        </p:nvGrpSpPr>
        <p:grpSpPr>
          <a:xfrm>
            <a:off x="6775084" y="3871914"/>
            <a:ext cx="2186148" cy="2985925"/>
            <a:chOff x="6775084" y="2904008"/>
            <a:chExt cx="2186148" cy="2239500"/>
          </a:xfrm>
        </p:grpSpPr>
        <p:grpSp>
          <p:nvGrpSpPr>
            <p:cNvPr id="64" name="Google Shape;64;g3bacb993559_0_329"/>
            <p:cNvGrpSpPr/>
            <p:nvPr/>
          </p:nvGrpSpPr>
          <p:grpSpPr>
            <a:xfrm>
              <a:off x="6775084" y="4253708"/>
              <a:ext cx="409500" cy="889800"/>
              <a:chOff x="6775084" y="4253708"/>
              <a:chExt cx="409500" cy="889800"/>
            </a:xfrm>
          </p:grpSpPr>
          <p:sp>
            <p:nvSpPr>
              <p:cNvPr id="65" name="Google Shape;65;g3bacb993559_0_329"/>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3bacb993559_0_329"/>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g3bacb993559_0_329"/>
            <p:cNvGrpSpPr/>
            <p:nvPr/>
          </p:nvGrpSpPr>
          <p:grpSpPr>
            <a:xfrm>
              <a:off x="7367299" y="3804008"/>
              <a:ext cx="409500" cy="1339500"/>
              <a:chOff x="7367299" y="3804008"/>
              <a:chExt cx="409500" cy="1339500"/>
            </a:xfrm>
          </p:grpSpPr>
          <p:sp>
            <p:nvSpPr>
              <p:cNvPr id="68" name="Google Shape;68;g3bacb993559_0_329"/>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3bacb993559_0_329"/>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3bacb993559_0_329"/>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g3bacb993559_0_329"/>
            <p:cNvGrpSpPr/>
            <p:nvPr/>
          </p:nvGrpSpPr>
          <p:grpSpPr>
            <a:xfrm>
              <a:off x="7959516" y="3354008"/>
              <a:ext cx="409500" cy="1789500"/>
              <a:chOff x="7959516" y="3354008"/>
              <a:chExt cx="409500" cy="1789500"/>
            </a:xfrm>
          </p:grpSpPr>
          <p:sp>
            <p:nvSpPr>
              <p:cNvPr id="72" name="Google Shape;72;g3bacb993559_0_329"/>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3bacb993559_0_329"/>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bacb993559_0_329"/>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g3bacb993559_0_329"/>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g3bacb993559_0_329"/>
            <p:cNvGrpSpPr/>
            <p:nvPr/>
          </p:nvGrpSpPr>
          <p:grpSpPr>
            <a:xfrm>
              <a:off x="8551731" y="2904008"/>
              <a:ext cx="409500" cy="2239500"/>
              <a:chOff x="8551731" y="2904008"/>
              <a:chExt cx="409500" cy="2239500"/>
            </a:xfrm>
          </p:grpSpPr>
          <p:sp>
            <p:nvSpPr>
              <p:cNvPr id="77" name="Google Shape;77;g3bacb993559_0_329"/>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3bacb993559_0_329"/>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3bacb993559_0_329"/>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3bacb993559_0_329"/>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3bacb993559_0_329"/>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g3bacb993559_0_329"/>
          <p:cNvSpPr txBox="1"/>
          <p:nvPr>
            <p:ph type="title"/>
          </p:nvPr>
        </p:nvSpPr>
        <p:spPr>
          <a:xfrm>
            <a:off x="824000" y="2151767"/>
            <a:ext cx="5857800" cy="2497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g3bacb993559_0_329"/>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g3bacb993559_0_364"/>
          <p:cNvGrpSpPr/>
          <p:nvPr/>
        </p:nvGrpSpPr>
        <p:grpSpPr>
          <a:xfrm>
            <a:off x="625966" y="399168"/>
            <a:ext cx="999312" cy="1332416"/>
            <a:chOff x="348199" y="179450"/>
            <a:chExt cx="1116300" cy="1116300"/>
          </a:xfrm>
        </p:grpSpPr>
        <p:sp>
          <p:nvSpPr>
            <p:cNvPr id="86" name="Google Shape;86;g3bacb993559_0_36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3bacb993559_0_36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g3bacb993559_0_364"/>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g3bacb993559_0_364"/>
          <p:cNvSpPr txBox="1"/>
          <p:nvPr>
            <p:ph idx="1" type="body"/>
          </p:nvPr>
        </p:nvSpPr>
        <p:spPr>
          <a:xfrm>
            <a:off x="1303800" y="2653400"/>
            <a:ext cx="70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g3bacb993559_0_364"/>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g3bacb993559_0_371"/>
          <p:cNvGrpSpPr/>
          <p:nvPr/>
        </p:nvGrpSpPr>
        <p:grpSpPr>
          <a:xfrm>
            <a:off x="625966" y="399168"/>
            <a:ext cx="999312" cy="1332416"/>
            <a:chOff x="348199" y="179450"/>
            <a:chExt cx="1116300" cy="1116300"/>
          </a:xfrm>
        </p:grpSpPr>
        <p:sp>
          <p:nvSpPr>
            <p:cNvPr id="93" name="Google Shape;93;g3bacb993559_0_371"/>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3bacb993559_0_371"/>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g3bacb993559_0_371"/>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g3bacb993559_0_371"/>
          <p:cNvSpPr txBox="1"/>
          <p:nvPr>
            <p:ph idx="1" type="body"/>
          </p:nvPr>
        </p:nvSpPr>
        <p:spPr>
          <a:xfrm>
            <a:off x="1303800" y="2653400"/>
            <a:ext cx="34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g3bacb993559_0_371"/>
          <p:cNvSpPr txBox="1"/>
          <p:nvPr>
            <p:ph idx="2" type="body"/>
          </p:nvPr>
        </p:nvSpPr>
        <p:spPr>
          <a:xfrm>
            <a:off x="4903650" y="2653400"/>
            <a:ext cx="3430500" cy="3388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g3bacb993559_0_371"/>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g3bacb993559_0_379"/>
          <p:cNvGrpSpPr/>
          <p:nvPr/>
        </p:nvGrpSpPr>
        <p:grpSpPr>
          <a:xfrm>
            <a:off x="625966" y="399168"/>
            <a:ext cx="999312" cy="1332416"/>
            <a:chOff x="348199" y="179450"/>
            <a:chExt cx="1116300" cy="1116300"/>
          </a:xfrm>
        </p:grpSpPr>
        <p:sp>
          <p:nvSpPr>
            <p:cNvPr id="101" name="Google Shape;101;g3bacb993559_0_37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g3bacb993559_0_37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g3bacb993559_0_379"/>
          <p:cNvSpPr txBox="1"/>
          <p:nvPr>
            <p:ph type="title"/>
          </p:nvPr>
        </p:nvSpPr>
        <p:spPr>
          <a:xfrm>
            <a:off x="1303800" y="798100"/>
            <a:ext cx="7030500" cy="1332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g3bacb993559_0_379"/>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g3bacb993559_0_385"/>
          <p:cNvGrpSpPr/>
          <p:nvPr/>
        </p:nvGrpSpPr>
        <p:grpSpPr>
          <a:xfrm>
            <a:off x="625966" y="399168"/>
            <a:ext cx="999312" cy="1332416"/>
            <a:chOff x="348199" y="179450"/>
            <a:chExt cx="1116300" cy="1116300"/>
          </a:xfrm>
        </p:grpSpPr>
        <p:sp>
          <p:nvSpPr>
            <p:cNvPr id="107" name="Google Shape;107;g3bacb993559_0_38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3bacb993559_0_38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g3bacb993559_0_385"/>
          <p:cNvSpPr txBox="1"/>
          <p:nvPr>
            <p:ph type="title"/>
          </p:nvPr>
        </p:nvSpPr>
        <p:spPr>
          <a:xfrm>
            <a:off x="1303800" y="798100"/>
            <a:ext cx="3312000" cy="2120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g3bacb993559_0_385"/>
          <p:cNvSpPr txBox="1"/>
          <p:nvPr>
            <p:ph idx="1" type="body"/>
          </p:nvPr>
        </p:nvSpPr>
        <p:spPr>
          <a:xfrm>
            <a:off x="1303800" y="3079567"/>
            <a:ext cx="3312000" cy="2962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g3bacb993559_0_385"/>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2" name="Shape 112"/>
        <p:cNvGrpSpPr/>
        <p:nvPr/>
      </p:nvGrpSpPr>
      <p:grpSpPr>
        <a:xfrm>
          <a:off x="0" y="0"/>
          <a:ext cx="0" cy="0"/>
          <a:chOff x="0" y="0"/>
          <a:chExt cx="0" cy="0"/>
        </a:xfrm>
      </p:grpSpPr>
      <p:grpSp>
        <p:nvGrpSpPr>
          <p:cNvPr id="113" name="Google Shape;113;g3bacb993559_0_392"/>
          <p:cNvGrpSpPr/>
          <p:nvPr/>
        </p:nvGrpSpPr>
        <p:grpSpPr>
          <a:xfrm>
            <a:off x="6866714" y="1742"/>
            <a:ext cx="2267451" cy="3468833"/>
            <a:chOff x="6790514" y="1306"/>
            <a:chExt cx="2267451" cy="2601690"/>
          </a:xfrm>
        </p:grpSpPr>
        <p:grpSp>
          <p:nvGrpSpPr>
            <p:cNvPr id="114" name="Google Shape;114;g3bacb993559_0_392"/>
            <p:cNvGrpSpPr/>
            <p:nvPr/>
          </p:nvGrpSpPr>
          <p:grpSpPr>
            <a:xfrm>
              <a:off x="7067465" y="1306"/>
              <a:ext cx="1990500" cy="1990200"/>
              <a:chOff x="7067465" y="1306"/>
              <a:chExt cx="1990500" cy="1990200"/>
            </a:xfrm>
          </p:grpSpPr>
          <p:sp>
            <p:nvSpPr>
              <p:cNvPr id="115" name="Google Shape;115;g3bacb993559_0_392"/>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3bacb993559_0_392"/>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bacb993559_0_392"/>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g3bacb993559_0_392"/>
            <p:cNvGrpSpPr/>
            <p:nvPr/>
          </p:nvGrpSpPr>
          <p:grpSpPr>
            <a:xfrm>
              <a:off x="8207126" y="1807996"/>
              <a:ext cx="795000" cy="795000"/>
              <a:chOff x="8207126" y="1807996"/>
              <a:chExt cx="795000" cy="795000"/>
            </a:xfrm>
          </p:grpSpPr>
          <p:sp>
            <p:nvSpPr>
              <p:cNvPr id="119" name="Google Shape;119;g3bacb993559_0_392"/>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3bacb993559_0_392"/>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3bacb993559_0_392"/>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g3bacb993559_0_392"/>
            <p:cNvGrpSpPr/>
            <p:nvPr/>
          </p:nvGrpSpPr>
          <p:grpSpPr>
            <a:xfrm>
              <a:off x="6790514" y="118857"/>
              <a:ext cx="548700" cy="548700"/>
              <a:chOff x="6790514" y="118857"/>
              <a:chExt cx="548700" cy="548700"/>
            </a:xfrm>
          </p:grpSpPr>
          <p:sp>
            <p:nvSpPr>
              <p:cNvPr id="123" name="Google Shape;123;g3bacb993559_0_392"/>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3bacb993559_0_392"/>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g3bacb993559_0_392"/>
          <p:cNvSpPr txBox="1"/>
          <p:nvPr>
            <p:ph type="title"/>
          </p:nvPr>
        </p:nvSpPr>
        <p:spPr>
          <a:xfrm>
            <a:off x="824000" y="1018133"/>
            <a:ext cx="5857800" cy="476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g3bacb993559_0_392"/>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g3bacb993559_0_407"/>
          <p:cNvGrpSpPr/>
          <p:nvPr/>
        </p:nvGrpSpPr>
        <p:grpSpPr>
          <a:xfrm>
            <a:off x="625966" y="399168"/>
            <a:ext cx="999312" cy="1332416"/>
            <a:chOff x="348199" y="179450"/>
            <a:chExt cx="1116300" cy="1116300"/>
          </a:xfrm>
        </p:grpSpPr>
        <p:sp>
          <p:nvSpPr>
            <p:cNvPr id="129" name="Google Shape;129;g3bacb993559_0_40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3bacb993559_0_40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g3bacb993559_0_407"/>
          <p:cNvSpPr txBox="1"/>
          <p:nvPr>
            <p:ph type="title"/>
          </p:nvPr>
        </p:nvSpPr>
        <p:spPr>
          <a:xfrm>
            <a:off x="1303800" y="798100"/>
            <a:ext cx="3430500" cy="26535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g3bacb993559_0_407"/>
          <p:cNvSpPr txBox="1"/>
          <p:nvPr>
            <p:ph idx="1" type="subTitle"/>
          </p:nvPr>
        </p:nvSpPr>
        <p:spPr>
          <a:xfrm>
            <a:off x="1303800" y="3657604"/>
            <a:ext cx="3430500" cy="9681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g3bacb993559_0_407"/>
          <p:cNvSpPr txBox="1"/>
          <p:nvPr>
            <p:ph idx="2" type="body"/>
          </p:nvPr>
        </p:nvSpPr>
        <p:spPr>
          <a:xfrm>
            <a:off x="4903700" y="881333"/>
            <a:ext cx="3430500" cy="51609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g3bacb993559_0_407"/>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g3bacb993559_0_415"/>
          <p:cNvGrpSpPr/>
          <p:nvPr/>
        </p:nvGrpSpPr>
        <p:grpSpPr>
          <a:xfrm>
            <a:off x="713373" y="5129497"/>
            <a:ext cx="825392" cy="1100560"/>
            <a:chOff x="348199" y="179450"/>
            <a:chExt cx="1116300" cy="1116300"/>
          </a:xfrm>
        </p:grpSpPr>
        <p:sp>
          <p:nvSpPr>
            <p:cNvPr id="137" name="Google Shape;137;g3bacb993559_0_41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3bacb993559_0_41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g3bacb993559_0_415"/>
          <p:cNvSpPr txBox="1"/>
          <p:nvPr>
            <p:ph idx="1" type="body"/>
          </p:nvPr>
        </p:nvSpPr>
        <p:spPr>
          <a:xfrm>
            <a:off x="1303800" y="5518633"/>
            <a:ext cx="5843100" cy="7131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g3bacb993559_0_415"/>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grpSp>
        <p:nvGrpSpPr>
          <p:cNvPr id="142" name="Google Shape;142;g3bacb993559_0_421"/>
          <p:cNvGrpSpPr/>
          <p:nvPr/>
        </p:nvGrpSpPr>
        <p:grpSpPr>
          <a:xfrm>
            <a:off x="52" y="5465463"/>
            <a:ext cx="9144036" cy="1392365"/>
            <a:chOff x="52" y="4099200"/>
            <a:chExt cx="9144036" cy="1044300"/>
          </a:xfrm>
        </p:grpSpPr>
        <p:grpSp>
          <p:nvGrpSpPr>
            <p:cNvPr id="143" name="Google Shape;143;g3bacb993559_0_421"/>
            <p:cNvGrpSpPr/>
            <p:nvPr/>
          </p:nvGrpSpPr>
          <p:grpSpPr>
            <a:xfrm>
              <a:off x="52" y="4309200"/>
              <a:ext cx="231622" cy="834300"/>
              <a:chOff x="2688737" y="4301380"/>
              <a:chExt cx="231900" cy="834300"/>
            </a:xfrm>
          </p:grpSpPr>
          <p:sp>
            <p:nvSpPr>
              <p:cNvPr id="144" name="Google Shape;144;g3bacb993559_0_42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3bacb993559_0_42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3bacb993559_0_42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3bacb993559_0_42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g3bacb993559_0_421"/>
            <p:cNvGrpSpPr/>
            <p:nvPr/>
          </p:nvGrpSpPr>
          <p:grpSpPr>
            <a:xfrm>
              <a:off x="371406" y="4099200"/>
              <a:ext cx="231622" cy="1044300"/>
              <a:chOff x="2688737" y="4091380"/>
              <a:chExt cx="231900" cy="1044300"/>
            </a:xfrm>
          </p:grpSpPr>
          <p:sp>
            <p:nvSpPr>
              <p:cNvPr id="149" name="Google Shape;149;g3bacb993559_0_42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g3bacb993559_0_42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3bacb993559_0_42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3bacb993559_0_42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3bacb993559_0_42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g3bacb993559_0_421"/>
            <p:cNvGrpSpPr/>
            <p:nvPr/>
          </p:nvGrpSpPr>
          <p:grpSpPr>
            <a:xfrm>
              <a:off x="742761" y="4309200"/>
              <a:ext cx="231622" cy="834300"/>
              <a:chOff x="2688737" y="4301380"/>
              <a:chExt cx="231900" cy="834300"/>
            </a:xfrm>
          </p:grpSpPr>
          <p:sp>
            <p:nvSpPr>
              <p:cNvPr id="155" name="Google Shape;155;g3bacb993559_0_42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3bacb993559_0_42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bacb993559_0_42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3bacb993559_0_42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g3bacb993559_0_421"/>
            <p:cNvGrpSpPr/>
            <p:nvPr/>
          </p:nvGrpSpPr>
          <p:grpSpPr>
            <a:xfrm>
              <a:off x="1114115" y="4518900"/>
              <a:ext cx="231622" cy="624600"/>
              <a:chOff x="2688737" y="4511080"/>
              <a:chExt cx="231900" cy="624600"/>
            </a:xfrm>
          </p:grpSpPr>
          <p:sp>
            <p:nvSpPr>
              <p:cNvPr id="160" name="Google Shape;160;g3bacb993559_0_42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3bacb993559_0_42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bacb993559_0_42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g3bacb993559_0_421"/>
            <p:cNvGrpSpPr/>
            <p:nvPr/>
          </p:nvGrpSpPr>
          <p:grpSpPr>
            <a:xfrm>
              <a:off x="1856753" y="4099200"/>
              <a:ext cx="231600" cy="1044300"/>
              <a:chOff x="1856753" y="4099200"/>
              <a:chExt cx="231600" cy="1044300"/>
            </a:xfrm>
          </p:grpSpPr>
          <p:sp>
            <p:nvSpPr>
              <p:cNvPr id="164" name="Google Shape;164;g3bacb993559_0_42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3bacb993559_0_42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g3bacb993559_0_42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g3bacb993559_0_42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3bacb993559_0_42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g3bacb993559_0_421"/>
            <p:cNvGrpSpPr/>
            <p:nvPr/>
          </p:nvGrpSpPr>
          <p:grpSpPr>
            <a:xfrm>
              <a:off x="2228107" y="4309200"/>
              <a:ext cx="231600" cy="834300"/>
              <a:chOff x="2228107" y="4309200"/>
              <a:chExt cx="231600" cy="834300"/>
            </a:xfrm>
          </p:grpSpPr>
          <p:sp>
            <p:nvSpPr>
              <p:cNvPr id="170" name="Google Shape;170;g3bacb993559_0_42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bacb993559_0_42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3bacb993559_0_42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bacb993559_0_42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g3bacb993559_0_421"/>
            <p:cNvGrpSpPr/>
            <p:nvPr/>
          </p:nvGrpSpPr>
          <p:grpSpPr>
            <a:xfrm>
              <a:off x="2599462" y="4518900"/>
              <a:ext cx="231600" cy="624600"/>
              <a:chOff x="2599462" y="4518900"/>
              <a:chExt cx="231600" cy="624600"/>
            </a:xfrm>
          </p:grpSpPr>
          <p:sp>
            <p:nvSpPr>
              <p:cNvPr id="175" name="Google Shape;175;g3bacb993559_0_42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bacb993559_0_42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3bacb993559_0_42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g3bacb993559_0_421"/>
            <p:cNvGrpSpPr/>
            <p:nvPr/>
          </p:nvGrpSpPr>
          <p:grpSpPr>
            <a:xfrm>
              <a:off x="3342171" y="4099200"/>
              <a:ext cx="231600" cy="1044300"/>
              <a:chOff x="3342171" y="4099200"/>
              <a:chExt cx="231600" cy="1044300"/>
            </a:xfrm>
          </p:grpSpPr>
          <p:sp>
            <p:nvSpPr>
              <p:cNvPr id="179" name="Google Shape;179;g3bacb993559_0_42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3bacb993559_0_42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bacb993559_0_42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3bacb993559_0_42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3bacb993559_0_42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g3bacb993559_0_421"/>
            <p:cNvGrpSpPr/>
            <p:nvPr/>
          </p:nvGrpSpPr>
          <p:grpSpPr>
            <a:xfrm>
              <a:off x="3713525" y="4309200"/>
              <a:ext cx="231600" cy="834300"/>
              <a:chOff x="3713525" y="4309200"/>
              <a:chExt cx="231600" cy="834300"/>
            </a:xfrm>
          </p:grpSpPr>
          <p:sp>
            <p:nvSpPr>
              <p:cNvPr id="185" name="Google Shape;185;g3bacb993559_0_42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3bacb993559_0_42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3bacb993559_0_42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3bacb993559_0_42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g3bacb993559_0_421"/>
            <p:cNvGrpSpPr/>
            <p:nvPr/>
          </p:nvGrpSpPr>
          <p:grpSpPr>
            <a:xfrm>
              <a:off x="1485398" y="4309200"/>
              <a:ext cx="231600" cy="834300"/>
              <a:chOff x="1485398" y="4309200"/>
              <a:chExt cx="231600" cy="834300"/>
            </a:xfrm>
          </p:grpSpPr>
          <p:sp>
            <p:nvSpPr>
              <p:cNvPr id="190" name="Google Shape;190;g3bacb993559_0_42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3bacb993559_0_42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bacb993559_0_42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bacb993559_0_42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g3bacb993559_0_421"/>
            <p:cNvGrpSpPr/>
            <p:nvPr/>
          </p:nvGrpSpPr>
          <p:grpSpPr>
            <a:xfrm>
              <a:off x="4084879" y="4518900"/>
              <a:ext cx="231600" cy="624600"/>
              <a:chOff x="4084879" y="4518900"/>
              <a:chExt cx="231600" cy="624600"/>
            </a:xfrm>
          </p:grpSpPr>
          <p:sp>
            <p:nvSpPr>
              <p:cNvPr id="195" name="Google Shape;195;g3bacb993559_0_42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3bacb993559_0_42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bacb993559_0_42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g3bacb993559_0_421"/>
            <p:cNvGrpSpPr/>
            <p:nvPr/>
          </p:nvGrpSpPr>
          <p:grpSpPr>
            <a:xfrm>
              <a:off x="2970816" y="4309200"/>
              <a:ext cx="231600" cy="834300"/>
              <a:chOff x="2970816" y="4309200"/>
              <a:chExt cx="231600" cy="834300"/>
            </a:xfrm>
          </p:grpSpPr>
          <p:sp>
            <p:nvSpPr>
              <p:cNvPr id="199" name="Google Shape;199;g3bacb993559_0_42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bacb993559_0_42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g3bacb993559_0_42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3bacb993559_0_42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g3bacb993559_0_421"/>
            <p:cNvGrpSpPr/>
            <p:nvPr/>
          </p:nvGrpSpPr>
          <p:grpSpPr>
            <a:xfrm>
              <a:off x="4456234" y="4309200"/>
              <a:ext cx="231600" cy="834300"/>
              <a:chOff x="4456234" y="4309200"/>
              <a:chExt cx="231600" cy="834300"/>
            </a:xfrm>
          </p:grpSpPr>
          <p:sp>
            <p:nvSpPr>
              <p:cNvPr id="204" name="Google Shape;204;g3bacb993559_0_42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3bacb993559_0_42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bacb993559_0_42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bacb993559_0_42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g3bacb993559_0_421"/>
            <p:cNvGrpSpPr/>
            <p:nvPr/>
          </p:nvGrpSpPr>
          <p:grpSpPr>
            <a:xfrm>
              <a:off x="4827588" y="4099200"/>
              <a:ext cx="231600" cy="1044300"/>
              <a:chOff x="4827588" y="4099200"/>
              <a:chExt cx="231600" cy="1044300"/>
            </a:xfrm>
          </p:grpSpPr>
          <p:sp>
            <p:nvSpPr>
              <p:cNvPr id="209" name="Google Shape;209;g3bacb993559_0_42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3bacb993559_0_42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bacb993559_0_42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3bacb993559_0_42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bacb993559_0_42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g3bacb993559_0_421"/>
            <p:cNvGrpSpPr/>
            <p:nvPr/>
          </p:nvGrpSpPr>
          <p:grpSpPr>
            <a:xfrm>
              <a:off x="5198943" y="4309200"/>
              <a:ext cx="231600" cy="834300"/>
              <a:chOff x="5198943" y="4309200"/>
              <a:chExt cx="231600" cy="834300"/>
            </a:xfrm>
          </p:grpSpPr>
          <p:sp>
            <p:nvSpPr>
              <p:cNvPr id="215" name="Google Shape;215;g3bacb993559_0_42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g3bacb993559_0_42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3bacb993559_0_42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3bacb993559_0_42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g3bacb993559_0_421"/>
            <p:cNvGrpSpPr/>
            <p:nvPr/>
          </p:nvGrpSpPr>
          <p:grpSpPr>
            <a:xfrm>
              <a:off x="5570297" y="4518900"/>
              <a:ext cx="231600" cy="624600"/>
              <a:chOff x="5570297" y="4518900"/>
              <a:chExt cx="231600" cy="624600"/>
            </a:xfrm>
          </p:grpSpPr>
          <p:sp>
            <p:nvSpPr>
              <p:cNvPr id="220" name="Google Shape;220;g3bacb993559_0_42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3bacb993559_0_42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g3bacb993559_0_42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g3bacb993559_0_421"/>
            <p:cNvGrpSpPr/>
            <p:nvPr/>
          </p:nvGrpSpPr>
          <p:grpSpPr>
            <a:xfrm>
              <a:off x="5941652" y="4309200"/>
              <a:ext cx="231600" cy="834300"/>
              <a:chOff x="5941652" y="4309200"/>
              <a:chExt cx="231600" cy="834300"/>
            </a:xfrm>
          </p:grpSpPr>
          <p:sp>
            <p:nvSpPr>
              <p:cNvPr id="224" name="Google Shape;224;g3bacb993559_0_42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3bacb993559_0_42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bacb993559_0_42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bacb993559_0_42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g3bacb993559_0_421"/>
            <p:cNvGrpSpPr/>
            <p:nvPr/>
          </p:nvGrpSpPr>
          <p:grpSpPr>
            <a:xfrm>
              <a:off x="6313006" y="4099200"/>
              <a:ext cx="231600" cy="1044300"/>
              <a:chOff x="6313006" y="4099200"/>
              <a:chExt cx="231600" cy="1044300"/>
            </a:xfrm>
          </p:grpSpPr>
          <p:sp>
            <p:nvSpPr>
              <p:cNvPr id="229" name="Google Shape;229;g3bacb993559_0_42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3bacb993559_0_42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bacb993559_0_42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bacb993559_0_42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3bacb993559_0_42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g3bacb993559_0_421"/>
            <p:cNvGrpSpPr/>
            <p:nvPr/>
          </p:nvGrpSpPr>
          <p:grpSpPr>
            <a:xfrm>
              <a:off x="6684361" y="4309200"/>
              <a:ext cx="231600" cy="834300"/>
              <a:chOff x="6684361" y="4309200"/>
              <a:chExt cx="231600" cy="834300"/>
            </a:xfrm>
          </p:grpSpPr>
          <p:sp>
            <p:nvSpPr>
              <p:cNvPr id="235" name="Google Shape;235;g3bacb993559_0_42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3bacb993559_0_42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bacb993559_0_42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bacb993559_0_42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g3bacb993559_0_421"/>
            <p:cNvGrpSpPr/>
            <p:nvPr/>
          </p:nvGrpSpPr>
          <p:grpSpPr>
            <a:xfrm>
              <a:off x="7055715" y="4518900"/>
              <a:ext cx="231600" cy="624600"/>
              <a:chOff x="7055715" y="4518900"/>
              <a:chExt cx="231600" cy="624600"/>
            </a:xfrm>
          </p:grpSpPr>
          <p:sp>
            <p:nvSpPr>
              <p:cNvPr id="240" name="Google Shape;240;g3bacb993559_0_42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3bacb993559_0_42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bacb993559_0_42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g3bacb993559_0_421"/>
            <p:cNvGrpSpPr/>
            <p:nvPr/>
          </p:nvGrpSpPr>
          <p:grpSpPr>
            <a:xfrm>
              <a:off x="7798424" y="4099200"/>
              <a:ext cx="231600" cy="1044300"/>
              <a:chOff x="7798424" y="4099200"/>
              <a:chExt cx="231600" cy="1044300"/>
            </a:xfrm>
          </p:grpSpPr>
          <p:sp>
            <p:nvSpPr>
              <p:cNvPr id="244" name="Google Shape;244;g3bacb993559_0_42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bacb993559_0_42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bacb993559_0_42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3bacb993559_0_42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3bacb993559_0_42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g3bacb993559_0_421"/>
            <p:cNvGrpSpPr/>
            <p:nvPr/>
          </p:nvGrpSpPr>
          <p:grpSpPr>
            <a:xfrm>
              <a:off x="8169779" y="4309200"/>
              <a:ext cx="231600" cy="834300"/>
              <a:chOff x="8169779" y="4309200"/>
              <a:chExt cx="231600" cy="834300"/>
            </a:xfrm>
          </p:grpSpPr>
          <p:sp>
            <p:nvSpPr>
              <p:cNvPr id="250" name="Google Shape;250;g3bacb993559_0_42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bacb993559_0_42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3bacb993559_0_42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bacb993559_0_42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g3bacb993559_0_421"/>
            <p:cNvGrpSpPr/>
            <p:nvPr/>
          </p:nvGrpSpPr>
          <p:grpSpPr>
            <a:xfrm>
              <a:off x="7427070" y="4309200"/>
              <a:ext cx="231600" cy="834300"/>
              <a:chOff x="7427070" y="4309200"/>
              <a:chExt cx="231600" cy="834300"/>
            </a:xfrm>
          </p:grpSpPr>
          <p:sp>
            <p:nvSpPr>
              <p:cNvPr id="255" name="Google Shape;255;g3bacb993559_0_42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bacb993559_0_42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3bacb993559_0_42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3bacb993559_0_42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g3bacb993559_0_421"/>
            <p:cNvGrpSpPr/>
            <p:nvPr/>
          </p:nvGrpSpPr>
          <p:grpSpPr>
            <a:xfrm>
              <a:off x="8541133" y="4518900"/>
              <a:ext cx="231600" cy="624600"/>
              <a:chOff x="8541133" y="4518900"/>
              <a:chExt cx="231600" cy="624600"/>
            </a:xfrm>
          </p:grpSpPr>
          <p:sp>
            <p:nvSpPr>
              <p:cNvPr id="260" name="Google Shape;260;g3bacb993559_0_42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bacb993559_0_42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bacb993559_0_42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g3bacb993559_0_421"/>
            <p:cNvGrpSpPr/>
            <p:nvPr/>
          </p:nvGrpSpPr>
          <p:grpSpPr>
            <a:xfrm>
              <a:off x="8912488" y="4309200"/>
              <a:ext cx="231600" cy="834300"/>
              <a:chOff x="8912488" y="4309200"/>
              <a:chExt cx="231600" cy="834300"/>
            </a:xfrm>
          </p:grpSpPr>
          <p:sp>
            <p:nvSpPr>
              <p:cNvPr id="264" name="Google Shape;264;g3bacb993559_0_42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bacb993559_0_42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3bacb993559_0_42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3bacb993559_0_42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g3bacb993559_0_421"/>
          <p:cNvSpPr txBox="1"/>
          <p:nvPr>
            <p:ph hasCustomPrompt="1" type="title"/>
          </p:nvPr>
        </p:nvSpPr>
        <p:spPr>
          <a:xfrm>
            <a:off x="1388625" y="1030300"/>
            <a:ext cx="6366900" cy="24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g3bacb993559_0_421"/>
          <p:cNvSpPr txBox="1"/>
          <p:nvPr>
            <p:ph idx="1" type="body"/>
          </p:nvPr>
        </p:nvSpPr>
        <p:spPr>
          <a:xfrm>
            <a:off x="1388625" y="3616400"/>
            <a:ext cx="6366900" cy="14817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g3bacb993559_0_421"/>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g3bacb993559_0_551"/>
          <p:cNvSpPr txBox="1"/>
          <p:nvPr>
            <p:ph idx="12" type="sldNum"/>
          </p:nvPr>
        </p:nvSpPr>
        <p:spPr>
          <a:xfrm>
            <a:off x="8451046" y="6315968"/>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3" name="Shape 273"/>
        <p:cNvGrpSpPr/>
        <p:nvPr/>
      </p:nvGrpSpPr>
      <p:grpSpPr>
        <a:xfrm>
          <a:off x="0" y="0"/>
          <a:ext cx="0" cy="0"/>
          <a:chOff x="0" y="0"/>
          <a:chExt cx="0" cy="0"/>
        </a:xfrm>
      </p:grpSpPr>
      <p:sp>
        <p:nvSpPr>
          <p:cNvPr id="274" name="Google Shape;274;g3bacb993559_0_55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5" name="Google Shape;275;g3bacb993559_0_553"/>
          <p:cNvSpPr txBox="1"/>
          <p:nvPr>
            <p:ph idx="1" type="body"/>
          </p:nvPr>
        </p:nvSpPr>
        <p:spPr>
          <a:xfrm>
            <a:off x="457200" y="2249424"/>
            <a:ext cx="8229600" cy="4325100"/>
          </a:xfrm>
          <a:prstGeom prst="rect">
            <a:avLst/>
          </a:prstGeom>
          <a:noFill/>
          <a:ln>
            <a:noFill/>
          </a:ln>
        </p:spPr>
        <p:txBody>
          <a:bodyPr anchorCtr="0" anchor="t" bIns="45700" lIns="91425" spcFirstLastPara="1" rIns="91425" wrap="square" tIns="45700">
            <a:normAutofit/>
          </a:bodyPr>
          <a:lstStyle>
            <a:lvl1pPr indent="-342900" lvl="0" marL="457200" algn="l">
              <a:spcBef>
                <a:spcPts val="300"/>
              </a:spcBef>
              <a:spcAft>
                <a:spcPts val="0"/>
              </a:spcAft>
              <a:buSzPts val="1800"/>
              <a:buChar char="●"/>
              <a:defRPr/>
            </a:lvl1pPr>
            <a:lvl2pPr indent="-342900" lvl="1" marL="914400" algn="l">
              <a:spcBef>
                <a:spcPts val="1200"/>
              </a:spcBef>
              <a:spcAft>
                <a:spcPts val="0"/>
              </a:spcAft>
              <a:buSzPts val="1800"/>
              <a:buChar char="○"/>
              <a:defRPr/>
            </a:lvl2pPr>
            <a:lvl3pPr indent="-342900" lvl="2" marL="1371600" algn="l">
              <a:spcBef>
                <a:spcPts val="1200"/>
              </a:spcBef>
              <a:spcAft>
                <a:spcPts val="0"/>
              </a:spcAft>
              <a:buSzPts val="1800"/>
              <a:buChar char="■"/>
              <a:defRPr/>
            </a:lvl3pPr>
            <a:lvl4pPr indent="-342900" lvl="3" marL="1828800" algn="l">
              <a:spcBef>
                <a:spcPts val="1200"/>
              </a:spcBef>
              <a:spcAft>
                <a:spcPts val="0"/>
              </a:spcAft>
              <a:buSzPts val="1800"/>
              <a:buChar char="●"/>
              <a:defRPr/>
            </a:lvl4pPr>
            <a:lvl5pPr indent="-342900" lvl="4" marL="2286000" algn="l">
              <a:spcBef>
                <a:spcPts val="1200"/>
              </a:spcBef>
              <a:spcAft>
                <a:spcPts val="0"/>
              </a:spcAft>
              <a:buSzPts val="1800"/>
              <a:buChar char="○"/>
              <a:defRPr/>
            </a:lvl5pPr>
            <a:lvl6pPr indent="-342900" lvl="5" marL="2743200" algn="l">
              <a:spcBef>
                <a:spcPts val="1200"/>
              </a:spcBef>
              <a:spcAft>
                <a:spcPts val="0"/>
              </a:spcAft>
              <a:buSzPts val="1800"/>
              <a:buChar char="■"/>
              <a:defRPr/>
            </a:lvl6pPr>
            <a:lvl7pPr indent="-342900" lvl="6" marL="3200400" algn="l">
              <a:spcBef>
                <a:spcPts val="1200"/>
              </a:spcBef>
              <a:spcAft>
                <a:spcPts val="0"/>
              </a:spcAft>
              <a:buSzPts val="1800"/>
              <a:buChar char="●"/>
              <a:defRPr/>
            </a:lvl7pPr>
            <a:lvl8pPr indent="-342900" lvl="7" marL="3657600" algn="l">
              <a:spcBef>
                <a:spcPts val="1200"/>
              </a:spcBef>
              <a:spcAft>
                <a:spcPts val="0"/>
              </a:spcAft>
              <a:buSzPts val="1800"/>
              <a:buChar char="○"/>
              <a:defRPr/>
            </a:lvl8pPr>
            <a:lvl9pPr indent="-342900" lvl="8" marL="4114800" algn="l">
              <a:spcBef>
                <a:spcPts val="1200"/>
              </a:spcBef>
              <a:spcAft>
                <a:spcPts val="1200"/>
              </a:spcAft>
              <a:buSzPts val="1800"/>
              <a:buChar char="■"/>
              <a:defRPr/>
            </a:lvl9pPr>
          </a:lstStyle>
          <a:p/>
        </p:txBody>
      </p:sp>
      <p:sp>
        <p:nvSpPr>
          <p:cNvPr id="276" name="Google Shape;276;g3bacb993559_0_553"/>
          <p:cNvSpPr txBox="1"/>
          <p:nvPr>
            <p:ph idx="10" type="dt"/>
          </p:nvPr>
        </p:nvSpPr>
        <p:spPr>
          <a:xfrm>
            <a:off x="6586536" y="612648"/>
            <a:ext cx="957300" cy="457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g3bacb993559_0_553"/>
          <p:cNvSpPr txBox="1"/>
          <p:nvPr>
            <p:ph idx="11" type="ftr"/>
          </p:nvPr>
        </p:nvSpPr>
        <p:spPr>
          <a:xfrm>
            <a:off x="5257800" y="612648"/>
            <a:ext cx="1326000"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g3bacb993559_0_553"/>
          <p:cNvSpPr txBox="1"/>
          <p:nvPr>
            <p:ph idx="12" type="sldNum"/>
          </p:nvPr>
        </p:nvSpPr>
        <p:spPr>
          <a:xfrm>
            <a:off x="8174736" y="2272"/>
            <a:ext cx="762000" cy="365700"/>
          </a:xfrm>
          <a:prstGeom prst="rect">
            <a:avLst/>
          </a:prstGeom>
          <a:noFill/>
          <a:ln>
            <a:noFill/>
          </a:ln>
        </p:spPr>
        <p:txBody>
          <a:bodyPr anchorCtr="0" anchor="b"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2"/>
        </a:solidFill>
      </p:bgPr>
    </p:bg>
    <p:spTree>
      <p:nvGrpSpPr>
        <p:cNvPr id="5" name="Shape 5"/>
        <p:cNvGrpSpPr/>
        <p:nvPr/>
      </p:nvGrpSpPr>
      <p:grpSpPr>
        <a:xfrm>
          <a:off x="0" y="0"/>
          <a:ext cx="0" cy="0"/>
          <a:chOff x="0" y="0"/>
          <a:chExt cx="0" cy="0"/>
        </a:xfrm>
      </p:grpSpPr>
      <p:sp>
        <p:nvSpPr>
          <p:cNvPr id="6" name="Google Shape;6;g3bacb993559_0_28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g3bacb993559_0_285"/>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g3bacb993559_0_285"/>
          <p:cNvSpPr txBox="1"/>
          <p:nvPr>
            <p:ph idx="12" type="sldNum"/>
          </p:nvPr>
        </p:nvSpPr>
        <p:spPr>
          <a:xfrm>
            <a:off x="8451046" y="6315968"/>
            <a:ext cx="548700" cy="5247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
          <p:cNvSpPr txBox="1"/>
          <p:nvPr>
            <p:ph type="ctrTitle"/>
          </p:nvPr>
        </p:nvSpPr>
        <p:spPr>
          <a:xfrm>
            <a:off x="824000" y="2151750"/>
            <a:ext cx="4255500" cy="2497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4400"/>
              <a:buFont typeface="Trebuchet MS"/>
              <a:buNone/>
            </a:pPr>
            <a:r>
              <a:rPr lang="en-US"/>
              <a:t>Urinary System Pathologies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Introduction</a:t>
            </a:r>
            <a:endParaRPr/>
          </a:p>
        </p:txBody>
      </p:sp>
      <p:sp>
        <p:nvSpPr>
          <p:cNvPr id="289" name="Google Shape;289;p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300482" lvl="0" marL="365760" rtl="0" algn="l">
              <a:spcBef>
                <a:spcPts val="0"/>
              </a:spcBef>
              <a:spcAft>
                <a:spcPts val="1200"/>
              </a:spcAft>
              <a:buSzPts val="3500"/>
              <a:buChar char="●"/>
            </a:pPr>
            <a:r>
              <a:rPr lang="en-US" sz="2000"/>
              <a:t>The urinary system consists of the kidneys, ureters, urinary bladder, and urethra. The kidneys filter the blood to remove wastes and produce urine. The ureters, urinary bladder, and urethra together form the urinary tract, which acts as a plumbing system to drain urine from the kidneys, store it, and then release it during urination. Besides filtering and eliminating wastes from the body, the urinary system also maintains the homeostasis of water, ions, pH, blood pressure, calcium and red blood cells.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System Anatomy</a:t>
            </a:r>
            <a:endParaRPr/>
          </a:p>
        </p:txBody>
      </p:sp>
      <p:sp>
        <p:nvSpPr>
          <p:cNvPr id="295" name="Google Shape;295;p3"/>
          <p:cNvSpPr txBox="1"/>
          <p:nvPr>
            <p:ph idx="1" type="body"/>
          </p:nvPr>
        </p:nvSpPr>
        <p:spPr>
          <a:xfrm>
            <a:off x="457200" y="1896899"/>
            <a:ext cx="8229600" cy="4677600"/>
          </a:xfrm>
          <a:prstGeom prst="rect">
            <a:avLst/>
          </a:prstGeom>
          <a:noFill/>
          <a:ln>
            <a:noFill/>
          </a:ln>
        </p:spPr>
        <p:txBody>
          <a:bodyPr anchorCtr="0" anchor="t" bIns="45700" lIns="91425" spcFirstLastPara="1" rIns="91425" wrap="square" tIns="45700">
            <a:normAutofit lnSpcReduction="10000"/>
          </a:bodyPr>
          <a:lstStyle/>
          <a:p>
            <a:pPr indent="-269367" lvl="0" marL="365760" rtl="0" algn="l">
              <a:spcBef>
                <a:spcPts val="0"/>
              </a:spcBef>
              <a:spcAft>
                <a:spcPts val="0"/>
              </a:spcAft>
              <a:buSzPts val="2800"/>
              <a:buChar char="●"/>
            </a:pPr>
            <a:r>
              <a:rPr lang="en-US"/>
              <a:t>T</a:t>
            </a:r>
            <a:r>
              <a:rPr lang="en-US" sz="1700"/>
              <a:t>he kidneys are a pair of bean-shaped organs found along the posterior wall of the abdominal cavity. The left kidney is located slightly higher than the right kidney because of the presence of the liver in the upper right side of the abdominal cavity. </a:t>
            </a:r>
            <a:endParaRPr sz="1700"/>
          </a:p>
          <a:p>
            <a:pPr indent="-294767" lvl="0" marL="365760" rtl="0" algn="l">
              <a:spcBef>
                <a:spcPts val="1200"/>
              </a:spcBef>
              <a:spcAft>
                <a:spcPts val="0"/>
              </a:spcAft>
              <a:buSzPts val="3200"/>
              <a:buChar char="●"/>
            </a:pPr>
            <a:r>
              <a:rPr lang="en-US" sz="1700"/>
              <a:t>The kidneys, unlike the other organs of the abdominal cavity, are located posterior to the peritoneum and touch the muscles of the back - this is described as </a:t>
            </a:r>
            <a:r>
              <a:rPr b="1" lang="en-US" sz="1700"/>
              <a:t>retroperitoneal. </a:t>
            </a:r>
            <a:endParaRPr b="1" sz="1700"/>
          </a:p>
          <a:p>
            <a:pPr indent="-294767" lvl="0" marL="365760" rtl="0" algn="l">
              <a:spcBef>
                <a:spcPts val="1200"/>
              </a:spcBef>
              <a:spcAft>
                <a:spcPts val="0"/>
              </a:spcAft>
              <a:buSzPts val="3200"/>
              <a:buChar char="●"/>
            </a:pPr>
            <a:r>
              <a:rPr lang="en-US" sz="1700"/>
              <a:t> The kidneys are surrounded by a layer of adipose that holds them in place and protects them from physical damage. </a:t>
            </a:r>
            <a:endParaRPr sz="1700"/>
          </a:p>
          <a:p>
            <a:pPr indent="-294767" lvl="0" marL="365760" rtl="0" algn="l">
              <a:spcBef>
                <a:spcPts val="1200"/>
              </a:spcBef>
              <a:spcAft>
                <a:spcPts val="1200"/>
              </a:spcAft>
              <a:buSzPts val="3200"/>
              <a:buChar char="●"/>
            </a:pPr>
            <a:r>
              <a:rPr lang="en-US" sz="1700"/>
              <a:t>The kidneys filter metabolic wastes, excess ions, and chemicals from the blood to form urine.</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Ureters</a:t>
            </a:r>
            <a:endParaRPr/>
          </a:p>
        </p:txBody>
      </p:sp>
      <p:sp>
        <p:nvSpPr>
          <p:cNvPr id="301" name="Google Shape;301;p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313817" lvl="0" marL="365760" rtl="0" algn="l">
              <a:spcBef>
                <a:spcPts val="0"/>
              </a:spcBef>
              <a:spcAft>
                <a:spcPts val="0"/>
              </a:spcAft>
              <a:buSzPts val="3500"/>
              <a:buChar char="●"/>
            </a:pPr>
            <a:r>
              <a:rPr lang="en-US" sz="2000"/>
              <a:t>The ureters are a pair of tubes that carry urine from the kidneys to the urinary bladder. The ureters are about </a:t>
            </a:r>
            <a:r>
              <a:rPr b="1" lang="en-US" sz="2000"/>
              <a:t>10 to 12 inches long a</a:t>
            </a:r>
            <a:r>
              <a:rPr lang="en-US" sz="2000"/>
              <a:t>nd run on the left and right sides of the body parallel to the vertebral column. </a:t>
            </a:r>
            <a:endParaRPr sz="2000"/>
          </a:p>
          <a:p>
            <a:pPr indent="-313817" lvl="0" marL="365760" rtl="0" algn="l">
              <a:spcBef>
                <a:spcPts val="1200"/>
              </a:spcBef>
              <a:spcAft>
                <a:spcPts val="1200"/>
              </a:spcAft>
              <a:buSzPts val="3500"/>
              <a:buChar char="●"/>
            </a:pPr>
            <a:r>
              <a:rPr lang="en-US" sz="2000"/>
              <a:t>Gravity and peristalsis of smooth muscle tissue in the walls of the ureters move urine toward the urinary bladder. The ends of the ureters extend slightly into the urinary bladder and are sealed at the point of entry to the bladder by the ureterovesical valves. These valves prevent urine from flowing back towards the kidneys.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Bladder</a:t>
            </a:r>
            <a:endParaRPr/>
          </a:p>
        </p:txBody>
      </p:sp>
      <p:sp>
        <p:nvSpPr>
          <p:cNvPr id="307" name="Google Shape;307;p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306832" lvl="0" marL="365760" rtl="0" algn="l">
              <a:spcBef>
                <a:spcPts val="0"/>
              </a:spcBef>
              <a:spcAft>
                <a:spcPts val="0"/>
              </a:spcAft>
              <a:buSzPts val="3600"/>
              <a:buChar char="●"/>
            </a:pPr>
            <a:r>
              <a:rPr lang="en-US" sz="2100"/>
              <a:t>The urinary bladder is a sac-like hollow organ used for the storage of urine. The urinary bladder is located along the body’s midline at the inferior end of the pelvis. </a:t>
            </a:r>
            <a:endParaRPr sz="2100"/>
          </a:p>
          <a:p>
            <a:pPr indent="-306832" lvl="0" marL="365760" rtl="0" algn="l">
              <a:spcBef>
                <a:spcPts val="1200"/>
              </a:spcBef>
              <a:spcAft>
                <a:spcPts val="1200"/>
              </a:spcAft>
              <a:buSzPts val="3600"/>
              <a:buChar char="●"/>
            </a:pPr>
            <a:r>
              <a:rPr lang="en-US" sz="2100"/>
              <a:t>Urine entering the urinary bladder from the ureters slowly fills the hollow space of the bladder and stretches its elastic walls. The walls of the bladder allow it to stretch to hold anywhere from</a:t>
            </a:r>
            <a:r>
              <a:rPr b="1" lang="en-US" sz="2100"/>
              <a:t> 600 to 800 milliliters of urine</a:t>
            </a:r>
            <a:r>
              <a:rPr lang="en-US" sz="2100"/>
              <a:t>.</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Urethra</a:t>
            </a:r>
            <a:endParaRPr/>
          </a:p>
        </p:txBody>
      </p:sp>
      <p:sp>
        <p:nvSpPr>
          <p:cNvPr id="313" name="Google Shape;313;p6"/>
          <p:cNvSpPr txBox="1"/>
          <p:nvPr>
            <p:ph idx="1" type="body"/>
          </p:nvPr>
        </p:nvSpPr>
        <p:spPr>
          <a:xfrm>
            <a:off x="457200" y="2249424"/>
            <a:ext cx="8229600" cy="4325112"/>
          </a:xfrm>
          <a:prstGeom prst="rect">
            <a:avLst/>
          </a:prstGeom>
          <a:noFill/>
          <a:ln>
            <a:noFill/>
          </a:ln>
        </p:spPr>
        <p:txBody>
          <a:bodyPr anchorCtr="0" anchor="t" bIns="45700" lIns="91425" spcFirstLastPara="1" rIns="81475" wrap="square" tIns="45700">
            <a:noAutofit/>
          </a:bodyPr>
          <a:lstStyle/>
          <a:p>
            <a:pPr indent="-327786" lvl="0" marL="365760" rtl="0" algn="l">
              <a:spcBef>
                <a:spcPts val="0"/>
              </a:spcBef>
              <a:spcAft>
                <a:spcPts val="0"/>
              </a:spcAft>
              <a:buSzPts val="3300"/>
              <a:buChar char="●"/>
            </a:pPr>
            <a:r>
              <a:rPr lang="en-US" sz="1800"/>
              <a:t>The urethra is the tube through which urine passes from the bladder to the exterior of the body. The</a:t>
            </a:r>
            <a:r>
              <a:rPr b="1" lang="en-US" sz="1800"/>
              <a:t> female urethra is around 2 inches long</a:t>
            </a:r>
            <a:r>
              <a:rPr lang="en-US" sz="1800"/>
              <a:t> and ends inferior to the clitoris and superior to the vaginal opening. In</a:t>
            </a:r>
            <a:r>
              <a:rPr b="1" lang="en-US" sz="1800"/>
              <a:t> males, the urethra is around 8 to 10 inches long </a:t>
            </a:r>
            <a:r>
              <a:rPr lang="en-US" sz="1800"/>
              <a:t>and ends at the tip of the penis. </a:t>
            </a:r>
            <a:endParaRPr sz="1800"/>
          </a:p>
          <a:p>
            <a:pPr indent="-327786" lvl="0" marL="365760" rtl="0" algn="l">
              <a:spcBef>
                <a:spcPts val="300"/>
              </a:spcBef>
              <a:spcAft>
                <a:spcPts val="0"/>
              </a:spcAft>
              <a:buSzPts val="3300"/>
              <a:buChar char="●"/>
            </a:pPr>
            <a:r>
              <a:rPr lang="en-US" sz="1800"/>
              <a:t>The flow of urine through the urethra is controlled by the internal and external urethral sphincter muscles. The internal urethral sphincter is made of smooth muscle and opens involuntarily when the bladder reaches a certain set level of distention. The opening of the internal sphincter results in the sensation of needing to urinate. The external urethral sphincter is made of skeletal muscle and may be opened to allow urine to pass through the urethra or may be held closed to delay urination.</a:t>
            </a:r>
            <a:endParaRPr sz="1800"/>
          </a:p>
          <a:p>
            <a:pPr indent="-118236" lvl="0" marL="365760" rtl="0" algn="l">
              <a:spcBef>
                <a:spcPts val="300"/>
              </a:spcBef>
              <a:spcAft>
                <a:spcPts val="1200"/>
              </a:spcAft>
              <a:buSzPts val="2800"/>
              <a:buNone/>
            </a:pPr>
            <a: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Blood &amp; Nerve Supply of the kidney</a:t>
            </a:r>
            <a:endParaRPr/>
          </a:p>
        </p:txBody>
      </p:sp>
      <p:sp>
        <p:nvSpPr>
          <p:cNvPr id="319" name="Google Shape;319;p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20000"/>
          </a:bodyPr>
          <a:lstStyle/>
          <a:p>
            <a:pPr indent="-282701" lvl="0" marL="365760" rtl="0" algn="l">
              <a:spcBef>
                <a:spcPts val="0"/>
              </a:spcBef>
              <a:spcAft>
                <a:spcPts val="0"/>
              </a:spcAft>
              <a:buSzPts val="2800"/>
              <a:buChar char="●"/>
            </a:pPr>
            <a:r>
              <a:rPr lang="en-US" sz="2000"/>
              <a:t>The renal arteries branch off of the abdominal aorta and supply the kidneys with blood. Due to the position of the aorta, the inferior vena cava, and the kidneys in the body, the </a:t>
            </a:r>
            <a:r>
              <a:rPr b="1" lang="en-US" sz="2000"/>
              <a:t>right renal artery is normally longer than the left </a:t>
            </a:r>
            <a:r>
              <a:rPr lang="en-US" sz="2000"/>
              <a:t>renal artery. The renal arteries carry a large portion of the total blood flow to the kidneys; up to a third of the total cardiac output can pass through the renal arteries to be filtered by the kidneys.</a:t>
            </a:r>
            <a:endParaRPr sz="2000"/>
          </a:p>
          <a:p>
            <a:pPr indent="-327151" lvl="0" marL="365760" rtl="0" algn="l">
              <a:spcBef>
                <a:spcPts val="300"/>
              </a:spcBef>
              <a:spcAft>
                <a:spcPts val="0"/>
              </a:spcAft>
              <a:buSzPts val="3500"/>
              <a:buChar char="●"/>
            </a:pPr>
            <a:r>
              <a:rPr lang="en-US" sz="2000"/>
              <a:t>Renal blood supply starts with the branching of the aorta into the renal arteries and ends with the exiting of the renal veins to join the inferior vena cava. The renal arteries split into several segmental arteries upon entering the kidneys.</a:t>
            </a:r>
            <a:endParaRPr sz="2000"/>
          </a:p>
          <a:p>
            <a:pPr indent="-104901" lvl="0" marL="365760" rtl="0" algn="l">
              <a:spcBef>
                <a:spcPts val="300"/>
              </a:spcBef>
              <a:spcAft>
                <a:spcPts val="1200"/>
              </a:spcAft>
              <a:buSzPts val="2800"/>
              <a:buNone/>
            </a:pPr>
            <a:r>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8"/>
          <p:cNvSpPr txBox="1"/>
          <p:nvPr>
            <p:ph type="title"/>
          </p:nvPr>
        </p:nvSpPr>
        <p:spPr>
          <a:xfrm>
            <a:off x="457200" y="4134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25" name="Google Shape;325;p8"/>
          <p:cNvSpPr txBox="1"/>
          <p:nvPr>
            <p:ph idx="1" type="body"/>
          </p:nvPr>
        </p:nvSpPr>
        <p:spPr>
          <a:xfrm>
            <a:off x="457200" y="1266450"/>
            <a:ext cx="8229600" cy="5208600"/>
          </a:xfrm>
          <a:prstGeom prst="rect">
            <a:avLst/>
          </a:prstGeom>
          <a:noFill/>
          <a:ln>
            <a:noFill/>
          </a:ln>
        </p:spPr>
        <p:txBody>
          <a:bodyPr anchorCtr="0" anchor="t" bIns="45700" lIns="91425" spcFirstLastPara="1" rIns="91425" wrap="square" tIns="45700">
            <a:noAutofit/>
          </a:bodyPr>
          <a:lstStyle/>
          <a:p>
            <a:pPr indent="-341121" lvl="0" marL="365760" rtl="0" algn="l">
              <a:spcBef>
                <a:spcPts val="0"/>
              </a:spcBef>
              <a:spcAft>
                <a:spcPts val="0"/>
              </a:spcAft>
              <a:buSzPts val="3300"/>
              <a:buChar char="●"/>
            </a:pPr>
            <a:r>
              <a:rPr lang="en-US" sz="1800"/>
              <a:t>Each segmental artery splits further into several interlobar arteries and enters the renal columns, which supply the renal lobes. The interlobar arteries split at the junction of the renal cortex and medulla to form the arcuate arteries. The arcuate arteries form arcs along the base of the medullary pyramids. Cortical radiate arteries, as the name suggests, radiate out from the arcuate arteries. The cortical radiate arteries branch into numerous afferent arterioles, and then enter the capillaries supplying the nephrons.</a:t>
            </a:r>
            <a:endParaRPr sz="1800"/>
          </a:p>
          <a:p>
            <a:pPr indent="-341121" lvl="0" marL="365760" rtl="0" algn="l">
              <a:spcBef>
                <a:spcPts val="300"/>
              </a:spcBef>
              <a:spcAft>
                <a:spcPts val="0"/>
              </a:spcAft>
              <a:buSzPts val="3300"/>
              <a:buChar char="●"/>
            </a:pPr>
            <a:r>
              <a:rPr lang="en-US" sz="1800"/>
              <a:t>The renal veins are the veins that drain the kidneys and connect them to the inferior vena cava. The inferior vena cava is on the right half of the body, and as such, the </a:t>
            </a:r>
            <a:r>
              <a:rPr b="1" lang="en-US" sz="1800"/>
              <a:t>left renal vein is generally the longer of the two</a:t>
            </a:r>
            <a:r>
              <a:rPr lang="en-US" sz="1800"/>
              <a:t>. Unlike the right renal vein, the left renal vein often receives the left gonadal vein (left testicular vein in males, left ovarian vein in females). It frequently receives the left suprarenal vein as well.</a:t>
            </a:r>
            <a:endParaRPr sz="1800"/>
          </a:p>
          <a:p>
            <a:pPr indent="-131571" lvl="0" marL="365760" rtl="0" algn="l">
              <a:spcBef>
                <a:spcPts val="300"/>
              </a:spcBef>
              <a:spcAft>
                <a:spcPts val="1200"/>
              </a:spcAft>
              <a:buSzPts val="2800"/>
              <a:buNone/>
            </a:pPr>
            <a:r>
              <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9"/>
          <p:cNvSpPr txBox="1"/>
          <p:nvPr>
            <p:ph type="title"/>
          </p:nvPr>
        </p:nvSpPr>
        <p:spPr>
          <a:xfrm>
            <a:off x="457200" y="5958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31" name="Google Shape;331;p9"/>
          <p:cNvSpPr txBox="1"/>
          <p:nvPr>
            <p:ph idx="1" type="body"/>
          </p:nvPr>
        </p:nvSpPr>
        <p:spPr>
          <a:xfrm>
            <a:off x="457200" y="1538075"/>
            <a:ext cx="8229600" cy="4882200"/>
          </a:xfrm>
          <a:prstGeom prst="rect">
            <a:avLst/>
          </a:prstGeom>
          <a:noFill/>
          <a:ln>
            <a:noFill/>
          </a:ln>
        </p:spPr>
        <p:txBody>
          <a:bodyPr anchorCtr="0" anchor="t" bIns="45700" lIns="91425" spcFirstLastPara="1" rIns="91425" wrap="square" tIns="45700">
            <a:noAutofit/>
          </a:bodyPr>
          <a:lstStyle/>
          <a:p>
            <a:pPr indent="-313817" lvl="0" marL="365760" rtl="0" algn="l">
              <a:spcBef>
                <a:spcPts val="0"/>
              </a:spcBef>
              <a:spcAft>
                <a:spcPts val="0"/>
              </a:spcAft>
              <a:buSzPts val="3500"/>
              <a:buChar char="●"/>
            </a:pPr>
            <a:r>
              <a:rPr lang="en-US" sz="2000"/>
              <a:t>The kidney and nervous system communicate via the</a:t>
            </a:r>
            <a:r>
              <a:rPr b="1" lang="en-US" sz="2000"/>
              <a:t> renal plexus, </a:t>
            </a:r>
            <a:r>
              <a:rPr lang="en-US" sz="2000"/>
              <a:t>whose fibers course along the renal arteries to reach each kidney. Input from the </a:t>
            </a:r>
            <a:r>
              <a:rPr b="1" lang="en-US" sz="2000"/>
              <a:t>sympathetic nervous system triggers vasoconstriction</a:t>
            </a:r>
            <a:r>
              <a:rPr lang="en-US" sz="2000"/>
              <a:t> in the kidney, thereby reducing renal blood flow. The kidney also receives input from the parasympathetic nervous system, by way of the renal branches of </a:t>
            </a:r>
            <a:r>
              <a:rPr b="1" lang="en-US" sz="2000"/>
              <a:t>Vagus nerve </a:t>
            </a:r>
            <a:r>
              <a:rPr lang="en-US" sz="2000"/>
              <a:t>(Cranial nerve X). </a:t>
            </a:r>
            <a:endParaRPr sz="2000"/>
          </a:p>
          <a:p>
            <a:pPr indent="-313817" lvl="0" marL="365760" rtl="0" algn="l">
              <a:spcBef>
                <a:spcPts val="1200"/>
              </a:spcBef>
              <a:spcAft>
                <a:spcPts val="1200"/>
              </a:spcAft>
              <a:buSzPts val="3500"/>
              <a:buChar char="●"/>
            </a:pPr>
            <a:r>
              <a:rPr lang="en-US" sz="2000"/>
              <a:t>Sensory input from the kidney travels to the </a:t>
            </a:r>
            <a:r>
              <a:rPr b="1" lang="en-US" sz="2000"/>
              <a:t>T10-11 levels </a:t>
            </a:r>
            <a:r>
              <a:rPr lang="en-US" sz="2000"/>
              <a:t>of the spinal cord and is sensed in the corresponding dermatome. Thus, pain in the flank region may actually be referred pain from the corresponding kidney.</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bacb993559_0_0"/>
          <p:cNvSpPr txBox="1"/>
          <p:nvPr>
            <p:ph type="title"/>
          </p:nvPr>
        </p:nvSpPr>
        <p:spPr>
          <a:xfrm>
            <a:off x="457200" y="114300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337" name="Google Shape;337;g3bacb993559_0_0"/>
          <p:cNvSpPr txBox="1"/>
          <p:nvPr>
            <p:ph idx="1" type="body"/>
          </p:nvPr>
        </p:nvSpPr>
        <p:spPr>
          <a:xfrm>
            <a:off x="457200" y="2249424"/>
            <a:ext cx="8229600" cy="4325100"/>
          </a:xfrm>
          <a:prstGeom prst="rect">
            <a:avLst/>
          </a:prstGeom>
        </p:spPr>
        <p:txBody>
          <a:bodyPr anchorCtr="0" anchor="t" bIns="45700" lIns="91425" spcFirstLastPara="1" rIns="91425" wrap="square" tIns="45700">
            <a:normAutofit/>
          </a:bodyPr>
          <a:lstStyle/>
          <a:p>
            <a:pPr indent="0" lvl="0" marL="0" rtl="0" algn="l">
              <a:spcBef>
                <a:spcPts val="300"/>
              </a:spcBef>
              <a:spcAft>
                <a:spcPts val="1200"/>
              </a:spcAft>
              <a:buNone/>
            </a:pPr>
            <a:r>
              <a:t/>
            </a:r>
            <a:endParaRPr/>
          </a:p>
        </p:txBody>
      </p:sp>
      <p:pic>
        <p:nvPicPr>
          <p:cNvPr id="338" name="Google Shape;338;g3bacb993559_0_0"/>
          <p:cNvPicPr preferRelativeResize="0"/>
          <p:nvPr/>
        </p:nvPicPr>
        <p:blipFill>
          <a:blip r:embed="rId3">
            <a:alphaModFix/>
          </a:blip>
          <a:stretch>
            <a:fillRect/>
          </a:stretch>
        </p:blipFill>
        <p:spPr>
          <a:xfrm>
            <a:off x="191513" y="297075"/>
            <a:ext cx="8760974" cy="6263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Urine Formation</a:t>
            </a:r>
            <a:endParaRPr/>
          </a:p>
        </p:txBody>
      </p:sp>
      <p:sp>
        <p:nvSpPr>
          <p:cNvPr id="344" name="Google Shape;344;p1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Autofit/>
          </a:bodyPr>
          <a:lstStyle/>
          <a:p>
            <a:pPr indent="-307467" lvl="0" marL="365760" rtl="0" algn="l">
              <a:spcBef>
                <a:spcPts val="0"/>
              </a:spcBef>
              <a:spcAft>
                <a:spcPts val="0"/>
              </a:spcAft>
              <a:buSzPts val="3400"/>
              <a:buFont typeface="Georgia"/>
              <a:buChar char="●"/>
            </a:pPr>
            <a:r>
              <a:rPr lang="en-US" sz="1900">
                <a:latin typeface="Georgia"/>
                <a:ea typeface="Georgia"/>
                <a:cs typeface="Georgia"/>
                <a:sym typeface="Georgia"/>
              </a:rPr>
              <a:t>urine</a:t>
            </a:r>
            <a:endParaRPr sz="1900">
              <a:latin typeface="Georgia"/>
              <a:ea typeface="Georgia"/>
              <a:cs typeface="Georgia"/>
              <a:sym typeface="Georgia"/>
            </a:endParaRPr>
          </a:p>
          <a:p>
            <a:pPr indent="-297370" lvl="1" marL="658368" rtl="0" algn="l">
              <a:spcBef>
                <a:spcPts val="300"/>
              </a:spcBef>
              <a:spcAft>
                <a:spcPts val="0"/>
              </a:spcAft>
              <a:buSzPts val="3200"/>
              <a:buFont typeface="Georgia"/>
              <a:buChar char="○"/>
            </a:pPr>
            <a:r>
              <a:rPr lang="en-US" sz="1700">
                <a:latin typeface="Georgia"/>
                <a:ea typeface="Georgia"/>
                <a:cs typeface="Georgia"/>
                <a:sym typeface="Georgia"/>
              </a:rPr>
              <a:t>A liquid excrement consisting of water, salts, and urea, which is made in the kidneys then released through the urethra.</a:t>
            </a:r>
            <a:endParaRPr sz="1700">
              <a:latin typeface="Georgia"/>
              <a:ea typeface="Georgia"/>
              <a:cs typeface="Georgia"/>
              <a:sym typeface="Georgia"/>
            </a:endParaRPr>
          </a:p>
          <a:p>
            <a:pPr indent="-307467" lvl="0" marL="365760" rtl="0" algn="l">
              <a:spcBef>
                <a:spcPts val="300"/>
              </a:spcBef>
              <a:spcAft>
                <a:spcPts val="0"/>
              </a:spcAft>
              <a:buSzPts val="3400"/>
              <a:buFont typeface="Georgia"/>
              <a:buChar char="●"/>
            </a:pPr>
            <a:r>
              <a:rPr lang="en-US" sz="1900">
                <a:latin typeface="Georgia"/>
                <a:ea typeface="Georgia"/>
                <a:cs typeface="Georgia"/>
                <a:sym typeface="Georgia"/>
              </a:rPr>
              <a:t>glomerulus</a:t>
            </a:r>
            <a:endParaRPr sz="1900">
              <a:latin typeface="Georgia"/>
              <a:ea typeface="Georgia"/>
              <a:cs typeface="Georgia"/>
              <a:sym typeface="Georgia"/>
            </a:endParaRPr>
          </a:p>
          <a:p>
            <a:pPr indent="-297370" lvl="1" marL="658368" rtl="0" algn="l">
              <a:spcBef>
                <a:spcPts val="300"/>
              </a:spcBef>
              <a:spcAft>
                <a:spcPts val="0"/>
              </a:spcAft>
              <a:buSzPts val="3200"/>
              <a:buFont typeface="Georgia"/>
              <a:buChar char="○"/>
            </a:pPr>
            <a:r>
              <a:rPr lang="en-US" sz="1700">
                <a:latin typeface="Georgia"/>
                <a:ea typeface="Georgia"/>
                <a:cs typeface="Georgia"/>
                <a:sym typeface="Georgia"/>
              </a:rPr>
              <a:t>A small, intertwined group of capillaries within nephrons of the kidney that filter the blood to make urine.</a:t>
            </a:r>
            <a:endParaRPr sz="1700">
              <a:latin typeface="Georgia"/>
              <a:ea typeface="Georgia"/>
              <a:cs typeface="Georgia"/>
              <a:sym typeface="Georgia"/>
            </a:endParaRPr>
          </a:p>
          <a:p>
            <a:pPr indent="0" lvl="0" marL="109728" rtl="0" algn="l">
              <a:spcBef>
                <a:spcPts val="300"/>
              </a:spcBef>
              <a:spcAft>
                <a:spcPts val="1200"/>
              </a:spcAft>
              <a:buSzPts val="2800"/>
              <a:buNone/>
            </a:pPr>
            <a:r>
              <a:t/>
            </a:r>
            <a:endParaRPr sz="1900">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1"/>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50" name="Google Shape;350;p11"/>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Autofit/>
          </a:bodyPr>
          <a:lstStyle/>
          <a:p>
            <a:pPr indent="-314451" lvl="0" marL="365760" rtl="0" algn="l">
              <a:spcBef>
                <a:spcPts val="0"/>
              </a:spcBef>
              <a:spcAft>
                <a:spcPts val="0"/>
              </a:spcAft>
              <a:buSzPts val="3300"/>
              <a:buFont typeface="Georgia"/>
              <a:buChar char="●"/>
            </a:pPr>
            <a:r>
              <a:rPr lang="en-US" sz="1800">
                <a:latin typeface="Georgia"/>
                <a:ea typeface="Georgia"/>
                <a:cs typeface="Georgia"/>
                <a:sym typeface="Georgia"/>
              </a:rPr>
              <a:t>The process of urination is essential for the removal of certain waste products from the body to keep it healthy. Most of us have probably never thought of urine as something of value; but we could not survive if we did not (a) produce it and (b) eliminate it.</a:t>
            </a:r>
            <a:endParaRPr sz="1800">
              <a:latin typeface="Georgia"/>
              <a:ea typeface="Georgia"/>
              <a:cs typeface="Georgia"/>
              <a:sym typeface="Georgia"/>
            </a:endParaRPr>
          </a:p>
          <a:p>
            <a:pPr indent="-314451" lvl="0" marL="365760" rtl="0" algn="l">
              <a:spcBef>
                <a:spcPts val="300"/>
              </a:spcBef>
              <a:spcAft>
                <a:spcPts val="0"/>
              </a:spcAft>
              <a:buSzPts val="3300"/>
              <a:buFont typeface="Georgia"/>
              <a:buChar char="●"/>
            </a:pPr>
            <a:r>
              <a:rPr lang="en-US" sz="1800">
                <a:latin typeface="Georgia"/>
                <a:ea typeface="Georgia"/>
                <a:cs typeface="Georgia"/>
                <a:sym typeface="Georgia"/>
              </a:rPr>
              <a:t>Urine is composed of water, certain electrolytes, and various waste products that are filtered out of the blood system. As the blood flows through the body, wastes resulting from the metabolism of food and nutrients in the body cells are deposited back into the bloodstream, and this waste must be disposed of in some way. A major part of this "cleaning" of the blood takes place in the kidneys and, in particular, in the nephrons, where the blood is filtered to produce urine.</a:t>
            </a:r>
            <a:endParaRPr sz="1800">
              <a:latin typeface="Georgia"/>
              <a:ea typeface="Georgia"/>
              <a:cs typeface="Georgia"/>
              <a:sym typeface="Georgia"/>
            </a:endParaRPr>
          </a:p>
          <a:p>
            <a:pPr indent="-104901" lvl="0" marL="365760" rtl="0" algn="l">
              <a:spcBef>
                <a:spcPts val="300"/>
              </a:spcBef>
              <a:spcAft>
                <a:spcPts val="1200"/>
              </a:spcAft>
              <a:buSzPts val="2800"/>
              <a:buNone/>
            </a:pPr>
            <a:r>
              <a:t/>
            </a:r>
            <a:endParaRPr sz="1800">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2"/>
          <p:cNvSpPr txBox="1"/>
          <p:nvPr>
            <p:ph type="title"/>
          </p:nvPr>
        </p:nvSpPr>
        <p:spPr>
          <a:xfrm>
            <a:off x="457200" y="5046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56" name="Google Shape;356;p12"/>
          <p:cNvSpPr txBox="1"/>
          <p:nvPr>
            <p:ph idx="1" type="body"/>
          </p:nvPr>
        </p:nvSpPr>
        <p:spPr>
          <a:xfrm>
            <a:off x="457200" y="1823924"/>
            <a:ext cx="8229600" cy="4750500"/>
          </a:xfrm>
          <a:prstGeom prst="rect">
            <a:avLst/>
          </a:prstGeom>
          <a:noFill/>
          <a:ln>
            <a:noFill/>
          </a:ln>
        </p:spPr>
        <p:txBody>
          <a:bodyPr anchorCtr="0" anchor="t" bIns="45700" lIns="91425" spcFirstLastPara="1" rIns="91425" wrap="square" tIns="45700">
            <a:noAutofit/>
          </a:bodyPr>
          <a:lstStyle/>
          <a:p>
            <a:pPr indent="-315086" lvl="0" marL="365760" rtl="0" algn="l">
              <a:spcBef>
                <a:spcPts val="0"/>
              </a:spcBef>
              <a:spcAft>
                <a:spcPts val="0"/>
              </a:spcAft>
              <a:buSzPts val="3100"/>
              <a:buFont typeface="Georgia"/>
              <a:buChar char="●"/>
            </a:pPr>
            <a:r>
              <a:rPr lang="en-US" sz="1600">
                <a:latin typeface="Georgia"/>
                <a:ea typeface="Georgia"/>
                <a:cs typeface="Georgia"/>
                <a:sym typeface="Georgia"/>
              </a:rPr>
              <a:t>Both kidneys carry out this essential blood-cleansing function. Normally, about 20% of the total blood pumped by the heart each minute will enter the kidneys to undergo filtration; this is called the filtration fraction. The remaining 80% of the blood flows through the rest of the body to service the various nutritional, respiratory, and other needs that are ever present.</a:t>
            </a:r>
            <a:endParaRPr sz="1600">
              <a:latin typeface="Georgia"/>
              <a:ea typeface="Georgia"/>
              <a:cs typeface="Georgia"/>
              <a:sym typeface="Georgia"/>
            </a:endParaRPr>
          </a:p>
          <a:p>
            <a:pPr indent="-315086" lvl="0" marL="365760" rtl="0" algn="l">
              <a:spcBef>
                <a:spcPts val="300"/>
              </a:spcBef>
              <a:spcAft>
                <a:spcPts val="0"/>
              </a:spcAft>
              <a:buSzPts val="3100"/>
              <a:buChar char="●"/>
            </a:pPr>
            <a:r>
              <a:rPr lang="en-US" sz="1600">
                <a:latin typeface="Georgia"/>
                <a:ea typeface="Georgia"/>
                <a:cs typeface="Georgia"/>
                <a:sym typeface="Georgia"/>
              </a:rPr>
              <a:t>In order to produce urine, the two million or more nephrons (about a </a:t>
            </a:r>
            <a:r>
              <a:rPr b="1" lang="en-US" sz="1600">
                <a:latin typeface="Georgia"/>
                <a:ea typeface="Georgia"/>
                <a:cs typeface="Georgia"/>
                <a:sym typeface="Georgia"/>
              </a:rPr>
              <a:t>million in each kidney</a:t>
            </a:r>
            <a:r>
              <a:rPr lang="en-US" sz="1600">
                <a:latin typeface="Georgia"/>
                <a:ea typeface="Georgia"/>
                <a:cs typeface="Georgia"/>
                <a:sym typeface="Georgia"/>
              </a:rPr>
              <a:t>) form urine by three precisely-regulated processes: filtration, reabsorption, and secretion.</a:t>
            </a:r>
            <a:endParaRPr sz="1600">
              <a:latin typeface="Georgia"/>
              <a:ea typeface="Georgia"/>
              <a:cs typeface="Georgia"/>
              <a:sym typeface="Georgia"/>
            </a:endParaRPr>
          </a:p>
          <a:p>
            <a:pPr indent="-296036" lvl="0" marL="365760" rtl="0" algn="l">
              <a:spcBef>
                <a:spcPts val="300"/>
              </a:spcBef>
              <a:spcAft>
                <a:spcPts val="0"/>
              </a:spcAft>
              <a:buSzPts val="2800"/>
              <a:buChar char="●"/>
            </a:pPr>
            <a:r>
              <a:rPr lang="en-US" sz="1600">
                <a:latin typeface="Georgia"/>
                <a:ea typeface="Georgia"/>
                <a:cs typeface="Georgia"/>
                <a:sym typeface="Georgia"/>
              </a:rPr>
              <a:t>During </a:t>
            </a:r>
            <a:r>
              <a:rPr b="1" lang="en-US" sz="2500">
                <a:latin typeface="Georgia"/>
                <a:ea typeface="Georgia"/>
                <a:cs typeface="Georgia"/>
                <a:sym typeface="Georgia"/>
              </a:rPr>
              <a:t>filtration</a:t>
            </a:r>
            <a:r>
              <a:rPr lang="en-US" sz="1600">
                <a:latin typeface="Georgia"/>
                <a:ea typeface="Georgia"/>
                <a:cs typeface="Georgia"/>
                <a:sym typeface="Georgia"/>
              </a:rPr>
              <a:t>, blood enters the afferent arteriole and flows into the glomerulus where filterable blood components such as water and nitrogenous waste will move towards the inside of the glomerulus, and </a:t>
            </a:r>
            <a:r>
              <a:rPr lang="en-US" sz="1600">
                <a:latin typeface="Georgia"/>
                <a:ea typeface="Georgia"/>
                <a:cs typeface="Georgia"/>
                <a:sym typeface="Georgia"/>
              </a:rPr>
              <a:t>non filterable</a:t>
            </a:r>
            <a:r>
              <a:rPr lang="en-US" sz="1600">
                <a:latin typeface="Georgia"/>
                <a:ea typeface="Georgia"/>
                <a:cs typeface="Georgia"/>
                <a:sym typeface="Georgia"/>
              </a:rPr>
              <a:t> components such as cells will exit via the efferent arteriole. These filterable components accumulate in the glomerulus to form the glomerular filtrate.</a:t>
            </a:r>
            <a:endParaRPr sz="1600">
              <a:latin typeface="Georgia"/>
              <a:ea typeface="Georgia"/>
              <a:cs typeface="Georgia"/>
              <a:sym typeface="Georgia"/>
            </a:endParaRPr>
          </a:p>
          <a:p>
            <a:pPr indent="-118236" lvl="0" marL="365760" rtl="0" algn="l">
              <a:spcBef>
                <a:spcPts val="300"/>
              </a:spcBef>
              <a:spcAft>
                <a:spcPts val="1200"/>
              </a:spcAft>
              <a:buSzPts val="2800"/>
              <a:buNone/>
            </a:pPr>
            <a:r>
              <a:t/>
            </a:r>
            <a:endParaRPr sz="1600">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62" name="Google Shape;362;p1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82701" lvl="0" marL="365760" rtl="0" algn="l">
              <a:spcBef>
                <a:spcPts val="0"/>
              </a:spcBef>
              <a:spcAft>
                <a:spcPts val="0"/>
              </a:spcAft>
              <a:buSzPts val="2800"/>
              <a:buChar char="●"/>
            </a:pPr>
            <a:r>
              <a:rPr lang="en-US" sz="1800">
                <a:latin typeface="Georgia"/>
                <a:ea typeface="Georgia"/>
                <a:cs typeface="Georgia"/>
                <a:sym typeface="Georgia"/>
              </a:rPr>
              <a:t>The next step is </a:t>
            </a:r>
            <a:r>
              <a:rPr b="1" lang="en-US" sz="2700">
                <a:latin typeface="Georgia"/>
                <a:ea typeface="Georgia"/>
                <a:cs typeface="Georgia"/>
                <a:sym typeface="Georgia"/>
              </a:rPr>
              <a:t>reabsorption</a:t>
            </a:r>
            <a:r>
              <a:rPr lang="en-US" sz="1800">
                <a:latin typeface="Georgia"/>
                <a:ea typeface="Georgia"/>
                <a:cs typeface="Georgia"/>
                <a:sym typeface="Georgia"/>
              </a:rPr>
              <a:t>, during which molecules and ions will be reabsorbed back into the circulatory system. What remains in the glomerulus after this process has taken place is known as the tubular fluid and this is what will pass through to the collecting duct to form urine.</a:t>
            </a:r>
            <a:endParaRPr sz="1800">
              <a:latin typeface="Georgia"/>
              <a:ea typeface="Georgia"/>
              <a:cs typeface="Georgia"/>
              <a:sym typeface="Georgia"/>
            </a:endParaRPr>
          </a:p>
          <a:p>
            <a:pPr indent="-282701" lvl="0" marL="365760" rtl="0" algn="l">
              <a:spcBef>
                <a:spcPts val="300"/>
              </a:spcBef>
              <a:spcAft>
                <a:spcPts val="0"/>
              </a:spcAft>
              <a:buSzPts val="2800"/>
              <a:buChar char="●"/>
            </a:pPr>
            <a:r>
              <a:rPr lang="en-US" sz="1800">
                <a:latin typeface="Georgia"/>
                <a:ea typeface="Georgia"/>
                <a:cs typeface="Georgia"/>
                <a:sym typeface="Georgia"/>
              </a:rPr>
              <a:t>During</a:t>
            </a:r>
            <a:r>
              <a:rPr b="1" lang="en-US" sz="2500">
                <a:latin typeface="Georgia"/>
                <a:ea typeface="Georgia"/>
                <a:cs typeface="Georgia"/>
                <a:sym typeface="Georgia"/>
              </a:rPr>
              <a:t> </a:t>
            </a:r>
            <a:r>
              <a:rPr b="1" lang="en-US" sz="2700">
                <a:latin typeface="Georgia"/>
                <a:ea typeface="Georgia"/>
                <a:cs typeface="Georgia"/>
                <a:sym typeface="Georgia"/>
              </a:rPr>
              <a:t>secretion</a:t>
            </a:r>
            <a:r>
              <a:rPr b="1" lang="en-US" sz="2500">
                <a:latin typeface="Georgia"/>
                <a:ea typeface="Georgia"/>
                <a:cs typeface="Georgia"/>
                <a:sym typeface="Georgia"/>
              </a:rPr>
              <a:t>,</a:t>
            </a:r>
            <a:r>
              <a:rPr lang="en-US" sz="1800">
                <a:latin typeface="Georgia"/>
                <a:ea typeface="Georgia"/>
                <a:cs typeface="Georgia"/>
                <a:sym typeface="Georgia"/>
              </a:rPr>
              <a:t> some substances such as hydrogen ions, creatinine, and drugs will be removed from blood through the peritubular capillary network into the distal convoluted tubule, or collecting duct. The end product of all these processes is urine; a collection of substances that has not been reabsorbed during glomerular filtration or tubular </a:t>
            </a:r>
            <a:r>
              <a:rPr lang="en-US" sz="1800">
                <a:latin typeface="Georgia"/>
                <a:ea typeface="Georgia"/>
                <a:cs typeface="Georgia"/>
                <a:sym typeface="Georgia"/>
              </a:rPr>
              <a:t>reabsorption</a:t>
            </a:r>
            <a:r>
              <a:rPr lang="en-US" sz="1800">
                <a:latin typeface="Georgia"/>
                <a:ea typeface="Georgia"/>
                <a:cs typeface="Georgia"/>
                <a:sym typeface="Georgia"/>
              </a:rPr>
              <a:t>.</a:t>
            </a:r>
            <a:endParaRPr sz="1800">
              <a:latin typeface="Georgia"/>
              <a:ea typeface="Georgia"/>
              <a:cs typeface="Georgia"/>
              <a:sym typeface="Georgia"/>
            </a:endParaRPr>
          </a:p>
          <a:p>
            <a:pPr indent="-104901" lvl="0" marL="365760" rtl="0" algn="l">
              <a:spcBef>
                <a:spcPts val="300"/>
              </a:spcBef>
              <a:spcAft>
                <a:spcPts val="1200"/>
              </a:spcAft>
              <a:buSzPts val="2800"/>
              <a:buNone/>
            </a:pPr>
            <a:r>
              <a:t/>
            </a:r>
            <a:endParaRPr sz="1800">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14"/>
          <p:cNvPicPr preferRelativeResize="0"/>
          <p:nvPr/>
        </p:nvPicPr>
        <p:blipFill rotWithShape="1">
          <a:blip r:embed="rId3">
            <a:alphaModFix/>
          </a:blip>
          <a:srcRect b="0" l="0" r="0" t="0"/>
          <a:stretch/>
        </p:blipFill>
        <p:spPr>
          <a:xfrm>
            <a:off x="899592" y="860064"/>
            <a:ext cx="7920880" cy="554032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5"/>
          <p:cNvSpPr txBox="1"/>
          <p:nvPr>
            <p:ph type="title"/>
          </p:nvPr>
        </p:nvSpPr>
        <p:spPr>
          <a:xfrm>
            <a:off x="457200" y="4864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Evaluation of kidney function- FYI</a:t>
            </a:r>
            <a:endParaRPr/>
          </a:p>
        </p:txBody>
      </p:sp>
      <p:sp>
        <p:nvSpPr>
          <p:cNvPr id="373" name="Google Shape;373;p15"/>
          <p:cNvSpPr txBox="1"/>
          <p:nvPr>
            <p:ph idx="1" type="body"/>
          </p:nvPr>
        </p:nvSpPr>
        <p:spPr>
          <a:xfrm>
            <a:off x="457200" y="1465125"/>
            <a:ext cx="8229600" cy="4955100"/>
          </a:xfrm>
          <a:prstGeom prst="rect">
            <a:avLst/>
          </a:prstGeom>
          <a:noFill/>
          <a:ln>
            <a:noFill/>
          </a:ln>
        </p:spPr>
        <p:txBody>
          <a:bodyPr anchorCtr="0" anchor="t" bIns="45700" lIns="91425" spcFirstLastPara="1" rIns="91425" wrap="square" tIns="45700">
            <a:noAutofit/>
          </a:bodyPr>
          <a:lstStyle/>
          <a:p>
            <a:pPr indent="-289051" lvl="0" marL="365760" rtl="0" algn="l">
              <a:lnSpc>
                <a:spcPct val="105000"/>
              </a:lnSpc>
              <a:spcBef>
                <a:spcPts val="0"/>
              </a:spcBef>
              <a:spcAft>
                <a:spcPts val="0"/>
              </a:spcAft>
              <a:buSzPts val="2690"/>
              <a:buFont typeface="Georgia"/>
              <a:buChar char="●"/>
            </a:pPr>
            <a:r>
              <a:rPr lang="en-US" sz="1302">
                <a:latin typeface="Georgia"/>
                <a:ea typeface="Georgia"/>
                <a:cs typeface="Georgia"/>
                <a:sym typeface="Georgia"/>
              </a:rPr>
              <a:t>Kidney function tests are common lab tests used to evaluate how well the kidneys are working. Such tests include:</a:t>
            </a:r>
            <a:endParaRPr sz="1302">
              <a:latin typeface="Georgia"/>
              <a:ea typeface="Georgia"/>
              <a:cs typeface="Georgia"/>
              <a:sym typeface="Georgia"/>
            </a:endParaRPr>
          </a:p>
          <a:p>
            <a:pPr indent="-278002" lvl="1" marL="658368" rtl="0" algn="l">
              <a:lnSpc>
                <a:spcPct val="105000"/>
              </a:lnSpc>
              <a:spcBef>
                <a:spcPts val="300"/>
              </a:spcBef>
              <a:spcAft>
                <a:spcPts val="0"/>
              </a:spcAft>
              <a:buSzPts val="2505"/>
              <a:buFont typeface="Georgia"/>
              <a:buChar char="○"/>
            </a:pPr>
            <a:r>
              <a:rPr lang="en-US" sz="1117">
                <a:latin typeface="Georgia"/>
                <a:ea typeface="Georgia"/>
                <a:cs typeface="Georgia"/>
                <a:sym typeface="Georgia"/>
              </a:rPr>
              <a:t>BUN</a:t>
            </a:r>
            <a:endParaRPr sz="1117">
              <a:latin typeface="Georgia"/>
              <a:ea typeface="Georgia"/>
              <a:cs typeface="Georgia"/>
              <a:sym typeface="Georgia"/>
            </a:endParaRPr>
          </a:p>
          <a:p>
            <a:pPr indent="-278002" lvl="1" marL="658368" rtl="0" algn="l">
              <a:lnSpc>
                <a:spcPct val="105000"/>
              </a:lnSpc>
              <a:spcBef>
                <a:spcPts val="300"/>
              </a:spcBef>
              <a:spcAft>
                <a:spcPts val="0"/>
              </a:spcAft>
              <a:buSzPts val="2505"/>
              <a:buFont typeface="Georgia"/>
              <a:buChar char="○"/>
            </a:pPr>
            <a:r>
              <a:rPr lang="en-US" sz="1117">
                <a:latin typeface="Georgia"/>
                <a:ea typeface="Georgia"/>
                <a:cs typeface="Georgia"/>
                <a:sym typeface="Georgia"/>
              </a:rPr>
              <a:t>Creatinine - blood</a:t>
            </a:r>
            <a:endParaRPr sz="1117">
              <a:latin typeface="Georgia"/>
              <a:ea typeface="Georgia"/>
              <a:cs typeface="Georgia"/>
              <a:sym typeface="Georgia"/>
            </a:endParaRPr>
          </a:p>
          <a:p>
            <a:pPr indent="-278002" lvl="1" marL="658368" rtl="0" algn="l">
              <a:lnSpc>
                <a:spcPct val="105000"/>
              </a:lnSpc>
              <a:spcBef>
                <a:spcPts val="300"/>
              </a:spcBef>
              <a:spcAft>
                <a:spcPts val="0"/>
              </a:spcAft>
              <a:buSzPts val="2505"/>
              <a:buFont typeface="Georgia"/>
              <a:buChar char="○"/>
            </a:pPr>
            <a:r>
              <a:rPr lang="en-US" sz="1117">
                <a:latin typeface="Georgia"/>
                <a:ea typeface="Georgia"/>
                <a:cs typeface="Georgia"/>
                <a:sym typeface="Georgia"/>
              </a:rPr>
              <a:t>Creatinine clearance</a:t>
            </a:r>
            <a:endParaRPr sz="1117">
              <a:latin typeface="Georgia"/>
              <a:ea typeface="Georgia"/>
              <a:cs typeface="Georgia"/>
              <a:sym typeface="Georgia"/>
            </a:endParaRPr>
          </a:p>
          <a:p>
            <a:pPr indent="-278002" lvl="1" marL="658368" rtl="0" algn="l">
              <a:lnSpc>
                <a:spcPct val="105000"/>
              </a:lnSpc>
              <a:spcBef>
                <a:spcPts val="300"/>
              </a:spcBef>
              <a:spcAft>
                <a:spcPts val="0"/>
              </a:spcAft>
              <a:buSzPts val="2505"/>
              <a:buFont typeface="Georgia"/>
              <a:buChar char="○"/>
            </a:pPr>
            <a:r>
              <a:rPr lang="en-US" sz="1117">
                <a:latin typeface="Georgia"/>
                <a:ea typeface="Georgia"/>
                <a:cs typeface="Georgia"/>
                <a:sym typeface="Georgia"/>
              </a:rPr>
              <a:t>Creatinine - urine</a:t>
            </a:r>
            <a:endParaRPr sz="1117">
              <a:latin typeface="Georgia"/>
              <a:ea typeface="Georgia"/>
              <a:cs typeface="Georgia"/>
              <a:sym typeface="Georgia"/>
            </a:endParaRPr>
          </a:p>
          <a:p>
            <a:pPr indent="-289051" lvl="0" marL="365760" rtl="0" algn="l">
              <a:lnSpc>
                <a:spcPct val="105000"/>
              </a:lnSpc>
              <a:spcBef>
                <a:spcPts val="300"/>
              </a:spcBef>
              <a:spcAft>
                <a:spcPts val="0"/>
              </a:spcAft>
              <a:buSzPts val="2690"/>
              <a:buFont typeface="Georgia"/>
              <a:buChar char="●"/>
            </a:pPr>
            <a:r>
              <a:rPr lang="en-US" sz="1302">
                <a:latin typeface="Georgia"/>
                <a:ea typeface="Georgia"/>
                <a:cs typeface="Georgia"/>
                <a:sym typeface="Georgia"/>
              </a:rPr>
              <a:t>BUN - blood test</a:t>
            </a:r>
            <a:endParaRPr sz="1302">
              <a:latin typeface="Georgia"/>
              <a:ea typeface="Georgia"/>
              <a:cs typeface="Georgia"/>
              <a:sym typeface="Georgia"/>
            </a:endParaRPr>
          </a:p>
          <a:p>
            <a:pPr indent="-278002" lvl="1" marL="658368" rtl="0" algn="l">
              <a:lnSpc>
                <a:spcPct val="105000"/>
              </a:lnSpc>
              <a:spcBef>
                <a:spcPts val="300"/>
              </a:spcBef>
              <a:spcAft>
                <a:spcPts val="0"/>
              </a:spcAft>
              <a:buSzPts val="2505"/>
              <a:buFont typeface="Georgia"/>
              <a:buChar char="○"/>
            </a:pPr>
            <a:r>
              <a:rPr lang="en-US" sz="1117">
                <a:latin typeface="Georgia"/>
                <a:ea typeface="Georgia"/>
                <a:cs typeface="Georgia"/>
                <a:sym typeface="Georgia"/>
              </a:rPr>
              <a:t>BUN stands for blood urea nitrogen. Urea nitrogen is what forms when protein breaks down. A test can be done to measure the amount of urea nitrogen in the blood.</a:t>
            </a:r>
            <a:endParaRPr sz="1117">
              <a:latin typeface="Georgia"/>
              <a:ea typeface="Georgia"/>
              <a:cs typeface="Georgia"/>
              <a:sym typeface="Georgia"/>
            </a:endParaRPr>
          </a:p>
          <a:p>
            <a:pPr indent="-289051" lvl="0" marL="365760" rtl="0" algn="l">
              <a:lnSpc>
                <a:spcPct val="105000"/>
              </a:lnSpc>
              <a:spcBef>
                <a:spcPts val="300"/>
              </a:spcBef>
              <a:spcAft>
                <a:spcPts val="0"/>
              </a:spcAft>
              <a:buSzPts val="2690"/>
              <a:buFont typeface="Georgia"/>
              <a:buChar char="●"/>
            </a:pPr>
            <a:r>
              <a:rPr lang="en-US" sz="1302">
                <a:latin typeface="Georgia"/>
                <a:ea typeface="Georgia"/>
                <a:cs typeface="Georgia"/>
                <a:sym typeface="Georgia"/>
              </a:rPr>
              <a:t>Creatinine blood test</a:t>
            </a:r>
            <a:endParaRPr sz="1302">
              <a:latin typeface="Georgia"/>
              <a:ea typeface="Georgia"/>
              <a:cs typeface="Georgia"/>
              <a:sym typeface="Georgia"/>
            </a:endParaRPr>
          </a:p>
          <a:p>
            <a:pPr indent="-278002" lvl="1" marL="658368" rtl="0" algn="l">
              <a:lnSpc>
                <a:spcPct val="105000"/>
              </a:lnSpc>
              <a:spcBef>
                <a:spcPts val="300"/>
              </a:spcBef>
              <a:spcAft>
                <a:spcPts val="1200"/>
              </a:spcAft>
              <a:buSzPts val="2505"/>
              <a:buFont typeface="Georgia"/>
              <a:buChar char="○"/>
            </a:pPr>
            <a:r>
              <a:rPr lang="en-US" sz="1117">
                <a:latin typeface="Georgia"/>
                <a:ea typeface="Georgia"/>
                <a:cs typeface="Georgia"/>
                <a:sym typeface="Georgia"/>
              </a:rPr>
              <a:t>The creatinine blood test measures the level of creatinine in the blood. This test is done to see how well the kidneys work. Creatinine can also be measured with a urine test</a:t>
            </a:r>
            <a:endParaRPr sz="1117">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379" name="Google Shape;379;p1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94767" lvl="0" marL="365760" rtl="0" algn="l">
              <a:spcBef>
                <a:spcPts val="0"/>
              </a:spcBef>
              <a:spcAft>
                <a:spcPts val="0"/>
              </a:spcAft>
              <a:buSzPts val="3200"/>
              <a:buFont typeface="Georgia"/>
              <a:buChar char="●"/>
            </a:pPr>
            <a:r>
              <a:rPr lang="en-US" sz="1700">
                <a:latin typeface="Georgia"/>
                <a:ea typeface="Georgia"/>
                <a:cs typeface="Georgia"/>
                <a:sym typeface="Georgia"/>
              </a:rPr>
              <a:t>Creatinine clearance test</a:t>
            </a:r>
            <a:endParaRPr sz="1700">
              <a:latin typeface="Georgia"/>
              <a:ea typeface="Georgia"/>
              <a:cs typeface="Georgia"/>
              <a:sym typeface="Georgia"/>
            </a:endParaRPr>
          </a:p>
          <a:p>
            <a:pPr indent="-284670" lvl="1" marL="658368" rtl="0" algn="l">
              <a:spcBef>
                <a:spcPts val="300"/>
              </a:spcBef>
              <a:spcAft>
                <a:spcPts val="0"/>
              </a:spcAft>
              <a:buSzPts val="3000"/>
              <a:buFont typeface="Georgia"/>
              <a:buChar char="○"/>
            </a:pPr>
            <a:r>
              <a:rPr lang="en-US" sz="1500">
                <a:latin typeface="Georgia"/>
                <a:ea typeface="Georgia"/>
                <a:cs typeface="Georgia"/>
                <a:sym typeface="Georgia"/>
              </a:rPr>
              <a:t>The creatinine clearance test helps provide information about how well the kidneys are working. The test compares the creatinine level in urine with the creatinine level in blood. Creatinine is a breakdown product of creatine, which is an important part of muscle. This test requires both a urine sample and blood sample.</a:t>
            </a:r>
            <a:endParaRPr sz="1500">
              <a:latin typeface="Georgia"/>
              <a:ea typeface="Georgia"/>
              <a:cs typeface="Georgia"/>
              <a:sym typeface="Georgia"/>
            </a:endParaRPr>
          </a:p>
          <a:p>
            <a:pPr indent="-294767" lvl="0" marL="365760" rtl="0" algn="l">
              <a:spcBef>
                <a:spcPts val="300"/>
              </a:spcBef>
              <a:spcAft>
                <a:spcPts val="0"/>
              </a:spcAft>
              <a:buSzPts val="3200"/>
              <a:buFont typeface="Georgia"/>
              <a:buChar char="●"/>
            </a:pPr>
            <a:r>
              <a:rPr lang="en-US" sz="1700">
                <a:latin typeface="Georgia"/>
                <a:ea typeface="Georgia"/>
                <a:cs typeface="Georgia"/>
                <a:sym typeface="Georgia"/>
              </a:rPr>
              <a:t>Creatinine - urine</a:t>
            </a:r>
            <a:endParaRPr sz="1700">
              <a:latin typeface="Georgia"/>
              <a:ea typeface="Georgia"/>
              <a:cs typeface="Georgia"/>
              <a:sym typeface="Georgia"/>
            </a:endParaRPr>
          </a:p>
          <a:p>
            <a:pPr indent="-284670" lvl="1" marL="658368" rtl="0" algn="l">
              <a:spcBef>
                <a:spcPts val="300"/>
              </a:spcBef>
              <a:spcAft>
                <a:spcPts val="0"/>
              </a:spcAft>
              <a:buSzPts val="3000"/>
              <a:buFont typeface="Georgia"/>
              <a:buChar char="○"/>
            </a:pPr>
            <a:r>
              <a:rPr lang="en-US" sz="1500">
                <a:latin typeface="Georgia"/>
                <a:ea typeface="Georgia"/>
                <a:cs typeface="Georgia"/>
                <a:sym typeface="Georgia"/>
              </a:rPr>
              <a:t>The urine creatinine test measures the amount of creatinine in urine. Creatinine is removed from the body entirely by the kidneys. Creatinine can also be measured by a blood test.</a:t>
            </a:r>
            <a:endParaRPr sz="1500">
              <a:latin typeface="Georgia"/>
              <a:ea typeface="Georgia"/>
              <a:cs typeface="Georgia"/>
              <a:sym typeface="Georgia"/>
            </a:endParaRPr>
          </a:p>
          <a:p>
            <a:pPr indent="-91566" lvl="0" marL="365760" rtl="0" algn="l">
              <a:spcBef>
                <a:spcPts val="300"/>
              </a:spcBef>
              <a:spcAft>
                <a:spcPts val="1200"/>
              </a:spcAft>
              <a:buSzPts val="28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3b6ab2516a6_0_0"/>
          <p:cNvSpPr txBox="1"/>
          <p:nvPr>
            <p:ph type="title"/>
          </p:nvPr>
        </p:nvSpPr>
        <p:spPr>
          <a:xfrm>
            <a:off x="350050" y="482200"/>
            <a:ext cx="8229600" cy="10668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3600"/>
              <a:t> Kidney Pathologies</a:t>
            </a:r>
            <a:endParaRPr sz="3600"/>
          </a:p>
        </p:txBody>
      </p:sp>
      <p:pic>
        <p:nvPicPr>
          <p:cNvPr id="385" name="Google Shape;385;g3b6ab2516a6_0_0"/>
          <p:cNvPicPr preferRelativeResize="0"/>
          <p:nvPr/>
        </p:nvPicPr>
        <p:blipFill>
          <a:blip r:embed="rId3">
            <a:alphaModFix/>
          </a:blip>
          <a:stretch>
            <a:fillRect/>
          </a:stretch>
        </p:blipFill>
        <p:spPr>
          <a:xfrm>
            <a:off x="1372800" y="1549000"/>
            <a:ext cx="6541300" cy="48077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bacb993559_0_6"/>
          <p:cNvSpPr txBox="1"/>
          <p:nvPr>
            <p:ph type="title"/>
          </p:nvPr>
        </p:nvSpPr>
        <p:spPr>
          <a:xfrm>
            <a:off x="566625" y="2821025"/>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    Pathologies of the Urinary Tract &amp; Bladder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0"/>
          <p:cNvSpPr txBox="1"/>
          <p:nvPr>
            <p:ph type="title"/>
          </p:nvPr>
        </p:nvSpPr>
        <p:spPr>
          <a:xfrm>
            <a:off x="457200" y="764699"/>
            <a:ext cx="8229600" cy="1772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42857"/>
              <a:buFont typeface="Trebuchet MS"/>
              <a:buNone/>
            </a:pPr>
            <a:r>
              <a:rPr lang="en-US"/>
              <a:t>Urinary tract infections: Including pyelonephritis</a:t>
            </a:r>
            <a:endParaRPr/>
          </a:p>
          <a:p>
            <a:pPr indent="0" lvl="0" marL="0" rtl="0" algn="ctr">
              <a:spcBef>
                <a:spcPts val="0"/>
              </a:spcBef>
              <a:spcAft>
                <a:spcPts val="0"/>
              </a:spcAft>
              <a:buClr>
                <a:schemeClr val="dk2"/>
              </a:buClr>
              <a:buSzPct val="142857"/>
              <a:buFont typeface="Trebuchet MS"/>
              <a:buNone/>
            </a:pPr>
            <a:br>
              <a:rPr lang="en-US"/>
            </a:br>
            <a:r>
              <a:rPr lang="en-US"/>
              <a:t>Acute pyelonephritis:</a:t>
            </a:r>
            <a:endParaRPr/>
          </a:p>
        </p:txBody>
      </p:sp>
      <p:sp>
        <p:nvSpPr>
          <p:cNvPr id="396" name="Google Shape;396;p20"/>
          <p:cNvSpPr txBox="1"/>
          <p:nvPr>
            <p:ph idx="1" type="body"/>
          </p:nvPr>
        </p:nvSpPr>
        <p:spPr>
          <a:xfrm>
            <a:off x="457200" y="3005052"/>
            <a:ext cx="8229600" cy="3569400"/>
          </a:xfrm>
          <a:prstGeom prst="rect">
            <a:avLst/>
          </a:prstGeom>
          <a:noFill/>
          <a:ln>
            <a:noFill/>
          </a:ln>
        </p:spPr>
        <p:txBody>
          <a:bodyPr anchorCtr="0" anchor="t" bIns="45700" lIns="91425" spcFirstLastPara="1" rIns="91425" wrap="square" tIns="45700">
            <a:normAutofit/>
          </a:bodyPr>
          <a:lstStyle/>
          <a:p>
            <a:pPr indent="-275082" lvl="0" marL="365760" rtl="0" algn="l">
              <a:spcBef>
                <a:spcPts val="0"/>
              </a:spcBef>
              <a:spcAft>
                <a:spcPts val="0"/>
              </a:spcAft>
              <a:buSzPts val="3100"/>
              <a:buFont typeface="Georgia"/>
              <a:buChar char="●"/>
            </a:pPr>
            <a:r>
              <a:rPr lang="en-US" sz="2100">
                <a:latin typeface="Georgia"/>
                <a:ea typeface="Georgia"/>
                <a:cs typeface="Georgia"/>
                <a:sym typeface="Georgia"/>
              </a:rPr>
              <a:t>is a sudden and severe kidney infection. This condition causes the kidneys to swell, can permanently damage the kidneys, and can even be life threatening. </a:t>
            </a:r>
            <a:endParaRPr sz="2100">
              <a:latin typeface="Georgia"/>
              <a:ea typeface="Georgia"/>
              <a:cs typeface="Georgia"/>
              <a:sym typeface="Georgia"/>
            </a:endParaRPr>
          </a:p>
          <a:p>
            <a:pPr indent="-275082" lvl="0" marL="365760" rtl="0" algn="l">
              <a:spcBef>
                <a:spcPts val="1200"/>
              </a:spcBef>
              <a:spcAft>
                <a:spcPts val="1200"/>
              </a:spcAft>
              <a:buSzPts val="3100"/>
              <a:buFont typeface="Georgia"/>
              <a:buChar char="●"/>
            </a:pPr>
            <a:r>
              <a:rPr lang="en-US" sz="2100">
                <a:latin typeface="Georgia"/>
                <a:ea typeface="Georgia"/>
                <a:cs typeface="Georgia"/>
                <a:sym typeface="Georgia"/>
              </a:rPr>
              <a:t>When there are repeated or persistent attacks, the condition is called chronic pyelonephritis. The chronic form of the condition is rare.</a:t>
            </a:r>
            <a:endParaRPr sz="2100">
              <a:latin typeface="Georgia"/>
              <a:ea typeface="Georgia"/>
              <a:cs typeface="Georgia"/>
              <a:sym typeface="Georg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1"/>
          <p:cNvSpPr txBox="1"/>
          <p:nvPr>
            <p:ph type="title"/>
          </p:nvPr>
        </p:nvSpPr>
        <p:spPr>
          <a:xfrm>
            <a:off x="253700" y="868275"/>
            <a:ext cx="8229600" cy="549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402" name="Google Shape;402;p21"/>
          <p:cNvSpPr txBox="1"/>
          <p:nvPr>
            <p:ph idx="1" type="body"/>
          </p:nvPr>
        </p:nvSpPr>
        <p:spPr>
          <a:xfrm>
            <a:off x="457200" y="1417875"/>
            <a:ext cx="8229600" cy="5156700"/>
          </a:xfrm>
          <a:prstGeom prst="rect">
            <a:avLst/>
          </a:prstGeom>
          <a:noFill/>
          <a:ln>
            <a:noFill/>
          </a:ln>
        </p:spPr>
        <p:txBody>
          <a:bodyPr anchorCtr="0" anchor="t" bIns="45700" lIns="91425" spcFirstLastPara="1" rIns="91425" wrap="square" tIns="45700">
            <a:noAutofit/>
          </a:bodyPr>
          <a:lstStyle/>
          <a:p>
            <a:pPr indent="-327787" lvl="0" marL="365760" rtl="0" algn="l">
              <a:lnSpc>
                <a:spcPct val="105000"/>
              </a:lnSpc>
              <a:spcBef>
                <a:spcPts val="0"/>
              </a:spcBef>
              <a:spcAft>
                <a:spcPts val="0"/>
              </a:spcAft>
              <a:buSzPts val="2670"/>
              <a:buFont typeface="Georgia"/>
              <a:buChar char="●"/>
            </a:pPr>
            <a:r>
              <a:rPr lang="en-US" sz="1895">
                <a:latin typeface="Georgia"/>
                <a:ea typeface="Georgia"/>
                <a:cs typeface="Georgia"/>
                <a:sym typeface="Georgia"/>
              </a:rPr>
              <a:t>Symptoms usually appear within one to two days after the infection begins. They may be different in children and the elderly than they are in adolescents and non-elderly adults. However, common symptoms include the following:</a:t>
            </a:r>
            <a:endParaRPr sz="1895">
              <a:latin typeface="Georgia"/>
              <a:ea typeface="Georgia"/>
              <a:cs typeface="Georgia"/>
              <a:sym typeface="Georgia"/>
            </a:endParaRPr>
          </a:p>
          <a:p>
            <a:pPr indent="-315785" lvl="1" marL="658368" rtl="0" algn="l">
              <a:lnSpc>
                <a:spcPct val="105000"/>
              </a:lnSpc>
              <a:spcBef>
                <a:spcPts val="300"/>
              </a:spcBef>
              <a:spcAft>
                <a:spcPts val="0"/>
              </a:spcAft>
              <a:buSzPts val="2515"/>
              <a:buChar char="○"/>
            </a:pPr>
            <a:r>
              <a:rPr lang="en-US" sz="1585">
                <a:latin typeface="Georgia"/>
                <a:ea typeface="Georgia"/>
                <a:cs typeface="Georgia"/>
                <a:sym typeface="Georgia"/>
              </a:rPr>
              <a:t>a </a:t>
            </a:r>
            <a:r>
              <a:rPr b="1" lang="en-US" sz="1585">
                <a:latin typeface="Georgia"/>
                <a:ea typeface="Georgia"/>
                <a:cs typeface="Georgia"/>
                <a:sym typeface="Georgia"/>
              </a:rPr>
              <a:t>fever </a:t>
            </a:r>
            <a:r>
              <a:rPr lang="en-US" sz="1585">
                <a:latin typeface="Georgia"/>
                <a:ea typeface="Georgia"/>
                <a:cs typeface="Georgia"/>
                <a:sym typeface="Georgia"/>
              </a:rPr>
              <a:t>of more than 102 degrees</a:t>
            </a:r>
            <a:endParaRPr sz="1585">
              <a:latin typeface="Georgia"/>
              <a:ea typeface="Georgia"/>
              <a:cs typeface="Georgia"/>
              <a:sym typeface="Georgia"/>
            </a:endParaRPr>
          </a:p>
          <a:p>
            <a:pPr indent="-315785" lvl="1" marL="658368" rtl="0" algn="l">
              <a:lnSpc>
                <a:spcPct val="105000"/>
              </a:lnSpc>
              <a:spcBef>
                <a:spcPts val="300"/>
              </a:spcBef>
              <a:spcAft>
                <a:spcPts val="0"/>
              </a:spcAft>
              <a:buSzPts val="2515"/>
              <a:buChar char="○"/>
            </a:pPr>
            <a:r>
              <a:rPr b="1" lang="en-US" sz="1585">
                <a:latin typeface="Georgia"/>
                <a:ea typeface="Georgia"/>
                <a:cs typeface="Georgia"/>
                <a:sym typeface="Georgia"/>
              </a:rPr>
              <a:t>abdominal, back, side, or groin pain</a:t>
            </a:r>
            <a:r>
              <a:rPr lang="en-US" sz="1585">
                <a:latin typeface="Georgia"/>
                <a:ea typeface="Georgia"/>
                <a:cs typeface="Georgia"/>
                <a:sym typeface="Georgia"/>
              </a:rPr>
              <a:t>	-painful or burning urination</a:t>
            </a:r>
            <a:endParaRPr sz="1725">
              <a:latin typeface="Georgia"/>
              <a:ea typeface="Georgia"/>
              <a:cs typeface="Georgia"/>
              <a:sym typeface="Georgia"/>
            </a:endParaRPr>
          </a:p>
          <a:p>
            <a:pPr indent="-315785" lvl="1" marL="658368" rtl="0" algn="l">
              <a:lnSpc>
                <a:spcPct val="105000"/>
              </a:lnSpc>
              <a:spcBef>
                <a:spcPts val="300"/>
              </a:spcBef>
              <a:spcAft>
                <a:spcPts val="0"/>
              </a:spcAft>
              <a:buSzPts val="2515"/>
              <a:buFont typeface="Georgia"/>
              <a:buChar char="○"/>
            </a:pPr>
            <a:r>
              <a:rPr lang="en-US" sz="1585">
                <a:latin typeface="Georgia"/>
                <a:ea typeface="Georgia"/>
                <a:cs typeface="Georgia"/>
                <a:sym typeface="Georgia"/>
              </a:rPr>
              <a:t>cloudy urine  					          -pus or blood in urine</a:t>
            </a:r>
            <a:endParaRPr sz="1585">
              <a:latin typeface="Georgia"/>
              <a:ea typeface="Georgia"/>
              <a:cs typeface="Georgia"/>
              <a:sym typeface="Georgia"/>
            </a:endParaRPr>
          </a:p>
          <a:p>
            <a:pPr indent="-315785" lvl="1" marL="658368" rtl="0" algn="l">
              <a:lnSpc>
                <a:spcPct val="105000"/>
              </a:lnSpc>
              <a:spcBef>
                <a:spcPts val="300"/>
              </a:spcBef>
              <a:spcAft>
                <a:spcPts val="0"/>
              </a:spcAft>
              <a:buSzPts val="2515"/>
              <a:buFont typeface="Georgia"/>
              <a:buChar char="○"/>
            </a:pPr>
            <a:r>
              <a:rPr lang="en-US" sz="1585">
                <a:latin typeface="Georgia"/>
                <a:ea typeface="Georgia"/>
                <a:cs typeface="Georgia"/>
                <a:sym typeface="Georgia"/>
              </a:rPr>
              <a:t>urgent and/or frequent urination		- fishy-smelling urine</a:t>
            </a:r>
            <a:endParaRPr sz="1585">
              <a:latin typeface="Georgia"/>
              <a:ea typeface="Georgia"/>
              <a:cs typeface="Georgia"/>
              <a:sym typeface="Georgia"/>
            </a:endParaRPr>
          </a:p>
          <a:p>
            <a:pPr indent="-327787" lvl="0" marL="365760" rtl="0" algn="l">
              <a:lnSpc>
                <a:spcPct val="105000"/>
              </a:lnSpc>
              <a:spcBef>
                <a:spcPts val="300"/>
              </a:spcBef>
              <a:spcAft>
                <a:spcPts val="0"/>
              </a:spcAft>
              <a:buSzPts val="2670"/>
              <a:buFont typeface="Georgia"/>
              <a:buChar char="●"/>
            </a:pPr>
            <a:r>
              <a:rPr lang="en-US" sz="1895">
                <a:latin typeface="Georgia"/>
                <a:ea typeface="Georgia"/>
                <a:cs typeface="Georgia"/>
                <a:sym typeface="Georgia"/>
              </a:rPr>
              <a:t>Other symptoms can include:</a:t>
            </a:r>
            <a:endParaRPr sz="1895">
              <a:latin typeface="Georgia"/>
              <a:ea typeface="Georgia"/>
              <a:cs typeface="Georgia"/>
              <a:sym typeface="Georgia"/>
            </a:endParaRPr>
          </a:p>
          <a:p>
            <a:pPr indent="-315785" lvl="1" marL="658368" rtl="0" algn="l">
              <a:lnSpc>
                <a:spcPct val="105000"/>
              </a:lnSpc>
              <a:spcBef>
                <a:spcPts val="300"/>
              </a:spcBef>
              <a:spcAft>
                <a:spcPts val="0"/>
              </a:spcAft>
              <a:buSzPts val="2515"/>
              <a:buFont typeface="Georgia"/>
              <a:buChar char="○"/>
            </a:pPr>
            <a:r>
              <a:rPr lang="en-US" sz="1585">
                <a:latin typeface="Georgia"/>
                <a:ea typeface="Georgia"/>
                <a:cs typeface="Georgia"/>
                <a:sym typeface="Georgia"/>
              </a:rPr>
              <a:t>shaking/chills, nausea, vomiting, general aching or ill feeling, fatigue, mental confusion (common in the elderly and often their only symptom)</a:t>
            </a:r>
            <a:endParaRPr sz="1585">
              <a:latin typeface="Georgia"/>
              <a:ea typeface="Georgia"/>
              <a:cs typeface="Georgia"/>
              <a:sym typeface="Georgia"/>
            </a:endParaRPr>
          </a:p>
          <a:p>
            <a:pPr indent="-327787" lvl="0" marL="365760" rtl="0" algn="l">
              <a:lnSpc>
                <a:spcPct val="105000"/>
              </a:lnSpc>
              <a:spcBef>
                <a:spcPts val="300"/>
              </a:spcBef>
              <a:spcAft>
                <a:spcPts val="0"/>
              </a:spcAft>
              <a:buSzPts val="2670"/>
              <a:buFont typeface="Georgia"/>
              <a:buChar char="●"/>
            </a:pPr>
            <a:r>
              <a:rPr lang="en-US" sz="1895">
                <a:latin typeface="Georgia"/>
                <a:ea typeface="Georgia"/>
                <a:cs typeface="Georgia"/>
                <a:sym typeface="Georgia"/>
              </a:rPr>
              <a:t>Patients with chronic pyelonephritis may experience only mild or even a lack of noticeable symptoms</a:t>
            </a:r>
            <a:endParaRPr sz="1895">
              <a:latin typeface="Georgia"/>
              <a:ea typeface="Georgia"/>
              <a:cs typeface="Georgia"/>
              <a:sym typeface="Georgia"/>
            </a:endParaRPr>
          </a:p>
          <a:p>
            <a:pPr indent="-158241" lvl="0" marL="365760" rtl="0" algn="l">
              <a:lnSpc>
                <a:spcPct val="105000"/>
              </a:lnSpc>
              <a:spcBef>
                <a:spcPts val="300"/>
              </a:spcBef>
              <a:spcAft>
                <a:spcPts val="1200"/>
              </a:spcAft>
              <a:buSzPts val="2170"/>
              <a:buNone/>
            </a:pPr>
            <a:r>
              <a:t/>
            </a:r>
            <a:endParaRPr sz="1695"/>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2"/>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 Transmission, Risk Factors</a:t>
            </a:r>
            <a:endParaRPr/>
          </a:p>
        </p:txBody>
      </p:sp>
      <p:sp>
        <p:nvSpPr>
          <p:cNvPr id="408" name="Google Shape;408;p22"/>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fontScale="92500" lnSpcReduction="20000"/>
          </a:bodyPr>
          <a:lstStyle/>
          <a:p>
            <a:pPr indent="-312070" lvl="0" marL="365760" rtl="0" algn="l">
              <a:spcBef>
                <a:spcPts val="0"/>
              </a:spcBef>
              <a:spcAft>
                <a:spcPts val="0"/>
              </a:spcAft>
              <a:buSzPct val="183333"/>
              <a:buFont typeface="Georgia"/>
              <a:buChar char="●"/>
            </a:pPr>
            <a:r>
              <a:rPr lang="en-US" sz="1800">
                <a:latin typeface="Georgia"/>
                <a:ea typeface="Georgia"/>
                <a:cs typeface="Georgia"/>
                <a:sym typeface="Georgia"/>
              </a:rPr>
              <a:t>The infection usually starts in the lower urinary tract as a urinary tract infection. Bacteria enter the body through the urethra and begin to multiply and spread up to the bladder. From the bladder, the bacteria travel up through the ureters to the kidneys. Bacteria, such as Escherichia coli, commonly known as E. coli, often cause the infection. But any serious infection in the blood stream can spread to the kidneys and cause acute pyelonephritis.</a:t>
            </a:r>
            <a:endParaRPr sz="1800">
              <a:latin typeface="Georgia"/>
              <a:ea typeface="Georgia"/>
              <a:cs typeface="Georgia"/>
              <a:sym typeface="Georgia"/>
            </a:endParaRPr>
          </a:p>
          <a:p>
            <a:pPr indent="-312070" lvl="0" marL="365760" rtl="0" algn="l">
              <a:spcBef>
                <a:spcPts val="300"/>
              </a:spcBef>
              <a:spcAft>
                <a:spcPts val="0"/>
              </a:spcAft>
              <a:buSzPct val="183333"/>
              <a:buFont typeface="Georgia"/>
              <a:buChar char="●"/>
            </a:pPr>
            <a:r>
              <a:rPr lang="en-US" sz="1800">
                <a:latin typeface="Georgia"/>
                <a:ea typeface="Georgia"/>
                <a:cs typeface="Georgia"/>
                <a:sym typeface="Georgia"/>
              </a:rPr>
              <a:t>Chronic pyelonephritis is more common in children or in patients with urinary obstructions.</a:t>
            </a:r>
            <a:endParaRPr sz="1800">
              <a:latin typeface="Georgia"/>
              <a:ea typeface="Georgia"/>
              <a:cs typeface="Georgia"/>
              <a:sym typeface="Georgia"/>
            </a:endParaRPr>
          </a:p>
          <a:p>
            <a:pPr indent="-282701" lvl="0" marL="365760" rtl="0" algn="l">
              <a:spcBef>
                <a:spcPts val="300"/>
              </a:spcBef>
              <a:spcAft>
                <a:spcPts val="0"/>
              </a:spcAft>
              <a:buSzPct val="155555"/>
              <a:buChar char="●"/>
            </a:pPr>
            <a:r>
              <a:rPr lang="en-US" sz="1800">
                <a:latin typeface="Georgia"/>
                <a:ea typeface="Georgia"/>
                <a:cs typeface="Georgia"/>
                <a:sym typeface="Georgia"/>
              </a:rPr>
              <a:t>Anyone with chronic kidney stones or other kidney or bladder conditions are at risk. Whenever there is a problem that interrupts the normal flow of urine there is a greater risk of acute pye</a:t>
            </a:r>
            <a:r>
              <a:rPr lang="en-US" sz="2000">
                <a:latin typeface="Georgia"/>
                <a:ea typeface="Georgia"/>
                <a:cs typeface="Georgia"/>
                <a:sym typeface="Georgia"/>
              </a:rPr>
              <a:t>lonephritis.</a:t>
            </a:r>
            <a:endParaRPr sz="2000">
              <a:latin typeface="Georgia"/>
              <a:ea typeface="Georgia"/>
              <a:cs typeface="Georgia"/>
              <a:sym typeface="Georgia"/>
            </a:endParaRPr>
          </a:p>
          <a:p>
            <a:pPr indent="-290956" lvl="0" marL="365760" rtl="0" algn="l">
              <a:lnSpc>
                <a:spcPct val="95000"/>
              </a:lnSpc>
              <a:spcBef>
                <a:spcPts val="300"/>
              </a:spcBef>
              <a:spcAft>
                <a:spcPts val="0"/>
              </a:spcAft>
              <a:buSzPct val="137658"/>
              <a:buFont typeface="Georgia"/>
              <a:buChar char="●"/>
            </a:pPr>
            <a:r>
              <a:rPr lang="en-US" sz="1845">
                <a:latin typeface="Georgia"/>
                <a:ea typeface="Georgia"/>
                <a:cs typeface="Georgia"/>
                <a:sym typeface="Georgia"/>
              </a:rPr>
              <a:t>In young children, new episodes of accidental daytime wetting also may be a sign of a urinary tract infection (UTI). Nighttime bed-wetting on its own isn't likely to be associated with a UTI</a:t>
            </a:r>
            <a:endParaRPr sz="2540">
              <a:latin typeface="Georgia"/>
              <a:ea typeface="Georgia"/>
              <a:cs typeface="Georgia"/>
              <a:sym typeface="Georgia"/>
            </a:endParaRPr>
          </a:p>
          <a:p>
            <a:pPr indent="-118236" lvl="0" marL="365760" rtl="0" algn="l">
              <a:spcBef>
                <a:spcPts val="300"/>
              </a:spcBef>
              <a:spcAft>
                <a:spcPts val="1200"/>
              </a:spcAft>
              <a:buSzPct val="215384"/>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3"/>
          <p:cNvSpPr txBox="1"/>
          <p:nvPr>
            <p:ph type="title"/>
          </p:nvPr>
        </p:nvSpPr>
        <p:spPr>
          <a:xfrm>
            <a:off x="457200" y="4134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Continued</a:t>
            </a:r>
            <a:endParaRPr/>
          </a:p>
        </p:txBody>
      </p:sp>
      <p:sp>
        <p:nvSpPr>
          <p:cNvPr id="414" name="Google Shape;414;p23"/>
          <p:cNvSpPr txBox="1"/>
          <p:nvPr>
            <p:ph idx="1" type="body"/>
          </p:nvPr>
        </p:nvSpPr>
        <p:spPr>
          <a:xfrm>
            <a:off x="457200" y="1367775"/>
            <a:ext cx="8229600" cy="5399100"/>
          </a:xfrm>
          <a:prstGeom prst="rect">
            <a:avLst/>
          </a:prstGeom>
          <a:noFill/>
          <a:ln>
            <a:noFill/>
          </a:ln>
        </p:spPr>
        <p:txBody>
          <a:bodyPr anchorCtr="0" anchor="t" bIns="45700" lIns="91425" spcFirstLastPara="1" rIns="91425" wrap="square" tIns="45700">
            <a:normAutofit fontScale="85000" lnSpcReduction="20000"/>
          </a:bodyPr>
          <a:lstStyle/>
          <a:p>
            <a:pPr indent="-301872" lvl="0" marL="365760" rtl="0" algn="l">
              <a:spcBef>
                <a:spcPts val="0"/>
              </a:spcBef>
              <a:spcAft>
                <a:spcPts val="0"/>
              </a:spcAft>
              <a:buSzPct val="152407"/>
              <a:buFont typeface="Georgia"/>
              <a:buChar char="●"/>
            </a:pPr>
            <a:r>
              <a:rPr lang="en-US" sz="1908">
                <a:latin typeface="Georgia"/>
                <a:ea typeface="Georgia"/>
                <a:cs typeface="Georgia"/>
                <a:sym typeface="Georgia"/>
              </a:rPr>
              <a:t>A woman’s urethra is much shorter than a man’s, which makes it easy for bacteria to enter the body. This makes women more prone to kidney infections than men and at higher risk for acute pyelonephritis. The elderly also have an increased risk of kidney infections. People with suppressed immune systems, such as those with diabetes, AIDS or cancer, are also at higher risk.</a:t>
            </a:r>
            <a:endParaRPr sz="1908">
              <a:latin typeface="Georgia"/>
              <a:ea typeface="Georgia"/>
              <a:cs typeface="Georgia"/>
              <a:sym typeface="Georgia"/>
            </a:endParaRPr>
          </a:p>
          <a:p>
            <a:pPr indent="-340487" lvl="0" marL="365760" rtl="0" algn="l">
              <a:spcBef>
                <a:spcPts val="300"/>
              </a:spcBef>
              <a:spcAft>
                <a:spcPts val="0"/>
              </a:spcAft>
              <a:buSzPct val="170637"/>
              <a:buFont typeface="Georgia"/>
              <a:buChar char="●"/>
            </a:pPr>
            <a:r>
              <a:rPr lang="en-US" sz="2123">
                <a:latin typeface="Georgia"/>
                <a:ea typeface="Georgia"/>
                <a:cs typeface="Georgia"/>
                <a:sym typeface="Georgia"/>
              </a:rPr>
              <a:t>There are also other factors such as:</a:t>
            </a:r>
            <a:endParaRPr sz="2123">
              <a:latin typeface="Georgia"/>
              <a:ea typeface="Georgia"/>
              <a:cs typeface="Georgia"/>
              <a:sym typeface="Georgia"/>
            </a:endParaRPr>
          </a:p>
          <a:p>
            <a:pPr indent="-295705" lvl="1" marL="658368" rtl="0" algn="l">
              <a:spcBef>
                <a:spcPts val="300"/>
              </a:spcBef>
              <a:spcAft>
                <a:spcPts val="0"/>
              </a:spcAft>
              <a:buSzPct val="174247"/>
              <a:buFont typeface="Georgia"/>
              <a:buChar char="○"/>
            </a:pPr>
            <a:r>
              <a:rPr lang="en-US" sz="1616">
                <a:latin typeface="Georgia"/>
                <a:ea typeface="Georgia"/>
                <a:cs typeface="Georgia"/>
                <a:sym typeface="Georgia"/>
              </a:rPr>
              <a:t>using a catheter				-undergoing a cystoscopic examination</a:t>
            </a:r>
            <a:endParaRPr sz="1616">
              <a:latin typeface="Georgia"/>
              <a:ea typeface="Georgia"/>
              <a:cs typeface="Georgia"/>
              <a:sym typeface="Georgia"/>
            </a:endParaRPr>
          </a:p>
          <a:p>
            <a:pPr indent="-295705" lvl="1" marL="658368" rtl="0" algn="l">
              <a:spcBef>
                <a:spcPts val="300"/>
              </a:spcBef>
              <a:spcAft>
                <a:spcPts val="0"/>
              </a:spcAft>
              <a:buSzPct val="174247"/>
              <a:buFont typeface="Georgia"/>
              <a:buChar char="○"/>
            </a:pPr>
            <a:r>
              <a:rPr lang="en-US" sz="1616">
                <a:latin typeface="Georgia"/>
                <a:ea typeface="Georgia"/>
                <a:cs typeface="Georgia"/>
                <a:sym typeface="Georgia"/>
              </a:rPr>
              <a:t>having urinary tract surgery		- having an enlarged prostate</a:t>
            </a:r>
            <a:endParaRPr sz="1616">
              <a:latin typeface="Georgia"/>
              <a:ea typeface="Georgia"/>
              <a:cs typeface="Georgia"/>
              <a:sym typeface="Georgia"/>
            </a:endParaRPr>
          </a:p>
          <a:p>
            <a:pPr indent="-295705" lvl="1" marL="658368" rtl="0" algn="l">
              <a:spcBef>
                <a:spcPts val="300"/>
              </a:spcBef>
              <a:spcAft>
                <a:spcPts val="0"/>
              </a:spcAft>
              <a:buSzPct val="174247"/>
              <a:buFont typeface="Georgia"/>
              <a:buChar char="○"/>
            </a:pPr>
            <a:r>
              <a:rPr lang="en-US" sz="1616">
                <a:latin typeface="Georgia"/>
                <a:ea typeface="Georgia"/>
                <a:cs typeface="Georgia"/>
                <a:sym typeface="Georgia"/>
              </a:rPr>
              <a:t>certain medications				- nerve or spinal cord damage</a:t>
            </a:r>
            <a:endParaRPr sz="1616">
              <a:latin typeface="Georgia"/>
              <a:ea typeface="Georgia"/>
              <a:cs typeface="Georgia"/>
              <a:sym typeface="Georgia"/>
            </a:endParaRPr>
          </a:p>
          <a:p>
            <a:pPr indent="-296037" lvl="0" marL="365760" rtl="0" algn="l">
              <a:spcBef>
                <a:spcPts val="300"/>
              </a:spcBef>
              <a:spcAft>
                <a:spcPts val="0"/>
              </a:spcAft>
              <a:buSzPct val="138873"/>
              <a:buFont typeface="Georgia"/>
              <a:buChar char="●"/>
            </a:pPr>
            <a:r>
              <a:rPr lang="en-US" sz="2016">
                <a:latin typeface="Georgia"/>
                <a:ea typeface="Georgia"/>
                <a:cs typeface="Georgia"/>
                <a:sym typeface="Georgia"/>
              </a:rPr>
              <a:t>People with vesicoureteral reflux—when small amounts of uri</a:t>
            </a:r>
            <a:r>
              <a:rPr lang="en-US" sz="2005">
                <a:latin typeface="Georgia"/>
                <a:ea typeface="Georgia"/>
                <a:cs typeface="Georgia"/>
                <a:sym typeface="Georgia"/>
              </a:rPr>
              <a:t>ne back up from</a:t>
            </a:r>
            <a:r>
              <a:rPr lang="en-US">
                <a:latin typeface="Georgia"/>
                <a:ea typeface="Georgia"/>
                <a:cs typeface="Georgia"/>
                <a:sym typeface="Georgia"/>
              </a:rPr>
              <a:t> </a:t>
            </a:r>
            <a:r>
              <a:rPr lang="en-US" sz="1986">
                <a:latin typeface="Georgia"/>
                <a:ea typeface="Georgia"/>
                <a:cs typeface="Georgia"/>
                <a:sym typeface="Georgia"/>
              </a:rPr>
              <a:t>the bladder into the ureters and kidneys—are also at high risk for this disease.</a:t>
            </a:r>
            <a:endParaRPr sz="1986">
              <a:latin typeface="Georgia"/>
              <a:ea typeface="Georgia"/>
              <a:cs typeface="Georgia"/>
              <a:sym typeface="Georgia"/>
            </a:endParaRPr>
          </a:p>
          <a:p>
            <a:pPr indent="-333107" lvl="0" marL="365760" rtl="0" algn="l">
              <a:spcBef>
                <a:spcPts val="300"/>
              </a:spcBef>
              <a:spcAft>
                <a:spcPts val="0"/>
              </a:spcAft>
              <a:buSzPct val="175498"/>
              <a:buFont typeface="Georgia"/>
              <a:buChar char="●"/>
            </a:pPr>
            <a:r>
              <a:rPr lang="en-US" sz="1986">
                <a:latin typeface="Georgia"/>
                <a:ea typeface="Georgia"/>
                <a:cs typeface="Georgia"/>
                <a:sym typeface="Georgia"/>
              </a:rPr>
              <a:t>Chronic forms of the condition are more common in people with urinary obstructions. These can be caused by urinary tract infections, vesicoureteral reflux, or anatomical anomalies. Chronic pyelonephritis is more common in children than in adults.</a:t>
            </a:r>
            <a:endParaRPr sz="1986">
              <a:latin typeface="Georgia"/>
              <a:ea typeface="Georgia"/>
              <a:cs typeface="Georgia"/>
              <a:sym typeface="Georgia"/>
            </a:endParaRPr>
          </a:p>
          <a:p>
            <a:pPr indent="-144907" lvl="0" marL="365760" rtl="0" algn="l">
              <a:spcBef>
                <a:spcPts val="300"/>
              </a:spcBef>
              <a:spcAft>
                <a:spcPts val="1200"/>
              </a:spcAft>
              <a:buSzPct val="215384"/>
              <a:buNone/>
            </a:pPr>
            <a:r>
              <a:t/>
            </a:r>
            <a:endParaRPr>
              <a:latin typeface="Georgia"/>
              <a:ea typeface="Georgia"/>
              <a:cs typeface="Georgia"/>
              <a:sym typeface="Georgi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Cystitis</a:t>
            </a:r>
            <a:endParaRPr/>
          </a:p>
        </p:txBody>
      </p:sp>
      <p:sp>
        <p:nvSpPr>
          <p:cNvPr id="420" name="Google Shape;420;p2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69367" lvl="0" marL="365760" rtl="0" algn="l">
              <a:spcBef>
                <a:spcPts val="0"/>
              </a:spcBef>
              <a:spcAft>
                <a:spcPts val="0"/>
              </a:spcAft>
              <a:buSzPts val="2800"/>
              <a:buChar char="●"/>
            </a:pPr>
            <a:r>
              <a:rPr lang="en-US"/>
              <a:t>i</a:t>
            </a:r>
            <a:r>
              <a:rPr lang="en-US" sz="1900">
                <a:latin typeface="Georgia"/>
                <a:ea typeface="Georgia"/>
                <a:cs typeface="Georgia"/>
                <a:sym typeface="Georgia"/>
              </a:rPr>
              <a:t>s the medical term for inflammation of the bladder. Most of the time, the inflammation is caused by a bacterial infection, A bladder infection can be painful and annoying, and it can become a serious health problem if the infection spreads to the kidneys.</a:t>
            </a:r>
            <a:endParaRPr sz="1900">
              <a:latin typeface="Georgia"/>
              <a:ea typeface="Georgia"/>
              <a:cs typeface="Georgia"/>
              <a:sym typeface="Georgia"/>
            </a:endParaRPr>
          </a:p>
          <a:p>
            <a:pPr indent="-307467" lvl="0" marL="365760" rtl="0" algn="l">
              <a:spcBef>
                <a:spcPts val="300"/>
              </a:spcBef>
              <a:spcAft>
                <a:spcPts val="0"/>
              </a:spcAft>
              <a:buSzPts val="3400"/>
              <a:buFont typeface="Georgia"/>
              <a:buChar char="●"/>
            </a:pPr>
            <a:r>
              <a:rPr lang="en-US" sz="1900">
                <a:latin typeface="Georgia"/>
                <a:ea typeface="Georgia"/>
                <a:cs typeface="Georgia"/>
                <a:sym typeface="Georgia"/>
              </a:rPr>
              <a:t>Less commonly, cystitis may occur as a reaction to certain drugs, radiation therapy or potential irritants, such as feminine hygiene spray, spermicidal jellies or long-term use of a catheter. Cystitis may also occur as a complication of another illness.</a:t>
            </a:r>
            <a:endParaRPr sz="1900">
              <a:latin typeface="Georgia"/>
              <a:ea typeface="Georgia"/>
              <a:cs typeface="Georgia"/>
              <a:sym typeface="Georgia"/>
            </a:endParaRPr>
          </a:p>
          <a:p>
            <a:pPr indent="-91566" lvl="0" marL="365760" rtl="0" algn="l">
              <a:spcBef>
                <a:spcPts val="300"/>
              </a:spcBef>
              <a:spcAft>
                <a:spcPts val="1200"/>
              </a:spcAft>
              <a:buSzPts val="2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5"/>
          <p:cNvSpPr txBox="1"/>
          <p:nvPr>
            <p:ph type="title"/>
          </p:nvPr>
        </p:nvSpPr>
        <p:spPr>
          <a:xfrm>
            <a:off x="457200" y="3587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426" name="Google Shape;426;p25"/>
          <p:cNvSpPr txBox="1"/>
          <p:nvPr>
            <p:ph idx="1" type="body"/>
          </p:nvPr>
        </p:nvSpPr>
        <p:spPr>
          <a:xfrm>
            <a:off x="457200" y="1532100"/>
            <a:ext cx="8229600" cy="5325900"/>
          </a:xfrm>
          <a:prstGeom prst="rect">
            <a:avLst/>
          </a:prstGeom>
          <a:noFill/>
          <a:ln>
            <a:noFill/>
          </a:ln>
        </p:spPr>
        <p:txBody>
          <a:bodyPr anchorCtr="0" anchor="t" bIns="45700" lIns="91425" spcFirstLastPara="1" rIns="91425" wrap="square" tIns="45700">
            <a:noAutofit/>
          </a:bodyPr>
          <a:lstStyle/>
          <a:p>
            <a:pPr indent="-306831" lvl="0" marL="365760" rtl="0" algn="l">
              <a:lnSpc>
                <a:spcPct val="95000"/>
              </a:lnSpc>
              <a:spcBef>
                <a:spcPts val="0"/>
              </a:spcBef>
              <a:spcAft>
                <a:spcPts val="0"/>
              </a:spcAft>
              <a:buSzPts val="3180"/>
              <a:buFont typeface="Georgia"/>
              <a:buChar char="●"/>
            </a:pPr>
            <a:r>
              <a:rPr lang="en-US" sz="1904">
                <a:latin typeface="Georgia"/>
                <a:ea typeface="Georgia"/>
                <a:cs typeface="Georgia"/>
                <a:sym typeface="Georgia"/>
              </a:rPr>
              <a:t>Cystitis signs and symptoms often include:</a:t>
            </a:r>
            <a:endParaRPr sz="1904">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A strong, persistent urge to urinate</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A burning sensation when urinating</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Passing frequent, small amounts of urine</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Blood in the urine (hematuria)</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Passing cloudy or strong-smelling urine</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Discomfort in the pelvic area</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A feeling of pressure in the lower abdomen</a:t>
            </a:r>
            <a:endParaRPr sz="2035">
              <a:latin typeface="Georgia"/>
              <a:ea typeface="Georgia"/>
              <a:cs typeface="Georgia"/>
              <a:sym typeface="Georgia"/>
            </a:endParaRPr>
          </a:p>
          <a:p>
            <a:pPr indent="-316737" lvl="1" marL="658368" rtl="0" algn="l">
              <a:lnSpc>
                <a:spcPct val="95000"/>
              </a:lnSpc>
              <a:spcBef>
                <a:spcPts val="300"/>
              </a:spcBef>
              <a:spcAft>
                <a:spcPts val="0"/>
              </a:spcAft>
              <a:buSzPts val="3310"/>
              <a:buFont typeface="Georgia"/>
              <a:buChar char="○"/>
            </a:pPr>
            <a:r>
              <a:rPr lang="en-US" sz="2035">
                <a:latin typeface="Georgia"/>
                <a:ea typeface="Georgia"/>
                <a:cs typeface="Georgia"/>
                <a:sym typeface="Georgia"/>
              </a:rPr>
              <a:t>Low-grade fever</a:t>
            </a:r>
            <a:endParaRPr sz="1904">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6"/>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432" name="Google Shape;432;p26"/>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313817" lvl="0" marL="365760" rtl="0" algn="l">
              <a:spcBef>
                <a:spcPts val="0"/>
              </a:spcBef>
              <a:spcAft>
                <a:spcPts val="0"/>
              </a:spcAft>
              <a:buSzPts val="3500"/>
              <a:buFont typeface="Georgia"/>
              <a:buChar char="●"/>
            </a:pPr>
            <a:r>
              <a:rPr lang="en-US" sz="2000">
                <a:latin typeface="Georgia"/>
                <a:ea typeface="Georgia"/>
                <a:cs typeface="Georgia"/>
                <a:sym typeface="Georgia"/>
              </a:rPr>
              <a:t>UTIs typically occur when bacteria outside the body enter the urinary tract through the urethra and begin to multiply. Most cases of cystitis are caused by a type of Escherichia coli (E. coli) bacteria.</a:t>
            </a:r>
            <a:endParaRPr sz="2000">
              <a:latin typeface="Georgia"/>
              <a:ea typeface="Georgia"/>
              <a:cs typeface="Georgia"/>
              <a:sym typeface="Georgia"/>
            </a:endParaRPr>
          </a:p>
          <a:p>
            <a:pPr indent="-313817" lvl="0" marL="365760" rtl="0" algn="l">
              <a:spcBef>
                <a:spcPts val="300"/>
              </a:spcBef>
              <a:spcAft>
                <a:spcPts val="0"/>
              </a:spcAft>
              <a:buSzPts val="3500"/>
              <a:buFont typeface="Georgia"/>
              <a:buChar char="●"/>
            </a:pPr>
            <a:r>
              <a:rPr lang="en-US" sz="2000">
                <a:latin typeface="Georgia"/>
                <a:ea typeface="Georgia"/>
                <a:cs typeface="Georgia"/>
                <a:sym typeface="Georgia"/>
              </a:rPr>
              <a:t>Bacterial bladder infections may occur in women as a result of sexual intercourse. But even sexually inactive girls and women are susceptible to lower urinary tract infections because the female genital area often harbors bacteria that can cause cystitis.</a:t>
            </a:r>
            <a:endParaRPr sz="2000">
              <a:latin typeface="Georgia"/>
              <a:ea typeface="Georgia"/>
              <a:cs typeface="Georgia"/>
              <a:sym typeface="Georgia"/>
            </a:endParaRPr>
          </a:p>
          <a:p>
            <a:pPr indent="-91566" lvl="0" marL="365760" rtl="0" algn="l">
              <a:spcBef>
                <a:spcPts val="300"/>
              </a:spcBef>
              <a:spcAft>
                <a:spcPts val="1200"/>
              </a:spcAft>
              <a:buSzPts val="28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a:t>
            </a:r>
            <a:endParaRPr/>
          </a:p>
        </p:txBody>
      </p:sp>
      <p:sp>
        <p:nvSpPr>
          <p:cNvPr id="438" name="Google Shape;438;p2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Autofit/>
          </a:bodyPr>
          <a:lstStyle/>
          <a:p>
            <a:pPr indent="-314451" lvl="0" marL="365760" rtl="0" algn="l">
              <a:spcBef>
                <a:spcPts val="0"/>
              </a:spcBef>
              <a:spcAft>
                <a:spcPts val="0"/>
              </a:spcAft>
              <a:buSzPts val="3300"/>
              <a:buFont typeface="Georgia"/>
              <a:buChar char="●"/>
            </a:pPr>
            <a:r>
              <a:rPr lang="en-US" sz="1800">
                <a:latin typeface="Georgia"/>
                <a:ea typeface="Georgia"/>
                <a:cs typeface="Georgia"/>
                <a:sym typeface="Georgia"/>
              </a:rPr>
              <a:t>The two main types of bacterial bladder infections are:</a:t>
            </a:r>
            <a:endParaRPr sz="1800">
              <a:latin typeface="Georgia"/>
              <a:ea typeface="Georgia"/>
              <a:cs typeface="Georgia"/>
              <a:sym typeface="Georgia"/>
            </a:endParaRPr>
          </a:p>
          <a:p>
            <a:pPr indent="-303403" lvl="1" marL="658368" rtl="0" algn="l">
              <a:spcBef>
                <a:spcPts val="300"/>
              </a:spcBef>
              <a:spcAft>
                <a:spcPts val="0"/>
              </a:spcAft>
              <a:buSzPts val="3100"/>
              <a:buFont typeface="Georgia"/>
              <a:buChar char="○"/>
            </a:pPr>
            <a:r>
              <a:rPr lang="en-US" sz="1600">
                <a:latin typeface="Georgia"/>
                <a:ea typeface="Georgia"/>
                <a:cs typeface="Georgia"/>
                <a:sym typeface="Georgia"/>
              </a:rPr>
              <a:t>Community-acquired bladder infections. These infections occur when people who aren't in a medical care facility develop a bladder infection. Bladder infections are more common in women than in men.</a:t>
            </a:r>
            <a:endParaRPr sz="1600">
              <a:latin typeface="Georgia"/>
              <a:ea typeface="Georgia"/>
              <a:cs typeface="Georgia"/>
              <a:sym typeface="Georgia"/>
            </a:endParaRPr>
          </a:p>
          <a:p>
            <a:pPr indent="-303403" lvl="1" marL="658368" rtl="0" algn="l">
              <a:spcBef>
                <a:spcPts val="300"/>
              </a:spcBef>
              <a:spcAft>
                <a:spcPts val="0"/>
              </a:spcAft>
              <a:buSzPts val="3100"/>
              <a:buFont typeface="Georgia"/>
              <a:buChar char="○"/>
            </a:pPr>
            <a:r>
              <a:rPr lang="en-US" sz="1600">
                <a:latin typeface="Georgia"/>
                <a:ea typeface="Georgia"/>
                <a:cs typeface="Georgia"/>
                <a:sym typeface="Georgia"/>
              </a:rPr>
              <a:t>Hospital-acquired bladder infections. These infections, also called nosocomial infections, occur in people in a medical care facility, such as a hospital or nursing home. Most often they happen in those who have had a urinary catheter placed through the urethra and into the bladder to collect urine, a common practice before some surgical procedures, for some diagnostic tests, or as a means of urinary drainage for older adults or people confined to bed.</a:t>
            </a:r>
            <a:endParaRPr sz="1600">
              <a:latin typeface="Georgia"/>
              <a:ea typeface="Georgia"/>
              <a:cs typeface="Georgia"/>
              <a:sym typeface="Georgia"/>
            </a:endParaRPr>
          </a:p>
          <a:p>
            <a:pPr indent="0" lvl="0" marL="109728" rtl="0" algn="l">
              <a:spcBef>
                <a:spcPts val="300"/>
              </a:spcBef>
              <a:spcAft>
                <a:spcPts val="0"/>
              </a:spcAft>
              <a:buSzPts val="2800"/>
              <a:buNone/>
            </a:pPr>
            <a:r>
              <a:t/>
            </a:r>
            <a:endParaRPr sz="1800">
              <a:latin typeface="Georgia"/>
              <a:ea typeface="Georgia"/>
              <a:cs typeface="Georgia"/>
              <a:sym typeface="Georgia"/>
            </a:endParaRPr>
          </a:p>
          <a:p>
            <a:pPr indent="-104901" lvl="0" marL="365760" rtl="0" algn="l">
              <a:spcBef>
                <a:spcPts val="300"/>
              </a:spcBef>
              <a:spcAft>
                <a:spcPts val="1200"/>
              </a:spcAft>
              <a:buSzPts val="28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8"/>
          <p:cNvSpPr txBox="1"/>
          <p:nvPr>
            <p:ph type="title"/>
          </p:nvPr>
        </p:nvSpPr>
        <p:spPr>
          <a:xfrm>
            <a:off x="359036" y="285744"/>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Other Causes of Cystitis</a:t>
            </a:r>
            <a:endParaRPr/>
          </a:p>
        </p:txBody>
      </p:sp>
      <p:sp>
        <p:nvSpPr>
          <p:cNvPr id="444" name="Google Shape;444;p28"/>
          <p:cNvSpPr txBox="1"/>
          <p:nvPr>
            <p:ph idx="1" type="body"/>
          </p:nvPr>
        </p:nvSpPr>
        <p:spPr>
          <a:xfrm>
            <a:off x="457200" y="1276748"/>
            <a:ext cx="8229600" cy="5297700"/>
          </a:xfrm>
          <a:prstGeom prst="rect">
            <a:avLst/>
          </a:prstGeom>
          <a:noFill/>
          <a:ln>
            <a:noFill/>
          </a:ln>
        </p:spPr>
        <p:txBody>
          <a:bodyPr anchorCtr="0" anchor="t" bIns="45700" lIns="91425" spcFirstLastPara="1" rIns="91425" wrap="square" tIns="45700">
            <a:noAutofit/>
          </a:bodyPr>
          <a:lstStyle/>
          <a:p>
            <a:pPr indent="-329057" lvl="0" marL="365760" rtl="0" algn="l">
              <a:lnSpc>
                <a:spcPct val="105000"/>
              </a:lnSpc>
              <a:spcBef>
                <a:spcPts val="0"/>
              </a:spcBef>
              <a:spcAft>
                <a:spcPts val="0"/>
              </a:spcAft>
              <a:buSzPts val="2900"/>
              <a:buFont typeface="Georgia"/>
              <a:buChar char="●"/>
            </a:pPr>
            <a:r>
              <a:rPr lang="en-US" sz="1400">
                <a:latin typeface="Georgia"/>
                <a:ea typeface="Georgia"/>
                <a:cs typeface="Georgia"/>
                <a:sym typeface="Georgia"/>
              </a:rPr>
              <a:t>Although bacterial infections are the most common cause of cystitis, a number of noninfectious factors also may cause the bladder to become inflamed. Some examples:</a:t>
            </a:r>
            <a:endParaRPr sz="1400">
              <a:latin typeface="Georgia"/>
              <a:ea typeface="Georgia"/>
              <a:cs typeface="Georgia"/>
              <a:sym typeface="Georgia"/>
            </a:endParaRPr>
          </a:p>
          <a:p>
            <a:pPr indent="-327850" lvl="1" marL="658368" rtl="0" algn="l">
              <a:lnSpc>
                <a:spcPct val="105000"/>
              </a:lnSpc>
              <a:spcBef>
                <a:spcPts val="300"/>
              </a:spcBef>
              <a:spcAft>
                <a:spcPts val="0"/>
              </a:spcAft>
              <a:buSzPts val="2900"/>
              <a:buFont typeface="Georgia"/>
              <a:buChar char="○"/>
            </a:pPr>
            <a:r>
              <a:rPr b="1" lang="en-US" sz="1400">
                <a:latin typeface="Georgia"/>
                <a:ea typeface="Georgia"/>
                <a:cs typeface="Georgia"/>
                <a:sym typeface="Georgia"/>
              </a:rPr>
              <a:t>Drug-induced cystitis. </a:t>
            </a:r>
            <a:r>
              <a:rPr lang="en-US" sz="1400">
                <a:latin typeface="Georgia"/>
                <a:ea typeface="Georgia"/>
                <a:cs typeface="Georgia"/>
                <a:sym typeface="Georgia"/>
              </a:rPr>
              <a:t>Certain medications, particularly the chemotherapy drugs cyclophosphamide can cause inflammation of the bladder </a:t>
            </a:r>
            <a:endParaRPr sz="1400">
              <a:latin typeface="Georgia"/>
              <a:ea typeface="Georgia"/>
              <a:cs typeface="Georgia"/>
              <a:sym typeface="Georgia"/>
            </a:endParaRPr>
          </a:p>
          <a:p>
            <a:pPr indent="-327850" lvl="1" marL="658368" rtl="0" algn="l">
              <a:lnSpc>
                <a:spcPct val="105000"/>
              </a:lnSpc>
              <a:spcBef>
                <a:spcPts val="300"/>
              </a:spcBef>
              <a:spcAft>
                <a:spcPts val="0"/>
              </a:spcAft>
              <a:buSzPts val="2900"/>
              <a:buFont typeface="Georgia"/>
              <a:buChar char="○"/>
            </a:pPr>
            <a:r>
              <a:rPr b="1" lang="en-US" sz="1400">
                <a:latin typeface="Georgia"/>
                <a:ea typeface="Georgia"/>
                <a:cs typeface="Georgia"/>
                <a:sym typeface="Georgia"/>
              </a:rPr>
              <a:t>Radiation cystitis</a:t>
            </a:r>
            <a:r>
              <a:rPr lang="en-US" sz="1400">
                <a:latin typeface="Georgia"/>
                <a:ea typeface="Georgia"/>
                <a:cs typeface="Georgia"/>
                <a:sym typeface="Georgia"/>
              </a:rPr>
              <a:t>. Radiation treatment of the pelvic area can cause inflammatory changes in bladder tissue.</a:t>
            </a:r>
            <a:endParaRPr sz="1400">
              <a:latin typeface="Georgia"/>
              <a:ea typeface="Georgia"/>
              <a:cs typeface="Georgia"/>
              <a:sym typeface="Georgia"/>
            </a:endParaRPr>
          </a:p>
          <a:p>
            <a:pPr indent="-327850" lvl="1" marL="658368" rtl="0" algn="l">
              <a:lnSpc>
                <a:spcPct val="105000"/>
              </a:lnSpc>
              <a:spcBef>
                <a:spcPts val="300"/>
              </a:spcBef>
              <a:spcAft>
                <a:spcPts val="0"/>
              </a:spcAft>
              <a:buSzPts val="2900"/>
              <a:buFont typeface="Georgia"/>
              <a:buChar char="○"/>
            </a:pPr>
            <a:r>
              <a:rPr b="1" lang="en-US" sz="1400">
                <a:latin typeface="Georgia"/>
                <a:ea typeface="Georgia"/>
                <a:cs typeface="Georgia"/>
                <a:sym typeface="Georgia"/>
              </a:rPr>
              <a:t>Foreign-body cystitis. </a:t>
            </a:r>
            <a:r>
              <a:rPr lang="en-US" sz="1400">
                <a:latin typeface="Georgia"/>
                <a:ea typeface="Georgia"/>
                <a:cs typeface="Georgia"/>
                <a:sym typeface="Georgia"/>
              </a:rPr>
              <a:t>Long-term use of a catheter can predispose to bacterial infections and to tissue damage, both of which can cause inflammation.</a:t>
            </a:r>
            <a:endParaRPr sz="1400">
              <a:latin typeface="Georgia"/>
              <a:ea typeface="Georgia"/>
              <a:cs typeface="Georgia"/>
              <a:sym typeface="Georgia"/>
            </a:endParaRPr>
          </a:p>
          <a:p>
            <a:pPr indent="-327850" lvl="1" marL="658368" rtl="0" algn="l">
              <a:lnSpc>
                <a:spcPct val="105000"/>
              </a:lnSpc>
              <a:spcBef>
                <a:spcPts val="300"/>
              </a:spcBef>
              <a:spcAft>
                <a:spcPts val="0"/>
              </a:spcAft>
              <a:buSzPts val="2900"/>
              <a:buFont typeface="Georgia"/>
              <a:buChar char="○"/>
            </a:pPr>
            <a:r>
              <a:rPr b="1" lang="en-US" sz="1400">
                <a:latin typeface="Georgia"/>
                <a:ea typeface="Georgia"/>
                <a:cs typeface="Georgia"/>
                <a:sym typeface="Georgia"/>
              </a:rPr>
              <a:t>Chemical cystitis</a:t>
            </a:r>
            <a:r>
              <a:rPr lang="en-US" sz="1400">
                <a:latin typeface="Georgia"/>
                <a:ea typeface="Georgia"/>
                <a:cs typeface="Georgia"/>
                <a:sym typeface="Georgia"/>
              </a:rPr>
              <a:t>. Some people may be hypersensitive to chemicals contained in certain products, such as bubble bath, feminine hygiene sprays or spermicidal jellies, and may develop an allergic-type reaction within the bladder, causing inflammation.</a:t>
            </a:r>
            <a:endParaRPr sz="1400">
              <a:latin typeface="Georgia"/>
              <a:ea typeface="Georgia"/>
              <a:cs typeface="Georgia"/>
              <a:sym typeface="Georgia"/>
            </a:endParaRPr>
          </a:p>
          <a:p>
            <a:pPr indent="-327850" lvl="1" marL="658368" rtl="0" algn="l">
              <a:lnSpc>
                <a:spcPct val="105000"/>
              </a:lnSpc>
              <a:spcBef>
                <a:spcPts val="300"/>
              </a:spcBef>
              <a:spcAft>
                <a:spcPts val="0"/>
              </a:spcAft>
              <a:buSzPts val="2900"/>
              <a:buFont typeface="Georgia"/>
              <a:buChar char="○"/>
            </a:pPr>
            <a:r>
              <a:rPr lang="en-US" sz="1400">
                <a:latin typeface="Georgia"/>
                <a:ea typeface="Georgia"/>
                <a:cs typeface="Georgia"/>
                <a:sym typeface="Georgia"/>
              </a:rPr>
              <a:t>Cystitis associated with other conditions. Cystitis may sometimes occur as a complication of other disorders, such as gynecologic cancers, pelvic inflammatory disorders, endometriosis, Crohn's disease, diverticulitis, lupus or tuberculosis.</a:t>
            </a:r>
            <a:endParaRPr sz="1400">
              <a:latin typeface="Georgia"/>
              <a:ea typeface="Georgia"/>
              <a:cs typeface="Georgia"/>
              <a:sym typeface="Georgia"/>
            </a:endParaRPr>
          </a:p>
          <a:p>
            <a:pPr indent="-144907" lvl="0" marL="365760" rtl="0" algn="l">
              <a:lnSpc>
                <a:spcPct val="105000"/>
              </a:lnSpc>
              <a:spcBef>
                <a:spcPts val="300"/>
              </a:spcBef>
              <a:spcAft>
                <a:spcPts val="1200"/>
              </a:spcAft>
              <a:buSzPts val="2800"/>
              <a:buNone/>
            </a:pPr>
            <a:r>
              <a:t/>
            </a:r>
            <a:endParaRPr sz="1400">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3"/>
          <p:cNvSpPr txBox="1"/>
          <p:nvPr>
            <p:ph type="title"/>
          </p:nvPr>
        </p:nvSpPr>
        <p:spPr>
          <a:xfrm>
            <a:off x="457200" y="6870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Tract Stones (urolithiasis):</a:t>
            </a:r>
            <a:endParaRPr/>
          </a:p>
        </p:txBody>
      </p:sp>
      <p:sp>
        <p:nvSpPr>
          <p:cNvPr id="450" name="Google Shape;450;p53"/>
          <p:cNvSpPr txBox="1"/>
          <p:nvPr>
            <p:ph idx="1" type="body"/>
          </p:nvPr>
        </p:nvSpPr>
        <p:spPr>
          <a:xfrm>
            <a:off x="347775" y="1480250"/>
            <a:ext cx="8516700" cy="5195400"/>
          </a:xfrm>
          <a:prstGeom prst="rect">
            <a:avLst/>
          </a:prstGeom>
          <a:noFill/>
          <a:ln>
            <a:noFill/>
          </a:ln>
        </p:spPr>
        <p:txBody>
          <a:bodyPr anchorCtr="0" anchor="t" bIns="45700" lIns="91425" spcFirstLastPara="1" rIns="91425" wrap="square" tIns="45700">
            <a:normAutofit lnSpcReduction="20000"/>
          </a:bodyPr>
          <a:lstStyle/>
          <a:p>
            <a:pPr indent="-144907" lvl="0" marL="365760" rtl="0" algn="l">
              <a:spcBef>
                <a:spcPts val="0"/>
              </a:spcBef>
              <a:spcAft>
                <a:spcPts val="0"/>
              </a:spcAft>
              <a:buSzPts val="2800"/>
              <a:buNone/>
            </a:pPr>
            <a:r>
              <a:t/>
            </a:r>
            <a:endParaRPr/>
          </a:p>
          <a:p>
            <a:pPr indent="-348107" lvl="0" marL="365760" rtl="0" algn="l">
              <a:spcBef>
                <a:spcPts val="300"/>
              </a:spcBef>
              <a:spcAft>
                <a:spcPts val="0"/>
              </a:spcAft>
              <a:buSzPts val="3200"/>
              <a:buFont typeface="Georgia"/>
              <a:buChar char="●"/>
            </a:pPr>
            <a:r>
              <a:rPr lang="en-US" sz="1700">
                <a:latin typeface="Georgia"/>
                <a:ea typeface="Georgia"/>
                <a:cs typeface="Georgia"/>
                <a:sym typeface="Georgia"/>
              </a:rPr>
              <a:t>Renal calculi are formed when the urine is supersaturated with salt and minerals such as calcium oxalate, struvite (ammonium magnesium phosphate), uric acid and cystine. 60-80% of stones contain calcium. They vary considerably in size from small 'gravel-like' stones, to large staghorn calculi. The calculi may stay in the position in which they are formed, or migrate down the urinary tract, producing symptoms along the way. Studies suggest that the initial factor involved in the formation of a stone may be the presence of nanobacteria that form a calcium phosphate shell.</a:t>
            </a:r>
            <a:endParaRPr sz="1700">
              <a:latin typeface="Georgia"/>
              <a:ea typeface="Georgia"/>
              <a:cs typeface="Georgia"/>
              <a:sym typeface="Georgia"/>
            </a:endParaRPr>
          </a:p>
          <a:p>
            <a:pPr indent="-348107" lvl="0" marL="365760" rtl="0" algn="l">
              <a:spcBef>
                <a:spcPts val="300"/>
              </a:spcBef>
              <a:spcAft>
                <a:spcPts val="0"/>
              </a:spcAft>
              <a:buSzPts val="3200"/>
              <a:buFont typeface="Georgia"/>
              <a:buChar char="●"/>
            </a:pPr>
            <a:r>
              <a:rPr lang="en-US" sz="1700">
                <a:latin typeface="Georgia"/>
                <a:ea typeface="Georgia"/>
                <a:cs typeface="Georgia"/>
                <a:sym typeface="Georgia"/>
              </a:rPr>
              <a:t> Renal stones are common, being present at some time in one in ten of the population, although a significant proportion will remain asymptomatic.</a:t>
            </a:r>
            <a:r>
              <a:rPr b="1" lang="en-US" sz="1700">
                <a:latin typeface="Georgia"/>
                <a:ea typeface="Georgia"/>
                <a:cs typeface="Georgia"/>
                <a:sym typeface="Georgia"/>
              </a:rPr>
              <a:t> Men are more commonly affected than women, with a male to female ratio of 3:1.</a:t>
            </a:r>
            <a:r>
              <a:rPr lang="en-US" sz="1700">
                <a:latin typeface="Georgia"/>
                <a:ea typeface="Georgia"/>
                <a:cs typeface="Georgia"/>
                <a:sym typeface="Georgia"/>
              </a:rPr>
              <a:t> The difference between the sexes is gradually being eroded. This is thought to be due to lifestyle-associated factors, such as poor dietary or hydration habits.</a:t>
            </a:r>
            <a:endParaRPr sz="1700">
              <a:latin typeface="Georgia"/>
              <a:ea typeface="Georgia"/>
              <a:cs typeface="Georgia"/>
              <a:sym typeface="Georgia"/>
            </a:endParaRPr>
          </a:p>
          <a:p>
            <a:pPr indent="-348107" lvl="0" marL="365760" rtl="0" algn="l">
              <a:spcBef>
                <a:spcPts val="300"/>
              </a:spcBef>
              <a:spcAft>
                <a:spcPts val="0"/>
              </a:spcAft>
              <a:buSzPts val="3200"/>
              <a:buFont typeface="Georgia"/>
              <a:buChar char="●"/>
            </a:pPr>
            <a:r>
              <a:rPr lang="en-US" sz="1700">
                <a:latin typeface="Georgia"/>
                <a:ea typeface="Georgia"/>
                <a:cs typeface="Georgia"/>
                <a:sym typeface="Georgia"/>
              </a:rPr>
              <a:t> The peak age for developing stones is between 30 and 50 and recurrence is common.</a:t>
            </a:r>
            <a:endParaRPr sz="1700">
              <a:latin typeface="Georgia"/>
              <a:ea typeface="Georgia"/>
              <a:cs typeface="Georgia"/>
              <a:sym typeface="Georgia"/>
            </a:endParaRPr>
          </a:p>
          <a:p>
            <a:pPr indent="-144907" lvl="0" marL="365760" rtl="0" algn="l">
              <a:spcBef>
                <a:spcPts val="300"/>
              </a:spcBef>
              <a:spcAft>
                <a:spcPts val="1200"/>
              </a:spcAft>
              <a:buSzPts val="28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4"/>
          <p:cNvSpPr txBox="1"/>
          <p:nvPr>
            <p:ph type="title"/>
          </p:nvPr>
        </p:nvSpPr>
        <p:spPr>
          <a:xfrm>
            <a:off x="457200" y="5958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Risk Factors for developing Kidney Stones</a:t>
            </a:r>
            <a:endParaRPr/>
          </a:p>
        </p:txBody>
      </p:sp>
      <p:sp>
        <p:nvSpPr>
          <p:cNvPr id="456" name="Google Shape;456;p54"/>
          <p:cNvSpPr txBox="1"/>
          <p:nvPr>
            <p:ph idx="1" type="body"/>
          </p:nvPr>
        </p:nvSpPr>
        <p:spPr>
          <a:xfrm>
            <a:off x="457200" y="1513873"/>
            <a:ext cx="8229600" cy="5060700"/>
          </a:xfrm>
          <a:prstGeom prst="rect">
            <a:avLst/>
          </a:prstGeom>
          <a:noFill/>
          <a:ln>
            <a:noFill/>
          </a:ln>
        </p:spPr>
        <p:txBody>
          <a:bodyPr anchorCtr="0" anchor="t" bIns="45700" lIns="91425" spcFirstLastPara="1" rIns="91425" wrap="square" tIns="45700">
            <a:normAutofit fontScale="47500" lnSpcReduction="20000"/>
          </a:bodyPr>
          <a:lstStyle/>
          <a:p>
            <a:pPr indent="-277128" lvl="0" marL="365760" rtl="0" algn="l">
              <a:spcBef>
                <a:spcPts val="0"/>
              </a:spcBef>
              <a:spcAft>
                <a:spcPts val="0"/>
              </a:spcAft>
              <a:buSzPct val="126138"/>
              <a:buFont typeface="Georgia"/>
              <a:buChar char="●"/>
            </a:pPr>
            <a:r>
              <a:rPr lang="en-US" sz="3825">
                <a:latin typeface="Georgia"/>
                <a:ea typeface="Georgia"/>
                <a:cs typeface="Georgia"/>
                <a:sym typeface="Georgia"/>
              </a:rPr>
              <a:t>Several risk factors are recognized to increase the potential of a susceptible individual to develop stones. These include:</a:t>
            </a:r>
            <a:endParaRPr sz="38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anomalies in the kidneys and/or urinary tract, eg horseshoe kidney, ureteral stricture.</a:t>
            </a:r>
            <a:endParaRPr sz="3425">
              <a:latin typeface="Georgia"/>
              <a:ea typeface="Georgia"/>
              <a:cs typeface="Georgia"/>
              <a:sym typeface="Georgia"/>
            </a:endParaRPr>
          </a:p>
          <a:p>
            <a:pPr indent="-235916" lvl="1" marL="658368" rtl="0" algn="l">
              <a:spcBef>
                <a:spcPts val="300"/>
              </a:spcBef>
              <a:spcAft>
                <a:spcPts val="0"/>
              </a:spcAft>
              <a:buSzPct val="100000"/>
              <a:buFont typeface="Georgia"/>
              <a:buChar char="○"/>
            </a:pPr>
            <a:r>
              <a:rPr lang="en-US" sz="3425">
                <a:latin typeface="Georgia"/>
                <a:ea typeface="Georgia"/>
                <a:cs typeface="Georgia"/>
                <a:sym typeface="Georgia"/>
              </a:rPr>
              <a:t>Relative dehydration.  (More common occurrence in hot climates)</a:t>
            </a:r>
            <a:endParaRPr sz="3425">
              <a:latin typeface="Georgia"/>
              <a:ea typeface="Georgia"/>
              <a:cs typeface="Georgia"/>
              <a:sym typeface="Georgia"/>
            </a:endParaRPr>
          </a:p>
          <a:p>
            <a:pPr indent="-235916" lvl="1" marL="658368" rtl="0" algn="l">
              <a:spcBef>
                <a:spcPts val="300"/>
              </a:spcBef>
              <a:spcAft>
                <a:spcPts val="0"/>
              </a:spcAft>
              <a:buSzPct val="100000"/>
              <a:buFont typeface="Georgia"/>
              <a:buChar char="○"/>
            </a:pPr>
            <a:r>
              <a:rPr lang="en-US" sz="3425">
                <a:latin typeface="Georgia"/>
                <a:ea typeface="Georgia"/>
                <a:cs typeface="Georgia"/>
                <a:sym typeface="Georgia"/>
              </a:rPr>
              <a:t>Immobilisation.</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Family history of renal stones.</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Hypertension.</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Gout.</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Hyperparathyroidism.</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Metabolic disorders which increase excretion of solutes, e.g chronic metabolic acidosis, hypercalciuria, hyperuricosuria.</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Deficiency of citrate in the urine.</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Drugs, eg diuretics and calcium supplements (without Mg, Vit D etc)</a:t>
            </a:r>
            <a:endParaRPr sz="3425">
              <a:latin typeface="Georgia"/>
              <a:ea typeface="Georgia"/>
              <a:cs typeface="Georgia"/>
              <a:sym typeface="Georgia"/>
            </a:endParaRPr>
          </a:p>
          <a:p>
            <a:pPr indent="-270841" lvl="1" marL="658368" rtl="0" algn="l">
              <a:spcBef>
                <a:spcPts val="300"/>
              </a:spcBef>
              <a:spcAft>
                <a:spcPts val="0"/>
              </a:spcAft>
              <a:buSzPct val="135028"/>
              <a:buFont typeface="Georgia"/>
              <a:buChar char="○"/>
            </a:pPr>
            <a:r>
              <a:rPr lang="en-US" sz="3425">
                <a:latin typeface="Georgia"/>
                <a:ea typeface="Georgia"/>
                <a:cs typeface="Georgia"/>
                <a:sym typeface="Georgia"/>
              </a:rPr>
              <a:t>Increased risk of stones in higher socio-economic groups.</a:t>
            </a:r>
            <a:endParaRPr sz="3425">
              <a:latin typeface="Georgia"/>
              <a:ea typeface="Georgia"/>
              <a:cs typeface="Georgia"/>
              <a:sym typeface="Georgia"/>
            </a:endParaRPr>
          </a:p>
          <a:p>
            <a:pPr indent="-131571" lvl="0" marL="365760" rtl="0" algn="l">
              <a:spcBef>
                <a:spcPts val="300"/>
              </a:spcBef>
              <a:spcAft>
                <a:spcPts val="1200"/>
              </a:spcAft>
              <a:buSzPct val="215384"/>
              <a:buNone/>
            </a:pPr>
            <a:r>
              <a:t/>
            </a:r>
            <a:endParaRPr>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6"/>
          <p:cNvSpPr txBox="1"/>
          <p:nvPr>
            <p:ph type="title"/>
          </p:nvPr>
        </p:nvSpPr>
        <p:spPr>
          <a:xfrm>
            <a:off x="457200" y="5593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Other Symptoms</a:t>
            </a:r>
            <a:endParaRPr/>
          </a:p>
        </p:txBody>
      </p:sp>
      <p:sp>
        <p:nvSpPr>
          <p:cNvPr id="462" name="Google Shape;462;p56"/>
          <p:cNvSpPr txBox="1"/>
          <p:nvPr>
            <p:ph idx="1" type="body"/>
          </p:nvPr>
        </p:nvSpPr>
        <p:spPr>
          <a:xfrm>
            <a:off x="457200" y="1626123"/>
            <a:ext cx="8229600" cy="4948500"/>
          </a:xfrm>
          <a:prstGeom prst="rect">
            <a:avLst/>
          </a:prstGeom>
          <a:noFill/>
          <a:ln>
            <a:noFill/>
          </a:ln>
        </p:spPr>
        <p:txBody>
          <a:bodyPr anchorCtr="0" anchor="t" bIns="45700" lIns="91425" spcFirstLastPara="1" rIns="91425" wrap="square" tIns="45700">
            <a:normAutofit fontScale="92500" lnSpcReduction="20000"/>
          </a:bodyPr>
          <a:lstStyle/>
          <a:p>
            <a:pPr indent="-274446" lvl="0" marL="365760" rtl="0" algn="l">
              <a:spcBef>
                <a:spcPts val="0"/>
              </a:spcBef>
              <a:spcAft>
                <a:spcPts val="0"/>
              </a:spcAft>
              <a:buSzPct val="181497"/>
              <a:buFont typeface="Georgia"/>
              <a:buChar char="●"/>
            </a:pPr>
            <a:r>
              <a:rPr lang="en-US" sz="1840">
                <a:latin typeface="Georgia"/>
                <a:ea typeface="Georgia"/>
                <a:cs typeface="Georgia"/>
                <a:sym typeface="Georgia"/>
              </a:rPr>
              <a:t>Other symptoms which may be present include:</a:t>
            </a:r>
            <a:endParaRPr sz="1840">
              <a:latin typeface="Georgia"/>
              <a:ea typeface="Georgia"/>
              <a:cs typeface="Georgia"/>
              <a:sym typeface="Georgia"/>
            </a:endParaRPr>
          </a:p>
          <a:p>
            <a:pPr indent="-263397" lvl="1" marL="658368" rtl="0" algn="l">
              <a:spcBef>
                <a:spcPts val="300"/>
              </a:spcBef>
              <a:spcAft>
                <a:spcPts val="0"/>
              </a:spcAft>
              <a:buSzPct val="194227"/>
              <a:buFont typeface="Georgia"/>
              <a:buChar char="○"/>
            </a:pPr>
            <a:r>
              <a:rPr lang="en-US" sz="1591">
                <a:latin typeface="Georgia"/>
                <a:ea typeface="Georgia"/>
                <a:cs typeface="Georgia"/>
                <a:sym typeface="Georgia"/>
              </a:rPr>
              <a:t>F</a:t>
            </a:r>
            <a:r>
              <a:rPr lang="en-US" sz="1591">
                <a:latin typeface="Georgia"/>
                <a:ea typeface="Georgia"/>
                <a:cs typeface="Georgia"/>
                <a:sym typeface="Georgia"/>
              </a:rPr>
              <a:t>ever</a:t>
            </a:r>
            <a:endParaRPr sz="1591">
              <a:latin typeface="Georgia"/>
              <a:ea typeface="Georgia"/>
              <a:cs typeface="Georgia"/>
              <a:sym typeface="Georgia"/>
            </a:endParaRPr>
          </a:p>
          <a:p>
            <a:pPr indent="-263397" lvl="1" marL="658368" rtl="0" algn="l">
              <a:spcBef>
                <a:spcPts val="300"/>
              </a:spcBef>
              <a:spcAft>
                <a:spcPts val="0"/>
              </a:spcAft>
              <a:buSzPct val="194227"/>
              <a:buFont typeface="Georgia"/>
              <a:buChar char="○"/>
            </a:pPr>
            <a:r>
              <a:rPr lang="en-US" sz="1591">
                <a:latin typeface="Georgia"/>
                <a:ea typeface="Georgia"/>
                <a:cs typeface="Georgia"/>
                <a:sym typeface="Georgia"/>
              </a:rPr>
              <a:t>Dysuria</a:t>
            </a:r>
            <a:endParaRPr sz="1591">
              <a:latin typeface="Georgia"/>
              <a:ea typeface="Georgia"/>
              <a:cs typeface="Georgia"/>
              <a:sym typeface="Georgia"/>
            </a:endParaRPr>
          </a:p>
          <a:p>
            <a:pPr indent="-263397" lvl="1" marL="658368" rtl="0" algn="l">
              <a:spcBef>
                <a:spcPts val="300"/>
              </a:spcBef>
              <a:spcAft>
                <a:spcPts val="0"/>
              </a:spcAft>
              <a:buSzPct val="194227"/>
              <a:buFont typeface="Georgia"/>
              <a:buChar char="○"/>
            </a:pPr>
            <a:r>
              <a:rPr lang="en-US" sz="1591">
                <a:latin typeface="Georgia"/>
                <a:ea typeface="Georgia"/>
                <a:cs typeface="Georgia"/>
                <a:sym typeface="Georgia"/>
              </a:rPr>
              <a:t>Haematuria</a:t>
            </a:r>
            <a:endParaRPr sz="1591">
              <a:latin typeface="Georgia"/>
              <a:ea typeface="Georgia"/>
              <a:cs typeface="Georgia"/>
              <a:sym typeface="Georgia"/>
            </a:endParaRPr>
          </a:p>
          <a:p>
            <a:pPr indent="-263397" lvl="1" marL="658368" rtl="0" algn="l">
              <a:spcBef>
                <a:spcPts val="300"/>
              </a:spcBef>
              <a:spcAft>
                <a:spcPts val="0"/>
              </a:spcAft>
              <a:buSzPct val="194227"/>
              <a:buFont typeface="Georgia"/>
              <a:buChar char="○"/>
            </a:pPr>
            <a:r>
              <a:rPr lang="en-US" sz="1591">
                <a:latin typeface="Georgia"/>
                <a:ea typeface="Georgia"/>
                <a:cs typeface="Georgia"/>
                <a:sym typeface="Georgia"/>
              </a:rPr>
              <a:t>Urinary retention</a:t>
            </a:r>
            <a:endParaRPr sz="1591">
              <a:latin typeface="Georgia"/>
              <a:ea typeface="Georgia"/>
              <a:cs typeface="Georgia"/>
              <a:sym typeface="Georgia"/>
            </a:endParaRPr>
          </a:p>
          <a:p>
            <a:pPr indent="-263397" lvl="1" marL="658368" rtl="0" algn="l">
              <a:spcBef>
                <a:spcPts val="300"/>
              </a:spcBef>
              <a:spcAft>
                <a:spcPts val="0"/>
              </a:spcAft>
              <a:buSzPct val="194227"/>
              <a:buFont typeface="Georgia"/>
              <a:buChar char="○"/>
            </a:pPr>
            <a:r>
              <a:rPr lang="en-US" sz="1591">
                <a:latin typeface="Georgia"/>
                <a:ea typeface="Georgia"/>
                <a:cs typeface="Georgia"/>
                <a:sym typeface="Georgia"/>
              </a:rPr>
              <a:t>Nausea and vomiting</a:t>
            </a:r>
            <a:endParaRPr sz="1591">
              <a:latin typeface="Georgia"/>
              <a:ea typeface="Georgia"/>
              <a:cs typeface="Georgia"/>
              <a:sym typeface="Georgia"/>
            </a:endParaRPr>
          </a:p>
          <a:p>
            <a:pPr indent="-247459" lvl="0" marL="365760" rtl="0" algn="l">
              <a:spcBef>
                <a:spcPts val="300"/>
              </a:spcBef>
              <a:spcAft>
                <a:spcPts val="0"/>
              </a:spcAft>
              <a:buSzPct val="138461"/>
              <a:buFont typeface="Georgia"/>
              <a:buChar char="●"/>
            </a:pPr>
            <a:r>
              <a:t/>
            </a:r>
            <a:endParaRPr>
              <a:latin typeface="Georgia"/>
              <a:ea typeface="Georgia"/>
              <a:cs typeface="Georgia"/>
              <a:sym typeface="Georgia"/>
            </a:endParaRPr>
          </a:p>
          <a:p>
            <a:pPr indent="-294449" lvl="0" marL="365760" rtl="0" algn="l">
              <a:spcBef>
                <a:spcPts val="300"/>
              </a:spcBef>
              <a:spcAft>
                <a:spcPts val="0"/>
              </a:spcAft>
              <a:buSzPct val="141153"/>
              <a:buFont typeface="Georgia"/>
              <a:buChar char="●"/>
            </a:pPr>
            <a:r>
              <a:rPr lang="en-US" sz="1841">
                <a:latin typeface="Georgia"/>
                <a:ea typeface="Georgia"/>
                <a:cs typeface="Georgia"/>
                <a:sym typeface="Georgia"/>
              </a:rPr>
              <a:t>Whereas the pain of biliary or intestinal colic is intermittent, the pain of renal colic is more constant but there are often periods of relief or just a dull ache before it returns. The pain may change as the stone moves. The patient is often </a:t>
            </a:r>
            <a:r>
              <a:rPr lang="en-US" sz="2058">
                <a:latin typeface="Georgia"/>
                <a:ea typeface="Georgia"/>
                <a:cs typeface="Georgia"/>
                <a:sym typeface="Georgia"/>
              </a:rPr>
              <a:t>ab</a:t>
            </a:r>
            <a:r>
              <a:rPr lang="en-US" sz="1841">
                <a:latin typeface="Georgia"/>
                <a:ea typeface="Georgia"/>
                <a:cs typeface="Georgia"/>
                <a:sym typeface="Georgia"/>
              </a:rPr>
              <a:t>le to point to the place of maximal pain and this has a good correlation with the current site of the stone.</a:t>
            </a:r>
            <a:endParaRPr sz="2016">
              <a:latin typeface="Georgia"/>
              <a:ea typeface="Georgia"/>
              <a:cs typeface="Georgia"/>
              <a:sym typeface="Georgia"/>
            </a:endParaRPr>
          </a:p>
          <a:p>
            <a:pPr indent="-78232" lvl="0" marL="365760" rtl="0" algn="l">
              <a:spcBef>
                <a:spcPts val="300"/>
              </a:spcBef>
              <a:spcAft>
                <a:spcPts val="1200"/>
              </a:spcAft>
              <a:buSzPct val="215384"/>
              <a:buNone/>
            </a:pPr>
            <a:r>
              <a:t/>
            </a:r>
            <a:endParaRPr>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5"/>
          <p:cNvSpPr txBox="1"/>
          <p:nvPr>
            <p:ph type="title"/>
          </p:nvPr>
        </p:nvSpPr>
        <p:spPr>
          <a:xfrm>
            <a:off x="366025" y="4134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Classic Symptoms</a:t>
            </a:r>
            <a:endParaRPr/>
          </a:p>
        </p:txBody>
      </p:sp>
      <p:sp>
        <p:nvSpPr>
          <p:cNvPr id="468" name="Google Shape;468;p55"/>
          <p:cNvSpPr txBox="1"/>
          <p:nvPr>
            <p:ph idx="1" type="body"/>
          </p:nvPr>
        </p:nvSpPr>
        <p:spPr>
          <a:xfrm>
            <a:off x="457200" y="1203800"/>
            <a:ext cx="8229600" cy="5370600"/>
          </a:xfrm>
          <a:prstGeom prst="rect">
            <a:avLst/>
          </a:prstGeom>
          <a:noFill/>
          <a:ln>
            <a:noFill/>
          </a:ln>
        </p:spPr>
        <p:txBody>
          <a:bodyPr anchorCtr="0" anchor="t" bIns="45700" lIns="91425" spcFirstLastPara="1" rIns="91425" wrap="square" tIns="45700">
            <a:normAutofit lnSpcReduction="20000"/>
          </a:bodyPr>
          <a:lstStyle/>
          <a:p>
            <a:pPr indent="-354457" lvl="0" marL="365760" rtl="0" algn="l">
              <a:spcBef>
                <a:spcPts val="0"/>
              </a:spcBef>
              <a:spcAft>
                <a:spcPts val="0"/>
              </a:spcAft>
              <a:buSzPts val="3300"/>
              <a:buFont typeface="Georgia"/>
              <a:buChar char="●"/>
            </a:pPr>
            <a:r>
              <a:rPr lang="en-US" sz="1800">
                <a:latin typeface="Georgia"/>
                <a:ea typeface="Georgia"/>
                <a:cs typeface="Georgia"/>
                <a:sym typeface="Georgia"/>
              </a:rPr>
              <a:t>Many stones are asymptomatic and discovered during investigations for other conditions.</a:t>
            </a:r>
            <a:endParaRPr sz="1800">
              <a:latin typeface="Georgia"/>
              <a:ea typeface="Georgia"/>
              <a:cs typeface="Georgia"/>
              <a:sym typeface="Georgia"/>
            </a:endParaRPr>
          </a:p>
          <a:p>
            <a:pPr indent="-354457" lvl="0" marL="365760" rtl="0" algn="l">
              <a:spcBef>
                <a:spcPts val="300"/>
              </a:spcBef>
              <a:spcAft>
                <a:spcPts val="0"/>
              </a:spcAft>
              <a:buSzPts val="3300"/>
              <a:buChar char="●"/>
            </a:pPr>
            <a:r>
              <a:rPr lang="en-US" sz="1800">
                <a:latin typeface="Georgia"/>
                <a:ea typeface="Georgia"/>
                <a:cs typeface="Georgia"/>
                <a:sym typeface="Georgia"/>
              </a:rPr>
              <a:t>The classical features of renal colic (or ureteric colic) are</a:t>
            </a:r>
            <a:r>
              <a:rPr b="1" lang="en-US" sz="1800">
                <a:latin typeface="Georgia"/>
                <a:ea typeface="Georgia"/>
                <a:cs typeface="Georgia"/>
                <a:sym typeface="Georgia"/>
              </a:rPr>
              <a:t> sudden severe pain</a:t>
            </a:r>
            <a:r>
              <a:rPr lang="en-US" sz="1800">
                <a:latin typeface="Georgia"/>
                <a:ea typeface="Georgia"/>
                <a:cs typeface="Georgia"/>
                <a:sym typeface="Georgia"/>
              </a:rPr>
              <a:t>. It is usually caused by stones in the kidney, renal pelvis or ureter, causing dilatation, stretching and spasm of the ureter. In most cases no cause is found:</a:t>
            </a:r>
            <a:endParaRPr sz="1800">
              <a:latin typeface="Georgia"/>
              <a:ea typeface="Georgia"/>
              <a:cs typeface="Georgia"/>
              <a:sym typeface="Georgia"/>
            </a:endParaRPr>
          </a:p>
          <a:p>
            <a:pPr indent="-336865" lvl="1" marL="658368" rtl="0" algn="l">
              <a:spcBef>
                <a:spcPts val="300"/>
              </a:spcBef>
              <a:spcAft>
                <a:spcPts val="0"/>
              </a:spcAft>
              <a:buSzPts val="3042"/>
              <a:buFont typeface="Georgia"/>
              <a:buChar char="○"/>
            </a:pPr>
            <a:r>
              <a:rPr lang="en-US" sz="1841">
                <a:latin typeface="Georgia"/>
                <a:ea typeface="Georgia"/>
                <a:cs typeface="Georgia"/>
                <a:sym typeface="Georgia"/>
              </a:rPr>
              <a:t>Pain starts in the loin about the level of the costovertebral angle (but sometimes lower) and moves to the groin, with tenderness of the loin or renal angle, sometimes with haematuria.</a:t>
            </a:r>
            <a:endParaRPr sz="1841">
              <a:latin typeface="Georgia"/>
              <a:ea typeface="Georgia"/>
              <a:cs typeface="Georgia"/>
              <a:sym typeface="Georgia"/>
            </a:endParaRPr>
          </a:p>
          <a:p>
            <a:pPr indent="-336865" lvl="1" marL="658368" rtl="0" algn="l">
              <a:spcBef>
                <a:spcPts val="300"/>
              </a:spcBef>
              <a:spcAft>
                <a:spcPts val="0"/>
              </a:spcAft>
              <a:buSzPts val="3042"/>
              <a:buFont typeface="Georgia"/>
              <a:buChar char="○"/>
            </a:pPr>
            <a:r>
              <a:rPr lang="en-US" sz="1841">
                <a:latin typeface="Georgia"/>
                <a:ea typeface="Georgia"/>
                <a:cs typeface="Georgia"/>
                <a:sym typeface="Georgia"/>
              </a:rPr>
              <a:t>If the stone is high and distends the renal capsule then pain will be in the flank but as it moves down pain will move anteriorly and down towards the groin.</a:t>
            </a:r>
            <a:endParaRPr sz="1841">
              <a:latin typeface="Georgia"/>
              <a:ea typeface="Georgia"/>
              <a:cs typeface="Georgia"/>
              <a:sym typeface="Georgia"/>
            </a:endParaRPr>
          </a:p>
          <a:p>
            <a:pPr indent="-336865" lvl="1" marL="658368" rtl="0" algn="l">
              <a:spcBef>
                <a:spcPts val="300"/>
              </a:spcBef>
              <a:spcAft>
                <a:spcPts val="0"/>
              </a:spcAft>
              <a:buSzPts val="3042"/>
              <a:buFont typeface="Georgia"/>
              <a:buChar char="○"/>
            </a:pPr>
            <a:r>
              <a:rPr lang="en-US" sz="1841">
                <a:latin typeface="Georgia"/>
                <a:ea typeface="Georgia"/>
                <a:cs typeface="Georgia"/>
                <a:sym typeface="Georgia"/>
              </a:rPr>
              <a:t>A stone that is moving is often more painful than a stone that is static.</a:t>
            </a:r>
            <a:endParaRPr sz="1841">
              <a:latin typeface="Georgia"/>
              <a:ea typeface="Georgia"/>
              <a:cs typeface="Georgia"/>
              <a:sym typeface="Georgia"/>
            </a:endParaRPr>
          </a:p>
          <a:p>
            <a:pPr indent="-336865" lvl="1" marL="658368" rtl="0" algn="l">
              <a:spcBef>
                <a:spcPts val="300"/>
              </a:spcBef>
              <a:spcAft>
                <a:spcPts val="0"/>
              </a:spcAft>
              <a:buSzPts val="3042"/>
              <a:buFont typeface="Georgia"/>
              <a:buChar char="○"/>
            </a:pPr>
            <a:r>
              <a:rPr lang="en-US" sz="1841">
                <a:latin typeface="Georgia"/>
                <a:ea typeface="Georgia"/>
                <a:cs typeface="Georgia"/>
                <a:sym typeface="Georgia"/>
              </a:rPr>
              <a:t>The pain radiates down to the testis, scrotum, labia or anterior thigh.</a:t>
            </a:r>
            <a:endParaRPr sz="2016">
              <a:latin typeface="Georgia"/>
              <a:ea typeface="Georgia"/>
              <a:cs typeface="Georgia"/>
              <a:sym typeface="Georg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Urinary Incontinence</a:t>
            </a:r>
            <a:endParaRPr/>
          </a:p>
        </p:txBody>
      </p:sp>
      <p:sp>
        <p:nvSpPr>
          <p:cNvPr id="474" name="Google Shape;474;p5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2800"/>
              <a:buNone/>
            </a:pPr>
            <a:r>
              <a:t/>
            </a:r>
            <a:endParaRPr/>
          </a:p>
          <a:p>
            <a:pPr indent="-301117" lvl="0" marL="365760" rtl="0" algn="l">
              <a:spcBef>
                <a:spcPts val="300"/>
              </a:spcBef>
              <a:spcAft>
                <a:spcPts val="0"/>
              </a:spcAft>
              <a:buSzPts val="3300"/>
              <a:buFont typeface="Georgia"/>
              <a:buChar char="●"/>
            </a:pPr>
            <a:r>
              <a:rPr lang="en-US" sz="1800">
                <a:latin typeface="Georgia"/>
                <a:ea typeface="Georgia"/>
                <a:cs typeface="Georgia"/>
                <a:sym typeface="Georgia"/>
              </a:rPr>
              <a:t>The loss of bladder control — is a common and often embarrassing problem. The severity ranges from occasionally leaking urine during cough or sneeze to having an urge to urinate that's so sudden and strong person doesn't get to a toilet in time. For most people, simple lifestyle changes or medical treatment can ease discomfort or stop urinary incontinence.</a:t>
            </a:r>
            <a:endParaRPr sz="1800">
              <a:latin typeface="Georgia"/>
              <a:ea typeface="Georgia"/>
              <a:cs typeface="Georgia"/>
              <a:sym typeface="Georgia"/>
            </a:endParaRPr>
          </a:p>
          <a:p>
            <a:pPr indent="-301117" lvl="0" marL="365760" rtl="0" algn="l">
              <a:spcBef>
                <a:spcPts val="300"/>
              </a:spcBef>
              <a:spcAft>
                <a:spcPts val="0"/>
              </a:spcAft>
              <a:buSzPts val="3300"/>
              <a:buFont typeface="Georgia"/>
              <a:buChar char="●"/>
            </a:pPr>
            <a:r>
              <a:rPr lang="en-US" sz="1800">
                <a:latin typeface="Georgia"/>
                <a:ea typeface="Georgia"/>
                <a:cs typeface="Georgia"/>
                <a:sym typeface="Georgia"/>
              </a:rPr>
              <a:t>Some people experience occasional, minor leaks of urine. Others wet their clothes frequently.</a:t>
            </a:r>
            <a:endParaRPr sz="1800">
              <a:latin typeface="Georgia"/>
              <a:ea typeface="Georgia"/>
              <a:cs typeface="Georgia"/>
              <a:sym typeface="Georgia"/>
            </a:endParaRPr>
          </a:p>
          <a:p>
            <a:pPr indent="-287782" lvl="0" marL="365760" rtl="0" algn="l">
              <a:spcBef>
                <a:spcPts val="300"/>
              </a:spcBef>
              <a:spcAft>
                <a:spcPts val="0"/>
              </a:spcAft>
              <a:buSzPts val="2300"/>
              <a:buFont typeface="Georgia"/>
              <a:buChar char="●"/>
            </a:pPr>
            <a:r>
              <a:rPr lang="en-US" sz="1800">
                <a:latin typeface="Georgia"/>
                <a:ea typeface="Georgia"/>
                <a:cs typeface="Georgia"/>
                <a:sym typeface="Georgia"/>
              </a:rPr>
              <a:t>Urinary incontinence isn't a disease, it's a symptom. It can be caused by everyday habits, underlying medical conditions or physical problems. </a:t>
            </a:r>
            <a:endParaRPr sz="1800">
              <a:latin typeface="Georgia"/>
              <a:ea typeface="Georgia"/>
              <a:cs typeface="Georgia"/>
              <a:sym typeface="Georgia"/>
            </a:endParaRPr>
          </a:p>
          <a:p>
            <a:pPr indent="-91566" lvl="0" marL="365760" rtl="0" algn="l">
              <a:spcBef>
                <a:spcPts val="300"/>
              </a:spcBef>
              <a:spcAft>
                <a:spcPts val="1200"/>
              </a:spcAft>
              <a:buSzPts val="2800"/>
              <a:buNone/>
            </a:pPr>
            <a:r>
              <a:t/>
            </a:r>
            <a:endParaRPr sz="1800">
              <a:latin typeface="Georgia"/>
              <a:ea typeface="Georgia"/>
              <a:cs typeface="Georgia"/>
              <a:sym typeface="Georg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8"/>
          <p:cNvSpPr txBox="1"/>
          <p:nvPr>
            <p:ph type="title"/>
          </p:nvPr>
        </p:nvSpPr>
        <p:spPr>
          <a:xfrm>
            <a:off x="457200" y="577575"/>
            <a:ext cx="8229600" cy="681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sz="2900"/>
              <a:t>Types</a:t>
            </a:r>
            <a:endParaRPr sz="2900"/>
          </a:p>
        </p:txBody>
      </p:sp>
      <p:sp>
        <p:nvSpPr>
          <p:cNvPr id="480" name="Google Shape;480;p58"/>
          <p:cNvSpPr txBox="1"/>
          <p:nvPr>
            <p:ph idx="1" type="body"/>
          </p:nvPr>
        </p:nvSpPr>
        <p:spPr>
          <a:xfrm>
            <a:off x="311275" y="1258525"/>
            <a:ext cx="8644200" cy="5344200"/>
          </a:xfrm>
          <a:prstGeom prst="rect">
            <a:avLst/>
          </a:prstGeom>
          <a:noFill/>
          <a:ln>
            <a:noFill/>
          </a:ln>
        </p:spPr>
        <p:txBody>
          <a:bodyPr anchorCtr="0" anchor="t" bIns="45700" lIns="91425" spcFirstLastPara="1" rIns="91425" wrap="square" tIns="45700">
            <a:noAutofit/>
          </a:bodyPr>
          <a:lstStyle/>
          <a:p>
            <a:pPr indent="-341122" lvl="0" marL="365760" rtl="0" algn="l">
              <a:lnSpc>
                <a:spcPct val="95000"/>
              </a:lnSpc>
              <a:spcBef>
                <a:spcPts val="0"/>
              </a:spcBef>
              <a:spcAft>
                <a:spcPts val="0"/>
              </a:spcAft>
              <a:buSzPts val="3090"/>
              <a:buFont typeface="Georgia"/>
              <a:buChar char="●"/>
            </a:pPr>
            <a:r>
              <a:rPr b="1" lang="en-US" sz="2165">
                <a:latin typeface="Georgia"/>
                <a:ea typeface="Georgia"/>
                <a:cs typeface="Georgia"/>
                <a:sym typeface="Georgia"/>
              </a:rPr>
              <a:t>Stress incontinence. </a:t>
            </a:r>
            <a:endParaRPr b="1" sz="2165">
              <a:latin typeface="Georgia"/>
              <a:ea typeface="Georgia"/>
              <a:cs typeface="Georgia"/>
              <a:sym typeface="Georgia"/>
            </a:endParaRPr>
          </a:p>
          <a:p>
            <a:pPr indent="-315467" lvl="1" marL="658368" rtl="0" algn="l">
              <a:lnSpc>
                <a:spcPct val="95000"/>
              </a:lnSpc>
              <a:spcBef>
                <a:spcPts val="300"/>
              </a:spcBef>
              <a:spcAft>
                <a:spcPts val="0"/>
              </a:spcAft>
              <a:buSzPts val="2705"/>
              <a:buFont typeface="Georgia"/>
              <a:buChar char="○"/>
            </a:pPr>
            <a:r>
              <a:rPr lang="en-US" sz="1317">
                <a:latin typeface="Georgia"/>
                <a:ea typeface="Georgia"/>
                <a:cs typeface="Georgia"/>
                <a:sym typeface="Georgia"/>
              </a:rPr>
              <a:t>Urine leaks by coughing, sneezing, laughing, exercising or lifting something heavy.</a:t>
            </a:r>
            <a:endParaRPr sz="1317">
              <a:latin typeface="Georgia"/>
              <a:ea typeface="Georgia"/>
              <a:cs typeface="Georgia"/>
              <a:sym typeface="Georgia"/>
            </a:endParaRPr>
          </a:p>
          <a:p>
            <a:pPr indent="-341122" lvl="0" marL="365760" rtl="0" algn="l">
              <a:lnSpc>
                <a:spcPct val="95000"/>
              </a:lnSpc>
              <a:spcBef>
                <a:spcPts val="300"/>
              </a:spcBef>
              <a:spcAft>
                <a:spcPts val="0"/>
              </a:spcAft>
              <a:buSzPts val="3090"/>
              <a:buFont typeface="Georgia"/>
              <a:buChar char="●"/>
            </a:pPr>
            <a:r>
              <a:rPr b="1" lang="en-US" sz="2165">
                <a:latin typeface="Georgia"/>
                <a:ea typeface="Georgia"/>
                <a:cs typeface="Georgia"/>
                <a:sym typeface="Georgia"/>
              </a:rPr>
              <a:t>Urge incontinence. </a:t>
            </a:r>
            <a:endParaRPr b="1" sz="2165">
              <a:latin typeface="Georgia"/>
              <a:ea typeface="Georgia"/>
              <a:cs typeface="Georgia"/>
              <a:sym typeface="Georgia"/>
            </a:endParaRPr>
          </a:p>
          <a:p>
            <a:pPr indent="-315467" lvl="1" marL="658368" rtl="0" algn="l">
              <a:lnSpc>
                <a:spcPct val="95000"/>
              </a:lnSpc>
              <a:spcBef>
                <a:spcPts val="300"/>
              </a:spcBef>
              <a:spcAft>
                <a:spcPts val="0"/>
              </a:spcAft>
              <a:buSzPts val="2705"/>
              <a:buFont typeface="Georgia"/>
              <a:buChar char="○"/>
            </a:pPr>
            <a:r>
              <a:rPr lang="en-US" sz="1317">
                <a:latin typeface="Georgia"/>
                <a:ea typeface="Georgia"/>
                <a:cs typeface="Georgia"/>
                <a:sym typeface="Georgia"/>
              </a:rPr>
              <a:t>a sudden, intense urge to urinate followed by an involuntary loss of urine. Urge incontinence may be caused by a minor condition, such as infection, or a more severe condition such as neurologic disorder or diabetes.</a:t>
            </a:r>
            <a:endParaRPr sz="1317">
              <a:latin typeface="Georgia"/>
              <a:ea typeface="Georgia"/>
              <a:cs typeface="Georgia"/>
              <a:sym typeface="Georgia"/>
            </a:endParaRPr>
          </a:p>
          <a:p>
            <a:pPr indent="-341122" lvl="0" marL="365760" rtl="0" algn="l">
              <a:lnSpc>
                <a:spcPct val="95000"/>
              </a:lnSpc>
              <a:spcBef>
                <a:spcPts val="300"/>
              </a:spcBef>
              <a:spcAft>
                <a:spcPts val="0"/>
              </a:spcAft>
              <a:buSzPts val="3090"/>
              <a:buFont typeface="Georgia"/>
              <a:buChar char="●"/>
            </a:pPr>
            <a:r>
              <a:rPr b="1" lang="en-US" sz="2165">
                <a:latin typeface="Georgia"/>
                <a:ea typeface="Georgia"/>
                <a:cs typeface="Georgia"/>
                <a:sym typeface="Georgia"/>
              </a:rPr>
              <a:t>Overflow incontinence. </a:t>
            </a:r>
            <a:endParaRPr b="1" sz="2165">
              <a:latin typeface="Georgia"/>
              <a:ea typeface="Georgia"/>
              <a:cs typeface="Georgia"/>
              <a:sym typeface="Georgia"/>
            </a:endParaRPr>
          </a:p>
          <a:p>
            <a:pPr indent="-315467" lvl="1" marL="658368" rtl="0" algn="l">
              <a:lnSpc>
                <a:spcPct val="95000"/>
              </a:lnSpc>
              <a:spcBef>
                <a:spcPts val="300"/>
              </a:spcBef>
              <a:spcAft>
                <a:spcPts val="0"/>
              </a:spcAft>
              <a:buSzPts val="2705"/>
              <a:buFont typeface="Georgia"/>
              <a:buChar char="○"/>
            </a:pPr>
            <a:r>
              <a:rPr lang="en-US" sz="1317">
                <a:latin typeface="Georgia"/>
                <a:ea typeface="Georgia"/>
                <a:cs typeface="Georgia"/>
                <a:sym typeface="Georgia"/>
              </a:rPr>
              <a:t>Frequent or constant dribbling of urine due to a bladder that doesn't empty completely.</a:t>
            </a:r>
            <a:endParaRPr sz="1317">
              <a:latin typeface="Georgia"/>
              <a:ea typeface="Georgia"/>
              <a:cs typeface="Georgia"/>
              <a:sym typeface="Georgia"/>
            </a:endParaRPr>
          </a:p>
          <a:p>
            <a:pPr indent="-341122" lvl="0" marL="365760" rtl="0" algn="l">
              <a:lnSpc>
                <a:spcPct val="95000"/>
              </a:lnSpc>
              <a:spcBef>
                <a:spcPts val="300"/>
              </a:spcBef>
              <a:spcAft>
                <a:spcPts val="0"/>
              </a:spcAft>
              <a:buSzPts val="3090"/>
              <a:buFont typeface="Georgia"/>
              <a:buChar char="●"/>
            </a:pPr>
            <a:r>
              <a:rPr b="1" lang="en-US" sz="2165">
                <a:latin typeface="Georgia"/>
                <a:ea typeface="Georgia"/>
                <a:cs typeface="Georgia"/>
                <a:sym typeface="Georgia"/>
              </a:rPr>
              <a:t>Functional incontinence. </a:t>
            </a:r>
            <a:endParaRPr b="1" sz="2165">
              <a:latin typeface="Georgia"/>
              <a:ea typeface="Georgia"/>
              <a:cs typeface="Georgia"/>
              <a:sym typeface="Georgia"/>
            </a:endParaRPr>
          </a:p>
          <a:p>
            <a:pPr indent="-315467" lvl="1" marL="658368" rtl="0" algn="l">
              <a:lnSpc>
                <a:spcPct val="95000"/>
              </a:lnSpc>
              <a:spcBef>
                <a:spcPts val="300"/>
              </a:spcBef>
              <a:spcAft>
                <a:spcPts val="0"/>
              </a:spcAft>
              <a:buSzPts val="2705"/>
              <a:buFont typeface="Georgia"/>
              <a:buChar char="○"/>
            </a:pPr>
            <a:r>
              <a:rPr lang="en-US" sz="1317">
                <a:latin typeface="Georgia"/>
                <a:ea typeface="Georgia"/>
                <a:cs typeface="Georgia"/>
                <a:sym typeface="Georgia"/>
              </a:rPr>
              <a:t>A physical or mental impairment keeps patient from making it to the toilet in time. For example, severe arthritis, patient may not be able to unbutton the pants quickly enough.</a:t>
            </a:r>
            <a:endParaRPr sz="1317">
              <a:latin typeface="Georgia"/>
              <a:ea typeface="Georgia"/>
              <a:cs typeface="Georgia"/>
              <a:sym typeface="Georgia"/>
            </a:endParaRPr>
          </a:p>
          <a:p>
            <a:pPr indent="-341122" lvl="0" marL="365760" rtl="0" algn="l">
              <a:lnSpc>
                <a:spcPct val="95000"/>
              </a:lnSpc>
              <a:spcBef>
                <a:spcPts val="300"/>
              </a:spcBef>
              <a:spcAft>
                <a:spcPts val="0"/>
              </a:spcAft>
              <a:buSzPts val="3090"/>
              <a:buFont typeface="Georgia"/>
              <a:buChar char="●"/>
            </a:pPr>
            <a:r>
              <a:rPr b="1" lang="en-US" sz="2165">
                <a:latin typeface="Georgia"/>
                <a:ea typeface="Georgia"/>
                <a:cs typeface="Georgia"/>
                <a:sym typeface="Georgia"/>
              </a:rPr>
              <a:t>Mixed incontinence.  </a:t>
            </a:r>
            <a:endParaRPr b="1" sz="2165">
              <a:latin typeface="Georgia"/>
              <a:ea typeface="Georgia"/>
              <a:cs typeface="Georgia"/>
              <a:sym typeface="Georgia"/>
            </a:endParaRPr>
          </a:p>
          <a:p>
            <a:pPr indent="-315467" lvl="1" marL="658368" rtl="0" algn="l">
              <a:lnSpc>
                <a:spcPct val="95000"/>
              </a:lnSpc>
              <a:spcBef>
                <a:spcPts val="300"/>
              </a:spcBef>
              <a:spcAft>
                <a:spcPts val="0"/>
              </a:spcAft>
              <a:buSzPts val="2705"/>
              <a:buFont typeface="Georgia"/>
              <a:buChar char="○"/>
            </a:pPr>
            <a:r>
              <a:rPr lang="en-US" sz="1317">
                <a:latin typeface="Georgia"/>
                <a:ea typeface="Georgia"/>
                <a:cs typeface="Georgia"/>
                <a:sym typeface="Georgia"/>
              </a:rPr>
              <a:t>more than one type of urinary incontinence.</a:t>
            </a:r>
            <a:endParaRPr sz="1317">
              <a:latin typeface="Georgia"/>
              <a:ea typeface="Georgia"/>
              <a:cs typeface="Georgia"/>
              <a:sym typeface="Georgia"/>
            </a:endParaRPr>
          </a:p>
          <a:p>
            <a:pPr indent="0" lvl="0" marL="365760" rtl="0" algn="l">
              <a:lnSpc>
                <a:spcPct val="95000"/>
              </a:lnSpc>
              <a:spcBef>
                <a:spcPts val="300"/>
              </a:spcBef>
              <a:spcAft>
                <a:spcPts val="0"/>
              </a:spcAft>
              <a:buSzPts val="1018"/>
              <a:buNone/>
            </a:pPr>
            <a:r>
              <a:t/>
            </a:r>
            <a:endParaRPr sz="1202"/>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0"/>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486" name="Google Shape;486;p60"/>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287782" lvl="0" marL="365760" rtl="0" algn="l">
              <a:spcBef>
                <a:spcPts val="0"/>
              </a:spcBef>
              <a:spcAft>
                <a:spcPts val="0"/>
              </a:spcAft>
              <a:buSzPts val="3300"/>
              <a:buFont typeface="Georgia"/>
              <a:buChar char="●"/>
            </a:pPr>
            <a:r>
              <a:rPr lang="en-US" sz="1800">
                <a:latin typeface="Georgia"/>
                <a:ea typeface="Georgia"/>
                <a:cs typeface="Georgia"/>
                <a:sym typeface="Georgia"/>
              </a:rPr>
              <a:t>Urinary incontinence also may be caused by medical condition, such as:</a:t>
            </a:r>
            <a:endParaRPr sz="1800">
              <a:latin typeface="Georgia"/>
              <a:ea typeface="Georgia"/>
              <a:cs typeface="Georgia"/>
              <a:sym typeface="Georgia"/>
            </a:endParaRPr>
          </a:p>
          <a:p>
            <a:pPr indent="-287782" lvl="0" marL="365760" rtl="0" algn="l">
              <a:spcBef>
                <a:spcPts val="300"/>
              </a:spcBef>
              <a:spcAft>
                <a:spcPts val="0"/>
              </a:spcAft>
              <a:buSzPts val="3300"/>
              <a:buFont typeface="Georgia"/>
              <a:buChar char="●"/>
            </a:pPr>
            <a:r>
              <a:rPr lang="en-US" sz="1800">
                <a:latin typeface="Georgia"/>
                <a:ea typeface="Georgia"/>
                <a:cs typeface="Georgia"/>
                <a:sym typeface="Georgia"/>
              </a:rPr>
              <a:t>Urinary tract infection. Infections can irritate the bladder, causing strong urges to urinate, and sometimes incontinence. </a:t>
            </a:r>
            <a:endParaRPr sz="1800">
              <a:latin typeface="Georgia"/>
              <a:ea typeface="Georgia"/>
              <a:cs typeface="Georgia"/>
              <a:sym typeface="Georgia"/>
            </a:endParaRPr>
          </a:p>
          <a:p>
            <a:pPr indent="-287782" lvl="0" marL="365760" rtl="0" algn="l">
              <a:spcBef>
                <a:spcPts val="300"/>
              </a:spcBef>
              <a:spcAft>
                <a:spcPts val="0"/>
              </a:spcAft>
              <a:buSzPts val="3300"/>
              <a:buFont typeface="Georgia"/>
              <a:buChar char="●"/>
            </a:pPr>
            <a:r>
              <a:rPr lang="en-US" sz="1800">
                <a:latin typeface="Georgia"/>
                <a:ea typeface="Georgia"/>
                <a:cs typeface="Georgia"/>
                <a:sym typeface="Georgia"/>
              </a:rPr>
              <a:t>Constipation. The rectum is located near the bladder and shares many of the same nerves. Hard, compacted stool in the rectum causes these nerves to be overactive and increase urinary frequency.</a:t>
            </a:r>
            <a:endParaRPr sz="1800">
              <a:latin typeface="Georgia"/>
              <a:ea typeface="Georgia"/>
              <a:cs typeface="Georgia"/>
              <a:sym typeface="Georgia"/>
            </a:endParaRPr>
          </a:p>
          <a:p>
            <a:pPr indent="-78232" lvl="0" marL="365760" rtl="0" algn="l">
              <a:spcBef>
                <a:spcPts val="300"/>
              </a:spcBef>
              <a:spcAft>
                <a:spcPts val="1200"/>
              </a:spcAft>
              <a:buSzPts val="2800"/>
              <a:buNone/>
            </a:pPr>
            <a:r>
              <a:t/>
            </a:r>
            <a:endParaRPr sz="1800">
              <a:latin typeface="Georgia"/>
              <a:ea typeface="Georgia"/>
              <a:cs typeface="Georgia"/>
              <a:sym typeface="Georgi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9"/>
          <p:cNvSpPr txBox="1"/>
          <p:nvPr>
            <p:ph type="title"/>
          </p:nvPr>
        </p:nvSpPr>
        <p:spPr>
          <a:xfrm>
            <a:off x="347750" y="3222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Temporary</a:t>
            </a:r>
            <a:r>
              <a:rPr lang="en-US"/>
              <a:t> Incontinence Causes</a:t>
            </a:r>
            <a:endParaRPr/>
          </a:p>
        </p:txBody>
      </p:sp>
      <p:sp>
        <p:nvSpPr>
          <p:cNvPr id="492" name="Google Shape;492;p59"/>
          <p:cNvSpPr txBox="1"/>
          <p:nvPr>
            <p:ph idx="1" type="body"/>
          </p:nvPr>
        </p:nvSpPr>
        <p:spPr>
          <a:xfrm>
            <a:off x="238325" y="1266450"/>
            <a:ext cx="8229600" cy="5226900"/>
          </a:xfrm>
          <a:prstGeom prst="rect">
            <a:avLst/>
          </a:prstGeom>
          <a:noFill/>
          <a:ln>
            <a:noFill/>
          </a:ln>
        </p:spPr>
        <p:txBody>
          <a:bodyPr anchorCtr="0" anchor="t" bIns="45700" lIns="91425" spcFirstLastPara="1" rIns="91425" wrap="square" tIns="45700">
            <a:noAutofit/>
          </a:bodyPr>
          <a:lstStyle/>
          <a:p>
            <a:pPr indent="-294131" lvl="0" marL="365760" rtl="0" algn="l">
              <a:lnSpc>
                <a:spcPct val="95000"/>
              </a:lnSpc>
              <a:spcBef>
                <a:spcPts val="0"/>
              </a:spcBef>
              <a:spcAft>
                <a:spcPts val="0"/>
              </a:spcAft>
              <a:buSzPts val="2980"/>
              <a:buFont typeface="Georgia"/>
              <a:buChar char="●"/>
            </a:pPr>
            <a:r>
              <a:rPr lang="en-US" sz="1704">
                <a:latin typeface="Georgia"/>
                <a:ea typeface="Georgia"/>
                <a:cs typeface="Georgia"/>
                <a:sym typeface="Georgia"/>
              </a:rPr>
              <a:t>Temporary urinary incontinence</a:t>
            </a:r>
            <a:endParaRPr sz="1704">
              <a:latin typeface="Georgia"/>
              <a:ea typeface="Georgia"/>
              <a:cs typeface="Georgia"/>
              <a:sym typeface="Georgia"/>
            </a:endParaRPr>
          </a:p>
          <a:p>
            <a:pPr indent="-284987" lvl="1" marL="658368" rtl="0" algn="l">
              <a:lnSpc>
                <a:spcPct val="95000"/>
              </a:lnSpc>
              <a:spcBef>
                <a:spcPts val="300"/>
              </a:spcBef>
              <a:spcAft>
                <a:spcPts val="0"/>
              </a:spcAft>
              <a:buSzPts val="2810"/>
              <a:buFont typeface="Georgia"/>
              <a:buChar char="○"/>
            </a:pPr>
            <a:r>
              <a:rPr lang="en-US" sz="1535">
                <a:latin typeface="Georgia"/>
                <a:ea typeface="Georgia"/>
                <a:cs typeface="Georgia"/>
                <a:sym typeface="Georgia"/>
              </a:rPr>
              <a:t>Certain drinks, foods and medications can act as diuretics or irritants — stimulating the bladder and increasing the volume of urine. They include:</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Alcohol</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Caffeine</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Decaffeinated tea and coffee</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Carbonated drinks</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Artificial sweeteners</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Corn syrup</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Foods that are high in spice, sugar or acid, especially citrus fruits</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Heart and blood pressure medications, sedatives, and muscle relaxants</a:t>
            </a:r>
            <a:endParaRPr sz="1535">
              <a:latin typeface="Georgia"/>
              <a:ea typeface="Georgia"/>
              <a:cs typeface="Georgia"/>
              <a:sym typeface="Georgia"/>
            </a:endParaRPr>
          </a:p>
          <a:p>
            <a:pPr indent="-257556" lvl="2" marL="923544" rtl="0" algn="l">
              <a:lnSpc>
                <a:spcPct val="95000"/>
              </a:lnSpc>
              <a:spcBef>
                <a:spcPts val="300"/>
              </a:spcBef>
              <a:spcAft>
                <a:spcPts val="0"/>
              </a:spcAft>
              <a:buSzPts val="2640"/>
              <a:buFont typeface="Georgia"/>
              <a:buChar char="■"/>
            </a:pPr>
            <a:r>
              <a:rPr lang="en-US" sz="1535">
                <a:latin typeface="Georgia"/>
                <a:ea typeface="Georgia"/>
                <a:cs typeface="Georgia"/>
                <a:sym typeface="Georgia"/>
              </a:rPr>
              <a:t>Large doses of vitamins B or C</a:t>
            </a:r>
            <a:endParaRPr sz="1535">
              <a:latin typeface="Georgia"/>
              <a:ea typeface="Georgia"/>
              <a:cs typeface="Georgia"/>
              <a:sym typeface="Georgia"/>
            </a:endParaRPr>
          </a:p>
          <a:p>
            <a:pPr indent="-104901" lvl="0" marL="365760" rtl="0" algn="l">
              <a:lnSpc>
                <a:spcPct val="95000"/>
              </a:lnSpc>
              <a:spcBef>
                <a:spcPts val="300"/>
              </a:spcBef>
              <a:spcAft>
                <a:spcPts val="1200"/>
              </a:spcAft>
              <a:buSzPts val="2380"/>
              <a:buNone/>
            </a:pPr>
            <a:r>
              <a:t/>
            </a:r>
            <a:endParaRPr sz="1405">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1"/>
          <p:cNvSpPr txBox="1"/>
          <p:nvPr>
            <p:ph type="title"/>
          </p:nvPr>
        </p:nvSpPr>
        <p:spPr>
          <a:xfrm>
            <a:off x="457200" y="5046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br>
              <a:rPr lang="en-US"/>
            </a:br>
            <a:r>
              <a:rPr lang="en-US"/>
              <a:t>Persistent Urinary Incontinence</a:t>
            </a:r>
            <a:endParaRPr/>
          </a:p>
        </p:txBody>
      </p:sp>
      <p:sp>
        <p:nvSpPr>
          <p:cNvPr id="498" name="Google Shape;498;p61"/>
          <p:cNvSpPr txBox="1"/>
          <p:nvPr>
            <p:ph idx="1" type="body"/>
          </p:nvPr>
        </p:nvSpPr>
        <p:spPr>
          <a:xfrm>
            <a:off x="457200" y="1571423"/>
            <a:ext cx="8229600" cy="5003100"/>
          </a:xfrm>
          <a:prstGeom prst="rect">
            <a:avLst/>
          </a:prstGeom>
          <a:noFill/>
          <a:ln>
            <a:noFill/>
          </a:ln>
        </p:spPr>
        <p:txBody>
          <a:bodyPr anchorCtr="0" anchor="t" bIns="45700" lIns="91425" spcFirstLastPara="1" rIns="91425" wrap="square" tIns="45700">
            <a:noAutofit/>
          </a:bodyPr>
          <a:lstStyle/>
          <a:p>
            <a:pPr indent="-321436" lvl="0" marL="365760" rtl="0" algn="l">
              <a:spcBef>
                <a:spcPts val="0"/>
              </a:spcBef>
              <a:spcAft>
                <a:spcPts val="0"/>
              </a:spcAft>
              <a:buSzPts val="3200"/>
              <a:buFont typeface="Georgia"/>
              <a:buChar char="●"/>
            </a:pPr>
            <a:r>
              <a:rPr lang="en-US" sz="1700">
                <a:latin typeface="Georgia"/>
                <a:ea typeface="Georgia"/>
                <a:cs typeface="Georgia"/>
                <a:sym typeface="Georgia"/>
              </a:rPr>
              <a:t>Persistent urinary incontinence</a:t>
            </a:r>
            <a:endParaRPr sz="1700">
              <a:latin typeface="Georgia"/>
              <a:ea typeface="Georgia"/>
              <a:cs typeface="Georgia"/>
              <a:sym typeface="Georgia"/>
            </a:endParaRPr>
          </a:p>
          <a:p>
            <a:pPr indent="-321436" lvl="0" marL="365760" rtl="0" algn="l">
              <a:spcBef>
                <a:spcPts val="300"/>
              </a:spcBef>
              <a:spcAft>
                <a:spcPts val="0"/>
              </a:spcAft>
              <a:buSzPts val="3200"/>
              <a:buFont typeface="Georgia"/>
              <a:buChar char="●"/>
            </a:pPr>
            <a:r>
              <a:rPr lang="en-US" sz="1700">
                <a:latin typeface="Georgia"/>
                <a:ea typeface="Georgia"/>
                <a:cs typeface="Georgia"/>
                <a:sym typeface="Georgia"/>
              </a:rPr>
              <a:t>Urinary incontinence can also be a persistent condition caused by underlying physical problems or changes, including:</a:t>
            </a:r>
            <a:endParaRPr sz="1700">
              <a:latin typeface="Georgia"/>
              <a:ea typeface="Georgia"/>
              <a:cs typeface="Georgia"/>
              <a:sym typeface="Georgia"/>
            </a:endParaRPr>
          </a:p>
          <a:p>
            <a:pPr indent="-309435" lvl="1" marL="658368" rtl="0" algn="l">
              <a:spcBef>
                <a:spcPts val="300"/>
              </a:spcBef>
              <a:spcAft>
                <a:spcPts val="0"/>
              </a:spcAft>
              <a:buSzPts val="3000"/>
              <a:buFont typeface="Georgia"/>
              <a:buChar char="○"/>
            </a:pPr>
            <a:r>
              <a:rPr lang="en-US" sz="1500">
                <a:latin typeface="Georgia"/>
                <a:ea typeface="Georgia"/>
                <a:cs typeface="Georgia"/>
                <a:sym typeface="Georgia"/>
              </a:rPr>
              <a:t>Pregnancy. Hormonal changes and the increased weight of the uterus can lead to stress incontinence.</a:t>
            </a:r>
            <a:endParaRPr sz="1500">
              <a:latin typeface="Georgia"/>
              <a:ea typeface="Georgia"/>
              <a:cs typeface="Georgia"/>
              <a:sym typeface="Georgia"/>
            </a:endParaRPr>
          </a:p>
          <a:p>
            <a:pPr indent="-309435" lvl="1" marL="658368" rtl="0" algn="l">
              <a:spcBef>
                <a:spcPts val="300"/>
              </a:spcBef>
              <a:spcAft>
                <a:spcPts val="0"/>
              </a:spcAft>
              <a:buSzPts val="3000"/>
              <a:buFont typeface="Georgia"/>
              <a:buChar char="○"/>
            </a:pPr>
            <a:r>
              <a:rPr lang="en-US" sz="1500">
                <a:latin typeface="Georgia"/>
                <a:ea typeface="Georgia"/>
                <a:cs typeface="Georgia"/>
                <a:sym typeface="Georgia"/>
              </a:rPr>
              <a:t>Childbirth. Vaginal delivery can weaken muscles needed for bladder control and also damage bladder nerves and supportive tissue, leading to a dropped (prolapsed) pelvic floor. With prolapse, the bladder, uterus, rectum or small intestine can get pushed down from the usual position and protrude into the vagina. Such protrusions can be associated with incontinence.</a:t>
            </a:r>
            <a:endParaRPr sz="1500">
              <a:latin typeface="Georgia"/>
              <a:ea typeface="Georgia"/>
              <a:cs typeface="Georgia"/>
              <a:sym typeface="Georgia"/>
            </a:endParaRPr>
          </a:p>
          <a:p>
            <a:pPr indent="-309435" lvl="1" marL="658368" rtl="0" algn="l">
              <a:spcBef>
                <a:spcPts val="300"/>
              </a:spcBef>
              <a:spcAft>
                <a:spcPts val="0"/>
              </a:spcAft>
              <a:buSzPts val="3000"/>
              <a:buFont typeface="Georgia"/>
              <a:buChar char="○"/>
            </a:pPr>
            <a:r>
              <a:rPr lang="en-US" sz="1500">
                <a:latin typeface="Georgia"/>
                <a:ea typeface="Georgia"/>
                <a:cs typeface="Georgia"/>
                <a:sym typeface="Georgia"/>
              </a:rPr>
              <a:t>Changes with age. Aging of the bladder muscle can decrease the bladder's capacity to store urine.</a:t>
            </a:r>
            <a:endParaRPr sz="1500">
              <a:latin typeface="Georgia"/>
              <a:ea typeface="Georgia"/>
              <a:cs typeface="Georgia"/>
              <a:sym typeface="Georgia"/>
            </a:endParaRPr>
          </a:p>
          <a:p>
            <a:pPr indent="-118236" lvl="0" marL="365760" rtl="0" algn="l">
              <a:spcBef>
                <a:spcPts val="300"/>
              </a:spcBef>
              <a:spcAft>
                <a:spcPts val="1200"/>
              </a:spcAft>
              <a:buSzPts val="2800"/>
              <a:buNone/>
            </a:pPr>
            <a:r>
              <a:t/>
            </a:r>
            <a:endParaRPr sz="1700">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2"/>
          <p:cNvSpPr txBox="1"/>
          <p:nvPr>
            <p:ph type="title"/>
          </p:nvPr>
        </p:nvSpPr>
        <p:spPr>
          <a:xfrm>
            <a:off x="329525" y="212800"/>
            <a:ext cx="8229600" cy="681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Persistent Urinary </a:t>
            </a:r>
            <a:r>
              <a:rPr lang="en-US"/>
              <a:t>Incontinence Cont.</a:t>
            </a:r>
            <a:endParaRPr/>
          </a:p>
        </p:txBody>
      </p:sp>
      <p:sp>
        <p:nvSpPr>
          <p:cNvPr id="504" name="Google Shape;504;p62"/>
          <p:cNvSpPr txBox="1"/>
          <p:nvPr>
            <p:ph idx="1" type="body"/>
          </p:nvPr>
        </p:nvSpPr>
        <p:spPr>
          <a:xfrm>
            <a:off x="91200" y="893800"/>
            <a:ext cx="8955600" cy="5964000"/>
          </a:xfrm>
          <a:prstGeom prst="rect">
            <a:avLst/>
          </a:prstGeom>
          <a:noFill/>
          <a:ln>
            <a:noFill/>
          </a:ln>
        </p:spPr>
        <p:txBody>
          <a:bodyPr anchorCtr="0" anchor="t" bIns="45700" lIns="91425" spcFirstLastPara="1" rIns="91425" wrap="square" tIns="45700">
            <a:noAutofit/>
          </a:bodyPr>
          <a:lstStyle/>
          <a:p>
            <a:pPr indent="-335407" lvl="0" marL="365760" rtl="0" algn="l">
              <a:spcBef>
                <a:spcPts val="0"/>
              </a:spcBef>
              <a:spcAft>
                <a:spcPts val="0"/>
              </a:spcAft>
              <a:buSzPts val="3000"/>
              <a:buFont typeface="Georgia"/>
              <a:buChar char="●"/>
            </a:pPr>
            <a:r>
              <a:rPr b="1" lang="en-US" sz="1500">
                <a:latin typeface="Georgia"/>
                <a:ea typeface="Georgia"/>
                <a:cs typeface="Georgia"/>
                <a:sym typeface="Georgia"/>
              </a:rPr>
              <a:t>Menopause. </a:t>
            </a:r>
            <a:r>
              <a:rPr lang="en-US" sz="1500">
                <a:latin typeface="Georgia"/>
                <a:ea typeface="Georgia"/>
                <a:cs typeface="Georgia"/>
                <a:sym typeface="Georgia"/>
              </a:rPr>
              <a:t>After menopause women produce less estrogen, a hormone that helps keep the lining of the bladder and urethra healthy. Deterioration of these tissues can aggravate incontinence.</a:t>
            </a:r>
            <a:endParaRPr sz="1500">
              <a:latin typeface="Georgia"/>
              <a:ea typeface="Georgia"/>
              <a:cs typeface="Georgia"/>
              <a:sym typeface="Georgia"/>
            </a:endParaRPr>
          </a:p>
          <a:p>
            <a:pPr indent="-335407" lvl="0" marL="365760" rtl="0" algn="l">
              <a:spcBef>
                <a:spcPts val="300"/>
              </a:spcBef>
              <a:spcAft>
                <a:spcPts val="0"/>
              </a:spcAft>
              <a:buSzPts val="3000"/>
              <a:buFont typeface="Georgia"/>
              <a:buChar char="●"/>
            </a:pPr>
            <a:r>
              <a:rPr b="1" lang="en-US" sz="1500">
                <a:latin typeface="Georgia"/>
                <a:ea typeface="Georgia"/>
                <a:cs typeface="Georgia"/>
                <a:sym typeface="Georgia"/>
              </a:rPr>
              <a:t>Hysterectomy. </a:t>
            </a:r>
            <a:r>
              <a:rPr lang="en-US" sz="1500">
                <a:latin typeface="Georgia"/>
                <a:ea typeface="Georgia"/>
                <a:cs typeface="Georgia"/>
                <a:sym typeface="Georgia"/>
              </a:rPr>
              <a:t>In women, the bladder and uterus are supported by many of the same muscles and ligaments. Any surgery that involves a woman's reproductive system, including removal of the uterus, may damage the supporting pelvic floor muscles, which can lead to incontinence.</a:t>
            </a:r>
            <a:endParaRPr sz="1500">
              <a:latin typeface="Georgia"/>
              <a:ea typeface="Georgia"/>
              <a:cs typeface="Georgia"/>
              <a:sym typeface="Georgia"/>
            </a:endParaRPr>
          </a:p>
          <a:p>
            <a:pPr indent="-335407" lvl="0" marL="365760" rtl="0" algn="l">
              <a:spcBef>
                <a:spcPts val="300"/>
              </a:spcBef>
              <a:spcAft>
                <a:spcPts val="0"/>
              </a:spcAft>
              <a:buSzPts val="3000"/>
              <a:buFont typeface="Georgia"/>
              <a:buChar char="●"/>
            </a:pPr>
            <a:r>
              <a:rPr b="1" lang="en-US" sz="1500">
                <a:latin typeface="Georgia"/>
                <a:ea typeface="Georgia"/>
                <a:cs typeface="Georgia"/>
                <a:sym typeface="Georgia"/>
              </a:rPr>
              <a:t>Enlarged prostate. </a:t>
            </a:r>
            <a:r>
              <a:rPr lang="en-US" sz="1500">
                <a:latin typeface="Georgia"/>
                <a:ea typeface="Georgia"/>
                <a:cs typeface="Georgia"/>
                <a:sym typeface="Georgia"/>
              </a:rPr>
              <a:t>Especially in older men, incontinence often stems from enlargement of the prostate gland, a condition known as benign prostatic hyperplasia.</a:t>
            </a:r>
            <a:endParaRPr sz="1500">
              <a:latin typeface="Georgia"/>
              <a:ea typeface="Georgia"/>
              <a:cs typeface="Georgia"/>
              <a:sym typeface="Georgia"/>
            </a:endParaRPr>
          </a:p>
          <a:p>
            <a:pPr indent="-335407" lvl="0" marL="365760" rtl="0" algn="l">
              <a:spcBef>
                <a:spcPts val="300"/>
              </a:spcBef>
              <a:spcAft>
                <a:spcPts val="0"/>
              </a:spcAft>
              <a:buSzPts val="3000"/>
              <a:buFont typeface="Georgia"/>
              <a:buChar char="●"/>
            </a:pPr>
            <a:r>
              <a:rPr b="1" lang="en-US" sz="1500">
                <a:latin typeface="Georgia"/>
                <a:ea typeface="Georgia"/>
                <a:cs typeface="Georgia"/>
                <a:sym typeface="Georgia"/>
              </a:rPr>
              <a:t>Prostate cancer.</a:t>
            </a:r>
            <a:r>
              <a:rPr lang="en-US" sz="1500">
                <a:latin typeface="Georgia"/>
                <a:ea typeface="Georgia"/>
                <a:cs typeface="Georgia"/>
                <a:sym typeface="Georgia"/>
              </a:rPr>
              <a:t> In men, stress incontinence or urge incontinence can be associated with untreated prostate cancer. But more often, incontinence is a side effect of treatments for prostate cancer.</a:t>
            </a:r>
            <a:endParaRPr sz="1500">
              <a:latin typeface="Georgia"/>
              <a:ea typeface="Georgia"/>
              <a:cs typeface="Georgia"/>
              <a:sym typeface="Georgia"/>
            </a:endParaRPr>
          </a:p>
          <a:p>
            <a:pPr indent="-335407" lvl="0" marL="365760" rtl="0" algn="l">
              <a:spcBef>
                <a:spcPts val="300"/>
              </a:spcBef>
              <a:spcAft>
                <a:spcPts val="0"/>
              </a:spcAft>
              <a:buSzPts val="3000"/>
              <a:buFont typeface="Georgia"/>
              <a:buChar char="●"/>
            </a:pPr>
            <a:r>
              <a:rPr b="1" lang="en-US" sz="1500">
                <a:latin typeface="Georgia"/>
                <a:ea typeface="Georgia"/>
                <a:cs typeface="Georgia"/>
                <a:sym typeface="Georgia"/>
              </a:rPr>
              <a:t>Obstruction</a:t>
            </a:r>
            <a:r>
              <a:rPr lang="en-US" sz="1500">
                <a:latin typeface="Georgia"/>
                <a:ea typeface="Georgia"/>
                <a:cs typeface="Georgia"/>
                <a:sym typeface="Georgia"/>
              </a:rPr>
              <a:t>. A tumor anywhere along the urinary tract can block the normal flow of urine, leading to overflow incontinence. Urinary stones  sometimes cause urine leakage.</a:t>
            </a:r>
            <a:endParaRPr sz="1500">
              <a:latin typeface="Georgia"/>
              <a:ea typeface="Georgia"/>
              <a:cs typeface="Georgia"/>
              <a:sym typeface="Georgia"/>
            </a:endParaRPr>
          </a:p>
          <a:p>
            <a:pPr indent="-335407" lvl="0" marL="365760" rtl="0" algn="l">
              <a:spcBef>
                <a:spcPts val="300"/>
              </a:spcBef>
              <a:spcAft>
                <a:spcPts val="0"/>
              </a:spcAft>
              <a:buSzPts val="3000"/>
              <a:buFont typeface="Georgia"/>
              <a:buChar char="●"/>
            </a:pPr>
            <a:r>
              <a:rPr b="1" lang="en-US" sz="1500">
                <a:latin typeface="Georgia"/>
                <a:ea typeface="Georgia"/>
                <a:cs typeface="Georgia"/>
                <a:sym typeface="Georgia"/>
              </a:rPr>
              <a:t>Neurological disorders. </a:t>
            </a:r>
            <a:r>
              <a:rPr lang="en-US" sz="1500">
                <a:latin typeface="Georgia"/>
                <a:ea typeface="Georgia"/>
                <a:cs typeface="Georgia"/>
                <a:sym typeface="Georgia"/>
              </a:rPr>
              <a:t>Multiple sclerosis, Parkinson's disease, stroke, Diabetes complications, a brain tumor or a spinal injury can interfere with nerve signals involved in bladder control, causing urinary incontinence.</a:t>
            </a:r>
            <a:endParaRPr sz="1500">
              <a:latin typeface="Georgia"/>
              <a:ea typeface="Georgia"/>
              <a:cs typeface="Georgia"/>
              <a:sym typeface="Georgia"/>
            </a:endParaRPr>
          </a:p>
          <a:p>
            <a:pPr indent="-144907" lvl="0" marL="365760" rtl="0" algn="l">
              <a:spcBef>
                <a:spcPts val="300"/>
              </a:spcBef>
              <a:spcAft>
                <a:spcPts val="1200"/>
              </a:spcAft>
              <a:buSzPts val="2800"/>
              <a:buNone/>
            </a:pPr>
            <a:r>
              <a:t/>
            </a:r>
            <a:endParaRPr sz="1400">
              <a:latin typeface="Georgia"/>
              <a:ea typeface="Georgia"/>
              <a:cs typeface="Georgia"/>
              <a:sym typeface="Georg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3bacb993559_0_559"/>
          <p:cNvSpPr txBox="1"/>
          <p:nvPr>
            <p:ph type="title"/>
          </p:nvPr>
        </p:nvSpPr>
        <p:spPr>
          <a:xfrm>
            <a:off x="457200" y="114300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Bladder Cancer</a:t>
            </a:r>
            <a:endParaRPr/>
          </a:p>
        </p:txBody>
      </p:sp>
      <p:sp>
        <p:nvSpPr>
          <p:cNvPr id="510" name="Google Shape;510;g3bacb993559_0_559"/>
          <p:cNvSpPr txBox="1"/>
          <p:nvPr>
            <p:ph idx="1" type="body"/>
          </p:nvPr>
        </p:nvSpPr>
        <p:spPr>
          <a:xfrm>
            <a:off x="457200" y="2249424"/>
            <a:ext cx="8229600" cy="4325100"/>
          </a:xfrm>
          <a:prstGeom prst="rect">
            <a:avLst/>
          </a:prstGeom>
        </p:spPr>
        <p:txBody>
          <a:bodyPr anchorCtr="0" anchor="t" bIns="45700" lIns="91425" spcFirstLastPara="1" rIns="91425" wrap="square" tIns="45700">
            <a:normAutofit/>
          </a:bodyPr>
          <a:lstStyle/>
          <a:p>
            <a:pPr indent="-349250" lvl="0" marL="457200" rtl="0" algn="l">
              <a:spcBef>
                <a:spcPts val="300"/>
              </a:spcBef>
              <a:spcAft>
                <a:spcPts val="0"/>
              </a:spcAft>
              <a:buSzPts val="1900"/>
              <a:buFont typeface="Georgia"/>
              <a:buChar char="-"/>
            </a:pPr>
            <a:r>
              <a:rPr lang="en-US" sz="1800">
                <a:latin typeface="Georgia"/>
                <a:ea typeface="Georgia"/>
                <a:cs typeface="Georgia"/>
                <a:sym typeface="Georgia"/>
              </a:rPr>
              <a:t>Tends to affect adults over age 60</a:t>
            </a:r>
            <a:endParaRPr sz="1800">
              <a:latin typeface="Georgia"/>
              <a:ea typeface="Georgia"/>
              <a:cs typeface="Georgia"/>
              <a:sym typeface="Georgia"/>
            </a:endParaRPr>
          </a:p>
          <a:p>
            <a:pPr indent="-342900" lvl="0" marL="457200" rtl="0" algn="l">
              <a:spcBef>
                <a:spcPts val="0"/>
              </a:spcBef>
              <a:spcAft>
                <a:spcPts val="0"/>
              </a:spcAft>
              <a:buSzPts val="1800"/>
              <a:buFont typeface="Georgia"/>
              <a:buChar char="-"/>
            </a:pPr>
            <a:r>
              <a:rPr lang="en-US" sz="1800">
                <a:latin typeface="Georgia"/>
                <a:ea typeface="Georgia"/>
                <a:cs typeface="Georgia"/>
                <a:sym typeface="Georgia"/>
              </a:rPr>
              <a:t>Men are affected </a:t>
            </a:r>
            <a:r>
              <a:rPr b="1" lang="en-US" sz="1800">
                <a:latin typeface="Georgia"/>
                <a:ea typeface="Georgia"/>
                <a:cs typeface="Georgia"/>
                <a:sym typeface="Georgia"/>
              </a:rPr>
              <a:t>3x </a:t>
            </a:r>
            <a:r>
              <a:rPr lang="en-US" sz="1800">
                <a:latin typeface="Georgia"/>
                <a:ea typeface="Georgia"/>
                <a:cs typeface="Georgia"/>
                <a:sym typeface="Georgia"/>
              </a:rPr>
              <a:t>as often as women</a:t>
            </a:r>
            <a:endParaRPr sz="1800">
              <a:latin typeface="Georgia"/>
              <a:ea typeface="Georgia"/>
              <a:cs typeface="Georgia"/>
              <a:sym typeface="Georgia"/>
            </a:endParaRPr>
          </a:p>
          <a:p>
            <a:pPr indent="-342900" lvl="0" marL="457200" rtl="0" algn="l">
              <a:spcBef>
                <a:spcPts val="0"/>
              </a:spcBef>
              <a:spcAft>
                <a:spcPts val="0"/>
              </a:spcAft>
              <a:buSzPts val="1800"/>
              <a:buFont typeface="Georgia"/>
              <a:buChar char="-"/>
            </a:pPr>
            <a:r>
              <a:rPr lang="en-US" sz="1800">
                <a:latin typeface="Georgia"/>
                <a:ea typeface="Georgia"/>
                <a:cs typeface="Georgia"/>
                <a:sym typeface="Georgia"/>
              </a:rPr>
              <a:t>Can often recur &amp; spread to bones, liver &amp; lungs</a:t>
            </a:r>
            <a:endParaRPr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Risk factors</a:t>
            </a:r>
            <a:r>
              <a:rPr lang="en-US" sz="1800">
                <a:latin typeface="Georgia"/>
                <a:ea typeface="Georgia"/>
                <a:cs typeface="Georgia"/>
                <a:sym typeface="Georgia"/>
              </a:rPr>
              <a:t>: exposure to toxins such as hydrocarbons or benzene (found in production of paints, dyes, plastics etc), smoking, family </a:t>
            </a:r>
            <a:r>
              <a:rPr lang="en-US" sz="1800">
                <a:latin typeface="Georgia"/>
                <a:ea typeface="Georgia"/>
                <a:cs typeface="Georgia"/>
                <a:sym typeface="Georgia"/>
              </a:rPr>
              <a:t>history</a:t>
            </a:r>
            <a:r>
              <a:rPr lang="en-US" sz="1800">
                <a:latin typeface="Georgia"/>
                <a:ea typeface="Georgia"/>
                <a:cs typeface="Georgia"/>
                <a:sym typeface="Georgia"/>
              </a:rPr>
              <a:t> </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Chronic Bladder infections, use of catheters, and previous chemotherapy and radiation therapy are also risk factors.</a:t>
            </a:r>
            <a:endParaRPr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Symptoms: </a:t>
            </a:r>
            <a:r>
              <a:rPr lang="en-US" sz="1800">
                <a:latin typeface="Georgia"/>
                <a:ea typeface="Georgia"/>
                <a:cs typeface="Georgia"/>
                <a:sym typeface="Georgia"/>
              </a:rPr>
              <a:t>often asymptomatic, the most common </a:t>
            </a:r>
            <a:r>
              <a:rPr lang="en-US" sz="1800">
                <a:latin typeface="Georgia"/>
                <a:ea typeface="Georgia"/>
                <a:cs typeface="Georgia"/>
                <a:sym typeface="Georgia"/>
              </a:rPr>
              <a:t>symptom</a:t>
            </a:r>
            <a:r>
              <a:rPr lang="en-US" sz="1800">
                <a:latin typeface="Georgia"/>
                <a:ea typeface="Georgia"/>
                <a:cs typeface="Georgia"/>
                <a:sym typeface="Georgia"/>
              </a:rPr>
              <a:t> is hematuria.</a:t>
            </a:r>
            <a:endParaRPr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Treatment: </a:t>
            </a:r>
            <a:r>
              <a:rPr lang="en-US" sz="1800">
                <a:latin typeface="Georgia"/>
                <a:ea typeface="Georgia"/>
                <a:cs typeface="Georgia"/>
                <a:sym typeface="Georgia"/>
              </a:rPr>
              <a:t>Often involves surgery, as well as chemotherapy and/or radiation.</a:t>
            </a:r>
            <a:endParaRPr sz="1800">
              <a:latin typeface="Georgia"/>
              <a:ea typeface="Georgia"/>
              <a:cs typeface="Georgia"/>
              <a:sym typeface="Georgia"/>
            </a:endParaRPr>
          </a:p>
          <a:p>
            <a:pPr indent="0" lvl="0" marL="0" rtl="0" algn="l">
              <a:spcBef>
                <a:spcPts val="1200"/>
              </a:spcBef>
              <a:spcAft>
                <a:spcPts val="1200"/>
              </a:spcAft>
              <a:buNone/>
            </a:pPr>
            <a:r>
              <a:t/>
            </a:r>
            <a:endParaRPr sz="1800">
              <a:latin typeface="Georgia"/>
              <a:ea typeface="Georgia"/>
              <a:cs typeface="Georgia"/>
              <a:sym typeface="Georg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g3bacb993559_0_564"/>
          <p:cNvSpPr txBox="1"/>
          <p:nvPr>
            <p:ph type="title"/>
          </p:nvPr>
        </p:nvSpPr>
        <p:spPr>
          <a:xfrm>
            <a:off x="457200" y="413425"/>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                Pathologies of the Kidney</a:t>
            </a:r>
            <a:endParaRPr/>
          </a:p>
        </p:txBody>
      </p:sp>
      <p:pic>
        <p:nvPicPr>
          <p:cNvPr id="516" name="Google Shape;516;g3bacb993559_0_564"/>
          <p:cNvPicPr preferRelativeResize="0"/>
          <p:nvPr/>
        </p:nvPicPr>
        <p:blipFill>
          <a:blip r:embed="rId3">
            <a:alphaModFix/>
          </a:blip>
          <a:stretch>
            <a:fillRect/>
          </a:stretch>
        </p:blipFill>
        <p:spPr>
          <a:xfrm>
            <a:off x="984925" y="1480225"/>
            <a:ext cx="7277500" cy="50296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g3bacb993559_0_600"/>
          <p:cNvSpPr txBox="1"/>
          <p:nvPr>
            <p:ph type="title"/>
          </p:nvPr>
        </p:nvSpPr>
        <p:spPr>
          <a:xfrm>
            <a:off x="311275" y="35870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Kidney Cancer</a:t>
            </a:r>
            <a:endParaRPr/>
          </a:p>
        </p:txBody>
      </p:sp>
      <p:sp>
        <p:nvSpPr>
          <p:cNvPr id="522" name="Google Shape;522;g3bacb993559_0_600"/>
          <p:cNvSpPr txBox="1"/>
          <p:nvPr>
            <p:ph idx="1" type="body"/>
          </p:nvPr>
        </p:nvSpPr>
        <p:spPr>
          <a:xfrm>
            <a:off x="457200" y="1425500"/>
            <a:ext cx="8229600" cy="5148900"/>
          </a:xfrm>
          <a:prstGeom prst="rect">
            <a:avLst/>
          </a:prstGeom>
        </p:spPr>
        <p:txBody>
          <a:bodyPr anchorCtr="0" anchor="t" bIns="45700" lIns="91425" spcFirstLastPara="1" rIns="91425" wrap="square" tIns="45700">
            <a:normAutofit/>
          </a:bodyPr>
          <a:lstStyle/>
          <a:p>
            <a:pPr indent="0" lvl="0" marL="0" rtl="0" algn="l">
              <a:spcBef>
                <a:spcPts val="300"/>
              </a:spcBef>
              <a:spcAft>
                <a:spcPts val="0"/>
              </a:spcAft>
              <a:buNone/>
            </a:pPr>
            <a:r>
              <a:rPr b="1" lang="en-US" sz="1800">
                <a:latin typeface="Georgia"/>
                <a:ea typeface="Georgia"/>
                <a:cs typeface="Georgia"/>
                <a:sym typeface="Georgia"/>
              </a:rPr>
              <a:t>Affects males more than females, at a 3:2 ratio</a:t>
            </a:r>
            <a:endParaRPr b="1"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Often diagnosed between</a:t>
            </a:r>
            <a:r>
              <a:rPr b="1" lang="en-US" sz="1800">
                <a:latin typeface="Georgia"/>
                <a:ea typeface="Georgia"/>
                <a:cs typeface="Georgia"/>
                <a:sym typeface="Georgia"/>
              </a:rPr>
              <a:t> 50- 70 years of age</a:t>
            </a:r>
            <a:endParaRPr b="1"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Risk Factors: Tobacco Use, Exposure to Asbestos, Cadmium &amp; Trichlorethylene </a:t>
            </a:r>
            <a:r>
              <a:rPr lang="en-US" sz="1800">
                <a:latin typeface="Georgia"/>
                <a:ea typeface="Georgia"/>
                <a:cs typeface="Georgia"/>
                <a:sym typeface="Georgia"/>
              </a:rPr>
              <a:t> (dry cleaning chemical)</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Other risk factors: Obesity, Hypertension, family history</a:t>
            </a:r>
            <a:endParaRPr sz="1800">
              <a:latin typeface="Georgia"/>
              <a:ea typeface="Georgia"/>
              <a:cs typeface="Georgia"/>
              <a:sym typeface="Georgia"/>
            </a:endParaRPr>
          </a:p>
          <a:p>
            <a:pPr indent="0" lvl="0" marL="0" rtl="0" algn="l">
              <a:spcBef>
                <a:spcPts val="1200"/>
              </a:spcBef>
              <a:spcAft>
                <a:spcPts val="0"/>
              </a:spcAft>
              <a:buNone/>
            </a:pPr>
            <a:r>
              <a:rPr b="1" lang="en-US" sz="2000">
                <a:latin typeface="Georgia"/>
                <a:ea typeface="Georgia"/>
                <a:cs typeface="Georgia"/>
                <a:sym typeface="Georgia"/>
              </a:rPr>
              <a:t>Symptoms:</a:t>
            </a:r>
            <a:r>
              <a:rPr b="1" lang="en-US" sz="1800">
                <a:latin typeface="Georgia"/>
                <a:ea typeface="Georgia"/>
                <a:cs typeface="Georgia"/>
                <a:sym typeface="Georgia"/>
              </a:rPr>
              <a:t> </a:t>
            </a:r>
            <a:r>
              <a:rPr lang="en-US" sz="1800">
                <a:latin typeface="Georgia"/>
                <a:ea typeface="Georgia"/>
                <a:cs typeface="Georgia"/>
                <a:sym typeface="Georgia"/>
              </a:rPr>
              <a:t>Often silent until quite advanced. </a:t>
            </a:r>
            <a:endParaRPr sz="1800">
              <a:latin typeface="Georgia"/>
              <a:ea typeface="Georgia"/>
              <a:cs typeface="Georgia"/>
              <a:sym typeface="Georgia"/>
            </a:endParaRPr>
          </a:p>
          <a:p>
            <a:pPr indent="0" lvl="0" marL="0" rtl="0" algn="l">
              <a:spcBef>
                <a:spcPts val="1200"/>
              </a:spcBef>
              <a:spcAft>
                <a:spcPts val="0"/>
              </a:spcAft>
              <a:buNone/>
            </a:pPr>
            <a:r>
              <a:rPr b="1" i="1" lang="en-US" sz="1800">
                <a:latin typeface="Georgia"/>
                <a:ea typeface="Georgia"/>
                <a:cs typeface="Georgia"/>
                <a:sym typeface="Georgia"/>
              </a:rPr>
              <a:t>Classic triad: Hematuria, Flank pain &amp; a palpable abdominopelvic mass</a:t>
            </a:r>
            <a:r>
              <a:rPr b="1" lang="en-US" sz="1800">
                <a:latin typeface="Georgia"/>
                <a:ea typeface="Georgia"/>
                <a:cs typeface="Georgia"/>
                <a:sym typeface="Georgia"/>
              </a:rPr>
              <a:t>. </a:t>
            </a:r>
            <a:r>
              <a:rPr lang="en-US" sz="1800">
                <a:latin typeface="Georgia"/>
                <a:ea typeface="Georgia"/>
                <a:cs typeface="Georgia"/>
                <a:sym typeface="Georgia"/>
              </a:rPr>
              <a:t>Also nonspecific cancer symptoms such as unexplained weight loss, fatigue and anemia.</a:t>
            </a:r>
            <a:endParaRPr sz="1800">
              <a:latin typeface="Georgia"/>
              <a:ea typeface="Georgia"/>
              <a:cs typeface="Georgia"/>
              <a:sym typeface="Georgia"/>
            </a:endParaRPr>
          </a:p>
          <a:p>
            <a:pPr indent="0" lvl="0" marL="0" rtl="0" algn="l">
              <a:spcBef>
                <a:spcPts val="1200"/>
              </a:spcBef>
              <a:spcAft>
                <a:spcPts val="0"/>
              </a:spcAft>
              <a:buNone/>
            </a:pPr>
            <a:r>
              <a:rPr b="1" lang="en-US" sz="2100">
                <a:latin typeface="Georgia"/>
                <a:ea typeface="Georgia"/>
                <a:cs typeface="Georgia"/>
                <a:sym typeface="Georgia"/>
              </a:rPr>
              <a:t>Treatment: </a:t>
            </a:r>
            <a:r>
              <a:rPr lang="en-US" sz="1800">
                <a:latin typeface="Georgia"/>
                <a:ea typeface="Georgia"/>
                <a:cs typeface="Georgia"/>
                <a:sym typeface="Georgia"/>
              </a:rPr>
              <a:t>Surgical removal, chemotherapy, immunotherapy. </a:t>
            </a:r>
            <a:endParaRPr sz="1800">
              <a:latin typeface="Georgia"/>
              <a:ea typeface="Georgia"/>
              <a:cs typeface="Georgia"/>
              <a:sym typeface="Georgia"/>
            </a:endParaRPr>
          </a:p>
          <a:p>
            <a:pPr indent="0" lvl="0" marL="0" rtl="0" algn="l">
              <a:spcBef>
                <a:spcPts val="1200"/>
              </a:spcBef>
              <a:spcAft>
                <a:spcPts val="1200"/>
              </a:spcAft>
              <a:buNone/>
            </a:pPr>
            <a:r>
              <a:t/>
            </a:r>
            <a:endParaRPr sz="1800">
              <a:latin typeface="Georgia"/>
              <a:ea typeface="Georgia"/>
              <a:cs typeface="Georgia"/>
              <a:sym typeface="Georg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g3bacb993559_0_571"/>
          <p:cNvSpPr txBox="1"/>
          <p:nvPr>
            <p:ph type="title"/>
          </p:nvPr>
        </p:nvSpPr>
        <p:spPr>
          <a:xfrm>
            <a:off x="329525" y="43165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Glomerulonephritis</a:t>
            </a:r>
            <a:endParaRPr/>
          </a:p>
        </p:txBody>
      </p:sp>
      <p:sp>
        <p:nvSpPr>
          <p:cNvPr id="528" name="Google Shape;528;g3bacb993559_0_571"/>
          <p:cNvSpPr txBox="1"/>
          <p:nvPr>
            <p:ph idx="1" type="body"/>
          </p:nvPr>
        </p:nvSpPr>
        <p:spPr>
          <a:xfrm>
            <a:off x="256550" y="1410400"/>
            <a:ext cx="8229600" cy="5064600"/>
          </a:xfrm>
          <a:prstGeom prst="rect">
            <a:avLst/>
          </a:prstGeom>
        </p:spPr>
        <p:txBody>
          <a:bodyPr anchorCtr="0" anchor="t" bIns="45700" lIns="91425" spcFirstLastPara="1" rIns="91425" wrap="square" tIns="45700">
            <a:normAutofit/>
          </a:bodyPr>
          <a:lstStyle/>
          <a:p>
            <a:pPr indent="0" lvl="0" marL="0" rtl="0" algn="l">
              <a:spcBef>
                <a:spcPts val="300"/>
              </a:spcBef>
              <a:spcAft>
                <a:spcPts val="0"/>
              </a:spcAft>
              <a:buNone/>
            </a:pPr>
            <a:r>
              <a:rPr lang="en-US" sz="1800">
                <a:latin typeface="Georgia"/>
                <a:ea typeface="Georgia"/>
                <a:cs typeface="Georgia"/>
                <a:sym typeface="Georgia"/>
              </a:rPr>
              <a:t>Inflammation of the Glomeruli</a:t>
            </a:r>
            <a:endParaRPr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Acute: </a:t>
            </a:r>
            <a:r>
              <a:rPr lang="en-US" sz="1800">
                <a:latin typeface="Georgia"/>
                <a:ea typeface="Georgia"/>
                <a:cs typeface="Georgia"/>
                <a:sym typeface="Georgia"/>
              </a:rPr>
              <a:t>occurs 7 - 10 days after another infection - often an Upper Respiratory Infection, </a:t>
            </a:r>
            <a:r>
              <a:rPr lang="en-US" sz="1800">
                <a:latin typeface="Georgia"/>
                <a:ea typeface="Georgia"/>
                <a:cs typeface="Georgia"/>
                <a:sym typeface="Georgia"/>
              </a:rPr>
              <a:t>particularly </a:t>
            </a:r>
            <a:r>
              <a:rPr lang="en-US" sz="1800">
                <a:latin typeface="Georgia"/>
                <a:ea typeface="Georgia"/>
                <a:cs typeface="Georgia"/>
                <a:sym typeface="Georgia"/>
              </a:rPr>
              <a:t> </a:t>
            </a:r>
            <a:r>
              <a:rPr b="1" lang="en-US" sz="1800">
                <a:latin typeface="Georgia"/>
                <a:ea typeface="Georgia"/>
                <a:cs typeface="Georgia"/>
                <a:sym typeface="Georgia"/>
              </a:rPr>
              <a:t>Strep. </a:t>
            </a:r>
            <a:r>
              <a:rPr lang="en-US" sz="1800">
                <a:latin typeface="Georgia"/>
                <a:ea typeface="Georgia"/>
                <a:cs typeface="Georgia"/>
                <a:sym typeface="Georgia"/>
              </a:rPr>
              <a:t> It will usually resolve on its own without significant kidney damage but about 10% of cases can become chronic.</a:t>
            </a:r>
            <a:endParaRPr sz="1800">
              <a:latin typeface="Georgia"/>
              <a:ea typeface="Georgia"/>
              <a:cs typeface="Georgia"/>
              <a:sym typeface="Georgia"/>
            </a:endParaRPr>
          </a:p>
          <a:p>
            <a:pPr indent="0" lvl="0" marL="0" rtl="0" algn="l">
              <a:spcBef>
                <a:spcPts val="1200"/>
              </a:spcBef>
              <a:spcAft>
                <a:spcPts val="0"/>
              </a:spcAft>
              <a:buNone/>
            </a:pPr>
            <a:r>
              <a:rPr b="1" lang="en-US" sz="1800">
                <a:latin typeface="Georgia"/>
                <a:ea typeface="Georgia"/>
                <a:cs typeface="Georgia"/>
                <a:sym typeface="Georgia"/>
              </a:rPr>
              <a:t>Chronic: </a:t>
            </a:r>
            <a:r>
              <a:rPr lang="en-US" sz="1800">
                <a:latin typeface="Georgia"/>
                <a:ea typeface="Georgia"/>
                <a:cs typeface="Georgia"/>
                <a:sym typeface="Georgia"/>
              </a:rPr>
              <a:t>leads to</a:t>
            </a:r>
            <a:r>
              <a:rPr b="1" lang="en-US" sz="1800">
                <a:latin typeface="Georgia"/>
                <a:ea typeface="Georgia"/>
                <a:cs typeface="Georgia"/>
                <a:sym typeface="Georgia"/>
              </a:rPr>
              <a:t> </a:t>
            </a:r>
            <a:r>
              <a:rPr lang="en-US" sz="1800">
                <a:latin typeface="Georgia"/>
                <a:ea typeface="Georgia"/>
                <a:cs typeface="Georgia"/>
                <a:sym typeface="Georgia"/>
              </a:rPr>
              <a:t>gradual, progressive loss of kidney function. Often caused by bacteria such as strep, viruses such as </a:t>
            </a:r>
            <a:r>
              <a:rPr b="1" lang="en-US" sz="1800">
                <a:latin typeface="Georgia"/>
                <a:ea typeface="Georgia"/>
                <a:cs typeface="Georgia"/>
                <a:sym typeface="Georgia"/>
              </a:rPr>
              <a:t>Hep B/C or HIV</a:t>
            </a:r>
            <a:r>
              <a:rPr lang="en-US" sz="1800">
                <a:latin typeface="Georgia"/>
                <a:ea typeface="Georgia"/>
                <a:cs typeface="Georgia"/>
                <a:sym typeface="Georgia"/>
              </a:rPr>
              <a:t>. May also be caused by systemic diseases such as: </a:t>
            </a:r>
            <a:r>
              <a:rPr b="1" lang="en-US" sz="1800">
                <a:latin typeface="Georgia"/>
                <a:ea typeface="Georgia"/>
                <a:cs typeface="Georgia"/>
                <a:sym typeface="Georgia"/>
              </a:rPr>
              <a:t>hypertension, diabetes,  or SLE.  </a:t>
            </a:r>
            <a:r>
              <a:rPr lang="en-US" sz="1800">
                <a:latin typeface="Georgia"/>
                <a:ea typeface="Georgia"/>
                <a:cs typeface="Georgia"/>
                <a:sym typeface="Georgia"/>
              </a:rPr>
              <a:t>Overdoses or long term use of </a:t>
            </a:r>
            <a:r>
              <a:rPr lang="en-US" sz="1800">
                <a:latin typeface="Georgia"/>
                <a:ea typeface="Georgia"/>
                <a:cs typeface="Georgia"/>
                <a:sym typeface="Georgia"/>
              </a:rPr>
              <a:t>certain</a:t>
            </a:r>
            <a:r>
              <a:rPr lang="en-US" sz="1800">
                <a:latin typeface="Georgia"/>
                <a:ea typeface="Georgia"/>
                <a:cs typeface="Georgia"/>
                <a:sym typeface="Georgia"/>
              </a:rPr>
              <a:t> medications may also cause this condition, such as: </a:t>
            </a:r>
            <a:r>
              <a:rPr b="1" lang="en-US" sz="1800">
                <a:latin typeface="Georgia"/>
                <a:ea typeface="Georgia"/>
                <a:cs typeface="Georgia"/>
                <a:sym typeface="Georgia"/>
              </a:rPr>
              <a:t>NSAIDs, Lithium, certain antibiotics, Proton pump inhibitors &amp; some </a:t>
            </a:r>
            <a:r>
              <a:rPr b="1" lang="en-US" sz="1800">
                <a:latin typeface="Georgia"/>
                <a:ea typeface="Georgia"/>
                <a:cs typeface="Georgia"/>
                <a:sym typeface="Georgia"/>
              </a:rPr>
              <a:t>chemotherapy</a:t>
            </a:r>
            <a:r>
              <a:rPr b="1" lang="en-US" sz="1800">
                <a:latin typeface="Georgia"/>
                <a:ea typeface="Georgia"/>
                <a:cs typeface="Georgia"/>
                <a:sym typeface="Georgia"/>
              </a:rPr>
              <a:t> drugs.</a:t>
            </a:r>
            <a:endParaRPr b="1" sz="1800">
              <a:latin typeface="Georgia"/>
              <a:ea typeface="Georgia"/>
              <a:cs typeface="Georgia"/>
              <a:sym typeface="Georgia"/>
            </a:endParaRPr>
          </a:p>
          <a:p>
            <a:pPr indent="0" lvl="0" marL="0" rtl="0" algn="l">
              <a:spcBef>
                <a:spcPts val="1200"/>
              </a:spcBef>
              <a:spcAft>
                <a:spcPts val="1200"/>
              </a:spcAft>
              <a:buNone/>
            </a:pPr>
            <a:r>
              <a:rPr b="1" lang="en-US" sz="1800">
                <a:latin typeface="Georgia"/>
                <a:ea typeface="Georgia"/>
                <a:cs typeface="Georgia"/>
                <a:sym typeface="Georgia"/>
              </a:rPr>
              <a:t>Symptoms: proteinuria, hematuria and/or oliguria. </a:t>
            </a:r>
            <a:r>
              <a:rPr lang="en-US" sz="1800">
                <a:latin typeface="Georgia"/>
                <a:ea typeface="Georgia"/>
                <a:cs typeface="Georgia"/>
                <a:sym typeface="Georgia"/>
              </a:rPr>
              <a:t>Urine may look smoky or coffee coloured, or may be foamy. Symptoms will progress to hypertension, generalized edema &amp; lumbar pain.</a:t>
            </a:r>
            <a:endParaRPr sz="1800">
              <a:latin typeface="Georgia"/>
              <a:ea typeface="Georgia"/>
              <a:cs typeface="Georgia"/>
              <a:sym typeface="Georg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g3bacb993559_0_576"/>
          <p:cNvSpPr txBox="1"/>
          <p:nvPr>
            <p:ph type="title"/>
          </p:nvPr>
        </p:nvSpPr>
        <p:spPr>
          <a:xfrm>
            <a:off x="457200" y="114300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Glomerulonephritis Treatment</a:t>
            </a:r>
            <a:endParaRPr/>
          </a:p>
        </p:txBody>
      </p:sp>
      <p:sp>
        <p:nvSpPr>
          <p:cNvPr id="534" name="Google Shape;534;g3bacb993559_0_576"/>
          <p:cNvSpPr txBox="1"/>
          <p:nvPr>
            <p:ph idx="1" type="body"/>
          </p:nvPr>
        </p:nvSpPr>
        <p:spPr>
          <a:xfrm>
            <a:off x="457200" y="2249424"/>
            <a:ext cx="8229600" cy="4325100"/>
          </a:xfrm>
          <a:prstGeom prst="rect">
            <a:avLst/>
          </a:prstGeom>
        </p:spPr>
        <p:txBody>
          <a:bodyPr anchorCtr="0" anchor="t" bIns="45700" lIns="91425" spcFirstLastPara="1" rIns="91425" wrap="square" tIns="45700">
            <a:normAutofit/>
          </a:bodyPr>
          <a:lstStyle/>
          <a:p>
            <a:pPr indent="0" lvl="0" marL="0" rtl="0" algn="l">
              <a:spcBef>
                <a:spcPts val="300"/>
              </a:spcBef>
              <a:spcAft>
                <a:spcPts val="0"/>
              </a:spcAft>
              <a:buNone/>
            </a:pPr>
            <a:r>
              <a:rPr lang="en-US" sz="1800">
                <a:latin typeface="Georgia"/>
                <a:ea typeface="Georgia"/>
                <a:cs typeface="Georgia"/>
                <a:sym typeface="Georgia"/>
              </a:rPr>
              <a:t>Use of medications, such as: </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antibiotics (depending on the cause),</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corticosteroids, </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antihypertensives and diuretics. </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The disease may progress</a:t>
            </a:r>
            <a:endParaRPr sz="1800">
              <a:latin typeface="Georgia"/>
              <a:ea typeface="Georgia"/>
              <a:cs typeface="Georgia"/>
              <a:sym typeface="Georgia"/>
            </a:endParaRPr>
          </a:p>
          <a:p>
            <a:pPr indent="0" lvl="0" marL="0" rtl="0" algn="l">
              <a:spcBef>
                <a:spcPts val="1200"/>
              </a:spcBef>
              <a:spcAft>
                <a:spcPts val="0"/>
              </a:spcAft>
              <a:buNone/>
            </a:pPr>
            <a:r>
              <a:rPr lang="en-US" sz="1800">
                <a:latin typeface="Georgia"/>
                <a:ea typeface="Georgia"/>
                <a:cs typeface="Georgia"/>
                <a:sym typeface="Georgia"/>
              </a:rPr>
              <a:t> to requiring dialysis</a:t>
            </a:r>
            <a:endParaRPr sz="1800">
              <a:latin typeface="Georgia"/>
              <a:ea typeface="Georgia"/>
              <a:cs typeface="Georgia"/>
              <a:sym typeface="Georgia"/>
            </a:endParaRPr>
          </a:p>
          <a:p>
            <a:pPr indent="0" lvl="0" marL="0" rtl="0" algn="l">
              <a:spcBef>
                <a:spcPts val="1200"/>
              </a:spcBef>
              <a:spcAft>
                <a:spcPts val="1200"/>
              </a:spcAft>
              <a:buNone/>
            </a:pPr>
            <a:r>
              <a:rPr lang="en-US" sz="1800">
                <a:latin typeface="Georgia"/>
                <a:ea typeface="Georgia"/>
                <a:cs typeface="Georgia"/>
                <a:sym typeface="Georgia"/>
              </a:rPr>
              <a:t> or kidney transplantation.</a:t>
            </a:r>
            <a:endParaRPr sz="1800">
              <a:latin typeface="Georgia"/>
              <a:ea typeface="Georgia"/>
              <a:cs typeface="Georgia"/>
              <a:sym typeface="Georgia"/>
            </a:endParaRPr>
          </a:p>
        </p:txBody>
      </p:sp>
      <p:pic>
        <p:nvPicPr>
          <p:cNvPr id="535" name="Google Shape;535;g3bacb993559_0_576"/>
          <p:cNvPicPr preferRelativeResize="0"/>
          <p:nvPr/>
        </p:nvPicPr>
        <p:blipFill>
          <a:blip r:embed="rId3">
            <a:alphaModFix/>
          </a:blip>
          <a:stretch>
            <a:fillRect/>
          </a:stretch>
        </p:blipFill>
        <p:spPr>
          <a:xfrm>
            <a:off x="4681450" y="2249425"/>
            <a:ext cx="4062025" cy="40620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7"/>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Polycystic Kidney Disease</a:t>
            </a:r>
            <a:endParaRPr/>
          </a:p>
        </p:txBody>
      </p:sp>
      <p:sp>
        <p:nvSpPr>
          <p:cNvPr id="541" name="Google Shape;541;p47"/>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2800"/>
              <a:buNone/>
            </a:pPr>
            <a:r>
              <a:t/>
            </a:r>
            <a:endParaRPr/>
          </a:p>
          <a:p>
            <a:pPr indent="-301117" lvl="0" marL="365760" rtl="0" algn="l">
              <a:spcBef>
                <a:spcPts val="300"/>
              </a:spcBef>
              <a:spcAft>
                <a:spcPts val="0"/>
              </a:spcAft>
              <a:buSzPts val="3300"/>
              <a:buFont typeface="Georgia"/>
              <a:buChar char="●"/>
            </a:pPr>
            <a:r>
              <a:rPr lang="en-US" sz="1800">
                <a:latin typeface="Georgia"/>
                <a:ea typeface="Georgia"/>
                <a:cs typeface="Georgia"/>
                <a:sym typeface="Georgia"/>
              </a:rPr>
              <a:t>Polycystic kidney disease (PKD) is an inherited disorder in which clusters of cysts develop primarily within the kidneys. Cysts are noncancerous round sacs containing water-like fluid. The cysts vary in size and, as they accumulate more fluid, they can grow very large.</a:t>
            </a:r>
            <a:endParaRPr sz="1800">
              <a:latin typeface="Georgia"/>
              <a:ea typeface="Georgia"/>
              <a:cs typeface="Georgia"/>
              <a:sym typeface="Georgia"/>
            </a:endParaRPr>
          </a:p>
          <a:p>
            <a:pPr indent="-301117" lvl="0" marL="365760" rtl="0" algn="l">
              <a:spcBef>
                <a:spcPts val="300"/>
              </a:spcBef>
              <a:spcAft>
                <a:spcPts val="0"/>
              </a:spcAft>
              <a:buSzPts val="3300"/>
              <a:buFont typeface="Georgia"/>
              <a:buChar char="●"/>
            </a:pPr>
            <a:r>
              <a:rPr lang="en-US" sz="1800">
                <a:latin typeface="Georgia"/>
                <a:ea typeface="Georgia"/>
                <a:cs typeface="Georgia"/>
                <a:sym typeface="Georgia"/>
              </a:rPr>
              <a:t>Although kidneys usually are the most severely affected organs, polycystic kidney disease can cause cysts to develop in the liver and elsewhere in the body. The disease causes a variety of serious complications.</a:t>
            </a:r>
            <a:endParaRPr sz="1800">
              <a:latin typeface="Georgia"/>
              <a:ea typeface="Georgia"/>
              <a:cs typeface="Georgia"/>
              <a:sym typeface="Georgia"/>
            </a:endParaRPr>
          </a:p>
          <a:p>
            <a:pPr indent="-91566" lvl="0" marL="365760" rtl="0" algn="l">
              <a:spcBef>
                <a:spcPts val="300"/>
              </a:spcBef>
              <a:spcAft>
                <a:spcPts val="1200"/>
              </a:spcAft>
              <a:buSzPts val="2800"/>
              <a:buNone/>
            </a:pPr>
            <a:r>
              <a:t/>
            </a:r>
            <a:endParaRPr sz="1800">
              <a:latin typeface="Georgia"/>
              <a:ea typeface="Georgia"/>
              <a:cs typeface="Georgia"/>
              <a:sym typeface="Georg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0"/>
          <p:cNvSpPr txBox="1"/>
          <p:nvPr>
            <p:ph type="title"/>
          </p:nvPr>
        </p:nvSpPr>
        <p:spPr>
          <a:xfrm>
            <a:off x="457200" y="41342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Types of Polycystic Kidney Disease</a:t>
            </a:r>
            <a:endParaRPr/>
          </a:p>
        </p:txBody>
      </p:sp>
      <p:sp>
        <p:nvSpPr>
          <p:cNvPr id="547" name="Google Shape;547;p50"/>
          <p:cNvSpPr txBox="1"/>
          <p:nvPr>
            <p:ph idx="1" type="body"/>
          </p:nvPr>
        </p:nvSpPr>
        <p:spPr>
          <a:xfrm>
            <a:off x="457200" y="1203802"/>
            <a:ext cx="8229600" cy="5537700"/>
          </a:xfrm>
          <a:prstGeom prst="rect">
            <a:avLst/>
          </a:prstGeom>
          <a:noFill/>
          <a:ln>
            <a:noFill/>
          </a:ln>
        </p:spPr>
        <p:txBody>
          <a:bodyPr anchorCtr="0" anchor="t" bIns="45700" lIns="91425" spcFirstLastPara="1" rIns="91425" wrap="square" tIns="45700">
            <a:normAutofit/>
          </a:bodyPr>
          <a:lstStyle/>
          <a:p>
            <a:pPr indent="-341121" lvl="0" marL="365760" rtl="0" algn="l">
              <a:spcBef>
                <a:spcPts val="0"/>
              </a:spcBef>
              <a:spcAft>
                <a:spcPts val="0"/>
              </a:spcAft>
              <a:buSzPts val="3300"/>
              <a:buFont typeface="Georgia"/>
              <a:buChar char="●"/>
            </a:pPr>
            <a:r>
              <a:rPr lang="en-US" sz="1800">
                <a:latin typeface="Georgia"/>
                <a:ea typeface="Georgia"/>
                <a:cs typeface="Georgia"/>
                <a:sym typeface="Georgia"/>
              </a:rPr>
              <a:t>There are two types of polycystic kidney disease, caused by different genetic flaws:</a:t>
            </a:r>
            <a:endParaRPr sz="1800">
              <a:latin typeface="Georgia"/>
              <a:ea typeface="Georgia"/>
              <a:cs typeface="Georgia"/>
              <a:sym typeface="Georgia"/>
            </a:endParaRPr>
          </a:p>
          <a:p>
            <a:pPr indent="-321818" lvl="1" marL="658368" rtl="0" algn="l">
              <a:spcBef>
                <a:spcPts val="300"/>
              </a:spcBef>
              <a:spcAft>
                <a:spcPts val="0"/>
              </a:spcAft>
              <a:buSzPts val="3000"/>
              <a:buFont typeface="Georgia"/>
              <a:buChar char="○"/>
            </a:pPr>
            <a:r>
              <a:rPr b="1" lang="en-US" sz="1800">
                <a:latin typeface="Georgia"/>
                <a:ea typeface="Georgia"/>
                <a:cs typeface="Georgia"/>
                <a:sym typeface="Georgia"/>
              </a:rPr>
              <a:t>Autosomal dominant polycystic kidney disease (ADPKD)</a:t>
            </a:r>
            <a:r>
              <a:rPr lang="en-US" sz="1800">
                <a:latin typeface="Georgia"/>
                <a:ea typeface="Georgia"/>
                <a:cs typeface="Georgia"/>
                <a:sym typeface="Georgia"/>
              </a:rPr>
              <a:t>.Signs and symptoms of ADPKD often develop between the ages of 30 and 40. In the past, this type was called adult polycystic kidney disease, but children can develop the disorder too.</a:t>
            </a:r>
            <a:endParaRPr sz="1800">
              <a:latin typeface="Georgia"/>
              <a:ea typeface="Georgia"/>
              <a:cs typeface="Georgia"/>
              <a:sym typeface="Georgia"/>
            </a:endParaRPr>
          </a:p>
          <a:p>
            <a:pPr indent="0" lvl="0" marL="658368" rtl="0" algn="l">
              <a:spcBef>
                <a:spcPts val="300"/>
              </a:spcBef>
              <a:spcAft>
                <a:spcPts val="0"/>
              </a:spcAft>
              <a:buNone/>
            </a:pPr>
            <a:r>
              <a:t/>
            </a:r>
            <a:endParaRPr sz="1800">
              <a:latin typeface="Georgia"/>
              <a:ea typeface="Georgia"/>
              <a:cs typeface="Georgia"/>
              <a:sym typeface="Georgia"/>
            </a:endParaRPr>
          </a:p>
          <a:p>
            <a:pPr indent="457200" lvl="0" marL="457200" rtl="0" algn="l">
              <a:spcBef>
                <a:spcPts val="300"/>
              </a:spcBef>
              <a:spcAft>
                <a:spcPts val="0"/>
              </a:spcAft>
              <a:buNone/>
            </a:pPr>
            <a:r>
              <a:rPr lang="en-US" sz="1800">
                <a:latin typeface="Georgia"/>
                <a:ea typeface="Georgia"/>
                <a:cs typeface="Georgia"/>
                <a:sym typeface="Georgia"/>
              </a:rPr>
              <a:t>Only one parent needs to have the disease in order for it to pass along to the children. If one parent has ADPKD, each child has a 50 percent chance of getting the disease. This form accounts for about 90 percent of cases of polycystic kidney disease.</a:t>
            </a:r>
            <a:endParaRPr sz="1800">
              <a:latin typeface="Georgia"/>
              <a:ea typeface="Georgia"/>
              <a:cs typeface="Georgia"/>
              <a:sym typeface="Georgia"/>
            </a:endParaRPr>
          </a:p>
          <a:p>
            <a:pPr indent="-341636" lvl="0" marL="365760" rtl="0" algn="l">
              <a:spcBef>
                <a:spcPts val="300"/>
              </a:spcBef>
              <a:spcAft>
                <a:spcPts val="0"/>
              </a:spcAft>
              <a:buSzPts val="3308"/>
              <a:buFont typeface="Georgia"/>
              <a:buChar char="●"/>
            </a:pPr>
            <a:r>
              <a:rPr lang="en-US" sz="1808">
                <a:latin typeface="Georgia"/>
                <a:ea typeface="Georgia"/>
                <a:cs typeface="Georgia"/>
                <a:sym typeface="Georgia"/>
              </a:rPr>
              <a:t>In a smaller percentage of cases where no family history is present, ADPKD results from a spontaneous gene mutation.</a:t>
            </a:r>
            <a:endParaRPr sz="1808">
              <a:latin typeface="Georgia"/>
              <a:ea typeface="Georgia"/>
              <a:cs typeface="Georgia"/>
              <a:sym typeface="Georgia"/>
            </a:endParaRPr>
          </a:p>
          <a:p>
            <a:pPr indent="-131571" lvl="0" marL="365760" rtl="0" algn="l">
              <a:spcBef>
                <a:spcPts val="300"/>
              </a:spcBef>
              <a:spcAft>
                <a:spcPts val="1200"/>
              </a:spcAft>
              <a:buSzPts val="2800"/>
              <a:buNone/>
            </a:pPr>
            <a:r>
              <a:t/>
            </a:r>
            <a:endParaRPr sz="1808">
              <a:latin typeface="Georgia"/>
              <a:ea typeface="Georgia"/>
              <a:cs typeface="Georgia"/>
              <a:sym typeface="Georg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g3bacb993559_0_583"/>
          <p:cNvSpPr txBox="1"/>
          <p:nvPr>
            <p:ph type="title"/>
          </p:nvPr>
        </p:nvSpPr>
        <p:spPr>
          <a:xfrm>
            <a:off x="457200" y="1143000"/>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Types of Polycystic Kidney Disease</a:t>
            </a:r>
            <a:endParaRPr/>
          </a:p>
        </p:txBody>
      </p:sp>
      <p:sp>
        <p:nvSpPr>
          <p:cNvPr id="553" name="Google Shape;553;g3bacb993559_0_583"/>
          <p:cNvSpPr txBox="1"/>
          <p:nvPr>
            <p:ph idx="1" type="body"/>
          </p:nvPr>
        </p:nvSpPr>
        <p:spPr>
          <a:xfrm>
            <a:off x="457200" y="2249424"/>
            <a:ext cx="8229600" cy="4325100"/>
          </a:xfrm>
          <a:prstGeom prst="rect">
            <a:avLst/>
          </a:prstGeom>
        </p:spPr>
        <p:txBody>
          <a:bodyPr anchorCtr="0" anchor="t" bIns="45700" lIns="91425" spcFirstLastPara="1" rIns="91425" wrap="square" tIns="45700">
            <a:normAutofit/>
          </a:bodyPr>
          <a:lstStyle/>
          <a:p>
            <a:pPr indent="-321818" lvl="1" marL="658368" rtl="0" algn="l">
              <a:spcBef>
                <a:spcPts val="300"/>
              </a:spcBef>
              <a:spcAft>
                <a:spcPts val="0"/>
              </a:spcAft>
              <a:buSzPts val="3000"/>
              <a:buFont typeface="Georgia"/>
              <a:buChar char="○"/>
            </a:pPr>
            <a:r>
              <a:rPr b="1" lang="en-US" sz="1800">
                <a:latin typeface="Georgia"/>
                <a:ea typeface="Georgia"/>
                <a:cs typeface="Georgia"/>
                <a:sym typeface="Georgia"/>
              </a:rPr>
              <a:t>Autosomal recessive polycystic kidney disease (ARPKD).</a:t>
            </a:r>
            <a:endParaRPr b="1" sz="1800">
              <a:latin typeface="Georgia"/>
              <a:ea typeface="Georgia"/>
              <a:cs typeface="Georgia"/>
              <a:sym typeface="Georgia"/>
            </a:endParaRPr>
          </a:p>
          <a:p>
            <a:pPr indent="0" lvl="0" marL="0" rtl="0" algn="l">
              <a:spcBef>
                <a:spcPts val="300"/>
              </a:spcBef>
              <a:spcAft>
                <a:spcPts val="0"/>
              </a:spcAft>
              <a:buNone/>
            </a:pPr>
            <a:r>
              <a:rPr lang="en-US" sz="1808">
                <a:latin typeface="Georgia"/>
                <a:ea typeface="Georgia"/>
                <a:cs typeface="Georgia"/>
                <a:sym typeface="Georgia"/>
              </a:rPr>
              <a:t>        This type is far less common but more severe  than ADPKD. The signs and symptoms often appear shortly after birth. Sometimes, symptoms don't appear until later in childhood or during adolescence.</a:t>
            </a:r>
            <a:endParaRPr sz="1808">
              <a:latin typeface="Georgia"/>
              <a:ea typeface="Georgia"/>
              <a:cs typeface="Georgia"/>
              <a:sym typeface="Georgia"/>
            </a:endParaRPr>
          </a:p>
          <a:p>
            <a:pPr indent="0" lvl="0" marL="0" rtl="0" algn="l">
              <a:spcBef>
                <a:spcPts val="300"/>
              </a:spcBef>
              <a:spcAft>
                <a:spcPts val="0"/>
              </a:spcAft>
              <a:buNone/>
            </a:pPr>
            <a:r>
              <a:t/>
            </a:r>
            <a:endParaRPr sz="1808">
              <a:latin typeface="Georgia"/>
              <a:ea typeface="Georgia"/>
              <a:cs typeface="Georgia"/>
              <a:sym typeface="Georgia"/>
            </a:endParaRPr>
          </a:p>
          <a:p>
            <a:pPr indent="0" lvl="0" marL="0" rtl="0" algn="l">
              <a:spcBef>
                <a:spcPts val="300"/>
              </a:spcBef>
              <a:spcAft>
                <a:spcPts val="0"/>
              </a:spcAft>
              <a:buNone/>
            </a:pPr>
            <a:r>
              <a:rPr lang="en-US" sz="1808">
                <a:latin typeface="Georgia"/>
                <a:ea typeface="Georgia"/>
                <a:cs typeface="Georgia"/>
                <a:sym typeface="Georgia"/>
              </a:rPr>
              <a:t>Both parents must have abnormal genes to pass on this form of the disease. If both parents carry a gene for this disorder, each child has a 25 percent chance of getting the disease.</a:t>
            </a:r>
            <a:endParaRPr sz="1808">
              <a:latin typeface="Georgia"/>
              <a:ea typeface="Georgia"/>
              <a:cs typeface="Georgia"/>
              <a:sym typeface="Georgia"/>
            </a:endParaRPr>
          </a:p>
          <a:p>
            <a:pPr indent="0" lvl="0" marL="0" rtl="0" algn="l">
              <a:spcBef>
                <a:spcPts val="300"/>
              </a:spcBef>
              <a:spcAft>
                <a:spcPts val="120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9"/>
          <p:cNvSpPr txBox="1"/>
          <p:nvPr>
            <p:ph type="title"/>
          </p:nvPr>
        </p:nvSpPr>
        <p:spPr>
          <a:xfrm>
            <a:off x="384225" y="43165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Symptoms</a:t>
            </a:r>
            <a:endParaRPr/>
          </a:p>
        </p:txBody>
      </p:sp>
      <p:sp>
        <p:nvSpPr>
          <p:cNvPr id="559" name="Google Shape;559;p49"/>
          <p:cNvSpPr txBox="1"/>
          <p:nvPr>
            <p:ph idx="1" type="body"/>
          </p:nvPr>
        </p:nvSpPr>
        <p:spPr>
          <a:xfrm>
            <a:off x="457200" y="1294998"/>
            <a:ext cx="8229600" cy="5279400"/>
          </a:xfrm>
          <a:prstGeom prst="rect">
            <a:avLst/>
          </a:prstGeom>
          <a:noFill/>
          <a:ln>
            <a:noFill/>
          </a:ln>
        </p:spPr>
        <p:txBody>
          <a:bodyPr anchorCtr="0" anchor="t" bIns="45700" lIns="91425" spcFirstLastPara="1" rIns="91425" wrap="square" tIns="45700">
            <a:noAutofit/>
          </a:bodyPr>
          <a:lstStyle/>
          <a:p>
            <a:pPr indent="-281431" lvl="0" marL="365760" rtl="0" algn="l">
              <a:lnSpc>
                <a:spcPct val="95000"/>
              </a:lnSpc>
              <a:spcBef>
                <a:spcPts val="0"/>
              </a:spcBef>
              <a:spcAft>
                <a:spcPts val="0"/>
              </a:spcAft>
              <a:buSzPts val="2570"/>
              <a:buFont typeface="Georgia"/>
              <a:buChar char="●"/>
            </a:pPr>
            <a:r>
              <a:rPr lang="en-US" sz="1407">
                <a:latin typeface="Georgia"/>
                <a:ea typeface="Georgia"/>
                <a:cs typeface="Georgia"/>
                <a:sym typeface="Georgia"/>
              </a:rPr>
              <a:t>Polycystic kidney disease symptoms may include:</a:t>
            </a:r>
            <a:endParaRPr sz="1407">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High blood pressure</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Back or side pain</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Headache</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Increase in the size of the abdomen</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Blood in urine (hematuria)</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Frequent urination (polyuria)</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Kidney stones</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Kidney failure</a:t>
            </a:r>
            <a:endParaRPr b="1" sz="1352">
              <a:latin typeface="Georgia"/>
              <a:ea typeface="Georgia"/>
              <a:cs typeface="Georgia"/>
              <a:sym typeface="Georgia"/>
            </a:endParaRPr>
          </a:p>
          <a:p>
            <a:pPr indent="-278637" lvl="1" marL="658368" rtl="0" algn="l">
              <a:lnSpc>
                <a:spcPct val="95000"/>
              </a:lnSpc>
              <a:spcBef>
                <a:spcPts val="300"/>
              </a:spcBef>
              <a:spcAft>
                <a:spcPts val="0"/>
              </a:spcAft>
              <a:buSzPts val="2515"/>
              <a:buFont typeface="Georgia"/>
              <a:buChar char="○"/>
            </a:pPr>
            <a:r>
              <a:rPr b="1" lang="en-US" sz="1352">
                <a:latin typeface="Georgia"/>
                <a:ea typeface="Georgia"/>
                <a:cs typeface="Georgia"/>
                <a:sym typeface="Georgia"/>
              </a:rPr>
              <a:t>Urinary tract or kidney infections</a:t>
            </a:r>
            <a:endParaRPr b="1" sz="1352">
              <a:latin typeface="Georgia"/>
              <a:ea typeface="Georgia"/>
              <a:cs typeface="Georgia"/>
              <a:sym typeface="Georgia"/>
            </a:endParaRPr>
          </a:p>
          <a:p>
            <a:pPr indent="-281431" lvl="0" marL="365760" rtl="0" algn="l">
              <a:lnSpc>
                <a:spcPct val="95000"/>
              </a:lnSpc>
              <a:spcBef>
                <a:spcPts val="300"/>
              </a:spcBef>
              <a:spcAft>
                <a:spcPts val="0"/>
              </a:spcAft>
              <a:buSzPts val="2570"/>
              <a:buFont typeface="Georgia"/>
              <a:buChar char="●"/>
            </a:pPr>
            <a:r>
              <a:rPr lang="en-US" sz="1407">
                <a:latin typeface="Georgia"/>
                <a:ea typeface="Georgia"/>
                <a:cs typeface="Georgia"/>
                <a:sym typeface="Georgia"/>
              </a:rPr>
              <a:t>Abnormal genes cause polycystic kidney disease, and the genetic defects mean the disease runs in families. Rarely, a genetic mutation can be the cause of polycystic kidney disease.</a:t>
            </a:r>
            <a:endParaRPr sz="1407">
              <a:latin typeface="Georgia"/>
              <a:ea typeface="Georgia"/>
              <a:cs typeface="Georgia"/>
              <a:sym typeface="Georgia"/>
            </a:endParaRPr>
          </a:p>
          <a:p>
            <a:pPr indent="-118236" lvl="0" marL="365760" rtl="0" algn="l">
              <a:lnSpc>
                <a:spcPct val="95000"/>
              </a:lnSpc>
              <a:spcBef>
                <a:spcPts val="300"/>
              </a:spcBef>
              <a:spcAft>
                <a:spcPts val="1200"/>
              </a:spcAft>
              <a:buSzPts val="2170"/>
              <a:buNone/>
            </a:pPr>
            <a:r>
              <a:t/>
            </a:r>
            <a:endParaRPr sz="1207">
              <a:latin typeface="Georgia"/>
              <a:ea typeface="Georgia"/>
              <a:cs typeface="Georgia"/>
              <a:sym typeface="Georg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8"/>
          <p:cNvSpPr txBox="1"/>
          <p:nvPr>
            <p:ph type="title"/>
          </p:nvPr>
        </p:nvSpPr>
        <p:spPr>
          <a:xfrm>
            <a:off x="457200" y="55935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Complications</a:t>
            </a:r>
            <a:endParaRPr/>
          </a:p>
        </p:txBody>
      </p:sp>
      <p:sp>
        <p:nvSpPr>
          <p:cNvPr id="565" name="Google Shape;565;p48"/>
          <p:cNvSpPr txBox="1"/>
          <p:nvPr>
            <p:ph idx="1" type="body"/>
          </p:nvPr>
        </p:nvSpPr>
        <p:spPr>
          <a:xfrm>
            <a:off x="457200" y="1495623"/>
            <a:ext cx="8229600" cy="50790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300"/>
              </a:spcBef>
              <a:spcAft>
                <a:spcPts val="0"/>
              </a:spcAft>
              <a:buNone/>
            </a:pPr>
            <a:r>
              <a:rPr lang="en-US" sz="1800">
                <a:latin typeface="Georgia"/>
                <a:ea typeface="Georgia"/>
                <a:cs typeface="Georgia"/>
                <a:sym typeface="Georgia"/>
              </a:rPr>
              <a:t>Polycystic kidney disease varies greatly in its severity, and some complications are preventable. Lifestyle changes and medical treatments may help reduce damage to the kidneys from complications, such as high blood pressure.</a:t>
            </a:r>
            <a:endParaRPr sz="1800">
              <a:latin typeface="Georgia"/>
              <a:ea typeface="Georgia"/>
              <a:cs typeface="Georgia"/>
              <a:sym typeface="Georgia"/>
            </a:endParaRPr>
          </a:p>
          <a:p>
            <a:pPr indent="0" lvl="0" marL="0" rtl="0" algn="l">
              <a:spcBef>
                <a:spcPts val="300"/>
              </a:spcBef>
              <a:spcAft>
                <a:spcPts val="0"/>
              </a:spcAft>
              <a:buNone/>
            </a:pPr>
            <a:r>
              <a:t/>
            </a:r>
            <a:endParaRPr sz="1800">
              <a:latin typeface="Georgia"/>
              <a:ea typeface="Georgia"/>
              <a:cs typeface="Georgia"/>
              <a:sym typeface="Georgia"/>
            </a:endParaRPr>
          </a:p>
          <a:p>
            <a:pPr indent="0" lvl="0" marL="365760" rtl="0" algn="l">
              <a:spcBef>
                <a:spcPts val="300"/>
              </a:spcBef>
              <a:spcAft>
                <a:spcPts val="0"/>
              </a:spcAft>
              <a:buNone/>
            </a:pPr>
            <a:r>
              <a:rPr lang="en-US" sz="1800">
                <a:latin typeface="Georgia"/>
                <a:ea typeface="Georgia"/>
                <a:cs typeface="Georgia"/>
                <a:sym typeface="Georgia"/>
              </a:rPr>
              <a:t>-</a:t>
            </a:r>
            <a:r>
              <a:rPr b="1" lang="en-US" sz="1800">
                <a:latin typeface="Georgia"/>
                <a:ea typeface="Georgia"/>
                <a:cs typeface="Georgia"/>
                <a:sym typeface="Georgia"/>
              </a:rPr>
              <a:t>Loss of kidney function</a:t>
            </a:r>
            <a:r>
              <a:rPr lang="en-US" sz="1800">
                <a:latin typeface="Georgia"/>
                <a:ea typeface="Georgia"/>
                <a:cs typeface="Georgia"/>
                <a:sym typeface="Georgia"/>
              </a:rPr>
              <a:t>. Progressive loss of kidney function is one of the most serious complications of polycystic kidney disease. Nearly half of those with the disease have kidney failure by age 60.</a:t>
            </a:r>
            <a:endParaRPr sz="1800">
              <a:latin typeface="Georgia"/>
              <a:ea typeface="Georgia"/>
              <a:cs typeface="Georgia"/>
              <a:sym typeface="Georgia"/>
            </a:endParaRPr>
          </a:p>
          <a:p>
            <a:pPr indent="0" lvl="0" marL="365760" rtl="0" algn="l">
              <a:spcBef>
                <a:spcPts val="300"/>
              </a:spcBef>
              <a:spcAft>
                <a:spcPts val="0"/>
              </a:spcAft>
              <a:buNone/>
            </a:pPr>
            <a:r>
              <a:rPr b="1" lang="en-US" sz="1800">
                <a:latin typeface="Georgia"/>
                <a:ea typeface="Georgia"/>
                <a:cs typeface="Georgia"/>
                <a:sym typeface="Georgia"/>
              </a:rPr>
              <a:t>-High blood pressure</a:t>
            </a:r>
            <a:r>
              <a:rPr lang="en-US" sz="1800">
                <a:latin typeface="Georgia"/>
                <a:ea typeface="Georgia"/>
                <a:cs typeface="Georgia"/>
                <a:sym typeface="Georgia"/>
              </a:rPr>
              <a:t>. Elevated blood pressure is a common complication of polycystic kidney disease</a:t>
            </a:r>
            <a:endParaRPr sz="1800">
              <a:latin typeface="Georgia"/>
              <a:ea typeface="Georgia"/>
              <a:cs typeface="Georgia"/>
              <a:sym typeface="Georgia"/>
            </a:endParaRPr>
          </a:p>
          <a:p>
            <a:pPr indent="0" lvl="0" marL="365760" rtl="0" algn="l">
              <a:spcBef>
                <a:spcPts val="300"/>
              </a:spcBef>
              <a:spcAft>
                <a:spcPts val="0"/>
              </a:spcAft>
              <a:buNone/>
            </a:pPr>
            <a:r>
              <a:rPr lang="en-US" sz="1800">
                <a:latin typeface="Georgia"/>
                <a:ea typeface="Georgia"/>
                <a:cs typeface="Georgia"/>
                <a:sym typeface="Georgia"/>
              </a:rPr>
              <a:t>-</a:t>
            </a:r>
            <a:r>
              <a:rPr b="1" lang="en-US" sz="1800">
                <a:latin typeface="Georgia"/>
                <a:ea typeface="Georgia"/>
                <a:cs typeface="Georgia"/>
                <a:sym typeface="Georgia"/>
              </a:rPr>
              <a:t>Pregnancy complications</a:t>
            </a:r>
            <a:r>
              <a:rPr lang="en-US" sz="1800">
                <a:latin typeface="Georgia"/>
                <a:ea typeface="Georgia"/>
                <a:cs typeface="Georgia"/>
                <a:sym typeface="Georgia"/>
              </a:rPr>
              <a:t>. Pregnancy is successful for most women with polycystic kidney disease. In some cases, however, women may develop a life-threatening disorder called preeclampsia. Those most at risk are women who have high blood pressure before they become pregnant.</a:t>
            </a:r>
            <a:endParaRPr sz="1800">
              <a:latin typeface="Georgia"/>
              <a:ea typeface="Georgia"/>
              <a:cs typeface="Georgia"/>
              <a:sym typeface="Georgia"/>
            </a:endParaRPr>
          </a:p>
          <a:p>
            <a:pPr indent="0" lvl="0" marL="365760" rtl="0" algn="l">
              <a:spcBef>
                <a:spcPts val="300"/>
              </a:spcBef>
              <a:spcAft>
                <a:spcPts val="0"/>
              </a:spcAft>
              <a:buNone/>
            </a:pPr>
            <a:r>
              <a:rPr lang="en-US" sz="1800">
                <a:latin typeface="Georgia"/>
                <a:ea typeface="Georgia"/>
                <a:cs typeface="Georgia"/>
                <a:sym typeface="Georgia"/>
              </a:rPr>
              <a:t>-</a:t>
            </a:r>
            <a:r>
              <a:rPr b="1" lang="en-US" sz="1800">
                <a:latin typeface="Georgia"/>
                <a:ea typeface="Georgia"/>
                <a:cs typeface="Georgia"/>
                <a:sym typeface="Georgia"/>
              </a:rPr>
              <a:t>Growth of cysts in the liver</a:t>
            </a:r>
            <a:r>
              <a:rPr lang="en-US" sz="1800">
                <a:latin typeface="Georgia"/>
                <a:ea typeface="Georgia"/>
                <a:cs typeface="Georgia"/>
                <a:sym typeface="Georgia"/>
              </a:rPr>
              <a:t>. The likelihood of developing liver cysts for someone with polycystic kidney disease increases with age. While both men and women develop cysts, women often develop larger cysts</a:t>
            </a:r>
            <a:endParaRPr sz="1800">
              <a:latin typeface="Georgia"/>
              <a:ea typeface="Georgia"/>
              <a:cs typeface="Georgia"/>
              <a:sym typeface="Georgi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52"/>
          <p:cNvSpPr txBox="1"/>
          <p:nvPr>
            <p:ph type="title"/>
          </p:nvPr>
        </p:nvSpPr>
        <p:spPr>
          <a:xfrm>
            <a:off x="457200" y="48637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Further complications of Polycystic Kidney Disease</a:t>
            </a:r>
            <a:endParaRPr/>
          </a:p>
        </p:txBody>
      </p:sp>
      <p:sp>
        <p:nvSpPr>
          <p:cNvPr id="571" name="Google Shape;571;p52"/>
          <p:cNvSpPr txBox="1"/>
          <p:nvPr>
            <p:ph idx="1" type="body"/>
          </p:nvPr>
        </p:nvSpPr>
        <p:spPr>
          <a:xfrm>
            <a:off x="457200" y="1553175"/>
            <a:ext cx="8229600" cy="5304900"/>
          </a:xfrm>
          <a:prstGeom prst="rect">
            <a:avLst/>
          </a:prstGeom>
          <a:noFill/>
          <a:ln>
            <a:noFill/>
          </a:ln>
        </p:spPr>
        <p:txBody>
          <a:bodyPr anchorCtr="0" anchor="t" bIns="45700" lIns="91425" spcFirstLastPara="1" rIns="91425" wrap="square" tIns="45700">
            <a:noAutofit/>
          </a:bodyPr>
          <a:lstStyle/>
          <a:p>
            <a:pPr indent="-328421" lvl="0" marL="365760" rtl="0" algn="l">
              <a:spcBef>
                <a:spcPts val="0"/>
              </a:spcBef>
              <a:spcAft>
                <a:spcPts val="0"/>
              </a:spcAft>
              <a:buSzPts val="3100"/>
              <a:buFont typeface="Georgia"/>
              <a:buChar char="●"/>
            </a:pPr>
            <a:r>
              <a:rPr lang="en-US" sz="1600">
                <a:latin typeface="Georgia"/>
                <a:ea typeface="Georgia"/>
                <a:cs typeface="Georgia"/>
                <a:sym typeface="Georgia"/>
              </a:rPr>
              <a:t>Development of an aneurysm in the brain. A balloon-like bulge in a blood vessel (aneurysm) in the brain can cause bleeding (hemorrhage) if it ruptures. People with polycystic kidney disease have a higher risk of aneurysm. The risk is higher if you have a family history of aneurysm or if you have uncontrolled high blood pressure.</a:t>
            </a:r>
            <a:endParaRPr sz="1600">
              <a:latin typeface="Georgia"/>
              <a:ea typeface="Georgia"/>
              <a:cs typeface="Georgia"/>
              <a:sym typeface="Georgia"/>
            </a:endParaRPr>
          </a:p>
          <a:p>
            <a:pPr indent="-328421" lvl="0" marL="365760" rtl="0" algn="l">
              <a:spcBef>
                <a:spcPts val="300"/>
              </a:spcBef>
              <a:spcAft>
                <a:spcPts val="0"/>
              </a:spcAft>
              <a:buSzPts val="3100"/>
              <a:buFont typeface="Georgia"/>
              <a:buChar char="●"/>
            </a:pPr>
            <a:r>
              <a:rPr lang="en-US" sz="1600">
                <a:latin typeface="Georgia"/>
                <a:ea typeface="Georgia"/>
                <a:cs typeface="Georgia"/>
                <a:sym typeface="Georgia"/>
              </a:rPr>
              <a:t>Heart valve abnormalities. As many as one in four adults with polycystic kidney disease develop mitral valve prolapse. When this happens, the valve no longer closes properly, which allows blood to leak backward.</a:t>
            </a:r>
            <a:endParaRPr sz="1600">
              <a:latin typeface="Georgia"/>
              <a:ea typeface="Georgia"/>
              <a:cs typeface="Georgia"/>
              <a:sym typeface="Georgia"/>
            </a:endParaRPr>
          </a:p>
          <a:p>
            <a:pPr indent="-328421" lvl="0" marL="365760" rtl="0" algn="l">
              <a:spcBef>
                <a:spcPts val="300"/>
              </a:spcBef>
              <a:spcAft>
                <a:spcPts val="0"/>
              </a:spcAft>
              <a:buSzPts val="3100"/>
              <a:buFont typeface="Georgia"/>
              <a:buChar char="●"/>
            </a:pPr>
            <a:r>
              <a:rPr lang="en-US" sz="1600">
                <a:latin typeface="Georgia"/>
                <a:ea typeface="Georgia"/>
                <a:cs typeface="Georgia"/>
                <a:sym typeface="Georgia"/>
              </a:rPr>
              <a:t>Colon problems. Weaknesses and pouches or sacs in the wall of the colon (diverticulosis) may develop in people with polycystic kidney disease.</a:t>
            </a:r>
            <a:endParaRPr sz="1600">
              <a:latin typeface="Georgia"/>
              <a:ea typeface="Georgia"/>
              <a:cs typeface="Georgia"/>
              <a:sym typeface="Georgia"/>
            </a:endParaRPr>
          </a:p>
          <a:p>
            <a:pPr indent="-328421" lvl="0" marL="365760" rtl="0" algn="l">
              <a:spcBef>
                <a:spcPts val="300"/>
              </a:spcBef>
              <a:spcAft>
                <a:spcPts val="0"/>
              </a:spcAft>
              <a:buSzPts val="3100"/>
              <a:buFont typeface="Georgia"/>
              <a:buChar char="●"/>
            </a:pPr>
            <a:r>
              <a:rPr lang="en-US" sz="1600">
                <a:latin typeface="Georgia"/>
                <a:ea typeface="Georgia"/>
                <a:cs typeface="Georgia"/>
                <a:sym typeface="Georgia"/>
              </a:rPr>
              <a:t>Chronic pain. Pain is a common symptom for people with polycystic kidney disease. It often occurs in the side or back. The pain can also be associated with a urinary tract infection, a kidney stone or a malignancy.</a:t>
            </a:r>
            <a:endParaRPr sz="1600">
              <a:latin typeface="Georgia"/>
              <a:ea typeface="Georgia"/>
              <a:cs typeface="Georgia"/>
              <a:sym typeface="Georgia"/>
            </a:endParaRPr>
          </a:p>
          <a:p>
            <a:pPr indent="-131571" lvl="0" marL="365760" rtl="0" algn="l">
              <a:spcBef>
                <a:spcPts val="300"/>
              </a:spcBef>
              <a:spcAft>
                <a:spcPts val="1200"/>
              </a:spcAft>
              <a:buSzPts val="2800"/>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44"/>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Diabetic Nephropathy</a:t>
            </a:r>
            <a:endParaRPr/>
          </a:p>
        </p:txBody>
      </p:sp>
      <p:sp>
        <p:nvSpPr>
          <p:cNvPr id="577" name="Google Shape;577;p44"/>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2800"/>
              <a:buNone/>
            </a:pPr>
            <a:r>
              <a:t/>
            </a:r>
            <a:endParaRPr/>
          </a:p>
          <a:p>
            <a:pPr indent="-288417" lvl="0" marL="365760" rtl="0" algn="l">
              <a:spcBef>
                <a:spcPts val="300"/>
              </a:spcBef>
              <a:spcAft>
                <a:spcPts val="0"/>
              </a:spcAft>
              <a:buSzPts val="3100"/>
              <a:buFont typeface="Georgia"/>
              <a:buChar char="●"/>
            </a:pPr>
            <a:r>
              <a:rPr lang="en-US" sz="1600">
                <a:latin typeface="Georgia"/>
                <a:ea typeface="Georgia"/>
                <a:cs typeface="Georgia"/>
                <a:sym typeface="Georgia"/>
              </a:rPr>
              <a:t>Kidney disease or damage that occurs in people with diabetes is called diabetic nephropathy. This condition is a complication of diabetes.</a:t>
            </a:r>
            <a:endParaRPr sz="1600">
              <a:latin typeface="Georgia"/>
              <a:ea typeface="Georgia"/>
              <a:cs typeface="Georgia"/>
              <a:sym typeface="Georgia"/>
            </a:endParaRPr>
          </a:p>
          <a:p>
            <a:pPr indent="-288417" lvl="0" marL="365760" rtl="0" algn="l">
              <a:spcBef>
                <a:spcPts val="300"/>
              </a:spcBef>
              <a:spcAft>
                <a:spcPts val="0"/>
              </a:spcAft>
              <a:buSzPts val="3100"/>
              <a:buFont typeface="Georgia"/>
              <a:buChar char="●"/>
            </a:pPr>
            <a:r>
              <a:rPr lang="en-US" sz="1600">
                <a:latin typeface="Georgia"/>
                <a:ea typeface="Georgia"/>
                <a:cs typeface="Georgia"/>
                <a:sym typeface="Georgia"/>
              </a:rPr>
              <a:t>Each kidney is made of hundreds of thousands of small units called nephrons. These structures filter the blood and help remove waste from the body.</a:t>
            </a:r>
            <a:endParaRPr sz="1600">
              <a:latin typeface="Georgia"/>
              <a:ea typeface="Georgia"/>
              <a:cs typeface="Georgia"/>
              <a:sym typeface="Georgia"/>
            </a:endParaRPr>
          </a:p>
          <a:p>
            <a:pPr indent="-288417" lvl="0" marL="365760" rtl="0" algn="l">
              <a:spcBef>
                <a:spcPts val="300"/>
              </a:spcBef>
              <a:spcAft>
                <a:spcPts val="0"/>
              </a:spcAft>
              <a:buSzPts val="3100"/>
              <a:buFont typeface="Georgia"/>
              <a:buChar char="●"/>
            </a:pPr>
            <a:r>
              <a:rPr lang="en-US" sz="1600">
                <a:latin typeface="Georgia"/>
                <a:ea typeface="Georgia"/>
                <a:cs typeface="Georgia"/>
                <a:sym typeface="Georgia"/>
              </a:rPr>
              <a:t>In people with diabetes, the nephrons slowly thicken and become scarred over time. The kidneys begin to leak and protein (albumin) passes into the urine. This damage can happen years before any symptoms begin. </a:t>
            </a:r>
            <a:endParaRPr sz="1600">
              <a:latin typeface="Georgia"/>
              <a:ea typeface="Georgia"/>
              <a:cs typeface="Georgia"/>
              <a:sym typeface="Georgia"/>
            </a:endParaRPr>
          </a:p>
          <a:p>
            <a:pPr indent="-91566" lvl="0" marL="365760" rtl="0" algn="l">
              <a:spcBef>
                <a:spcPts val="300"/>
              </a:spcBef>
              <a:spcAft>
                <a:spcPts val="1200"/>
              </a:spcAft>
              <a:buSzPts val="2800"/>
              <a:buNone/>
            </a:pPr>
            <a:r>
              <a:t/>
            </a:r>
            <a:endParaRPr sz="1600">
              <a:latin typeface="Georgia"/>
              <a:ea typeface="Georgia"/>
              <a:cs typeface="Georgia"/>
              <a:sym typeface="Georgi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5"/>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Risk Factors</a:t>
            </a:r>
            <a:endParaRPr/>
          </a:p>
        </p:txBody>
      </p:sp>
      <p:sp>
        <p:nvSpPr>
          <p:cNvPr id="583" name="Google Shape;583;p45"/>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lnSpcReduction="10000"/>
          </a:bodyPr>
          <a:lstStyle/>
          <a:p>
            <a:pPr indent="-287782" lvl="0" marL="365760" rtl="0" algn="l">
              <a:spcBef>
                <a:spcPts val="0"/>
              </a:spcBef>
              <a:spcAft>
                <a:spcPts val="0"/>
              </a:spcAft>
              <a:buSzPts val="3300"/>
              <a:buFont typeface="Georgia"/>
              <a:buChar char="●"/>
            </a:pPr>
            <a:r>
              <a:rPr lang="en-US" sz="1800">
                <a:latin typeface="Georgia"/>
                <a:ea typeface="Georgia"/>
                <a:cs typeface="Georgia"/>
                <a:sym typeface="Georgia"/>
              </a:rPr>
              <a:t>Kidney damage is more likely if the person:</a:t>
            </a:r>
            <a:endParaRPr sz="18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Has uncontrolled blood sugar</a:t>
            </a:r>
            <a:endParaRPr sz="16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Has high blood pressure</a:t>
            </a:r>
            <a:endParaRPr sz="16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Has type 1 diabetes that began before the age of 20 years.</a:t>
            </a:r>
            <a:endParaRPr sz="16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Has family members who also have diabetes and kidney problems</a:t>
            </a:r>
            <a:endParaRPr sz="16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Smokes</a:t>
            </a:r>
            <a:endParaRPr sz="1600">
              <a:latin typeface="Georgia"/>
              <a:ea typeface="Georgia"/>
              <a:cs typeface="Georgia"/>
              <a:sym typeface="Georgia"/>
            </a:endParaRPr>
          </a:p>
          <a:p>
            <a:pPr indent="-278637" lvl="1" marL="658368" rtl="0" algn="l">
              <a:spcBef>
                <a:spcPts val="300"/>
              </a:spcBef>
              <a:spcAft>
                <a:spcPts val="0"/>
              </a:spcAft>
              <a:buSzPts val="3100"/>
              <a:buFont typeface="Georgia"/>
              <a:buChar char="○"/>
            </a:pPr>
            <a:r>
              <a:rPr lang="en-US" sz="1600">
                <a:latin typeface="Georgia"/>
                <a:ea typeface="Georgia"/>
                <a:cs typeface="Georgia"/>
                <a:sym typeface="Georgia"/>
              </a:rPr>
              <a:t>is African American, Mexican American, or Native American</a:t>
            </a:r>
            <a:endParaRPr sz="1600">
              <a:latin typeface="Georgia"/>
              <a:ea typeface="Georgia"/>
              <a:cs typeface="Georgia"/>
              <a:sym typeface="Georgia"/>
            </a:endParaRPr>
          </a:p>
          <a:p>
            <a:pPr indent="-78232" lvl="0" marL="365760" rtl="0" algn="l">
              <a:spcBef>
                <a:spcPts val="300"/>
              </a:spcBef>
              <a:spcAft>
                <a:spcPts val="1200"/>
              </a:spcAft>
              <a:buSzPts val="2800"/>
              <a:buNone/>
            </a:pPr>
            <a:r>
              <a:t/>
            </a:r>
            <a:endParaRPr sz="1400">
              <a:latin typeface="Georgia"/>
              <a:ea typeface="Georgia"/>
              <a:cs typeface="Georgia"/>
              <a:sym typeface="Georg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6"/>
          <p:cNvSpPr txBox="1"/>
          <p:nvPr>
            <p:ph type="title"/>
          </p:nvPr>
        </p:nvSpPr>
        <p:spPr>
          <a:xfrm>
            <a:off x="457200" y="3952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Signs and Symptoms</a:t>
            </a:r>
            <a:endParaRPr/>
          </a:p>
        </p:txBody>
      </p:sp>
      <p:sp>
        <p:nvSpPr>
          <p:cNvPr id="589" name="Google Shape;589;p46"/>
          <p:cNvSpPr txBox="1"/>
          <p:nvPr>
            <p:ph idx="1" type="body"/>
          </p:nvPr>
        </p:nvSpPr>
        <p:spPr>
          <a:xfrm>
            <a:off x="457200" y="1367948"/>
            <a:ext cx="8229600" cy="5206500"/>
          </a:xfrm>
          <a:prstGeom prst="rect">
            <a:avLst/>
          </a:prstGeom>
          <a:noFill/>
          <a:ln>
            <a:noFill/>
          </a:ln>
        </p:spPr>
        <p:txBody>
          <a:bodyPr anchorCtr="0" anchor="t" bIns="45700" lIns="91425" spcFirstLastPara="1" rIns="91425" wrap="square" tIns="45700">
            <a:noAutofit/>
          </a:bodyPr>
          <a:lstStyle/>
          <a:p>
            <a:pPr indent="-308736" lvl="0" marL="365760" rtl="0" algn="l">
              <a:lnSpc>
                <a:spcPct val="95000"/>
              </a:lnSpc>
              <a:spcBef>
                <a:spcPts val="0"/>
              </a:spcBef>
              <a:spcAft>
                <a:spcPts val="0"/>
              </a:spcAft>
              <a:buSzPts val="3000"/>
              <a:buFont typeface="Georgia"/>
              <a:buChar char="●"/>
            </a:pPr>
            <a:r>
              <a:rPr lang="en-US" sz="1500">
                <a:latin typeface="Georgia"/>
                <a:ea typeface="Georgia"/>
                <a:cs typeface="Georgia"/>
                <a:sym typeface="Georgia"/>
              </a:rPr>
              <a:t>Often, there are no symptoms as the kidney damage starts and slowly gets worse. Kidney damage can begin 5 to 10 years before symptoms start.</a:t>
            </a:r>
            <a:endParaRPr sz="1500">
              <a:latin typeface="Georgia"/>
              <a:ea typeface="Georgia"/>
              <a:cs typeface="Georgia"/>
              <a:sym typeface="Georgia"/>
            </a:endParaRPr>
          </a:p>
          <a:p>
            <a:pPr indent="-308736" lvl="0" marL="365760" rtl="0" algn="l">
              <a:lnSpc>
                <a:spcPct val="95000"/>
              </a:lnSpc>
              <a:spcBef>
                <a:spcPts val="300"/>
              </a:spcBef>
              <a:spcAft>
                <a:spcPts val="0"/>
              </a:spcAft>
              <a:buSzPts val="3000"/>
              <a:buFont typeface="Georgia"/>
              <a:buChar char="●"/>
            </a:pPr>
            <a:r>
              <a:rPr lang="en-US" sz="1500">
                <a:latin typeface="Georgia"/>
                <a:ea typeface="Georgia"/>
                <a:cs typeface="Georgia"/>
                <a:sym typeface="Georgia"/>
              </a:rPr>
              <a:t>People who have more severe and long-term (chronic) kidney disease may have symptoms such as:</a:t>
            </a:r>
            <a:endParaRPr sz="15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Fatigue most of the time</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General ill feeling</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Headache</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Nausea and vomiting</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Poor appetite</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Swelling of the legs</a:t>
            </a:r>
            <a:endParaRPr sz="1300">
              <a:latin typeface="Georgia"/>
              <a:ea typeface="Georgia"/>
              <a:cs typeface="Georgia"/>
              <a:sym typeface="Georgia"/>
            </a:endParaRPr>
          </a:p>
          <a:p>
            <a:pPr indent="-296735" lvl="1" marL="658368" rtl="0" algn="l">
              <a:lnSpc>
                <a:spcPct val="95000"/>
              </a:lnSpc>
              <a:spcBef>
                <a:spcPts val="300"/>
              </a:spcBef>
              <a:spcAft>
                <a:spcPts val="0"/>
              </a:spcAft>
              <a:buSzPts val="2800"/>
              <a:buFont typeface="Georgia"/>
              <a:buChar char="○"/>
            </a:pPr>
            <a:r>
              <a:rPr lang="en-US" sz="1300">
                <a:latin typeface="Georgia"/>
                <a:ea typeface="Georgia"/>
                <a:cs typeface="Georgia"/>
                <a:sym typeface="Georgia"/>
              </a:rPr>
              <a:t>Itchy skin </a:t>
            </a:r>
            <a:endParaRPr sz="1300">
              <a:latin typeface="Georgia"/>
              <a:ea typeface="Georgia"/>
              <a:cs typeface="Georgia"/>
              <a:sym typeface="Georgia"/>
            </a:endParaRPr>
          </a:p>
          <a:p>
            <a:pPr indent="-308736" lvl="0" marL="365760" rtl="0" algn="l">
              <a:lnSpc>
                <a:spcPct val="95000"/>
              </a:lnSpc>
              <a:spcBef>
                <a:spcPts val="300"/>
              </a:spcBef>
              <a:spcAft>
                <a:spcPts val="0"/>
              </a:spcAft>
              <a:buSzPts val="3000"/>
              <a:buFont typeface="Georgia"/>
              <a:buChar char="●"/>
            </a:pPr>
            <a:r>
              <a:rPr lang="en-US" sz="1500">
                <a:latin typeface="Georgia"/>
                <a:ea typeface="Georgia"/>
                <a:cs typeface="Georgia"/>
                <a:sym typeface="Georgia"/>
              </a:rPr>
              <a:t>Diabetic kidney disease is a major cause of sickness and death in people with diabetes. It can lead to the need for dialysis or a kidney transplant.</a:t>
            </a:r>
            <a:endParaRPr sz="1500">
              <a:latin typeface="Georgia"/>
              <a:ea typeface="Georgia"/>
              <a:cs typeface="Georgia"/>
              <a:sym typeface="Georgia"/>
            </a:endParaRPr>
          </a:p>
          <a:p>
            <a:pPr indent="-118236" lvl="0" marL="365760" rtl="0" algn="l">
              <a:lnSpc>
                <a:spcPct val="95000"/>
              </a:lnSpc>
              <a:spcBef>
                <a:spcPts val="300"/>
              </a:spcBef>
              <a:spcAft>
                <a:spcPts val="1200"/>
              </a:spcAft>
              <a:buSzPts val="2800"/>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33"/>
          <p:cNvSpPr txBox="1"/>
          <p:nvPr>
            <p:ph type="title"/>
          </p:nvPr>
        </p:nvSpPr>
        <p:spPr>
          <a:xfrm>
            <a:off x="457200" y="55935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Kidney Failure</a:t>
            </a:r>
            <a:endParaRPr/>
          </a:p>
        </p:txBody>
      </p:sp>
      <p:sp>
        <p:nvSpPr>
          <p:cNvPr id="595" name="Google Shape;595;p33"/>
          <p:cNvSpPr txBox="1"/>
          <p:nvPr>
            <p:ph idx="1" type="body"/>
          </p:nvPr>
        </p:nvSpPr>
        <p:spPr>
          <a:xfrm>
            <a:off x="457200" y="2249424"/>
            <a:ext cx="8229600" cy="432511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2800"/>
              <a:buNone/>
            </a:pPr>
            <a:r>
              <a:rPr lang="en-US" sz="1800">
                <a:latin typeface="Georgia"/>
                <a:ea typeface="Georgia"/>
                <a:cs typeface="Georgia"/>
                <a:sym typeface="Georgia"/>
              </a:rPr>
              <a:t>O</a:t>
            </a:r>
            <a:r>
              <a:rPr lang="en-US" sz="1800">
                <a:latin typeface="Georgia"/>
                <a:ea typeface="Georgia"/>
                <a:cs typeface="Georgia"/>
                <a:sym typeface="Georgia"/>
              </a:rPr>
              <a:t>ccurs when the kidneys become unable to filter waste products from the blood. When the kidneys lose their filtering ability, dangerous levels of wastes may accumulate in the blood.</a:t>
            </a:r>
            <a:endParaRPr sz="1800">
              <a:latin typeface="Georgia"/>
              <a:ea typeface="Georgia"/>
              <a:cs typeface="Georgia"/>
              <a:sym typeface="Georgia"/>
            </a:endParaRPr>
          </a:p>
          <a:p>
            <a:pPr indent="-287782" lvl="0" marL="365760" rtl="0" algn="l">
              <a:spcBef>
                <a:spcPts val="300"/>
              </a:spcBef>
              <a:spcAft>
                <a:spcPts val="0"/>
              </a:spcAft>
              <a:buSzPts val="3300"/>
              <a:buFont typeface="Georgia"/>
              <a:buChar char="●"/>
            </a:pPr>
            <a:r>
              <a:rPr b="1" lang="en-US" sz="1800">
                <a:latin typeface="Georgia"/>
                <a:ea typeface="Georgia"/>
                <a:cs typeface="Georgia"/>
                <a:sym typeface="Georgia"/>
              </a:rPr>
              <a:t>Acute kidney failure </a:t>
            </a:r>
            <a:r>
              <a:rPr lang="en-US" sz="1800">
                <a:latin typeface="Georgia"/>
                <a:ea typeface="Georgia"/>
                <a:cs typeface="Georgia"/>
                <a:sym typeface="Georgia"/>
              </a:rPr>
              <a:t>— also called acute renal failure or acute kidney injury — develops rapidly over a few hours or a few days. Acute kidney failure is most common in people who are already hospitalized, particularly in critically ill people who need intensive care.</a:t>
            </a:r>
            <a:endParaRPr sz="1800">
              <a:latin typeface="Georgia"/>
              <a:ea typeface="Georgia"/>
              <a:cs typeface="Georgia"/>
              <a:sym typeface="Georgia"/>
            </a:endParaRPr>
          </a:p>
          <a:p>
            <a:pPr indent="-192532" lvl="0" marL="365760" rtl="0" algn="l">
              <a:spcBef>
                <a:spcPts val="300"/>
              </a:spcBef>
              <a:spcAft>
                <a:spcPts val="0"/>
              </a:spcAft>
              <a:buSzPts val="1800"/>
              <a:buFont typeface="Georgia"/>
              <a:buChar char="●"/>
            </a:pPr>
            <a:r>
              <a:rPr b="1" lang="en-US" sz="1800">
                <a:latin typeface="Georgia"/>
                <a:ea typeface="Georgia"/>
                <a:cs typeface="Georgia"/>
                <a:sym typeface="Georgia"/>
              </a:rPr>
              <a:t>Chronic Renal Failure - </a:t>
            </a:r>
            <a:r>
              <a:rPr lang="en-US" sz="1800">
                <a:latin typeface="Georgia"/>
                <a:ea typeface="Georgia"/>
                <a:cs typeface="Georgia"/>
                <a:sym typeface="Georgia"/>
              </a:rPr>
              <a:t>more common presentation. Often caused by damage to the kidneys from </a:t>
            </a:r>
            <a:r>
              <a:rPr lang="en-US" sz="1800">
                <a:latin typeface="Georgia"/>
                <a:ea typeface="Georgia"/>
                <a:cs typeface="Georgia"/>
                <a:sym typeface="Georgia"/>
              </a:rPr>
              <a:t>long</a:t>
            </a:r>
            <a:r>
              <a:rPr lang="en-US" sz="1800">
                <a:latin typeface="Georgia"/>
                <a:ea typeface="Georgia"/>
                <a:cs typeface="Georgia"/>
                <a:sym typeface="Georgia"/>
              </a:rPr>
              <a:t>-term, </a:t>
            </a:r>
            <a:r>
              <a:rPr lang="en-US" sz="1800">
                <a:latin typeface="Georgia"/>
                <a:ea typeface="Georgia"/>
                <a:cs typeface="Georgia"/>
                <a:sym typeface="Georgia"/>
              </a:rPr>
              <a:t>poorly</a:t>
            </a:r>
            <a:r>
              <a:rPr lang="en-US" sz="1800">
                <a:latin typeface="Georgia"/>
                <a:ea typeface="Georgia"/>
                <a:cs typeface="Georgia"/>
                <a:sym typeface="Georgia"/>
              </a:rPr>
              <a:t> controlled diabetes or high blood pressure. Can also result from glomerulonephritis, repeated kidney infections or kidney stones. </a:t>
            </a:r>
            <a:endParaRPr sz="1800">
              <a:latin typeface="Georgia"/>
              <a:ea typeface="Georgia"/>
              <a:cs typeface="Georgia"/>
              <a:sym typeface="Georgia"/>
            </a:endParaRPr>
          </a:p>
          <a:p>
            <a:pPr indent="-78232" lvl="0" marL="365760" rtl="0" algn="l">
              <a:spcBef>
                <a:spcPts val="300"/>
              </a:spcBef>
              <a:spcAft>
                <a:spcPts val="1200"/>
              </a:spcAft>
              <a:buSzPts val="280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34"/>
          <p:cNvSpPr txBox="1"/>
          <p:nvPr>
            <p:ph type="title"/>
          </p:nvPr>
        </p:nvSpPr>
        <p:spPr>
          <a:xfrm>
            <a:off x="457200" y="249275"/>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Kidney Failure</a:t>
            </a:r>
            <a:endParaRPr/>
          </a:p>
        </p:txBody>
      </p:sp>
      <p:sp>
        <p:nvSpPr>
          <p:cNvPr id="601" name="Google Shape;601;p34"/>
          <p:cNvSpPr txBox="1"/>
          <p:nvPr>
            <p:ph idx="1" type="body"/>
          </p:nvPr>
        </p:nvSpPr>
        <p:spPr>
          <a:xfrm>
            <a:off x="457200" y="1316073"/>
            <a:ext cx="8229600" cy="5258400"/>
          </a:xfrm>
          <a:prstGeom prst="rect">
            <a:avLst/>
          </a:prstGeom>
          <a:noFill/>
          <a:ln>
            <a:noFill/>
          </a:ln>
        </p:spPr>
        <p:txBody>
          <a:bodyPr anchorCtr="0" anchor="t" bIns="45700" lIns="91425" spcFirstLastPara="1" rIns="91425" wrap="square" tIns="45700">
            <a:noAutofit/>
          </a:bodyPr>
          <a:lstStyle/>
          <a:p>
            <a:pPr indent="-300481" lvl="0" marL="365760" rtl="0" algn="l">
              <a:lnSpc>
                <a:spcPct val="95000"/>
              </a:lnSpc>
              <a:spcBef>
                <a:spcPts val="0"/>
              </a:spcBef>
              <a:spcAft>
                <a:spcPts val="0"/>
              </a:spcAft>
              <a:buSzPts val="2870"/>
              <a:buFont typeface="Georgia"/>
              <a:buChar char="●"/>
            </a:pPr>
            <a:r>
              <a:rPr lang="en-US" sz="1707">
                <a:latin typeface="Georgia"/>
                <a:ea typeface="Georgia"/>
                <a:cs typeface="Georgia"/>
                <a:sym typeface="Georgia"/>
              </a:rPr>
              <a:t>It can be fatal and requires intensive treatment. However, acute kidney failure may be reversible. Signs and symptoms of acute kidney failure may include:</a:t>
            </a:r>
            <a:endParaRPr sz="1707">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Decreased urine output, although occasionally urine output remains normal</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Fluid retention, causing swelling in the legs, ankles or feet</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Drowsiness</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Shortness of breath</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Fatigue</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Confusion</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Nausea</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Seizures or coma in severe cases</a:t>
            </a:r>
            <a:endParaRPr sz="1452">
              <a:latin typeface="Georgia"/>
              <a:ea typeface="Georgia"/>
              <a:cs typeface="Georgia"/>
              <a:sym typeface="Georgia"/>
            </a:endParaRPr>
          </a:p>
          <a:p>
            <a:pPr indent="-284987" lvl="1" marL="658368" rtl="0" algn="l">
              <a:lnSpc>
                <a:spcPct val="95000"/>
              </a:lnSpc>
              <a:spcBef>
                <a:spcPts val="300"/>
              </a:spcBef>
              <a:spcAft>
                <a:spcPts val="0"/>
              </a:spcAft>
              <a:buSzPts val="2615"/>
              <a:buFont typeface="Georgia"/>
              <a:buChar char="○"/>
            </a:pPr>
            <a:r>
              <a:rPr lang="en-US" sz="1452">
                <a:latin typeface="Georgia"/>
                <a:ea typeface="Georgia"/>
                <a:cs typeface="Georgia"/>
                <a:sym typeface="Georgia"/>
              </a:rPr>
              <a:t>Chest pain or pressure</a:t>
            </a:r>
            <a:endParaRPr sz="1452">
              <a:latin typeface="Georgia"/>
              <a:ea typeface="Georgia"/>
              <a:cs typeface="Georgia"/>
              <a:sym typeface="Georgia"/>
            </a:endParaRPr>
          </a:p>
          <a:p>
            <a:pPr indent="-294131" lvl="0" marL="365760" rtl="0" algn="l">
              <a:lnSpc>
                <a:spcPct val="95000"/>
              </a:lnSpc>
              <a:spcBef>
                <a:spcPts val="300"/>
              </a:spcBef>
              <a:spcAft>
                <a:spcPts val="0"/>
              </a:spcAft>
              <a:buSzPts val="2770"/>
              <a:buFont typeface="Georgia"/>
              <a:buChar char="●"/>
            </a:pPr>
            <a:r>
              <a:rPr lang="en-US" sz="1607">
                <a:latin typeface="Georgia"/>
                <a:ea typeface="Georgia"/>
                <a:cs typeface="Georgia"/>
                <a:sym typeface="Georgia"/>
              </a:rPr>
              <a:t>Sometimes acute kidney failure causes no signs or symptoms and is detected through lab tests done for another reason.</a:t>
            </a:r>
            <a:endParaRPr sz="1607">
              <a:latin typeface="Georgia"/>
              <a:ea typeface="Georgia"/>
              <a:cs typeface="Georgia"/>
              <a:sym typeface="Georgia"/>
            </a:endParaRPr>
          </a:p>
          <a:p>
            <a:pPr indent="-118236" lvl="0" marL="365760" rtl="0" algn="l">
              <a:lnSpc>
                <a:spcPct val="95000"/>
              </a:lnSpc>
              <a:spcBef>
                <a:spcPts val="300"/>
              </a:spcBef>
              <a:spcAft>
                <a:spcPts val="1200"/>
              </a:spcAft>
              <a:buSzPts val="2170"/>
              <a:buNone/>
            </a:pPr>
            <a:r>
              <a:t/>
            </a:r>
            <a:endParaRPr sz="1307">
              <a:latin typeface="Georgia"/>
              <a:ea typeface="Georgia"/>
              <a:cs typeface="Georgia"/>
              <a:sym typeface="Georgi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35"/>
          <p:cNvSpPr txBox="1"/>
          <p:nvPr>
            <p:ph type="title"/>
          </p:nvPr>
        </p:nvSpPr>
        <p:spPr>
          <a:xfrm>
            <a:off x="457200" y="395175"/>
            <a:ext cx="8229600" cy="681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Causes</a:t>
            </a:r>
            <a:endParaRPr/>
          </a:p>
        </p:txBody>
      </p:sp>
      <p:sp>
        <p:nvSpPr>
          <p:cNvPr id="607" name="Google Shape;607;p35"/>
          <p:cNvSpPr txBox="1"/>
          <p:nvPr>
            <p:ph idx="1" type="body"/>
          </p:nvPr>
        </p:nvSpPr>
        <p:spPr>
          <a:xfrm>
            <a:off x="457200" y="1003175"/>
            <a:ext cx="8461800" cy="5571300"/>
          </a:xfrm>
          <a:prstGeom prst="rect">
            <a:avLst/>
          </a:prstGeom>
          <a:noFill/>
          <a:ln>
            <a:noFill/>
          </a:ln>
        </p:spPr>
        <p:txBody>
          <a:bodyPr anchorCtr="0" anchor="t" bIns="45700" lIns="91425" spcFirstLastPara="1" rIns="91425" wrap="square" tIns="45700">
            <a:normAutofit fontScale="47500" lnSpcReduction="20000"/>
          </a:bodyPr>
          <a:lstStyle/>
          <a:p>
            <a:pPr indent="-286367" lvl="0" marL="365760" rtl="0" algn="l">
              <a:spcBef>
                <a:spcPts val="0"/>
              </a:spcBef>
              <a:spcAft>
                <a:spcPts val="0"/>
              </a:spcAft>
              <a:buSzPct val="147022"/>
              <a:buFont typeface="Georgia"/>
              <a:buChar char="●"/>
            </a:pPr>
            <a:r>
              <a:rPr lang="en-US" sz="3189">
                <a:latin typeface="Georgia"/>
                <a:ea typeface="Georgia"/>
                <a:cs typeface="Georgia"/>
                <a:sym typeface="Georgia"/>
              </a:rPr>
              <a:t>Acute kidney failure can occur when:</a:t>
            </a:r>
            <a:endParaRPr sz="31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There is a condition that slows blood flow to the kidneys</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There is a direct damage to the kidneys</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There is a urine flow blockage</a:t>
            </a:r>
            <a:endParaRPr sz="2989">
              <a:latin typeface="Georgia"/>
              <a:ea typeface="Georgia"/>
              <a:cs typeface="Georgia"/>
              <a:sym typeface="Georgia"/>
            </a:endParaRPr>
          </a:p>
          <a:p>
            <a:pPr indent="-268016" lvl="1" marL="658368" rtl="0" algn="l">
              <a:spcBef>
                <a:spcPts val="300"/>
              </a:spcBef>
              <a:spcAft>
                <a:spcPts val="0"/>
              </a:spcAft>
              <a:buSzPct val="150167"/>
              <a:buFont typeface="Georgia"/>
              <a:buChar char="○"/>
            </a:pPr>
            <a:r>
              <a:rPr lang="en-US" sz="2989">
                <a:latin typeface="Georgia"/>
                <a:ea typeface="Georgia"/>
                <a:cs typeface="Georgia"/>
                <a:sym typeface="Georgia"/>
              </a:rPr>
              <a:t>Severe allergic reaction (anaphylaxis)</a:t>
            </a:r>
            <a:endParaRPr sz="2989">
              <a:latin typeface="Georgia"/>
              <a:ea typeface="Georgia"/>
              <a:cs typeface="Georgia"/>
              <a:sym typeface="Georgia"/>
            </a:endParaRPr>
          </a:p>
          <a:p>
            <a:pPr indent="-268016" lvl="1" marL="658368" rtl="0" algn="l">
              <a:spcBef>
                <a:spcPts val="300"/>
              </a:spcBef>
              <a:spcAft>
                <a:spcPts val="0"/>
              </a:spcAft>
              <a:buSzPct val="150167"/>
              <a:buFont typeface="Georgia"/>
              <a:buChar char="○"/>
            </a:pPr>
            <a:r>
              <a:rPr lang="en-US" sz="2989">
                <a:latin typeface="Georgia"/>
                <a:ea typeface="Georgia"/>
                <a:cs typeface="Georgia"/>
                <a:sym typeface="Georgia"/>
              </a:rPr>
              <a:t>Severe burns</a:t>
            </a:r>
            <a:endParaRPr sz="2989">
              <a:latin typeface="Georgia"/>
              <a:ea typeface="Georgia"/>
              <a:cs typeface="Georgia"/>
              <a:sym typeface="Georgia"/>
            </a:endParaRPr>
          </a:p>
          <a:p>
            <a:pPr indent="-268016" lvl="1" marL="658368" rtl="0" algn="l">
              <a:spcBef>
                <a:spcPts val="300"/>
              </a:spcBef>
              <a:spcAft>
                <a:spcPts val="0"/>
              </a:spcAft>
              <a:buSzPct val="150167"/>
              <a:buFont typeface="Georgia"/>
              <a:buChar char="○"/>
            </a:pPr>
            <a:r>
              <a:rPr lang="en-US" sz="2989">
                <a:latin typeface="Georgia"/>
                <a:ea typeface="Georgia"/>
                <a:cs typeface="Georgia"/>
                <a:sym typeface="Georgia"/>
              </a:rPr>
              <a:t>Severe dehydration</a:t>
            </a:r>
            <a:endParaRPr sz="2989">
              <a:latin typeface="Georgia"/>
              <a:ea typeface="Georgia"/>
              <a:cs typeface="Georgia"/>
              <a:sym typeface="Georgia"/>
            </a:endParaRPr>
          </a:p>
          <a:p>
            <a:pPr indent="-286367" lvl="0" marL="365760" rtl="0" algn="l">
              <a:spcBef>
                <a:spcPts val="300"/>
              </a:spcBef>
              <a:spcAft>
                <a:spcPts val="0"/>
              </a:spcAft>
              <a:buSzPct val="147022"/>
              <a:buFont typeface="Georgia"/>
              <a:buChar char="●"/>
            </a:pPr>
            <a:r>
              <a:rPr lang="en-US" sz="3189">
                <a:latin typeface="Georgia"/>
                <a:ea typeface="Georgia"/>
                <a:cs typeface="Georgia"/>
                <a:sym typeface="Georgia"/>
              </a:rPr>
              <a:t>Diseases and conditions that may slow blood flow to the kidneys and lead to chronic kidney failure include:</a:t>
            </a:r>
            <a:endParaRPr sz="31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Blood or fluid loss</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Blood pressure medications</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Heart attack</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Infection</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Liver failure</a:t>
            </a:r>
            <a:endParaRPr sz="2989">
              <a:latin typeface="Georgia"/>
              <a:ea typeface="Georgia"/>
              <a:cs typeface="Georgia"/>
              <a:sym typeface="Georgia"/>
            </a:endParaRPr>
          </a:p>
          <a:p>
            <a:pPr indent="-279128" lvl="1" marL="658368" rtl="0" algn="l">
              <a:spcBef>
                <a:spcPts val="300"/>
              </a:spcBef>
              <a:spcAft>
                <a:spcPts val="0"/>
              </a:spcAft>
              <a:buSzPct val="150167"/>
              <a:buFont typeface="Georgia"/>
              <a:buChar char="○"/>
            </a:pPr>
            <a:r>
              <a:rPr lang="en-US" sz="2989">
                <a:latin typeface="Georgia"/>
                <a:ea typeface="Georgia"/>
                <a:cs typeface="Georgia"/>
                <a:sym typeface="Georgia"/>
              </a:rPr>
              <a:t>Use of </a:t>
            </a:r>
            <a:r>
              <a:rPr lang="en-US" sz="2989">
                <a:latin typeface="Georgia"/>
                <a:ea typeface="Georgia"/>
                <a:cs typeface="Georgia"/>
                <a:sym typeface="Georgia"/>
              </a:rPr>
              <a:t>aspirin, ibuprofen (Advil, Motrin IB, others), naproxen (Aleve, others), or related drugs</a:t>
            </a:r>
            <a:endParaRPr sz="2989">
              <a:latin typeface="Georgia"/>
              <a:ea typeface="Georgia"/>
              <a:cs typeface="Georgia"/>
              <a:sym typeface="Georgia"/>
            </a:endParaRPr>
          </a:p>
          <a:p>
            <a:pPr indent="-144907" lvl="0" marL="365760" rtl="0" algn="l">
              <a:spcBef>
                <a:spcPts val="300"/>
              </a:spcBef>
              <a:spcAft>
                <a:spcPts val="1200"/>
              </a:spcAft>
              <a:buSzPct val="215384"/>
              <a:buNone/>
            </a:pPr>
            <a:r>
              <a:t/>
            </a:r>
            <a:endParaRPr>
              <a:latin typeface="Georgia"/>
              <a:ea typeface="Georgia"/>
              <a:cs typeface="Georgia"/>
              <a:sym typeface="Georgi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36"/>
          <p:cNvSpPr txBox="1"/>
          <p:nvPr>
            <p:ph type="title"/>
          </p:nvPr>
        </p:nvSpPr>
        <p:spPr>
          <a:xfrm>
            <a:off x="384225" y="52285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Damage to the Kidneys</a:t>
            </a:r>
            <a:endParaRPr/>
          </a:p>
        </p:txBody>
      </p:sp>
      <p:sp>
        <p:nvSpPr>
          <p:cNvPr id="613" name="Google Shape;613;p36"/>
          <p:cNvSpPr txBox="1"/>
          <p:nvPr>
            <p:ph idx="1" type="body"/>
          </p:nvPr>
        </p:nvSpPr>
        <p:spPr>
          <a:xfrm>
            <a:off x="457200" y="1513876"/>
            <a:ext cx="8229600" cy="5227500"/>
          </a:xfrm>
          <a:prstGeom prst="rect">
            <a:avLst/>
          </a:prstGeom>
          <a:noFill/>
          <a:ln>
            <a:noFill/>
          </a:ln>
        </p:spPr>
        <p:txBody>
          <a:bodyPr anchorCtr="0" anchor="t" bIns="45700" lIns="91425" spcFirstLastPara="1" rIns="91425" wrap="square" tIns="45700">
            <a:normAutofit fontScale="85000" lnSpcReduction="20000"/>
          </a:bodyPr>
          <a:lstStyle/>
          <a:p>
            <a:pPr indent="0" lvl="0" marL="109728" rtl="0" algn="l">
              <a:spcBef>
                <a:spcPts val="0"/>
              </a:spcBef>
              <a:spcAft>
                <a:spcPts val="0"/>
              </a:spcAft>
              <a:buSzPct val="215384"/>
              <a:buNone/>
            </a:pPr>
            <a:r>
              <a:t/>
            </a:r>
            <a:endParaRPr/>
          </a:p>
          <a:p>
            <a:pPr indent="-324752" lvl="0" marL="365760" rtl="0" algn="l">
              <a:spcBef>
                <a:spcPts val="300"/>
              </a:spcBef>
              <a:spcAft>
                <a:spcPts val="0"/>
              </a:spcAft>
              <a:buSzPct val="172147"/>
              <a:buFont typeface="Georgia"/>
              <a:buChar char="●"/>
            </a:pPr>
            <a:r>
              <a:rPr lang="en-US" sz="2079">
                <a:latin typeface="Georgia"/>
                <a:ea typeface="Georgia"/>
                <a:cs typeface="Georgia"/>
                <a:sym typeface="Georgia"/>
              </a:rPr>
              <a:t>Other causes of </a:t>
            </a:r>
            <a:r>
              <a:rPr lang="en-US" sz="2079">
                <a:latin typeface="Georgia"/>
                <a:ea typeface="Georgia"/>
                <a:cs typeface="Georgia"/>
                <a:sym typeface="Georgia"/>
              </a:rPr>
              <a:t>damage the kidneys that may lead to kidney failure:</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Medications, such as certain chemotherapy drugs, antibiotics, dyes used during imaging tests and high blood calcium levels (hypercalcemia)</a:t>
            </a:r>
            <a:endParaRPr b="1" sz="2039">
              <a:latin typeface="Georgia"/>
              <a:ea typeface="Georgia"/>
              <a:cs typeface="Georgia"/>
              <a:sym typeface="Georgia"/>
            </a:endParaRPr>
          </a:p>
          <a:p>
            <a:pPr indent="-242646" lvl="1" marL="658368" rtl="0" algn="l">
              <a:spcBef>
                <a:spcPts val="300"/>
              </a:spcBef>
              <a:spcAft>
                <a:spcPts val="0"/>
              </a:spcAft>
              <a:buSzPct val="100000"/>
              <a:buFont typeface="Georgia"/>
              <a:buChar char="○"/>
            </a:pPr>
            <a:r>
              <a:rPr b="1" lang="en-US" sz="2039">
                <a:latin typeface="Georgia"/>
                <a:ea typeface="Georgia"/>
                <a:cs typeface="Georgia"/>
                <a:sym typeface="Georgia"/>
              </a:rPr>
              <a:t>Toxins, such as alcohol, heavy metals and cocaine</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Multiple myeloma, a cancer of the plasma cells</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Scleroderma, a group of rare diseases affecting the skin and connective tissues</a:t>
            </a:r>
            <a:endParaRPr b="1" sz="2039">
              <a:latin typeface="Georgia"/>
              <a:ea typeface="Georgia"/>
              <a:cs typeface="Georgia"/>
              <a:sym typeface="Georgia"/>
            </a:endParaRPr>
          </a:p>
          <a:p>
            <a:pPr indent="-242646" lvl="1" marL="658368" rtl="0" algn="l">
              <a:spcBef>
                <a:spcPts val="300"/>
              </a:spcBef>
              <a:spcAft>
                <a:spcPts val="0"/>
              </a:spcAft>
              <a:buSzPct val="100000"/>
              <a:buFont typeface="Georgia"/>
              <a:buChar char="○"/>
            </a:pPr>
            <a:r>
              <a:rPr b="1" lang="en-US" sz="2039">
                <a:latin typeface="Georgia"/>
                <a:ea typeface="Georgia"/>
                <a:cs typeface="Georgia"/>
                <a:sym typeface="Georgia"/>
              </a:rPr>
              <a:t>Systemic Lupus erythematosus </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Thrombotic thrombocytopenic purpura (TTP), a rare blood disorder</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Vasculitis, an inflammation of blood vessels</a:t>
            </a:r>
            <a:endParaRPr b="1" sz="2039">
              <a:latin typeface="Georgia"/>
              <a:ea typeface="Georgia"/>
              <a:cs typeface="Georgia"/>
              <a:sym typeface="Georgia"/>
            </a:endParaRPr>
          </a:p>
          <a:p>
            <a:pPr indent="-322339" lvl="1" marL="658368" rtl="0" algn="l">
              <a:spcBef>
                <a:spcPts val="300"/>
              </a:spcBef>
              <a:spcAft>
                <a:spcPts val="0"/>
              </a:spcAft>
              <a:buSzPct val="173562"/>
              <a:buFont typeface="Georgia"/>
              <a:buChar char="○"/>
            </a:pPr>
            <a:r>
              <a:rPr b="1" lang="en-US" sz="2039">
                <a:latin typeface="Georgia"/>
                <a:ea typeface="Georgia"/>
                <a:cs typeface="Georgia"/>
                <a:sym typeface="Georgia"/>
              </a:rPr>
              <a:t>Blood clots in the veins and arteries in and around the kidneys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g3bacb993559_0_593"/>
          <p:cNvPicPr preferRelativeResize="0"/>
          <p:nvPr/>
        </p:nvPicPr>
        <p:blipFill>
          <a:blip r:embed="rId3">
            <a:alphaModFix/>
          </a:blip>
          <a:stretch>
            <a:fillRect/>
          </a:stretch>
        </p:blipFill>
        <p:spPr>
          <a:xfrm>
            <a:off x="1279825" y="63850"/>
            <a:ext cx="6730301" cy="67303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g3bacb993559_0_588"/>
          <p:cNvSpPr txBox="1"/>
          <p:nvPr>
            <p:ph type="title"/>
          </p:nvPr>
        </p:nvSpPr>
        <p:spPr>
          <a:xfrm>
            <a:off x="457200" y="376925"/>
            <a:ext cx="8229600" cy="106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Dialysis</a:t>
            </a:r>
            <a:endParaRPr/>
          </a:p>
        </p:txBody>
      </p:sp>
      <p:sp>
        <p:nvSpPr>
          <p:cNvPr id="624" name="Google Shape;624;g3bacb993559_0_588"/>
          <p:cNvSpPr txBox="1"/>
          <p:nvPr>
            <p:ph idx="1" type="body"/>
          </p:nvPr>
        </p:nvSpPr>
        <p:spPr>
          <a:xfrm>
            <a:off x="457200" y="1295000"/>
            <a:ext cx="8229600" cy="5279400"/>
          </a:xfrm>
          <a:prstGeom prst="rect">
            <a:avLst/>
          </a:prstGeom>
        </p:spPr>
        <p:txBody>
          <a:bodyPr anchorCtr="0" anchor="t" bIns="45700" lIns="91425" spcFirstLastPara="1" rIns="91425" wrap="square" tIns="45700">
            <a:normAutofit lnSpcReduction="20000"/>
          </a:bodyPr>
          <a:lstStyle/>
          <a:p>
            <a:pPr indent="0" lvl="0" marL="0" rtl="0" algn="l">
              <a:spcBef>
                <a:spcPts val="300"/>
              </a:spcBef>
              <a:spcAft>
                <a:spcPts val="0"/>
              </a:spcAft>
              <a:buNone/>
            </a:pPr>
            <a:r>
              <a:rPr lang="en-US" sz="1700">
                <a:latin typeface="Georgia"/>
                <a:ea typeface="Georgia"/>
                <a:cs typeface="Georgia"/>
                <a:sym typeface="Georgia"/>
              </a:rPr>
              <a:t>When the kidneys are in stage 5 of Chronic Kidney Disease, and your </a:t>
            </a:r>
            <a:r>
              <a:rPr b="1" lang="en-US" sz="1700">
                <a:latin typeface="Georgia"/>
                <a:ea typeface="Georgia"/>
                <a:cs typeface="Georgia"/>
                <a:sym typeface="Georgia"/>
              </a:rPr>
              <a:t>Glomerular Filtration Rate is under 15-20% </a:t>
            </a:r>
            <a:r>
              <a:rPr lang="en-US" sz="1700">
                <a:latin typeface="Georgia"/>
                <a:ea typeface="Georgia"/>
                <a:cs typeface="Georgia"/>
                <a:sym typeface="Georgia"/>
              </a:rPr>
              <a:t>, you will generally be placed on a transplant list and dialysis will be initiated to help your kidneys filter your blood.</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There are two types of dialysis:</a:t>
            </a:r>
            <a:endParaRPr sz="1700">
              <a:latin typeface="Georgia"/>
              <a:ea typeface="Georgia"/>
              <a:cs typeface="Georgia"/>
              <a:sym typeface="Georgia"/>
            </a:endParaRPr>
          </a:p>
          <a:p>
            <a:pPr indent="0" lvl="0" marL="0" rtl="0" algn="l">
              <a:spcBef>
                <a:spcPts val="1200"/>
              </a:spcBef>
              <a:spcAft>
                <a:spcPts val="0"/>
              </a:spcAft>
              <a:buNone/>
            </a:pPr>
            <a:r>
              <a:rPr b="1" lang="en-US" sz="1700">
                <a:latin typeface="Georgia"/>
                <a:ea typeface="Georgia"/>
                <a:cs typeface="Georgia"/>
                <a:sym typeface="Georgia"/>
              </a:rPr>
              <a:t>Hemodialysis: </a:t>
            </a:r>
            <a:r>
              <a:rPr lang="en-US" sz="1700">
                <a:latin typeface="Georgia"/>
                <a:ea typeface="Georgia"/>
                <a:cs typeface="Georgia"/>
                <a:sym typeface="Georgia"/>
              </a:rPr>
              <a:t>Uses a dialyzer machine in a hospital setting. Take 3-4 hours per session and is required about 3 times per week.</a:t>
            </a:r>
            <a:endParaRPr sz="1700">
              <a:latin typeface="Georgia"/>
              <a:ea typeface="Georgia"/>
              <a:cs typeface="Georgia"/>
              <a:sym typeface="Georgia"/>
            </a:endParaRPr>
          </a:p>
          <a:p>
            <a:pPr indent="0" lvl="0" marL="0" rtl="0" algn="l">
              <a:spcBef>
                <a:spcPts val="1200"/>
              </a:spcBef>
              <a:spcAft>
                <a:spcPts val="0"/>
              </a:spcAft>
              <a:buNone/>
            </a:pPr>
            <a:r>
              <a:rPr b="1" lang="en-US" sz="1700">
                <a:latin typeface="Georgia"/>
                <a:ea typeface="Georgia"/>
                <a:cs typeface="Georgia"/>
                <a:sym typeface="Georgia"/>
              </a:rPr>
              <a:t>Peritoneal: </a:t>
            </a:r>
            <a:r>
              <a:rPr lang="en-US" sz="1700">
                <a:latin typeface="Georgia"/>
                <a:ea typeface="Georgia"/>
                <a:cs typeface="Georgia"/>
                <a:sym typeface="Georgia"/>
              </a:rPr>
              <a:t>Uses your own peritoneum </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as the semi-permanent membrane</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 &amp; can be administered at home</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 through a catheter into the abdomen. </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This type of dialysis must be done every</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 day  &amp; sometimes multiple times </a:t>
            </a:r>
            <a:endParaRPr sz="1700">
              <a:latin typeface="Georgia"/>
              <a:ea typeface="Georgia"/>
              <a:cs typeface="Georgia"/>
              <a:sym typeface="Georgia"/>
            </a:endParaRPr>
          </a:p>
          <a:p>
            <a:pPr indent="0" lvl="0" marL="0" rtl="0" algn="l">
              <a:spcBef>
                <a:spcPts val="1200"/>
              </a:spcBef>
              <a:spcAft>
                <a:spcPts val="0"/>
              </a:spcAft>
              <a:buNone/>
            </a:pPr>
            <a:r>
              <a:rPr lang="en-US" sz="1700">
                <a:latin typeface="Georgia"/>
                <a:ea typeface="Georgia"/>
                <a:cs typeface="Georgia"/>
                <a:sym typeface="Georgia"/>
              </a:rPr>
              <a:t>per day. </a:t>
            </a:r>
            <a:endParaRPr sz="1700">
              <a:latin typeface="Georgia"/>
              <a:ea typeface="Georgia"/>
              <a:cs typeface="Georgia"/>
              <a:sym typeface="Georgia"/>
            </a:endParaRPr>
          </a:p>
          <a:p>
            <a:pPr indent="0" lvl="0" marL="0" rtl="0" algn="l">
              <a:spcBef>
                <a:spcPts val="1200"/>
              </a:spcBef>
              <a:spcAft>
                <a:spcPts val="1200"/>
              </a:spcAft>
              <a:buNone/>
            </a:pPr>
            <a:r>
              <a:t/>
            </a:r>
            <a:endParaRPr sz="1700">
              <a:latin typeface="Georgia"/>
              <a:ea typeface="Georgia"/>
              <a:cs typeface="Georgia"/>
              <a:sym typeface="Georgia"/>
            </a:endParaRPr>
          </a:p>
        </p:txBody>
      </p:sp>
      <p:pic>
        <p:nvPicPr>
          <p:cNvPr id="625" name="Google Shape;625;g3bacb993559_0_588"/>
          <p:cNvPicPr preferRelativeResize="0"/>
          <p:nvPr/>
        </p:nvPicPr>
        <p:blipFill>
          <a:blip r:embed="rId3">
            <a:alphaModFix/>
          </a:blip>
          <a:stretch>
            <a:fillRect/>
          </a:stretch>
        </p:blipFill>
        <p:spPr>
          <a:xfrm>
            <a:off x="4814375" y="3246600"/>
            <a:ext cx="3872424" cy="33278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63"/>
          <p:cNvSpPr txBox="1"/>
          <p:nvPr>
            <p:ph type="title"/>
          </p:nvPr>
        </p:nvSpPr>
        <p:spPr>
          <a:xfrm>
            <a:off x="457200" y="1143000"/>
            <a:ext cx="8229600" cy="1066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Trebuchet MS"/>
              <a:buNone/>
            </a:pPr>
            <a:r>
              <a:rPr lang="en-US"/>
              <a:t>References</a:t>
            </a:r>
            <a:endParaRPr/>
          </a:p>
        </p:txBody>
      </p:sp>
      <p:sp>
        <p:nvSpPr>
          <p:cNvPr id="631" name="Google Shape;631;p63"/>
          <p:cNvSpPr txBox="1"/>
          <p:nvPr>
            <p:ph idx="1" type="body"/>
          </p:nvPr>
        </p:nvSpPr>
        <p:spPr>
          <a:xfrm>
            <a:off x="457200" y="1988100"/>
            <a:ext cx="8352300" cy="4559700"/>
          </a:xfrm>
          <a:prstGeom prst="rect">
            <a:avLst/>
          </a:prstGeom>
          <a:noFill/>
          <a:ln>
            <a:noFill/>
          </a:ln>
        </p:spPr>
        <p:txBody>
          <a:bodyPr anchorCtr="0" anchor="t" bIns="45700" lIns="91425" spcFirstLastPara="1" rIns="91425" wrap="square" tIns="45700">
            <a:noAutofit/>
          </a:bodyPr>
          <a:lstStyle/>
          <a:p>
            <a:pPr indent="-281432" lvl="0" marL="365760" rtl="0" algn="l">
              <a:lnSpc>
                <a:spcPct val="95000"/>
              </a:lnSpc>
              <a:spcBef>
                <a:spcPts val="0"/>
              </a:spcBef>
              <a:spcAft>
                <a:spcPts val="0"/>
              </a:spcAft>
              <a:buSzPts val="3200"/>
              <a:buFont typeface="Georgia"/>
              <a:buChar char="●"/>
            </a:pPr>
            <a:r>
              <a:rPr lang="en-US" sz="1700">
                <a:latin typeface="Georgia"/>
                <a:ea typeface="Georgia"/>
                <a:cs typeface="Georgia"/>
                <a:sym typeface="Georgia"/>
              </a:rPr>
              <a:t> References:   </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Lippincott Williams &amp; Wilkins</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Pathology for Health Professions/ Ivan Damjanov</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      www.mayoclinic.org</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      www.patient.co.uk</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      www.innerbody.com</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      www.boundless.com</a:t>
            </a:r>
            <a:endParaRPr sz="1700">
              <a:latin typeface="Georgia"/>
              <a:ea typeface="Georgia"/>
              <a:cs typeface="Georgia"/>
              <a:sym typeface="Georgia"/>
            </a:endParaRPr>
          </a:p>
          <a:p>
            <a:pPr indent="-281432" lvl="0" marL="365760" rtl="0" algn="l">
              <a:lnSpc>
                <a:spcPct val="95000"/>
              </a:lnSpc>
              <a:spcBef>
                <a:spcPts val="300"/>
              </a:spcBef>
              <a:spcAft>
                <a:spcPts val="0"/>
              </a:spcAft>
              <a:buSzPts val="3200"/>
              <a:buFont typeface="Georgia"/>
              <a:buChar char="●"/>
            </a:pPr>
            <a:r>
              <a:rPr lang="en-US" sz="1700">
                <a:latin typeface="Georgia"/>
                <a:ea typeface="Georgia"/>
                <a:cs typeface="Georgia"/>
                <a:sym typeface="Georgia"/>
              </a:rPr>
              <a:t>      www.nlm.nih.gov</a:t>
            </a:r>
            <a:endParaRPr sz="1700">
              <a:latin typeface="Georgia"/>
              <a:ea typeface="Georgia"/>
              <a:cs typeface="Georgia"/>
              <a:sym typeface="Georgia"/>
            </a:endParaRPr>
          </a:p>
          <a:p>
            <a:pPr indent="-281432" lvl="0" marL="365760" rtl="0" algn="l">
              <a:lnSpc>
                <a:spcPct val="95000"/>
              </a:lnSpc>
              <a:spcBef>
                <a:spcPts val="300"/>
              </a:spcBef>
              <a:spcAft>
                <a:spcPts val="1200"/>
              </a:spcAft>
              <a:buSzPts val="3200"/>
              <a:buFont typeface="Georgia"/>
              <a:buChar char="●"/>
            </a:pPr>
            <a:r>
              <a:rPr lang="en-US" sz="1700">
                <a:latin typeface="Georgia"/>
                <a:ea typeface="Georgia"/>
                <a:cs typeface="Georgia"/>
                <a:sym typeface="Georgia"/>
              </a:rPr>
              <a:t>      http://emedicine.medscape.com</a:t>
            </a:r>
            <a:endParaRPr sz="1700">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2021-08-19T18:55:51Z</dcterms:created>
  <dc:creator>Student2</dc:creator>
</cp:coreProperties>
</file>