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43" roundtripDataSignature="AMtx7mjYhxBV5MTD7dHmabBRjcqiheeIE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3" Type="http://customschemas.google.com/relationships/presentationmetadata" Target="metadata"/><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1adb7b039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31adb7b039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5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5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6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6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6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6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6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6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6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6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6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7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7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7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7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7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7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7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7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7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8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8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8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8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8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8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p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8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8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8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p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9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p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9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9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9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9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p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9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9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9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p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9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p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10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p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10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p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10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10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p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10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10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10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p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10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p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10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p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10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p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1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p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1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31d8e871de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31d8e871de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p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1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p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1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p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1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p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1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p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1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p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1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p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1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p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1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p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1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p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1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p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1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p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1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1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p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1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p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1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p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1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p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1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p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1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p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1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p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1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p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1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p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1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p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1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p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1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4" name="Shape 34"/>
        <p:cNvGrpSpPr/>
        <p:nvPr/>
      </p:nvGrpSpPr>
      <p:grpSpPr>
        <a:xfrm>
          <a:off x="0" y="0"/>
          <a:ext cx="0" cy="0"/>
          <a:chOff x="0" y="0"/>
          <a:chExt cx="0" cy="0"/>
        </a:xfrm>
      </p:grpSpPr>
      <p:sp>
        <p:nvSpPr>
          <p:cNvPr id="35" name="Google Shape;35;p137"/>
          <p:cNvSpPr txBox="1"/>
          <p:nvPr>
            <p:ph type="ctrTitle"/>
          </p:nvPr>
        </p:nvSpPr>
        <p:spPr>
          <a:xfrm>
            <a:off x="1009442" y="3307355"/>
            <a:ext cx="7117180" cy="14700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4000"/>
              <a:buFont typeface="Verdana"/>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37"/>
          <p:cNvSpPr txBox="1"/>
          <p:nvPr>
            <p:ph idx="1" type="subTitle"/>
          </p:nvPr>
        </p:nvSpPr>
        <p:spPr>
          <a:xfrm>
            <a:off x="1009442" y="4777380"/>
            <a:ext cx="7117180" cy="861420"/>
          </a:xfrm>
          <a:prstGeom prst="rect">
            <a:avLst/>
          </a:prstGeom>
          <a:noFill/>
          <a:ln>
            <a:noFill/>
          </a:ln>
        </p:spPr>
        <p:txBody>
          <a:bodyPr anchorCtr="0" anchor="t" bIns="45700" lIns="91425" spcFirstLastPara="1" rIns="91425" wrap="square" tIns="45700">
            <a:normAutofit/>
          </a:bodyPr>
          <a:lstStyle>
            <a:lvl1pPr lvl="0" algn="l">
              <a:spcBef>
                <a:spcPts val="400"/>
              </a:spcBef>
              <a:spcAft>
                <a:spcPts val="0"/>
              </a:spcAft>
              <a:buSzPts val="2000"/>
              <a:buNone/>
              <a:defRPr sz="2000">
                <a:solidFill>
                  <a:srgbClr val="01376E"/>
                </a:solidFill>
              </a:defRPr>
            </a:lvl1pPr>
            <a:lvl2pPr lvl="1" algn="ctr">
              <a:spcBef>
                <a:spcPts val="600"/>
              </a:spcBef>
              <a:spcAft>
                <a:spcPts val="0"/>
              </a:spcAft>
              <a:buSzPts val="1600"/>
              <a:buNone/>
              <a:defRPr>
                <a:solidFill>
                  <a:schemeClr val="lt1"/>
                </a:solidFill>
              </a:defRPr>
            </a:lvl2pPr>
            <a:lvl3pPr lvl="2" algn="ctr">
              <a:spcBef>
                <a:spcPts val="600"/>
              </a:spcBef>
              <a:spcAft>
                <a:spcPts val="0"/>
              </a:spcAft>
              <a:buSzPts val="1400"/>
              <a:buNone/>
              <a:defRPr>
                <a:solidFill>
                  <a:schemeClr val="lt1"/>
                </a:solidFill>
              </a:defRPr>
            </a:lvl3pPr>
            <a:lvl4pPr lvl="3" algn="ctr">
              <a:spcBef>
                <a:spcPts val="600"/>
              </a:spcBef>
              <a:spcAft>
                <a:spcPts val="0"/>
              </a:spcAft>
              <a:buSzPts val="1200"/>
              <a:buNone/>
              <a:defRPr>
                <a:solidFill>
                  <a:schemeClr val="lt1"/>
                </a:solidFill>
              </a:defRPr>
            </a:lvl4pPr>
            <a:lvl5pPr lvl="4" algn="ctr">
              <a:spcBef>
                <a:spcPts val="600"/>
              </a:spcBef>
              <a:spcAft>
                <a:spcPts val="0"/>
              </a:spcAft>
              <a:buSzPts val="1200"/>
              <a:buNone/>
              <a:defRPr>
                <a:solidFill>
                  <a:schemeClr val="lt1"/>
                </a:solidFill>
              </a:defRPr>
            </a:lvl5pPr>
            <a:lvl6pPr lvl="5" algn="ctr">
              <a:spcBef>
                <a:spcPts val="600"/>
              </a:spcBef>
              <a:spcAft>
                <a:spcPts val="0"/>
              </a:spcAft>
              <a:buClr>
                <a:schemeClr val="lt1"/>
              </a:buClr>
              <a:buSzPts val="2000"/>
              <a:buNone/>
              <a:defRPr>
                <a:solidFill>
                  <a:schemeClr val="lt1"/>
                </a:solidFill>
              </a:defRPr>
            </a:lvl6pPr>
            <a:lvl7pPr lvl="6" algn="ctr">
              <a:spcBef>
                <a:spcPts val="400"/>
              </a:spcBef>
              <a:spcAft>
                <a:spcPts val="0"/>
              </a:spcAft>
              <a:buClr>
                <a:schemeClr val="lt1"/>
              </a:buClr>
              <a:buSzPts val="2000"/>
              <a:buNone/>
              <a:defRPr>
                <a:solidFill>
                  <a:schemeClr val="lt1"/>
                </a:solidFill>
              </a:defRPr>
            </a:lvl7pPr>
            <a:lvl8pPr lvl="7" algn="ctr">
              <a:spcBef>
                <a:spcPts val="400"/>
              </a:spcBef>
              <a:spcAft>
                <a:spcPts val="0"/>
              </a:spcAft>
              <a:buClr>
                <a:schemeClr val="lt1"/>
              </a:buClr>
              <a:buSzPts val="2000"/>
              <a:buNone/>
              <a:defRPr>
                <a:solidFill>
                  <a:schemeClr val="lt1"/>
                </a:solidFill>
              </a:defRPr>
            </a:lvl8pPr>
            <a:lvl9pPr lvl="8" algn="ctr">
              <a:spcBef>
                <a:spcPts val="400"/>
              </a:spcBef>
              <a:spcAft>
                <a:spcPts val="0"/>
              </a:spcAft>
              <a:buClr>
                <a:schemeClr val="lt1"/>
              </a:buClr>
              <a:buSzPts val="2000"/>
              <a:buNone/>
              <a:defRPr>
                <a:solidFill>
                  <a:schemeClr val="lt1"/>
                </a:solidFill>
              </a:defRPr>
            </a:lvl9pPr>
          </a:lstStyle>
          <a:p/>
        </p:txBody>
      </p:sp>
      <p:sp>
        <p:nvSpPr>
          <p:cNvPr id="37" name="Google Shape;37;p137"/>
          <p:cNvSpPr txBox="1"/>
          <p:nvPr>
            <p:ph idx="10" type="dt"/>
          </p:nvPr>
        </p:nvSpPr>
        <p:spPr>
          <a:xfrm>
            <a:off x="6437344" y="5951810"/>
            <a:ext cx="21336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37"/>
          <p:cNvSpPr txBox="1"/>
          <p:nvPr>
            <p:ph idx="11" type="ftr"/>
          </p:nvPr>
        </p:nvSpPr>
        <p:spPr>
          <a:xfrm>
            <a:off x="1180945" y="5951810"/>
            <a:ext cx="5256399"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37"/>
          <p:cNvSpPr txBox="1"/>
          <p:nvPr>
            <p:ph idx="12" type="sldNum"/>
          </p:nvPr>
        </p:nvSpPr>
        <p:spPr>
          <a:xfrm>
            <a:off x="572658" y="5951810"/>
            <a:ext cx="608287" cy="365125"/>
          </a:xfrm>
          <a:prstGeom prst="rect">
            <a:avLst/>
          </a:prstGeom>
          <a:noFill/>
          <a:ln>
            <a:noFill/>
          </a:ln>
        </p:spPr>
        <p:txBody>
          <a:bodyPr anchorCtr="0" anchor="b"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0" name="Shape 40"/>
        <p:cNvGrpSpPr/>
        <p:nvPr/>
      </p:nvGrpSpPr>
      <p:grpSpPr>
        <a:xfrm>
          <a:off x="0" y="0"/>
          <a:ext cx="0" cy="0"/>
          <a:chOff x="0" y="0"/>
          <a:chExt cx="0" cy="0"/>
        </a:xfrm>
      </p:grpSpPr>
      <p:sp>
        <p:nvSpPr>
          <p:cNvPr id="41" name="Google Shape;41;p138"/>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38"/>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04800" lvl="4" marL="2286000" algn="l">
              <a:spcBef>
                <a:spcPts val="600"/>
              </a:spcBef>
              <a:spcAft>
                <a:spcPts val="0"/>
              </a:spcAft>
              <a:buSzPts val="1200"/>
              <a:buChar char="🞇"/>
              <a:defRPr/>
            </a:lvl5pPr>
            <a:lvl6pPr indent="-305561" lvl="5" marL="2743200" algn="l">
              <a:spcBef>
                <a:spcPts val="600"/>
              </a:spcBef>
              <a:spcAft>
                <a:spcPts val="0"/>
              </a:spcAft>
              <a:buClr>
                <a:schemeClr val="lt2"/>
              </a:buClr>
              <a:buSzPts val="1212"/>
              <a:buFont typeface="Courier New"/>
              <a:buChar char="o"/>
              <a:defRPr sz="1200"/>
            </a:lvl6pPr>
            <a:lvl7pPr indent="-304800" lvl="6" marL="3200400" algn="l">
              <a:spcBef>
                <a:spcPts val="240"/>
              </a:spcBef>
              <a:spcAft>
                <a:spcPts val="0"/>
              </a:spcAft>
              <a:buClr>
                <a:schemeClr val="lt2"/>
              </a:buClr>
              <a:buSzPts val="1200"/>
              <a:buFont typeface="Courier New"/>
              <a:buChar char="o"/>
              <a:defRPr sz="1200"/>
            </a:lvl7pPr>
            <a:lvl8pPr indent="-304800" lvl="7" marL="3657600" algn="l">
              <a:spcBef>
                <a:spcPts val="240"/>
              </a:spcBef>
              <a:spcAft>
                <a:spcPts val="0"/>
              </a:spcAft>
              <a:buClr>
                <a:schemeClr val="lt2"/>
              </a:buClr>
              <a:buSzPts val="1200"/>
              <a:buFont typeface="Courier New"/>
              <a:buChar char="o"/>
              <a:defRPr sz="1200"/>
            </a:lvl8pPr>
            <a:lvl9pPr indent="-304800" lvl="8" marL="4114800" algn="l">
              <a:spcBef>
                <a:spcPts val="240"/>
              </a:spcBef>
              <a:spcAft>
                <a:spcPts val="0"/>
              </a:spcAft>
              <a:buClr>
                <a:schemeClr val="lt2"/>
              </a:buClr>
              <a:buSzPts val="1200"/>
              <a:buFont typeface="Courier New"/>
              <a:buChar char="o"/>
              <a:defRPr sz="1200"/>
            </a:lvl9pPr>
          </a:lstStyle>
          <a:p/>
        </p:txBody>
      </p:sp>
      <p:sp>
        <p:nvSpPr>
          <p:cNvPr id="43" name="Google Shape;43;p138"/>
          <p:cNvSpPr txBox="1"/>
          <p:nvPr>
            <p:ph idx="10" type="dt"/>
          </p:nvPr>
        </p:nvSpPr>
        <p:spPr>
          <a:xfrm>
            <a:off x="6437344" y="5951810"/>
            <a:ext cx="21336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38"/>
          <p:cNvSpPr txBox="1"/>
          <p:nvPr>
            <p:ph idx="11" type="ftr"/>
          </p:nvPr>
        </p:nvSpPr>
        <p:spPr>
          <a:xfrm>
            <a:off x="1180945" y="5951810"/>
            <a:ext cx="5256399"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38"/>
          <p:cNvSpPr txBox="1"/>
          <p:nvPr>
            <p:ph idx="12" type="sldNum"/>
          </p:nvPr>
        </p:nvSpPr>
        <p:spPr>
          <a:xfrm>
            <a:off x="572658" y="5951810"/>
            <a:ext cx="608287" cy="365125"/>
          </a:xfrm>
          <a:prstGeom prst="rect">
            <a:avLst/>
          </a:prstGeom>
          <a:noFill/>
          <a:ln>
            <a:noFill/>
          </a:ln>
        </p:spPr>
        <p:txBody>
          <a:bodyPr anchorCtr="0" anchor="b"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6" name="Shape 46"/>
        <p:cNvGrpSpPr/>
        <p:nvPr/>
      </p:nvGrpSpPr>
      <p:grpSpPr>
        <a:xfrm>
          <a:off x="0" y="0"/>
          <a:ext cx="0" cy="0"/>
          <a:chOff x="0" y="0"/>
          <a:chExt cx="0" cy="0"/>
        </a:xfrm>
      </p:grpSpPr>
      <p:sp>
        <p:nvSpPr>
          <p:cNvPr id="47" name="Google Shape;47;p139"/>
          <p:cNvSpPr txBox="1"/>
          <p:nvPr>
            <p:ph idx="10" type="dt"/>
          </p:nvPr>
        </p:nvSpPr>
        <p:spPr>
          <a:xfrm>
            <a:off x="6437344" y="5951810"/>
            <a:ext cx="21336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39"/>
          <p:cNvSpPr txBox="1"/>
          <p:nvPr>
            <p:ph idx="11" type="ftr"/>
          </p:nvPr>
        </p:nvSpPr>
        <p:spPr>
          <a:xfrm>
            <a:off x="1180945" y="5951810"/>
            <a:ext cx="5256399"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39"/>
          <p:cNvSpPr txBox="1"/>
          <p:nvPr>
            <p:ph idx="12" type="sldNum"/>
          </p:nvPr>
        </p:nvSpPr>
        <p:spPr>
          <a:xfrm>
            <a:off x="572658" y="5951810"/>
            <a:ext cx="608287" cy="365125"/>
          </a:xfrm>
          <a:prstGeom prst="rect">
            <a:avLst/>
          </a:prstGeom>
          <a:noFill/>
          <a:ln>
            <a:noFill/>
          </a:ln>
        </p:spPr>
        <p:txBody>
          <a:bodyPr anchorCtr="0" anchor="b"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 name="Shape 50"/>
        <p:cNvGrpSpPr/>
        <p:nvPr/>
      </p:nvGrpSpPr>
      <p:grpSpPr>
        <a:xfrm>
          <a:off x="0" y="0"/>
          <a:ext cx="0" cy="0"/>
          <a:chOff x="0" y="0"/>
          <a:chExt cx="0" cy="0"/>
        </a:xfrm>
      </p:grpSpPr>
      <p:sp>
        <p:nvSpPr>
          <p:cNvPr id="51" name="Google Shape;51;p140"/>
          <p:cNvSpPr txBox="1"/>
          <p:nvPr>
            <p:ph type="title"/>
          </p:nvPr>
        </p:nvSpPr>
        <p:spPr>
          <a:xfrm>
            <a:off x="1009443" y="675724"/>
            <a:ext cx="7123080" cy="92447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40"/>
          <p:cNvSpPr txBox="1"/>
          <p:nvPr>
            <p:ph idx="1" type="body"/>
          </p:nvPr>
        </p:nvSpPr>
        <p:spPr>
          <a:xfrm>
            <a:off x="1009442" y="1809749"/>
            <a:ext cx="3471277" cy="4051301"/>
          </a:xfrm>
          <a:prstGeom prst="rect">
            <a:avLst/>
          </a:prstGeom>
          <a:noFill/>
          <a:ln>
            <a:noFill/>
          </a:ln>
        </p:spPr>
        <p:txBody>
          <a:bodyPr anchorCtr="0" anchor="ctr"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04800" lvl="4" marL="2286000" algn="l">
              <a:spcBef>
                <a:spcPts val="600"/>
              </a:spcBef>
              <a:spcAft>
                <a:spcPts val="0"/>
              </a:spcAft>
              <a:buSzPts val="1200"/>
              <a:buChar char="🞇"/>
              <a:defRPr/>
            </a:lvl5pPr>
            <a:lvl6pPr indent="-305561" lvl="5" marL="2743200" algn="l">
              <a:spcBef>
                <a:spcPts val="600"/>
              </a:spcBef>
              <a:spcAft>
                <a:spcPts val="0"/>
              </a:spcAft>
              <a:buClr>
                <a:schemeClr val="lt2"/>
              </a:buClr>
              <a:buSzPts val="1212"/>
              <a:buFont typeface="Courier New"/>
              <a:buChar char="o"/>
              <a:defRPr sz="1200"/>
            </a:lvl6pPr>
            <a:lvl7pPr indent="-304800" lvl="6" marL="3200400" algn="l">
              <a:spcBef>
                <a:spcPts val="240"/>
              </a:spcBef>
              <a:spcAft>
                <a:spcPts val="0"/>
              </a:spcAft>
              <a:buClr>
                <a:schemeClr val="lt2"/>
              </a:buClr>
              <a:buSzPts val="1200"/>
              <a:buFont typeface="Courier New"/>
              <a:buChar char="o"/>
              <a:defRPr sz="1200"/>
            </a:lvl7pPr>
            <a:lvl8pPr indent="-304800" lvl="7" marL="3657600" algn="l">
              <a:spcBef>
                <a:spcPts val="240"/>
              </a:spcBef>
              <a:spcAft>
                <a:spcPts val="0"/>
              </a:spcAft>
              <a:buClr>
                <a:schemeClr val="lt2"/>
              </a:buClr>
              <a:buSzPts val="1200"/>
              <a:buFont typeface="Courier New"/>
              <a:buChar char="o"/>
              <a:defRPr sz="1200"/>
            </a:lvl8pPr>
            <a:lvl9pPr indent="-304800" lvl="8" marL="4114800" algn="l">
              <a:spcBef>
                <a:spcPts val="240"/>
              </a:spcBef>
              <a:spcAft>
                <a:spcPts val="0"/>
              </a:spcAft>
              <a:buClr>
                <a:schemeClr val="lt2"/>
              </a:buClr>
              <a:buSzPts val="1200"/>
              <a:buFont typeface="Courier New"/>
              <a:buChar char="o"/>
              <a:defRPr sz="1200"/>
            </a:lvl9pPr>
          </a:lstStyle>
          <a:p/>
        </p:txBody>
      </p:sp>
      <p:sp>
        <p:nvSpPr>
          <p:cNvPr id="53" name="Google Shape;53;p140"/>
          <p:cNvSpPr txBox="1"/>
          <p:nvPr>
            <p:ph idx="2" type="body"/>
          </p:nvPr>
        </p:nvSpPr>
        <p:spPr>
          <a:xfrm>
            <a:off x="4663281" y="1809749"/>
            <a:ext cx="3469242" cy="4051302"/>
          </a:xfrm>
          <a:prstGeom prst="rect">
            <a:avLst/>
          </a:prstGeom>
          <a:noFill/>
          <a:ln>
            <a:noFill/>
          </a:ln>
        </p:spPr>
        <p:txBody>
          <a:bodyPr anchorCtr="0" anchor="ctr"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04800" lvl="4" marL="2286000" algn="l">
              <a:spcBef>
                <a:spcPts val="600"/>
              </a:spcBef>
              <a:spcAft>
                <a:spcPts val="0"/>
              </a:spcAft>
              <a:buSzPts val="1200"/>
              <a:buChar char="🞇"/>
              <a:defRPr/>
            </a:lvl5pPr>
            <a:lvl6pPr indent="-305561" lvl="5" marL="2743200" algn="l">
              <a:spcBef>
                <a:spcPts val="600"/>
              </a:spcBef>
              <a:spcAft>
                <a:spcPts val="0"/>
              </a:spcAft>
              <a:buClr>
                <a:schemeClr val="lt2"/>
              </a:buClr>
              <a:buSzPts val="1212"/>
              <a:buFont typeface="Courier New"/>
              <a:buChar char="o"/>
              <a:defRPr sz="1200"/>
            </a:lvl6pPr>
            <a:lvl7pPr indent="-304800" lvl="6" marL="3200400" algn="l">
              <a:spcBef>
                <a:spcPts val="240"/>
              </a:spcBef>
              <a:spcAft>
                <a:spcPts val="0"/>
              </a:spcAft>
              <a:buClr>
                <a:schemeClr val="lt2"/>
              </a:buClr>
              <a:buSzPts val="1200"/>
              <a:buFont typeface="Courier New"/>
              <a:buChar char="o"/>
              <a:defRPr sz="1200"/>
            </a:lvl7pPr>
            <a:lvl8pPr indent="-304800" lvl="7" marL="3657600" algn="l">
              <a:spcBef>
                <a:spcPts val="240"/>
              </a:spcBef>
              <a:spcAft>
                <a:spcPts val="0"/>
              </a:spcAft>
              <a:buClr>
                <a:schemeClr val="lt2"/>
              </a:buClr>
              <a:buSzPts val="1200"/>
              <a:buFont typeface="Courier New"/>
              <a:buChar char="o"/>
              <a:defRPr sz="1200"/>
            </a:lvl8pPr>
            <a:lvl9pPr indent="-304800" lvl="8" marL="4114800" algn="l">
              <a:spcBef>
                <a:spcPts val="240"/>
              </a:spcBef>
              <a:spcAft>
                <a:spcPts val="0"/>
              </a:spcAft>
              <a:buClr>
                <a:schemeClr val="lt2"/>
              </a:buClr>
              <a:buSzPts val="1200"/>
              <a:buFont typeface="Courier New"/>
              <a:buChar char="o"/>
              <a:defRPr sz="1200"/>
            </a:lvl9pPr>
          </a:lstStyle>
          <a:p/>
        </p:txBody>
      </p:sp>
      <p:sp>
        <p:nvSpPr>
          <p:cNvPr id="54" name="Google Shape;54;p140"/>
          <p:cNvSpPr txBox="1"/>
          <p:nvPr>
            <p:ph idx="10" type="dt"/>
          </p:nvPr>
        </p:nvSpPr>
        <p:spPr>
          <a:xfrm>
            <a:off x="6437344" y="5951810"/>
            <a:ext cx="21336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40"/>
          <p:cNvSpPr txBox="1"/>
          <p:nvPr>
            <p:ph idx="11" type="ftr"/>
          </p:nvPr>
        </p:nvSpPr>
        <p:spPr>
          <a:xfrm>
            <a:off x="1180945" y="5951810"/>
            <a:ext cx="5256399"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40"/>
          <p:cNvSpPr txBox="1"/>
          <p:nvPr>
            <p:ph idx="12" type="sldNum"/>
          </p:nvPr>
        </p:nvSpPr>
        <p:spPr>
          <a:xfrm>
            <a:off x="572658" y="5951810"/>
            <a:ext cx="608287" cy="365125"/>
          </a:xfrm>
          <a:prstGeom prst="rect">
            <a:avLst/>
          </a:prstGeom>
          <a:noFill/>
          <a:ln>
            <a:noFill/>
          </a:ln>
        </p:spPr>
        <p:txBody>
          <a:bodyPr anchorCtr="0" anchor="b"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7" name="Shape 57"/>
        <p:cNvGrpSpPr/>
        <p:nvPr/>
      </p:nvGrpSpPr>
      <p:grpSpPr>
        <a:xfrm>
          <a:off x="0" y="0"/>
          <a:ext cx="0" cy="0"/>
          <a:chOff x="0" y="0"/>
          <a:chExt cx="0" cy="0"/>
        </a:xfrm>
      </p:grpSpPr>
      <p:sp>
        <p:nvSpPr>
          <p:cNvPr id="58" name="Google Shape;58;p141"/>
          <p:cNvSpPr txBox="1"/>
          <p:nvPr>
            <p:ph type="title"/>
          </p:nvPr>
        </p:nvSpPr>
        <p:spPr>
          <a:xfrm>
            <a:off x="1009443" y="3308581"/>
            <a:ext cx="7117178" cy="146880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Clr>
                <a:schemeClr val="lt1"/>
              </a:buClr>
              <a:buSzPts val="3200"/>
              <a:buFont typeface="Verdana"/>
              <a:buNone/>
              <a:defRPr b="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41"/>
          <p:cNvSpPr txBox="1"/>
          <p:nvPr>
            <p:ph idx="1" type="body"/>
          </p:nvPr>
        </p:nvSpPr>
        <p:spPr>
          <a:xfrm>
            <a:off x="1009443" y="4777381"/>
            <a:ext cx="7117178" cy="860400"/>
          </a:xfrm>
          <a:prstGeom prst="rect">
            <a:avLst/>
          </a:prstGeom>
          <a:noFill/>
          <a:ln>
            <a:noFill/>
          </a:ln>
        </p:spPr>
        <p:txBody>
          <a:bodyPr anchorCtr="0" anchor="t" bIns="45700" lIns="91425" spcFirstLastPara="1" rIns="91425" wrap="square" tIns="45700">
            <a:normAutofit/>
          </a:bodyPr>
          <a:lstStyle>
            <a:lvl1pPr indent="-228600" lvl="0" marL="457200" algn="r">
              <a:spcBef>
                <a:spcPts val="360"/>
              </a:spcBef>
              <a:spcAft>
                <a:spcPts val="0"/>
              </a:spcAft>
              <a:buSzPts val="1800"/>
              <a:buNone/>
              <a:defRPr sz="1800">
                <a:solidFill>
                  <a:srgbClr val="01376E"/>
                </a:solidFill>
              </a:defRPr>
            </a:lvl1pPr>
            <a:lvl2pPr indent="-228600" lvl="1" marL="914400" algn="l">
              <a:spcBef>
                <a:spcPts val="600"/>
              </a:spcBef>
              <a:spcAft>
                <a:spcPts val="0"/>
              </a:spcAft>
              <a:buSzPts val="1800"/>
              <a:buNone/>
              <a:defRPr sz="1800">
                <a:solidFill>
                  <a:schemeClr val="lt1"/>
                </a:solidFill>
              </a:defRPr>
            </a:lvl2pPr>
            <a:lvl3pPr indent="-228600" lvl="2" marL="1371600" algn="l">
              <a:spcBef>
                <a:spcPts val="600"/>
              </a:spcBef>
              <a:spcAft>
                <a:spcPts val="0"/>
              </a:spcAft>
              <a:buSzPts val="1600"/>
              <a:buNone/>
              <a:defRPr sz="1600">
                <a:solidFill>
                  <a:schemeClr val="lt1"/>
                </a:solidFill>
              </a:defRPr>
            </a:lvl3pPr>
            <a:lvl4pPr indent="-228600" lvl="3" marL="1828800" algn="l">
              <a:spcBef>
                <a:spcPts val="600"/>
              </a:spcBef>
              <a:spcAft>
                <a:spcPts val="0"/>
              </a:spcAft>
              <a:buSzPts val="1400"/>
              <a:buNone/>
              <a:defRPr sz="1400">
                <a:solidFill>
                  <a:schemeClr val="lt1"/>
                </a:solidFill>
              </a:defRPr>
            </a:lvl4pPr>
            <a:lvl5pPr indent="-228600" lvl="4" marL="2286000" algn="l">
              <a:spcBef>
                <a:spcPts val="600"/>
              </a:spcBef>
              <a:spcAft>
                <a:spcPts val="0"/>
              </a:spcAft>
              <a:buSzPts val="1400"/>
              <a:buNone/>
              <a:defRPr sz="1400">
                <a:solidFill>
                  <a:schemeClr val="lt1"/>
                </a:solidFill>
              </a:defRPr>
            </a:lvl5pPr>
            <a:lvl6pPr indent="-228600" lvl="5" marL="2743200" algn="l">
              <a:spcBef>
                <a:spcPts val="600"/>
              </a:spcBef>
              <a:spcAft>
                <a:spcPts val="0"/>
              </a:spcAft>
              <a:buClr>
                <a:schemeClr val="lt1"/>
              </a:buClr>
              <a:buSzPts val="1400"/>
              <a:buNone/>
              <a:defRPr sz="1400">
                <a:solidFill>
                  <a:schemeClr val="lt1"/>
                </a:solidFill>
              </a:defRPr>
            </a:lvl6pPr>
            <a:lvl7pPr indent="-228600" lvl="6" marL="3200400" algn="l">
              <a:spcBef>
                <a:spcPts val="280"/>
              </a:spcBef>
              <a:spcAft>
                <a:spcPts val="0"/>
              </a:spcAft>
              <a:buClr>
                <a:schemeClr val="lt1"/>
              </a:buClr>
              <a:buSzPts val="1400"/>
              <a:buNone/>
              <a:defRPr sz="1400">
                <a:solidFill>
                  <a:schemeClr val="lt1"/>
                </a:solidFill>
              </a:defRPr>
            </a:lvl7pPr>
            <a:lvl8pPr indent="-228600" lvl="7" marL="3657600" algn="l">
              <a:spcBef>
                <a:spcPts val="280"/>
              </a:spcBef>
              <a:spcAft>
                <a:spcPts val="0"/>
              </a:spcAft>
              <a:buClr>
                <a:schemeClr val="lt1"/>
              </a:buClr>
              <a:buSzPts val="1400"/>
              <a:buNone/>
              <a:defRPr sz="1400">
                <a:solidFill>
                  <a:schemeClr val="lt1"/>
                </a:solidFill>
              </a:defRPr>
            </a:lvl8pPr>
            <a:lvl9pPr indent="-228600" lvl="8" marL="4114800" algn="l">
              <a:spcBef>
                <a:spcPts val="280"/>
              </a:spcBef>
              <a:spcAft>
                <a:spcPts val="0"/>
              </a:spcAft>
              <a:buClr>
                <a:schemeClr val="lt1"/>
              </a:buClr>
              <a:buSzPts val="1400"/>
              <a:buNone/>
              <a:defRPr sz="1400">
                <a:solidFill>
                  <a:schemeClr val="lt1"/>
                </a:solidFill>
              </a:defRPr>
            </a:lvl9pPr>
          </a:lstStyle>
          <a:p/>
        </p:txBody>
      </p:sp>
      <p:sp>
        <p:nvSpPr>
          <p:cNvPr id="60" name="Google Shape;60;p141"/>
          <p:cNvSpPr txBox="1"/>
          <p:nvPr>
            <p:ph idx="10" type="dt"/>
          </p:nvPr>
        </p:nvSpPr>
        <p:spPr>
          <a:xfrm>
            <a:off x="6437344" y="5951810"/>
            <a:ext cx="21336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1"/>
          <p:cNvSpPr txBox="1"/>
          <p:nvPr>
            <p:ph idx="11" type="ftr"/>
          </p:nvPr>
        </p:nvSpPr>
        <p:spPr>
          <a:xfrm>
            <a:off x="1180945" y="5951810"/>
            <a:ext cx="5256399"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41"/>
          <p:cNvSpPr txBox="1"/>
          <p:nvPr>
            <p:ph idx="12" type="sldNum"/>
          </p:nvPr>
        </p:nvSpPr>
        <p:spPr>
          <a:xfrm>
            <a:off x="572658" y="5951810"/>
            <a:ext cx="608287" cy="365125"/>
          </a:xfrm>
          <a:prstGeom prst="rect">
            <a:avLst/>
          </a:prstGeom>
          <a:noFill/>
          <a:ln>
            <a:noFill/>
          </a:ln>
        </p:spPr>
        <p:txBody>
          <a:bodyPr anchorCtr="0" anchor="b"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142"/>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3200"/>
              <a:buFont typeface="Verdan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42"/>
          <p:cNvSpPr txBox="1"/>
          <p:nvPr>
            <p:ph idx="1" type="body"/>
          </p:nvPr>
        </p:nvSpPr>
        <p:spPr>
          <a:xfrm>
            <a:off x="1348224" y="1812927"/>
            <a:ext cx="3132494" cy="5762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2400"/>
              <a:buNone/>
              <a:defRPr b="0" sz="2400"/>
            </a:lvl1pPr>
            <a:lvl2pPr indent="-228600" lvl="1" marL="914400" algn="l">
              <a:spcBef>
                <a:spcPts val="600"/>
              </a:spcBef>
              <a:spcAft>
                <a:spcPts val="0"/>
              </a:spcAft>
              <a:buSzPts val="2000"/>
              <a:buNone/>
              <a:defRPr b="1" sz="2000"/>
            </a:lvl2pPr>
            <a:lvl3pPr indent="-228600" lvl="2" marL="1371600" algn="l">
              <a:spcBef>
                <a:spcPts val="600"/>
              </a:spcBef>
              <a:spcAft>
                <a:spcPts val="0"/>
              </a:spcAft>
              <a:buSzPts val="1800"/>
              <a:buNone/>
              <a:defRPr b="1" sz="1800"/>
            </a:lvl3pPr>
            <a:lvl4pPr indent="-228600" lvl="3" marL="1828800" algn="l">
              <a:spcBef>
                <a:spcPts val="600"/>
              </a:spcBef>
              <a:spcAft>
                <a:spcPts val="0"/>
              </a:spcAft>
              <a:buSzPts val="1600"/>
              <a:buNone/>
              <a:defRPr b="1" sz="1600"/>
            </a:lvl4pPr>
            <a:lvl5pPr indent="-228600" lvl="4" marL="2286000" algn="l">
              <a:spcBef>
                <a:spcPts val="600"/>
              </a:spcBef>
              <a:spcAft>
                <a:spcPts val="0"/>
              </a:spcAft>
              <a:buSzPts val="1600"/>
              <a:buNone/>
              <a:defRPr b="1" sz="1600"/>
            </a:lvl5pPr>
            <a:lvl6pPr indent="-228600" lvl="5" marL="2743200" algn="l">
              <a:spcBef>
                <a:spcPts val="600"/>
              </a:spcBef>
              <a:spcAft>
                <a:spcPts val="0"/>
              </a:spcAft>
              <a:buClr>
                <a:schemeClr val="lt1"/>
              </a:buClr>
              <a:buSzPts val="1600"/>
              <a:buNone/>
              <a:defRPr b="1" sz="1600"/>
            </a:lvl6pPr>
            <a:lvl7pPr indent="-228600" lvl="6" marL="3200400" algn="l">
              <a:spcBef>
                <a:spcPts val="320"/>
              </a:spcBef>
              <a:spcAft>
                <a:spcPts val="0"/>
              </a:spcAft>
              <a:buClr>
                <a:schemeClr val="lt1"/>
              </a:buClr>
              <a:buSzPts val="1600"/>
              <a:buNone/>
              <a:defRPr b="1" sz="1600"/>
            </a:lvl7pPr>
            <a:lvl8pPr indent="-228600" lvl="7" marL="3657600" algn="l">
              <a:spcBef>
                <a:spcPts val="320"/>
              </a:spcBef>
              <a:spcAft>
                <a:spcPts val="0"/>
              </a:spcAft>
              <a:buClr>
                <a:schemeClr val="lt1"/>
              </a:buClr>
              <a:buSzPts val="1600"/>
              <a:buNone/>
              <a:defRPr b="1" sz="1600"/>
            </a:lvl8pPr>
            <a:lvl9pPr indent="-228600" lvl="8" marL="4114800" algn="l">
              <a:spcBef>
                <a:spcPts val="320"/>
              </a:spcBef>
              <a:spcAft>
                <a:spcPts val="0"/>
              </a:spcAft>
              <a:buClr>
                <a:schemeClr val="lt1"/>
              </a:buClr>
              <a:buSzPts val="1600"/>
              <a:buNone/>
              <a:defRPr b="1" sz="1600"/>
            </a:lvl9pPr>
          </a:lstStyle>
          <a:p/>
        </p:txBody>
      </p:sp>
      <p:sp>
        <p:nvSpPr>
          <p:cNvPr id="66" name="Google Shape;66;p142"/>
          <p:cNvSpPr txBox="1"/>
          <p:nvPr>
            <p:ph idx="2" type="body"/>
          </p:nvPr>
        </p:nvSpPr>
        <p:spPr>
          <a:xfrm>
            <a:off x="1009442" y="2389189"/>
            <a:ext cx="3471277" cy="3471861"/>
          </a:xfrm>
          <a:prstGeom prst="rect">
            <a:avLst/>
          </a:prstGeom>
          <a:noFill/>
          <a:ln>
            <a:noFill/>
          </a:ln>
        </p:spPr>
        <p:txBody>
          <a:bodyPr anchorCtr="0" anchor="ctr"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04800" lvl="4" marL="2286000" algn="l">
              <a:spcBef>
                <a:spcPts val="600"/>
              </a:spcBef>
              <a:spcAft>
                <a:spcPts val="0"/>
              </a:spcAft>
              <a:buSzPts val="1200"/>
              <a:buChar char="🞇"/>
              <a:defRPr/>
            </a:lvl5pPr>
            <a:lvl6pPr indent="-305561" lvl="5" marL="2743200" algn="l">
              <a:spcBef>
                <a:spcPts val="600"/>
              </a:spcBef>
              <a:spcAft>
                <a:spcPts val="0"/>
              </a:spcAft>
              <a:buClr>
                <a:schemeClr val="lt2"/>
              </a:buClr>
              <a:buSzPts val="1212"/>
              <a:buFont typeface="Courier New"/>
              <a:buChar char="o"/>
              <a:defRPr sz="1200"/>
            </a:lvl6pPr>
            <a:lvl7pPr indent="-304800" lvl="6" marL="3200400" algn="l">
              <a:spcBef>
                <a:spcPts val="240"/>
              </a:spcBef>
              <a:spcAft>
                <a:spcPts val="0"/>
              </a:spcAft>
              <a:buClr>
                <a:schemeClr val="lt2"/>
              </a:buClr>
              <a:buSzPts val="1200"/>
              <a:buFont typeface="Courier New"/>
              <a:buChar char="o"/>
              <a:defRPr sz="1200"/>
            </a:lvl7pPr>
            <a:lvl8pPr indent="-304800" lvl="7" marL="3657600" algn="l">
              <a:spcBef>
                <a:spcPts val="240"/>
              </a:spcBef>
              <a:spcAft>
                <a:spcPts val="0"/>
              </a:spcAft>
              <a:buClr>
                <a:schemeClr val="lt2"/>
              </a:buClr>
              <a:buSzPts val="1200"/>
              <a:buFont typeface="Courier New"/>
              <a:buChar char="o"/>
              <a:defRPr sz="1200"/>
            </a:lvl8pPr>
            <a:lvl9pPr indent="-304800" lvl="8" marL="4114800" algn="l">
              <a:spcBef>
                <a:spcPts val="240"/>
              </a:spcBef>
              <a:spcAft>
                <a:spcPts val="0"/>
              </a:spcAft>
              <a:buClr>
                <a:schemeClr val="lt2"/>
              </a:buClr>
              <a:buSzPts val="1200"/>
              <a:buFont typeface="Courier New"/>
              <a:buChar char="o"/>
              <a:defRPr sz="1200"/>
            </a:lvl9pPr>
          </a:lstStyle>
          <a:p/>
        </p:txBody>
      </p:sp>
      <p:sp>
        <p:nvSpPr>
          <p:cNvPr id="67" name="Google Shape;67;p142"/>
          <p:cNvSpPr txBox="1"/>
          <p:nvPr>
            <p:ph idx="3" type="body"/>
          </p:nvPr>
        </p:nvSpPr>
        <p:spPr>
          <a:xfrm>
            <a:off x="5001474" y="1812927"/>
            <a:ext cx="3133080" cy="5762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2400"/>
              <a:buNone/>
              <a:defRPr b="0" sz="2400"/>
            </a:lvl1pPr>
            <a:lvl2pPr indent="-228600" lvl="1" marL="914400" algn="l">
              <a:spcBef>
                <a:spcPts val="600"/>
              </a:spcBef>
              <a:spcAft>
                <a:spcPts val="0"/>
              </a:spcAft>
              <a:buSzPts val="2000"/>
              <a:buNone/>
              <a:defRPr b="1" sz="2000"/>
            </a:lvl2pPr>
            <a:lvl3pPr indent="-228600" lvl="2" marL="1371600" algn="l">
              <a:spcBef>
                <a:spcPts val="600"/>
              </a:spcBef>
              <a:spcAft>
                <a:spcPts val="0"/>
              </a:spcAft>
              <a:buSzPts val="1800"/>
              <a:buNone/>
              <a:defRPr b="1" sz="1800"/>
            </a:lvl3pPr>
            <a:lvl4pPr indent="-228600" lvl="3" marL="1828800" algn="l">
              <a:spcBef>
                <a:spcPts val="600"/>
              </a:spcBef>
              <a:spcAft>
                <a:spcPts val="0"/>
              </a:spcAft>
              <a:buSzPts val="1600"/>
              <a:buNone/>
              <a:defRPr b="1" sz="1600"/>
            </a:lvl4pPr>
            <a:lvl5pPr indent="-228600" lvl="4" marL="2286000" algn="l">
              <a:spcBef>
                <a:spcPts val="600"/>
              </a:spcBef>
              <a:spcAft>
                <a:spcPts val="0"/>
              </a:spcAft>
              <a:buSzPts val="1600"/>
              <a:buNone/>
              <a:defRPr b="1" sz="1600"/>
            </a:lvl5pPr>
            <a:lvl6pPr indent="-228600" lvl="5" marL="2743200" algn="l">
              <a:spcBef>
                <a:spcPts val="600"/>
              </a:spcBef>
              <a:spcAft>
                <a:spcPts val="0"/>
              </a:spcAft>
              <a:buClr>
                <a:schemeClr val="lt1"/>
              </a:buClr>
              <a:buSzPts val="1600"/>
              <a:buNone/>
              <a:defRPr b="1" sz="1600"/>
            </a:lvl6pPr>
            <a:lvl7pPr indent="-228600" lvl="6" marL="3200400" algn="l">
              <a:spcBef>
                <a:spcPts val="320"/>
              </a:spcBef>
              <a:spcAft>
                <a:spcPts val="0"/>
              </a:spcAft>
              <a:buClr>
                <a:schemeClr val="lt1"/>
              </a:buClr>
              <a:buSzPts val="1600"/>
              <a:buNone/>
              <a:defRPr b="1" sz="1600"/>
            </a:lvl7pPr>
            <a:lvl8pPr indent="-228600" lvl="7" marL="3657600" algn="l">
              <a:spcBef>
                <a:spcPts val="320"/>
              </a:spcBef>
              <a:spcAft>
                <a:spcPts val="0"/>
              </a:spcAft>
              <a:buClr>
                <a:schemeClr val="lt1"/>
              </a:buClr>
              <a:buSzPts val="1600"/>
              <a:buNone/>
              <a:defRPr b="1" sz="1600"/>
            </a:lvl8pPr>
            <a:lvl9pPr indent="-228600" lvl="8" marL="4114800" algn="l">
              <a:spcBef>
                <a:spcPts val="320"/>
              </a:spcBef>
              <a:spcAft>
                <a:spcPts val="0"/>
              </a:spcAft>
              <a:buClr>
                <a:schemeClr val="lt1"/>
              </a:buClr>
              <a:buSzPts val="1600"/>
              <a:buNone/>
              <a:defRPr b="1" sz="1600"/>
            </a:lvl9pPr>
          </a:lstStyle>
          <a:p/>
        </p:txBody>
      </p:sp>
      <p:sp>
        <p:nvSpPr>
          <p:cNvPr id="68" name="Google Shape;68;p142"/>
          <p:cNvSpPr txBox="1"/>
          <p:nvPr>
            <p:ph idx="4" type="body"/>
          </p:nvPr>
        </p:nvSpPr>
        <p:spPr>
          <a:xfrm>
            <a:off x="4663280" y="2389189"/>
            <a:ext cx="3471275" cy="3471861"/>
          </a:xfrm>
          <a:prstGeom prst="rect">
            <a:avLst/>
          </a:prstGeom>
          <a:noFill/>
          <a:ln>
            <a:noFill/>
          </a:ln>
        </p:spPr>
        <p:txBody>
          <a:bodyPr anchorCtr="0" anchor="ctr"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04800" lvl="4" marL="2286000" algn="l">
              <a:spcBef>
                <a:spcPts val="600"/>
              </a:spcBef>
              <a:spcAft>
                <a:spcPts val="0"/>
              </a:spcAft>
              <a:buSzPts val="1200"/>
              <a:buChar char="🞇"/>
              <a:defRPr/>
            </a:lvl5pPr>
            <a:lvl6pPr indent="-305561" lvl="5" marL="2743200" algn="l">
              <a:spcBef>
                <a:spcPts val="600"/>
              </a:spcBef>
              <a:spcAft>
                <a:spcPts val="0"/>
              </a:spcAft>
              <a:buClr>
                <a:schemeClr val="lt2"/>
              </a:buClr>
              <a:buSzPts val="1212"/>
              <a:buFont typeface="Courier New"/>
              <a:buChar char="o"/>
              <a:defRPr sz="1200"/>
            </a:lvl6pPr>
            <a:lvl7pPr indent="-304800" lvl="6" marL="3200400" algn="l">
              <a:spcBef>
                <a:spcPts val="240"/>
              </a:spcBef>
              <a:spcAft>
                <a:spcPts val="0"/>
              </a:spcAft>
              <a:buClr>
                <a:schemeClr val="lt2"/>
              </a:buClr>
              <a:buSzPts val="1200"/>
              <a:buFont typeface="Courier New"/>
              <a:buChar char="o"/>
              <a:defRPr sz="1200"/>
            </a:lvl7pPr>
            <a:lvl8pPr indent="-304800" lvl="7" marL="3657600" algn="l">
              <a:spcBef>
                <a:spcPts val="240"/>
              </a:spcBef>
              <a:spcAft>
                <a:spcPts val="0"/>
              </a:spcAft>
              <a:buClr>
                <a:schemeClr val="lt2"/>
              </a:buClr>
              <a:buSzPts val="1200"/>
              <a:buFont typeface="Courier New"/>
              <a:buChar char="o"/>
              <a:defRPr sz="1200"/>
            </a:lvl8pPr>
            <a:lvl9pPr indent="-304800" lvl="8" marL="4114800" algn="l">
              <a:spcBef>
                <a:spcPts val="240"/>
              </a:spcBef>
              <a:spcAft>
                <a:spcPts val="0"/>
              </a:spcAft>
              <a:buClr>
                <a:schemeClr val="lt2"/>
              </a:buClr>
              <a:buSzPts val="1200"/>
              <a:buFont typeface="Courier New"/>
              <a:buChar char="o"/>
              <a:defRPr sz="1200"/>
            </a:lvl9pPr>
          </a:lstStyle>
          <a:p/>
        </p:txBody>
      </p:sp>
      <p:sp>
        <p:nvSpPr>
          <p:cNvPr id="69" name="Google Shape;69;p142"/>
          <p:cNvSpPr txBox="1"/>
          <p:nvPr>
            <p:ph idx="10" type="dt"/>
          </p:nvPr>
        </p:nvSpPr>
        <p:spPr>
          <a:xfrm>
            <a:off x="6437344" y="5951810"/>
            <a:ext cx="21336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42"/>
          <p:cNvSpPr txBox="1"/>
          <p:nvPr>
            <p:ph idx="11" type="ftr"/>
          </p:nvPr>
        </p:nvSpPr>
        <p:spPr>
          <a:xfrm>
            <a:off x="1180945" y="5951810"/>
            <a:ext cx="5256399"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42"/>
          <p:cNvSpPr txBox="1"/>
          <p:nvPr>
            <p:ph idx="12" type="sldNum"/>
          </p:nvPr>
        </p:nvSpPr>
        <p:spPr>
          <a:xfrm>
            <a:off x="572658" y="5951810"/>
            <a:ext cx="608287" cy="365125"/>
          </a:xfrm>
          <a:prstGeom prst="rect">
            <a:avLst/>
          </a:prstGeom>
          <a:noFill/>
          <a:ln>
            <a:noFill/>
          </a:ln>
        </p:spPr>
        <p:txBody>
          <a:bodyPr anchorCtr="0" anchor="b"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2" name="Shape 72"/>
        <p:cNvGrpSpPr/>
        <p:nvPr/>
      </p:nvGrpSpPr>
      <p:grpSpPr>
        <a:xfrm>
          <a:off x="0" y="0"/>
          <a:ext cx="0" cy="0"/>
          <a:chOff x="0" y="0"/>
          <a:chExt cx="0" cy="0"/>
        </a:xfrm>
      </p:grpSpPr>
      <p:sp>
        <p:nvSpPr>
          <p:cNvPr id="73" name="Google Shape;73;p143"/>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43"/>
          <p:cNvSpPr txBox="1"/>
          <p:nvPr>
            <p:ph idx="10" type="dt"/>
          </p:nvPr>
        </p:nvSpPr>
        <p:spPr>
          <a:xfrm>
            <a:off x="6437344" y="5951810"/>
            <a:ext cx="21336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43"/>
          <p:cNvSpPr txBox="1"/>
          <p:nvPr>
            <p:ph idx="11" type="ftr"/>
          </p:nvPr>
        </p:nvSpPr>
        <p:spPr>
          <a:xfrm>
            <a:off x="1180945" y="5951810"/>
            <a:ext cx="5256399"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43"/>
          <p:cNvSpPr txBox="1"/>
          <p:nvPr>
            <p:ph idx="12" type="sldNum"/>
          </p:nvPr>
        </p:nvSpPr>
        <p:spPr>
          <a:xfrm>
            <a:off x="572658" y="5951810"/>
            <a:ext cx="608287" cy="365125"/>
          </a:xfrm>
          <a:prstGeom prst="rect">
            <a:avLst/>
          </a:prstGeom>
          <a:noFill/>
          <a:ln>
            <a:noFill/>
          </a:ln>
        </p:spPr>
        <p:txBody>
          <a:bodyPr anchorCtr="0" anchor="b"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7" name="Shape 77"/>
        <p:cNvGrpSpPr/>
        <p:nvPr/>
      </p:nvGrpSpPr>
      <p:grpSpPr>
        <a:xfrm>
          <a:off x="0" y="0"/>
          <a:ext cx="0" cy="0"/>
          <a:chOff x="0" y="0"/>
          <a:chExt cx="0" cy="0"/>
        </a:xfrm>
      </p:grpSpPr>
      <p:sp>
        <p:nvSpPr>
          <p:cNvPr id="78" name="Google Shape;78;p144"/>
          <p:cNvSpPr txBox="1"/>
          <p:nvPr>
            <p:ph type="title"/>
          </p:nvPr>
        </p:nvSpPr>
        <p:spPr>
          <a:xfrm>
            <a:off x="1009442" y="446087"/>
            <a:ext cx="2660650" cy="118586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2400"/>
              <a:buFont typeface="Verdana"/>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44"/>
          <p:cNvSpPr txBox="1"/>
          <p:nvPr>
            <p:ph idx="1" type="body"/>
          </p:nvPr>
        </p:nvSpPr>
        <p:spPr>
          <a:xfrm>
            <a:off x="3852654" y="446087"/>
            <a:ext cx="4279869" cy="5414963"/>
          </a:xfrm>
          <a:prstGeom prst="rect">
            <a:avLst/>
          </a:prstGeom>
          <a:noFill/>
          <a:ln>
            <a:noFill/>
          </a:ln>
        </p:spPr>
        <p:txBody>
          <a:bodyPr anchorCtr="0" anchor="ctr"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04800" lvl="4" marL="2286000" algn="l">
              <a:spcBef>
                <a:spcPts val="600"/>
              </a:spcBef>
              <a:spcAft>
                <a:spcPts val="0"/>
              </a:spcAft>
              <a:buSzPts val="1200"/>
              <a:buChar char="🞇"/>
              <a:defRPr/>
            </a:lvl5pPr>
            <a:lvl6pPr indent="-305561" lvl="5" marL="2743200" algn="l">
              <a:spcBef>
                <a:spcPts val="600"/>
              </a:spcBef>
              <a:spcAft>
                <a:spcPts val="0"/>
              </a:spcAft>
              <a:buClr>
                <a:schemeClr val="lt2"/>
              </a:buClr>
              <a:buSzPts val="1212"/>
              <a:buFont typeface="Courier New"/>
              <a:buChar char="o"/>
              <a:defRPr sz="1200"/>
            </a:lvl6pPr>
            <a:lvl7pPr indent="-304800" lvl="6" marL="3200400" algn="l">
              <a:spcBef>
                <a:spcPts val="240"/>
              </a:spcBef>
              <a:spcAft>
                <a:spcPts val="0"/>
              </a:spcAft>
              <a:buClr>
                <a:schemeClr val="lt2"/>
              </a:buClr>
              <a:buSzPts val="1200"/>
              <a:buFont typeface="Courier New"/>
              <a:buChar char="o"/>
              <a:defRPr sz="1200"/>
            </a:lvl7pPr>
            <a:lvl8pPr indent="-304800" lvl="7" marL="3657600" algn="l">
              <a:spcBef>
                <a:spcPts val="240"/>
              </a:spcBef>
              <a:spcAft>
                <a:spcPts val="0"/>
              </a:spcAft>
              <a:buClr>
                <a:schemeClr val="lt2"/>
              </a:buClr>
              <a:buSzPts val="1200"/>
              <a:buFont typeface="Courier New"/>
              <a:buChar char="o"/>
              <a:defRPr sz="1200"/>
            </a:lvl8pPr>
            <a:lvl9pPr indent="-304800" lvl="8" marL="4114800" algn="l">
              <a:spcBef>
                <a:spcPts val="240"/>
              </a:spcBef>
              <a:spcAft>
                <a:spcPts val="0"/>
              </a:spcAft>
              <a:buClr>
                <a:schemeClr val="lt2"/>
              </a:buClr>
              <a:buSzPts val="1200"/>
              <a:buFont typeface="Courier New"/>
              <a:buChar char="o"/>
              <a:defRPr sz="1200"/>
            </a:lvl9pPr>
          </a:lstStyle>
          <a:p/>
        </p:txBody>
      </p:sp>
      <p:sp>
        <p:nvSpPr>
          <p:cNvPr id="80" name="Google Shape;80;p144"/>
          <p:cNvSpPr txBox="1"/>
          <p:nvPr>
            <p:ph idx="2" type="body"/>
          </p:nvPr>
        </p:nvSpPr>
        <p:spPr>
          <a:xfrm>
            <a:off x="1009442" y="1631949"/>
            <a:ext cx="2660650" cy="4229099"/>
          </a:xfrm>
          <a:prstGeom prst="rect">
            <a:avLst/>
          </a:prstGeom>
          <a:noFill/>
          <a:ln>
            <a:noFill/>
          </a:ln>
        </p:spPr>
        <p:txBody>
          <a:bodyPr anchorCtr="0" anchor="t" bIns="45700" lIns="91425" spcFirstLastPara="1" rIns="91425" wrap="square" tIns="45700">
            <a:normAutofit/>
          </a:bodyPr>
          <a:lstStyle>
            <a:lvl1pPr indent="-228600" lvl="0" marL="457200" algn="l">
              <a:spcBef>
                <a:spcPts val="240"/>
              </a:spcBef>
              <a:spcAft>
                <a:spcPts val="0"/>
              </a:spcAft>
              <a:buSzPts val="1200"/>
              <a:buNone/>
              <a:defRPr sz="1200"/>
            </a:lvl1pPr>
            <a:lvl2pPr indent="-228600" lvl="1" marL="914400" algn="l">
              <a:spcBef>
                <a:spcPts val="600"/>
              </a:spcBef>
              <a:spcAft>
                <a:spcPts val="0"/>
              </a:spcAft>
              <a:buSzPts val="1200"/>
              <a:buNone/>
              <a:defRPr sz="1200"/>
            </a:lvl2pPr>
            <a:lvl3pPr indent="-228600" lvl="2" marL="1371600" algn="l">
              <a:spcBef>
                <a:spcPts val="600"/>
              </a:spcBef>
              <a:spcAft>
                <a:spcPts val="0"/>
              </a:spcAft>
              <a:buSzPts val="1000"/>
              <a:buNone/>
              <a:defRPr sz="1000"/>
            </a:lvl3pPr>
            <a:lvl4pPr indent="-228600" lvl="3" marL="1828800" algn="l">
              <a:spcBef>
                <a:spcPts val="600"/>
              </a:spcBef>
              <a:spcAft>
                <a:spcPts val="0"/>
              </a:spcAft>
              <a:buSzPts val="900"/>
              <a:buNone/>
              <a:defRPr sz="900"/>
            </a:lvl4pPr>
            <a:lvl5pPr indent="-228600" lvl="4" marL="2286000" algn="l">
              <a:spcBef>
                <a:spcPts val="600"/>
              </a:spcBef>
              <a:spcAft>
                <a:spcPts val="0"/>
              </a:spcAft>
              <a:buSzPts val="900"/>
              <a:buNone/>
              <a:defRPr sz="900"/>
            </a:lvl5pPr>
            <a:lvl6pPr indent="-228600" lvl="5" marL="2743200" algn="l">
              <a:spcBef>
                <a:spcPts val="600"/>
              </a:spcBef>
              <a:spcAft>
                <a:spcPts val="0"/>
              </a:spcAft>
              <a:buClr>
                <a:schemeClr val="lt1"/>
              </a:buClr>
              <a:buSzPts val="900"/>
              <a:buNone/>
              <a:defRPr sz="900"/>
            </a:lvl6pPr>
            <a:lvl7pPr indent="-228600" lvl="6" marL="3200400" algn="l">
              <a:spcBef>
                <a:spcPts val="180"/>
              </a:spcBef>
              <a:spcAft>
                <a:spcPts val="0"/>
              </a:spcAft>
              <a:buClr>
                <a:schemeClr val="lt1"/>
              </a:buClr>
              <a:buSzPts val="900"/>
              <a:buNone/>
              <a:defRPr sz="900"/>
            </a:lvl7pPr>
            <a:lvl8pPr indent="-228600" lvl="7" marL="3657600" algn="l">
              <a:spcBef>
                <a:spcPts val="180"/>
              </a:spcBef>
              <a:spcAft>
                <a:spcPts val="0"/>
              </a:spcAft>
              <a:buClr>
                <a:schemeClr val="lt1"/>
              </a:buClr>
              <a:buSzPts val="900"/>
              <a:buNone/>
              <a:defRPr sz="900"/>
            </a:lvl8pPr>
            <a:lvl9pPr indent="-228600" lvl="8" marL="4114800" algn="l">
              <a:spcBef>
                <a:spcPts val="180"/>
              </a:spcBef>
              <a:spcAft>
                <a:spcPts val="0"/>
              </a:spcAft>
              <a:buClr>
                <a:schemeClr val="lt1"/>
              </a:buClr>
              <a:buSzPts val="900"/>
              <a:buNone/>
              <a:defRPr sz="900"/>
            </a:lvl9pPr>
          </a:lstStyle>
          <a:p/>
        </p:txBody>
      </p:sp>
      <p:sp>
        <p:nvSpPr>
          <p:cNvPr id="81" name="Google Shape;81;p144"/>
          <p:cNvSpPr txBox="1"/>
          <p:nvPr>
            <p:ph idx="10" type="dt"/>
          </p:nvPr>
        </p:nvSpPr>
        <p:spPr>
          <a:xfrm>
            <a:off x="6437344" y="5951810"/>
            <a:ext cx="21336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4"/>
          <p:cNvSpPr txBox="1"/>
          <p:nvPr>
            <p:ph idx="11" type="ftr"/>
          </p:nvPr>
        </p:nvSpPr>
        <p:spPr>
          <a:xfrm>
            <a:off x="1180945" y="5951810"/>
            <a:ext cx="5256399"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4"/>
          <p:cNvSpPr txBox="1"/>
          <p:nvPr>
            <p:ph idx="12" type="sldNum"/>
          </p:nvPr>
        </p:nvSpPr>
        <p:spPr>
          <a:xfrm>
            <a:off x="572658" y="5951810"/>
            <a:ext cx="608287" cy="365125"/>
          </a:xfrm>
          <a:prstGeom prst="rect">
            <a:avLst/>
          </a:prstGeom>
          <a:noFill/>
          <a:ln>
            <a:noFill/>
          </a:ln>
        </p:spPr>
        <p:txBody>
          <a:bodyPr anchorCtr="0" anchor="b"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84" name="Shape 84"/>
        <p:cNvGrpSpPr/>
        <p:nvPr/>
      </p:nvGrpSpPr>
      <p:grpSpPr>
        <a:xfrm>
          <a:off x="0" y="0"/>
          <a:ext cx="0" cy="0"/>
          <a:chOff x="0" y="0"/>
          <a:chExt cx="0" cy="0"/>
        </a:xfrm>
      </p:grpSpPr>
      <p:sp>
        <p:nvSpPr>
          <p:cNvPr id="85" name="Google Shape;85;p145"/>
          <p:cNvSpPr txBox="1"/>
          <p:nvPr>
            <p:ph type="title"/>
          </p:nvPr>
        </p:nvSpPr>
        <p:spPr>
          <a:xfrm>
            <a:off x="1009442" y="1387058"/>
            <a:ext cx="3481387" cy="111325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400"/>
              <a:buFont typeface="Verdana"/>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45"/>
          <p:cNvSpPr txBox="1"/>
          <p:nvPr>
            <p:ph idx="1" type="body"/>
          </p:nvPr>
        </p:nvSpPr>
        <p:spPr>
          <a:xfrm>
            <a:off x="1009442" y="2500312"/>
            <a:ext cx="3481387" cy="2530200"/>
          </a:xfrm>
          <a:prstGeom prst="rect">
            <a:avLst/>
          </a:prstGeom>
          <a:noFill/>
          <a:ln>
            <a:noFill/>
          </a:ln>
        </p:spPr>
        <p:txBody>
          <a:bodyPr anchorCtr="0" anchor="t" bIns="45700" lIns="91425" spcFirstLastPara="1" rIns="91425" wrap="square" tIns="45700">
            <a:normAutofit/>
          </a:bodyPr>
          <a:lstStyle>
            <a:lvl1pPr indent="-228600" lvl="0" marL="457200" algn="l">
              <a:spcBef>
                <a:spcPts val="240"/>
              </a:spcBef>
              <a:spcAft>
                <a:spcPts val="0"/>
              </a:spcAft>
              <a:buSzPts val="1200"/>
              <a:buNone/>
              <a:defRPr sz="1200"/>
            </a:lvl1pPr>
            <a:lvl2pPr indent="-228600" lvl="1" marL="914400" algn="l">
              <a:spcBef>
                <a:spcPts val="600"/>
              </a:spcBef>
              <a:spcAft>
                <a:spcPts val="0"/>
              </a:spcAft>
              <a:buSzPts val="1200"/>
              <a:buNone/>
              <a:defRPr sz="1200"/>
            </a:lvl2pPr>
            <a:lvl3pPr indent="-228600" lvl="2" marL="1371600" algn="l">
              <a:spcBef>
                <a:spcPts val="600"/>
              </a:spcBef>
              <a:spcAft>
                <a:spcPts val="0"/>
              </a:spcAft>
              <a:buSzPts val="1000"/>
              <a:buNone/>
              <a:defRPr sz="1000"/>
            </a:lvl3pPr>
            <a:lvl4pPr indent="-228600" lvl="3" marL="1828800" algn="l">
              <a:spcBef>
                <a:spcPts val="600"/>
              </a:spcBef>
              <a:spcAft>
                <a:spcPts val="0"/>
              </a:spcAft>
              <a:buSzPts val="900"/>
              <a:buNone/>
              <a:defRPr sz="900"/>
            </a:lvl4pPr>
            <a:lvl5pPr indent="-228600" lvl="4" marL="2286000" algn="l">
              <a:spcBef>
                <a:spcPts val="600"/>
              </a:spcBef>
              <a:spcAft>
                <a:spcPts val="0"/>
              </a:spcAft>
              <a:buSzPts val="900"/>
              <a:buNone/>
              <a:defRPr sz="900"/>
            </a:lvl5pPr>
            <a:lvl6pPr indent="-228600" lvl="5" marL="2743200" algn="l">
              <a:spcBef>
                <a:spcPts val="600"/>
              </a:spcBef>
              <a:spcAft>
                <a:spcPts val="0"/>
              </a:spcAft>
              <a:buClr>
                <a:schemeClr val="lt1"/>
              </a:buClr>
              <a:buSzPts val="900"/>
              <a:buNone/>
              <a:defRPr sz="900"/>
            </a:lvl6pPr>
            <a:lvl7pPr indent="-228600" lvl="6" marL="3200400" algn="l">
              <a:spcBef>
                <a:spcPts val="180"/>
              </a:spcBef>
              <a:spcAft>
                <a:spcPts val="0"/>
              </a:spcAft>
              <a:buClr>
                <a:schemeClr val="lt1"/>
              </a:buClr>
              <a:buSzPts val="900"/>
              <a:buNone/>
              <a:defRPr sz="900"/>
            </a:lvl7pPr>
            <a:lvl8pPr indent="-228600" lvl="7" marL="3657600" algn="l">
              <a:spcBef>
                <a:spcPts val="180"/>
              </a:spcBef>
              <a:spcAft>
                <a:spcPts val="0"/>
              </a:spcAft>
              <a:buClr>
                <a:schemeClr val="lt1"/>
              </a:buClr>
              <a:buSzPts val="900"/>
              <a:buNone/>
              <a:defRPr sz="900"/>
            </a:lvl8pPr>
            <a:lvl9pPr indent="-228600" lvl="8" marL="4114800" algn="l">
              <a:spcBef>
                <a:spcPts val="180"/>
              </a:spcBef>
              <a:spcAft>
                <a:spcPts val="0"/>
              </a:spcAft>
              <a:buClr>
                <a:schemeClr val="lt1"/>
              </a:buClr>
              <a:buSzPts val="900"/>
              <a:buNone/>
              <a:defRPr sz="900"/>
            </a:lvl9pPr>
          </a:lstStyle>
          <a:p/>
        </p:txBody>
      </p:sp>
      <p:sp>
        <p:nvSpPr>
          <p:cNvPr id="87" name="Google Shape;87;p145"/>
          <p:cNvSpPr txBox="1"/>
          <p:nvPr>
            <p:ph idx="10" type="dt"/>
          </p:nvPr>
        </p:nvSpPr>
        <p:spPr>
          <a:xfrm>
            <a:off x="6437344" y="5951810"/>
            <a:ext cx="21336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45"/>
          <p:cNvSpPr txBox="1"/>
          <p:nvPr>
            <p:ph idx="11" type="ftr"/>
          </p:nvPr>
        </p:nvSpPr>
        <p:spPr>
          <a:xfrm>
            <a:off x="1180945" y="5951810"/>
            <a:ext cx="5256399"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45"/>
          <p:cNvSpPr txBox="1"/>
          <p:nvPr>
            <p:ph idx="12" type="sldNum"/>
          </p:nvPr>
        </p:nvSpPr>
        <p:spPr>
          <a:xfrm>
            <a:off x="572658" y="5951810"/>
            <a:ext cx="608287" cy="365125"/>
          </a:xfrm>
          <a:prstGeom prst="rect">
            <a:avLst/>
          </a:prstGeom>
          <a:noFill/>
          <a:ln>
            <a:noFill/>
          </a:ln>
        </p:spPr>
        <p:txBody>
          <a:bodyPr anchorCtr="0" anchor="b"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
        <p:nvSpPr>
          <p:cNvPr id="90" name="Google Shape;90;p145"/>
          <p:cNvSpPr/>
          <p:nvPr/>
        </p:nvSpPr>
        <p:spPr>
          <a:xfrm>
            <a:off x="5479247" y="1436861"/>
            <a:ext cx="1086653" cy="1086653"/>
          </a:xfrm>
          <a:prstGeom prst="ellipse">
            <a:avLst/>
          </a:prstGeom>
          <a:noFill/>
          <a:ln cap="rnd" cmpd="sng" w="12700">
            <a:solidFill>
              <a:srgbClr val="56A7F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91" name="Google Shape;91;p145"/>
          <p:cNvSpPr/>
          <p:nvPr/>
        </p:nvSpPr>
        <p:spPr>
          <a:xfrm>
            <a:off x="5650541" y="1411791"/>
            <a:ext cx="830365" cy="830365"/>
          </a:xfrm>
          <a:prstGeom prst="ellipse">
            <a:avLst/>
          </a:prstGeom>
          <a:solidFill>
            <a:srgbClr val="56A7FC"/>
          </a:solidFill>
          <a:ln cap="rnd" cmpd="sng" w="12700">
            <a:solidFill>
              <a:srgbClr val="56A7F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92" name="Google Shape;92;p145"/>
          <p:cNvSpPr/>
          <p:nvPr/>
        </p:nvSpPr>
        <p:spPr>
          <a:xfrm>
            <a:off x="5256184" y="1894454"/>
            <a:ext cx="602364" cy="602364"/>
          </a:xfrm>
          <a:prstGeom prst="ellipse">
            <a:avLst/>
          </a:prstGeom>
          <a:noFill/>
          <a:ln cap="rnd" cmpd="sng" w="12700">
            <a:solidFill>
              <a:srgbClr val="56A7F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93" name="Google Shape;93;p145"/>
          <p:cNvSpPr/>
          <p:nvPr/>
        </p:nvSpPr>
        <p:spPr>
          <a:xfrm>
            <a:off x="5424145" y="1811313"/>
            <a:ext cx="489588" cy="489588"/>
          </a:xfrm>
          <a:prstGeom prst="ellipse">
            <a:avLst/>
          </a:prstGeom>
          <a:solidFill>
            <a:srgbClr val="56A7FC"/>
          </a:solidFill>
          <a:ln cap="rnd" cmpd="sng" w="12700">
            <a:solidFill>
              <a:srgbClr val="56A7F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94" name="Google Shape;94;p145"/>
          <p:cNvSpPr/>
          <p:nvPr/>
        </p:nvSpPr>
        <p:spPr>
          <a:xfrm>
            <a:off x="4718762" y="2083426"/>
            <a:ext cx="256601" cy="256601"/>
          </a:xfrm>
          <a:prstGeom prst="ellipse">
            <a:avLst/>
          </a:prstGeom>
          <a:noFill/>
          <a:ln cap="rnd" cmpd="sng" w="12700">
            <a:solidFill>
              <a:srgbClr val="56A7F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95" name="Google Shape;95;p145"/>
          <p:cNvSpPr/>
          <p:nvPr/>
        </p:nvSpPr>
        <p:spPr>
          <a:xfrm>
            <a:off x="6132091" y="993075"/>
            <a:ext cx="256601" cy="256601"/>
          </a:xfrm>
          <a:prstGeom prst="ellipse">
            <a:avLst/>
          </a:prstGeom>
          <a:noFill/>
          <a:ln cap="rnd" cmpd="sng" w="12700">
            <a:solidFill>
              <a:srgbClr val="56A7F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96" name="Google Shape;96;p145"/>
          <p:cNvSpPr/>
          <p:nvPr/>
        </p:nvSpPr>
        <p:spPr>
          <a:xfrm>
            <a:off x="5059596" y="1894454"/>
            <a:ext cx="197439" cy="197439"/>
          </a:xfrm>
          <a:prstGeom prst="ellipse">
            <a:avLst/>
          </a:prstGeom>
          <a:solidFill>
            <a:srgbClr val="56A7FC"/>
          </a:solidFill>
          <a:ln cap="rnd" cmpd="sng" w="12700">
            <a:solidFill>
              <a:srgbClr val="56A7F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97" name="Google Shape;97;p145"/>
          <p:cNvSpPr/>
          <p:nvPr/>
        </p:nvSpPr>
        <p:spPr>
          <a:xfrm>
            <a:off x="6148801" y="1060593"/>
            <a:ext cx="197439" cy="197439"/>
          </a:xfrm>
          <a:prstGeom prst="ellipse">
            <a:avLst/>
          </a:prstGeom>
          <a:solidFill>
            <a:srgbClr val="56A7FC"/>
          </a:solidFill>
          <a:ln cap="rnd" cmpd="sng" w="12700">
            <a:solidFill>
              <a:srgbClr val="56A7F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Verdana"/>
              <a:ea typeface="Verdana"/>
              <a:cs typeface="Verdana"/>
              <a:sym typeface="Verdana"/>
            </a:endParaRPr>
          </a:p>
        </p:txBody>
      </p:sp>
      <p:sp>
        <p:nvSpPr>
          <p:cNvPr id="98" name="Google Shape;98;p145"/>
          <p:cNvSpPr/>
          <p:nvPr>
            <p:ph idx="2" type="pic"/>
          </p:nvPr>
        </p:nvSpPr>
        <p:spPr>
          <a:xfrm>
            <a:off x="4876800" y="1600200"/>
            <a:ext cx="3429000" cy="3429000"/>
          </a:xfrm>
          <a:prstGeom prst="ellipse">
            <a:avLst/>
          </a:prstGeom>
          <a:noFill/>
          <a:ln cap="flat" cmpd="sng" w="76200">
            <a:solidFill>
              <a:srgbClr val="175C88"/>
            </a:solidFill>
            <a:prstDash val="solid"/>
            <a:round/>
            <a:headEnd len="sm" w="sm" type="none"/>
            <a:tailEnd len="sm" w="sm" type="none"/>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9" name="Shape 99"/>
        <p:cNvGrpSpPr/>
        <p:nvPr/>
      </p:nvGrpSpPr>
      <p:grpSpPr>
        <a:xfrm>
          <a:off x="0" y="0"/>
          <a:ext cx="0" cy="0"/>
          <a:chOff x="0" y="0"/>
          <a:chExt cx="0" cy="0"/>
        </a:xfrm>
      </p:grpSpPr>
      <p:sp>
        <p:nvSpPr>
          <p:cNvPr id="100" name="Google Shape;100;p146"/>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46"/>
          <p:cNvSpPr txBox="1"/>
          <p:nvPr>
            <p:ph idx="1" type="body"/>
          </p:nvPr>
        </p:nvSpPr>
        <p:spPr>
          <a:xfrm rot="5400000">
            <a:off x="2545265" y="271539"/>
            <a:ext cx="4051437" cy="7123080"/>
          </a:xfrm>
          <a:prstGeom prst="rect">
            <a:avLst/>
          </a:prstGeom>
          <a:noFill/>
          <a:ln>
            <a:noFill/>
          </a:ln>
        </p:spPr>
        <p:txBody>
          <a:bodyPr anchorCtr="0" anchor="ctr"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42900" lvl="4" marL="2286000" algn="l">
              <a:spcBef>
                <a:spcPts val="600"/>
              </a:spcBef>
              <a:spcAft>
                <a:spcPts val="0"/>
              </a:spcAft>
              <a:buSzPts val="1800"/>
              <a:buChar char="🞇"/>
              <a:defRPr/>
            </a:lvl5pPr>
            <a:lvl6pPr indent="-342900" lvl="5" marL="2743200" algn="l">
              <a:spcBef>
                <a:spcPts val="60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102" name="Google Shape;102;p146"/>
          <p:cNvSpPr txBox="1"/>
          <p:nvPr>
            <p:ph idx="10" type="dt"/>
          </p:nvPr>
        </p:nvSpPr>
        <p:spPr>
          <a:xfrm>
            <a:off x="6437344" y="5951810"/>
            <a:ext cx="21336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46"/>
          <p:cNvSpPr txBox="1"/>
          <p:nvPr>
            <p:ph idx="11" type="ftr"/>
          </p:nvPr>
        </p:nvSpPr>
        <p:spPr>
          <a:xfrm>
            <a:off x="1180945" y="5951810"/>
            <a:ext cx="5256399"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146"/>
          <p:cNvSpPr txBox="1"/>
          <p:nvPr>
            <p:ph idx="12" type="sldNum"/>
          </p:nvPr>
        </p:nvSpPr>
        <p:spPr>
          <a:xfrm>
            <a:off x="572658" y="5951810"/>
            <a:ext cx="608287" cy="365125"/>
          </a:xfrm>
          <a:prstGeom prst="rect">
            <a:avLst/>
          </a:prstGeom>
          <a:noFill/>
          <a:ln>
            <a:noFill/>
          </a:ln>
        </p:spPr>
        <p:txBody>
          <a:bodyPr anchorCtr="0" anchor="b"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5" name="Shape 105"/>
        <p:cNvGrpSpPr/>
        <p:nvPr/>
      </p:nvGrpSpPr>
      <p:grpSpPr>
        <a:xfrm>
          <a:off x="0" y="0"/>
          <a:ext cx="0" cy="0"/>
          <a:chOff x="0" y="0"/>
          <a:chExt cx="0" cy="0"/>
        </a:xfrm>
      </p:grpSpPr>
      <p:sp>
        <p:nvSpPr>
          <p:cNvPr id="106" name="Google Shape;106;p147"/>
          <p:cNvSpPr txBox="1"/>
          <p:nvPr>
            <p:ph type="title"/>
          </p:nvPr>
        </p:nvSpPr>
        <p:spPr>
          <a:xfrm rot="5400000">
            <a:off x="4803378" y="2531906"/>
            <a:ext cx="5185328" cy="147296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47"/>
          <p:cNvSpPr txBox="1"/>
          <p:nvPr>
            <p:ph idx="1" type="body"/>
          </p:nvPr>
        </p:nvSpPr>
        <p:spPr>
          <a:xfrm rot="5400000">
            <a:off x="1150557" y="534608"/>
            <a:ext cx="5185327" cy="5467557"/>
          </a:xfrm>
          <a:prstGeom prst="rect">
            <a:avLst/>
          </a:prstGeom>
          <a:noFill/>
          <a:ln>
            <a:noFill/>
          </a:ln>
        </p:spPr>
        <p:txBody>
          <a:bodyPr anchorCtr="0" anchor="ctr"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42900" lvl="4" marL="2286000" algn="l">
              <a:spcBef>
                <a:spcPts val="600"/>
              </a:spcBef>
              <a:spcAft>
                <a:spcPts val="0"/>
              </a:spcAft>
              <a:buSzPts val="1800"/>
              <a:buChar char="🞇"/>
              <a:defRPr/>
            </a:lvl5pPr>
            <a:lvl6pPr indent="-342900" lvl="5" marL="2743200" algn="l">
              <a:spcBef>
                <a:spcPts val="60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108" name="Google Shape;108;p147"/>
          <p:cNvSpPr txBox="1"/>
          <p:nvPr>
            <p:ph idx="10" type="dt"/>
          </p:nvPr>
        </p:nvSpPr>
        <p:spPr>
          <a:xfrm>
            <a:off x="6437344" y="5951810"/>
            <a:ext cx="2133600"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147"/>
          <p:cNvSpPr txBox="1"/>
          <p:nvPr>
            <p:ph idx="11" type="ftr"/>
          </p:nvPr>
        </p:nvSpPr>
        <p:spPr>
          <a:xfrm>
            <a:off x="1180945" y="5951810"/>
            <a:ext cx="5256399" cy="36512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147"/>
          <p:cNvSpPr txBox="1"/>
          <p:nvPr>
            <p:ph idx="12" type="sldNum"/>
          </p:nvPr>
        </p:nvSpPr>
        <p:spPr>
          <a:xfrm>
            <a:off x="572658" y="5951810"/>
            <a:ext cx="608287" cy="365125"/>
          </a:xfrm>
          <a:prstGeom prst="rect">
            <a:avLst/>
          </a:prstGeom>
          <a:noFill/>
          <a:ln>
            <a:noFill/>
          </a:ln>
        </p:spPr>
        <p:txBody>
          <a:bodyPr anchorCtr="0" anchor="b"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lin ang="5400012" scaled="0"/>
        </a:gradFill>
      </p:bgPr>
    </p:bg>
    <p:spTree>
      <p:nvGrpSpPr>
        <p:cNvPr id="5" name="Shape 5"/>
        <p:cNvGrpSpPr/>
        <p:nvPr/>
      </p:nvGrpSpPr>
      <p:grpSpPr>
        <a:xfrm>
          <a:off x="0" y="0"/>
          <a:ext cx="0" cy="0"/>
          <a:chOff x="0" y="0"/>
          <a:chExt cx="0" cy="0"/>
        </a:xfrm>
      </p:grpSpPr>
      <p:grpSp>
        <p:nvGrpSpPr>
          <p:cNvPr id="6" name="Google Shape;6;p136"/>
          <p:cNvGrpSpPr/>
          <p:nvPr/>
        </p:nvGrpSpPr>
        <p:grpSpPr>
          <a:xfrm>
            <a:off x="6558164" y="0"/>
            <a:ext cx="2669660" cy="6888585"/>
            <a:chOff x="6558164" y="0"/>
            <a:chExt cx="2669660" cy="6888585"/>
          </a:xfrm>
        </p:grpSpPr>
        <p:grpSp>
          <p:nvGrpSpPr>
            <p:cNvPr id="7" name="Google Shape;7;p136"/>
            <p:cNvGrpSpPr/>
            <p:nvPr/>
          </p:nvGrpSpPr>
          <p:grpSpPr>
            <a:xfrm>
              <a:off x="6803919" y="0"/>
              <a:ext cx="2423906" cy="6888585"/>
              <a:chOff x="6803919" y="0"/>
              <a:chExt cx="2423906" cy="6888585"/>
            </a:xfrm>
          </p:grpSpPr>
          <p:grpSp>
            <p:nvGrpSpPr>
              <p:cNvPr id="8" name="Google Shape;8;p136"/>
              <p:cNvGrpSpPr/>
              <p:nvPr/>
            </p:nvGrpSpPr>
            <p:grpSpPr>
              <a:xfrm>
                <a:off x="6803919" y="1"/>
                <a:ext cx="2306966" cy="6888584"/>
                <a:chOff x="6803919" y="1"/>
                <a:chExt cx="2306966" cy="6888584"/>
              </a:xfrm>
            </p:grpSpPr>
            <p:sp>
              <p:nvSpPr>
                <p:cNvPr id="9" name="Google Shape;9;p136"/>
                <p:cNvSpPr/>
                <p:nvPr/>
              </p:nvSpPr>
              <p:spPr>
                <a:xfrm rot="879737">
                  <a:off x="7130233" y="66319"/>
                  <a:ext cx="609204" cy="662248"/>
                </a:xfrm>
                <a:custGeom>
                  <a:rect b="b" l="l" r="r" t="t"/>
                  <a:pathLst>
                    <a:path extrusionOk="0" h="824" w="758">
                      <a:moveTo>
                        <a:pt x="700" y="576"/>
                      </a:moveTo>
                      <a:lnTo>
                        <a:pt x="758" y="558"/>
                      </a:lnTo>
                      <a:lnTo>
                        <a:pt x="756" y="548"/>
                      </a:lnTo>
                      <a:lnTo>
                        <a:pt x="686" y="566"/>
                      </a:lnTo>
                      <a:lnTo>
                        <a:pt x="686" y="566"/>
                      </a:lnTo>
                      <a:lnTo>
                        <a:pt x="640" y="538"/>
                      </a:lnTo>
                      <a:lnTo>
                        <a:pt x="748" y="508"/>
                      </a:lnTo>
                      <a:lnTo>
                        <a:pt x="746" y="496"/>
                      </a:lnTo>
                      <a:lnTo>
                        <a:pt x="620" y="528"/>
                      </a:lnTo>
                      <a:lnTo>
                        <a:pt x="620" y="528"/>
                      </a:lnTo>
                      <a:lnTo>
                        <a:pt x="568" y="502"/>
                      </a:lnTo>
                      <a:lnTo>
                        <a:pt x="568" y="502"/>
                      </a:lnTo>
                      <a:lnTo>
                        <a:pt x="550" y="492"/>
                      </a:lnTo>
                      <a:lnTo>
                        <a:pt x="550" y="490"/>
                      </a:lnTo>
                      <a:lnTo>
                        <a:pt x="550" y="490"/>
                      </a:lnTo>
                      <a:lnTo>
                        <a:pt x="550" y="488"/>
                      </a:lnTo>
                      <a:lnTo>
                        <a:pt x="546" y="484"/>
                      </a:lnTo>
                      <a:lnTo>
                        <a:pt x="518" y="456"/>
                      </a:lnTo>
                      <a:lnTo>
                        <a:pt x="518" y="456"/>
                      </a:lnTo>
                      <a:lnTo>
                        <a:pt x="512" y="448"/>
                      </a:lnTo>
                      <a:lnTo>
                        <a:pt x="512" y="448"/>
                      </a:lnTo>
                      <a:lnTo>
                        <a:pt x="504" y="432"/>
                      </a:lnTo>
                      <a:lnTo>
                        <a:pt x="500" y="414"/>
                      </a:lnTo>
                      <a:lnTo>
                        <a:pt x="500" y="414"/>
                      </a:lnTo>
                      <a:lnTo>
                        <a:pt x="500" y="412"/>
                      </a:lnTo>
                      <a:lnTo>
                        <a:pt x="500" y="412"/>
                      </a:lnTo>
                      <a:lnTo>
                        <a:pt x="500" y="408"/>
                      </a:lnTo>
                      <a:lnTo>
                        <a:pt x="500" y="408"/>
                      </a:lnTo>
                      <a:lnTo>
                        <a:pt x="504" y="392"/>
                      </a:lnTo>
                      <a:lnTo>
                        <a:pt x="512" y="374"/>
                      </a:lnTo>
                      <a:lnTo>
                        <a:pt x="512" y="374"/>
                      </a:lnTo>
                      <a:lnTo>
                        <a:pt x="518" y="366"/>
                      </a:lnTo>
                      <a:lnTo>
                        <a:pt x="518" y="366"/>
                      </a:lnTo>
                      <a:lnTo>
                        <a:pt x="546" y="340"/>
                      </a:lnTo>
                      <a:lnTo>
                        <a:pt x="550" y="334"/>
                      </a:lnTo>
                      <a:lnTo>
                        <a:pt x="550" y="332"/>
                      </a:lnTo>
                      <a:lnTo>
                        <a:pt x="548" y="330"/>
                      </a:lnTo>
                      <a:lnTo>
                        <a:pt x="548" y="330"/>
                      </a:lnTo>
                      <a:lnTo>
                        <a:pt x="568" y="320"/>
                      </a:lnTo>
                      <a:lnTo>
                        <a:pt x="568" y="320"/>
                      </a:lnTo>
                      <a:lnTo>
                        <a:pt x="620" y="294"/>
                      </a:lnTo>
                      <a:lnTo>
                        <a:pt x="744" y="324"/>
                      </a:lnTo>
                      <a:lnTo>
                        <a:pt x="746" y="312"/>
                      </a:lnTo>
                      <a:lnTo>
                        <a:pt x="640" y="282"/>
                      </a:lnTo>
                      <a:lnTo>
                        <a:pt x="640" y="282"/>
                      </a:lnTo>
                      <a:lnTo>
                        <a:pt x="686" y="254"/>
                      </a:lnTo>
                      <a:lnTo>
                        <a:pt x="754" y="272"/>
                      </a:lnTo>
                      <a:lnTo>
                        <a:pt x="758" y="262"/>
                      </a:lnTo>
                      <a:lnTo>
                        <a:pt x="700" y="246"/>
                      </a:lnTo>
                      <a:lnTo>
                        <a:pt x="700" y="246"/>
                      </a:lnTo>
                      <a:lnTo>
                        <a:pt x="720" y="230"/>
                      </a:lnTo>
                      <a:lnTo>
                        <a:pt x="740" y="216"/>
                      </a:lnTo>
                      <a:lnTo>
                        <a:pt x="742" y="214"/>
                      </a:lnTo>
                      <a:lnTo>
                        <a:pt x="732" y="196"/>
                      </a:lnTo>
                      <a:lnTo>
                        <a:pt x="728" y="196"/>
                      </a:lnTo>
                      <a:lnTo>
                        <a:pt x="728" y="196"/>
                      </a:lnTo>
                      <a:lnTo>
                        <a:pt x="704" y="206"/>
                      </a:lnTo>
                      <a:lnTo>
                        <a:pt x="682" y="216"/>
                      </a:lnTo>
                      <a:lnTo>
                        <a:pt x="696" y="156"/>
                      </a:lnTo>
                      <a:lnTo>
                        <a:pt x="686" y="154"/>
                      </a:lnTo>
                      <a:lnTo>
                        <a:pt x="666" y="222"/>
                      </a:lnTo>
                      <a:lnTo>
                        <a:pt x="666" y="222"/>
                      </a:lnTo>
                      <a:lnTo>
                        <a:pt x="620" y="248"/>
                      </a:lnTo>
                      <a:lnTo>
                        <a:pt x="646" y="140"/>
                      </a:lnTo>
                      <a:lnTo>
                        <a:pt x="636" y="136"/>
                      </a:lnTo>
                      <a:lnTo>
                        <a:pt x="600" y="260"/>
                      </a:lnTo>
                      <a:lnTo>
                        <a:pt x="600" y="260"/>
                      </a:lnTo>
                      <a:lnTo>
                        <a:pt x="552" y="292"/>
                      </a:lnTo>
                      <a:lnTo>
                        <a:pt x="552" y="292"/>
                      </a:lnTo>
                      <a:lnTo>
                        <a:pt x="534" y="306"/>
                      </a:lnTo>
                      <a:lnTo>
                        <a:pt x="532" y="304"/>
                      </a:lnTo>
                      <a:lnTo>
                        <a:pt x="530" y="304"/>
                      </a:lnTo>
                      <a:lnTo>
                        <a:pt x="530" y="304"/>
                      </a:lnTo>
                      <a:lnTo>
                        <a:pt x="522" y="304"/>
                      </a:lnTo>
                      <a:lnTo>
                        <a:pt x="488" y="314"/>
                      </a:lnTo>
                      <a:lnTo>
                        <a:pt x="488" y="314"/>
                      </a:lnTo>
                      <a:lnTo>
                        <a:pt x="482" y="314"/>
                      </a:lnTo>
                      <a:lnTo>
                        <a:pt x="478" y="314"/>
                      </a:lnTo>
                      <a:lnTo>
                        <a:pt x="478" y="314"/>
                      </a:lnTo>
                      <a:lnTo>
                        <a:pt x="476" y="312"/>
                      </a:lnTo>
                      <a:lnTo>
                        <a:pt x="476" y="312"/>
                      </a:lnTo>
                      <a:lnTo>
                        <a:pt x="476" y="312"/>
                      </a:lnTo>
                      <a:lnTo>
                        <a:pt x="476" y="312"/>
                      </a:lnTo>
                      <a:lnTo>
                        <a:pt x="456" y="310"/>
                      </a:lnTo>
                      <a:lnTo>
                        <a:pt x="446" y="308"/>
                      </a:lnTo>
                      <a:lnTo>
                        <a:pt x="438" y="304"/>
                      </a:lnTo>
                      <a:lnTo>
                        <a:pt x="438" y="304"/>
                      </a:lnTo>
                      <a:lnTo>
                        <a:pt x="424" y="292"/>
                      </a:lnTo>
                      <a:lnTo>
                        <a:pt x="414" y="278"/>
                      </a:lnTo>
                      <a:lnTo>
                        <a:pt x="414" y="278"/>
                      </a:lnTo>
                      <a:lnTo>
                        <a:pt x="410" y="268"/>
                      </a:lnTo>
                      <a:lnTo>
                        <a:pt x="410" y="268"/>
                      </a:lnTo>
                      <a:lnTo>
                        <a:pt x="400" y="230"/>
                      </a:lnTo>
                      <a:lnTo>
                        <a:pt x="398" y="224"/>
                      </a:lnTo>
                      <a:lnTo>
                        <a:pt x="396" y="224"/>
                      </a:lnTo>
                      <a:lnTo>
                        <a:pt x="394" y="224"/>
                      </a:lnTo>
                      <a:lnTo>
                        <a:pt x="394" y="224"/>
                      </a:lnTo>
                      <a:lnTo>
                        <a:pt x="396" y="202"/>
                      </a:lnTo>
                      <a:lnTo>
                        <a:pt x="396" y="202"/>
                      </a:lnTo>
                      <a:lnTo>
                        <a:pt x="398" y="142"/>
                      </a:lnTo>
                      <a:lnTo>
                        <a:pt x="486" y="52"/>
                      </a:lnTo>
                      <a:lnTo>
                        <a:pt x="478" y="44"/>
                      </a:lnTo>
                      <a:lnTo>
                        <a:pt x="398" y="120"/>
                      </a:lnTo>
                      <a:lnTo>
                        <a:pt x="398" y="120"/>
                      </a:lnTo>
                      <a:lnTo>
                        <a:pt x="396" y="66"/>
                      </a:lnTo>
                      <a:lnTo>
                        <a:pt x="446" y="16"/>
                      </a:lnTo>
                      <a:lnTo>
                        <a:pt x="438" y="8"/>
                      </a:lnTo>
                      <a:lnTo>
                        <a:pt x="396" y="50"/>
                      </a:lnTo>
                      <a:lnTo>
                        <a:pt x="396" y="50"/>
                      </a:lnTo>
                      <a:lnTo>
                        <a:pt x="394" y="26"/>
                      </a:lnTo>
                      <a:lnTo>
                        <a:pt x="390" y="2"/>
                      </a:lnTo>
                      <a:lnTo>
                        <a:pt x="388" y="0"/>
                      </a:lnTo>
                      <a:lnTo>
                        <a:pt x="368" y="0"/>
                      </a:lnTo>
                      <a:lnTo>
                        <a:pt x="368" y="2"/>
                      </a:lnTo>
                      <a:lnTo>
                        <a:pt x="368" y="2"/>
                      </a:lnTo>
                      <a:lnTo>
                        <a:pt x="364" y="28"/>
                      </a:lnTo>
                      <a:lnTo>
                        <a:pt x="360" y="52"/>
                      </a:lnTo>
                      <a:lnTo>
                        <a:pt x="316" y="10"/>
                      </a:lnTo>
                      <a:lnTo>
                        <a:pt x="310" y="16"/>
                      </a:lnTo>
                      <a:lnTo>
                        <a:pt x="360" y="68"/>
                      </a:lnTo>
                      <a:lnTo>
                        <a:pt x="360" y="68"/>
                      </a:lnTo>
                      <a:lnTo>
                        <a:pt x="358" y="122"/>
                      </a:lnTo>
                      <a:lnTo>
                        <a:pt x="278" y="44"/>
                      </a:lnTo>
                      <a:lnTo>
                        <a:pt x="270" y="52"/>
                      </a:lnTo>
                      <a:lnTo>
                        <a:pt x="360" y="144"/>
                      </a:lnTo>
                      <a:lnTo>
                        <a:pt x="360" y="144"/>
                      </a:lnTo>
                      <a:lnTo>
                        <a:pt x="362" y="202"/>
                      </a:lnTo>
                      <a:lnTo>
                        <a:pt x="362" y="202"/>
                      </a:lnTo>
                      <a:lnTo>
                        <a:pt x="364" y="224"/>
                      </a:lnTo>
                      <a:lnTo>
                        <a:pt x="362" y="224"/>
                      </a:lnTo>
                      <a:lnTo>
                        <a:pt x="362" y="224"/>
                      </a:lnTo>
                      <a:lnTo>
                        <a:pt x="360" y="224"/>
                      </a:lnTo>
                      <a:lnTo>
                        <a:pt x="358" y="230"/>
                      </a:lnTo>
                      <a:lnTo>
                        <a:pt x="348" y="268"/>
                      </a:lnTo>
                      <a:lnTo>
                        <a:pt x="348" y="268"/>
                      </a:lnTo>
                      <a:lnTo>
                        <a:pt x="344" y="278"/>
                      </a:lnTo>
                      <a:lnTo>
                        <a:pt x="344" y="278"/>
                      </a:lnTo>
                      <a:lnTo>
                        <a:pt x="334" y="294"/>
                      </a:lnTo>
                      <a:lnTo>
                        <a:pt x="320" y="306"/>
                      </a:lnTo>
                      <a:lnTo>
                        <a:pt x="320" y="306"/>
                      </a:lnTo>
                      <a:lnTo>
                        <a:pt x="312" y="310"/>
                      </a:lnTo>
                      <a:lnTo>
                        <a:pt x="302" y="312"/>
                      </a:lnTo>
                      <a:lnTo>
                        <a:pt x="292" y="314"/>
                      </a:lnTo>
                      <a:lnTo>
                        <a:pt x="282" y="314"/>
                      </a:lnTo>
                      <a:lnTo>
                        <a:pt x="282" y="314"/>
                      </a:lnTo>
                      <a:lnTo>
                        <a:pt x="280" y="314"/>
                      </a:lnTo>
                      <a:lnTo>
                        <a:pt x="280" y="314"/>
                      </a:lnTo>
                      <a:lnTo>
                        <a:pt x="270" y="312"/>
                      </a:lnTo>
                      <a:lnTo>
                        <a:pt x="270" y="312"/>
                      </a:lnTo>
                      <a:lnTo>
                        <a:pt x="236" y="302"/>
                      </a:lnTo>
                      <a:lnTo>
                        <a:pt x="228" y="302"/>
                      </a:lnTo>
                      <a:lnTo>
                        <a:pt x="224" y="302"/>
                      </a:lnTo>
                      <a:lnTo>
                        <a:pt x="224" y="304"/>
                      </a:lnTo>
                      <a:lnTo>
                        <a:pt x="224" y="304"/>
                      </a:lnTo>
                      <a:lnTo>
                        <a:pt x="206" y="292"/>
                      </a:lnTo>
                      <a:lnTo>
                        <a:pt x="206" y="292"/>
                      </a:lnTo>
                      <a:lnTo>
                        <a:pt x="156" y="260"/>
                      </a:lnTo>
                      <a:lnTo>
                        <a:pt x="120" y="140"/>
                      </a:lnTo>
                      <a:lnTo>
                        <a:pt x="110" y="142"/>
                      </a:lnTo>
                      <a:lnTo>
                        <a:pt x="136" y="250"/>
                      </a:lnTo>
                      <a:lnTo>
                        <a:pt x="136" y="250"/>
                      </a:lnTo>
                      <a:lnTo>
                        <a:pt x="90" y="224"/>
                      </a:lnTo>
                      <a:lnTo>
                        <a:pt x="70" y="156"/>
                      </a:lnTo>
                      <a:lnTo>
                        <a:pt x="60" y="158"/>
                      </a:lnTo>
                      <a:lnTo>
                        <a:pt x="74" y="216"/>
                      </a:lnTo>
                      <a:lnTo>
                        <a:pt x="74" y="216"/>
                      </a:lnTo>
                      <a:lnTo>
                        <a:pt x="52" y="206"/>
                      </a:lnTo>
                      <a:lnTo>
                        <a:pt x="30" y="198"/>
                      </a:lnTo>
                      <a:lnTo>
                        <a:pt x="26" y="196"/>
                      </a:lnTo>
                      <a:lnTo>
                        <a:pt x="16" y="214"/>
                      </a:lnTo>
                      <a:lnTo>
                        <a:pt x="18" y="216"/>
                      </a:lnTo>
                      <a:lnTo>
                        <a:pt x="18" y="216"/>
                      </a:lnTo>
                      <a:lnTo>
                        <a:pt x="38" y="232"/>
                      </a:lnTo>
                      <a:lnTo>
                        <a:pt x="58" y="248"/>
                      </a:lnTo>
                      <a:lnTo>
                        <a:pt x="0" y="264"/>
                      </a:lnTo>
                      <a:lnTo>
                        <a:pt x="2" y="274"/>
                      </a:lnTo>
                      <a:lnTo>
                        <a:pt x="72" y="256"/>
                      </a:lnTo>
                      <a:lnTo>
                        <a:pt x="72" y="256"/>
                      </a:lnTo>
                      <a:lnTo>
                        <a:pt x="118" y="284"/>
                      </a:lnTo>
                      <a:lnTo>
                        <a:pt x="10" y="316"/>
                      </a:lnTo>
                      <a:lnTo>
                        <a:pt x="12" y="326"/>
                      </a:lnTo>
                      <a:lnTo>
                        <a:pt x="138" y="296"/>
                      </a:lnTo>
                      <a:lnTo>
                        <a:pt x="138" y="296"/>
                      </a:lnTo>
                      <a:lnTo>
                        <a:pt x="190" y="322"/>
                      </a:lnTo>
                      <a:lnTo>
                        <a:pt x="190" y="322"/>
                      </a:lnTo>
                      <a:lnTo>
                        <a:pt x="208" y="332"/>
                      </a:lnTo>
                      <a:lnTo>
                        <a:pt x="208" y="332"/>
                      </a:lnTo>
                      <a:lnTo>
                        <a:pt x="208" y="332"/>
                      </a:lnTo>
                      <a:lnTo>
                        <a:pt x="208" y="334"/>
                      </a:lnTo>
                      <a:lnTo>
                        <a:pt x="212" y="340"/>
                      </a:lnTo>
                      <a:lnTo>
                        <a:pt x="240" y="366"/>
                      </a:lnTo>
                      <a:lnTo>
                        <a:pt x="240" y="366"/>
                      </a:lnTo>
                      <a:lnTo>
                        <a:pt x="246" y="374"/>
                      </a:lnTo>
                      <a:lnTo>
                        <a:pt x="246" y="374"/>
                      </a:lnTo>
                      <a:lnTo>
                        <a:pt x="254" y="392"/>
                      </a:lnTo>
                      <a:lnTo>
                        <a:pt x="258" y="408"/>
                      </a:lnTo>
                      <a:lnTo>
                        <a:pt x="258" y="408"/>
                      </a:lnTo>
                      <a:lnTo>
                        <a:pt x="258" y="412"/>
                      </a:lnTo>
                      <a:lnTo>
                        <a:pt x="258" y="412"/>
                      </a:lnTo>
                      <a:lnTo>
                        <a:pt x="258" y="414"/>
                      </a:lnTo>
                      <a:lnTo>
                        <a:pt x="258" y="414"/>
                      </a:lnTo>
                      <a:lnTo>
                        <a:pt x="254" y="432"/>
                      </a:lnTo>
                      <a:lnTo>
                        <a:pt x="246" y="448"/>
                      </a:lnTo>
                      <a:lnTo>
                        <a:pt x="246" y="448"/>
                      </a:lnTo>
                      <a:lnTo>
                        <a:pt x="240" y="456"/>
                      </a:lnTo>
                      <a:lnTo>
                        <a:pt x="240" y="456"/>
                      </a:lnTo>
                      <a:lnTo>
                        <a:pt x="212" y="484"/>
                      </a:lnTo>
                      <a:lnTo>
                        <a:pt x="208" y="488"/>
                      </a:lnTo>
                      <a:lnTo>
                        <a:pt x="208" y="490"/>
                      </a:lnTo>
                      <a:lnTo>
                        <a:pt x="210" y="492"/>
                      </a:lnTo>
                      <a:lnTo>
                        <a:pt x="210" y="492"/>
                      </a:lnTo>
                      <a:lnTo>
                        <a:pt x="190" y="502"/>
                      </a:lnTo>
                      <a:lnTo>
                        <a:pt x="190" y="502"/>
                      </a:lnTo>
                      <a:lnTo>
                        <a:pt x="138" y="530"/>
                      </a:lnTo>
                      <a:lnTo>
                        <a:pt x="14" y="500"/>
                      </a:lnTo>
                      <a:lnTo>
                        <a:pt x="12" y="510"/>
                      </a:lnTo>
                      <a:lnTo>
                        <a:pt x="118" y="540"/>
                      </a:lnTo>
                      <a:lnTo>
                        <a:pt x="118" y="540"/>
                      </a:lnTo>
                      <a:lnTo>
                        <a:pt x="72" y="568"/>
                      </a:lnTo>
                      <a:lnTo>
                        <a:pt x="4" y="552"/>
                      </a:lnTo>
                      <a:lnTo>
                        <a:pt x="0" y="560"/>
                      </a:lnTo>
                      <a:lnTo>
                        <a:pt x="58" y="578"/>
                      </a:lnTo>
                      <a:lnTo>
                        <a:pt x="58" y="578"/>
                      </a:lnTo>
                      <a:lnTo>
                        <a:pt x="38" y="592"/>
                      </a:lnTo>
                      <a:lnTo>
                        <a:pt x="18" y="608"/>
                      </a:lnTo>
                      <a:lnTo>
                        <a:pt x="16" y="610"/>
                      </a:lnTo>
                      <a:lnTo>
                        <a:pt x="26" y="628"/>
                      </a:lnTo>
                      <a:lnTo>
                        <a:pt x="30" y="626"/>
                      </a:lnTo>
                      <a:lnTo>
                        <a:pt x="30" y="626"/>
                      </a:lnTo>
                      <a:lnTo>
                        <a:pt x="54" y="618"/>
                      </a:lnTo>
                      <a:lnTo>
                        <a:pt x="76" y="608"/>
                      </a:lnTo>
                      <a:lnTo>
                        <a:pt x="62" y="666"/>
                      </a:lnTo>
                      <a:lnTo>
                        <a:pt x="72" y="670"/>
                      </a:lnTo>
                      <a:lnTo>
                        <a:pt x="92" y="600"/>
                      </a:lnTo>
                      <a:lnTo>
                        <a:pt x="92" y="600"/>
                      </a:lnTo>
                      <a:lnTo>
                        <a:pt x="138" y="574"/>
                      </a:lnTo>
                      <a:lnTo>
                        <a:pt x="112" y="682"/>
                      </a:lnTo>
                      <a:lnTo>
                        <a:pt x="122" y="686"/>
                      </a:lnTo>
                      <a:lnTo>
                        <a:pt x="158" y="562"/>
                      </a:lnTo>
                      <a:lnTo>
                        <a:pt x="158" y="562"/>
                      </a:lnTo>
                      <a:lnTo>
                        <a:pt x="206" y="530"/>
                      </a:lnTo>
                      <a:lnTo>
                        <a:pt x="206" y="530"/>
                      </a:lnTo>
                      <a:lnTo>
                        <a:pt x="224" y="518"/>
                      </a:lnTo>
                      <a:lnTo>
                        <a:pt x="226" y="520"/>
                      </a:lnTo>
                      <a:lnTo>
                        <a:pt x="228" y="520"/>
                      </a:lnTo>
                      <a:lnTo>
                        <a:pt x="228" y="520"/>
                      </a:lnTo>
                      <a:lnTo>
                        <a:pt x="236" y="518"/>
                      </a:lnTo>
                      <a:lnTo>
                        <a:pt x="270" y="510"/>
                      </a:lnTo>
                      <a:lnTo>
                        <a:pt x="270" y="510"/>
                      </a:lnTo>
                      <a:lnTo>
                        <a:pt x="280" y="508"/>
                      </a:lnTo>
                      <a:lnTo>
                        <a:pt x="280" y="508"/>
                      </a:lnTo>
                      <a:lnTo>
                        <a:pt x="282" y="508"/>
                      </a:lnTo>
                      <a:lnTo>
                        <a:pt x="282" y="508"/>
                      </a:lnTo>
                      <a:lnTo>
                        <a:pt x="292" y="508"/>
                      </a:lnTo>
                      <a:lnTo>
                        <a:pt x="302" y="510"/>
                      </a:lnTo>
                      <a:lnTo>
                        <a:pt x="312" y="512"/>
                      </a:lnTo>
                      <a:lnTo>
                        <a:pt x="320" y="516"/>
                      </a:lnTo>
                      <a:lnTo>
                        <a:pt x="320" y="516"/>
                      </a:lnTo>
                      <a:lnTo>
                        <a:pt x="334" y="528"/>
                      </a:lnTo>
                      <a:lnTo>
                        <a:pt x="344" y="544"/>
                      </a:lnTo>
                      <a:lnTo>
                        <a:pt x="344" y="544"/>
                      </a:lnTo>
                      <a:lnTo>
                        <a:pt x="348" y="554"/>
                      </a:lnTo>
                      <a:lnTo>
                        <a:pt x="348" y="554"/>
                      </a:lnTo>
                      <a:lnTo>
                        <a:pt x="358" y="594"/>
                      </a:lnTo>
                      <a:lnTo>
                        <a:pt x="360" y="598"/>
                      </a:lnTo>
                      <a:lnTo>
                        <a:pt x="362" y="598"/>
                      </a:lnTo>
                      <a:lnTo>
                        <a:pt x="364" y="598"/>
                      </a:lnTo>
                      <a:lnTo>
                        <a:pt x="364" y="598"/>
                      </a:lnTo>
                      <a:lnTo>
                        <a:pt x="362" y="622"/>
                      </a:lnTo>
                      <a:lnTo>
                        <a:pt x="362" y="622"/>
                      </a:lnTo>
                      <a:lnTo>
                        <a:pt x="360" y="680"/>
                      </a:lnTo>
                      <a:lnTo>
                        <a:pt x="272" y="772"/>
                      </a:lnTo>
                      <a:lnTo>
                        <a:pt x="280" y="778"/>
                      </a:lnTo>
                      <a:lnTo>
                        <a:pt x="360" y="702"/>
                      </a:lnTo>
                      <a:lnTo>
                        <a:pt x="360" y="702"/>
                      </a:lnTo>
                      <a:lnTo>
                        <a:pt x="362" y="756"/>
                      </a:lnTo>
                      <a:lnTo>
                        <a:pt x="312" y="806"/>
                      </a:lnTo>
                      <a:lnTo>
                        <a:pt x="320" y="814"/>
                      </a:lnTo>
                      <a:lnTo>
                        <a:pt x="362" y="772"/>
                      </a:lnTo>
                      <a:lnTo>
                        <a:pt x="362" y="772"/>
                      </a:lnTo>
                      <a:lnTo>
                        <a:pt x="364" y="796"/>
                      </a:lnTo>
                      <a:lnTo>
                        <a:pt x="368" y="822"/>
                      </a:lnTo>
                      <a:lnTo>
                        <a:pt x="370" y="824"/>
                      </a:lnTo>
                      <a:lnTo>
                        <a:pt x="390" y="824"/>
                      </a:lnTo>
                      <a:lnTo>
                        <a:pt x="390" y="822"/>
                      </a:lnTo>
                      <a:lnTo>
                        <a:pt x="390" y="822"/>
                      </a:lnTo>
                      <a:lnTo>
                        <a:pt x="396" y="796"/>
                      </a:lnTo>
                      <a:lnTo>
                        <a:pt x="398" y="772"/>
                      </a:lnTo>
                      <a:lnTo>
                        <a:pt x="442" y="814"/>
                      </a:lnTo>
                      <a:lnTo>
                        <a:pt x="448" y="806"/>
                      </a:lnTo>
                      <a:lnTo>
                        <a:pt x="398" y="754"/>
                      </a:lnTo>
                      <a:lnTo>
                        <a:pt x="398" y="754"/>
                      </a:lnTo>
                      <a:lnTo>
                        <a:pt x="400" y="702"/>
                      </a:lnTo>
                      <a:lnTo>
                        <a:pt x="480" y="778"/>
                      </a:lnTo>
                      <a:lnTo>
                        <a:pt x="488" y="770"/>
                      </a:lnTo>
                      <a:lnTo>
                        <a:pt x="400" y="678"/>
                      </a:lnTo>
                      <a:lnTo>
                        <a:pt x="400" y="678"/>
                      </a:lnTo>
                      <a:lnTo>
                        <a:pt x="396" y="620"/>
                      </a:lnTo>
                      <a:lnTo>
                        <a:pt x="396" y="620"/>
                      </a:lnTo>
                      <a:lnTo>
                        <a:pt x="394" y="600"/>
                      </a:lnTo>
                      <a:lnTo>
                        <a:pt x="396" y="600"/>
                      </a:lnTo>
                      <a:lnTo>
                        <a:pt x="396" y="600"/>
                      </a:lnTo>
                      <a:lnTo>
                        <a:pt x="398" y="600"/>
                      </a:lnTo>
                      <a:lnTo>
                        <a:pt x="400" y="594"/>
                      </a:lnTo>
                      <a:lnTo>
                        <a:pt x="410" y="556"/>
                      </a:lnTo>
                      <a:lnTo>
                        <a:pt x="410" y="556"/>
                      </a:lnTo>
                      <a:lnTo>
                        <a:pt x="414" y="546"/>
                      </a:lnTo>
                      <a:lnTo>
                        <a:pt x="414" y="546"/>
                      </a:lnTo>
                      <a:lnTo>
                        <a:pt x="424" y="530"/>
                      </a:lnTo>
                      <a:lnTo>
                        <a:pt x="430" y="522"/>
                      </a:lnTo>
                      <a:lnTo>
                        <a:pt x="438" y="518"/>
                      </a:lnTo>
                      <a:lnTo>
                        <a:pt x="438" y="518"/>
                      </a:lnTo>
                      <a:lnTo>
                        <a:pt x="446" y="514"/>
                      </a:lnTo>
                      <a:lnTo>
                        <a:pt x="456" y="510"/>
                      </a:lnTo>
                      <a:lnTo>
                        <a:pt x="466" y="508"/>
                      </a:lnTo>
                      <a:lnTo>
                        <a:pt x="476" y="508"/>
                      </a:lnTo>
                      <a:lnTo>
                        <a:pt x="476" y="508"/>
                      </a:lnTo>
                      <a:lnTo>
                        <a:pt x="478" y="508"/>
                      </a:lnTo>
                      <a:lnTo>
                        <a:pt x="478" y="508"/>
                      </a:lnTo>
                      <a:lnTo>
                        <a:pt x="488" y="510"/>
                      </a:lnTo>
                      <a:lnTo>
                        <a:pt x="488" y="510"/>
                      </a:lnTo>
                      <a:lnTo>
                        <a:pt x="522" y="520"/>
                      </a:lnTo>
                      <a:lnTo>
                        <a:pt x="530" y="522"/>
                      </a:lnTo>
                      <a:lnTo>
                        <a:pt x="534" y="520"/>
                      </a:lnTo>
                      <a:lnTo>
                        <a:pt x="534" y="518"/>
                      </a:lnTo>
                      <a:lnTo>
                        <a:pt x="534" y="518"/>
                      </a:lnTo>
                      <a:lnTo>
                        <a:pt x="552" y="530"/>
                      </a:lnTo>
                      <a:lnTo>
                        <a:pt x="552" y="530"/>
                      </a:lnTo>
                      <a:lnTo>
                        <a:pt x="602" y="562"/>
                      </a:lnTo>
                      <a:lnTo>
                        <a:pt x="638" y="684"/>
                      </a:lnTo>
                      <a:lnTo>
                        <a:pt x="648" y="680"/>
                      </a:lnTo>
                      <a:lnTo>
                        <a:pt x="622" y="574"/>
                      </a:lnTo>
                      <a:lnTo>
                        <a:pt x="622" y="574"/>
                      </a:lnTo>
                      <a:lnTo>
                        <a:pt x="668" y="600"/>
                      </a:lnTo>
                      <a:lnTo>
                        <a:pt x="688" y="666"/>
                      </a:lnTo>
                      <a:lnTo>
                        <a:pt x="698" y="664"/>
                      </a:lnTo>
                      <a:lnTo>
                        <a:pt x="684" y="606"/>
                      </a:lnTo>
                      <a:lnTo>
                        <a:pt x="684" y="606"/>
                      </a:lnTo>
                      <a:lnTo>
                        <a:pt x="706" y="616"/>
                      </a:lnTo>
                      <a:lnTo>
                        <a:pt x="728" y="626"/>
                      </a:lnTo>
                      <a:lnTo>
                        <a:pt x="732" y="626"/>
                      </a:lnTo>
                      <a:lnTo>
                        <a:pt x="742" y="608"/>
                      </a:lnTo>
                      <a:lnTo>
                        <a:pt x="740" y="606"/>
                      </a:lnTo>
                      <a:lnTo>
                        <a:pt x="740" y="606"/>
                      </a:lnTo>
                      <a:lnTo>
                        <a:pt x="720" y="590"/>
                      </a:lnTo>
                      <a:lnTo>
                        <a:pt x="700" y="576"/>
                      </a:lnTo>
                      <a:lnTo>
                        <a:pt x="700" y="576"/>
                      </a:lnTo>
                      <a:close/>
                      <a:moveTo>
                        <a:pt x="324" y="424"/>
                      </a:moveTo>
                      <a:lnTo>
                        <a:pt x="310" y="412"/>
                      </a:lnTo>
                      <a:lnTo>
                        <a:pt x="324" y="398"/>
                      </a:lnTo>
                      <a:lnTo>
                        <a:pt x="324" y="398"/>
                      </a:lnTo>
                      <a:lnTo>
                        <a:pt x="342" y="412"/>
                      </a:lnTo>
                      <a:lnTo>
                        <a:pt x="342" y="412"/>
                      </a:lnTo>
                      <a:lnTo>
                        <a:pt x="324" y="424"/>
                      </a:lnTo>
                      <a:lnTo>
                        <a:pt x="324" y="424"/>
                      </a:lnTo>
                      <a:close/>
                      <a:moveTo>
                        <a:pt x="344" y="472"/>
                      </a:moveTo>
                      <a:lnTo>
                        <a:pt x="340" y="452"/>
                      </a:lnTo>
                      <a:lnTo>
                        <a:pt x="340" y="452"/>
                      </a:lnTo>
                      <a:lnTo>
                        <a:pt x="360" y="444"/>
                      </a:lnTo>
                      <a:lnTo>
                        <a:pt x="360" y="444"/>
                      </a:lnTo>
                      <a:lnTo>
                        <a:pt x="362" y="466"/>
                      </a:lnTo>
                      <a:lnTo>
                        <a:pt x="344" y="472"/>
                      </a:lnTo>
                      <a:close/>
                      <a:moveTo>
                        <a:pt x="360" y="380"/>
                      </a:moveTo>
                      <a:lnTo>
                        <a:pt x="360" y="380"/>
                      </a:lnTo>
                      <a:lnTo>
                        <a:pt x="340" y="370"/>
                      </a:lnTo>
                      <a:lnTo>
                        <a:pt x="344" y="352"/>
                      </a:lnTo>
                      <a:lnTo>
                        <a:pt x="364" y="358"/>
                      </a:lnTo>
                      <a:lnTo>
                        <a:pt x="364" y="358"/>
                      </a:lnTo>
                      <a:lnTo>
                        <a:pt x="360" y="380"/>
                      </a:lnTo>
                      <a:lnTo>
                        <a:pt x="360" y="380"/>
                      </a:lnTo>
                      <a:close/>
                      <a:moveTo>
                        <a:pt x="414" y="352"/>
                      </a:moveTo>
                      <a:lnTo>
                        <a:pt x="418" y="370"/>
                      </a:lnTo>
                      <a:lnTo>
                        <a:pt x="418" y="370"/>
                      </a:lnTo>
                      <a:lnTo>
                        <a:pt x="398" y="380"/>
                      </a:lnTo>
                      <a:lnTo>
                        <a:pt x="398" y="380"/>
                      </a:lnTo>
                      <a:lnTo>
                        <a:pt x="396" y="358"/>
                      </a:lnTo>
                      <a:lnTo>
                        <a:pt x="414" y="352"/>
                      </a:lnTo>
                      <a:close/>
                      <a:moveTo>
                        <a:pt x="414" y="472"/>
                      </a:moveTo>
                      <a:lnTo>
                        <a:pt x="394" y="466"/>
                      </a:lnTo>
                      <a:lnTo>
                        <a:pt x="394" y="466"/>
                      </a:lnTo>
                      <a:lnTo>
                        <a:pt x="398" y="444"/>
                      </a:lnTo>
                      <a:lnTo>
                        <a:pt x="398" y="444"/>
                      </a:lnTo>
                      <a:lnTo>
                        <a:pt x="418" y="452"/>
                      </a:lnTo>
                      <a:lnTo>
                        <a:pt x="414" y="472"/>
                      </a:lnTo>
                      <a:close/>
                      <a:moveTo>
                        <a:pt x="434" y="424"/>
                      </a:moveTo>
                      <a:lnTo>
                        <a:pt x="434" y="424"/>
                      </a:lnTo>
                      <a:lnTo>
                        <a:pt x="416" y="412"/>
                      </a:lnTo>
                      <a:lnTo>
                        <a:pt x="416" y="412"/>
                      </a:lnTo>
                      <a:lnTo>
                        <a:pt x="434" y="398"/>
                      </a:lnTo>
                      <a:lnTo>
                        <a:pt x="448" y="412"/>
                      </a:lnTo>
                      <a:lnTo>
                        <a:pt x="434" y="424"/>
                      </a:lnTo>
                      <a:close/>
                    </a:path>
                  </a:pathLst>
                </a:custGeom>
                <a:solidFill>
                  <a:srgbClr val="FEFFFF">
                    <a:alpha val="2745"/>
                  </a:srgbClr>
                </a:solidFill>
                <a:ln cap="flat" cmpd="sng" w="9525">
                  <a:solidFill>
                    <a:srgbClr val="FEFFFF">
                      <a:alpha val="3921"/>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lt1"/>
                    </a:solidFill>
                    <a:latin typeface="Verdana"/>
                    <a:ea typeface="Verdana"/>
                    <a:cs typeface="Verdana"/>
                    <a:sym typeface="Verdana"/>
                  </a:endParaRPr>
                </a:p>
              </p:txBody>
            </p:sp>
            <p:sp>
              <p:nvSpPr>
                <p:cNvPr id="10" name="Google Shape;10;p136"/>
                <p:cNvSpPr/>
                <p:nvPr/>
              </p:nvSpPr>
              <p:spPr>
                <a:xfrm rot="-1583444">
                  <a:off x="7678235" y="2380703"/>
                  <a:ext cx="824672" cy="946846"/>
                </a:xfrm>
                <a:custGeom>
                  <a:rect b="b" l="l" r="r" t="t"/>
                  <a:pathLst>
                    <a:path extrusionOk="0" h="868" w="756">
                      <a:moveTo>
                        <a:pt x="748" y="642"/>
                      </a:moveTo>
                      <a:lnTo>
                        <a:pt x="748" y="642"/>
                      </a:lnTo>
                      <a:lnTo>
                        <a:pt x="732" y="632"/>
                      </a:lnTo>
                      <a:lnTo>
                        <a:pt x="734" y="630"/>
                      </a:lnTo>
                      <a:lnTo>
                        <a:pt x="734" y="630"/>
                      </a:lnTo>
                      <a:lnTo>
                        <a:pt x="736" y="626"/>
                      </a:lnTo>
                      <a:lnTo>
                        <a:pt x="734" y="624"/>
                      </a:lnTo>
                      <a:lnTo>
                        <a:pt x="734" y="624"/>
                      </a:lnTo>
                      <a:lnTo>
                        <a:pt x="702" y="598"/>
                      </a:lnTo>
                      <a:lnTo>
                        <a:pt x="670" y="576"/>
                      </a:lnTo>
                      <a:lnTo>
                        <a:pt x="732" y="558"/>
                      </a:lnTo>
                      <a:lnTo>
                        <a:pt x="730" y="548"/>
                      </a:lnTo>
                      <a:lnTo>
                        <a:pt x="654" y="566"/>
                      </a:lnTo>
                      <a:lnTo>
                        <a:pt x="654" y="566"/>
                      </a:lnTo>
                      <a:lnTo>
                        <a:pt x="632" y="554"/>
                      </a:lnTo>
                      <a:lnTo>
                        <a:pt x="632" y="554"/>
                      </a:lnTo>
                      <a:lnTo>
                        <a:pt x="610" y="534"/>
                      </a:lnTo>
                      <a:lnTo>
                        <a:pt x="720" y="502"/>
                      </a:lnTo>
                      <a:lnTo>
                        <a:pt x="718" y="490"/>
                      </a:lnTo>
                      <a:lnTo>
                        <a:pt x="598" y="520"/>
                      </a:lnTo>
                      <a:lnTo>
                        <a:pt x="598" y="520"/>
                      </a:lnTo>
                      <a:lnTo>
                        <a:pt x="588" y="504"/>
                      </a:lnTo>
                      <a:lnTo>
                        <a:pt x="578" y="490"/>
                      </a:lnTo>
                      <a:lnTo>
                        <a:pt x="570" y="474"/>
                      </a:lnTo>
                      <a:lnTo>
                        <a:pt x="566" y="460"/>
                      </a:lnTo>
                      <a:lnTo>
                        <a:pt x="566" y="460"/>
                      </a:lnTo>
                      <a:lnTo>
                        <a:pt x="606" y="484"/>
                      </a:lnTo>
                      <a:lnTo>
                        <a:pt x="616" y="490"/>
                      </a:lnTo>
                      <a:lnTo>
                        <a:pt x="622" y="492"/>
                      </a:lnTo>
                      <a:lnTo>
                        <a:pt x="624" y="492"/>
                      </a:lnTo>
                      <a:lnTo>
                        <a:pt x="626" y="490"/>
                      </a:lnTo>
                      <a:lnTo>
                        <a:pt x="626" y="490"/>
                      </a:lnTo>
                      <a:lnTo>
                        <a:pt x="626" y="488"/>
                      </a:lnTo>
                      <a:lnTo>
                        <a:pt x="622" y="482"/>
                      </a:lnTo>
                      <a:lnTo>
                        <a:pt x="586" y="454"/>
                      </a:lnTo>
                      <a:lnTo>
                        <a:pt x="586" y="454"/>
                      </a:lnTo>
                      <a:lnTo>
                        <a:pt x="576" y="444"/>
                      </a:lnTo>
                      <a:lnTo>
                        <a:pt x="570" y="434"/>
                      </a:lnTo>
                      <a:lnTo>
                        <a:pt x="570" y="434"/>
                      </a:lnTo>
                      <a:lnTo>
                        <a:pt x="576" y="424"/>
                      </a:lnTo>
                      <a:lnTo>
                        <a:pt x="586" y="414"/>
                      </a:lnTo>
                      <a:lnTo>
                        <a:pt x="586" y="414"/>
                      </a:lnTo>
                      <a:lnTo>
                        <a:pt x="622" y="386"/>
                      </a:lnTo>
                      <a:lnTo>
                        <a:pt x="626" y="380"/>
                      </a:lnTo>
                      <a:lnTo>
                        <a:pt x="626" y="378"/>
                      </a:lnTo>
                      <a:lnTo>
                        <a:pt x="624" y="374"/>
                      </a:lnTo>
                      <a:lnTo>
                        <a:pt x="622" y="374"/>
                      </a:lnTo>
                      <a:lnTo>
                        <a:pt x="622" y="374"/>
                      </a:lnTo>
                      <a:lnTo>
                        <a:pt x="616" y="376"/>
                      </a:lnTo>
                      <a:lnTo>
                        <a:pt x="606" y="382"/>
                      </a:lnTo>
                      <a:lnTo>
                        <a:pt x="566" y="408"/>
                      </a:lnTo>
                      <a:lnTo>
                        <a:pt x="566" y="408"/>
                      </a:lnTo>
                      <a:lnTo>
                        <a:pt x="570" y="392"/>
                      </a:lnTo>
                      <a:lnTo>
                        <a:pt x="578" y="376"/>
                      </a:lnTo>
                      <a:lnTo>
                        <a:pt x="588" y="362"/>
                      </a:lnTo>
                      <a:lnTo>
                        <a:pt x="600" y="346"/>
                      </a:lnTo>
                      <a:lnTo>
                        <a:pt x="716" y="374"/>
                      </a:lnTo>
                      <a:lnTo>
                        <a:pt x="718" y="362"/>
                      </a:lnTo>
                      <a:lnTo>
                        <a:pt x="612" y="332"/>
                      </a:lnTo>
                      <a:lnTo>
                        <a:pt x="612" y="332"/>
                      </a:lnTo>
                      <a:lnTo>
                        <a:pt x="636" y="308"/>
                      </a:lnTo>
                      <a:lnTo>
                        <a:pt x="636" y="308"/>
                      </a:lnTo>
                      <a:lnTo>
                        <a:pt x="656" y="298"/>
                      </a:lnTo>
                      <a:lnTo>
                        <a:pt x="728" y="316"/>
                      </a:lnTo>
                      <a:lnTo>
                        <a:pt x="730" y="306"/>
                      </a:lnTo>
                      <a:lnTo>
                        <a:pt x="670" y="288"/>
                      </a:lnTo>
                      <a:lnTo>
                        <a:pt x="670" y="288"/>
                      </a:lnTo>
                      <a:lnTo>
                        <a:pt x="702" y="266"/>
                      </a:lnTo>
                      <a:lnTo>
                        <a:pt x="732" y="242"/>
                      </a:lnTo>
                      <a:lnTo>
                        <a:pt x="734" y="240"/>
                      </a:lnTo>
                      <a:lnTo>
                        <a:pt x="734" y="238"/>
                      </a:lnTo>
                      <a:lnTo>
                        <a:pt x="734" y="238"/>
                      </a:lnTo>
                      <a:lnTo>
                        <a:pt x="732" y="236"/>
                      </a:lnTo>
                      <a:lnTo>
                        <a:pt x="732" y="236"/>
                      </a:lnTo>
                      <a:lnTo>
                        <a:pt x="748" y="226"/>
                      </a:lnTo>
                      <a:lnTo>
                        <a:pt x="756" y="220"/>
                      </a:lnTo>
                      <a:lnTo>
                        <a:pt x="756" y="220"/>
                      </a:lnTo>
                      <a:lnTo>
                        <a:pt x="756" y="220"/>
                      </a:lnTo>
                      <a:lnTo>
                        <a:pt x="756" y="220"/>
                      </a:lnTo>
                      <a:lnTo>
                        <a:pt x="754" y="216"/>
                      </a:lnTo>
                      <a:lnTo>
                        <a:pt x="752" y="214"/>
                      </a:lnTo>
                      <a:lnTo>
                        <a:pt x="752" y="214"/>
                      </a:lnTo>
                      <a:lnTo>
                        <a:pt x="752" y="214"/>
                      </a:lnTo>
                      <a:lnTo>
                        <a:pt x="752" y="212"/>
                      </a:lnTo>
                      <a:lnTo>
                        <a:pt x="744" y="218"/>
                      </a:lnTo>
                      <a:lnTo>
                        <a:pt x="744" y="218"/>
                      </a:lnTo>
                      <a:lnTo>
                        <a:pt x="728" y="226"/>
                      </a:lnTo>
                      <a:lnTo>
                        <a:pt x="726" y="224"/>
                      </a:lnTo>
                      <a:lnTo>
                        <a:pt x="726" y="224"/>
                      </a:lnTo>
                      <a:lnTo>
                        <a:pt x="724" y="220"/>
                      </a:lnTo>
                      <a:lnTo>
                        <a:pt x="720" y="222"/>
                      </a:lnTo>
                      <a:lnTo>
                        <a:pt x="720" y="222"/>
                      </a:lnTo>
                      <a:lnTo>
                        <a:pt x="684" y="236"/>
                      </a:lnTo>
                      <a:lnTo>
                        <a:pt x="648" y="252"/>
                      </a:lnTo>
                      <a:lnTo>
                        <a:pt x="664" y="190"/>
                      </a:lnTo>
                      <a:lnTo>
                        <a:pt x="654" y="186"/>
                      </a:lnTo>
                      <a:lnTo>
                        <a:pt x="632" y="260"/>
                      </a:lnTo>
                      <a:lnTo>
                        <a:pt x="632" y="260"/>
                      </a:lnTo>
                      <a:lnTo>
                        <a:pt x="608" y="274"/>
                      </a:lnTo>
                      <a:lnTo>
                        <a:pt x="608" y="274"/>
                      </a:lnTo>
                      <a:lnTo>
                        <a:pt x="580" y="282"/>
                      </a:lnTo>
                      <a:lnTo>
                        <a:pt x="608" y="172"/>
                      </a:lnTo>
                      <a:lnTo>
                        <a:pt x="598" y="168"/>
                      </a:lnTo>
                      <a:lnTo>
                        <a:pt x="564" y="286"/>
                      </a:lnTo>
                      <a:lnTo>
                        <a:pt x="564" y="286"/>
                      </a:lnTo>
                      <a:lnTo>
                        <a:pt x="546" y="288"/>
                      </a:lnTo>
                      <a:lnTo>
                        <a:pt x="528" y="290"/>
                      </a:lnTo>
                      <a:lnTo>
                        <a:pt x="528" y="290"/>
                      </a:lnTo>
                      <a:lnTo>
                        <a:pt x="510" y="288"/>
                      </a:lnTo>
                      <a:lnTo>
                        <a:pt x="496" y="284"/>
                      </a:lnTo>
                      <a:lnTo>
                        <a:pt x="496" y="284"/>
                      </a:lnTo>
                      <a:lnTo>
                        <a:pt x="528" y="266"/>
                      </a:lnTo>
                      <a:lnTo>
                        <a:pt x="546" y="258"/>
                      </a:lnTo>
                      <a:lnTo>
                        <a:pt x="552" y="252"/>
                      </a:lnTo>
                      <a:lnTo>
                        <a:pt x="552" y="250"/>
                      </a:lnTo>
                      <a:lnTo>
                        <a:pt x="550" y="246"/>
                      </a:lnTo>
                      <a:lnTo>
                        <a:pt x="548" y="246"/>
                      </a:lnTo>
                      <a:lnTo>
                        <a:pt x="548" y="246"/>
                      </a:lnTo>
                      <a:lnTo>
                        <a:pt x="538" y="248"/>
                      </a:lnTo>
                      <a:lnTo>
                        <a:pt x="500" y="264"/>
                      </a:lnTo>
                      <a:lnTo>
                        <a:pt x="500" y="264"/>
                      </a:lnTo>
                      <a:lnTo>
                        <a:pt x="488" y="266"/>
                      </a:lnTo>
                      <a:lnTo>
                        <a:pt x="478" y="268"/>
                      </a:lnTo>
                      <a:lnTo>
                        <a:pt x="478" y="268"/>
                      </a:lnTo>
                      <a:lnTo>
                        <a:pt x="474" y="268"/>
                      </a:lnTo>
                      <a:lnTo>
                        <a:pt x="474" y="268"/>
                      </a:lnTo>
                      <a:lnTo>
                        <a:pt x="468" y="256"/>
                      </a:lnTo>
                      <a:lnTo>
                        <a:pt x="466" y="244"/>
                      </a:lnTo>
                      <a:lnTo>
                        <a:pt x="466" y="244"/>
                      </a:lnTo>
                      <a:lnTo>
                        <a:pt x="458" y="198"/>
                      </a:lnTo>
                      <a:lnTo>
                        <a:pt x="456" y="192"/>
                      </a:lnTo>
                      <a:lnTo>
                        <a:pt x="452" y="192"/>
                      </a:lnTo>
                      <a:lnTo>
                        <a:pt x="450" y="192"/>
                      </a:lnTo>
                      <a:lnTo>
                        <a:pt x="450" y="192"/>
                      </a:lnTo>
                      <a:lnTo>
                        <a:pt x="450" y="192"/>
                      </a:lnTo>
                      <a:lnTo>
                        <a:pt x="448" y="194"/>
                      </a:lnTo>
                      <a:lnTo>
                        <a:pt x="448" y="202"/>
                      </a:lnTo>
                      <a:lnTo>
                        <a:pt x="450" y="258"/>
                      </a:lnTo>
                      <a:lnTo>
                        <a:pt x="450" y="258"/>
                      </a:lnTo>
                      <a:lnTo>
                        <a:pt x="438" y="246"/>
                      </a:lnTo>
                      <a:lnTo>
                        <a:pt x="428" y="232"/>
                      </a:lnTo>
                      <a:lnTo>
                        <a:pt x="420" y="216"/>
                      </a:lnTo>
                      <a:lnTo>
                        <a:pt x="412" y="198"/>
                      </a:lnTo>
                      <a:lnTo>
                        <a:pt x="496" y="112"/>
                      </a:lnTo>
                      <a:lnTo>
                        <a:pt x="486" y="104"/>
                      </a:lnTo>
                      <a:lnTo>
                        <a:pt x="408" y="180"/>
                      </a:lnTo>
                      <a:lnTo>
                        <a:pt x="408" y="180"/>
                      </a:lnTo>
                      <a:lnTo>
                        <a:pt x="400" y="148"/>
                      </a:lnTo>
                      <a:lnTo>
                        <a:pt x="400" y="148"/>
                      </a:lnTo>
                      <a:lnTo>
                        <a:pt x="400" y="126"/>
                      </a:lnTo>
                      <a:lnTo>
                        <a:pt x="452" y="72"/>
                      </a:lnTo>
                      <a:lnTo>
                        <a:pt x="444" y="64"/>
                      </a:lnTo>
                      <a:lnTo>
                        <a:pt x="398" y="108"/>
                      </a:lnTo>
                      <a:lnTo>
                        <a:pt x="398" y="108"/>
                      </a:lnTo>
                      <a:lnTo>
                        <a:pt x="396" y="70"/>
                      </a:lnTo>
                      <a:lnTo>
                        <a:pt x="390" y="30"/>
                      </a:lnTo>
                      <a:lnTo>
                        <a:pt x="388" y="28"/>
                      </a:lnTo>
                      <a:lnTo>
                        <a:pt x="386" y="28"/>
                      </a:lnTo>
                      <a:lnTo>
                        <a:pt x="384" y="28"/>
                      </a:lnTo>
                      <a:lnTo>
                        <a:pt x="384" y="28"/>
                      </a:lnTo>
                      <a:lnTo>
                        <a:pt x="382" y="10"/>
                      </a:lnTo>
                      <a:lnTo>
                        <a:pt x="382" y="0"/>
                      </a:lnTo>
                      <a:lnTo>
                        <a:pt x="382" y="0"/>
                      </a:lnTo>
                      <a:lnTo>
                        <a:pt x="382" y="0"/>
                      </a:lnTo>
                      <a:lnTo>
                        <a:pt x="382" y="0"/>
                      </a:lnTo>
                      <a:lnTo>
                        <a:pt x="378" y="0"/>
                      </a:lnTo>
                      <a:lnTo>
                        <a:pt x="374" y="0"/>
                      </a:lnTo>
                      <a:lnTo>
                        <a:pt x="374" y="0"/>
                      </a:lnTo>
                      <a:lnTo>
                        <a:pt x="374" y="0"/>
                      </a:lnTo>
                      <a:lnTo>
                        <a:pt x="374" y="0"/>
                      </a:lnTo>
                      <a:lnTo>
                        <a:pt x="374" y="10"/>
                      </a:lnTo>
                      <a:lnTo>
                        <a:pt x="374" y="10"/>
                      </a:lnTo>
                      <a:lnTo>
                        <a:pt x="374" y="28"/>
                      </a:lnTo>
                      <a:lnTo>
                        <a:pt x="370" y="28"/>
                      </a:lnTo>
                      <a:lnTo>
                        <a:pt x="366" y="28"/>
                      </a:lnTo>
                      <a:lnTo>
                        <a:pt x="366" y="30"/>
                      </a:lnTo>
                      <a:lnTo>
                        <a:pt x="366" y="30"/>
                      </a:lnTo>
                      <a:lnTo>
                        <a:pt x="358" y="70"/>
                      </a:lnTo>
                      <a:lnTo>
                        <a:pt x="356" y="110"/>
                      </a:lnTo>
                      <a:lnTo>
                        <a:pt x="310" y="64"/>
                      </a:lnTo>
                      <a:lnTo>
                        <a:pt x="302" y="72"/>
                      </a:lnTo>
                      <a:lnTo>
                        <a:pt x="356" y="128"/>
                      </a:lnTo>
                      <a:lnTo>
                        <a:pt x="356" y="128"/>
                      </a:lnTo>
                      <a:lnTo>
                        <a:pt x="356" y="154"/>
                      </a:lnTo>
                      <a:lnTo>
                        <a:pt x="356" y="154"/>
                      </a:lnTo>
                      <a:lnTo>
                        <a:pt x="348" y="182"/>
                      </a:lnTo>
                      <a:lnTo>
                        <a:pt x="266" y="104"/>
                      </a:lnTo>
                      <a:lnTo>
                        <a:pt x="258" y="112"/>
                      </a:lnTo>
                      <a:lnTo>
                        <a:pt x="342" y="200"/>
                      </a:lnTo>
                      <a:lnTo>
                        <a:pt x="342" y="200"/>
                      </a:lnTo>
                      <a:lnTo>
                        <a:pt x="336" y="218"/>
                      </a:lnTo>
                      <a:lnTo>
                        <a:pt x="328" y="234"/>
                      </a:lnTo>
                      <a:lnTo>
                        <a:pt x="318" y="246"/>
                      </a:lnTo>
                      <a:lnTo>
                        <a:pt x="308" y="258"/>
                      </a:lnTo>
                      <a:lnTo>
                        <a:pt x="308" y="258"/>
                      </a:lnTo>
                      <a:lnTo>
                        <a:pt x="308" y="202"/>
                      </a:lnTo>
                      <a:lnTo>
                        <a:pt x="308" y="194"/>
                      </a:lnTo>
                      <a:lnTo>
                        <a:pt x="308" y="192"/>
                      </a:lnTo>
                      <a:lnTo>
                        <a:pt x="306" y="192"/>
                      </a:lnTo>
                      <a:lnTo>
                        <a:pt x="304" y="192"/>
                      </a:lnTo>
                      <a:lnTo>
                        <a:pt x="304" y="192"/>
                      </a:lnTo>
                      <a:lnTo>
                        <a:pt x="302" y="192"/>
                      </a:lnTo>
                      <a:lnTo>
                        <a:pt x="298" y="198"/>
                      </a:lnTo>
                      <a:lnTo>
                        <a:pt x="292" y="244"/>
                      </a:lnTo>
                      <a:lnTo>
                        <a:pt x="292" y="244"/>
                      </a:lnTo>
                      <a:lnTo>
                        <a:pt x="288" y="256"/>
                      </a:lnTo>
                      <a:lnTo>
                        <a:pt x="282" y="268"/>
                      </a:lnTo>
                      <a:lnTo>
                        <a:pt x="282" y="268"/>
                      </a:lnTo>
                      <a:lnTo>
                        <a:pt x="278" y="268"/>
                      </a:lnTo>
                      <a:lnTo>
                        <a:pt x="278" y="268"/>
                      </a:lnTo>
                      <a:lnTo>
                        <a:pt x="268" y="266"/>
                      </a:lnTo>
                      <a:lnTo>
                        <a:pt x="256" y="264"/>
                      </a:lnTo>
                      <a:lnTo>
                        <a:pt x="256" y="264"/>
                      </a:lnTo>
                      <a:lnTo>
                        <a:pt x="218" y="248"/>
                      </a:lnTo>
                      <a:lnTo>
                        <a:pt x="210" y="246"/>
                      </a:lnTo>
                      <a:lnTo>
                        <a:pt x="206" y="246"/>
                      </a:lnTo>
                      <a:lnTo>
                        <a:pt x="206" y="250"/>
                      </a:lnTo>
                      <a:lnTo>
                        <a:pt x="206" y="250"/>
                      </a:lnTo>
                      <a:lnTo>
                        <a:pt x="206" y="252"/>
                      </a:lnTo>
                      <a:lnTo>
                        <a:pt x="212" y="258"/>
                      </a:lnTo>
                      <a:lnTo>
                        <a:pt x="228" y="266"/>
                      </a:lnTo>
                      <a:lnTo>
                        <a:pt x="262" y="284"/>
                      </a:lnTo>
                      <a:lnTo>
                        <a:pt x="262" y="284"/>
                      </a:lnTo>
                      <a:lnTo>
                        <a:pt x="246" y="288"/>
                      </a:lnTo>
                      <a:lnTo>
                        <a:pt x="228" y="290"/>
                      </a:lnTo>
                      <a:lnTo>
                        <a:pt x="228" y="290"/>
                      </a:lnTo>
                      <a:lnTo>
                        <a:pt x="210" y="288"/>
                      </a:lnTo>
                      <a:lnTo>
                        <a:pt x="190" y="286"/>
                      </a:lnTo>
                      <a:lnTo>
                        <a:pt x="158" y="172"/>
                      </a:lnTo>
                      <a:lnTo>
                        <a:pt x="146" y="174"/>
                      </a:lnTo>
                      <a:lnTo>
                        <a:pt x="174" y="282"/>
                      </a:lnTo>
                      <a:lnTo>
                        <a:pt x="174" y="282"/>
                      </a:lnTo>
                      <a:lnTo>
                        <a:pt x="140" y="272"/>
                      </a:lnTo>
                      <a:lnTo>
                        <a:pt x="140" y="272"/>
                      </a:lnTo>
                      <a:lnTo>
                        <a:pt x="122" y="262"/>
                      </a:lnTo>
                      <a:lnTo>
                        <a:pt x="102" y="190"/>
                      </a:lnTo>
                      <a:lnTo>
                        <a:pt x="92" y="192"/>
                      </a:lnTo>
                      <a:lnTo>
                        <a:pt x="106" y="254"/>
                      </a:lnTo>
                      <a:lnTo>
                        <a:pt x="106" y="254"/>
                      </a:lnTo>
                      <a:lnTo>
                        <a:pt x="72" y="236"/>
                      </a:lnTo>
                      <a:lnTo>
                        <a:pt x="36" y="222"/>
                      </a:lnTo>
                      <a:lnTo>
                        <a:pt x="32" y="222"/>
                      </a:lnTo>
                      <a:lnTo>
                        <a:pt x="30" y="226"/>
                      </a:lnTo>
                      <a:lnTo>
                        <a:pt x="30" y="226"/>
                      </a:lnTo>
                      <a:lnTo>
                        <a:pt x="14" y="218"/>
                      </a:lnTo>
                      <a:lnTo>
                        <a:pt x="4" y="212"/>
                      </a:lnTo>
                      <a:lnTo>
                        <a:pt x="4" y="214"/>
                      </a:lnTo>
                      <a:lnTo>
                        <a:pt x="4" y="214"/>
                      </a:lnTo>
                      <a:lnTo>
                        <a:pt x="4" y="214"/>
                      </a:lnTo>
                      <a:lnTo>
                        <a:pt x="2" y="216"/>
                      </a:lnTo>
                      <a:lnTo>
                        <a:pt x="0" y="220"/>
                      </a:lnTo>
                      <a:lnTo>
                        <a:pt x="0" y="220"/>
                      </a:lnTo>
                      <a:lnTo>
                        <a:pt x="0" y="220"/>
                      </a:lnTo>
                      <a:lnTo>
                        <a:pt x="0" y="220"/>
                      </a:lnTo>
                      <a:lnTo>
                        <a:pt x="10" y="226"/>
                      </a:lnTo>
                      <a:lnTo>
                        <a:pt x="10" y="226"/>
                      </a:lnTo>
                      <a:lnTo>
                        <a:pt x="24" y="236"/>
                      </a:lnTo>
                      <a:lnTo>
                        <a:pt x="22" y="238"/>
                      </a:lnTo>
                      <a:lnTo>
                        <a:pt x="22" y="238"/>
                      </a:lnTo>
                      <a:lnTo>
                        <a:pt x="20" y="242"/>
                      </a:lnTo>
                      <a:lnTo>
                        <a:pt x="24" y="244"/>
                      </a:lnTo>
                      <a:lnTo>
                        <a:pt x="24" y="244"/>
                      </a:lnTo>
                      <a:lnTo>
                        <a:pt x="54" y="268"/>
                      </a:lnTo>
                      <a:lnTo>
                        <a:pt x="86" y="292"/>
                      </a:lnTo>
                      <a:lnTo>
                        <a:pt x="24" y="310"/>
                      </a:lnTo>
                      <a:lnTo>
                        <a:pt x="26" y="318"/>
                      </a:lnTo>
                      <a:lnTo>
                        <a:pt x="102" y="300"/>
                      </a:lnTo>
                      <a:lnTo>
                        <a:pt x="102" y="300"/>
                      </a:lnTo>
                      <a:lnTo>
                        <a:pt x="126" y="314"/>
                      </a:lnTo>
                      <a:lnTo>
                        <a:pt x="126" y="314"/>
                      </a:lnTo>
                      <a:lnTo>
                        <a:pt x="146" y="334"/>
                      </a:lnTo>
                      <a:lnTo>
                        <a:pt x="36" y="366"/>
                      </a:lnTo>
                      <a:lnTo>
                        <a:pt x="40" y="376"/>
                      </a:lnTo>
                      <a:lnTo>
                        <a:pt x="158" y="348"/>
                      </a:lnTo>
                      <a:lnTo>
                        <a:pt x="158" y="348"/>
                      </a:lnTo>
                      <a:lnTo>
                        <a:pt x="170" y="362"/>
                      </a:lnTo>
                      <a:lnTo>
                        <a:pt x="180" y="378"/>
                      </a:lnTo>
                      <a:lnTo>
                        <a:pt x="186" y="392"/>
                      </a:lnTo>
                      <a:lnTo>
                        <a:pt x="190" y="408"/>
                      </a:lnTo>
                      <a:lnTo>
                        <a:pt x="190" y="408"/>
                      </a:lnTo>
                      <a:lnTo>
                        <a:pt x="152" y="382"/>
                      </a:lnTo>
                      <a:lnTo>
                        <a:pt x="140" y="376"/>
                      </a:lnTo>
                      <a:lnTo>
                        <a:pt x="136" y="374"/>
                      </a:lnTo>
                      <a:lnTo>
                        <a:pt x="132" y="374"/>
                      </a:lnTo>
                      <a:lnTo>
                        <a:pt x="132" y="378"/>
                      </a:lnTo>
                      <a:lnTo>
                        <a:pt x="132" y="378"/>
                      </a:lnTo>
                      <a:lnTo>
                        <a:pt x="130" y="380"/>
                      </a:lnTo>
                      <a:lnTo>
                        <a:pt x="134" y="386"/>
                      </a:lnTo>
                      <a:lnTo>
                        <a:pt x="170" y="414"/>
                      </a:lnTo>
                      <a:lnTo>
                        <a:pt x="170" y="414"/>
                      </a:lnTo>
                      <a:lnTo>
                        <a:pt x="180" y="424"/>
                      </a:lnTo>
                      <a:lnTo>
                        <a:pt x="186" y="434"/>
                      </a:lnTo>
                      <a:lnTo>
                        <a:pt x="186" y="434"/>
                      </a:lnTo>
                      <a:lnTo>
                        <a:pt x="180" y="444"/>
                      </a:lnTo>
                      <a:lnTo>
                        <a:pt x="170" y="454"/>
                      </a:lnTo>
                      <a:lnTo>
                        <a:pt x="170" y="454"/>
                      </a:lnTo>
                      <a:lnTo>
                        <a:pt x="134" y="482"/>
                      </a:lnTo>
                      <a:lnTo>
                        <a:pt x="130" y="488"/>
                      </a:lnTo>
                      <a:lnTo>
                        <a:pt x="132" y="490"/>
                      </a:lnTo>
                      <a:lnTo>
                        <a:pt x="132" y="492"/>
                      </a:lnTo>
                      <a:lnTo>
                        <a:pt x="136" y="492"/>
                      </a:lnTo>
                      <a:lnTo>
                        <a:pt x="136" y="492"/>
                      </a:lnTo>
                      <a:lnTo>
                        <a:pt x="136" y="492"/>
                      </a:lnTo>
                      <a:lnTo>
                        <a:pt x="136" y="492"/>
                      </a:lnTo>
                      <a:lnTo>
                        <a:pt x="140" y="490"/>
                      </a:lnTo>
                      <a:lnTo>
                        <a:pt x="152" y="484"/>
                      </a:lnTo>
                      <a:lnTo>
                        <a:pt x="190" y="460"/>
                      </a:lnTo>
                      <a:lnTo>
                        <a:pt x="190" y="460"/>
                      </a:lnTo>
                      <a:lnTo>
                        <a:pt x="186" y="476"/>
                      </a:lnTo>
                      <a:lnTo>
                        <a:pt x="178" y="490"/>
                      </a:lnTo>
                      <a:lnTo>
                        <a:pt x="168" y="506"/>
                      </a:lnTo>
                      <a:lnTo>
                        <a:pt x="156" y="522"/>
                      </a:lnTo>
                      <a:lnTo>
                        <a:pt x="40" y="494"/>
                      </a:lnTo>
                      <a:lnTo>
                        <a:pt x="38" y="504"/>
                      </a:lnTo>
                      <a:lnTo>
                        <a:pt x="144" y="536"/>
                      </a:lnTo>
                      <a:lnTo>
                        <a:pt x="144" y="536"/>
                      </a:lnTo>
                      <a:lnTo>
                        <a:pt x="120" y="558"/>
                      </a:lnTo>
                      <a:lnTo>
                        <a:pt x="120" y="558"/>
                      </a:lnTo>
                      <a:lnTo>
                        <a:pt x="102" y="570"/>
                      </a:lnTo>
                      <a:lnTo>
                        <a:pt x="28" y="552"/>
                      </a:lnTo>
                      <a:lnTo>
                        <a:pt x="26" y="562"/>
                      </a:lnTo>
                      <a:lnTo>
                        <a:pt x="86" y="578"/>
                      </a:lnTo>
                      <a:lnTo>
                        <a:pt x="86" y="578"/>
                      </a:lnTo>
                      <a:lnTo>
                        <a:pt x="54" y="600"/>
                      </a:lnTo>
                      <a:lnTo>
                        <a:pt x="24" y="626"/>
                      </a:lnTo>
                      <a:lnTo>
                        <a:pt x="22" y="628"/>
                      </a:lnTo>
                      <a:lnTo>
                        <a:pt x="24" y="632"/>
                      </a:lnTo>
                      <a:lnTo>
                        <a:pt x="24" y="632"/>
                      </a:lnTo>
                      <a:lnTo>
                        <a:pt x="10" y="642"/>
                      </a:lnTo>
                      <a:lnTo>
                        <a:pt x="0" y="648"/>
                      </a:lnTo>
                      <a:lnTo>
                        <a:pt x="0" y="648"/>
                      </a:lnTo>
                      <a:lnTo>
                        <a:pt x="0" y="648"/>
                      </a:lnTo>
                      <a:lnTo>
                        <a:pt x="0" y="648"/>
                      </a:lnTo>
                      <a:lnTo>
                        <a:pt x="2" y="650"/>
                      </a:lnTo>
                      <a:lnTo>
                        <a:pt x="4" y="654"/>
                      </a:lnTo>
                      <a:lnTo>
                        <a:pt x="4" y="654"/>
                      </a:lnTo>
                      <a:lnTo>
                        <a:pt x="4" y="654"/>
                      </a:lnTo>
                      <a:lnTo>
                        <a:pt x="4" y="654"/>
                      </a:lnTo>
                      <a:lnTo>
                        <a:pt x="14" y="650"/>
                      </a:lnTo>
                      <a:lnTo>
                        <a:pt x="14" y="650"/>
                      </a:lnTo>
                      <a:lnTo>
                        <a:pt x="30" y="642"/>
                      </a:lnTo>
                      <a:lnTo>
                        <a:pt x="32" y="646"/>
                      </a:lnTo>
                      <a:lnTo>
                        <a:pt x="36" y="646"/>
                      </a:lnTo>
                      <a:lnTo>
                        <a:pt x="36" y="646"/>
                      </a:lnTo>
                      <a:lnTo>
                        <a:pt x="74" y="632"/>
                      </a:lnTo>
                      <a:lnTo>
                        <a:pt x="110" y="616"/>
                      </a:lnTo>
                      <a:lnTo>
                        <a:pt x="94" y="678"/>
                      </a:lnTo>
                      <a:lnTo>
                        <a:pt x="104" y="680"/>
                      </a:lnTo>
                      <a:lnTo>
                        <a:pt x="124" y="606"/>
                      </a:lnTo>
                      <a:lnTo>
                        <a:pt x="124" y="606"/>
                      </a:lnTo>
                      <a:lnTo>
                        <a:pt x="148" y="592"/>
                      </a:lnTo>
                      <a:lnTo>
                        <a:pt x="148" y="592"/>
                      </a:lnTo>
                      <a:lnTo>
                        <a:pt x="176" y="586"/>
                      </a:lnTo>
                      <a:lnTo>
                        <a:pt x="148" y="696"/>
                      </a:lnTo>
                      <a:lnTo>
                        <a:pt x="160" y="698"/>
                      </a:lnTo>
                      <a:lnTo>
                        <a:pt x="194" y="582"/>
                      </a:lnTo>
                      <a:lnTo>
                        <a:pt x="194" y="582"/>
                      </a:lnTo>
                      <a:lnTo>
                        <a:pt x="212" y="580"/>
                      </a:lnTo>
                      <a:lnTo>
                        <a:pt x="228" y="578"/>
                      </a:lnTo>
                      <a:lnTo>
                        <a:pt x="228" y="578"/>
                      </a:lnTo>
                      <a:lnTo>
                        <a:pt x="246" y="580"/>
                      </a:lnTo>
                      <a:lnTo>
                        <a:pt x="262" y="584"/>
                      </a:lnTo>
                      <a:lnTo>
                        <a:pt x="262" y="584"/>
                      </a:lnTo>
                      <a:lnTo>
                        <a:pt x="228" y="600"/>
                      </a:lnTo>
                      <a:lnTo>
                        <a:pt x="212" y="610"/>
                      </a:lnTo>
                      <a:lnTo>
                        <a:pt x="206" y="616"/>
                      </a:lnTo>
                      <a:lnTo>
                        <a:pt x="206" y="618"/>
                      </a:lnTo>
                      <a:lnTo>
                        <a:pt x="206" y="622"/>
                      </a:lnTo>
                      <a:lnTo>
                        <a:pt x="210" y="622"/>
                      </a:lnTo>
                      <a:lnTo>
                        <a:pt x="210" y="622"/>
                      </a:lnTo>
                      <a:lnTo>
                        <a:pt x="218" y="620"/>
                      </a:lnTo>
                      <a:lnTo>
                        <a:pt x="256" y="604"/>
                      </a:lnTo>
                      <a:lnTo>
                        <a:pt x="256" y="604"/>
                      </a:lnTo>
                      <a:lnTo>
                        <a:pt x="268" y="600"/>
                      </a:lnTo>
                      <a:lnTo>
                        <a:pt x="278" y="600"/>
                      </a:lnTo>
                      <a:lnTo>
                        <a:pt x="278" y="600"/>
                      </a:lnTo>
                      <a:lnTo>
                        <a:pt x="282" y="600"/>
                      </a:lnTo>
                      <a:lnTo>
                        <a:pt x="282" y="600"/>
                      </a:lnTo>
                      <a:lnTo>
                        <a:pt x="288" y="610"/>
                      </a:lnTo>
                      <a:lnTo>
                        <a:pt x="292" y="624"/>
                      </a:lnTo>
                      <a:lnTo>
                        <a:pt x="292" y="624"/>
                      </a:lnTo>
                      <a:lnTo>
                        <a:pt x="298" y="670"/>
                      </a:lnTo>
                      <a:lnTo>
                        <a:pt x="302" y="676"/>
                      </a:lnTo>
                      <a:lnTo>
                        <a:pt x="304" y="676"/>
                      </a:lnTo>
                      <a:lnTo>
                        <a:pt x="306" y="676"/>
                      </a:lnTo>
                      <a:lnTo>
                        <a:pt x="308" y="674"/>
                      </a:lnTo>
                      <a:lnTo>
                        <a:pt x="308" y="674"/>
                      </a:lnTo>
                      <a:lnTo>
                        <a:pt x="308" y="672"/>
                      </a:lnTo>
                      <a:lnTo>
                        <a:pt x="308" y="664"/>
                      </a:lnTo>
                      <a:lnTo>
                        <a:pt x="308" y="610"/>
                      </a:lnTo>
                      <a:lnTo>
                        <a:pt x="308" y="610"/>
                      </a:lnTo>
                      <a:lnTo>
                        <a:pt x="318" y="620"/>
                      </a:lnTo>
                      <a:lnTo>
                        <a:pt x="328" y="634"/>
                      </a:lnTo>
                      <a:lnTo>
                        <a:pt x="336" y="652"/>
                      </a:lnTo>
                      <a:lnTo>
                        <a:pt x="344" y="670"/>
                      </a:lnTo>
                      <a:lnTo>
                        <a:pt x="262" y="756"/>
                      </a:lnTo>
                      <a:lnTo>
                        <a:pt x="270" y="764"/>
                      </a:lnTo>
                      <a:lnTo>
                        <a:pt x="350" y="688"/>
                      </a:lnTo>
                      <a:lnTo>
                        <a:pt x="350" y="688"/>
                      </a:lnTo>
                      <a:lnTo>
                        <a:pt x="358" y="720"/>
                      </a:lnTo>
                      <a:lnTo>
                        <a:pt x="358" y="720"/>
                      </a:lnTo>
                      <a:lnTo>
                        <a:pt x="358" y="742"/>
                      </a:lnTo>
                      <a:lnTo>
                        <a:pt x="306" y="796"/>
                      </a:lnTo>
                      <a:lnTo>
                        <a:pt x="312" y="802"/>
                      </a:lnTo>
                      <a:lnTo>
                        <a:pt x="358" y="758"/>
                      </a:lnTo>
                      <a:lnTo>
                        <a:pt x="358" y="758"/>
                      </a:lnTo>
                      <a:lnTo>
                        <a:pt x="362" y="798"/>
                      </a:lnTo>
                      <a:lnTo>
                        <a:pt x="368" y="836"/>
                      </a:lnTo>
                      <a:lnTo>
                        <a:pt x="368" y="840"/>
                      </a:lnTo>
                      <a:lnTo>
                        <a:pt x="372" y="840"/>
                      </a:lnTo>
                      <a:lnTo>
                        <a:pt x="374" y="840"/>
                      </a:lnTo>
                      <a:lnTo>
                        <a:pt x="374" y="840"/>
                      </a:lnTo>
                      <a:lnTo>
                        <a:pt x="374" y="858"/>
                      </a:lnTo>
                      <a:lnTo>
                        <a:pt x="374" y="868"/>
                      </a:lnTo>
                      <a:lnTo>
                        <a:pt x="374" y="868"/>
                      </a:lnTo>
                      <a:lnTo>
                        <a:pt x="374" y="868"/>
                      </a:lnTo>
                      <a:lnTo>
                        <a:pt x="378" y="868"/>
                      </a:lnTo>
                      <a:lnTo>
                        <a:pt x="382" y="868"/>
                      </a:lnTo>
                      <a:lnTo>
                        <a:pt x="382" y="868"/>
                      </a:lnTo>
                      <a:lnTo>
                        <a:pt x="382" y="868"/>
                      </a:lnTo>
                      <a:lnTo>
                        <a:pt x="382" y="858"/>
                      </a:lnTo>
                      <a:lnTo>
                        <a:pt x="382" y="858"/>
                      </a:lnTo>
                      <a:lnTo>
                        <a:pt x="384" y="840"/>
                      </a:lnTo>
                      <a:lnTo>
                        <a:pt x="386" y="840"/>
                      </a:lnTo>
                      <a:lnTo>
                        <a:pt x="390" y="840"/>
                      </a:lnTo>
                      <a:lnTo>
                        <a:pt x="392" y="836"/>
                      </a:lnTo>
                      <a:lnTo>
                        <a:pt x="392" y="836"/>
                      </a:lnTo>
                      <a:lnTo>
                        <a:pt x="398" y="798"/>
                      </a:lnTo>
                      <a:lnTo>
                        <a:pt x="400" y="758"/>
                      </a:lnTo>
                      <a:lnTo>
                        <a:pt x="448" y="802"/>
                      </a:lnTo>
                      <a:lnTo>
                        <a:pt x="454" y="796"/>
                      </a:lnTo>
                      <a:lnTo>
                        <a:pt x="402" y="740"/>
                      </a:lnTo>
                      <a:lnTo>
                        <a:pt x="402" y="740"/>
                      </a:lnTo>
                      <a:lnTo>
                        <a:pt x="402" y="712"/>
                      </a:lnTo>
                      <a:lnTo>
                        <a:pt x="402" y="712"/>
                      </a:lnTo>
                      <a:lnTo>
                        <a:pt x="408" y="684"/>
                      </a:lnTo>
                      <a:lnTo>
                        <a:pt x="490" y="764"/>
                      </a:lnTo>
                      <a:lnTo>
                        <a:pt x="498" y="756"/>
                      </a:lnTo>
                      <a:lnTo>
                        <a:pt x="414" y="668"/>
                      </a:lnTo>
                      <a:lnTo>
                        <a:pt x="414" y="668"/>
                      </a:lnTo>
                      <a:lnTo>
                        <a:pt x="422" y="650"/>
                      </a:lnTo>
                      <a:lnTo>
                        <a:pt x="430" y="634"/>
                      </a:lnTo>
                      <a:lnTo>
                        <a:pt x="438" y="620"/>
                      </a:lnTo>
                      <a:lnTo>
                        <a:pt x="450" y="610"/>
                      </a:lnTo>
                      <a:lnTo>
                        <a:pt x="450" y="610"/>
                      </a:lnTo>
                      <a:lnTo>
                        <a:pt x="448" y="664"/>
                      </a:lnTo>
                      <a:lnTo>
                        <a:pt x="448" y="672"/>
                      </a:lnTo>
                      <a:lnTo>
                        <a:pt x="450" y="674"/>
                      </a:lnTo>
                      <a:lnTo>
                        <a:pt x="450" y="676"/>
                      </a:lnTo>
                      <a:lnTo>
                        <a:pt x="452" y="676"/>
                      </a:lnTo>
                      <a:lnTo>
                        <a:pt x="452" y="676"/>
                      </a:lnTo>
                      <a:lnTo>
                        <a:pt x="456" y="676"/>
                      </a:lnTo>
                      <a:lnTo>
                        <a:pt x="458" y="670"/>
                      </a:lnTo>
                      <a:lnTo>
                        <a:pt x="466" y="624"/>
                      </a:lnTo>
                      <a:lnTo>
                        <a:pt x="466" y="624"/>
                      </a:lnTo>
                      <a:lnTo>
                        <a:pt x="468" y="610"/>
                      </a:lnTo>
                      <a:lnTo>
                        <a:pt x="474" y="600"/>
                      </a:lnTo>
                      <a:lnTo>
                        <a:pt x="474" y="600"/>
                      </a:lnTo>
                      <a:lnTo>
                        <a:pt x="478" y="600"/>
                      </a:lnTo>
                      <a:lnTo>
                        <a:pt x="478" y="600"/>
                      </a:lnTo>
                      <a:lnTo>
                        <a:pt x="488" y="600"/>
                      </a:lnTo>
                      <a:lnTo>
                        <a:pt x="500" y="604"/>
                      </a:lnTo>
                      <a:lnTo>
                        <a:pt x="500" y="604"/>
                      </a:lnTo>
                      <a:lnTo>
                        <a:pt x="538" y="620"/>
                      </a:lnTo>
                      <a:lnTo>
                        <a:pt x="548" y="622"/>
                      </a:lnTo>
                      <a:lnTo>
                        <a:pt x="550" y="622"/>
                      </a:lnTo>
                      <a:lnTo>
                        <a:pt x="552" y="618"/>
                      </a:lnTo>
                      <a:lnTo>
                        <a:pt x="552" y="618"/>
                      </a:lnTo>
                      <a:lnTo>
                        <a:pt x="552" y="616"/>
                      </a:lnTo>
                      <a:lnTo>
                        <a:pt x="546" y="610"/>
                      </a:lnTo>
                      <a:lnTo>
                        <a:pt x="528" y="600"/>
                      </a:lnTo>
                      <a:lnTo>
                        <a:pt x="496" y="584"/>
                      </a:lnTo>
                      <a:lnTo>
                        <a:pt x="496" y="584"/>
                      </a:lnTo>
                      <a:lnTo>
                        <a:pt x="510" y="580"/>
                      </a:lnTo>
                      <a:lnTo>
                        <a:pt x="528" y="578"/>
                      </a:lnTo>
                      <a:lnTo>
                        <a:pt x="528" y="578"/>
                      </a:lnTo>
                      <a:lnTo>
                        <a:pt x="546" y="580"/>
                      </a:lnTo>
                      <a:lnTo>
                        <a:pt x="566" y="582"/>
                      </a:lnTo>
                      <a:lnTo>
                        <a:pt x="600" y="696"/>
                      </a:lnTo>
                      <a:lnTo>
                        <a:pt x="610" y="692"/>
                      </a:lnTo>
                      <a:lnTo>
                        <a:pt x="584" y="586"/>
                      </a:lnTo>
                      <a:lnTo>
                        <a:pt x="584" y="586"/>
                      </a:lnTo>
                      <a:lnTo>
                        <a:pt x="616" y="594"/>
                      </a:lnTo>
                      <a:lnTo>
                        <a:pt x="616" y="594"/>
                      </a:lnTo>
                      <a:lnTo>
                        <a:pt x="634" y="606"/>
                      </a:lnTo>
                      <a:lnTo>
                        <a:pt x="656" y="678"/>
                      </a:lnTo>
                      <a:lnTo>
                        <a:pt x="666" y="676"/>
                      </a:lnTo>
                      <a:lnTo>
                        <a:pt x="650" y="614"/>
                      </a:lnTo>
                      <a:lnTo>
                        <a:pt x="650" y="614"/>
                      </a:lnTo>
                      <a:lnTo>
                        <a:pt x="684" y="630"/>
                      </a:lnTo>
                      <a:lnTo>
                        <a:pt x="722" y="644"/>
                      </a:lnTo>
                      <a:lnTo>
                        <a:pt x="724" y="646"/>
                      </a:lnTo>
                      <a:lnTo>
                        <a:pt x="726" y="642"/>
                      </a:lnTo>
                      <a:lnTo>
                        <a:pt x="726" y="642"/>
                      </a:lnTo>
                      <a:lnTo>
                        <a:pt x="728" y="642"/>
                      </a:lnTo>
                      <a:lnTo>
                        <a:pt x="728" y="642"/>
                      </a:lnTo>
                      <a:lnTo>
                        <a:pt x="744" y="650"/>
                      </a:lnTo>
                      <a:lnTo>
                        <a:pt x="752" y="654"/>
                      </a:lnTo>
                      <a:lnTo>
                        <a:pt x="752" y="654"/>
                      </a:lnTo>
                      <a:lnTo>
                        <a:pt x="752" y="654"/>
                      </a:lnTo>
                      <a:lnTo>
                        <a:pt x="752" y="654"/>
                      </a:lnTo>
                      <a:lnTo>
                        <a:pt x="754" y="650"/>
                      </a:lnTo>
                      <a:lnTo>
                        <a:pt x="756" y="648"/>
                      </a:lnTo>
                      <a:lnTo>
                        <a:pt x="756" y="648"/>
                      </a:lnTo>
                      <a:lnTo>
                        <a:pt x="756" y="648"/>
                      </a:lnTo>
                      <a:lnTo>
                        <a:pt x="756" y="648"/>
                      </a:lnTo>
                      <a:lnTo>
                        <a:pt x="748" y="642"/>
                      </a:lnTo>
                      <a:close/>
                      <a:moveTo>
                        <a:pt x="418" y="434"/>
                      </a:moveTo>
                      <a:lnTo>
                        <a:pt x="418" y="434"/>
                      </a:lnTo>
                      <a:lnTo>
                        <a:pt x="446" y="414"/>
                      </a:lnTo>
                      <a:lnTo>
                        <a:pt x="474" y="396"/>
                      </a:lnTo>
                      <a:lnTo>
                        <a:pt x="528" y="434"/>
                      </a:lnTo>
                      <a:lnTo>
                        <a:pt x="474" y="472"/>
                      </a:lnTo>
                      <a:lnTo>
                        <a:pt x="474" y="472"/>
                      </a:lnTo>
                      <a:lnTo>
                        <a:pt x="446" y="454"/>
                      </a:lnTo>
                      <a:lnTo>
                        <a:pt x="418" y="434"/>
                      </a:lnTo>
                      <a:lnTo>
                        <a:pt x="418" y="434"/>
                      </a:lnTo>
                      <a:close/>
                      <a:moveTo>
                        <a:pt x="398" y="400"/>
                      </a:moveTo>
                      <a:lnTo>
                        <a:pt x="398" y="400"/>
                      </a:lnTo>
                      <a:lnTo>
                        <a:pt x="394" y="366"/>
                      </a:lnTo>
                      <a:lnTo>
                        <a:pt x="392" y="332"/>
                      </a:lnTo>
                      <a:lnTo>
                        <a:pt x="454" y="304"/>
                      </a:lnTo>
                      <a:lnTo>
                        <a:pt x="460" y="370"/>
                      </a:lnTo>
                      <a:lnTo>
                        <a:pt x="460" y="370"/>
                      </a:lnTo>
                      <a:lnTo>
                        <a:pt x="430" y="386"/>
                      </a:lnTo>
                      <a:lnTo>
                        <a:pt x="398" y="400"/>
                      </a:lnTo>
                      <a:lnTo>
                        <a:pt x="398" y="400"/>
                      </a:lnTo>
                      <a:close/>
                      <a:moveTo>
                        <a:pt x="358" y="400"/>
                      </a:moveTo>
                      <a:lnTo>
                        <a:pt x="358" y="400"/>
                      </a:lnTo>
                      <a:lnTo>
                        <a:pt x="328" y="386"/>
                      </a:lnTo>
                      <a:lnTo>
                        <a:pt x="298" y="370"/>
                      </a:lnTo>
                      <a:lnTo>
                        <a:pt x="304" y="304"/>
                      </a:lnTo>
                      <a:lnTo>
                        <a:pt x="364" y="332"/>
                      </a:lnTo>
                      <a:lnTo>
                        <a:pt x="364" y="332"/>
                      </a:lnTo>
                      <a:lnTo>
                        <a:pt x="362" y="366"/>
                      </a:lnTo>
                      <a:lnTo>
                        <a:pt x="358" y="400"/>
                      </a:lnTo>
                      <a:lnTo>
                        <a:pt x="358" y="400"/>
                      </a:lnTo>
                      <a:close/>
                      <a:moveTo>
                        <a:pt x="338" y="434"/>
                      </a:moveTo>
                      <a:lnTo>
                        <a:pt x="338" y="434"/>
                      </a:lnTo>
                      <a:lnTo>
                        <a:pt x="312" y="454"/>
                      </a:lnTo>
                      <a:lnTo>
                        <a:pt x="284" y="472"/>
                      </a:lnTo>
                      <a:lnTo>
                        <a:pt x="228" y="434"/>
                      </a:lnTo>
                      <a:lnTo>
                        <a:pt x="284" y="396"/>
                      </a:lnTo>
                      <a:lnTo>
                        <a:pt x="284" y="396"/>
                      </a:lnTo>
                      <a:lnTo>
                        <a:pt x="312" y="414"/>
                      </a:lnTo>
                      <a:lnTo>
                        <a:pt x="338" y="434"/>
                      </a:lnTo>
                      <a:lnTo>
                        <a:pt x="338" y="434"/>
                      </a:lnTo>
                      <a:close/>
                      <a:moveTo>
                        <a:pt x="358" y="468"/>
                      </a:moveTo>
                      <a:lnTo>
                        <a:pt x="358" y="468"/>
                      </a:lnTo>
                      <a:lnTo>
                        <a:pt x="362" y="502"/>
                      </a:lnTo>
                      <a:lnTo>
                        <a:pt x="364" y="536"/>
                      </a:lnTo>
                      <a:lnTo>
                        <a:pt x="304" y="564"/>
                      </a:lnTo>
                      <a:lnTo>
                        <a:pt x="298" y="496"/>
                      </a:lnTo>
                      <a:lnTo>
                        <a:pt x="298" y="496"/>
                      </a:lnTo>
                      <a:lnTo>
                        <a:pt x="328" y="482"/>
                      </a:lnTo>
                      <a:lnTo>
                        <a:pt x="358" y="468"/>
                      </a:lnTo>
                      <a:lnTo>
                        <a:pt x="358" y="468"/>
                      </a:lnTo>
                      <a:close/>
                      <a:moveTo>
                        <a:pt x="398" y="468"/>
                      </a:moveTo>
                      <a:lnTo>
                        <a:pt x="398" y="468"/>
                      </a:lnTo>
                      <a:lnTo>
                        <a:pt x="430" y="482"/>
                      </a:lnTo>
                      <a:lnTo>
                        <a:pt x="460" y="498"/>
                      </a:lnTo>
                      <a:lnTo>
                        <a:pt x="454" y="564"/>
                      </a:lnTo>
                      <a:lnTo>
                        <a:pt x="392" y="536"/>
                      </a:lnTo>
                      <a:lnTo>
                        <a:pt x="392" y="536"/>
                      </a:lnTo>
                      <a:lnTo>
                        <a:pt x="394" y="502"/>
                      </a:lnTo>
                      <a:lnTo>
                        <a:pt x="398" y="468"/>
                      </a:lnTo>
                      <a:lnTo>
                        <a:pt x="398" y="468"/>
                      </a:lnTo>
                      <a:close/>
                    </a:path>
                  </a:pathLst>
                </a:custGeom>
                <a:solidFill>
                  <a:srgbClr val="FEFFFF">
                    <a:alpha val="2745"/>
                  </a:srgbClr>
                </a:solidFill>
                <a:ln cap="flat" cmpd="sng" w="9525">
                  <a:solidFill>
                    <a:srgbClr val="FEFFFF">
                      <a:alpha val="4705"/>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
              <p:nvSpPr>
                <p:cNvPr id="11" name="Google Shape;11;p136"/>
                <p:cNvSpPr/>
                <p:nvPr/>
              </p:nvSpPr>
              <p:spPr>
                <a:xfrm rot="-2720270">
                  <a:off x="8304829" y="977901"/>
                  <a:ext cx="642197" cy="728980"/>
                </a:xfrm>
                <a:custGeom>
                  <a:rect b="b" l="l" r="r" t="t"/>
                  <a:pathLst>
                    <a:path extrusionOk="0" h="840" w="7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19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
              <p:nvSpPr>
                <p:cNvPr id="12" name="Google Shape;12;p136"/>
                <p:cNvSpPr/>
                <p:nvPr/>
              </p:nvSpPr>
              <p:spPr>
                <a:xfrm rot="-458116">
                  <a:off x="7350347" y="4152407"/>
                  <a:ext cx="911585" cy="1033130"/>
                </a:xfrm>
                <a:custGeom>
                  <a:rect b="b" l="l" r="r" t="t"/>
                  <a:pathLst>
                    <a:path extrusionOk="0" h="748" w="660">
                      <a:moveTo>
                        <a:pt x="660" y="554"/>
                      </a:moveTo>
                      <a:lnTo>
                        <a:pt x="658" y="556"/>
                      </a:lnTo>
                      <a:lnTo>
                        <a:pt x="658" y="556"/>
                      </a:lnTo>
                      <a:lnTo>
                        <a:pt x="652" y="568"/>
                      </a:lnTo>
                      <a:lnTo>
                        <a:pt x="650" y="572"/>
                      </a:lnTo>
                      <a:lnTo>
                        <a:pt x="646" y="570"/>
                      </a:lnTo>
                      <a:lnTo>
                        <a:pt x="646" y="570"/>
                      </a:lnTo>
                      <a:lnTo>
                        <a:pt x="614" y="558"/>
                      </a:lnTo>
                      <a:lnTo>
                        <a:pt x="580" y="542"/>
                      </a:lnTo>
                      <a:lnTo>
                        <a:pt x="594" y="598"/>
                      </a:lnTo>
                      <a:lnTo>
                        <a:pt x="586" y="602"/>
                      </a:lnTo>
                      <a:lnTo>
                        <a:pt x="566" y="534"/>
                      </a:lnTo>
                      <a:lnTo>
                        <a:pt x="566" y="534"/>
                      </a:lnTo>
                      <a:lnTo>
                        <a:pt x="518" y="506"/>
                      </a:lnTo>
                      <a:lnTo>
                        <a:pt x="544" y="614"/>
                      </a:lnTo>
                      <a:lnTo>
                        <a:pt x="534" y="618"/>
                      </a:lnTo>
                      <a:lnTo>
                        <a:pt x="496" y="492"/>
                      </a:lnTo>
                      <a:lnTo>
                        <a:pt x="496" y="492"/>
                      </a:lnTo>
                      <a:lnTo>
                        <a:pt x="486" y="486"/>
                      </a:lnTo>
                      <a:lnTo>
                        <a:pt x="486" y="486"/>
                      </a:lnTo>
                      <a:lnTo>
                        <a:pt x="430" y="450"/>
                      </a:lnTo>
                      <a:lnTo>
                        <a:pt x="400" y="432"/>
                      </a:lnTo>
                      <a:lnTo>
                        <a:pt x="370" y="418"/>
                      </a:lnTo>
                      <a:lnTo>
                        <a:pt x="370" y="418"/>
                      </a:lnTo>
                      <a:lnTo>
                        <a:pt x="394" y="452"/>
                      </a:lnTo>
                      <a:lnTo>
                        <a:pt x="394" y="452"/>
                      </a:lnTo>
                      <a:lnTo>
                        <a:pt x="404" y="468"/>
                      </a:lnTo>
                      <a:lnTo>
                        <a:pt x="404" y="468"/>
                      </a:lnTo>
                      <a:lnTo>
                        <a:pt x="422" y="496"/>
                      </a:lnTo>
                      <a:lnTo>
                        <a:pt x="438" y="522"/>
                      </a:lnTo>
                      <a:lnTo>
                        <a:pt x="450" y="548"/>
                      </a:lnTo>
                      <a:lnTo>
                        <a:pt x="462" y="574"/>
                      </a:lnTo>
                      <a:lnTo>
                        <a:pt x="462" y="578"/>
                      </a:lnTo>
                      <a:lnTo>
                        <a:pt x="448" y="586"/>
                      </a:lnTo>
                      <a:lnTo>
                        <a:pt x="446" y="582"/>
                      </a:lnTo>
                      <a:lnTo>
                        <a:pt x="446" y="582"/>
                      </a:lnTo>
                      <a:lnTo>
                        <a:pt x="428" y="558"/>
                      </a:lnTo>
                      <a:lnTo>
                        <a:pt x="412" y="534"/>
                      </a:lnTo>
                      <a:lnTo>
                        <a:pt x="396" y="508"/>
                      </a:lnTo>
                      <a:lnTo>
                        <a:pt x="382" y="482"/>
                      </a:lnTo>
                      <a:lnTo>
                        <a:pt x="382" y="482"/>
                      </a:lnTo>
                      <a:lnTo>
                        <a:pt x="372" y="462"/>
                      </a:lnTo>
                      <a:lnTo>
                        <a:pt x="372" y="462"/>
                      </a:lnTo>
                      <a:lnTo>
                        <a:pt x="360" y="438"/>
                      </a:lnTo>
                      <a:lnTo>
                        <a:pt x="346" y="414"/>
                      </a:lnTo>
                      <a:lnTo>
                        <a:pt x="346" y="414"/>
                      </a:lnTo>
                      <a:lnTo>
                        <a:pt x="344" y="452"/>
                      </a:lnTo>
                      <a:lnTo>
                        <a:pt x="342" y="490"/>
                      </a:lnTo>
                      <a:lnTo>
                        <a:pt x="344" y="526"/>
                      </a:lnTo>
                      <a:lnTo>
                        <a:pt x="346" y="564"/>
                      </a:lnTo>
                      <a:lnTo>
                        <a:pt x="346" y="564"/>
                      </a:lnTo>
                      <a:lnTo>
                        <a:pt x="348" y="574"/>
                      </a:lnTo>
                      <a:lnTo>
                        <a:pt x="440" y="672"/>
                      </a:lnTo>
                      <a:lnTo>
                        <a:pt x="432" y="680"/>
                      </a:lnTo>
                      <a:lnTo>
                        <a:pt x="348" y="598"/>
                      </a:lnTo>
                      <a:lnTo>
                        <a:pt x="348" y="598"/>
                      </a:lnTo>
                      <a:lnTo>
                        <a:pt x="350" y="656"/>
                      </a:lnTo>
                      <a:lnTo>
                        <a:pt x="400" y="708"/>
                      </a:lnTo>
                      <a:lnTo>
                        <a:pt x="394" y="716"/>
                      </a:lnTo>
                      <a:lnTo>
                        <a:pt x="350" y="674"/>
                      </a:lnTo>
                      <a:lnTo>
                        <a:pt x="350" y="674"/>
                      </a:lnTo>
                      <a:lnTo>
                        <a:pt x="348" y="710"/>
                      </a:lnTo>
                      <a:lnTo>
                        <a:pt x="342" y="746"/>
                      </a:lnTo>
                      <a:lnTo>
                        <a:pt x="340" y="748"/>
                      </a:lnTo>
                      <a:lnTo>
                        <a:pt x="336" y="748"/>
                      </a:lnTo>
                      <a:lnTo>
                        <a:pt x="322" y="748"/>
                      </a:lnTo>
                      <a:lnTo>
                        <a:pt x="320" y="748"/>
                      </a:lnTo>
                      <a:lnTo>
                        <a:pt x="318" y="746"/>
                      </a:lnTo>
                      <a:lnTo>
                        <a:pt x="318" y="746"/>
                      </a:lnTo>
                      <a:lnTo>
                        <a:pt x="314" y="710"/>
                      </a:lnTo>
                      <a:lnTo>
                        <a:pt x="310" y="674"/>
                      </a:lnTo>
                      <a:lnTo>
                        <a:pt x="268" y="714"/>
                      </a:lnTo>
                      <a:lnTo>
                        <a:pt x="262" y="708"/>
                      </a:lnTo>
                      <a:lnTo>
                        <a:pt x="310" y="658"/>
                      </a:lnTo>
                      <a:lnTo>
                        <a:pt x="310" y="658"/>
                      </a:lnTo>
                      <a:lnTo>
                        <a:pt x="310" y="600"/>
                      </a:lnTo>
                      <a:lnTo>
                        <a:pt x="230" y="680"/>
                      </a:lnTo>
                      <a:lnTo>
                        <a:pt x="222" y="672"/>
                      </a:lnTo>
                      <a:lnTo>
                        <a:pt x="312" y="576"/>
                      </a:lnTo>
                      <a:lnTo>
                        <a:pt x="312" y="576"/>
                      </a:lnTo>
                      <a:lnTo>
                        <a:pt x="312" y="564"/>
                      </a:lnTo>
                      <a:lnTo>
                        <a:pt x="312" y="564"/>
                      </a:lnTo>
                      <a:lnTo>
                        <a:pt x="316" y="496"/>
                      </a:lnTo>
                      <a:lnTo>
                        <a:pt x="316" y="460"/>
                      </a:lnTo>
                      <a:lnTo>
                        <a:pt x="314" y="426"/>
                      </a:lnTo>
                      <a:lnTo>
                        <a:pt x="314" y="426"/>
                      </a:lnTo>
                      <a:lnTo>
                        <a:pt x="294" y="464"/>
                      </a:lnTo>
                      <a:lnTo>
                        <a:pt x="294" y="464"/>
                      </a:lnTo>
                      <a:lnTo>
                        <a:pt x="284" y="482"/>
                      </a:lnTo>
                      <a:lnTo>
                        <a:pt x="284" y="482"/>
                      </a:lnTo>
                      <a:lnTo>
                        <a:pt x="270" y="510"/>
                      </a:lnTo>
                      <a:lnTo>
                        <a:pt x="256" y="538"/>
                      </a:lnTo>
                      <a:lnTo>
                        <a:pt x="240" y="562"/>
                      </a:lnTo>
                      <a:lnTo>
                        <a:pt x="222" y="584"/>
                      </a:lnTo>
                      <a:lnTo>
                        <a:pt x="220" y="588"/>
                      </a:lnTo>
                      <a:lnTo>
                        <a:pt x="206" y="580"/>
                      </a:lnTo>
                      <a:lnTo>
                        <a:pt x="208" y="576"/>
                      </a:lnTo>
                      <a:lnTo>
                        <a:pt x="208" y="576"/>
                      </a:lnTo>
                      <a:lnTo>
                        <a:pt x="220" y="548"/>
                      </a:lnTo>
                      <a:lnTo>
                        <a:pt x="232" y="520"/>
                      </a:lnTo>
                      <a:lnTo>
                        <a:pt x="248" y="494"/>
                      </a:lnTo>
                      <a:lnTo>
                        <a:pt x="262" y="470"/>
                      </a:lnTo>
                      <a:lnTo>
                        <a:pt x="262" y="470"/>
                      </a:lnTo>
                      <a:lnTo>
                        <a:pt x="276" y="450"/>
                      </a:lnTo>
                      <a:lnTo>
                        <a:pt x="276" y="450"/>
                      </a:lnTo>
                      <a:lnTo>
                        <a:pt x="288" y="430"/>
                      </a:lnTo>
                      <a:lnTo>
                        <a:pt x="300" y="410"/>
                      </a:lnTo>
                      <a:lnTo>
                        <a:pt x="300" y="410"/>
                      </a:lnTo>
                      <a:lnTo>
                        <a:pt x="268" y="426"/>
                      </a:lnTo>
                      <a:lnTo>
                        <a:pt x="236" y="444"/>
                      </a:lnTo>
                      <a:lnTo>
                        <a:pt x="174" y="482"/>
                      </a:lnTo>
                      <a:lnTo>
                        <a:pt x="174" y="482"/>
                      </a:lnTo>
                      <a:lnTo>
                        <a:pt x="166" y="488"/>
                      </a:lnTo>
                      <a:lnTo>
                        <a:pt x="128" y="618"/>
                      </a:lnTo>
                      <a:lnTo>
                        <a:pt x="118" y="614"/>
                      </a:lnTo>
                      <a:lnTo>
                        <a:pt x="146" y="502"/>
                      </a:lnTo>
                      <a:lnTo>
                        <a:pt x="146" y="502"/>
                      </a:lnTo>
                      <a:lnTo>
                        <a:pt x="96" y="532"/>
                      </a:lnTo>
                      <a:lnTo>
                        <a:pt x="76" y="602"/>
                      </a:lnTo>
                      <a:lnTo>
                        <a:pt x="66" y="598"/>
                      </a:lnTo>
                      <a:lnTo>
                        <a:pt x="82" y="540"/>
                      </a:lnTo>
                      <a:lnTo>
                        <a:pt x="82" y="540"/>
                      </a:lnTo>
                      <a:lnTo>
                        <a:pt x="48" y="556"/>
                      </a:lnTo>
                      <a:lnTo>
                        <a:pt x="14" y="568"/>
                      </a:lnTo>
                      <a:lnTo>
                        <a:pt x="12" y="570"/>
                      </a:lnTo>
                      <a:lnTo>
                        <a:pt x="10" y="566"/>
                      </a:lnTo>
                      <a:lnTo>
                        <a:pt x="10" y="566"/>
                      </a:lnTo>
                      <a:lnTo>
                        <a:pt x="6" y="562"/>
                      </a:lnTo>
                      <a:lnTo>
                        <a:pt x="0" y="552"/>
                      </a:lnTo>
                      <a:lnTo>
                        <a:pt x="4" y="550"/>
                      </a:lnTo>
                      <a:lnTo>
                        <a:pt x="4" y="550"/>
                      </a:lnTo>
                      <a:lnTo>
                        <a:pt x="30" y="526"/>
                      </a:lnTo>
                      <a:lnTo>
                        <a:pt x="60" y="506"/>
                      </a:lnTo>
                      <a:lnTo>
                        <a:pt x="4" y="490"/>
                      </a:lnTo>
                      <a:lnTo>
                        <a:pt x="8" y="482"/>
                      </a:lnTo>
                      <a:lnTo>
                        <a:pt x="74" y="498"/>
                      </a:lnTo>
                      <a:lnTo>
                        <a:pt x="74" y="498"/>
                      </a:lnTo>
                      <a:lnTo>
                        <a:pt x="124" y="470"/>
                      </a:lnTo>
                      <a:lnTo>
                        <a:pt x="16" y="438"/>
                      </a:lnTo>
                      <a:lnTo>
                        <a:pt x="18" y="428"/>
                      </a:lnTo>
                      <a:lnTo>
                        <a:pt x="146" y="460"/>
                      </a:lnTo>
                      <a:lnTo>
                        <a:pt x="146" y="460"/>
                      </a:lnTo>
                      <a:lnTo>
                        <a:pt x="158" y="454"/>
                      </a:lnTo>
                      <a:lnTo>
                        <a:pt x="158" y="454"/>
                      </a:lnTo>
                      <a:lnTo>
                        <a:pt x="220" y="420"/>
                      </a:lnTo>
                      <a:lnTo>
                        <a:pt x="250" y="402"/>
                      </a:lnTo>
                      <a:lnTo>
                        <a:pt x="280" y="382"/>
                      </a:lnTo>
                      <a:lnTo>
                        <a:pt x="280" y="382"/>
                      </a:lnTo>
                      <a:lnTo>
                        <a:pt x="278" y="382"/>
                      </a:lnTo>
                      <a:lnTo>
                        <a:pt x="278" y="382"/>
                      </a:lnTo>
                      <a:lnTo>
                        <a:pt x="256" y="382"/>
                      </a:lnTo>
                      <a:lnTo>
                        <a:pt x="234" y="384"/>
                      </a:lnTo>
                      <a:lnTo>
                        <a:pt x="234" y="384"/>
                      </a:lnTo>
                      <a:lnTo>
                        <a:pt x="214" y="386"/>
                      </a:lnTo>
                      <a:lnTo>
                        <a:pt x="214" y="386"/>
                      </a:lnTo>
                      <a:lnTo>
                        <a:pt x="182" y="388"/>
                      </a:lnTo>
                      <a:lnTo>
                        <a:pt x="152" y="388"/>
                      </a:lnTo>
                      <a:lnTo>
                        <a:pt x="122" y="386"/>
                      </a:lnTo>
                      <a:lnTo>
                        <a:pt x="94" y="382"/>
                      </a:lnTo>
                      <a:lnTo>
                        <a:pt x="90" y="382"/>
                      </a:lnTo>
                      <a:lnTo>
                        <a:pt x="90" y="366"/>
                      </a:lnTo>
                      <a:lnTo>
                        <a:pt x="94" y="366"/>
                      </a:lnTo>
                      <a:lnTo>
                        <a:pt x="94" y="366"/>
                      </a:lnTo>
                      <a:lnTo>
                        <a:pt x="124" y="362"/>
                      </a:lnTo>
                      <a:lnTo>
                        <a:pt x="154" y="360"/>
                      </a:lnTo>
                      <a:lnTo>
                        <a:pt x="184" y="360"/>
                      </a:lnTo>
                      <a:lnTo>
                        <a:pt x="212" y="360"/>
                      </a:lnTo>
                      <a:lnTo>
                        <a:pt x="212" y="360"/>
                      </a:lnTo>
                      <a:lnTo>
                        <a:pt x="236" y="362"/>
                      </a:lnTo>
                      <a:lnTo>
                        <a:pt x="236" y="362"/>
                      </a:lnTo>
                      <a:lnTo>
                        <a:pt x="274" y="364"/>
                      </a:lnTo>
                      <a:lnTo>
                        <a:pt x="274" y="364"/>
                      </a:lnTo>
                      <a:lnTo>
                        <a:pt x="282" y="362"/>
                      </a:lnTo>
                      <a:lnTo>
                        <a:pt x="282" y="362"/>
                      </a:lnTo>
                      <a:lnTo>
                        <a:pt x="252" y="342"/>
                      </a:lnTo>
                      <a:lnTo>
                        <a:pt x="222" y="326"/>
                      </a:lnTo>
                      <a:lnTo>
                        <a:pt x="158" y="294"/>
                      </a:lnTo>
                      <a:lnTo>
                        <a:pt x="158" y="294"/>
                      </a:lnTo>
                      <a:lnTo>
                        <a:pt x="150" y="288"/>
                      </a:lnTo>
                      <a:lnTo>
                        <a:pt x="18" y="320"/>
                      </a:lnTo>
                      <a:lnTo>
                        <a:pt x="16" y="310"/>
                      </a:lnTo>
                      <a:lnTo>
                        <a:pt x="128" y="278"/>
                      </a:lnTo>
                      <a:lnTo>
                        <a:pt x="128" y="278"/>
                      </a:lnTo>
                      <a:lnTo>
                        <a:pt x="76" y="250"/>
                      </a:lnTo>
                      <a:lnTo>
                        <a:pt x="8" y="268"/>
                      </a:lnTo>
                      <a:lnTo>
                        <a:pt x="4" y="258"/>
                      </a:lnTo>
                      <a:lnTo>
                        <a:pt x="62" y="242"/>
                      </a:lnTo>
                      <a:lnTo>
                        <a:pt x="62" y="242"/>
                      </a:lnTo>
                      <a:lnTo>
                        <a:pt x="32" y="220"/>
                      </a:lnTo>
                      <a:lnTo>
                        <a:pt x="4" y="198"/>
                      </a:lnTo>
                      <a:lnTo>
                        <a:pt x="2" y="196"/>
                      </a:lnTo>
                      <a:lnTo>
                        <a:pt x="4" y="192"/>
                      </a:lnTo>
                      <a:lnTo>
                        <a:pt x="4" y="192"/>
                      </a:lnTo>
                      <a:lnTo>
                        <a:pt x="8" y="182"/>
                      </a:lnTo>
                      <a:lnTo>
                        <a:pt x="12" y="178"/>
                      </a:lnTo>
                      <a:lnTo>
                        <a:pt x="16" y="178"/>
                      </a:lnTo>
                      <a:lnTo>
                        <a:pt x="16" y="178"/>
                      </a:lnTo>
                      <a:lnTo>
                        <a:pt x="48" y="190"/>
                      </a:lnTo>
                      <a:lnTo>
                        <a:pt x="80" y="206"/>
                      </a:lnTo>
                      <a:lnTo>
                        <a:pt x="66" y="150"/>
                      </a:lnTo>
                      <a:lnTo>
                        <a:pt x="76" y="148"/>
                      </a:lnTo>
                      <a:lnTo>
                        <a:pt x="96" y="214"/>
                      </a:lnTo>
                      <a:lnTo>
                        <a:pt x="96" y="214"/>
                      </a:lnTo>
                      <a:lnTo>
                        <a:pt x="144" y="244"/>
                      </a:lnTo>
                      <a:lnTo>
                        <a:pt x="118" y="134"/>
                      </a:lnTo>
                      <a:lnTo>
                        <a:pt x="128" y="130"/>
                      </a:lnTo>
                      <a:lnTo>
                        <a:pt x="164" y="256"/>
                      </a:lnTo>
                      <a:lnTo>
                        <a:pt x="164" y="256"/>
                      </a:lnTo>
                      <a:lnTo>
                        <a:pt x="176" y="264"/>
                      </a:lnTo>
                      <a:lnTo>
                        <a:pt x="176" y="264"/>
                      </a:lnTo>
                      <a:lnTo>
                        <a:pt x="236" y="302"/>
                      </a:lnTo>
                      <a:lnTo>
                        <a:pt x="268" y="320"/>
                      </a:lnTo>
                      <a:lnTo>
                        <a:pt x="300" y="334"/>
                      </a:lnTo>
                      <a:lnTo>
                        <a:pt x="300" y="334"/>
                      </a:lnTo>
                      <a:lnTo>
                        <a:pt x="286" y="314"/>
                      </a:lnTo>
                      <a:lnTo>
                        <a:pt x="272" y="292"/>
                      </a:lnTo>
                      <a:lnTo>
                        <a:pt x="272" y="292"/>
                      </a:lnTo>
                      <a:lnTo>
                        <a:pt x="260" y="276"/>
                      </a:lnTo>
                      <a:lnTo>
                        <a:pt x="260" y="276"/>
                      </a:lnTo>
                      <a:lnTo>
                        <a:pt x="244" y="248"/>
                      </a:lnTo>
                      <a:lnTo>
                        <a:pt x="228" y="222"/>
                      </a:lnTo>
                      <a:lnTo>
                        <a:pt x="214" y="196"/>
                      </a:lnTo>
                      <a:lnTo>
                        <a:pt x="204" y="170"/>
                      </a:lnTo>
                      <a:lnTo>
                        <a:pt x="202" y="168"/>
                      </a:lnTo>
                      <a:lnTo>
                        <a:pt x="216" y="158"/>
                      </a:lnTo>
                      <a:lnTo>
                        <a:pt x="218" y="162"/>
                      </a:lnTo>
                      <a:lnTo>
                        <a:pt x="218" y="162"/>
                      </a:lnTo>
                      <a:lnTo>
                        <a:pt x="238" y="186"/>
                      </a:lnTo>
                      <a:lnTo>
                        <a:pt x="254" y="210"/>
                      </a:lnTo>
                      <a:lnTo>
                        <a:pt x="270" y="236"/>
                      </a:lnTo>
                      <a:lnTo>
                        <a:pt x="282" y="262"/>
                      </a:lnTo>
                      <a:lnTo>
                        <a:pt x="282" y="262"/>
                      </a:lnTo>
                      <a:lnTo>
                        <a:pt x="294" y="282"/>
                      </a:lnTo>
                      <a:lnTo>
                        <a:pt x="294" y="282"/>
                      </a:lnTo>
                      <a:lnTo>
                        <a:pt x="304" y="304"/>
                      </a:lnTo>
                      <a:lnTo>
                        <a:pt x="316" y="326"/>
                      </a:lnTo>
                      <a:lnTo>
                        <a:pt x="316" y="326"/>
                      </a:lnTo>
                      <a:lnTo>
                        <a:pt x="318" y="290"/>
                      </a:lnTo>
                      <a:lnTo>
                        <a:pt x="318" y="254"/>
                      </a:lnTo>
                      <a:lnTo>
                        <a:pt x="316" y="184"/>
                      </a:lnTo>
                      <a:lnTo>
                        <a:pt x="316" y="184"/>
                      </a:lnTo>
                      <a:lnTo>
                        <a:pt x="314" y="174"/>
                      </a:lnTo>
                      <a:lnTo>
                        <a:pt x="222" y="76"/>
                      </a:lnTo>
                      <a:lnTo>
                        <a:pt x="230" y="70"/>
                      </a:lnTo>
                      <a:lnTo>
                        <a:pt x="312" y="150"/>
                      </a:lnTo>
                      <a:lnTo>
                        <a:pt x="312" y="150"/>
                      </a:lnTo>
                      <a:lnTo>
                        <a:pt x="312" y="92"/>
                      </a:lnTo>
                      <a:lnTo>
                        <a:pt x="262" y="40"/>
                      </a:lnTo>
                      <a:lnTo>
                        <a:pt x="268" y="34"/>
                      </a:lnTo>
                      <a:lnTo>
                        <a:pt x="312" y="74"/>
                      </a:lnTo>
                      <a:lnTo>
                        <a:pt x="312" y="74"/>
                      </a:lnTo>
                      <a:lnTo>
                        <a:pt x="314" y="38"/>
                      </a:lnTo>
                      <a:lnTo>
                        <a:pt x="320" y="2"/>
                      </a:lnTo>
                      <a:lnTo>
                        <a:pt x="322" y="0"/>
                      </a:lnTo>
                      <a:lnTo>
                        <a:pt x="324" y="0"/>
                      </a:lnTo>
                      <a:lnTo>
                        <a:pt x="340" y="0"/>
                      </a:lnTo>
                      <a:lnTo>
                        <a:pt x="342" y="0"/>
                      </a:lnTo>
                      <a:lnTo>
                        <a:pt x="342" y="2"/>
                      </a:lnTo>
                      <a:lnTo>
                        <a:pt x="342" y="2"/>
                      </a:lnTo>
                      <a:lnTo>
                        <a:pt x="348" y="38"/>
                      </a:lnTo>
                      <a:lnTo>
                        <a:pt x="352" y="74"/>
                      </a:lnTo>
                      <a:lnTo>
                        <a:pt x="394" y="34"/>
                      </a:lnTo>
                      <a:lnTo>
                        <a:pt x="400" y="40"/>
                      </a:lnTo>
                      <a:lnTo>
                        <a:pt x="352" y="90"/>
                      </a:lnTo>
                      <a:lnTo>
                        <a:pt x="352" y="90"/>
                      </a:lnTo>
                      <a:lnTo>
                        <a:pt x="352" y="148"/>
                      </a:lnTo>
                      <a:lnTo>
                        <a:pt x="432" y="70"/>
                      </a:lnTo>
                      <a:lnTo>
                        <a:pt x="440" y="76"/>
                      </a:lnTo>
                      <a:lnTo>
                        <a:pt x="350" y="172"/>
                      </a:lnTo>
                      <a:lnTo>
                        <a:pt x="350" y="172"/>
                      </a:lnTo>
                      <a:lnTo>
                        <a:pt x="350" y="184"/>
                      </a:lnTo>
                      <a:lnTo>
                        <a:pt x="350" y="184"/>
                      </a:lnTo>
                      <a:lnTo>
                        <a:pt x="346" y="254"/>
                      </a:lnTo>
                      <a:lnTo>
                        <a:pt x="346" y="288"/>
                      </a:lnTo>
                      <a:lnTo>
                        <a:pt x="348" y="324"/>
                      </a:lnTo>
                      <a:lnTo>
                        <a:pt x="348" y="324"/>
                      </a:lnTo>
                      <a:lnTo>
                        <a:pt x="360" y="302"/>
                      </a:lnTo>
                      <a:lnTo>
                        <a:pt x="372" y="280"/>
                      </a:lnTo>
                      <a:lnTo>
                        <a:pt x="372" y="280"/>
                      </a:lnTo>
                      <a:lnTo>
                        <a:pt x="380" y="262"/>
                      </a:lnTo>
                      <a:lnTo>
                        <a:pt x="380" y="262"/>
                      </a:lnTo>
                      <a:lnTo>
                        <a:pt x="394" y="234"/>
                      </a:lnTo>
                      <a:lnTo>
                        <a:pt x="410" y="206"/>
                      </a:lnTo>
                      <a:lnTo>
                        <a:pt x="426" y="182"/>
                      </a:lnTo>
                      <a:lnTo>
                        <a:pt x="444" y="160"/>
                      </a:lnTo>
                      <a:lnTo>
                        <a:pt x="446" y="156"/>
                      </a:lnTo>
                      <a:lnTo>
                        <a:pt x="460" y="164"/>
                      </a:lnTo>
                      <a:lnTo>
                        <a:pt x="458" y="168"/>
                      </a:lnTo>
                      <a:lnTo>
                        <a:pt x="458" y="168"/>
                      </a:lnTo>
                      <a:lnTo>
                        <a:pt x="446" y="196"/>
                      </a:lnTo>
                      <a:lnTo>
                        <a:pt x="432" y="224"/>
                      </a:lnTo>
                      <a:lnTo>
                        <a:pt x="418" y="250"/>
                      </a:lnTo>
                      <a:lnTo>
                        <a:pt x="402" y="274"/>
                      </a:lnTo>
                      <a:lnTo>
                        <a:pt x="402" y="274"/>
                      </a:lnTo>
                      <a:lnTo>
                        <a:pt x="390" y="294"/>
                      </a:lnTo>
                      <a:lnTo>
                        <a:pt x="390" y="294"/>
                      </a:lnTo>
                      <a:lnTo>
                        <a:pt x="376" y="316"/>
                      </a:lnTo>
                      <a:lnTo>
                        <a:pt x="364" y="338"/>
                      </a:lnTo>
                      <a:lnTo>
                        <a:pt x="364" y="338"/>
                      </a:lnTo>
                      <a:lnTo>
                        <a:pt x="396" y="322"/>
                      </a:lnTo>
                      <a:lnTo>
                        <a:pt x="428" y="304"/>
                      </a:lnTo>
                      <a:lnTo>
                        <a:pt x="488" y="266"/>
                      </a:lnTo>
                      <a:lnTo>
                        <a:pt x="488" y="266"/>
                      </a:lnTo>
                      <a:lnTo>
                        <a:pt x="496" y="260"/>
                      </a:lnTo>
                      <a:lnTo>
                        <a:pt x="534" y="130"/>
                      </a:lnTo>
                      <a:lnTo>
                        <a:pt x="544" y="134"/>
                      </a:lnTo>
                      <a:lnTo>
                        <a:pt x="516" y="246"/>
                      </a:lnTo>
                      <a:lnTo>
                        <a:pt x="516" y="246"/>
                      </a:lnTo>
                      <a:lnTo>
                        <a:pt x="566" y="216"/>
                      </a:lnTo>
                      <a:lnTo>
                        <a:pt x="586" y="148"/>
                      </a:lnTo>
                      <a:lnTo>
                        <a:pt x="594" y="150"/>
                      </a:lnTo>
                      <a:lnTo>
                        <a:pt x="580" y="208"/>
                      </a:lnTo>
                      <a:lnTo>
                        <a:pt x="580" y="208"/>
                      </a:lnTo>
                      <a:lnTo>
                        <a:pt x="614" y="192"/>
                      </a:lnTo>
                      <a:lnTo>
                        <a:pt x="648" y="180"/>
                      </a:lnTo>
                      <a:lnTo>
                        <a:pt x="650" y="178"/>
                      </a:lnTo>
                      <a:lnTo>
                        <a:pt x="652" y="182"/>
                      </a:lnTo>
                      <a:lnTo>
                        <a:pt x="652" y="182"/>
                      </a:lnTo>
                      <a:lnTo>
                        <a:pt x="658" y="192"/>
                      </a:lnTo>
                      <a:lnTo>
                        <a:pt x="660" y="196"/>
                      </a:lnTo>
                      <a:lnTo>
                        <a:pt x="658" y="198"/>
                      </a:lnTo>
                      <a:lnTo>
                        <a:pt x="658" y="198"/>
                      </a:lnTo>
                      <a:lnTo>
                        <a:pt x="630" y="222"/>
                      </a:lnTo>
                      <a:lnTo>
                        <a:pt x="602" y="242"/>
                      </a:lnTo>
                      <a:lnTo>
                        <a:pt x="658" y="258"/>
                      </a:lnTo>
                      <a:lnTo>
                        <a:pt x="654" y="268"/>
                      </a:lnTo>
                      <a:lnTo>
                        <a:pt x="588" y="250"/>
                      </a:lnTo>
                      <a:lnTo>
                        <a:pt x="588" y="250"/>
                      </a:lnTo>
                      <a:lnTo>
                        <a:pt x="538" y="278"/>
                      </a:lnTo>
                      <a:lnTo>
                        <a:pt x="646" y="310"/>
                      </a:lnTo>
                      <a:lnTo>
                        <a:pt x="644" y="320"/>
                      </a:lnTo>
                      <a:lnTo>
                        <a:pt x="516" y="290"/>
                      </a:lnTo>
                      <a:lnTo>
                        <a:pt x="516" y="290"/>
                      </a:lnTo>
                      <a:lnTo>
                        <a:pt x="504" y="296"/>
                      </a:lnTo>
                      <a:lnTo>
                        <a:pt x="504" y="296"/>
                      </a:lnTo>
                      <a:lnTo>
                        <a:pt x="444" y="326"/>
                      </a:lnTo>
                      <a:lnTo>
                        <a:pt x="416" y="344"/>
                      </a:lnTo>
                      <a:lnTo>
                        <a:pt x="386" y="362"/>
                      </a:lnTo>
                      <a:lnTo>
                        <a:pt x="386" y="362"/>
                      </a:lnTo>
                      <a:lnTo>
                        <a:pt x="388" y="362"/>
                      </a:lnTo>
                      <a:lnTo>
                        <a:pt x="388" y="362"/>
                      </a:lnTo>
                      <a:lnTo>
                        <a:pt x="410" y="362"/>
                      </a:lnTo>
                      <a:lnTo>
                        <a:pt x="432" y="360"/>
                      </a:lnTo>
                      <a:lnTo>
                        <a:pt x="432" y="360"/>
                      </a:lnTo>
                      <a:lnTo>
                        <a:pt x="452" y="358"/>
                      </a:lnTo>
                      <a:lnTo>
                        <a:pt x="452" y="358"/>
                      </a:lnTo>
                      <a:lnTo>
                        <a:pt x="484" y="356"/>
                      </a:lnTo>
                      <a:lnTo>
                        <a:pt x="514" y="356"/>
                      </a:lnTo>
                      <a:lnTo>
                        <a:pt x="544" y="358"/>
                      </a:lnTo>
                      <a:lnTo>
                        <a:pt x="572" y="362"/>
                      </a:lnTo>
                      <a:lnTo>
                        <a:pt x="576" y="362"/>
                      </a:lnTo>
                      <a:lnTo>
                        <a:pt x="576" y="378"/>
                      </a:lnTo>
                      <a:lnTo>
                        <a:pt x="572" y="378"/>
                      </a:lnTo>
                      <a:lnTo>
                        <a:pt x="572" y="378"/>
                      </a:lnTo>
                      <a:lnTo>
                        <a:pt x="530" y="384"/>
                      </a:lnTo>
                      <a:lnTo>
                        <a:pt x="488" y="384"/>
                      </a:lnTo>
                      <a:lnTo>
                        <a:pt x="488" y="384"/>
                      </a:lnTo>
                      <a:lnTo>
                        <a:pt x="488" y="384"/>
                      </a:lnTo>
                      <a:lnTo>
                        <a:pt x="488" y="384"/>
                      </a:lnTo>
                      <a:lnTo>
                        <a:pt x="452" y="384"/>
                      </a:lnTo>
                      <a:lnTo>
                        <a:pt x="452" y="384"/>
                      </a:lnTo>
                      <a:lnTo>
                        <a:pt x="430" y="382"/>
                      </a:lnTo>
                      <a:lnTo>
                        <a:pt x="430" y="382"/>
                      </a:lnTo>
                      <a:lnTo>
                        <a:pt x="392" y="382"/>
                      </a:lnTo>
                      <a:lnTo>
                        <a:pt x="392" y="382"/>
                      </a:lnTo>
                      <a:lnTo>
                        <a:pt x="374" y="382"/>
                      </a:lnTo>
                      <a:lnTo>
                        <a:pt x="374" y="382"/>
                      </a:lnTo>
                      <a:lnTo>
                        <a:pt x="406" y="402"/>
                      </a:lnTo>
                      <a:lnTo>
                        <a:pt x="438" y="422"/>
                      </a:lnTo>
                      <a:lnTo>
                        <a:pt x="470" y="440"/>
                      </a:lnTo>
                      <a:lnTo>
                        <a:pt x="502" y="456"/>
                      </a:lnTo>
                      <a:lnTo>
                        <a:pt x="502" y="456"/>
                      </a:lnTo>
                      <a:lnTo>
                        <a:pt x="512" y="460"/>
                      </a:lnTo>
                      <a:lnTo>
                        <a:pt x="644" y="428"/>
                      </a:lnTo>
                      <a:lnTo>
                        <a:pt x="646" y="438"/>
                      </a:lnTo>
                      <a:lnTo>
                        <a:pt x="534" y="470"/>
                      </a:lnTo>
                      <a:lnTo>
                        <a:pt x="534" y="470"/>
                      </a:lnTo>
                      <a:lnTo>
                        <a:pt x="586" y="498"/>
                      </a:lnTo>
                      <a:lnTo>
                        <a:pt x="654" y="482"/>
                      </a:lnTo>
                      <a:lnTo>
                        <a:pt x="658" y="490"/>
                      </a:lnTo>
                      <a:lnTo>
                        <a:pt x="600" y="508"/>
                      </a:lnTo>
                      <a:lnTo>
                        <a:pt x="600" y="508"/>
                      </a:lnTo>
                      <a:lnTo>
                        <a:pt x="630" y="528"/>
                      </a:lnTo>
                      <a:lnTo>
                        <a:pt x="658" y="550"/>
                      </a:lnTo>
                      <a:lnTo>
                        <a:pt x="660" y="554"/>
                      </a:lnTo>
                      <a:close/>
                    </a:path>
                  </a:pathLst>
                </a:custGeom>
                <a:solidFill>
                  <a:srgbClr val="FEFFFF">
                    <a:alpha val="1960"/>
                  </a:srgbClr>
                </a:solidFill>
                <a:ln cap="flat" cmpd="sng" w="9525">
                  <a:solidFill>
                    <a:srgbClr val="FEFFFF">
                      <a:alpha val="4705"/>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
              <p:nvSpPr>
                <p:cNvPr id="13" name="Google Shape;13;p136"/>
                <p:cNvSpPr/>
                <p:nvPr/>
              </p:nvSpPr>
              <p:spPr>
                <a:xfrm rot="1068398">
                  <a:off x="7584101" y="5390385"/>
                  <a:ext cx="1184990" cy="1349332"/>
                </a:xfrm>
                <a:custGeom>
                  <a:rect b="b" l="l" r="r" t="t"/>
                  <a:pathLst>
                    <a:path extrusionOk="0" h="936" w="822">
                      <a:moveTo>
                        <a:pt x="822" y="688"/>
                      </a:moveTo>
                      <a:lnTo>
                        <a:pt x="740" y="638"/>
                      </a:lnTo>
                      <a:lnTo>
                        <a:pt x="814" y="618"/>
                      </a:lnTo>
                      <a:lnTo>
                        <a:pt x="810" y="600"/>
                      </a:lnTo>
                      <a:lnTo>
                        <a:pt x="714" y="624"/>
                      </a:lnTo>
                      <a:lnTo>
                        <a:pt x="688" y="606"/>
                      </a:lnTo>
                      <a:lnTo>
                        <a:pt x="790" y="578"/>
                      </a:lnTo>
                      <a:lnTo>
                        <a:pt x="784" y="560"/>
                      </a:lnTo>
                      <a:lnTo>
                        <a:pt x="660" y="590"/>
                      </a:lnTo>
                      <a:lnTo>
                        <a:pt x="518" y="504"/>
                      </a:lnTo>
                      <a:lnTo>
                        <a:pt x="646" y="468"/>
                      </a:lnTo>
                      <a:lnTo>
                        <a:pt x="684" y="478"/>
                      </a:lnTo>
                      <a:lnTo>
                        <a:pt x="686" y="472"/>
                      </a:lnTo>
                      <a:lnTo>
                        <a:pt x="656" y="464"/>
                      </a:lnTo>
                      <a:lnTo>
                        <a:pt x="686" y="456"/>
                      </a:lnTo>
                      <a:lnTo>
                        <a:pt x="684" y="452"/>
                      </a:lnTo>
                      <a:lnTo>
                        <a:pt x="646" y="462"/>
                      </a:lnTo>
                      <a:lnTo>
                        <a:pt x="518" y="426"/>
                      </a:lnTo>
                      <a:lnTo>
                        <a:pt x="662" y="338"/>
                      </a:lnTo>
                      <a:lnTo>
                        <a:pt x="782" y="366"/>
                      </a:lnTo>
                      <a:lnTo>
                        <a:pt x="788" y="348"/>
                      </a:lnTo>
                      <a:lnTo>
                        <a:pt x="690" y="320"/>
                      </a:lnTo>
                      <a:lnTo>
                        <a:pt x="718" y="304"/>
                      </a:lnTo>
                      <a:lnTo>
                        <a:pt x="808" y="326"/>
                      </a:lnTo>
                      <a:lnTo>
                        <a:pt x="812" y="310"/>
                      </a:lnTo>
                      <a:lnTo>
                        <a:pt x="742" y="290"/>
                      </a:lnTo>
                      <a:lnTo>
                        <a:pt x="822" y="242"/>
                      </a:lnTo>
                      <a:lnTo>
                        <a:pt x="810" y="220"/>
                      </a:lnTo>
                      <a:lnTo>
                        <a:pt x="726" y="266"/>
                      </a:lnTo>
                      <a:lnTo>
                        <a:pt x="744" y="192"/>
                      </a:lnTo>
                      <a:lnTo>
                        <a:pt x="728" y="186"/>
                      </a:lnTo>
                      <a:lnTo>
                        <a:pt x="700" y="280"/>
                      </a:lnTo>
                      <a:lnTo>
                        <a:pt x="672" y="296"/>
                      </a:lnTo>
                      <a:lnTo>
                        <a:pt x="698" y="194"/>
                      </a:lnTo>
                      <a:lnTo>
                        <a:pt x="680" y="188"/>
                      </a:lnTo>
                      <a:lnTo>
                        <a:pt x="644" y="312"/>
                      </a:lnTo>
                      <a:lnTo>
                        <a:pt x="498" y="392"/>
                      </a:lnTo>
                      <a:lnTo>
                        <a:pt x="530" y="262"/>
                      </a:lnTo>
                      <a:lnTo>
                        <a:pt x="558" y="234"/>
                      </a:lnTo>
                      <a:lnTo>
                        <a:pt x="554" y="232"/>
                      </a:lnTo>
                      <a:lnTo>
                        <a:pt x="534" y="252"/>
                      </a:lnTo>
                      <a:lnTo>
                        <a:pt x="540" y="222"/>
                      </a:lnTo>
                      <a:lnTo>
                        <a:pt x="536" y="222"/>
                      </a:lnTo>
                      <a:lnTo>
                        <a:pt x="526" y="260"/>
                      </a:lnTo>
                      <a:lnTo>
                        <a:pt x="430" y="352"/>
                      </a:lnTo>
                      <a:lnTo>
                        <a:pt x="426" y="182"/>
                      </a:lnTo>
                      <a:lnTo>
                        <a:pt x="512" y="94"/>
                      </a:lnTo>
                      <a:lnTo>
                        <a:pt x="498" y="80"/>
                      </a:lnTo>
                      <a:lnTo>
                        <a:pt x="426" y="150"/>
                      </a:lnTo>
                      <a:lnTo>
                        <a:pt x="426" y="118"/>
                      </a:lnTo>
                      <a:lnTo>
                        <a:pt x="490" y="52"/>
                      </a:lnTo>
                      <a:lnTo>
                        <a:pt x="476" y="38"/>
                      </a:lnTo>
                      <a:lnTo>
                        <a:pt x="424" y="90"/>
                      </a:lnTo>
                      <a:lnTo>
                        <a:pt x="422" y="0"/>
                      </a:lnTo>
                      <a:lnTo>
                        <a:pt x="398" y="0"/>
                      </a:lnTo>
                      <a:lnTo>
                        <a:pt x="396" y="94"/>
                      </a:lnTo>
                      <a:lnTo>
                        <a:pt x="340" y="40"/>
                      </a:lnTo>
                      <a:lnTo>
                        <a:pt x="328" y="52"/>
                      </a:lnTo>
                      <a:lnTo>
                        <a:pt x="396" y="122"/>
                      </a:lnTo>
                      <a:lnTo>
                        <a:pt x="396" y="154"/>
                      </a:lnTo>
                      <a:lnTo>
                        <a:pt x="318" y="80"/>
                      </a:lnTo>
                      <a:lnTo>
                        <a:pt x="306" y="94"/>
                      </a:lnTo>
                      <a:lnTo>
                        <a:pt x="394" y="186"/>
                      </a:lnTo>
                      <a:lnTo>
                        <a:pt x="392" y="352"/>
                      </a:lnTo>
                      <a:lnTo>
                        <a:pt x="296" y="260"/>
                      </a:lnTo>
                      <a:lnTo>
                        <a:pt x="284" y="222"/>
                      </a:lnTo>
                      <a:lnTo>
                        <a:pt x="280" y="222"/>
                      </a:lnTo>
                      <a:lnTo>
                        <a:pt x="288" y="252"/>
                      </a:lnTo>
                      <a:lnTo>
                        <a:pt x="266" y="232"/>
                      </a:lnTo>
                      <a:lnTo>
                        <a:pt x="262" y="234"/>
                      </a:lnTo>
                      <a:lnTo>
                        <a:pt x="290" y="262"/>
                      </a:lnTo>
                      <a:lnTo>
                        <a:pt x="322" y="392"/>
                      </a:lnTo>
                      <a:lnTo>
                        <a:pt x="174" y="310"/>
                      </a:lnTo>
                      <a:lnTo>
                        <a:pt x="140" y="192"/>
                      </a:lnTo>
                      <a:lnTo>
                        <a:pt x="122" y="196"/>
                      </a:lnTo>
                      <a:lnTo>
                        <a:pt x="146" y="294"/>
                      </a:lnTo>
                      <a:lnTo>
                        <a:pt x="118" y="280"/>
                      </a:lnTo>
                      <a:lnTo>
                        <a:pt x="92" y="190"/>
                      </a:lnTo>
                      <a:lnTo>
                        <a:pt x="74" y="194"/>
                      </a:lnTo>
                      <a:lnTo>
                        <a:pt x="92" y="264"/>
                      </a:lnTo>
                      <a:lnTo>
                        <a:pt x="12" y="220"/>
                      </a:lnTo>
                      <a:lnTo>
                        <a:pt x="0" y="242"/>
                      </a:lnTo>
                      <a:lnTo>
                        <a:pt x="82" y="290"/>
                      </a:lnTo>
                      <a:lnTo>
                        <a:pt x="6" y="312"/>
                      </a:lnTo>
                      <a:lnTo>
                        <a:pt x="12" y="330"/>
                      </a:lnTo>
                      <a:lnTo>
                        <a:pt x="106" y="306"/>
                      </a:lnTo>
                      <a:lnTo>
                        <a:pt x="134" y="322"/>
                      </a:lnTo>
                      <a:lnTo>
                        <a:pt x="32" y="352"/>
                      </a:lnTo>
                      <a:lnTo>
                        <a:pt x="36" y="370"/>
                      </a:lnTo>
                      <a:lnTo>
                        <a:pt x="162" y="340"/>
                      </a:lnTo>
                      <a:lnTo>
                        <a:pt x="304" y="424"/>
                      </a:lnTo>
                      <a:lnTo>
                        <a:pt x="176" y="462"/>
                      </a:lnTo>
                      <a:lnTo>
                        <a:pt x="138" y="452"/>
                      </a:lnTo>
                      <a:lnTo>
                        <a:pt x="136" y="456"/>
                      </a:lnTo>
                      <a:lnTo>
                        <a:pt x="164" y="464"/>
                      </a:lnTo>
                      <a:lnTo>
                        <a:pt x="136" y="472"/>
                      </a:lnTo>
                      <a:lnTo>
                        <a:pt x="138" y="478"/>
                      </a:lnTo>
                      <a:lnTo>
                        <a:pt x="176" y="468"/>
                      </a:lnTo>
                      <a:lnTo>
                        <a:pt x="302" y="504"/>
                      </a:lnTo>
                      <a:lnTo>
                        <a:pt x="158" y="592"/>
                      </a:lnTo>
                      <a:lnTo>
                        <a:pt x="38" y="562"/>
                      </a:lnTo>
                      <a:lnTo>
                        <a:pt x="34" y="580"/>
                      </a:lnTo>
                      <a:lnTo>
                        <a:pt x="130" y="608"/>
                      </a:lnTo>
                      <a:lnTo>
                        <a:pt x="104" y="626"/>
                      </a:lnTo>
                      <a:lnTo>
                        <a:pt x="14" y="604"/>
                      </a:lnTo>
                      <a:lnTo>
                        <a:pt x="8" y="620"/>
                      </a:lnTo>
                      <a:lnTo>
                        <a:pt x="78" y="640"/>
                      </a:lnTo>
                      <a:lnTo>
                        <a:pt x="0" y="688"/>
                      </a:lnTo>
                      <a:lnTo>
                        <a:pt x="12" y="710"/>
                      </a:lnTo>
                      <a:lnTo>
                        <a:pt x="96" y="664"/>
                      </a:lnTo>
                      <a:lnTo>
                        <a:pt x="76" y="738"/>
                      </a:lnTo>
                      <a:lnTo>
                        <a:pt x="94" y="744"/>
                      </a:lnTo>
                      <a:lnTo>
                        <a:pt x="122" y="648"/>
                      </a:lnTo>
                      <a:lnTo>
                        <a:pt x="150" y="634"/>
                      </a:lnTo>
                      <a:lnTo>
                        <a:pt x="124" y="736"/>
                      </a:lnTo>
                      <a:lnTo>
                        <a:pt x="142" y="742"/>
                      </a:lnTo>
                      <a:lnTo>
                        <a:pt x="178" y="618"/>
                      </a:lnTo>
                      <a:lnTo>
                        <a:pt x="322" y="538"/>
                      </a:lnTo>
                      <a:lnTo>
                        <a:pt x="290" y="666"/>
                      </a:lnTo>
                      <a:lnTo>
                        <a:pt x="262" y="696"/>
                      </a:lnTo>
                      <a:lnTo>
                        <a:pt x="266" y="698"/>
                      </a:lnTo>
                      <a:lnTo>
                        <a:pt x="288" y="678"/>
                      </a:lnTo>
                      <a:lnTo>
                        <a:pt x="280" y="706"/>
                      </a:lnTo>
                      <a:lnTo>
                        <a:pt x="284" y="708"/>
                      </a:lnTo>
                      <a:lnTo>
                        <a:pt x="296" y="670"/>
                      </a:lnTo>
                      <a:lnTo>
                        <a:pt x="390" y="578"/>
                      </a:lnTo>
                      <a:lnTo>
                        <a:pt x="394" y="746"/>
                      </a:lnTo>
                      <a:lnTo>
                        <a:pt x="310" y="836"/>
                      </a:lnTo>
                      <a:lnTo>
                        <a:pt x="322" y="850"/>
                      </a:lnTo>
                      <a:lnTo>
                        <a:pt x="396" y="780"/>
                      </a:lnTo>
                      <a:lnTo>
                        <a:pt x="396" y="812"/>
                      </a:lnTo>
                      <a:lnTo>
                        <a:pt x="332" y="878"/>
                      </a:lnTo>
                      <a:lnTo>
                        <a:pt x="344" y="890"/>
                      </a:lnTo>
                      <a:lnTo>
                        <a:pt x="396" y="842"/>
                      </a:lnTo>
                      <a:lnTo>
                        <a:pt x="398" y="936"/>
                      </a:lnTo>
                      <a:lnTo>
                        <a:pt x="422" y="936"/>
                      </a:lnTo>
                      <a:lnTo>
                        <a:pt x="424" y="838"/>
                      </a:lnTo>
                      <a:lnTo>
                        <a:pt x="480" y="892"/>
                      </a:lnTo>
                      <a:lnTo>
                        <a:pt x="494" y="878"/>
                      </a:lnTo>
                      <a:lnTo>
                        <a:pt x="426" y="808"/>
                      </a:lnTo>
                      <a:lnTo>
                        <a:pt x="426" y="776"/>
                      </a:lnTo>
                      <a:lnTo>
                        <a:pt x="502" y="850"/>
                      </a:lnTo>
                      <a:lnTo>
                        <a:pt x="516" y="836"/>
                      </a:lnTo>
                      <a:lnTo>
                        <a:pt x="426" y="742"/>
                      </a:lnTo>
                      <a:lnTo>
                        <a:pt x="430" y="578"/>
                      </a:lnTo>
                      <a:lnTo>
                        <a:pt x="526" y="670"/>
                      </a:lnTo>
                      <a:lnTo>
                        <a:pt x="536" y="708"/>
                      </a:lnTo>
                      <a:lnTo>
                        <a:pt x="540" y="706"/>
                      </a:lnTo>
                      <a:lnTo>
                        <a:pt x="534" y="678"/>
                      </a:lnTo>
                      <a:lnTo>
                        <a:pt x="554" y="698"/>
                      </a:lnTo>
                      <a:lnTo>
                        <a:pt x="558" y="696"/>
                      </a:lnTo>
                      <a:lnTo>
                        <a:pt x="530" y="666"/>
                      </a:lnTo>
                      <a:lnTo>
                        <a:pt x="498" y="538"/>
                      </a:lnTo>
                      <a:lnTo>
                        <a:pt x="646" y="620"/>
                      </a:lnTo>
                      <a:lnTo>
                        <a:pt x="682" y="738"/>
                      </a:lnTo>
                      <a:lnTo>
                        <a:pt x="700" y="734"/>
                      </a:lnTo>
                      <a:lnTo>
                        <a:pt x="674" y="636"/>
                      </a:lnTo>
                      <a:lnTo>
                        <a:pt x="704" y="650"/>
                      </a:lnTo>
                      <a:lnTo>
                        <a:pt x="730" y="740"/>
                      </a:lnTo>
                      <a:lnTo>
                        <a:pt x="746" y="736"/>
                      </a:lnTo>
                      <a:lnTo>
                        <a:pt x="728" y="664"/>
                      </a:lnTo>
                      <a:lnTo>
                        <a:pt x="810" y="710"/>
                      </a:lnTo>
                      <a:lnTo>
                        <a:pt x="822" y="688"/>
                      </a:lnTo>
                      <a:close/>
                      <a:moveTo>
                        <a:pt x="306" y="494"/>
                      </a:moveTo>
                      <a:lnTo>
                        <a:pt x="188" y="464"/>
                      </a:lnTo>
                      <a:lnTo>
                        <a:pt x="306" y="436"/>
                      </a:lnTo>
                      <a:lnTo>
                        <a:pt x="306" y="436"/>
                      </a:lnTo>
                      <a:lnTo>
                        <a:pt x="302" y="450"/>
                      </a:lnTo>
                      <a:lnTo>
                        <a:pt x="302" y="464"/>
                      </a:lnTo>
                      <a:lnTo>
                        <a:pt x="302" y="464"/>
                      </a:lnTo>
                      <a:lnTo>
                        <a:pt x="302" y="480"/>
                      </a:lnTo>
                      <a:lnTo>
                        <a:pt x="306" y="494"/>
                      </a:lnTo>
                      <a:lnTo>
                        <a:pt x="306" y="494"/>
                      </a:lnTo>
                      <a:close/>
                      <a:moveTo>
                        <a:pt x="522" y="272"/>
                      </a:moveTo>
                      <a:lnTo>
                        <a:pt x="488" y="388"/>
                      </a:lnTo>
                      <a:lnTo>
                        <a:pt x="488" y="388"/>
                      </a:lnTo>
                      <a:lnTo>
                        <a:pt x="478" y="378"/>
                      </a:lnTo>
                      <a:lnTo>
                        <a:pt x="466" y="370"/>
                      </a:lnTo>
                      <a:lnTo>
                        <a:pt x="452" y="364"/>
                      </a:lnTo>
                      <a:lnTo>
                        <a:pt x="438" y="360"/>
                      </a:lnTo>
                      <a:lnTo>
                        <a:pt x="522" y="272"/>
                      </a:lnTo>
                      <a:close/>
                      <a:moveTo>
                        <a:pt x="300" y="272"/>
                      </a:moveTo>
                      <a:lnTo>
                        <a:pt x="382" y="360"/>
                      </a:lnTo>
                      <a:lnTo>
                        <a:pt x="382" y="360"/>
                      </a:lnTo>
                      <a:lnTo>
                        <a:pt x="368" y="364"/>
                      </a:lnTo>
                      <a:lnTo>
                        <a:pt x="356" y="370"/>
                      </a:lnTo>
                      <a:lnTo>
                        <a:pt x="344" y="378"/>
                      </a:lnTo>
                      <a:lnTo>
                        <a:pt x="334" y="388"/>
                      </a:lnTo>
                      <a:lnTo>
                        <a:pt x="300" y="272"/>
                      </a:lnTo>
                      <a:close/>
                      <a:moveTo>
                        <a:pt x="300" y="656"/>
                      </a:moveTo>
                      <a:lnTo>
                        <a:pt x="334" y="542"/>
                      </a:lnTo>
                      <a:lnTo>
                        <a:pt x="334" y="542"/>
                      </a:lnTo>
                      <a:lnTo>
                        <a:pt x="344" y="552"/>
                      </a:lnTo>
                      <a:lnTo>
                        <a:pt x="356" y="560"/>
                      </a:lnTo>
                      <a:lnTo>
                        <a:pt x="368" y="566"/>
                      </a:lnTo>
                      <a:lnTo>
                        <a:pt x="382" y="570"/>
                      </a:lnTo>
                      <a:lnTo>
                        <a:pt x="300" y="656"/>
                      </a:lnTo>
                      <a:close/>
                      <a:moveTo>
                        <a:pt x="410" y="542"/>
                      </a:moveTo>
                      <a:lnTo>
                        <a:pt x="410" y="542"/>
                      </a:lnTo>
                      <a:lnTo>
                        <a:pt x="396" y="540"/>
                      </a:lnTo>
                      <a:lnTo>
                        <a:pt x="380" y="536"/>
                      </a:lnTo>
                      <a:lnTo>
                        <a:pt x="368" y="528"/>
                      </a:lnTo>
                      <a:lnTo>
                        <a:pt x="356" y="520"/>
                      </a:lnTo>
                      <a:lnTo>
                        <a:pt x="346" y="508"/>
                      </a:lnTo>
                      <a:lnTo>
                        <a:pt x="340" y="494"/>
                      </a:lnTo>
                      <a:lnTo>
                        <a:pt x="336" y="480"/>
                      </a:lnTo>
                      <a:lnTo>
                        <a:pt x="334" y="464"/>
                      </a:lnTo>
                      <a:lnTo>
                        <a:pt x="334" y="464"/>
                      </a:lnTo>
                      <a:lnTo>
                        <a:pt x="336" y="450"/>
                      </a:lnTo>
                      <a:lnTo>
                        <a:pt x="340" y="434"/>
                      </a:lnTo>
                      <a:lnTo>
                        <a:pt x="346" y="422"/>
                      </a:lnTo>
                      <a:lnTo>
                        <a:pt x="356" y="410"/>
                      </a:lnTo>
                      <a:lnTo>
                        <a:pt x="368" y="400"/>
                      </a:lnTo>
                      <a:lnTo>
                        <a:pt x="380" y="394"/>
                      </a:lnTo>
                      <a:lnTo>
                        <a:pt x="396" y="390"/>
                      </a:lnTo>
                      <a:lnTo>
                        <a:pt x="410" y="388"/>
                      </a:lnTo>
                      <a:lnTo>
                        <a:pt x="410" y="388"/>
                      </a:lnTo>
                      <a:lnTo>
                        <a:pt x="426" y="390"/>
                      </a:lnTo>
                      <a:lnTo>
                        <a:pt x="440" y="394"/>
                      </a:lnTo>
                      <a:lnTo>
                        <a:pt x="454" y="400"/>
                      </a:lnTo>
                      <a:lnTo>
                        <a:pt x="466" y="410"/>
                      </a:lnTo>
                      <a:lnTo>
                        <a:pt x="474" y="422"/>
                      </a:lnTo>
                      <a:lnTo>
                        <a:pt x="482" y="434"/>
                      </a:lnTo>
                      <a:lnTo>
                        <a:pt x="486" y="450"/>
                      </a:lnTo>
                      <a:lnTo>
                        <a:pt x="488" y="464"/>
                      </a:lnTo>
                      <a:lnTo>
                        <a:pt x="488" y="464"/>
                      </a:lnTo>
                      <a:lnTo>
                        <a:pt x="486" y="480"/>
                      </a:lnTo>
                      <a:lnTo>
                        <a:pt x="482" y="494"/>
                      </a:lnTo>
                      <a:lnTo>
                        <a:pt x="474" y="508"/>
                      </a:lnTo>
                      <a:lnTo>
                        <a:pt x="466" y="520"/>
                      </a:lnTo>
                      <a:lnTo>
                        <a:pt x="454" y="528"/>
                      </a:lnTo>
                      <a:lnTo>
                        <a:pt x="440" y="536"/>
                      </a:lnTo>
                      <a:lnTo>
                        <a:pt x="426" y="540"/>
                      </a:lnTo>
                      <a:lnTo>
                        <a:pt x="410" y="542"/>
                      </a:lnTo>
                      <a:lnTo>
                        <a:pt x="410" y="542"/>
                      </a:lnTo>
                      <a:close/>
                      <a:moveTo>
                        <a:pt x="522" y="656"/>
                      </a:moveTo>
                      <a:lnTo>
                        <a:pt x="438" y="570"/>
                      </a:lnTo>
                      <a:lnTo>
                        <a:pt x="438" y="570"/>
                      </a:lnTo>
                      <a:lnTo>
                        <a:pt x="452" y="566"/>
                      </a:lnTo>
                      <a:lnTo>
                        <a:pt x="466" y="560"/>
                      </a:lnTo>
                      <a:lnTo>
                        <a:pt x="478" y="552"/>
                      </a:lnTo>
                      <a:lnTo>
                        <a:pt x="488" y="542"/>
                      </a:lnTo>
                      <a:lnTo>
                        <a:pt x="522" y="656"/>
                      </a:lnTo>
                      <a:close/>
                      <a:moveTo>
                        <a:pt x="516" y="436"/>
                      </a:moveTo>
                      <a:lnTo>
                        <a:pt x="632" y="464"/>
                      </a:lnTo>
                      <a:lnTo>
                        <a:pt x="516" y="494"/>
                      </a:lnTo>
                      <a:lnTo>
                        <a:pt x="516" y="494"/>
                      </a:lnTo>
                      <a:lnTo>
                        <a:pt x="520" y="480"/>
                      </a:lnTo>
                      <a:lnTo>
                        <a:pt x="520" y="464"/>
                      </a:lnTo>
                      <a:lnTo>
                        <a:pt x="520" y="464"/>
                      </a:lnTo>
                      <a:lnTo>
                        <a:pt x="520" y="450"/>
                      </a:lnTo>
                      <a:lnTo>
                        <a:pt x="516" y="436"/>
                      </a:lnTo>
                      <a:lnTo>
                        <a:pt x="516" y="436"/>
                      </a:lnTo>
                      <a:close/>
                    </a:path>
                  </a:pathLst>
                </a:custGeom>
                <a:solidFill>
                  <a:srgbClr val="FEFFFF">
                    <a:alpha val="19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
              <p:nvSpPr>
                <p:cNvPr id="14" name="Google Shape;14;p136"/>
                <p:cNvSpPr/>
                <p:nvPr/>
              </p:nvSpPr>
              <p:spPr>
                <a:xfrm rot="-2720270">
                  <a:off x="6967777" y="1936282"/>
                  <a:ext cx="642197" cy="728980"/>
                </a:xfrm>
                <a:custGeom>
                  <a:rect b="b" l="l" r="r" t="t"/>
                  <a:pathLst>
                    <a:path extrusionOk="0" h="840" w="7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196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grpSp>
          <p:grpSp>
            <p:nvGrpSpPr>
              <p:cNvPr id="15" name="Google Shape;15;p136"/>
              <p:cNvGrpSpPr/>
              <p:nvPr/>
            </p:nvGrpSpPr>
            <p:grpSpPr>
              <a:xfrm>
                <a:off x="7484877" y="0"/>
                <a:ext cx="1742948" cy="5390388"/>
                <a:chOff x="7484877" y="0"/>
                <a:chExt cx="1742948" cy="5390388"/>
              </a:xfrm>
            </p:grpSpPr>
            <p:sp>
              <p:nvSpPr>
                <p:cNvPr id="16" name="Google Shape;16;p136"/>
                <p:cNvSpPr/>
                <p:nvPr/>
              </p:nvSpPr>
              <p:spPr>
                <a:xfrm rot="-999475">
                  <a:off x="7870177" y="4209243"/>
                  <a:ext cx="943524" cy="1068328"/>
                </a:xfrm>
                <a:custGeom>
                  <a:rect b="b" l="l" r="r" t="t"/>
                  <a:pathLst>
                    <a:path extrusionOk="0" h="856" w="756">
                      <a:moveTo>
                        <a:pt x="716" y="480"/>
                      </a:moveTo>
                      <a:lnTo>
                        <a:pt x="714" y="468"/>
                      </a:lnTo>
                      <a:lnTo>
                        <a:pt x="554" y="508"/>
                      </a:lnTo>
                      <a:lnTo>
                        <a:pt x="478" y="460"/>
                      </a:lnTo>
                      <a:lnTo>
                        <a:pt x="478" y="460"/>
                      </a:lnTo>
                      <a:lnTo>
                        <a:pt x="482" y="444"/>
                      </a:lnTo>
                      <a:lnTo>
                        <a:pt x="482" y="430"/>
                      </a:lnTo>
                      <a:lnTo>
                        <a:pt x="482" y="430"/>
                      </a:lnTo>
                      <a:lnTo>
                        <a:pt x="482" y="416"/>
                      </a:lnTo>
                      <a:lnTo>
                        <a:pt x="480" y="404"/>
                      </a:lnTo>
                      <a:lnTo>
                        <a:pt x="558" y="352"/>
                      </a:lnTo>
                      <a:lnTo>
                        <a:pt x="714" y="390"/>
                      </a:lnTo>
                      <a:lnTo>
                        <a:pt x="716" y="380"/>
                      </a:lnTo>
                      <a:lnTo>
                        <a:pt x="580" y="340"/>
                      </a:lnTo>
                      <a:lnTo>
                        <a:pt x="754" y="228"/>
                      </a:lnTo>
                      <a:lnTo>
                        <a:pt x="756" y="226"/>
                      </a:lnTo>
                      <a:lnTo>
                        <a:pt x="754" y="222"/>
                      </a:lnTo>
                      <a:lnTo>
                        <a:pt x="754" y="222"/>
                      </a:lnTo>
                      <a:lnTo>
                        <a:pt x="750" y="214"/>
                      </a:lnTo>
                      <a:lnTo>
                        <a:pt x="744" y="204"/>
                      </a:lnTo>
                      <a:lnTo>
                        <a:pt x="556" y="304"/>
                      </a:lnTo>
                      <a:lnTo>
                        <a:pt x="590" y="160"/>
                      </a:lnTo>
                      <a:lnTo>
                        <a:pt x="580" y="158"/>
                      </a:lnTo>
                      <a:lnTo>
                        <a:pt x="534" y="316"/>
                      </a:lnTo>
                      <a:lnTo>
                        <a:pt x="454" y="358"/>
                      </a:lnTo>
                      <a:lnTo>
                        <a:pt x="454" y="358"/>
                      </a:lnTo>
                      <a:lnTo>
                        <a:pt x="444" y="348"/>
                      </a:lnTo>
                      <a:lnTo>
                        <a:pt x="432" y="342"/>
                      </a:lnTo>
                      <a:lnTo>
                        <a:pt x="420" y="336"/>
                      </a:lnTo>
                      <a:lnTo>
                        <a:pt x="406" y="330"/>
                      </a:lnTo>
                      <a:lnTo>
                        <a:pt x="402" y="234"/>
                      </a:lnTo>
                      <a:lnTo>
                        <a:pt x="512" y="120"/>
                      </a:lnTo>
                      <a:lnTo>
                        <a:pt x="504" y="110"/>
                      </a:lnTo>
                      <a:lnTo>
                        <a:pt x="400" y="210"/>
                      </a:lnTo>
                      <a:lnTo>
                        <a:pt x="392" y="0"/>
                      </a:lnTo>
                      <a:lnTo>
                        <a:pt x="388" y="0"/>
                      </a:lnTo>
                      <a:lnTo>
                        <a:pt x="372" y="0"/>
                      </a:lnTo>
                      <a:lnTo>
                        <a:pt x="366" y="0"/>
                      </a:lnTo>
                      <a:lnTo>
                        <a:pt x="358" y="214"/>
                      </a:lnTo>
                      <a:lnTo>
                        <a:pt x="252" y="110"/>
                      </a:lnTo>
                      <a:lnTo>
                        <a:pt x="244" y="120"/>
                      </a:lnTo>
                      <a:lnTo>
                        <a:pt x="358" y="238"/>
                      </a:lnTo>
                      <a:lnTo>
                        <a:pt x="354" y="330"/>
                      </a:lnTo>
                      <a:lnTo>
                        <a:pt x="354" y="330"/>
                      </a:lnTo>
                      <a:lnTo>
                        <a:pt x="340" y="334"/>
                      </a:lnTo>
                      <a:lnTo>
                        <a:pt x="330" y="340"/>
                      </a:lnTo>
                      <a:lnTo>
                        <a:pt x="318" y="348"/>
                      </a:lnTo>
                      <a:lnTo>
                        <a:pt x="308" y="356"/>
                      </a:lnTo>
                      <a:lnTo>
                        <a:pt x="222" y="312"/>
                      </a:lnTo>
                      <a:lnTo>
                        <a:pt x="176" y="158"/>
                      </a:lnTo>
                      <a:lnTo>
                        <a:pt x="166" y="160"/>
                      </a:lnTo>
                      <a:lnTo>
                        <a:pt x="200" y="300"/>
                      </a:lnTo>
                      <a:lnTo>
                        <a:pt x="16" y="204"/>
                      </a:lnTo>
                      <a:lnTo>
                        <a:pt x="12" y="204"/>
                      </a:lnTo>
                      <a:lnTo>
                        <a:pt x="10" y="206"/>
                      </a:lnTo>
                      <a:lnTo>
                        <a:pt x="2" y="220"/>
                      </a:lnTo>
                      <a:lnTo>
                        <a:pt x="2" y="220"/>
                      </a:lnTo>
                      <a:lnTo>
                        <a:pt x="0" y="224"/>
                      </a:lnTo>
                      <a:lnTo>
                        <a:pt x="180" y="338"/>
                      </a:lnTo>
                      <a:lnTo>
                        <a:pt x="38" y="380"/>
                      </a:lnTo>
                      <a:lnTo>
                        <a:pt x="42" y="390"/>
                      </a:lnTo>
                      <a:lnTo>
                        <a:pt x="202" y="352"/>
                      </a:lnTo>
                      <a:lnTo>
                        <a:pt x="282" y="402"/>
                      </a:lnTo>
                      <a:lnTo>
                        <a:pt x="282" y="402"/>
                      </a:lnTo>
                      <a:lnTo>
                        <a:pt x="278" y="416"/>
                      </a:lnTo>
                      <a:lnTo>
                        <a:pt x="278" y="430"/>
                      </a:lnTo>
                      <a:lnTo>
                        <a:pt x="278" y="430"/>
                      </a:lnTo>
                      <a:lnTo>
                        <a:pt x="278" y="442"/>
                      </a:lnTo>
                      <a:lnTo>
                        <a:pt x="280" y="452"/>
                      </a:lnTo>
                      <a:lnTo>
                        <a:pt x="198" y="506"/>
                      </a:lnTo>
                      <a:lnTo>
                        <a:pt x="42" y="468"/>
                      </a:lnTo>
                      <a:lnTo>
                        <a:pt x="38" y="480"/>
                      </a:lnTo>
                      <a:lnTo>
                        <a:pt x="176" y="520"/>
                      </a:lnTo>
                      <a:lnTo>
                        <a:pt x="0" y="632"/>
                      </a:lnTo>
                      <a:lnTo>
                        <a:pt x="2" y="636"/>
                      </a:lnTo>
                      <a:lnTo>
                        <a:pt x="2" y="636"/>
                      </a:lnTo>
                      <a:lnTo>
                        <a:pt x="2" y="638"/>
                      </a:lnTo>
                      <a:lnTo>
                        <a:pt x="12" y="654"/>
                      </a:lnTo>
                      <a:lnTo>
                        <a:pt x="200" y="554"/>
                      </a:lnTo>
                      <a:lnTo>
                        <a:pt x="166" y="698"/>
                      </a:lnTo>
                      <a:lnTo>
                        <a:pt x="176" y="702"/>
                      </a:lnTo>
                      <a:lnTo>
                        <a:pt x="222" y="542"/>
                      </a:lnTo>
                      <a:lnTo>
                        <a:pt x="306" y="500"/>
                      </a:lnTo>
                      <a:lnTo>
                        <a:pt x="306" y="500"/>
                      </a:lnTo>
                      <a:lnTo>
                        <a:pt x="316" y="508"/>
                      </a:lnTo>
                      <a:lnTo>
                        <a:pt x="326" y="516"/>
                      </a:lnTo>
                      <a:lnTo>
                        <a:pt x="338" y="522"/>
                      </a:lnTo>
                      <a:lnTo>
                        <a:pt x="350" y="528"/>
                      </a:lnTo>
                      <a:lnTo>
                        <a:pt x="354" y="624"/>
                      </a:lnTo>
                      <a:lnTo>
                        <a:pt x="244" y="740"/>
                      </a:lnTo>
                      <a:lnTo>
                        <a:pt x="252" y="748"/>
                      </a:lnTo>
                      <a:lnTo>
                        <a:pt x="356" y="648"/>
                      </a:lnTo>
                      <a:lnTo>
                        <a:pt x="364" y="856"/>
                      </a:lnTo>
                      <a:lnTo>
                        <a:pt x="368" y="856"/>
                      </a:lnTo>
                      <a:lnTo>
                        <a:pt x="384" y="856"/>
                      </a:lnTo>
                      <a:lnTo>
                        <a:pt x="390" y="856"/>
                      </a:lnTo>
                      <a:lnTo>
                        <a:pt x="398" y="644"/>
                      </a:lnTo>
                      <a:lnTo>
                        <a:pt x="504" y="748"/>
                      </a:lnTo>
                      <a:lnTo>
                        <a:pt x="512" y="740"/>
                      </a:lnTo>
                      <a:lnTo>
                        <a:pt x="398" y="620"/>
                      </a:lnTo>
                      <a:lnTo>
                        <a:pt x="402" y="530"/>
                      </a:lnTo>
                      <a:lnTo>
                        <a:pt x="402" y="530"/>
                      </a:lnTo>
                      <a:lnTo>
                        <a:pt x="416" y="526"/>
                      </a:lnTo>
                      <a:lnTo>
                        <a:pt x="428" y="520"/>
                      </a:lnTo>
                      <a:lnTo>
                        <a:pt x="440" y="512"/>
                      </a:lnTo>
                      <a:lnTo>
                        <a:pt x="450" y="504"/>
                      </a:lnTo>
                      <a:lnTo>
                        <a:pt x="534" y="548"/>
                      </a:lnTo>
                      <a:lnTo>
                        <a:pt x="580" y="702"/>
                      </a:lnTo>
                      <a:lnTo>
                        <a:pt x="590" y="698"/>
                      </a:lnTo>
                      <a:lnTo>
                        <a:pt x="556" y="558"/>
                      </a:lnTo>
                      <a:lnTo>
                        <a:pt x="744" y="656"/>
                      </a:lnTo>
                      <a:lnTo>
                        <a:pt x="746" y="652"/>
                      </a:lnTo>
                      <a:lnTo>
                        <a:pt x="746" y="652"/>
                      </a:lnTo>
                      <a:lnTo>
                        <a:pt x="748" y="646"/>
                      </a:lnTo>
                      <a:lnTo>
                        <a:pt x="756" y="634"/>
                      </a:lnTo>
                      <a:lnTo>
                        <a:pt x="574" y="520"/>
                      </a:lnTo>
                      <a:lnTo>
                        <a:pt x="716" y="480"/>
                      </a:lnTo>
                      <a:close/>
                      <a:moveTo>
                        <a:pt x="380" y="500"/>
                      </a:moveTo>
                      <a:lnTo>
                        <a:pt x="380" y="500"/>
                      </a:lnTo>
                      <a:lnTo>
                        <a:pt x="366" y="498"/>
                      </a:lnTo>
                      <a:lnTo>
                        <a:pt x="352" y="494"/>
                      </a:lnTo>
                      <a:lnTo>
                        <a:pt x="340" y="488"/>
                      </a:lnTo>
                      <a:lnTo>
                        <a:pt x="330" y="480"/>
                      </a:lnTo>
                      <a:lnTo>
                        <a:pt x="322" y="468"/>
                      </a:lnTo>
                      <a:lnTo>
                        <a:pt x="316" y="456"/>
                      </a:lnTo>
                      <a:lnTo>
                        <a:pt x="312" y="444"/>
                      </a:lnTo>
                      <a:lnTo>
                        <a:pt x="310" y="430"/>
                      </a:lnTo>
                      <a:lnTo>
                        <a:pt x="310" y="430"/>
                      </a:lnTo>
                      <a:lnTo>
                        <a:pt x="312" y="416"/>
                      </a:lnTo>
                      <a:lnTo>
                        <a:pt x="316" y="402"/>
                      </a:lnTo>
                      <a:lnTo>
                        <a:pt x="322" y="390"/>
                      </a:lnTo>
                      <a:lnTo>
                        <a:pt x="330" y="380"/>
                      </a:lnTo>
                      <a:lnTo>
                        <a:pt x="340" y="372"/>
                      </a:lnTo>
                      <a:lnTo>
                        <a:pt x="352" y="364"/>
                      </a:lnTo>
                      <a:lnTo>
                        <a:pt x="366" y="360"/>
                      </a:lnTo>
                      <a:lnTo>
                        <a:pt x="380" y="358"/>
                      </a:lnTo>
                      <a:lnTo>
                        <a:pt x="380" y="358"/>
                      </a:lnTo>
                      <a:lnTo>
                        <a:pt x="394" y="360"/>
                      </a:lnTo>
                      <a:lnTo>
                        <a:pt x="408" y="364"/>
                      </a:lnTo>
                      <a:lnTo>
                        <a:pt x="420" y="372"/>
                      </a:lnTo>
                      <a:lnTo>
                        <a:pt x="430" y="380"/>
                      </a:lnTo>
                      <a:lnTo>
                        <a:pt x="438" y="390"/>
                      </a:lnTo>
                      <a:lnTo>
                        <a:pt x="444" y="402"/>
                      </a:lnTo>
                      <a:lnTo>
                        <a:pt x="448" y="416"/>
                      </a:lnTo>
                      <a:lnTo>
                        <a:pt x="450" y="430"/>
                      </a:lnTo>
                      <a:lnTo>
                        <a:pt x="450" y="430"/>
                      </a:lnTo>
                      <a:lnTo>
                        <a:pt x="448" y="444"/>
                      </a:lnTo>
                      <a:lnTo>
                        <a:pt x="444" y="456"/>
                      </a:lnTo>
                      <a:lnTo>
                        <a:pt x="438" y="468"/>
                      </a:lnTo>
                      <a:lnTo>
                        <a:pt x="430" y="480"/>
                      </a:lnTo>
                      <a:lnTo>
                        <a:pt x="420" y="488"/>
                      </a:lnTo>
                      <a:lnTo>
                        <a:pt x="408" y="494"/>
                      </a:lnTo>
                      <a:lnTo>
                        <a:pt x="394" y="498"/>
                      </a:lnTo>
                      <a:lnTo>
                        <a:pt x="380" y="500"/>
                      </a:lnTo>
                      <a:lnTo>
                        <a:pt x="380" y="500"/>
                      </a:lnTo>
                      <a:close/>
                    </a:path>
                  </a:pathLst>
                </a:custGeom>
                <a:solidFill>
                  <a:srgbClr val="FEFFFF">
                    <a:alpha val="5882"/>
                  </a:srgbClr>
                </a:solidFill>
                <a:ln cap="flat" cmpd="sng" w="9525">
                  <a:solidFill>
                    <a:srgbClr val="FEFFFF">
                      <a:alpha val="3921"/>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
              <p:nvSpPr>
                <p:cNvPr id="17" name="Google Shape;17;p136"/>
                <p:cNvSpPr/>
                <p:nvPr/>
              </p:nvSpPr>
              <p:spPr>
                <a:xfrm rot="-2241239">
                  <a:off x="7693251" y="1112517"/>
                  <a:ext cx="853440" cy="975360"/>
                </a:xfrm>
                <a:custGeom>
                  <a:rect b="b" l="l" r="r" t="t"/>
                  <a:pathLst>
                    <a:path extrusionOk="0" h="832" w="728">
                      <a:moveTo>
                        <a:pt x="650" y="564"/>
                      </a:moveTo>
                      <a:lnTo>
                        <a:pt x="724" y="542"/>
                      </a:lnTo>
                      <a:lnTo>
                        <a:pt x="722" y="534"/>
                      </a:lnTo>
                      <a:lnTo>
                        <a:pt x="636" y="554"/>
                      </a:lnTo>
                      <a:lnTo>
                        <a:pt x="584" y="522"/>
                      </a:lnTo>
                      <a:lnTo>
                        <a:pt x="712" y="486"/>
                      </a:lnTo>
                      <a:lnTo>
                        <a:pt x="708" y="474"/>
                      </a:lnTo>
                      <a:lnTo>
                        <a:pt x="564" y="510"/>
                      </a:lnTo>
                      <a:lnTo>
                        <a:pt x="442" y="434"/>
                      </a:lnTo>
                      <a:lnTo>
                        <a:pt x="442" y="434"/>
                      </a:lnTo>
                      <a:lnTo>
                        <a:pt x="444" y="422"/>
                      </a:lnTo>
                      <a:lnTo>
                        <a:pt x="446" y="410"/>
                      </a:lnTo>
                      <a:lnTo>
                        <a:pt x="446" y="410"/>
                      </a:lnTo>
                      <a:lnTo>
                        <a:pt x="444" y="398"/>
                      </a:lnTo>
                      <a:lnTo>
                        <a:pt x="568" y="320"/>
                      </a:lnTo>
                      <a:lnTo>
                        <a:pt x="708" y="354"/>
                      </a:lnTo>
                      <a:lnTo>
                        <a:pt x="712" y="344"/>
                      </a:lnTo>
                      <a:lnTo>
                        <a:pt x="588" y="308"/>
                      </a:lnTo>
                      <a:lnTo>
                        <a:pt x="638" y="276"/>
                      </a:lnTo>
                      <a:lnTo>
                        <a:pt x="722" y="296"/>
                      </a:lnTo>
                      <a:lnTo>
                        <a:pt x="724" y="286"/>
                      </a:lnTo>
                      <a:lnTo>
                        <a:pt x="654" y="266"/>
                      </a:lnTo>
                      <a:lnTo>
                        <a:pt x="726" y="220"/>
                      </a:lnTo>
                      <a:lnTo>
                        <a:pt x="728" y="218"/>
                      </a:lnTo>
                      <a:lnTo>
                        <a:pt x="726" y="216"/>
                      </a:lnTo>
                      <a:lnTo>
                        <a:pt x="720" y="202"/>
                      </a:lnTo>
                      <a:lnTo>
                        <a:pt x="720" y="202"/>
                      </a:lnTo>
                      <a:lnTo>
                        <a:pt x="716" y="198"/>
                      </a:lnTo>
                      <a:lnTo>
                        <a:pt x="636" y="240"/>
                      </a:lnTo>
                      <a:lnTo>
                        <a:pt x="656" y="166"/>
                      </a:lnTo>
                      <a:lnTo>
                        <a:pt x="646" y="164"/>
                      </a:lnTo>
                      <a:lnTo>
                        <a:pt x="620" y="250"/>
                      </a:lnTo>
                      <a:lnTo>
                        <a:pt x="568" y="278"/>
                      </a:lnTo>
                      <a:lnTo>
                        <a:pt x="600" y="148"/>
                      </a:lnTo>
                      <a:lnTo>
                        <a:pt x="588" y="146"/>
                      </a:lnTo>
                      <a:lnTo>
                        <a:pt x="546" y="290"/>
                      </a:lnTo>
                      <a:lnTo>
                        <a:pt x="424" y="356"/>
                      </a:lnTo>
                      <a:lnTo>
                        <a:pt x="424" y="356"/>
                      </a:lnTo>
                      <a:lnTo>
                        <a:pt x="416" y="348"/>
                      </a:lnTo>
                      <a:lnTo>
                        <a:pt x="408" y="342"/>
                      </a:lnTo>
                      <a:lnTo>
                        <a:pt x="398" y="338"/>
                      </a:lnTo>
                      <a:lnTo>
                        <a:pt x="390" y="334"/>
                      </a:lnTo>
                      <a:lnTo>
                        <a:pt x="384" y="192"/>
                      </a:lnTo>
                      <a:lnTo>
                        <a:pt x="484" y="86"/>
                      </a:lnTo>
                      <a:lnTo>
                        <a:pt x="476" y="78"/>
                      </a:lnTo>
                      <a:lnTo>
                        <a:pt x="384" y="168"/>
                      </a:lnTo>
                      <a:lnTo>
                        <a:pt x="380" y="108"/>
                      </a:lnTo>
                      <a:lnTo>
                        <a:pt x="440" y="46"/>
                      </a:lnTo>
                      <a:lnTo>
                        <a:pt x="432" y="38"/>
                      </a:lnTo>
                      <a:lnTo>
                        <a:pt x="380" y="88"/>
                      </a:lnTo>
                      <a:lnTo>
                        <a:pt x="376" y="0"/>
                      </a:lnTo>
                      <a:lnTo>
                        <a:pt x="374" y="0"/>
                      </a:lnTo>
                      <a:lnTo>
                        <a:pt x="358" y="0"/>
                      </a:lnTo>
                      <a:lnTo>
                        <a:pt x="352" y="0"/>
                      </a:lnTo>
                      <a:lnTo>
                        <a:pt x="350" y="90"/>
                      </a:lnTo>
                      <a:lnTo>
                        <a:pt x="296" y="38"/>
                      </a:lnTo>
                      <a:lnTo>
                        <a:pt x="288" y="46"/>
                      </a:lnTo>
                      <a:lnTo>
                        <a:pt x="350" y="110"/>
                      </a:lnTo>
                      <a:lnTo>
                        <a:pt x="348" y="170"/>
                      </a:lnTo>
                      <a:lnTo>
                        <a:pt x="252" y="78"/>
                      </a:lnTo>
                      <a:lnTo>
                        <a:pt x="244" y="86"/>
                      </a:lnTo>
                      <a:lnTo>
                        <a:pt x="346" y="194"/>
                      </a:lnTo>
                      <a:lnTo>
                        <a:pt x="342" y="334"/>
                      </a:lnTo>
                      <a:lnTo>
                        <a:pt x="342" y="334"/>
                      </a:lnTo>
                      <a:lnTo>
                        <a:pt x="324" y="342"/>
                      </a:lnTo>
                      <a:lnTo>
                        <a:pt x="310" y="354"/>
                      </a:lnTo>
                      <a:lnTo>
                        <a:pt x="180" y="286"/>
                      </a:lnTo>
                      <a:lnTo>
                        <a:pt x="140" y="146"/>
                      </a:lnTo>
                      <a:lnTo>
                        <a:pt x="128" y="148"/>
                      </a:lnTo>
                      <a:lnTo>
                        <a:pt x="160" y="274"/>
                      </a:lnTo>
                      <a:lnTo>
                        <a:pt x="106" y="246"/>
                      </a:lnTo>
                      <a:lnTo>
                        <a:pt x="82" y="164"/>
                      </a:lnTo>
                      <a:lnTo>
                        <a:pt x="72" y="166"/>
                      </a:lnTo>
                      <a:lnTo>
                        <a:pt x="90" y="238"/>
                      </a:lnTo>
                      <a:lnTo>
                        <a:pt x="16" y="198"/>
                      </a:lnTo>
                      <a:lnTo>
                        <a:pt x="12" y="196"/>
                      </a:lnTo>
                      <a:lnTo>
                        <a:pt x="0" y="218"/>
                      </a:lnTo>
                      <a:lnTo>
                        <a:pt x="78" y="266"/>
                      </a:lnTo>
                      <a:lnTo>
                        <a:pt x="4" y="286"/>
                      </a:lnTo>
                      <a:lnTo>
                        <a:pt x="6" y="296"/>
                      </a:lnTo>
                      <a:lnTo>
                        <a:pt x="92" y="274"/>
                      </a:lnTo>
                      <a:lnTo>
                        <a:pt x="144" y="306"/>
                      </a:lnTo>
                      <a:lnTo>
                        <a:pt x="16" y="344"/>
                      </a:lnTo>
                      <a:lnTo>
                        <a:pt x="20" y="354"/>
                      </a:lnTo>
                      <a:lnTo>
                        <a:pt x="164" y="320"/>
                      </a:lnTo>
                      <a:lnTo>
                        <a:pt x="288" y="396"/>
                      </a:lnTo>
                      <a:lnTo>
                        <a:pt x="288" y="396"/>
                      </a:lnTo>
                      <a:lnTo>
                        <a:pt x="286" y="410"/>
                      </a:lnTo>
                      <a:lnTo>
                        <a:pt x="286" y="410"/>
                      </a:lnTo>
                      <a:lnTo>
                        <a:pt x="288" y="428"/>
                      </a:lnTo>
                      <a:lnTo>
                        <a:pt x="160" y="508"/>
                      </a:lnTo>
                      <a:lnTo>
                        <a:pt x="20" y="474"/>
                      </a:lnTo>
                      <a:lnTo>
                        <a:pt x="16" y="486"/>
                      </a:lnTo>
                      <a:lnTo>
                        <a:pt x="140" y="522"/>
                      </a:lnTo>
                      <a:lnTo>
                        <a:pt x="90" y="554"/>
                      </a:lnTo>
                      <a:lnTo>
                        <a:pt x="6" y="534"/>
                      </a:lnTo>
                      <a:lnTo>
                        <a:pt x="4" y="542"/>
                      </a:lnTo>
                      <a:lnTo>
                        <a:pt x="74" y="564"/>
                      </a:lnTo>
                      <a:lnTo>
                        <a:pt x="2" y="608"/>
                      </a:lnTo>
                      <a:lnTo>
                        <a:pt x="0" y="610"/>
                      </a:lnTo>
                      <a:lnTo>
                        <a:pt x="2" y="614"/>
                      </a:lnTo>
                      <a:lnTo>
                        <a:pt x="2" y="614"/>
                      </a:lnTo>
                      <a:lnTo>
                        <a:pt x="6" y="622"/>
                      </a:lnTo>
                      <a:lnTo>
                        <a:pt x="12" y="630"/>
                      </a:lnTo>
                      <a:lnTo>
                        <a:pt x="92" y="588"/>
                      </a:lnTo>
                      <a:lnTo>
                        <a:pt x="72" y="662"/>
                      </a:lnTo>
                      <a:lnTo>
                        <a:pt x="82" y="664"/>
                      </a:lnTo>
                      <a:lnTo>
                        <a:pt x="108" y="580"/>
                      </a:lnTo>
                      <a:lnTo>
                        <a:pt x="160" y="550"/>
                      </a:lnTo>
                      <a:lnTo>
                        <a:pt x="128" y="680"/>
                      </a:lnTo>
                      <a:lnTo>
                        <a:pt x="140" y="684"/>
                      </a:lnTo>
                      <a:lnTo>
                        <a:pt x="182" y="540"/>
                      </a:lnTo>
                      <a:lnTo>
                        <a:pt x="312" y="470"/>
                      </a:lnTo>
                      <a:lnTo>
                        <a:pt x="312" y="470"/>
                      </a:lnTo>
                      <a:lnTo>
                        <a:pt x="324" y="478"/>
                      </a:lnTo>
                      <a:lnTo>
                        <a:pt x="338" y="486"/>
                      </a:lnTo>
                      <a:lnTo>
                        <a:pt x="344" y="638"/>
                      </a:lnTo>
                      <a:lnTo>
                        <a:pt x="244" y="744"/>
                      </a:lnTo>
                      <a:lnTo>
                        <a:pt x="252" y="752"/>
                      </a:lnTo>
                      <a:lnTo>
                        <a:pt x="344" y="662"/>
                      </a:lnTo>
                      <a:lnTo>
                        <a:pt x="348" y="722"/>
                      </a:lnTo>
                      <a:lnTo>
                        <a:pt x="288" y="784"/>
                      </a:lnTo>
                      <a:lnTo>
                        <a:pt x="296" y="790"/>
                      </a:lnTo>
                      <a:lnTo>
                        <a:pt x="348" y="742"/>
                      </a:lnTo>
                      <a:lnTo>
                        <a:pt x="352" y="832"/>
                      </a:lnTo>
                      <a:lnTo>
                        <a:pt x="354" y="832"/>
                      </a:lnTo>
                      <a:lnTo>
                        <a:pt x="370" y="832"/>
                      </a:lnTo>
                      <a:lnTo>
                        <a:pt x="370" y="832"/>
                      </a:lnTo>
                      <a:lnTo>
                        <a:pt x="376" y="832"/>
                      </a:lnTo>
                      <a:lnTo>
                        <a:pt x="378" y="740"/>
                      </a:lnTo>
                      <a:lnTo>
                        <a:pt x="432" y="792"/>
                      </a:lnTo>
                      <a:lnTo>
                        <a:pt x="440" y="784"/>
                      </a:lnTo>
                      <a:lnTo>
                        <a:pt x="378" y="720"/>
                      </a:lnTo>
                      <a:lnTo>
                        <a:pt x="380" y="658"/>
                      </a:lnTo>
                      <a:lnTo>
                        <a:pt x="476" y="752"/>
                      </a:lnTo>
                      <a:lnTo>
                        <a:pt x="484" y="744"/>
                      </a:lnTo>
                      <a:lnTo>
                        <a:pt x="382" y="636"/>
                      </a:lnTo>
                      <a:lnTo>
                        <a:pt x="386" y="488"/>
                      </a:lnTo>
                      <a:lnTo>
                        <a:pt x="386" y="488"/>
                      </a:lnTo>
                      <a:lnTo>
                        <a:pt x="402" y="482"/>
                      </a:lnTo>
                      <a:lnTo>
                        <a:pt x="416" y="474"/>
                      </a:lnTo>
                      <a:lnTo>
                        <a:pt x="548" y="544"/>
                      </a:lnTo>
                      <a:lnTo>
                        <a:pt x="588" y="684"/>
                      </a:lnTo>
                      <a:lnTo>
                        <a:pt x="600" y="680"/>
                      </a:lnTo>
                      <a:lnTo>
                        <a:pt x="568" y="554"/>
                      </a:lnTo>
                      <a:lnTo>
                        <a:pt x="622" y="582"/>
                      </a:lnTo>
                      <a:lnTo>
                        <a:pt x="646" y="664"/>
                      </a:lnTo>
                      <a:lnTo>
                        <a:pt x="656" y="662"/>
                      </a:lnTo>
                      <a:lnTo>
                        <a:pt x="638" y="592"/>
                      </a:lnTo>
                      <a:lnTo>
                        <a:pt x="712" y="630"/>
                      </a:lnTo>
                      <a:lnTo>
                        <a:pt x="716" y="632"/>
                      </a:lnTo>
                      <a:lnTo>
                        <a:pt x="718" y="630"/>
                      </a:lnTo>
                      <a:lnTo>
                        <a:pt x="718" y="630"/>
                      </a:lnTo>
                      <a:lnTo>
                        <a:pt x="726" y="616"/>
                      </a:lnTo>
                      <a:lnTo>
                        <a:pt x="726" y="616"/>
                      </a:lnTo>
                      <a:lnTo>
                        <a:pt x="728" y="612"/>
                      </a:lnTo>
                      <a:lnTo>
                        <a:pt x="650" y="564"/>
                      </a:lnTo>
                      <a:close/>
                    </a:path>
                  </a:pathLst>
                </a:custGeom>
                <a:solidFill>
                  <a:srgbClr val="FEFFFF">
                    <a:alpha val="2745"/>
                  </a:srgbClr>
                </a:solidFill>
                <a:ln cap="flat" cmpd="sng" w="9525">
                  <a:solidFill>
                    <a:srgbClr val="FEFFFF">
                      <a:alpha val="7843"/>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
              <p:nvSpPr>
                <p:cNvPr id="18" name="Google Shape;18;p136"/>
                <p:cNvSpPr/>
                <p:nvPr/>
              </p:nvSpPr>
              <p:spPr>
                <a:xfrm rot="-1670015">
                  <a:off x="8345362" y="122250"/>
                  <a:ext cx="730152" cy="833347"/>
                </a:xfrm>
                <a:custGeom>
                  <a:rect b="b" l="l" r="r" t="t"/>
                  <a:pathLst>
                    <a:path extrusionOk="0" h="856" w="750">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2745"/>
                  </a:srgbClr>
                </a:solidFill>
                <a:ln cap="flat" cmpd="sng" w="9525">
                  <a:solidFill>
                    <a:srgbClr val="FEFFFF">
                      <a:alpha val="3921"/>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
              <p:nvSpPr>
                <p:cNvPr id="19" name="Google Shape;19;p136"/>
                <p:cNvSpPr/>
                <p:nvPr/>
              </p:nvSpPr>
              <p:spPr>
                <a:xfrm rot="1160251">
                  <a:off x="8324628" y="3308607"/>
                  <a:ext cx="491754" cy="561254"/>
                </a:xfrm>
                <a:custGeom>
                  <a:rect b="b" l="l" r="r" t="t"/>
                  <a:pathLst>
                    <a:path extrusionOk="0" h="856" w="750">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568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
              <p:nvSpPr>
                <p:cNvPr id="20" name="Google Shape;20;p136"/>
                <p:cNvSpPr/>
                <p:nvPr/>
              </p:nvSpPr>
              <p:spPr>
                <a:xfrm rot="-608747">
                  <a:off x="8713407" y="888239"/>
                  <a:ext cx="384613" cy="438971"/>
                </a:xfrm>
                <a:custGeom>
                  <a:rect b="b" l="l" r="r" t="t"/>
                  <a:pathLst>
                    <a:path extrusionOk="0" h="856" w="750">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568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grpSp>
          <p:grpSp>
            <p:nvGrpSpPr>
              <p:cNvPr id="21" name="Google Shape;21;p136"/>
              <p:cNvGrpSpPr/>
              <p:nvPr/>
            </p:nvGrpSpPr>
            <p:grpSpPr>
              <a:xfrm>
                <a:off x="7445925" y="56826"/>
                <a:ext cx="1664959" cy="6112192"/>
                <a:chOff x="7445925" y="56826"/>
                <a:chExt cx="1664959" cy="6112192"/>
              </a:xfrm>
            </p:grpSpPr>
            <p:sp>
              <p:nvSpPr>
                <p:cNvPr id="22" name="Google Shape;22;p136"/>
                <p:cNvSpPr/>
                <p:nvPr/>
              </p:nvSpPr>
              <p:spPr>
                <a:xfrm rot="474405">
                  <a:off x="8001987" y="4921668"/>
                  <a:ext cx="1032510" cy="1181952"/>
                </a:xfrm>
                <a:custGeom>
                  <a:rect b="b" l="l" r="r" t="t"/>
                  <a:pathLst>
                    <a:path extrusionOk="0" h="870" w="760">
                      <a:moveTo>
                        <a:pt x="756" y="580"/>
                      </a:moveTo>
                      <a:lnTo>
                        <a:pt x="752" y="564"/>
                      </a:lnTo>
                      <a:lnTo>
                        <a:pt x="658" y="586"/>
                      </a:lnTo>
                      <a:lnTo>
                        <a:pt x="634" y="572"/>
                      </a:lnTo>
                      <a:lnTo>
                        <a:pt x="734" y="542"/>
                      </a:lnTo>
                      <a:lnTo>
                        <a:pt x="728" y="526"/>
                      </a:lnTo>
                      <a:lnTo>
                        <a:pt x="606" y="556"/>
                      </a:lnTo>
                      <a:lnTo>
                        <a:pt x="490" y="486"/>
                      </a:lnTo>
                      <a:lnTo>
                        <a:pt x="560" y="466"/>
                      </a:lnTo>
                      <a:lnTo>
                        <a:pt x="552" y="442"/>
                      </a:lnTo>
                      <a:lnTo>
                        <a:pt x="490" y="456"/>
                      </a:lnTo>
                      <a:lnTo>
                        <a:pt x="502" y="436"/>
                      </a:lnTo>
                      <a:lnTo>
                        <a:pt x="490" y="414"/>
                      </a:lnTo>
                      <a:lnTo>
                        <a:pt x="552" y="430"/>
                      </a:lnTo>
                      <a:lnTo>
                        <a:pt x="560" y="406"/>
                      </a:lnTo>
                      <a:lnTo>
                        <a:pt x="496" y="388"/>
                      </a:lnTo>
                      <a:lnTo>
                        <a:pt x="610" y="318"/>
                      </a:lnTo>
                      <a:lnTo>
                        <a:pt x="728" y="346"/>
                      </a:lnTo>
                      <a:lnTo>
                        <a:pt x="734" y="328"/>
                      </a:lnTo>
                      <a:lnTo>
                        <a:pt x="638" y="302"/>
                      </a:lnTo>
                      <a:lnTo>
                        <a:pt x="662" y="286"/>
                      </a:lnTo>
                      <a:lnTo>
                        <a:pt x="752" y="308"/>
                      </a:lnTo>
                      <a:lnTo>
                        <a:pt x="756" y="292"/>
                      </a:lnTo>
                      <a:lnTo>
                        <a:pt x="688" y="272"/>
                      </a:lnTo>
                      <a:lnTo>
                        <a:pt x="760" y="228"/>
                      </a:lnTo>
                      <a:lnTo>
                        <a:pt x="752" y="214"/>
                      </a:lnTo>
                      <a:lnTo>
                        <a:pt x="674" y="256"/>
                      </a:lnTo>
                      <a:lnTo>
                        <a:pt x="694" y="182"/>
                      </a:lnTo>
                      <a:lnTo>
                        <a:pt x="676" y="176"/>
                      </a:lnTo>
                      <a:lnTo>
                        <a:pt x="648" y="270"/>
                      </a:lnTo>
                      <a:lnTo>
                        <a:pt x="624" y="284"/>
                      </a:lnTo>
                      <a:lnTo>
                        <a:pt x="650" y="184"/>
                      </a:lnTo>
                      <a:lnTo>
                        <a:pt x="632" y="178"/>
                      </a:lnTo>
                      <a:lnTo>
                        <a:pt x="596" y="300"/>
                      </a:lnTo>
                      <a:lnTo>
                        <a:pt x="478" y="364"/>
                      </a:lnTo>
                      <a:lnTo>
                        <a:pt x="496" y="296"/>
                      </a:lnTo>
                      <a:lnTo>
                        <a:pt x="470" y="288"/>
                      </a:lnTo>
                      <a:lnTo>
                        <a:pt x="452" y="354"/>
                      </a:lnTo>
                      <a:lnTo>
                        <a:pt x="442" y="336"/>
                      </a:lnTo>
                      <a:lnTo>
                        <a:pt x="414" y="336"/>
                      </a:lnTo>
                      <a:lnTo>
                        <a:pt x="462" y="286"/>
                      </a:lnTo>
                      <a:lnTo>
                        <a:pt x="444" y="266"/>
                      </a:lnTo>
                      <a:lnTo>
                        <a:pt x="396" y="312"/>
                      </a:lnTo>
                      <a:lnTo>
                        <a:pt x="392" y="176"/>
                      </a:lnTo>
                      <a:lnTo>
                        <a:pt x="476" y="90"/>
                      </a:lnTo>
                      <a:lnTo>
                        <a:pt x="464" y="76"/>
                      </a:lnTo>
                      <a:lnTo>
                        <a:pt x="392" y="146"/>
                      </a:lnTo>
                      <a:lnTo>
                        <a:pt x="392" y="116"/>
                      </a:lnTo>
                      <a:lnTo>
                        <a:pt x="456" y="50"/>
                      </a:lnTo>
                      <a:lnTo>
                        <a:pt x="444" y="38"/>
                      </a:lnTo>
                      <a:lnTo>
                        <a:pt x="392" y="86"/>
                      </a:lnTo>
                      <a:lnTo>
                        <a:pt x="390" y="0"/>
                      </a:lnTo>
                      <a:lnTo>
                        <a:pt x="374" y="0"/>
                      </a:lnTo>
                      <a:lnTo>
                        <a:pt x="372" y="90"/>
                      </a:lnTo>
                      <a:lnTo>
                        <a:pt x="316" y="36"/>
                      </a:lnTo>
                      <a:lnTo>
                        <a:pt x="304" y="50"/>
                      </a:lnTo>
                      <a:lnTo>
                        <a:pt x="372" y="120"/>
                      </a:lnTo>
                      <a:lnTo>
                        <a:pt x="370" y="148"/>
                      </a:lnTo>
                      <a:lnTo>
                        <a:pt x="296" y="76"/>
                      </a:lnTo>
                      <a:lnTo>
                        <a:pt x="282" y="90"/>
                      </a:lnTo>
                      <a:lnTo>
                        <a:pt x="370" y="180"/>
                      </a:lnTo>
                      <a:lnTo>
                        <a:pt x="368" y="316"/>
                      </a:lnTo>
                      <a:lnTo>
                        <a:pt x="316" y="266"/>
                      </a:lnTo>
                      <a:lnTo>
                        <a:pt x="298" y="286"/>
                      </a:lnTo>
                      <a:lnTo>
                        <a:pt x="344" y="336"/>
                      </a:lnTo>
                      <a:lnTo>
                        <a:pt x="322" y="336"/>
                      </a:lnTo>
                      <a:lnTo>
                        <a:pt x="308" y="358"/>
                      </a:lnTo>
                      <a:lnTo>
                        <a:pt x="288" y="290"/>
                      </a:lnTo>
                      <a:lnTo>
                        <a:pt x="264" y="296"/>
                      </a:lnTo>
                      <a:lnTo>
                        <a:pt x="280" y="360"/>
                      </a:lnTo>
                      <a:lnTo>
                        <a:pt x="162" y="294"/>
                      </a:lnTo>
                      <a:lnTo>
                        <a:pt x="128" y="178"/>
                      </a:lnTo>
                      <a:lnTo>
                        <a:pt x="110" y="184"/>
                      </a:lnTo>
                      <a:lnTo>
                        <a:pt x="134" y="280"/>
                      </a:lnTo>
                      <a:lnTo>
                        <a:pt x="110" y="266"/>
                      </a:lnTo>
                      <a:lnTo>
                        <a:pt x="84" y="176"/>
                      </a:lnTo>
                      <a:lnTo>
                        <a:pt x="66" y="182"/>
                      </a:lnTo>
                      <a:lnTo>
                        <a:pt x="84" y="252"/>
                      </a:lnTo>
                      <a:lnTo>
                        <a:pt x="10" y="210"/>
                      </a:lnTo>
                      <a:lnTo>
                        <a:pt x="2" y="224"/>
                      </a:lnTo>
                      <a:lnTo>
                        <a:pt x="76" y="270"/>
                      </a:lnTo>
                      <a:lnTo>
                        <a:pt x="2" y="292"/>
                      </a:lnTo>
                      <a:lnTo>
                        <a:pt x="8" y="308"/>
                      </a:lnTo>
                      <a:lnTo>
                        <a:pt x="102" y="286"/>
                      </a:lnTo>
                      <a:lnTo>
                        <a:pt x="126" y="300"/>
                      </a:lnTo>
                      <a:lnTo>
                        <a:pt x="26" y="328"/>
                      </a:lnTo>
                      <a:lnTo>
                        <a:pt x="30" y="346"/>
                      </a:lnTo>
                      <a:lnTo>
                        <a:pt x="154" y="316"/>
                      </a:lnTo>
                      <a:lnTo>
                        <a:pt x="270" y="386"/>
                      </a:lnTo>
                      <a:lnTo>
                        <a:pt x="200" y="406"/>
                      </a:lnTo>
                      <a:lnTo>
                        <a:pt x="206" y="430"/>
                      </a:lnTo>
                      <a:lnTo>
                        <a:pt x="276" y="414"/>
                      </a:lnTo>
                      <a:lnTo>
                        <a:pt x="262" y="436"/>
                      </a:lnTo>
                      <a:lnTo>
                        <a:pt x="276" y="458"/>
                      </a:lnTo>
                      <a:lnTo>
                        <a:pt x="206" y="442"/>
                      </a:lnTo>
                      <a:lnTo>
                        <a:pt x="200" y="466"/>
                      </a:lnTo>
                      <a:lnTo>
                        <a:pt x="264" y="484"/>
                      </a:lnTo>
                      <a:lnTo>
                        <a:pt x="148" y="554"/>
                      </a:lnTo>
                      <a:lnTo>
                        <a:pt x="30" y="526"/>
                      </a:lnTo>
                      <a:lnTo>
                        <a:pt x="26" y="542"/>
                      </a:lnTo>
                      <a:lnTo>
                        <a:pt x="122" y="570"/>
                      </a:lnTo>
                      <a:lnTo>
                        <a:pt x="98" y="586"/>
                      </a:lnTo>
                      <a:lnTo>
                        <a:pt x="8" y="562"/>
                      </a:lnTo>
                      <a:lnTo>
                        <a:pt x="2" y="580"/>
                      </a:lnTo>
                      <a:lnTo>
                        <a:pt x="72" y="600"/>
                      </a:lnTo>
                      <a:lnTo>
                        <a:pt x="0" y="644"/>
                      </a:lnTo>
                      <a:lnTo>
                        <a:pt x="8" y="658"/>
                      </a:lnTo>
                      <a:lnTo>
                        <a:pt x="84" y="616"/>
                      </a:lnTo>
                      <a:lnTo>
                        <a:pt x="66" y="690"/>
                      </a:lnTo>
                      <a:lnTo>
                        <a:pt x="84" y="694"/>
                      </a:lnTo>
                      <a:lnTo>
                        <a:pt x="110" y="602"/>
                      </a:lnTo>
                      <a:lnTo>
                        <a:pt x="136" y="588"/>
                      </a:lnTo>
                      <a:lnTo>
                        <a:pt x="110" y="688"/>
                      </a:lnTo>
                      <a:lnTo>
                        <a:pt x="128" y="694"/>
                      </a:lnTo>
                      <a:lnTo>
                        <a:pt x="164" y="572"/>
                      </a:lnTo>
                      <a:lnTo>
                        <a:pt x="282" y="506"/>
                      </a:lnTo>
                      <a:lnTo>
                        <a:pt x="264" y="576"/>
                      </a:lnTo>
                      <a:lnTo>
                        <a:pt x="288" y="582"/>
                      </a:lnTo>
                      <a:lnTo>
                        <a:pt x="308" y="514"/>
                      </a:lnTo>
                      <a:lnTo>
                        <a:pt x="322" y="536"/>
                      </a:lnTo>
                      <a:lnTo>
                        <a:pt x="344" y="536"/>
                      </a:lnTo>
                      <a:lnTo>
                        <a:pt x="298" y="586"/>
                      </a:lnTo>
                      <a:lnTo>
                        <a:pt x="316" y="606"/>
                      </a:lnTo>
                      <a:lnTo>
                        <a:pt x="364" y="560"/>
                      </a:lnTo>
                      <a:lnTo>
                        <a:pt x="366" y="694"/>
                      </a:lnTo>
                      <a:lnTo>
                        <a:pt x="282" y="782"/>
                      </a:lnTo>
                      <a:lnTo>
                        <a:pt x="296" y="796"/>
                      </a:lnTo>
                      <a:lnTo>
                        <a:pt x="368" y="726"/>
                      </a:lnTo>
                      <a:lnTo>
                        <a:pt x="368" y="754"/>
                      </a:lnTo>
                      <a:lnTo>
                        <a:pt x="304" y="822"/>
                      </a:lnTo>
                      <a:lnTo>
                        <a:pt x="316" y="834"/>
                      </a:lnTo>
                      <a:lnTo>
                        <a:pt x="368" y="784"/>
                      </a:lnTo>
                      <a:lnTo>
                        <a:pt x="370" y="870"/>
                      </a:lnTo>
                      <a:lnTo>
                        <a:pt x="386" y="870"/>
                      </a:lnTo>
                      <a:lnTo>
                        <a:pt x="388" y="780"/>
                      </a:lnTo>
                      <a:lnTo>
                        <a:pt x="444" y="834"/>
                      </a:lnTo>
                      <a:lnTo>
                        <a:pt x="456" y="822"/>
                      </a:lnTo>
                      <a:lnTo>
                        <a:pt x="388" y="752"/>
                      </a:lnTo>
                      <a:lnTo>
                        <a:pt x="388" y="724"/>
                      </a:lnTo>
                      <a:lnTo>
                        <a:pt x="464" y="796"/>
                      </a:lnTo>
                      <a:lnTo>
                        <a:pt x="476" y="782"/>
                      </a:lnTo>
                      <a:lnTo>
                        <a:pt x="390" y="692"/>
                      </a:lnTo>
                      <a:lnTo>
                        <a:pt x="392" y="556"/>
                      </a:lnTo>
                      <a:lnTo>
                        <a:pt x="444" y="606"/>
                      </a:lnTo>
                      <a:lnTo>
                        <a:pt x="462" y="586"/>
                      </a:lnTo>
                      <a:lnTo>
                        <a:pt x="414" y="536"/>
                      </a:lnTo>
                      <a:lnTo>
                        <a:pt x="442" y="536"/>
                      </a:lnTo>
                      <a:lnTo>
                        <a:pt x="452" y="518"/>
                      </a:lnTo>
                      <a:lnTo>
                        <a:pt x="470" y="582"/>
                      </a:lnTo>
                      <a:lnTo>
                        <a:pt x="496" y="576"/>
                      </a:lnTo>
                      <a:lnTo>
                        <a:pt x="480" y="512"/>
                      </a:lnTo>
                      <a:lnTo>
                        <a:pt x="598" y="576"/>
                      </a:lnTo>
                      <a:lnTo>
                        <a:pt x="632" y="694"/>
                      </a:lnTo>
                      <a:lnTo>
                        <a:pt x="650" y="688"/>
                      </a:lnTo>
                      <a:lnTo>
                        <a:pt x="626" y="592"/>
                      </a:lnTo>
                      <a:lnTo>
                        <a:pt x="650" y="606"/>
                      </a:lnTo>
                      <a:lnTo>
                        <a:pt x="676" y="694"/>
                      </a:lnTo>
                      <a:lnTo>
                        <a:pt x="694" y="690"/>
                      </a:lnTo>
                      <a:lnTo>
                        <a:pt x="676" y="620"/>
                      </a:lnTo>
                      <a:lnTo>
                        <a:pt x="750" y="660"/>
                      </a:lnTo>
                      <a:lnTo>
                        <a:pt x="758" y="648"/>
                      </a:lnTo>
                      <a:lnTo>
                        <a:pt x="682" y="602"/>
                      </a:lnTo>
                      <a:lnTo>
                        <a:pt x="756" y="580"/>
                      </a:lnTo>
                      <a:close/>
                      <a:moveTo>
                        <a:pt x="418" y="496"/>
                      </a:moveTo>
                      <a:lnTo>
                        <a:pt x="346" y="496"/>
                      </a:lnTo>
                      <a:lnTo>
                        <a:pt x="308" y="436"/>
                      </a:lnTo>
                      <a:lnTo>
                        <a:pt x="346" y="376"/>
                      </a:lnTo>
                      <a:lnTo>
                        <a:pt x="418" y="376"/>
                      </a:lnTo>
                      <a:lnTo>
                        <a:pt x="456" y="436"/>
                      </a:lnTo>
                      <a:lnTo>
                        <a:pt x="418" y="496"/>
                      </a:lnTo>
                      <a:close/>
                    </a:path>
                  </a:pathLst>
                </a:custGeom>
                <a:solidFill>
                  <a:srgbClr val="FEFFFF">
                    <a:alpha val="7568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
              <p:nvSpPr>
                <p:cNvPr id="23" name="Google Shape;23;p136"/>
                <p:cNvSpPr/>
                <p:nvPr/>
              </p:nvSpPr>
              <p:spPr>
                <a:xfrm rot="-1185563">
                  <a:off x="7564131" y="154734"/>
                  <a:ext cx="722936" cy="825205"/>
                </a:xfrm>
                <a:custGeom>
                  <a:rect b="b" l="l" r="r" t="t"/>
                  <a:pathLst>
                    <a:path extrusionOk="0" h="936" w="820">
                      <a:moveTo>
                        <a:pt x="812" y="620"/>
                      </a:moveTo>
                      <a:lnTo>
                        <a:pt x="810" y="610"/>
                      </a:lnTo>
                      <a:lnTo>
                        <a:pt x="716" y="634"/>
                      </a:lnTo>
                      <a:lnTo>
                        <a:pt x="678" y="610"/>
                      </a:lnTo>
                      <a:lnTo>
                        <a:pt x="788" y="580"/>
                      </a:lnTo>
                      <a:lnTo>
                        <a:pt x="784" y="570"/>
                      </a:lnTo>
                      <a:lnTo>
                        <a:pt x="660" y="600"/>
                      </a:lnTo>
                      <a:lnTo>
                        <a:pt x="656" y="598"/>
                      </a:lnTo>
                      <a:lnTo>
                        <a:pt x="562" y="524"/>
                      </a:lnTo>
                      <a:lnTo>
                        <a:pt x="556" y="536"/>
                      </a:lnTo>
                      <a:lnTo>
                        <a:pt x="514" y="512"/>
                      </a:lnTo>
                      <a:lnTo>
                        <a:pt x="514" y="512"/>
                      </a:lnTo>
                      <a:lnTo>
                        <a:pt x="520" y="490"/>
                      </a:lnTo>
                      <a:lnTo>
                        <a:pt x="522" y="478"/>
                      </a:lnTo>
                      <a:lnTo>
                        <a:pt x="522" y="468"/>
                      </a:lnTo>
                      <a:lnTo>
                        <a:pt x="522" y="468"/>
                      </a:lnTo>
                      <a:lnTo>
                        <a:pt x="520" y="446"/>
                      </a:lnTo>
                      <a:lnTo>
                        <a:pt x="516" y="426"/>
                      </a:lnTo>
                      <a:lnTo>
                        <a:pt x="558" y="402"/>
                      </a:lnTo>
                      <a:lnTo>
                        <a:pt x="564" y="414"/>
                      </a:lnTo>
                      <a:lnTo>
                        <a:pt x="666" y="336"/>
                      </a:lnTo>
                      <a:lnTo>
                        <a:pt x="784" y="364"/>
                      </a:lnTo>
                      <a:lnTo>
                        <a:pt x="788" y="354"/>
                      </a:lnTo>
                      <a:lnTo>
                        <a:pt x="684" y="324"/>
                      </a:lnTo>
                      <a:lnTo>
                        <a:pt x="720" y="302"/>
                      </a:lnTo>
                      <a:lnTo>
                        <a:pt x="810" y="324"/>
                      </a:lnTo>
                      <a:lnTo>
                        <a:pt x="812" y="314"/>
                      </a:lnTo>
                      <a:lnTo>
                        <a:pt x="736" y="292"/>
                      </a:lnTo>
                      <a:lnTo>
                        <a:pt x="820" y="242"/>
                      </a:lnTo>
                      <a:lnTo>
                        <a:pt x="812" y="228"/>
                      </a:lnTo>
                      <a:lnTo>
                        <a:pt x="724" y="276"/>
                      </a:lnTo>
                      <a:lnTo>
                        <a:pt x="744" y="196"/>
                      </a:lnTo>
                      <a:lnTo>
                        <a:pt x="734" y="192"/>
                      </a:lnTo>
                      <a:lnTo>
                        <a:pt x="706" y="286"/>
                      </a:lnTo>
                      <a:lnTo>
                        <a:pt x="670" y="306"/>
                      </a:lnTo>
                      <a:lnTo>
                        <a:pt x="696" y="198"/>
                      </a:lnTo>
                      <a:lnTo>
                        <a:pt x="686" y="194"/>
                      </a:lnTo>
                      <a:lnTo>
                        <a:pt x="650" y="318"/>
                      </a:lnTo>
                      <a:lnTo>
                        <a:pt x="646" y="320"/>
                      </a:lnTo>
                      <a:lnTo>
                        <a:pt x="536" y="364"/>
                      </a:lnTo>
                      <a:lnTo>
                        <a:pt x="542" y="376"/>
                      </a:lnTo>
                      <a:lnTo>
                        <a:pt x="500" y="400"/>
                      </a:lnTo>
                      <a:lnTo>
                        <a:pt x="500" y="400"/>
                      </a:lnTo>
                      <a:lnTo>
                        <a:pt x="486" y="384"/>
                      </a:lnTo>
                      <a:lnTo>
                        <a:pt x="468" y="372"/>
                      </a:lnTo>
                      <a:lnTo>
                        <a:pt x="450" y="362"/>
                      </a:lnTo>
                      <a:lnTo>
                        <a:pt x="438" y="358"/>
                      </a:lnTo>
                      <a:lnTo>
                        <a:pt x="428" y="356"/>
                      </a:lnTo>
                      <a:lnTo>
                        <a:pt x="426" y="304"/>
                      </a:lnTo>
                      <a:lnTo>
                        <a:pt x="442" y="304"/>
                      </a:lnTo>
                      <a:lnTo>
                        <a:pt x="424" y="178"/>
                      </a:lnTo>
                      <a:lnTo>
                        <a:pt x="508" y="92"/>
                      </a:lnTo>
                      <a:lnTo>
                        <a:pt x="502" y="84"/>
                      </a:lnTo>
                      <a:lnTo>
                        <a:pt x="424" y="158"/>
                      </a:lnTo>
                      <a:lnTo>
                        <a:pt x="422" y="116"/>
                      </a:lnTo>
                      <a:lnTo>
                        <a:pt x="486" y="50"/>
                      </a:lnTo>
                      <a:lnTo>
                        <a:pt x="478" y="42"/>
                      </a:lnTo>
                      <a:lnTo>
                        <a:pt x="422" y="98"/>
                      </a:lnTo>
                      <a:lnTo>
                        <a:pt x="420" y="0"/>
                      </a:lnTo>
                      <a:lnTo>
                        <a:pt x="404" y="0"/>
                      </a:lnTo>
                      <a:lnTo>
                        <a:pt x="402" y="102"/>
                      </a:lnTo>
                      <a:lnTo>
                        <a:pt x="342" y="42"/>
                      </a:lnTo>
                      <a:lnTo>
                        <a:pt x="334" y="50"/>
                      </a:lnTo>
                      <a:lnTo>
                        <a:pt x="402" y="120"/>
                      </a:lnTo>
                      <a:lnTo>
                        <a:pt x="400" y="162"/>
                      </a:lnTo>
                      <a:lnTo>
                        <a:pt x="320" y="84"/>
                      </a:lnTo>
                      <a:lnTo>
                        <a:pt x="312" y="92"/>
                      </a:lnTo>
                      <a:lnTo>
                        <a:pt x="400" y="184"/>
                      </a:lnTo>
                      <a:lnTo>
                        <a:pt x="400" y="188"/>
                      </a:lnTo>
                      <a:lnTo>
                        <a:pt x="384" y="304"/>
                      </a:lnTo>
                      <a:lnTo>
                        <a:pt x="398" y="304"/>
                      </a:lnTo>
                      <a:lnTo>
                        <a:pt x="398" y="356"/>
                      </a:lnTo>
                      <a:lnTo>
                        <a:pt x="398" y="356"/>
                      </a:lnTo>
                      <a:lnTo>
                        <a:pt x="376" y="362"/>
                      </a:lnTo>
                      <a:lnTo>
                        <a:pt x="358" y="370"/>
                      </a:lnTo>
                      <a:lnTo>
                        <a:pt x="340" y="382"/>
                      </a:lnTo>
                      <a:lnTo>
                        <a:pt x="326" y="398"/>
                      </a:lnTo>
                      <a:lnTo>
                        <a:pt x="280" y="372"/>
                      </a:lnTo>
                      <a:lnTo>
                        <a:pt x="286" y="360"/>
                      </a:lnTo>
                      <a:lnTo>
                        <a:pt x="168" y="312"/>
                      </a:lnTo>
                      <a:lnTo>
                        <a:pt x="134" y="194"/>
                      </a:lnTo>
                      <a:lnTo>
                        <a:pt x="124" y="198"/>
                      </a:lnTo>
                      <a:lnTo>
                        <a:pt x="150" y="302"/>
                      </a:lnTo>
                      <a:lnTo>
                        <a:pt x="112" y="280"/>
                      </a:lnTo>
                      <a:lnTo>
                        <a:pt x="86" y="192"/>
                      </a:lnTo>
                      <a:lnTo>
                        <a:pt x="76" y="196"/>
                      </a:lnTo>
                      <a:lnTo>
                        <a:pt x="96" y="272"/>
                      </a:lnTo>
                      <a:lnTo>
                        <a:pt x="10" y="224"/>
                      </a:lnTo>
                      <a:lnTo>
                        <a:pt x="2" y="238"/>
                      </a:lnTo>
                      <a:lnTo>
                        <a:pt x="88" y="292"/>
                      </a:lnTo>
                      <a:lnTo>
                        <a:pt x="8" y="314"/>
                      </a:lnTo>
                      <a:lnTo>
                        <a:pt x="10" y="324"/>
                      </a:lnTo>
                      <a:lnTo>
                        <a:pt x="104" y="300"/>
                      </a:lnTo>
                      <a:lnTo>
                        <a:pt x="142" y="324"/>
                      </a:lnTo>
                      <a:lnTo>
                        <a:pt x="34" y="354"/>
                      </a:lnTo>
                      <a:lnTo>
                        <a:pt x="36" y="364"/>
                      </a:lnTo>
                      <a:lnTo>
                        <a:pt x="160" y="334"/>
                      </a:lnTo>
                      <a:lnTo>
                        <a:pt x="164" y="336"/>
                      </a:lnTo>
                      <a:lnTo>
                        <a:pt x="258" y="410"/>
                      </a:lnTo>
                      <a:lnTo>
                        <a:pt x="266" y="398"/>
                      </a:lnTo>
                      <a:lnTo>
                        <a:pt x="310" y="424"/>
                      </a:lnTo>
                      <a:lnTo>
                        <a:pt x="310" y="424"/>
                      </a:lnTo>
                      <a:lnTo>
                        <a:pt x="304" y="446"/>
                      </a:lnTo>
                      <a:lnTo>
                        <a:pt x="302" y="468"/>
                      </a:lnTo>
                      <a:lnTo>
                        <a:pt x="302" y="468"/>
                      </a:lnTo>
                      <a:lnTo>
                        <a:pt x="304" y="486"/>
                      </a:lnTo>
                      <a:lnTo>
                        <a:pt x="310" y="506"/>
                      </a:lnTo>
                      <a:lnTo>
                        <a:pt x="264" y="532"/>
                      </a:lnTo>
                      <a:lnTo>
                        <a:pt x="256" y="520"/>
                      </a:lnTo>
                      <a:lnTo>
                        <a:pt x="154" y="598"/>
                      </a:lnTo>
                      <a:lnTo>
                        <a:pt x="36" y="570"/>
                      </a:lnTo>
                      <a:lnTo>
                        <a:pt x="34" y="580"/>
                      </a:lnTo>
                      <a:lnTo>
                        <a:pt x="136" y="610"/>
                      </a:lnTo>
                      <a:lnTo>
                        <a:pt x="100" y="632"/>
                      </a:lnTo>
                      <a:lnTo>
                        <a:pt x="10" y="610"/>
                      </a:lnTo>
                      <a:lnTo>
                        <a:pt x="8" y="620"/>
                      </a:lnTo>
                      <a:lnTo>
                        <a:pt x="84" y="642"/>
                      </a:lnTo>
                      <a:lnTo>
                        <a:pt x="0" y="692"/>
                      </a:lnTo>
                      <a:lnTo>
                        <a:pt x="8" y="708"/>
                      </a:lnTo>
                      <a:lnTo>
                        <a:pt x="96" y="658"/>
                      </a:lnTo>
                      <a:lnTo>
                        <a:pt x="76" y="738"/>
                      </a:lnTo>
                      <a:lnTo>
                        <a:pt x="86" y="742"/>
                      </a:lnTo>
                      <a:lnTo>
                        <a:pt x="114" y="648"/>
                      </a:lnTo>
                      <a:lnTo>
                        <a:pt x="152" y="628"/>
                      </a:lnTo>
                      <a:lnTo>
                        <a:pt x="124" y="738"/>
                      </a:lnTo>
                      <a:lnTo>
                        <a:pt x="134" y="740"/>
                      </a:lnTo>
                      <a:lnTo>
                        <a:pt x="170" y="618"/>
                      </a:lnTo>
                      <a:lnTo>
                        <a:pt x="174" y="616"/>
                      </a:lnTo>
                      <a:lnTo>
                        <a:pt x="284" y="570"/>
                      </a:lnTo>
                      <a:lnTo>
                        <a:pt x="278" y="558"/>
                      </a:lnTo>
                      <a:lnTo>
                        <a:pt x="324" y="532"/>
                      </a:lnTo>
                      <a:lnTo>
                        <a:pt x="324" y="532"/>
                      </a:lnTo>
                      <a:lnTo>
                        <a:pt x="338" y="548"/>
                      </a:lnTo>
                      <a:lnTo>
                        <a:pt x="354" y="560"/>
                      </a:lnTo>
                      <a:lnTo>
                        <a:pt x="372" y="568"/>
                      </a:lnTo>
                      <a:lnTo>
                        <a:pt x="392" y="574"/>
                      </a:lnTo>
                      <a:lnTo>
                        <a:pt x="394" y="624"/>
                      </a:lnTo>
                      <a:lnTo>
                        <a:pt x="380" y="624"/>
                      </a:lnTo>
                      <a:lnTo>
                        <a:pt x="396" y="752"/>
                      </a:lnTo>
                      <a:lnTo>
                        <a:pt x="312" y="842"/>
                      </a:lnTo>
                      <a:lnTo>
                        <a:pt x="320" y="850"/>
                      </a:lnTo>
                      <a:lnTo>
                        <a:pt x="396" y="774"/>
                      </a:lnTo>
                      <a:lnTo>
                        <a:pt x="398" y="818"/>
                      </a:lnTo>
                      <a:lnTo>
                        <a:pt x="334" y="884"/>
                      </a:lnTo>
                      <a:lnTo>
                        <a:pt x="342" y="892"/>
                      </a:lnTo>
                      <a:lnTo>
                        <a:pt x="398" y="838"/>
                      </a:lnTo>
                      <a:lnTo>
                        <a:pt x="400" y="936"/>
                      </a:lnTo>
                      <a:lnTo>
                        <a:pt x="416" y="936"/>
                      </a:lnTo>
                      <a:lnTo>
                        <a:pt x="418" y="834"/>
                      </a:lnTo>
                      <a:lnTo>
                        <a:pt x="478" y="892"/>
                      </a:lnTo>
                      <a:lnTo>
                        <a:pt x="486" y="884"/>
                      </a:lnTo>
                      <a:lnTo>
                        <a:pt x="420" y="814"/>
                      </a:lnTo>
                      <a:lnTo>
                        <a:pt x="420" y="772"/>
                      </a:lnTo>
                      <a:lnTo>
                        <a:pt x="502" y="850"/>
                      </a:lnTo>
                      <a:lnTo>
                        <a:pt x="508" y="842"/>
                      </a:lnTo>
                      <a:lnTo>
                        <a:pt x="420" y="750"/>
                      </a:lnTo>
                      <a:lnTo>
                        <a:pt x="420" y="744"/>
                      </a:lnTo>
                      <a:lnTo>
                        <a:pt x="436" y="624"/>
                      </a:lnTo>
                      <a:lnTo>
                        <a:pt x="422" y="624"/>
                      </a:lnTo>
                      <a:lnTo>
                        <a:pt x="424" y="576"/>
                      </a:lnTo>
                      <a:lnTo>
                        <a:pt x="424" y="576"/>
                      </a:lnTo>
                      <a:lnTo>
                        <a:pt x="444" y="570"/>
                      </a:lnTo>
                      <a:lnTo>
                        <a:pt x="464" y="564"/>
                      </a:lnTo>
                      <a:lnTo>
                        <a:pt x="482" y="552"/>
                      </a:lnTo>
                      <a:lnTo>
                        <a:pt x="498" y="536"/>
                      </a:lnTo>
                      <a:lnTo>
                        <a:pt x="540" y="562"/>
                      </a:lnTo>
                      <a:lnTo>
                        <a:pt x="534" y="574"/>
                      </a:lnTo>
                      <a:lnTo>
                        <a:pt x="652" y="622"/>
                      </a:lnTo>
                      <a:lnTo>
                        <a:pt x="686" y="740"/>
                      </a:lnTo>
                      <a:lnTo>
                        <a:pt x="696" y="738"/>
                      </a:lnTo>
                      <a:lnTo>
                        <a:pt x="670" y="632"/>
                      </a:lnTo>
                      <a:lnTo>
                        <a:pt x="708" y="654"/>
                      </a:lnTo>
                      <a:lnTo>
                        <a:pt x="734" y="742"/>
                      </a:lnTo>
                      <a:lnTo>
                        <a:pt x="744" y="738"/>
                      </a:lnTo>
                      <a:lnTo>
                        <a:pt x="724" y="662"/>
                      </a:lnTo>
                      <a:lnTo>
                        <a:pt x="812" y="710"/>
                      </a:lnTo>
                      <a:lnTo>
                        <a:pt x="820" y="696"/>
                      </a:lnTo>
                      <a:lnTo>
                        <a:pt x="732" y="644"/>
                      </a:lnTo>
                      <a:lnTo>
                        <a:pt x="812" y="620"/>
                      </a:lnTo>
                      <a:close/>
                      <a:moveTo>
                        <a:pt x="412" y="546"/>
                      </a:moveTo>
                      <a:lnTo>
                        <a:pt x="412" y="546"/>
                      </a:lnTo>
                      <a:lnTo>
                        <a:pt x="396" y="544"/>
                      </a:lnTo>
                      <a:lnTo>
                        <a:pt x="382" y="540"/>
                      </a:lnTo>
                      <a:lnTo>
                        <a:pt x="368" y="532"/>
                      </a:lnTo>
                      <a:lnTo>
                        <a:pt x="358" y="522"/>
                      </a:lnTo>
                      <a:lnTo>
                        <a:pt x="348" y="510"/>
                      </a:lnTo>
                      <a:lnTo>
                        <a:pt x="340" y="498"/>
                      </a:lnTo>
                      <a:lnTo>
                        <a:pt x="336" y="482"/>
                      </a:lnTo>
                      <a:lnTo>
                        <a:pt x="334" y="468"/>
                      </a:lnTo>
                      <a:lnTo>
                        <a:pt x="334" y="468"/>
                      </a:lnTo>
                      <a:lnTo>
                        <a:pt x="336" y="452"/>
                      </a:lnTo>
                      <a:lnTo>
                        <a:pt x="340" y="436"/>
                      </a:lnTo>
                      <a:lnTo>
                        <a:pt x="348" y="424"/>
                      </a:lnTo>
                      <a:lnTo>
                        <a:pt x="358" y="412"/>
                      </a:lnTo>
                      <a:lnTo>
                        <a:pt x="368" y="402"/>
                      </a:lnTo>
                      <a:lnTo>
                        <a:pt x="382" y="394"/>
                      </a:lnTo>
                      <a:lnTo>
                        <a:pt x="396" y="390"/>
                      </a:lnTo>
                      <a:lnTo>
                        <a:pt x="412" y="388"/>
                      </a:lnTo>
                      <a:lnTo>
                        <a:pt x="412" y="388"/>
                      </a:lnTo>
                      <a:lnTo>
                        <a:pt x="428" y="390"/>
                      </a:lnTo>
                      <a:lnTo>
                        <a:pt x="442" y="394"/>
                      </a:lnTo>
                      <a:lnTo>
                        <a:pt x="456" y="402"/>
                      </a:lnTo>
                      <a:lnTo>
                        <a:pt x="468" y="412"/>
                      </a:lnTo>
                      <a:lnTo>
                        <a:pt x="478" y="424"/>
                      </a:lnTo>
                      <a:lnTo>
                        <a:pt x="484" y="436"/>
                      </a:lnTo>
                      <a:lnTo>
                        <a:pt x="490" y="452"/>
                      </a:lnTo>
                      <a:lnTo>
                        <a:pt x="490" y="468"/>
                      </a:lnTo>
                      <a:lnTo>
                        <a:pt x="490" y="468"/>
                      </a:lnTo>
                      <a:lnTo>
                        <a:pt x="490" y="482"/>
                      </a:lnTo>
                      <a:lnTo>
                        <a:pt x="484" y="498"/>
                      </a:lnTo>
                      <a:lnTo>
                        <a:pt x="478" y="510"/>
                      </a:lnTo>
                      <a:lnTo>
                        <a:pt x="468" y="522"/>
                      </a:lnTo>
                      <a:lnTo>
                        <a:pt x="456" y="532"/>
                      </a:lnTo>
                      <a:lnTo>
                        <a:pt x="442" y="540"/>
                      </a:lnTo>
                      <a:lnTo>
                        <a:pt x="428" y="544"/>
                      </a:lnTo>
                      <a:lnTo>
                        <a:pt x="412" y="546"/>
                      </a:lnTo>
                      <a:lnTo>
                        <a:pt x="412" y="546"/>
                      </a:lnTo>
                      <a:close/>
                    </a:path>
                  </a:pathLst>
                </a:custGeom>
                <a:solidFill>
                  <a:srgbClr val="FEFFFF">
                    <a:alpha val="7568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
              <p:nvSpPr>
                <p:cNvPr id="24" name="Google Shape;24;p136"/>
                <p:cNvSpPr/>
                <p:nvPr/>
              </p:nvSpPr>
              <p:spPr>
                <a:xfrm rot="-642487">
                  <a:off x="7869058" y="3830515"/>
                  <a:ext cx="639682" cy="729516"/>
                </a:xfrm>
                <a:custGeom>
                  <a:rect b="b" l="l" r="r" t="t"/>
                  <a:pathLst>
                    <a:path extrusionOk="0" h="942" w="826">
                      <a:moveTo>
                        <a:pt x="818" y="628"/>
                      </a:moveTo>
                      <a:lnTo>
                        <a:pt x="814" y="610"/>
                      </a:lnTo>
                      <a:lnTo>
                        <a:pt x="718" y="634"/>
                      </a:lnTo>
                      <a:lnTo>
                        <a:pt x="690" y="616"/>
                      </a:lnTo>
                      <a:lnTo>
                        <a:pt x="792" y="588"/>
                      </a:lnTo>
                      <a:lnTo>
                        <a:pt x="788" y="570"/>
                      </a:lnTo>
                      <a:lnTo>
                        <a:pt x="662" y="600"/>
                      </a:lnTo>
                      <a:lnTo>
                        <a:pt x="518" y="514"/>
                      </a:lnTo>
                      <a:lnTo>
                        <a:pt x="542" y="472"/>
                      </a:lnTo>
                      <a:lnTo>
                        <a:pt x="520" y="436"/>
                      </a:lnTo>
                      <a:lnTo>
                        <a:pt x="668" y="346"/>
                      </a:lnTo>
                      <a:lnTo>
                        <a:pt x="788" y="376"/>
                      </a:lnTo>
                      <a:lnTo>
                        <a:pt x="792" y="358"/>
                      </a:lnTo>
                      <a:lnTo>
                        <a:pt x="694" y="330"/>
                      </a:lnTo>
                      <a:lnTo>
                        <a:pt x="722" y="314"/>
                      </a:lnTo>
                      <a:lnTo>
                        <a:pt x="814" y="336"/>
                      </a:lnTo>
                      <a:lnTo>
                        <a:pt x="818" y="318"/>
                      </a:lnTo>
                      <a:lnTo>
                        <a:pt x="748" y="298"/>
                      </a:lnTo>
                      <a:lnTo>
                        <a:pt x="826" y="250"/>
                      </a:lnTo>
                      <a:lnTo>
                        <a:pt x="814" y="228"/>
                      </a:lnTo>
                      <a:lnTo>
                        <a:pt x="730" y="276"/>
                      </a:lnTo>
                      <a:lnTo>
                        <a:pt x="750" y="200"/>
                      </a:lnTo>
                      <a:lnTo>
                        <a:pt x="732" y="196"/>
                      </a:lnTo>
                      <a:lnTo>
                        <a:pt x="704" y="290"/>
                      </a:lnTo>
                      <a:lnTo>
                        <a:pt x="676" y="306"/>
                      </a:lnTo>
                      <a:lnTo>
                        <a:pt x="702" y="202"/>
                      </a:lnTo>
                      <a:lnTo>
                        <a:pt x="684" y="196"/>
                      </a:lnTo>
                      <a:lnTo>
                        <a:pt x="648" y="320"/>
                      </a:lnTo>
                      <a:lnTo>
                        <a:pt x="502" y="400"/>
                      </a:lnTo>
                      <a:lnTo>
                        <a:pt x="478" y="360"/>
                      </a:lnTo>
                      <a:lnTo>
                        <a:pt x="434" y="360"/>
                      </a:lnTo>
                      <a:lnTo>
                        <a:pt x="432" y="188"/>
                      </a:lnTo>
                      <a:lnTo>
                        <a:pt x="516" y="100"/>
                      </a:lnTo>
                      <a:lnTo>
                        <a:pt x="504" y="86"/>
                      </a:lnTo>
                      <a:lnTo>
                        <a:pt x="430" y="158"/>
                      </a:lnTo>
                      <a:lnTo>
                        <a:pt x="430" y="124"/>
                      </a:lnTo>
                      <a:lnTo>
                        <a:pt x="494" y="58"/>
                      </a:lnTo>
                      <a:lnTo>
                        <a:pt x="482" y="46"/>
                      </a:lnTo>
                      <a:lnTo>
                        <a:pt x="430" y="94"/>
                      </a:lnTo>
                      <a:lnTo>
                        <a:pt x="428" y="0"/>
                      </a:lnTo>
                      <a:lnTo>
                        <a:pt x="402" y="0"/>
                      </a:lnTo>
                      <a:lnTo>
                        <a:pt x="402" y="98"/>
                      </a:lnTo>
                      <a:lnTo>
                        <a:pt x="346" y="44"/>
                      </a:lnTo>
                      <a:lnTo>
                        <a:pt x="332" y="58"/>
                      </a:lnTo>
                      <a:lnTo>
                        <a:pt x="400" y="128"/>
                      </a:lnTo>
                      <a:lnTo>
                        <a:pt x="400" y="160"/>
                      </a:lnTo>
                      <a:lnTo>
                        <a:pt x="324" y="86"/>
                      </a:lnTo>
                      <a:lnTo>
                        <a:pt x="310" y="100"/>
                      </a:lnTo>
                      <a:lnTo>
                        <a:pt x="400" y="192"/>
                      </a:lnTo>
                      <a:lnTo>
                        <a:pt x="396" y="360"/>
                      </a:lnTo>
                      <a:lnTo>
                        <a:pt x="352" y="360"/>
                      </a:lnTo>
                      <a:lnTo>
                        <a:pt x="332" y="398"/>
                      </a:lnTo>
                      <a:lnTo>
                        <a:pt x="178" y="314"/>
                      </a:lnTo>
                      <a:lnTo>
                        <a:pt x="142" y="196"/>
                      </a:lnTo>
                      <a:lnTo>
                        <a:pt x="124" y="202"/>
                      </a:lnTo>
                      <a:lnTo>
                        <a:pt x="150" y="300"/>
                      </a:lnTo>
                      <a:lnTo>
                        <a:pt x="120" y="284"/>
                      </a:lnTo>
                      <a:lnTo>
                        <a:pt x="94" y="194"/>
                      </a:lnTo>
                      <a:lnTo>
                        <a:pt x="78" y="200"/>
                      </a:lnTo>
                      <a:lnTo>
                        <a:pt x="94" y="270"/>
                      </a:lnTo>
                      <a:lnTo>
                        <a:pt x="14" y="226"/>
                      </a:lnTo>
                      <a:lnTo>
                        <a:pt x="2" y="246"/>
                      </a:lnTo>
                      <a:lnTo>
                        <a:pt x="84" y="296"/>
                      </a:lnTo>
                      <a:lnTo>
                        <a:pt x="10" y="318"/>
                      </a:lnTo>
                      <a:lnTo>
                        <a:pt x="14" y="336"/>
                      </a:lnTo>
                      <a:lnTo>
                        <a:pt x="110" y="312"/>
                      </a:lnTo>
                      <a:lnTo>
                        <a:pt x="136" y="328"/>
                      </a:lnTo>
                      <a:lnTo>
                        <a:pt x="34" y="358"/>
                      </a:lnTo>
                      <a:lnTo>
                        <a:pt x="40" y="376"/>
                      </a:lnTo>
                      <a:lnTo>
                        <a:pt x="164" y="346"/>
                      </a:lnTo>
                      <a:lnTo>
                        <a:pt x="312" y="434"/>
                      </a:lnTo>
                      <a:lnTo>
                        <a:pt x="290" y="472"/>
                      </a:lnTo>
                      <a:lnTo>
                        <a:pt x="310" y="508"/>
                      </a:lnTo>
                      <a:lnTo>
                        <a:pt x="160" y="598"/>
                      </a:lnTo>
                      <a:lnTo>
                        <a:pt x="40" y="570"/>
                      </a:lnTo>
                      <a:lnTo>
                        <a:pt x="34" y="588"/>
                      </a:lnTo>
                      <a:lnTo>
                        <a:pt x="132" y="616"/>
                      </a:lnTo>
                      <a:lnTo>
                        <a:pt x="104" y="632"/>
                      </a:lnTo>
                      <a:lnTo>
                        <a:pt x="14" y="610"/>
                      </a:lnTo>
                      <a:lnTo>
                        <a:pt x="10" y="628"/>
                      </a:lnTo>
                      <a:lnTo>
                        <a:pt x="80" y="648"/>
                      </a:lnTo>
                      <a:lnTo>
                        <a:pt x="0" y="696"/>
                      </a:lnTo>
                      <a:lnTo>
                        <a:pt x="12" y="716"/>
                      </a:lnTo>
                      <a:lnTo>
                        <a:pt x="96" y="670"/>
                      </a:lnTo>
                      <a:lnTo>
                        <a:pt x="78" y="746"/>
                      </a:lnTo>
                      <a:lnTo>
                        <a:pt x="94" y="750"/>
                      </a:lnTo>
                      <a:lnTo>
                        <a:pt x="122" y="656"/>
                      </a:lnTo>
                      <a:lnTo>
                        <a:pt x="150" y="640"/>
                      </a:lnTo>
                      <a:lnTo>
                        <a:pt x="124" y="744"/>
                      </a:lnTo>
                      <a:lnTo>
                        <a:pt x="142" y="748"/>
                      </a:lnTo>
                      <a:lnTo>
                        <a:pt x="178" y="624"/>
                      </a:lnTo>
                      <a:lnTo>
                        <a:pt x="328" y="542"/>
                      </a:lnTo>
                      <a:lnTo>
                        <a:pt x="352" y="584"/>
                      </a:lnTo>
                      <a:lnTo>
                        <a:pt x="392" y="584"/>
                      </a:lnTo>
                      <a:lnTo>
                        <a:pt x="396" y="756"/>
                      </a:lnTo>
                      <a:lnTo>
                        <a:pt x="310" y="846"/>
                      </a:lnTo>
                      <a:lnTo>
                        <a:pt x="324" y="858"/>
                      </a:lnTo>
                      <a:lnTo>
                        <a:pt x="396" y="788"/>
                      </a:lnTo>
                      <a:lnTo>
                        <a:pt x="396" y="820"/>
                      </a:lnTo>
                      <a:lnTo>
                        <a:pt x="332" y="888"/>
                      </a:lnTo>
                      <a:lnTo>
                        <a:pt x="346" y="900"/>
                      </a:lnTo>
                      <a:lnTo>
                        <a:pt x="398" y="850"/>
                      </a:lnTo>
                      <a:lnTo>
                        <a:pt x="400" y="942"/>
                      </a:lnTo>
                      <a:lnTo>
                        <a:pt x="424" y="942"/>
                      </a:lnTo>
                      <a:lnTo>
                        <a:pt x="426" y="846"/>
                      </a:lnTo>
                      <a:lnTo>
                        <a:pt x="482" y="900"/>
                      </a:lnTo>
                      <a:lnTo>
                        <a:pt x="494" y="888"/>
                      </a:lnTo>
                      <a:lnTo>
                        <a:pt x="426" y="816"/>
                      </a:lnTo>
                      <a:lnTo>
                        <a:pt x="426" y="784"/>
                      </a:lnTo>
                      <a:lnTo>
                        <a:pt x="504" y="858"/>
                      </a:lnTo>
                      <a:lnTo>
                        <a:pt x="516" y="844"/>
                      </a:lnTo>
                      <a:lnTo>
                        <a:pt x="428" y="752"/>
                      </a:lnTo>
                      <a:lnTo>
                        <a:pt x="430" y="584"/>
                      </a:lnTo>
                      <a:lnTo>
                        <a:pt x="478" y="584"/>
                      </a:lnTo>
                      <a:lnTo>
                        <a:pt x="500" y="548"/>
                      </a:lnTo>
                      <a:lnTo>
                        <a:pt x="650" y="630"/>
                      </a:lnTo>
                      <a:lnTo>
                        <a:pt x="684" y="748"/>
                      </a:lnTo>
                      <a:lnTo>
                        <a:pt x="702" y="744"/>
                      </a:lnTo>
                      <a:lnTo>
                        <a:pt x="678" y="646"/>
                      </a:lnTo>
                      <a:lnTo>
                        <a:pt x="706" y="660"/>
                      </a:lnTo>
                      <a:lnTo>
                        <a:pt x="732" y="750"/>
                      </a:lnTo>
                      <a:lnTo>
                        <a:pt x="750" y="746"/>
                      </a:lnTo>
                      <a:lnTo>
                        <a:pt x="732" y="674"/>
                      </a:lnTo>
                      <a:lnTo>
                        <a:pt x="812" y="720"/>
                      </a:lnTo>
                      <a:lnTo>
                        <a:pt x="826" y="698"/>
                      </a:lnTo>
                      <a:lnTo>
                        <a:pt x="742" y="648"/>
                      </a:lnTo>
                      <a:lnTo>
                        <a:pt x="818" y="628"/>
                      </a:lnTo>
                      <a:close/>
                      <a:moveTo>
                        <a:pt x="456" y="544"/>
                      </a:moveTo>
                      <a:lnTo>
                        <a:pt x="376" y="544"/>
                      </a:lnTo>
                      <a:lnTo>
                        <a:pt x="336" y="472"/>
                      </a:lnTo>
                      <a:lnTo>
                        <a:pt x="376" y="400"/>
                      </a:lnTo>
                      <a:lnTo>
                        <a:pt x="456" y="400"/>
                      </a:lnTo>
                      <a:lnTo>
                        <a:pt x="496" y="472"/>
                      </a:lnTo>
                      <a:lnTo>
                        <a:pt x="456" y="544"/>
                      </a:lnTo>
                      <a:close/>
                    </a:path>
                  </a:pathLst>
                </a:custGeom>
                <a:noFill/>
                <a:ln cap="flat" cmpd="sng" w="9525">
                  <a:solidFill>
                    <a:srgbClr val="FEFFFF">
                      <a:alpha val="25882"/>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
              <p:nvSpPr>
                <p:cNvPr id="25" name="Google Shape;25;p136"/>
                <p:cNvSpPr/>
                <p:nvPr/>
              </p:nvSpPr>
              <p:spPr>
                <a:xfrm rot="924218">
                  <a:off x="8027251" y="1799143"/>
                  <a:ext cx="766532" cy="869062"/>
                </a:xfrm>
                <a:custGeom>
                  <a:rect b="b" l="l" r="r" t="t"/>
                  <a:pathLst>
                    <a:path extrusionOk="0" h="712" w="628">
                      <a:moveTo>
                        <a:pt x="620" y="470"/>
                      </a:moveTo>
                      <a:lnTo>
                        <a:pt x="618" y="462"/>
                      </a:lnTo>
                      <a:lnTo>
                        <a:pt x="546" y="480"/>
                      </a:lnTo>
                      <a:lnTo>
                        <a:pt x="520" y="464"/>
                      </a:lnTo>
                      <a:lnTo>
                        <a:pt x="602" y="440"/>
                      </a:lnTo>
                      <a:lnTo>
                        <a:pt x="598" y="430"/>
                      </a:lnTo>
                      <a:lnTo>
                        <a:pt x="504" y="454"/>
                      </a:lnTo>
                      <a:lnTo>
                        <a:pt x="460" y="428"/>
                      </a:lnTo>
                      <a:lnTo>
                        <a:pt x="400" y="374"/>
                      </a:lnTo>
                      <a:lnTo>
                        <a:pt x="400" y="374"/>
                      </a:lnTo>
                      <a:lnTo>
                        <a:pt x="402" y="354"/>
                      </a:lnTo>
                      <a:lnTo>
                        <a:pt x="402" y="354"/>
                      </a:lnTo>
                      <a:lnTo>
                        <a:pt x="402" y="338"/>
                      </a:lnTo>
                      <a:lnTo>
                        <a:pt x="464" y="282"/>
                      </a:lnTo>
                      <a:lnTo>
                        <a:pt x="508" y="254"/>
                      </a:lnTo>
                      <a:lnTo>
                        <a:pt x="598" y="278"/>
                      </a:lnTo>
                      <a:lnTo>
                        <a:pt x="602" y="268"/>
                      </a:lnTo>
                      <a:lnTo>
                        <a:pt x="524" y="246"/>
                      </a:lnTo>
                      <a:lnTo>
                        <a:pt x="550" y="230"/>
                      </a:lnTo>
                      <a:lnTo>
                        <a:pt x="618" y="246"/>
                      </a:lnTo>
                      <a:lnTo>
                        <a:pt x="620" y="236"/>
                      </a:lnTo>
                      <a:lnTo>
                        <a:pt x="564" y="220"/>
                      </a:lnTo>
                      <a:lnTo>
                        <a:pt x="628" y="182"/>
                      </a:lnTo>
                      <a:lnTo>
                        <a:pt x="620" y="170"/>
                      </a:lnTo>
                      <a:lnTo>
                        <a:pt x="554" y="206"/>
                      </a:lnTo>
                      <a:lnTo>
                        <a:pt x="568" y="146"/>
                      </a:lnTo>
                      <a:lnTo>
                        <a:pt x="558" y="144"/>
                      </a:lnTo>
                      <a:lnTo>
                        <a:pt x="538" y="214"/>
                      </a:lnTo>
                      <a:lnTo>
                        <a:pt x="512" y="230"/>
                      </a:lnTo>
                      <a:lnTo>
                        <a:pt x="532" y="148"/>
                      </a:lnTo>
                      <a:lnTo>
                        <a:pt x="522" y="144"/>
                      </a:lnTo>
                      <a:lnTo>
                        <a:pt x="494" y="238"/>
                      </a:lnTo>
                      <a:lnTo>
                        <a:pt x="450" y="264"/>
                      </a:lnTo>
                      <a:lnTo>
                        <a:pt x="374" y="288"/>
                      </a:lnTo>
                      <a:lnTo>
                        <a:pt x="374" y="288"/>
                      </a:lnTo>
                      <a:lnTo>
                        <a:pt x="360" y="278"/>
                      </a:lnTo>
                      <a:lnTo>
                        <a:pt x="344" y="272"/>
                      </a:lnTo>
                      <a:lnTo>
                        <a:pt x="326" y="186"/>
                      </a:lnTo>
                      <a:lnTo>
                        <a:pt x="324" y="136"/>
                      </a:lnTo>
                      <a:lnTo>
                        <a:pt x="390" y="68"/>
                      </a:lnTo>
                      <a:lnTo>
                        <a:pt x="382" y="62"/>
                      </a:lnTo>
                      <a:lnTo>
                        <a:pt x="324" y="118"/>
                      </a:lnTo>
                      <a:lnTo>
                        <a:pt x="324" y="86"/>
                      </a:lnTo>
                      <a:lnTo>
                        <a:pt x="372" y="36"/>
                      </a:lnTo>
                      <a:lnTo>
                        <a:pt x="366" y="30"/>
                      </a:lnTo>
                      <a:lnTo>
                        <a:pt x="324" y="72"/>
                      </a:lnTo>
                      <a:lnTo>
                        <a:pt x="322" y="0"/>
                      </a:lnTo>
                      <a:lnTo>
                        <a:pt x="308" y="0"/>
                      </a:lnTo>
                      <a:lnTo>
                        <a:pt x="306" y="74"/>
                      </a:lnTo>
                      <a:lnTo>
                        <a:pt x="260" y="30"/>
                      </a:lnTo>
                      <a:lnTo>
                        <a:pt x="254" y="36"/>
                      </a:lnTo>
                      <a:lnTo>
                        <a:pt x="306" y="90"/>
                      </a:lnTo>
                      <a:lnTo>
                        <a:pt x="304" y="120"/>
                      </a:lnTo>
                      <a:lnTo>
                        <a:pt x="244" y="62"/>
                      </a:lnTo>
                      <a:lnTo>
                        <a:pt x="236" y="68"/>
                      </a:lnTo>
                      <a:lnTo>
                        <a:pt x="304" y="138"/>
                      </a:lnTo>
                      <a:lnTo>
                        <a:pt x="304" y="190"/>
                      </a:lnTo>
                      <a:lnTo>
                        <a:pt x="286" y="270"/>
                      </a:lnTo>
                      <a:lnTo>
                        <a:pt x="286" y="270"/>
                      </a:lnTo>
                      <a:lnTo>
                        <a:pt x="272" y="278"/>
                      </a:lnTo>
                      <a:lnTo>
                        <a:pt x="258" y="286"/>
                      </a:lnTo>
                      <a:lnTo>
                        <a:pt x="174" y="260"/>
                      </a:lnTo>
                      <a:lnTo>
                        <a:pt x="130" y="234"/>
                      </a:lnTo>
                      <a:lnTo>
                        <a:pt x="104" y="144"/>
                      </a:lnTo>
                      <a:lnTo>
                        <a:pt x="94" y="148"/>
                      </a:lnTo>
                      <a:lnTo>
                        <a:pt x="114" y="226"/>
                      </a:lnTo>
                      <a:lnTo>
                        <a:pt x="86" y="212"/>
                      </a:lnTo>
                      <a:lnTo>
                        <a:pt x="68" y="144"/>
                      </a:lnTo>
                      <a:lnTo>
                        <a:pt x="58" y="146"/>
                      </a:lnTo>
                      <a:lnTo>
                        <a:pt x="72" y="204"/>
                      </a:lnTo>
                      <a:lnTo>
                        <a:pt x="8" y="168"/>
                      </a:lnTo>
                      <a:lnTo>
                        <a:pt x="0" y="180"/>
                      </a:lnTo>
                      <a:lnTo>
                        <a:pt x="66" y="220"/>
                      </a:lnTo>
                      <a:lnTo>
                        <a:pt x="6" y="236"/>
                      </a:lnTo>
                      <a:lnTo>
                        <a:pt x="8" y="246"/>
                      </a:lnTo>
                      <a:lnTo>
                        <a:pt x="80" y="228"/>
                      </a:lnTo>
                      <a:lnTo>
                        <a:pt x="106" y="244"/>
                      </a:lnTo>
                      <a:lnTo>
                        <a:pt x="26" y="268"/>
                      </a:lnTo>
                      <a:lnTo>
                        <a:pt x="28" y="278"/>
                      </a:lnTo>
                      <a:lnTo>
                        <a:pt x="122" y="254"/>
                      </a:lnTo>
                      <a:lnTo>
                        <a:pt x="166" y="280"/>
                      </a:lnTo>
                      <a:lnTo>
                        <a:pt x="228" y="336"/>
                      </a:lnTo>
                      <a:lnTo>
                        <a:pt x="228" y="336"/>
                      </a:lnTo>
                      <a:lnTo>
                        <a:pt x="228" y="354"/>
                      </a:lnTo>
                      <a:lnTo>
                        <a:pt x="228" y="354"/>
                      </a:lnTo>
                      <a:lnTo>
                        <a:pt x="228" y="366"/>
                      </a:lnTo>
                      <a:lnTo>
                        <a:pt x="162" y="426"/>
                      </a:lnTo>
                      <a:lnTo>
                        <a:pt x="118" y="452"/>
                      </a:lnTo>
                      <a:lnTo>
                        <a:pt x="28" y="430"/>
                      </a:lnTo>
                      <a:lnTo>
                        <a:pt x="26" y="440"/>
                      </a:lnTo>
                      <a:lnTo>
                        <a:pt x="102" y="462"/>
                      </a:lnTo>
                      <a:lnTo>
                        <a:pt x="76" y="478"/>
                      </a:lnTo>
                      <a:lnTo>
                        <a:pt x="8" y="462"/>
                      </a:lnTo>
                      <a:lnTo>
                        <a:pt x="6" y="470"/>
                      </a:lnTo>
                      <a:lnTo>
                        <a:pt x="62" y="488"/>
                      </a:lnTo>
                      <a:lnTo>
                        <a:pt x="0" y="526"/>
                      </a:lnTo>
                      <a:lnTo>
                        <a:pt x="6" y="538"/>
                      </a:lnTo>
                      <a:lnTo>
                        <a:pt x="74" y="500"/>
                      </a:lnTo>
                      <a:lnTo>
                        <a:pt x="58" y="562"/>
                      </a:lnTo>
                      <a:lnTo>
                        <a:pt x="68" y="564"/>
                      </a:lnTo>
                      <a:lnTo>
                        <a:pt x="88" y="492"/>
                      </a:lnTo>
                      <a:lnTo>
                        <a:pt x="114" y="478"/>
                      </a:lnTo>
                      <a:lnTo>
                        <a:pt x="94" y="560"/>
                      </a:lnTo>
                      <a:lnTo>
                        <a:pt x="104" y="562"/>
                      </a:lnTo>
                      <a:lnTo>
                        <a:pt x="132" y="468"/>
                      </a:lnTo>
                      <a:lnTo>
                        <a:pt x="176" y="444"/>
                      </a:lnTo>
                      <a:lnTo>
                        <a:pt x="256" y="418"/>
                      </a:lnTo>
                      <a:lnTo>
                        <a:pt x="256" y="418"/>
                      </a:lnTo>
                      <a:lnTo>
                        <a:pt x="268" y="428"/>
                      </a:lnTo>
                      <a:lnTo>
                        <a:pt x="282" y="436"/>
                      </a:lnTo>
                      <a:lnTo>
                        <a:pt x="300" y="522"/>
                      </a:lnTo>
                      <a:lnTo>
                        <a:pt x="302" y="572"/>
                      </a:lnTo>
                      <a:lnTo>
                        <a:pt x="236" y="640"/>
                      </a:lnTo>
                      <a:lnTo>
                        <a:pt x="244" y="646"/>
                      </a:lnTo>
                      <a:lnTo>
                        <a:pt x="302" y="590"/>
                      </a:lnTo>
                      <a:lnTo>
                        <a:pt x="302" y="620"/>
                      </a:lnTo>
                      <a:lnTo>
                        <a:pt x="254" y="672"/>
                      </a:lnTo>
                      <a:lnTo>
                        <a:pt x="260" y="678"/>
                      </a:lnTo>
                      <a:lnTo>
                        <a:pt x="304" y="638"/>
                      </a:lnTo>
                      <a:lnTo>
                        <a:pt x="304" y="712"/>
                      </a:lnTo>
                      <a:lnTo>
                        <a:pt x="320" y="712"/>
                      </a:lnTo>
                      <a:lnTo>
                        <a:pt x="320" y="636"/>
                      </a:lnTo>
                      <a:lnTo>
                        <a:pt x="366" y="678"/>
                      </a:lnTo>
                      <a:lnTo>
                        <a:pt x="372" y="672"/>
                      </a:lnTo>
                      <a:lnTo>
                        <a:pt x="320" y="618"/>
                      </a:lnTo>
                      <a:lnTo>
                        <a:pt x="322" y="588"/>
                      </a:lnTo>
                      <a:lnTo>
                        <a:pt x="382" y="646"/>
                      </a:lnTo>
                      <a:lnTo>
                        <a:pt x="390" y="640"/>
                      </a:lnTo>
                      <a:lnTo>
                        <a:pt x="322" y="568"/>
                      </a:lnTo>
                      <a:lnTo>
                        <a:pt x="322" y="518"/>
                      </a:lnTo>
                      <a:lnTo>
                        <a:pt x="340" y="438"/>
                      </a:lnTo>
                      <a:lnTo>
                        <a:pt x="340" y="438"/>
                      </a:lnTo>
                      <a:lnTo>
                        <a:pt x="356" y="432"/>
                      </a:lnTo>
                      <a:lnTo>
                        <a:pt x="370" y="422"/>
                      </a:lnTo>
                      <a:lnTo>
                        <a:pt x="452" y="448"/>
                      </a:lnTo>
                      <a:lnTo>
                        <a:pt x="496" y="472"/>
                      </a:lnTo>
                      <a:lnTo>
                        <a:pt x="522" y="562"/>
                      </a:lnTo>
                      <a:lnTo>
                        <a:pt x="532" y="560"/>
                      </a:lnTo>
                      <a:lnTo>
                        <a:pt x="512" y="482"/>
                      </a:lnTo>
                      <a:lnTo>
                        <a:pt x="540" y="496"/>
                      </a:lnTo>
                      <a:lnTo>
                        <a:pt x="558" y="564"/>
                      </a:lnTo>
                      <a:lnTo>
                        <a:pt x="568" y="562"/>
                      </a:lnTo>
                      <a:lnTo>
                        <a:pt x="554" y="504"/>
                      </a:lnTo>
                      <a:lnTo>
                        <a:pt x="618" y="540"/>
                      </a:lnTo>
                      <a:lnTo>
                        <a:pt x="626" y="528"/>
                      </a:lnTo>
                      <a:lnTo>
                        <a:pt x="560" y="488"/>
                      </a:lnTo>
                      <a:lnTo>
                        <a:pt x="620" y="470"/>
                      </a:lnTo>
                      <a:close/>
                      <a:moveTo>
                        <a:pt x="314" y="410"/>
                      </a:moveTo>
                      <a:lnTo>
                        <a:pt x="314" y="410"/>
                      </a:lnTo>
                      <a:lnTo>
                        <a:pt x="304" y="408"/>
                      </a:lnTo>
                      <a:lnTo>
                        <a:pt x="294" y="406"/>
                      </a:lnTo>
                      <a:lnTo>
                        <a:pt x="284" y="400"/>
                      </a:lnTo>
                      <a:lnTo>
                        <a:pt x="276" y="394"/>
                      </a:lnTo>
                      <a:lnTo>
                        <a:pt x="268" y="384"/>
                      </a:lnTo>
                      <a:lnTo>
                        <a:pt x="264" y="376"/>
                      </a:lnTo>
                      <a:lnTo>
                        <a:pt x="260" y="364"/>
                      </a:lnTo>
                      <a:lnTo>
                        <a:pt x="260" y="354"/>
                      </a:lnTo>
                      <a:lnTo>
                        <a:pt x="260" y="354"/>
                      </a:lnTo>
                      <a:lnTo>
                        <a:pt x="260" y="342"/>
                      </a:lnTo>
                      <a:lnTo>
                        <a:pt x="264" y="332"/>
                      </a:lnTo>
                      <a:lnTo>
                        <a:pt x="268" y="322"/>
                      </a:lnTo>
                      <a:lnTo>
                        <a:pt x="276" y="314"/>
                      </a:lnTo>
                      <a:lnTo>
                        <a:pt x="284" y="308"/>
                      </a:lnTo>
                      <a:lnTo>
                        <a:pt x="294" y="302"/>
                      </a:lnTo>
                      <a:lnTo>
                        <a:pt x="304" y="300"/>
                      </a:lnTo>
                      <a:lnTo>
                        <a:pt x="314" y="298"/>
                      </a:lnTo>
                      <a:lnTo>
                        <a:pt x="314" y="298"/>
                      </a:lnTo>
                      <a:lnTo>
                        <a:pt x="326" y="300"/>
                      </a:lnTo>
                      <a:lnTo>
                        <a:pt x="336" y="302"/>
                      </a:lnTo>
                      <a:lnTo>
                        <a:pt x="346" y="308"/>
                      </a:lnTo>
                      <a:lnTo>
                        <a:pt x="354" y="314"/>
                      </a:lnTo>
                      <a:lnTo>
                        <a:pt x="362" y="322"/>
                      </a:lnTo>
                      <a:lnTo>
                        <a:pt x="366" y="332"/>
                      </a:lnTo>
                      <a:lnTo>
                        <a:pt x="370" y="342"/>
                      </a:lnTo>
                      <a:lnTo>
                        <a:pt x="370" y="354"/>
                      </a:lnTo>
                      <a:lnTo>
                        <a:pt x="370" y="354"/>
                      </a:lnTo>
                      <a:lnTo>
                        <a:pt x="370" y="364"/>
                      </a:lnTo>
                      <a:lnTo>
                        <a:pt x="366" y="376"/>
                      </a:lnTo>
                      <a:lnTo>
                        <a:pt x="362" y="384"/>
                      </a:lnTo>
                      <a:lnTo>
                        <a:pt x="354" y="394"/>
                      </a:lnTo>
                      <a:lnTo>
                        <a:pt x="346" y="400"/>
                      </a:lnTo>
                      <a:lnTo>
                        <a:pt x="336" y="406"/>
                      </a:lnTo>
                      <a:lnTo>
                        <a:pt x="326" y="408"/>
                      </a:lnTo>
                      <a:lnTo>
                        <a:pt x="314" y="410"/>
                      </a:lnTo>
                      <a:lnTo>
                        <a:pt x="314" y="410"/>
                      </a:lnTo>
                      <a:close/>
                    </a:path>
                  </a:pathLst>
                </a:custGeom>
                <a:solidFill>
                  <a:srgbClr val="FEFFFF">
                    <a:alpha val="7568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grpSp>
        </p:grpSp>
        <p:sp>
          <p:nvSpPr>
            <p:cNvPr id="26" name="Google Shape;26;p136"/>
            <p:cNvSpPr/>
            <p:nvPr/>
          </p:nvSpPr>
          <p:spPr>
            <a:xfrm>
              <a:off x="8267911" y="2855927"/>
              <a:ext cx="865764" cy="1172389"/>
            </a:xfrm>
            <a:custGeom>
              <a:rect b="b" l="l" r="r" t="t"/>
              <a:pathLst>
                <a:path extrusionOk="0" h="910" w="672">
                  <a:moveTo>
                    <a:pt x="672" y="672"/>
                  </a:moveTo>
                  <a:lnTo>
                    <a:pt x="670" y="672"/>
                  </a:lnTo>
                  <a:lnTo>
                    <a:pt x="562" y="532"/>
                  </a:lnTo>
                  <a:lnTo>
                    <a:pt x="562" y="532"/>
                  </a:lnTo>
                  <a:lnTo>
                    <a:pt x="572" y="520"/>
                  </a:lnTo>
                  <a:lnTo>
                    <a:pt x="582" y="506"/>
                  </a:lnTo>
                  <a:lnTo>
                    <a:pt x="624" y="522"/>
                  </a:lnTo>
                  <a:lnTo>
                    <a:pt x="624" y="522"/>
                  </a:lnTo>
                  <a:lnTo>
                    <a:pt x="630" y="522"/>
                  </a:lnTo>
                  <a:lnTo>
                    <a:pt x="636" y="520"/>
                  </a:lnTo>
                  <a:lnTo>
                    <a:pt x="636" y="520"/>
                  </a:lnTo>
                  <a:lnTo>
                    <a:pt x="640" y="514"/>
                  </a:lnTo>
                  <a:lnTo>
                    <a:pt x="640" y="514"/>
                  </a:lnTo>
                  <a:lnTo>
                    <a:pt x="640" y="510"/>
                  </a:lnTo>
                  <a:lnTo>
                    <a:pt x="640" y="504"/>
                  </a:lnTo>
                  <a:lnTo>
                    <a:pt x="636" y="502"/>
                  </a:lnTo>
                  <a:lnTo>
                    <a:pt x="632" y="498"/>
                  </a:lnTo>
                  <a:lnTo>
                    <a:pt x="590" y="482"/>
                  </a:lnTo>
                  <a:lnTo>
                    <a:pt x="590" y="482"/>
                  </a:lnTo>
                  <a:lnTo>
                    <a:pt x="594" y="460"/>
                  </a:lnTo>
                  <a:lnTo>
                    <a:pt x="672" y="446"/>
                  </a:lnTo>
                  <a:lnTo>
                    <a:pt x="672" y="410"/>
                  </a:lnTo>
                  <a:lnTo>
                    <a:pt x="588" y="422"/>
                  </a:lnTo>
                  <a:lnTo>
                    <a:pt x="588" y="422"/>
                  </a:lnTo>
                  <a:lnTo>
                    <a:pt x="582" y="406"/>
                  </a:lnTo>
                  <a:lnTo>
                    <a:pt x="576" y="392"/>
                  </a:lnTo>
                  <a:lnTo>
                    <a:pt x="610" y="364"/>
                  </a:lnTo>
                  <a:lnTo>
                    <a:pt x="610" y="364"/>
                  </a:lnTo>
                  <a:lnTo>
                    <a:pt x="614" y="360"/>
                  </a:lnTo>
                  <a:lnTo>
                    <a:pt x="614" y="356"/>
                  </a:lnTo>
                  <a:lnTo>
                    <a:pt x="614" y="356"/>
                  </a:lnTo>
                  <a:lnTo>
                    <a:pt x="614" y="352"/>
                  </a:lnTo>
                  <a:lnTo>
                    <a:pt x="612" y="348"/>
                  </a:lnTo>
                  <a:lnTo>
                    <a:pt x="612" y="348"/>
                  </a:lnTo>
                  <a:lnTo>
                    <a:pt x="608" y="344"/>
                  </a:lnTo>
                  <a:lnTo>
                    <a:pt x="604" y="342"/>
                  </a:lnTo>
                  <a:lnTo>
                    <a:pt x="600" y="344"/>
                  </a:lnTo>
                  <a:lnTo>
                    <a:pt x="594" y="346"/>
                  </a:lnTo>
                  <a:lnTo>
                    <a:pt x="560" y="374"/>
                  </a:lnTo>
                  <a:lnTo>
                    <a:pt x="560" y="374"/>
                  </a:lnTo>
                  <a:lnTo>
                    <a:pt x="550" y="366"/>
                  </a:lnTo>
                  <a:lnTo>
                    <a:pt x="540" y="358"/>
                  </a:lnTo>
                  <a:lnTo>
                    <a:pt x="602" y="190"/>
                  </a:lnTo>
                  <a:lnTo>
                    <a:pt x="672" y="156"/>
                  </a:lnTo>
                  <a:lnTo>
                    <a:pt x="672" y="134"/>
                  </a:lnTo>
                  <a:lnTo>
                    <a:pt x="612" y="160"/>
                  </a:lnTo>
                  <a:lnTo>
                    <a:pt x="624" y="128"/>
                  </a:lnTo>
                  <a:lnTo>
                    <a:pt x="672" y="104"/>
                  </a:lnTo>
                  <a:lnTo>
                    <a:pt x="672" y="84"/>
                  </a:lnTo>
                  <a:lnTo>
                    <a:pt x="634" y="100"/>
                  </a:lnTo>
                  <a:lnTo>
                    <a:pt x="666" y="10"/>
                  </a:lnTo>
                  <a:lnTo>
                    <a:pt x="644" y="0"/>
                  </a:lnTo>
                  <a:lnTo>
                    <a:pt x="606" y="92"/>
                  </a:lnTo>
                  <a:lnTo>
                    <a:pt x="572" y="18"/>
                  </a:lnTo>
                  <a:lnTo>
                    <a:pt x="556" y="26"/>
                  </a:lnTo>
                  <a:lnTo>
                    <a:pt x="596" y="120"/>
                  </a:lnTo>
                  <a:lnTo>
                    <a:pt x="582" y="152"/>
                  </a:lnTo>
                  <a:lnTo>
                    <a:pt x="536" y="52"/>
                  </a:lnTo>
                  <a:lnTo>
                    <a:pt x="518" y="58"/>
                  </a:lnTo>
                  <a:lnTo>
                    <a:pt x="570" y="182"/>
                  </a:lnTo>
                  <a:lnTo>
                    <a:pt x="504" y="344"/>
                  </a:lnTo>
                  <a:lnTo>
                    <a:pt x="504" y="344"/>
                  </a:lnTo>
                  <a:lnTo>
                    <a:pt x="490" y="342"/>
                  </a:lnTo>
                  <a:lnTo>
                    <a:pt x="476" y="342"/>
                  </a:lnTo>
                  <a:lnTo>
                    <a:pt x="468" y="298"/>
                  </a:lnTo>
                  <a:lnTo>
                    <a:pt x="468" y="298"/>
                  </a:lnTo>
                  <a:lnTo>
                    <a:pt x="468" y="296"/>
                  </a:lnTo>
                  <a:lnTo>
                    <a:pt x="468" y="296"/>
                  </a:lnTo>
                  <a:lnTo>
                    <a:pt x="468" y="294"/>
                  </a:lnTo>
                  <a:lnTo>
                    <a:pt x="468" y="294"/>
                  </a:lnTo>
                  <a:lnTo>
                    <a:pt x="468" y="294"/>
                  </a:lnTo>
                  <a:lnTo>
                    <a:pt x="468" y="294"/>
                  </a:lnTo>
                  <a:lnTo>
                    <a:pt x="470" y="290"/>
                  </a:lnTo>
                  <a:lnTo>
                    <a:pt x="470" y="290"/>
                  </a:lnTo>
                  <a:lnTo>
                    <a:pt x="468" y="290"/>
                  </a:lnTo>
                  <a:lnTo>
                    <a:pt x="468" y="290"/>
                  </a:lnTo>
                  <a:lnTo>
                    <a:pt x="464" y="288"/>
                  </a:lnTo>
                  <a:lnTo>
                    <a:pt x="464" y="288"/>
                  </a:lnTo>
                  <a:lnTo>
                    <a:pt x="464" y="288"/>
                  </a:lnTo>
                  <a:lnTo>
                    <a:pt x="464" y="288"/>
                  </a:lnTo>
                  <a:lnTo>
                    <a:pt x="458" y="286"/>
                  </a:lnTo>
                  <a:lnTo>
                    <a:pt x="458" y="286"/>
                  </a:lnTo>
                  <a:lnTo>
                    <a:pt x="460" y="288"/>
                  </a:lnTo>
                  <a:lnTo>
                    <a:pt x="460" y="288"/>
                  </a:lnTo>
                  <a:lnTo>
                    <a:pt x="456" y="288"/>
                  </a:lnTo>
                  <a:lnTo>
                    <a:pt x="454" y="288"/>
                  </a:lnTo>
                  <a:lnTo>
                    <a:pt x="454" y="288"/>
                  </a:lnTo>
                  <a:lnTo>
                    <a:pt x="450" y="288"/>
                  </a:lnTo>
                  <a:lnTo>
                    <a:pt x="446" y="290"/>
                  </a:lnTo>
                  <a:lnTo>
                    <a:pt x="444" y="298"/>
                  </a:lnTo>
                  <a:lnTo>
                    <a:pt x="444" y="298"/>
                  </a:lnTo>
                  <a:lnTo>
                    <a:pt x="444" y="300"/>
                  </a:lnTo>
                  <a:lnTo>
                    <a:pt x="444" y="300"/>
                  </a:lnTo>
                  <a:lnTo>
                    <a:pt x="444" y="302"/>
                  </a:lnTo>
                  <a:lnTo>
                    <a:pt x="450" y="346"/>
                  </a:lnTo>
                  <a:lnTo>
                    <a:pt x="450" y="346"/>
                  </a:lnTo>
                  <a:lnTo>
                    <a:pt x="438" y="350"/>
                  </a:lnTo>
                  <a:lnTo>
                    <a:pt x="426" y="356"/>
                  </a:lnTo>
                  <a:lnTo>
                    <a:pt x="310" y="216"/>
                  </a:lnTo>
                  <a:lnTo>
                    <a:pt x="320" y="90"/>
                  </a:lnTo>
                  <a:lnTo>
                    <a:pt x="302" y="88"/>
                  </a:lnTo>
                  <a:lnTo>
                    <a:pt x="288" y="192"/>
                  </a:lnTo>
                  <a:lnTo>
                    <a:pt x="266" y="166"/>
                  </a:lnTo>
                  <a:lnTo>
                    <a:pt x="276" y="70"/>
                  </a:lnTo>
                  <a:lnTo>
                    <a:pt x="258" y="68"/>
                  </a:lnTo>
                  <a:lnTo>
                    <a:pt x="248" y="144"/>
                  </a:lnTo>
                  <a:lnTo>
                    <a:pt x="188" y="72"/>
                  </a:lnTo>
                  <a:lnTo>
                    <a:pt x="168" y="88"/>
                  </a:lnTo>
                  <a:lnTo>
                    <a:pt x="228" y="164"/>
                  </a:lnTo>
                  <a:lnTo>
                    <a:pt x="148" y="158"/>
                  </a:lnTo>
                  <a:lnTo>
                    <a:pt x="146" y="174"/>
                  </a:lnTo>
                  <a:lnTo>
                    <a:pt x="246" y="188"/>
                  </a:lnTo>
                  <a:lnTo>
                    <a:pt x="268" y="214"/>
                  </a:lnTo>
                  <a:lnTo>
                    <a:pt x="156" y="204"/>
                  </a:lnTo>
                  <a:lnTo>
                    <a:pt x="154" y="222"/>
                  </a:lnTo>
                  <a:lnTo>
                    <a:pt x="288" y="240"/>
                  </a:lnTo>
                  <a:lnTo>
                    <a:pt x="396" y="380"/>
                  </a:lnTo>
                  <a:lnTo>
                    <a:pt x="396" y="380"/>
                  </a:lnTo>
                  <a:lnTo>
                    <a:pt x="388" y="392"/>
                  </a:lnTo>
                  <a:lnTo>
                    <a:pt x="380" y="404"/>
                  </a:lnTo>
                  <a:lnTo>
                    <a:pt x="338" y="386"/>
                  </a:lnTo>
                  <a:lnTo>
                    <a:pt x="338" y="386"/>
                  </a:lnTo>
                  <a:lnTo>
                    <a:pt x="334" y="386"/>
                  </a:lnTo>
                  <a:lnTo>
                    <a:pt x="328" y="388"/>
                  </a:lnTo>
                  <a:lnTo>
                    <a:pt x="326" y="390"/>
                  </a:lnTo>
                  <a:lnTo>
                    <a:pt x="322" y="394"/>
                  </a:lnTo>
                  <a:lnTo>
                    <a:pt x="322" y="394"/>
                  </a:lnTo>
                  <a:lnTo>
                    <a:pt x="322" y="398"/>
                  </a:lnTo>
                  <a:lnTo>
                    <a:pt x="322" y="404"/>
                  </a:lnTo>
                  <a:lnTo>
                    <a:pt x="326" y="408"/>
                  </a:lnTo>
                  <a:lnTo>
                    <a:pt x="330" y="410"/>
                  </a:lnTo>
                  <a:lnTo>
                    <a:pt x="372" y="426"/>
                  </a:lnTo>
                  <a:lnTo>
                    <a:pt x="372" y="426"/>
                  </a:lnTo>
                  <a:lnTo>
                    <a:pt x="370" y="438"/>
                  </a:lnTo>
                  <a:lnTo>
                    <a:pt x="368" y="450"/>
                  </a:lnTo>
                  <a:lnTo>
                    <a:pt x="188" y="482"/>
                  </a:lnTo>
                  <a:lnTo>
                    <a:pt x="82" y="410"/>
                  </a:lnTo>
                  <a:lnTo>
                    <a:pt x="72" y="424"/>
                  </a:lnTo>
                  <a:lnTo>
                    <a:pt x="156" y="488"/>
                  </a:lnTo>
                  <a:lnTo>
                    <a:pt x="122" y="494"/>
                  </a:lnTo>
                  <a:lnTo>
                    <a:pt x="44" y="440"/>
                  </a:lnTo>
                  <a:lnTo>
                    <a:pt x="32" y="454"/>
                  </a:lnTo>
                  <a:lnTo>
                    <a:pt x="92" y="500"/>
                  </a:lnTo>
                  <a:lnTo>
                    <a:pt x="0" y="516"/>
                  </a:lnTo>
                  <a:lnTo>
                    <a:pt x="0" y="528"/>
                  </a:lnTo>
                  <a:lnTo>
                    <a:pt x="2" y="540"/>
                  </a:lnTo>
                  <a:lnTo>
                    <a:pt x="100" y="528"/>
                  </a:lnTo>
                  <a:lnTo>
                    <a:pt x="54" y="594"/>
                  </a:lnTo>
                  <a:lnTo>
                    <a:pt x="68" y="604"/>
                  </a:lnTo>
                  <a:lnTo>
                    <a:pt x="130" y="524"/>
                  </a:lnTo>
                  <a:lnTo>
                    <a:pt x="164" y="518"/>
                  </a:lnTo>
                  <a:lnTo>
                    <a:pt x="100" y="610"/>
                  </a:lnTo>
                  <a:lnTo>
                    <a:pt x="116" y="620"/>
                  </a:lnTo>
                  <a:lnTo>
                    <a:pt x="196" y="514"/>
                  </a:lnTo>
                  <a:lnTo>
                    <a:pt x="374" y="490"/>
                  </a:lnTo>
                  <a:lnTo>
                    <a:pt x="374" y="490"/>
                  </a:lnTo>
                  <a:lnTo>
                    <a:pt x="380" y="502"/>
                  </a:lnTo>
                  <a:lnTo>
                    <a:pt x="386" y="516"/>
                  </a:lnTo>
                  <a:lnTo>
                    <a:pt x="352" y="544"/>
                  </a:lnTo>
                  <a:lnTo>
                    <a:pt x="352" y="544"/>
                  </a:lnTo>
                  <a:lnTo>
                    <a:pt x="348" y="548"/>
                  </a:lnTo>
                  <a:lnTo>
                    <a:pt x="346" y="552"/>
                  </a:lnTo>
                  <a:lnTo>
                    <a:pt x="348" y="558"/>
                  </a:lnTo>
                  <a:lnTo>
                    <a:pt x="350" y="562"/>
                  </a:lnTo>
                  <a:lnTo>
                    <a:pt x="350" y="562"/>
                  </a:lnTo>
                  <a:lnTo>
                    <a:pt x="354" y="564"/>
                  </a:lnTo>
                  <a:lnTo>
                    <a:pt x="358" y="566"/>
                  </a:lnTo>
                  <a:lnTo>
                    <a:pt x="362" y="566"/>
                  </a:lnTo>
                  <a:lnTo>
                    <a:pt x="366" y="564"/>
                  </a:lnTo>
                  <a:lnTo>
                    <a:pt x="402" y="534"/>
                  </a:lnTo>
                  <a:lnTo>
                    <a:pt x="402" y="534"/>
                  </a:lnTo>
                  <a:lnTo>
                    <a:pt x="420" y="548"/>
                  </a:lnTo>
                  <a:lnTo>
                    <a:pt x="356" y="722"/>
                  </a:lnTo>
                  <a:lnTo>
                    <a:pt x="240" y="776"/>
                  </a:lnTo>
                  <a:lnTo>
                    <a:pt x="248" y="794"/>
                  </a:lnTo>
                  <a:lnTo>
                    <a:pt x="346" y="752"/>
                  </a:lnTo>
                  <a:lnTo>
                    <a:pt x="334" y="784"/>
                  </a:lnTo>
                  <a:lnTo>
                    <a:pt x="246" y="826"/>
                  </a:lnTo>
                  <a:lnTo>
                    <a:pt x="254" y="842"/>
                  </a:lnTo>
                  <a:lnTo>
                    <a:pt x="324" y="812"/>
                  </a:lnTo>
                  <a:lnTo>
                    <a:pt x="292" y="902"/>
                  </a:lnTo>
                  <a:lnTo>
                    <a:pt x="310" y="910"/>
                  </a:lnTo>
                  <a:lnTo>
                    <a:pt x="314" y="910"/>
                  </a:lnTo>
                  <a:lnTo>
                    <a:pt x="352" y="820"/>
                  </a:lnTo>
                  <a:lnTo>
                    <a:pt x="386" y="892"/>
                  </a:lnTo>
                  <a:lnTo>
                    <a:pt x="402" y="886"/>
                  </a:lnTo>
                  <a:lnTo>
                    <a:pt x="364" y="792"/>
                  </a:lnTo>
                  <a:lnTo>
                    <a:pt x="376" y="760"/>
                  </a:lnTo>
                  <a:lnTo>
                    <a:pt x="422" y="860"/>
                  </a:lnTo>
                  <a:lnTo>
                    <a:pt x="440" y="852"/>
                  </a:lnTo>
                  <a:lnTo>
                    <a:pt x="388" y="730"/>
                  </a:lnTo>
                  <a:lnTo>
                    <a:pt x="456" y="564"/>
                  </a:lnTo>
                  <a:lnTo>
                    <a:pt x="456" y="564"/>
                  </a:lnTo>
                  <a:lnTo>
                    <a:pt x="472" y="566"/>
                  </a:lnTo>
                  <a:lnTo>
                    <a:pt x="486" y="566"/>
                  </a:lnTo>
                  <a:lnTo>
                    <a:pt x="494" y="612"/>
                  </a:lnTo>
                  <a:lnTo>
                    <a:pt x="494" y="612"/>
                  </a:lnTo>
                  <a:lnTo>
                    <a:pt x="496" y="616"/>
                  </a:lnTo>
                  <a:lnTo>
                    <a:pt x="498" y="620"/>
                  </a:lnTo>
                  <a:lnTo>
                    <a:pt x="498" y="620"/>
                  </a:lnTo>
                  <a:lnTo>
                    <a:pt x="504" y="622"/>
                  </a:lnTo>
                  <a:lnTo>
                    <a:pt x="508" y="622"/>
                  </a:lnTo>
                  <a:lnTo>
                    <a:pt x="508" y="622"/>
                  </a:lnTo>
                  <a:lnTo>
                    <a:pt x="514" y="620"/>
                  </a:lnTo>
                  <a:lnTo>
                    <a:pt x="514" y="620"/>
                  </a:lnTo>
                  <a:lnTo>
                    <a:pt x="518" y="614"/>
                  </a:lnTo>
                  <a:lnTo>
                    <a:pt x="518" y="608"/>
                  </a:lnTo>
                  <a:lnTo>
                    <a:pt x="512" y="562"/>
                  </a:lnTo>
                  <a:lnTo>
                    <a:pt x="512" y="562"/>
                  </a:lnTo>
                  <a:lnTo>
                    <a:pt x="530" y="556"/>
                  </a:lnTo>
                  <a:lnTo>
                    <a:pt x="648" y="694"/>
                  </a:lnTo>
                  <a:lnTo>
                    <a:pt x="638" y="822"/>
                  </a:lnTo>
                  <a:lnTo>
                    <a:pt x="656" y="824"/>
                  </a:lnTo>
                  <a:lnTo>
                    <a:pt x="670" y="720"/>
                  </a:lnTo>
                  <a:lnTo>
                    <a:pt x="672" y="722"/>
                  </a:lnTo>
                  <a:lnTo>
                    <a:pt x="672" y="672"/>
                  </a:lnTo>
                  <a:close/>
                  <a:moveTo>
                    <a:pt x="532" y="518"/>
                  </a:moveTo>
                  <a:lnTo>
                    <a:pt x="532" y="518"/>
                  </a:lnTo>
                  <a:lnTo>
                    <a:pt x="518" y="526"/>
                  </a:lnTo>
                  <a:lnTo>
                    <a:pt x="504" y="532"/>
                  </a:lnTo>
                  <a:lnTo>
                    <a:pt x="488" y="534"/>
                  </a:lnTo>
                  <a:lnTo>
                    <a:pt x="472" y="534"/>
                  </a:lnTo>
                  <a:lnTo>
                    <a:pt x="458" y="532"/>
                  </a:lnTo>
                  <a:lnTo>
                    <a:pt x="442" y="526"/>
                  </a:lnTo>
                  <a:lnTo>
                    <a:pt x="430" y="516"/>
                  </a:lnTo>
                  <a:lnTo>
                    <a:pt x="418" y="504"/>
                  </a:lnTo>
                  <a:lnTo>
                    <a:pt x="418" y="504"/>
                  </a:lnTo>
                  <a:lnTo>
                    <a:pt x="410" y="492"/>
                  </a:lnTo>
                  <a:lnTo>
                    <a:pt x="404" y="476"/>
                  </a:lnTo>
                  <a:lnTo>
                    <a:pt x="400" y="462"/>
                  </a:lnTo>
                  <a:lnTo>
                    <a:pt x="400" y="446"/>
                  </a:lnTo>
                  <a:lnTo>
                    <a:pt x="404" y="430"/>
                  </a:lnTo>
                  <a:lnTo>
                    <a:pt x="410" y="416"/>
                  </a:lnTo>
                  <a:lnTo>
                    <a:pt x="418" y="402"/>
                  </a:lnTo>
                  <a:lnTo>
                    <a:pt x="430" y="392"/>
                  </a:lnTo>
                  <a:lnTo>
                    <a:pt x="430" y="392"/>
                  </a:lnTo>
                  <a:lnTo>
                    <a:pt x="444" y="382"/>
                  </a:lnTo>
                  <a:lnTo>
                    <a:pt x="458" y="376"/>
                  </a:lnTo>
                  <a:lnTo>
                    <a:pt x="474" y="374"/>
                  </a:lnTo>
                  <a:lnTo>
                    <a:pt x="490" y="374"/>
                  </a:lnTo>
                  <a:lnTo>
                    <a:pt x="504" y="378"/>
                  </a:lnTo>
                  <a:lnTo>
                    <a:pt x="520" y="384"/>
                  </a:lnTo>
                  <a:lnTo>
                    <a:pt x="532" y="392"/>
                  </a:lnTo>
                  <a:lnTo>
                    <a:pt x="544" y="404"/>
                  </a:lnTo>
                  <a:lnTo>
                    <a:pt x="544" y="404"/>
                  </a:lnTo>
                  <a:lnTo>
                    <a:pt x="552" y="418"/>
                  </a:lnTo>
                  <a:lnTo>
                    <a:pt x="558" y="432"/>
                  </a:lnTo>
                  <a:lnTo>
                    <a:pt x="562" y="448"/>
                  </a:lnTo>
                  <a:lnTo>
                    <a:pt x="562" y="462"/>
                  </a:lnTo>
                  <a:lnTo>
                    <a:pt x="558" y="478"/>
                  </a:lnTo>
                  <a:lnTo>
                    <a:pt x="552" y="492"/>
                  </a:lnTo>
                  <a:lnTo>
                    <a:pt x="544" y="506"/>
                  </a:lnTo>
                  <a:lnTo>
                    <a:pt x="532" y="518"/>
                  </a:lnTo>
                  <a:lnTo>
                    <a:pt x="532" y="518"/>
                  </a:lnTo>
                  <a:close/>
                </a:path>
              </a:pathLst>
            </a:custGeom>
            <a:solidFill>
              <a:srgbClr val="FEFFFF">
                <a:alpha val="3921"/>
              </a:srgbClr>
            </a:solidFill>
            <a:ln cap="flat" cmpd="sng" w="9525">
              <a:solidFill>
                <a:srgbClr val="FEFFFF">
                  <a:alpha val="7843"/>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
          <p:nvSpPr>
            <p:cNvPr id="27" name="Google Shape;27;p136"/>
            <p:cNvSpPr/>
            <p:nvPr/>
          </p:nvSpPr>
          <p:spPr>
            <a:xfrm>
              <a:off x="6558164" y="5996260"/>
              <a:ext cx="1289035" cy="867126"/>
            </a:xfrm>
            <a:custGeom>
              <a:rect b="b" l="l" r="r" t="t"/>
              <a:pathLst>
                <a:path extrusionOk="0" h="744" w="1106">
                  <a:moveTo>
                    <a:pt x="1102" y="414"/>
                  </a:moveTo>
                  <a:lnTo>
                    <a:pt x="982" y="434"/>
                  </a:lnTo>
                  <a:lnTo>
                    <a:pt x="1036" y="350"/>
                  </a:lnTo>
                  <a:lnTo>
                    <a:pt x="1026" y="344"/>
                  </a:lnTo>
                  <a:lnTo>
                    <a:pt x="958" y="440"/>
                  </a:lnTo>
                  <a:lnTo>
                    <a:pt x="772" y="472"/>
                  </a:lnTo>
                  <a:lnTo>
                    <a:pt x="886" y="292"/>
                  </a:lnTo>
                  <a:lnTo>
                    <a:pt x="874" y="284"/>
                  </a:lnTo>
                  <a:lnTo>
                    <a:pt x="736" y="478"/>
                  </a:lnTo>
                  <a:lnTo>
                    <a:pt x="668" y="490"/>
                  </a:lnTo>
                  <a:lnTo>
                    <a:pt x="668" y="490"/>
                  </a:lnTo>
                  <a:lnTo>
                    <a:pt x="660" y="472"/>
                  </a:lnTo>
                  <a:lnTo>
                    <a:pt x="648" y="456"/>
                  </a:lnTo>
                  <a:lnTo>
                    <a:pt x="648" y="456"/>
                  </a:lnTo>
                  <a:lnTo>
                    <a:pt x="638" y="446"/>
                  </a:lnTo>
                  <a:lnTo>
                    <a:pt x="628" y="438"/>
                  </a:lnTo>
                  <a:lnTo>
                    <a:pt x="616" y="430"/>
                  </a:lnTo>
                  <a:lnTo>
                    <a:pt x="604" y="424"/>
                  </a:lnTo>
                  <a:lnTo>
                    <a:pt x="626" y="358"/>
                  </a:lnTo>
                  <a:lnTo>
                    <a:pt x="856" y="240"/>
                  </a:lnTo>
                  <a:lnTo>
                    <a:pt x="848" y="226"/>
                  </a:lnTo>
                  <a:lnTo>
                    <a:pt x="636" y="326"/>
                  </a:lnTo>
                  <a:lnTo>
                    <a:pt x="694" y="142"/>
                  </a:lnTo>
                  <a:lnTo>
                    <a:pt x="792" y="92"/>
                  </a:lnTo>
                  <a:lnTo>
                    <a:pt x="786" y="80"/>
                  </a:lnTo>
                  <a:lnTo>
                    <a:pt x="702" y="120"/>
                  </a:lnTo>
                  <a:lnTo>
                    <a:pt x="738" y="8"/>
                  </a:lnTo>
                  <a:lnTo>
                    <a:pt x="718" y="0"/>
                  </a:lnTo>
                  <a:lnTo>
                    <a:pt x="676" y="116"/>
                  </a:lnTo>
                  <a:lnTo>
                    <a:pt x="630" y="26"/>
                  </a:lnTo>
                  <a:lnTo>
                    <a:pt x="620" y="32"/>
                  </a:lnTo>
                  <a:lnTo>
                    <a:pt x="668" y="138"/>
                  </a:lnTo>
                  <a:lnTo>
                    <a:pt x="604" y="316"/>
                  </a:lnTo>
                  <a:lnTo>
                    <a:pt x="506" y="126"/>
                  </a:lnTo>
                  <a:lnTo>
                    <a:pt x="492" y="134"/>
                  </a:lnTo>
                  <a:lnTo>
                    <a:pt x="592" y="350"/>
                  </a:lnTo>
                  <a:lnTo>
                    <a:pt x="568" y="412"/>
                  </a:lnTo>
                  <a:lnTo>
                    <a:pt x="568" y="412"/>
                  </a:lnTo>
                  <a:lnTo>
                    <a:pt x="544" y="410"/>
                  </a:lnTo>
                  <a:lnTo>
                    <a:pt x="520" y="414"/>
                  </a:lnTo>
                  <a:lnTo>
                    <a:pt x="496" y="420"/>
                  </a:lnTo>
                  <a:lnTo>
                    <a:pt x="474" y="432"/>
                  </a:lnTo>
                  <a:lnTo>
                    <a:pt x="432" y="386"/>
                  </a:lnTo>
                  <a:lnTo>
                    <a:pt x="446" y="128"/>
                  </a:lnTo>
                  <a:lnTo>
                    <a:pt x="430" y="126"/>
                  </a:lnTo>
                  <a:lnTo>
                    <a:pt x="410" y="362"/>
                  </a:lnTo>
                  <a:lnTo>
                    <a:pt x="278" y="218"/>
                  </a:lnTo>
                  <a:lnTo>
                    <a:pt x="284" y="108"/>
                  </a:lnTo>
                  <a:lnTo>
                    <a:pt x="272" y="106"/>
                  </a:lnTo>
                  <a:lnTo>
                    <a:pt x="262" y="200"/>
                  </a:lnTo>
                  <a:lnTo>
                    <a:pt x="182" y="110"/>
                  </a:lnTo>
                  <a:lnTo>
                    <a:pt x="166" y="124"/>
                  </a:lnTo>
                  <a:lnTo>
                    <a:pt x="246" y="218"/>
                  </a:lnTo>
                  <a:lnTo>
                    <a:pt x="146" y="214"/>
                  </a:lnTo>
                  <a:lnTo>
                    <a:pt x="146" y="228"/>
                  </a:lnTo>
                  <a:lnTo>
                    <a:pt x="262" y="238"/>
                  </a:lnTo>
                  <a:lnTo>
                    <a:pt x="384" y="384"/>
                  </a:lnTo>
                  <a:lnTo>
                    <a:pt x="172" y="374"/>
                  </a:lnTo>
                  <a:lnTo>
                    <a:pt x="170" y="390"/>
                  </a:lnTo>
                  <a:lnTo>
                    <a:pt x="408" y="412"/>
                  </a:lnTo>
                  <a:lnTo>
                    <a:pt x="446" y="458"/>
                  </a:lnTo>
                  <a:lnTo>
                    <a:pt x="446" y="458"/>
                  </a:lnTo>
                  <a:lnTo>
                    <a:pt x="438" y="468"/>
                  </a:lnTo>
                  <a:lnTo>
                    <a:pt x="430" y="480"/>
                  </a:lnTo>
                  <a:lnTo>
                    <a:pt x="424" y="490"/>
                  </a:lnTo>
                  <a:lnTo>
                    <a:pt x="420" y="504"/>
                  </a:lnTo>
                  <a:lnTo>
                    <a:pt x="416" y="516"/>
                  </a:lnTo>
                  <a:lnTo>
                    <a:pt x="414" y="528"/>
                  </a:lnTo>
                  <a:lnTo>
                    <a:pt x="414" y="542"/>
                  </a:lnTo>
                  <a:lnTo>
                    <a:pt x="414" y="554"/>
                  </a:lnTo>
                  <a:lnTo>
                    <a:pt x="360" y="566"/>
                  </a:lnTo>
                  <a:lnTo>
                    <a:pt x="142" y="426"/>
                  </a:lnTo>
                  <a:lnTo>
                    <a:pt x="134" y="440"/>
                  </a:lnTo>
                  <a:lnTo>
                    <a:pt x="326" y="574"/>
                  </a:lnTo>
                  <a:lnTo>
                    <a:pt x="136" y="616"/>
                  </a:lnTo>
                  <a:lnTo>
                    <a:pt x="44" y="556"/>
                  </a:lnTo>
                  <a:lnTo>
                    <a:pt x="38" y="566"/>
                  </a:lnTo>
                  <a:lnTo>
                    <a:pt x="114" y="620"/>
                  </a:lnTo>
                  <a:lnTo>
                    <a:pt x="0" y="646"/>
                  </a:lnTo>
                  <a:lnTo>
                    <a:pt x="0" y="650"/>
                  </a:lnTo>
                  <a:lnTo>
                    <a:pt x="2" y="664"/>
                  </a:lnTo>
                  <a:lnTo>
                    <a:pt x="124" y="644"/>
                  </a:lnTo>
                  <a:lnTo>
                    <a:pt x="68" y="728"/>
                  </a:lnTo>
                  <a:lnTo>
                    <a:pt x="80" y="736"/>
                  </a:lnTo>
                  <a:lnTo>
                    <a:pt x="146" y="640"/>
                  </a:lnTo>
                  <a:lnTo>
                    <a:pt x="334" y="606"/>
                  </a:lnTo>
                  <a:lnTo>
                    <a:pt x="246" y="744"/>
                  </a:lnTo>
                  <a:lnTo>
                    <a:pt x="268" y="744"/>
                  </a:lnTo>
                  <a:lnTo>
                    <a:pt x="370" y="600"/>
                  </a:lnTo>
                  <a:lnTo>
                    <a:pt x="422" y="592"/>
                  </a:lnTo>
                  <a:lnTo>
                    <a:pt x="422" y="592"/>
                  </a:lnTo>
                  <a:lnTo>
                    <a:pt x="432" y="612"/>
                  </a:lnTo>
                  <a:lnTo>
                    <a:pt x="446" y="632"/>
                  </a:lnTo>
                  <a:lnTo>
                    <a:pt x="446" y="632"/>
                  </a:lnTo>
                  <a:lnTo>
                    <a:pt x="458" y="644"/>
                  </a:lnTo>
                  <a:lnTo>
                    <a:pt x="470" y="652"/>
                  </a:lnTo>
                  <a:lnTo>
                    <a:pt x="482" y="660"/>
                  </a:lnTo>
                  <a:lnTo>
                    <a:pt x="496" y="668"/>
                  </a:lnTo>
                  <a:lnTo>
                    <a:pt x="480" y="720"/>
                  </a:lnTo>
                  <a:lnTo>
                    <a:pt x="434" y="744"/>
                  </a:lnTo>
                  <a:lnTo>
                    <a:pt x="520" y="744"/>
                  </a:lnTo>
                  <a:lnTo>
                    <a:pt x="514" y="728"/>
                  </a:lnTo>
                  <a:lnTo>
                    <a:pt x="532" y="676"/>
                  </a:lnTo>
                  <a:lnTo>
                    <a:pt x="532" y="676"/>
                  </a:lnTo>
                  <a:lnTo>
                    <a:pt x="546" y="678"/>
                  </a:lnTo>
                  <a:lnTo>
                    <a:pt x="558" y="676"/>
                  </a:lnTo>
                  <a:lnTo>
                    <a:pt x="572" y="674"/>
                  </a:lnTo>
                  <a:lnTo>
                    <a:pt x="584" y="672"/>
                  </a:lnTo>
                  <a:lnTo>
                    <a:pt x="596" y="668"/>
                  </a:lnTo>
                  <a:lnTo>
                    <a:pt x="608" y="662"/>
                  </a:lnTo>
                  <a:lnTo>
                    <a:pt x="620" y="656"/>
                  </a:lnTo>
                  <a:lnTo>
                    <a:pt x="632" y="648"/>
                  </a:lnTo>
                  <a:lnTo>
                    <a:pt x="672" y="692"/>
                  </a:lnTo>
                  <a:lnTo>
                    <a:pt x="670" y="744"/>
                  </a:lnTo>
                  <a:lnTo>
                    <a:pt x="692" y="744"/>
                  </a:lnTo>
                  <a:lnTo>
                    <a:pt x="696" y="718"/>
                  </a:lnTo>
                  <a:lnTo>
                    <a:pt x="720" y="744"/>
                  </a:lnTo>
                  <a:lnTo>
                    <a:pt x="762" y="744"/>
                  </a:lnTo>
                  <a:lnTo>
                    <a:pt x="720" y="696"/>
                  </a:lnTo>
                  <a:lnTo>
                    <a:pt x="934" y="706"/>
                  </a:lnTo>
                  <a:lnTo>
                    <a:pt x="934" y="690"/>
                  </a:lnTo>
                  <a:lnTo>
                    <a:pt x="696" y="668"/>
                  </a:lnTo>
                  <a:lnTo>
                    <a:pt x="656" y="620"/>
                  </a:lnTo>
                  <a:lnTo>
                    <a:pt x="656" y="620"/>
                  </a:lnTo>
                  <a:lnTo>
                    <a:pt x="668" y="598"/>
                  </a:lnTo>
                  <a:lnTo>
                    <a:pt x="676" y="574"/>
                  </a:lnTo>
                  <a:lnTo>
                    <a:pt x="680" y="550"/>
                  </a:lnTo>
                  <a:lnTo>
                    <a:pt x="678" y="526"/>
                  </a:lnTo>
                  <a:lnTo>
                    <a:pt x="746" y="512"/>
                  </a:lnTo>
                  <a:lnTo>
                    <a:pt x="962" y="652"/>
                  </a:lnTo>
                  <a:lnTo>
                    <a:pt x="972" y="640"/>
                  </a:lnTo>
                  <a:lnTo>
                    <a:pt x="778" y="504"/>
                  </a:lnTo>
                  <a:lnTo>
                    <a:pt x="968" y="464"/>
                  </a:lnTo>
                  <a:lnTo>
                    <a:pt x="1060" y="524"/>
                  </a:lnTo>
                  <a:lnTo>
                    <a:pt x="1068" y="512"/>
                  </a:lnTo>
                  <a:lnTo>
                    <a:pt x="990" y="458"/>
                  </a:lnTo>
                  <a:lnTo>
                    <a:pt x="1106" y="434"/>
                  </a:lnTo>
                  <a:lnTo>
                    <a:pt x="1102" y="414"/>
                  </a:lnTo>
                  <a:close/>
                  <a:moveTo>
                    <a:pt x="608" y="614"/>
                  </a:moveTo>
                  <a:lnTo>
                    <a:pt x="608" y="614"/>
                  </a:lnTo>
                  <a:lnTo>
                    <a:pt x="592" y="626"/>
                  </a:lnTo>
                  <a:lnTo>
                    <a:pt x="576" y="632"/>
                  </a:lnTo>
                  <a:lnTo>
                    <a:pt x="558" y="636"/>
                  </a:lnTo>
                  <a:lnTo>
                    <a:pt x="540" y="638"/>
                  </a:lnTo>
                  <a:lnTo>
                    <a:pt x="522" y="634"/>
                  </a:lnTo>
                  <a:lnTo>
                    <a:pt x="506" y="628"/>
                  </a:lnTo>
                  <a:lnTo>
                    <a:pt x="490" y="618"/>
                  </a:lnTo>
                  <a:lnTo>
                    <a:pt x="476" y="606"/>
                  </a:lnTo>
                  <a:lnTo>
                    <a:pt x="476" y="606"/>
                  </a:lnTo>
                  <a:lnTo>
                    <a:pt x="466" y="590"/>
                  </a:lnTo>
                  <a:lnTo>
                    <a:pt x="458" y="574"/>
                  </a:lnTo>
                  <a:lnTo>
                    <a:pt x="454" y="556"/>
                  </a:lnTo>
                  <a:lnTo>
                    <a:pt x="454" y="538"/>
                  </a:lnTo>
                  <a:lnTo>
                    <a:pt x="456" y="520"/>
                  </a:lnTo>
                  <a:lnTo>
                    <a:pt x="464" y="504"/>
                  </a:lnTo>
                  <a:lnTo>
                    <a:pt x="472" y="488"/>
                  </a:lnTo>
                  <a:lnTo>
                    <a:pt x="486" y="474"/>
                  </a:lnTo>
                  <a:lnTo>
                    <a:pt x="486" y="474"/>
                  </a:lnTo>
                  <a:lnTo>
                    <a:pt x="502" y="462"/>
                  </a:lnTo>
                  <a:lnTo>
                    <a:pt x="518" y="456"/>
                  </a:lnTo>
                  <a:lnTo>
                    <a:pt x="536" y="452"/>
                  </a:lnTo>
                  <a:lnTo>
                    <a:pt x="554" y="452"/>
                  </a:lnTo>
                  <a:lnTo>
                    <a:pt x="572" y="454"/>
                  </a:lnTo>
                  <a:lnTo>
                    <a:pt x="588" y="460"/>
                  </a:lnTo>
                  <a:lnTo>
                    <a:pt x="604" y="470"/>
                  </a:lnTo>
                  <a:lnTo>
                    <a:pt x="618" y="482"/>
                  </a:lnTo>
                  <a:lnTo>
                    <a:pt x="618" y="482"/>
                  </a:lnTo>
                  <a:lnTo>
                    <a:pt x="628" y="498"/>
                  </a:lnTo>
                  <a:lnTo>
                    <a:pt x="636" y="516"/>
                  </a:lnTo>
                  <a:lnTo>
                    <a:pt x="640" y="532"/>
                  </a:lnTo>
                  <a:lnTo>
                    <a:pt x="640" y="550"/>
                  </a:lnTo>
                  <a:lnTo>
                    <a:pt x="638" y="568"/>
                  </a:lnTo>
                  <a:lnTo>
                    <a:pt x="630" y="586"/>
                  </a:lnTo>
                  <a:lnTo>
                    <a:pt x="622" y="600"/>
                  </a:lnTo>
                  <a:lnTo>
                    <a:pt x="608" y="614"/>
                  </a:lnTo>
                  <a:lnTo>
                    <a:pt x="608" y="614"/>
                  </a:lnTo>
                  <a:close/>
                </a:path>
              </a:pathLst>
            </a:custGeom>
            <a:solidFill>
              <a:srgbClr val="FEFFFF">
                <a:alpha val="3921"/>
              </a:srgbClr>
            </a:solidFill>
            <a:ln cap="flat" cmpd="sng" w="9525">
              <a:solidFill>
                <a:srgbClr val="FEFFFF">
                  <a:alpha val="12941"/>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sp>
          <p:nvSpPr>
            <p:cNvPr id="28" name="Google Shape;28;p136"/>
            <p:cNvSpPr/>
            <p:nvPr/>
          </p:nvSpPr>
          <p:spPr>
            <a:xfrm>
              <a:off x="8126715" y="6307559"/>
              <a:ext cx="976330" cy="550441"/>
            </a:xfrm>
            <a:custGeom>
              <a:rect b="b" l="l" r="r" t="t"/>
              <a:pathLst>
                <a:path extrusionOk="0" h="548" w="972">
                  <a:moveTo>
                    <a:pt x="962" y="360"/>
                  </a:moveTo>
                  <a:lnTo>
                    <a:pt x="962" y="344"/>
                  </a:lnTo>
                  <a:lnTo>
                    <a:pt x="756" y="352"/>
                  </a:lnTo>
                  <a:lnTo>
                    <a:pt x="860" y="232"/>
                  </a:lnTo>
                  <a:lnTo>
                    <a:pt x="972" y="222"/>
                  </a:lnTo>
                  <a:lnTo>
                    <a:pt x="972" y="210"/>
                  </a:lnTo>
                  <a:lnTo>
                    <a:pt x="874" y="214"/>
                  </a:lnTo>
                  <a:lnTo>
                    <a:pt x="954" y="122"/>
                  </a:lnTo>
                  <a:lnTo>
                    <a:pt x="940" y="108"/>
                  </a:lnTo>
                  <a:lnTo>
                    <a:pt x="854" y="200"/>
                  </a:lnTo>
                  <a:lnTo>
                    <a:pt x="846" y="98"/>
                  </a:lnTo>
                  <a:lnTo>
                    <a:pt x="834" y="98"/>
                  </a:lnTo>
                  <a:lnTo>
                    <a:pt x="838" y="218"/>
                  </a:lnTo>
                  <a:lnTo>
                    <a:pt x="742" y="320"/>
                  </a:lnTo>
                  <a:lnTo>
                    <a:pt x="728" y="122"/>
                  </a:lnTo>
                  <a:lnTo>
                    <a:pt x="714" y="122"/>
                  </a:lnTo>
                  <a:lnTo>
                    <a:pt x="720" y="344"/>
                  </a:lnTo>
                  <a:lnTo>
                    <a:pt x="636" y="434"/>
                  </a:lnTo>
                  <a:lnTo>
                    <a:pt x="636" y="434"/>
                  </a:lnTo>
                  <a:lnTo>
                    <a:pt x="614" y="422"/>
                  </a:lnTo>
                  <a:lnTo>
                    <a:pt x="590" y="414"/>
                  </a:lnTo>
                  <a:lnTo>
                    <a:pt x="576" y="412"/>
                  </a:lnTo>
                  <a:lnTo>
                    <a:pt x="564" y="412"/>
                  </a:lnTo>
                  <a:lnTo>
                    <a:pt x="552" y="412"/>
                  </a:lnTo>
                  <a:lnTo>
                    <a:pt x="538" y="414"/>
                  </a:lnTo>
                  <a:lnTo>
                    <a:pt x="502" y="312"/>
                  </a:lnTo>
                  <a:lnTo>
                    <a:pt x="602" y="108"/>
                  </a:lnTo>
                  <a:lnTo>
                    <a:pt x="588" y="100"/>
                  </a:lnTo>
                  <a:lnTo>
                    <a:pt x="492" y="282"/>
                  </a:lnTo>
                  <a:lnTo>
                    <a:pt x="440" y="132"/>
                  </a:lnTo>
                  <a:lnTo>
                    <a:pt x="488" y="30"/>
                  </a:lnTo>
                  <a:lnTo>
                    <a:pt x="478" y="24"/>
                  </a:lnTo>
                  <a:lnTo>
                    <a:pt x="432" y="112"/>
                  </a:lnTo>
                  <a:lnTo>
                    <a:pt x="394" y="0"/>
                  </a:lnTo>
                  <a:lnTo>
                    <a:pt x="374" y="6"/>
                  </a:lnTo>
                  <a:lnTo>
                    <a:pt x="410" y="124"/>
                  </a:lnTo>
                  <a:lnTo>
                    <a:pt x="318" y="78"/>
                  </a:lnTo>
                  <a:lnTo>
                    <a:pt x="312" y="88"/>
                  </a:lnTo>
                  <a:lnTo>
                    <a:pt x="416" y="144"/>
                  </a:lnTo>
                  <a:lnTo>
                    <a:pt x="458" y="278"/>
                  </a:lnTo>
                  <a:lnTo>
                    <a:pt x="278" y="192"/>
                  </a:lnTo>
                  <a:lnTo>
                    <a:pt x="272" y="204"/>
                  </a:lnTo>
                  <a:lnTo>
                    <a:pt x="466" y="308"/>
                  </a:lnTo>
                  <a:lnTo>
                    <a:pt x="502" y="426"/>
                  </a:lnTo>
                  <a:lnTo>
                    <a:pt x="502" y="426"/>
                  </a:lnTo>
                  <a:lnTo>
                    <a:pt x="490" y="432"/>
                  </a:lnTo>
                  <a:lnTo>
                    <a:pt x="480" y="440"/>
                  </a:lnTo>
                  <a:lnTo>
                    <a:pt x="470" y="448"/>
                  </a:lnTo>
                  <a:lnTo>
                    <a:pt x="460" y="458"/>
                  </a:lnTo>
                  <a:lnTo>
                    <a:pt x="452" y="468"/>
                  </a:lnTo>
                  <a:lnTo>
                    <a:pt x="446" y="478"/>
                  </a:lnTo>
                  <a:lnTo>
                    <a:pt x="440" y="490"/>
                  </a:lnTo>
                  <a:lnTo>
                    <a:pt x="434" y="502"/>
                  </a:lnTo>
                  <a:lnTo>
                    <a:pt x="332" y="482"/>
                  </a:lnTo>
                  <a:lnTo>
                    <a:pt x="202" y="294"/>
                  </a:lnTo>
                  <a:lnTo>
                    <a:pt x="190" y="302"/>
                  </a:lnTo>
                  <a:lnTo>
                    <a:pt x="298" y="476"/>
                  </a:lnTo>
                  <a:lnTo>
                    <a:pt x="142" y="446"/>
                  </a:lnTo>
                  <a:lnTo>
                    <a:pt x="80" y="354"/>
                  </a:lnTo>
                  <a:lnTo>
                    <a:pt x="70" y="360"/>
                  </a:lnTo>
                  <a:lnTo>
                    <a:pt x="120" y="442"/>
                  </a:lnTo>
                  <a:lnTo>
                    <a:pt x="2" y="420"/>
                  </a:lnTo>
                  <a:lnTo>
                    <a:pt x="0" y="426"/>
                  </a:lnTo>
                  <a:lnTo>
                    <a:pt x="0" y="440"/>
                  </a:lnTo>
                  <a:lnTo>
                    <a:pt x="120" y="468"/>
                  </a:lnTo>
                  <a:lnTo>
                    <a:pt x="34" y="526"/>
                  </a:lnTo>
                  <a:lnTo>
                    <a:pt x="40" y="536"/>
                  </a:lnTo>
                  <a:lnTo>
                    <a:pt x="142" y="472"/>
                  </a:lnTo>
                  <a:lnTo>
                    <a:pt x="280" y="504"/>
                  </a:lnTo>
                  <a:lnTo>
                    <a:pt x="214" y="548"/>
                  </a:lnTo>
                  <a:lnTo>
                    <a:pt x="250" y="548"/>
                  </a:lnTo>
                  <a:lnTo>
                    <a:pt x="310" y="512"/>
                  </a:lnTo>
                  <a:lnTo>
                    <a:pt x="428" y="538"/>
                  </a:lnTo>
                  <a:lnTo>
                    <a:pt x="428" y="538"/>
                  </a:lnTo>
                  <a:lnTo>
                    <a:pt x="426" y="548"/>
                  </a:lnTo>
                  <a:lnTo>
                    <a:pt x="464" y="548"/>
                  </a:lnTo>
                  <a:lnTo>
                    <a:pt x="464" y="548"/>
                  </a:lnTo>
                  <a:lnTo>
                    <a:pt x="466" y="532"/>
                  </a:lnTo>
                  <a:lnTo>
                    <a:pt x="468" y="518"/>
                  </a:lnTo>
                  <a:lnTo>
                    <a:pt x="474" y="504"/>
                  </a:lnTo>
                  <a:lnTo>
                    <a:pt x="482" y="490"/>
                  </a:lnTo>
                  <a:lnTo>
                    <a:pt x="492" y="478"/>
                  </a:lnTo>
                  <a:lnTo>
                    <a:pt x="504" y="468"/>
                  </a:lnTo>
                  <a:lnTo>
                    <a:pt x="516" y="460"/>
                  </a:lnTo>
                  <a:lnTo>
                    <a:pt x="532" y="454"/>
                  </a:lnTo>
                  <a:lnTo>
                    <a:pt x="532" y="454"/>
                  </a:lnTo>
                  <a:lnTo>
                    <a:pt x="550" y="450"/>
                  </a:lnTo>
                  <a:lnTo>
                    <a:pt x="570" y="450"/>
                  </a:lnTo>
                  <a:lnTo>
                    <a:pt x="588" y="454"/>
                  </a:lnTo>
                  <a:lnTo>
                    <a:pt x="606" y="460"/>
                  </a:lnTo>
                  <a:lnTo>
                    <a:pt x="622" y="470"/>
                  </a:lnTo>
                  <a:lnTo>
                    <a:pt x="634" y="482"/>
                  </a:lnTo>
                  <a:lnTo>
                    <a:pt x="646" y="498"/>
                  </a:lnTo>
                  <a:lnTo>
                    <a:pt x="654" y="516"/>
                  </a:lnTo>
                  <a:lnTo>
                    <a:pt x="654" y="516"/>
                  </a:lnTo>
                  <a:lnTo>
                    <a:pt x="658" y="532"/>
                  </a:lnTo>
                  <a:lnTo>
                    <a:pt x="658" y="548"/>
                  </a:lnTo>
                  <a:lnTo>
                    <a:pt x="696" y="548"/>
                  </a:lnTo>
                  <a:lnTo>
                    <a:pt x="696" y="548"/>
                  </a:lnTo>
                  <a:lnTo>
                    <a:pt x="694" y="526"/>
                  </a:lnTo>
                  <a:lnTo>
                    <a:pt x="690" y="504"/>
                  </a:lnTo>
                  <a:lnTo>
                    <a:pt x="690" y="504"/>
                  </a:lnTo>
                  <a:lnTo>
                    <a:pt x="686" y="492"/>
                  </a:lnTo>
                  <a:lnTo>
                    <a:pt x="680" y="480"/>
                  </a:lnTo>
                  <a:lnTo>
                    <a:pt x="672" y="470"/>
                  </a:lnTo>
                  <a:lnTo>
                    <a:pt x="664" y="458"/>
                  </a:lnTo>
                  <a:lnTo>
                    <a:pt x="736" y="376"/>
                  </a:lnTo>
                  <a:lnTo>
                    <a:pt x="962" y="360"/>
                  </a:lnTo>
                  <a:close/>
                </a:path>
              </a:pathLst>
            </a:custGeom>
            <a:solidFill>
              <a:srgbClr val="FEFFFF">
                <a:alpha val="7568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Verdana"/>
                <a:ea typeface="Verdana"/>
                <a:cs typeface="Verdana"/>
                <a:sym typeface="Verdana"/>
              </a:endParaRPr>
            </a:p>
          </p:txBody>
        </p:sp>
      </p:grpSp>
      <p:sp>
        <p:nvSpPr>
          <p:cNvPr id="29" name="Google Shape;29;p136"/>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3200"/>
              <a:buFont typeface="Verdana"/>
              <a:buNone/>
              <a:defRPr b="0" i="0" sz="3200" u="none" cap="none" strike="noStrike">
                <a:solidFill>
                  <a:schemeClr val="lt1"/>
                </a:solidFill>
                <a:latin typeface="Verdana"/>
                <a:ea typeface="Verdana"/>
                <a:cs typeface="Verdana"/>
                <a:sym typeface="Verdana"/>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30" name="Google Shape;30;p136"/>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lvl1pPr indent="-342900" lvl="0" marL="457200" marR="0" rtl="0" algn="l">
              <a:spcBef>
                <a:spcPts val="360"/>
              </a:spcBef>
              <a:spcAft>
                <a:spcPts val="0"/>
              </a:spcAft>
              <a:buClr>
                <a:schemeClr val="lt2"/>
              </a:buClr>
              <a:buSzPts val="1800"/>
              <a:buFont typeface="Noto Sans Symbols"/>
              <a:buChar char="🞇"/>
              <a:defRPr b="0" i="0" sz="1800" u="none" cap="none" strike="noStrike">
                <a:solidFill>
                  <a:schemeClr val="lt1"/>
                </a:solidFill>
                <a:latin typeface="Verdana"/>
                <a:ea typeface="Verdana"/>
                <a:cs typeface="Verdana"/>
                <a:sym typeface="Verdana"/>
              </a:defRPr>
            </a:lvl1pPr>
            <a:lvl2pPr indent="-330200" lvl="1" marL="914400" marR="0" rtl="0" algn="l">
              <a:spcBef>
                <a:spcPts val="600"/>
              </a:spcBef>
              <a:spcAft>
                <a:spcPts val="0"/>
              </a:spcAft>
              <a:buClr>
                <a:schemeClr val="lt2"/>
              </a:buClr>
              <a:buSzPts val="1600"/>
              <a:buFont typeface="Noto Sans Symbols"/>
              <a:buChar char="🞇"/>
              <a:defRPr b="0" i="0" sz="1600" u="none" cap="none" strike="noStrike">
                <a:solidFill>
                  <a:schemeClr val="lt1"/>
                </a:solidFill>
                <a:latin typeface="Verdana"/>
                <a:ea typeface="Verdana"/>
                <a:cs typeface="Verdana"/>
                <a:sym typeface="Verdana"/>
              </a:defRPr>
            </a:lvl2pPr>
            <a:lvl3pPr indent="-317500" lvl="2" marL="1371600" marR="0" rtl="0" algn="l">
              <a:spcBef>
                <a:spcPts val="600"/>
              </a:spcBef>
              <a:spcAft>
                <a:spcPts val="0"/>
              </a:spcAft>
              <a:buClr>
                <a:schemeClr val="lt2"/>
              </a:buClr>
              <a:buSzPts val="1400"/>
              <a:buFont typeface="Noto Sans Symbols"/>
              <a:buChar char="🞇"/>
              <a:defRPr b="0" i="0" sz="1400" u="none" cap="none" strike="noStrike">
                <a:solidFill>
                  <a:schemeClr val="lt1"/>
                </a:solidFill>
                <a:latin typeface="Verdana"/>
                <a:ea typeface="Verdana"/>
                <a:cs typeface="Verdana"/>
                <a:sym typeface="Verdana"/>
              </a:defRPr>
            </a:lvl3pPr>
            <a:lvl4pPr indent="-304800" lvl="3" marL="1828800" marR="0" rtl="0" algn="l">
              <a:spcBef>
                <a:spcPts val="600"/>
              </a:spcBef>
              <a:spcAft>
                <a:spcPts val="0"/>
              </a:spcAft>
              <a:buClr>
                <a:schemeClr val="lt2"/>
              </a:buClr>
              <a:buSzPts val="1200"/>
              <a:buFont typeface="Noto Sans Symbols"/>
              <a:buChar char="🞇"/>
              <a:defRPr b="0" i="0" sz="1200" u="none" cap="none" strike="noStrike">
                <a:solidFill>
                  <a:schemeClr val="lt1"/>
                </a:solidFill>
                <a:latin typeface="Verdana"/>
                <a:ea typeface="Verdana"/>
                <a:cs typeface="Verdana"/>
                <a:sym typeface="Verdana"/>
              </a:defRPr>
            </a:lvl4pPr>
            <a:lvl5pPr indent="-304800" lvl="4" marL="2286000" marR="0" rtl="0" algn="l">
              <a:spcBef>
                <a:spcPts val="600"/>
              </a:spcBef>
              <a:spcAft>
                <a:spcPts val="0"/>
              </a:spcAft>
              <a:buClr>
                <a:schemeClr val="lt2"/>
              </a:buClr>
              <a:buSzPts val="1200"/>
              <a:buFont typeface="Noto Sans Symbols"/>
              <a:buChar char="🞇"/>
              <a:defRPr b="0" i="0" sz="1200" u="none" cap="none" strike="noStrike">
                <a:solidFill>
                  <a:schemeClr val="lt1"/>
                </a:solidFill>
                <a:latin typeface="Verdana"/>
                <a:ea typeface="Verdana"/>
                <a:cs typeface="Verdana"/>
                <a:sym typeface="Verdana"/>
              </a:defRPr>
            </a:lvl5pPr>
            <a:lvl6pPr indent="-355600" lvl="5" marL="2743200" marR="0" rtl="0" algn="l">
              <a:spcBef>
                <a:spcPts val="600"/>
              </a:spcBef>
              <a:spcAft>
                <a:spcPts val="0"/>
              </a:spcAft>
              <a:buClr>
                <a:schemeClr val="lt1"/>
              </a:buClr>
              <a:buSzPts val="2000"/>
              <a:buFont typeface="Arial"/>
              <a:buChar char="•"/>
              <a:defRPr b="0" i="0" sz="2000" u="none" cap="none" strike="noStrike">
                <a:solidFill>
                  <a:schemeClr val="lt1"/>
                </a:solidFill>
                <a:latin typeface="Verdana"/>
                <a:ea typeface="Verdana"/>
                <a:cs typeface="Verdana"/>
                <a:sym typeface="Verdana"/>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Verdana"/>
                <a:ea typeface="Verdana"/>
                <a:cs typeface="Verdana"/>
                <a:sym typeface="Verdana"/>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Verdana"/>
                <a:ea typeface="Verdana"/>
                <a:cs typeface="Verdana"/>
                <a:sym typeface="Verdana"/>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Verdana"/>
                <a:ea typeface="Verdana"/>
                <a:cs typeface="Verdana"/>
                <a:sym typeface="Verdana"/>
              </a:defRPr>
            </a:lvl9pPr>
          </a:lstStyle>
          <a:p/>
        </p:txBody>
      </p:sp>
      <p:sp>
        <p:nvSpPr>
          <p:cNvPr id="31" name="Google Shape;31;p136"/>
          <p:cNvSpPr txBox="1"/>
          <p:nvPr>
            <p:ph idx="10" type="dt"/>
          </p:nvPr>
        </p:nvSpPr>
        <p:spPr>
          <a:xfrm>
            <a:off x="6437344" y="5951810"/>
            <a:ext cx="2133600" cy="365125"/>
          </a:xfrm>
          <a:prstGeom prst="rect">
            <a:avLst/>
          </a:prstGeom>
          <a:noFill/>
          <a:ln>
            <a:noFill/>
          </a:ln>
        </p:spPr>
        <p:txBody>
          <a:bodyPr anchorCtr="0" anchor="b" bIns="45700" lIns="91425" spcFirstLastPara="1" rIns="91425" wrap="square" tIns="45700">
            <a:noAutofit/>
          </a:bodyPr>
          <a:lstStyle>
            <a:lvl1pPr lvl="0" marR="0" rtl="0" algn="r">
              <a:spcBef>
                <a:spcPts val="0"/>
              </a:spcBef>
              <a:spcAft>
                <a:spcPts val="0"/>
              </a:spcAft>
              <a:buSzPts val="1400"/>
              <a:buNone/>
              <a:defRPr sz="900">
                <a:solidFill>
                  <a:schemeClr val="lt1"/>
                </a:solidFill>
                <a:latin typeface="Verdana"/>
                <a:ea typeface="Verdana"/>
                <a:cs typeface="Verdana"/>
                <a:sym typeface="Verdana"/>
              </a:defRPr>
            </a:lvl1pPr>
            <a:lvl2pPr lvl="1" marR="0" rtl="0" algn="l">
              <a:spcBef>
                <a:spcPts val="0"/>
              </a:spcBef>
              <a:spcAft>
                <a:spcPts val="0"/>
              </a:spcAft>
              <a:buSzPts val="1400"/>
              <a:buNone/>
              <a:defRPr b="0" i="0" sz="1800" u="none" cap="none" strike="noStrike">
                <a:solidFill>
                  <a:schemeClr val="lt1"/>
                </a:solidFill>
                <a:latin typeface="Verdana"/>
                <a:ea typeface="Verdana"/>
                <a:cs typeface="Verdana"/>
                <a:sym typeface="Verdana"/>
              </a:defRPr>
            </a:lvl2pPr>
            <a:lvl3pPr lvl="2" marR="0" rtl="0" algn="l">
              <a:spcBef>
                <a:spcPts val="0"/>
              </a:spcBef>
              <a:spcAft>
                <a:spcPts val="0"/>
              </a:spcAft>
              <a:buSzPts val="1400"/>
              <a:buNone/>
              <a:defRPr b="0" i="0" sz="1800" u="none" cap="none" strike="noStrike">
                <a:solidFill>
                  <a:schemeClr val="lt1"/>
                </a:solidFill>
                <a:latin typeface="Verdana"/>
                <a:ea typeface="Verdana"/>
                <a:cs typeface="Verdana"/>
                <a:sym typeface="Verdana"/>
              </a:defRPr>
            </a:lvl3pPr>
            <a:lvl4pPr lvl="3" marR="0" rtl="0" algn="l">
              <a:spcBef>
                <a:spcPts val="0"/>
              </a:spcBef>
              <a:spcAft>
                <a:spcPts val="0"/>
              </a:spcAft>
              <a:buSzPts val="1400"/>
              <a:buNone/>
              <a:defRPr b="0" i="0" sz="1800" u="none" cap="none" strike="noStrike">
                <a:solidFill>
                  <a:schemeClr val="lt1"/>
                </a:solidFill>
                <a:latin typeface="Verdana"/>
                <a:ea typeface="Verdana"/>
                <a:cs typeface="Verdana"/>
                <a:sym typeface="Verdana"/>
              </a:defRPr>
            </a:lvl4pPr>
            <a:lvl5pPr lvl="4" marR="0" rtl="0" algn="l">
              <a:spcBef>
                <a:spcPts val="0"/>
              </a:spcBef>
              <a:spcAft>
                <a:spcPts val="0"/>
              </a:spcAft>
              <a:buSzPts val="1400"/>
              <a:buNone/>
              <a:defRPr b="0" i="0" sz="1800" u="none" cap="none" strike="noStrike">
                <a:solidFill>
                  <a:schemeClr val="lt1"/>
                </a:solidFill>
                <a:latin typeface="Verdana"/>
                <a:ea typeface="Verdana"/>
                <a:cs typeface="Verdana"/>
                <a:sym typeface="Verdana"/>
              </a:defRPr>
            </a:lvl5pPr>
            <a:lvl6pPr lvl="5" marR="0" rtl="0" algn="l">
              <a:spcBef>
                <a:spcPts val="0"/>
              </a:spcBef>
              <a:spcAft>
                <a:spcPts val="0"/>
              </a:spcAft>
              <a:buSzPts val="1400"/>
              <a:buNone/>
              <a:defRPr b="0" i="0" sz="1800" u="none" cap="none" strike="noStrike">
                <a:solidFill>
                  <a:schemeClr val="lt1"/>
                </a:solidFill>
                <a:latin typeface="Verdana"/>
                <a:ea typeface="Verdana"/>
                <a:cs typeface="Verdana"/>
                <a:sym typeface="Verdana"/>
              </a:defRPr>
            </a:lvl6pPr>
            <a:lvl7pPr lvl="6" marR="0" rtl="0" algn="l">
              <a:spcBef>
                <a:spcPts val="0"/>
              </a:spcBef>
              <a:spcAft>
                <a:spcPts val="0"/>
              </a:spcAft>
              <a:buSzPts val="1400"/>
              <a:buNone/>
              <a:defRPr b="0" i="0" sz="1800" u="none" cap="none" strike="noStrike">
                <a:solidFill>
                  <a:schemeClr val="lt1"/>
                </a:solidFill>
                <a:latin typeface="Verdana"/>
                <a:ea typeface="Verdana"/>
                <a:cs typeface="Verdana"/>
                <a:sym typeface="Verdana"/>
              </a:defRPr>
            </a:lvl7pPr>
            <a:lvl8pPr lvl="7" marR="0" rtl="0" algn="l">
              <a:spcBef>
                <a:spcPts val="0"/>
              </a:spcBef>
              <a:spcAft>
                <a:spcPts val="0"/>
              </a:spcAft>
              <a:buSzPts val="1400"/>
              <a:buNone/>
              <a:defRPr b="0" i="0" sz="1800" u="none" cap="none" strike="noStrike">
                <a:solidFill>
                  <a:schemeClr val="lt1"/>
                </a:solidFill>
                <a:latin typeface="Verdana"/>
                <a:ea typeface="Verdana"/>
                <a:cs typeface="Verdana"/>
                <a:sym typeface="Verdana"/>
              </a:defRPr>
            </a:lvl8pPr>
            <a:lvl9pPr lvl="8" marR="0" rtl="0" algn="l">
              <a:spcBef>
                <a:spcPts val="0"/>
              </a:spcBef>
              <a:spcAft>
                <a:spcPts val="0"/>
              </a:spcAft>
              <a:buSzPts val="1400"/>
              <a:buNone/>
              <a:defRPr b="0" i="0" sz="1800" u="none" cap="none" strike="noStrike">
                <a:solidFill>
                  <a:schemeClr val="lt1"/>
                </a:solidFill>
                <a:latin typeface="Verdana"/>
                <a:ea typeface="Verdana"/>
                <a:cs typeface="Verdana"/>
                <a:sym typeface="Verdana"/>
              </a:defRPr>
            </a:lvl9pPr>
          </a:lstStyle>
          <a:p/>
        </p:txBody>
      </p:sp>
      <p:sp>
        <p:nvSpPr>
          <p:cNvPr id="32" name="Google Shape;32;p136"/>
          <p:cNvSpPr txBox="1"/>
          <p:nvPr>
            <p:ph idx="11" type="ftr"/>
          </p:nvPr>
        </p:nvSpPr>
        <p:spPr>
          <a:xfrm>
            <a:off x="1180945" y="5951810"/>
            <a:ext cx="5256399" cy="3651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sz="900">
                <a:solidFill>
                  <a:schemeClr val="lt1"/>
                </a:solidFill>
                <a:latin typeface="Verdana"/>
                <a:ea typeface="Verdana"/>
                <a:cs typeface="Verdana"/>
                <a:sym typeface="Verdana"/>
              </a:defRPr>
            </a:lvl1pPr>
            <a:lvl2pPr lvl="1" marR="0" rtl="0" algn="l">
              <a:spcBef>
                <a:spcPts val="0"/>
              </a:spcBef>
              <a:spcAft>
                <a:spcPts val="0"/>
              </a:spcAft>
              <a:buSzPts val="1400"/>
              <a:buNone/>
              <a:defRPr b="0" i="0" sz="1800" u="none" cap="none" strike="noStrike">
                <a:solidFill>
                  <a:schemeClr val="lt1"/>
                </a:solidFill>
                <a:latin typeface="Verdana"/>
                <a:ea typeface="Verdana"/>
                <a:cs typeface="Verdana"/>
                <a:sym typeface="Verdana"/>
              </a:defRPr>
            </a:lvl2pPr>
            <a:lvl3pPr lvl="2" marR="0" rtl="0" algn="l">
              <a:spcBef>
                <a:spcPts val="0"/>
              </a:spcBef>
              <a:spcAft>
                <a:spcPts val="0"/>
              </a:spcAft>
              <a:buSzPts val="1400"/>
              <a:buNone/>
              <a:defRPr b="0" i="0" sz="1800" u="none" cap="none" strike="noStrike">
                <a:solidFill>
                  <a:schemeClr val="lt1"/>
                </a:solidFill>
                <a:latin typeface="Verdana"/>
                <a:ea typeface="Verdana"/>
                <a:cs typeface="Verdana"/>
                <a:sym typeface="Verdana"/>
              </a:defRPr>
            </a:lvl3pPr>
            <a:lvl4pPr lvl="3" marR="0" rtl="0" algn="l">
              <a:spcBef>
                <a:spcPts val="0"/>
              </a:spcBef>
              <a:spcAft>
                <a:spcPts val="0"/>
              </a:spcAft>
              <a:buSzPts val="1400"/>
              <a:buNone/>
              <a:defRPr b="0" i="0" sz="1800" u="none" cap="none" strike="noStrike">
                <a:solidFill>
                  <a:schemeClr val="lt1"/>
                </a:solidFill>
                <a:latin typeface="Verdana"/>
                <a:ea typeface="Verdana"/>
                <a:cs typeface="Verdana"/>
                <a:sym typeface="Verdana"/>
              </a:defRPr>
            </a:lvl4pPr>
            <a:lvl5pPr lvl="4" marR="0" rtl="0" algn="l">
              <a:spcBef>
                <a:spcPts val="0"/>
              </a:spcBef>
              <a:spcAft>
                <a:spcPts val="0"/>
              </a:spcAft>
              <a:buSzPts val="1400"/>
              <a:buNone/>
              <a:defRPr b="0" i="0" sz="1800" u="none" cap="none" strike="noStrike">
                <a:solidFill>
                  <a:schemeClr val="lt1"/>
                </a:solidFill>
                <a:latin typeface="Verdana"/>
                <a:ea typeface="Verdana"/>
                <a:cs typeface="Verdana"/>
                <a:sym typeface="Verdana"/>
              </a:defRPr>
            </a:lvl5pPr>
            <a:lvl6pPr lvl="5" marR="0" rtl="0" algn="l">
              <a:spcBef>
                <a:spcPts val="0"/>
              </a:spcBef>
              <a:spcAft>
                <a:spcPts val="0"/>
              </a:spcAft>
              <a:buSzPts val="1400"/>
              <a:buNone/>
              <a:defRPr b="0" i="0" sz="1800" u="none" cap="none" strike="noStrike">
                <a:solidFill>
                  <a:schemeClr val="lt1"/>
                </a:solidFill>
                <a:latin typeface="Verdana"/>
                <a:ea typeface="Verdana"/>
                <a:cs typeface="Verdana"/>
                <a:sym typeface="Verdana"/>
              </a:defRPr>
            </a:lvl6pPr>
            <a:lvl7pPr lvl="6" marR="0" rtl="0" algn="l">
              <a:spcBef>
                <a:spcPts val="0"/>
              </a:spcBef>
              <a:spcAft>
                <a:spcPts val="0"/>
              </a:spcAft>
              <a:buSzPts val="1400"/>
              <a:buNone/>
              <a:defRPr b="0" i="0" sz="1800" u="none" cap="none" strike="noStrike">
                <a:solidFill>
                  <a:schemeClr val="lt1"/>
                </a:solidFill>
                <a:latin typeface="Verdana"/>
                <a:ea typeface="Verdana"/>
                <a:cs typeface="Verdana"/>
                <a:sym typeface="Verdana"/>
              </a:defRPr>
            </a:lvl7pPr>
            <a:lvl8pPr lvl="7" marR="0" rtl="0" algn="l">
              <a:spcBef>
                <a:spcPts val="0"/>
              </a:spcBef>
              <a:spcAft>
                <a:spcPts val="0"/>
              </a:spcAft>
              <a:buSzPts val="1400"/>
              <a:buNone/>
              <a:defRPr b="0" i="0" sz="1800" u="none" cap="none" strike="noStrike">
                <a:solidFill>
                  <a:schemeClr val="lt1"/>
                </a:solidFill>
                <a:latin typeface="Verdana"/>
                <a:ea typeface="Verdana"/>
                <a:cs typeface="Verdana"/>
                <a:sym typeface="Verdana"/>
              </a:defRPr>
            </a:lvl8pPr>
            <a:lvl9pPr lvl="8" marR="0" rtl="0" algn="l">
              <a:spcBef>
                <a:spcPts val="0"/>
              </a:spcBef>
              <a:spcAft>
                <a:spcPts val="0"/>
              </a:spcAft>
              <a:buSzPts val="1400"/>
              <a:buNone/>
              <a:defRPr b="0" i="0" sz="1800" u="none" cap="none" strike="noStrike">
                <a:solidFill>
                  <a:schemeClr val="lt1"/>
                </a:solidFill>
                <a:latin typeface="Verdana"/>
                <a:ea typeface="Verdana"/>
                <a:cs typeface="Verdana"/>
                <a:sym typeface="Verdana"/>
              </a:defRPr>
            </a:lvl9pPr>
          </a:lstStyle>
          <a:p/>
        </p:txBody>
      </p:sp>
      <p:sp>
        <p:nvSpPr>
          <p:cNvPr id="33" name="Google Shape;33;p136"/>
          <p:cNvSpPr txBox="1"/>
          <p:nvPr>
            <p:ph idx="12" type="sldNum"/>
          </p:nvPr>
        </p:nvSpPr>
        <p:spPr>
          <a:xfrm>
            <a:off x="572658" y="5951810"/>
            <a:ext cx="608287" cy="365125"/>
          </a:xfrm>
          <a:prstGeom prst="rect">
            <a:avLst/>
          </a:prstGeom>
          <a:noFill/>
          <a:ln>
            <a:noFill/>
          </a:ln>
        </p:spPr>
        <p:txBody>
          <a:bodyPr anchorCtr="0" anchor="b" bIns="45700" lIns="91425" spcFirstLastPara="1" rIns="91425" wrap="square" tIns="45700">
            <a:noAutofit/>
          </a:bodyPr>
          <a:lstStyle>
            <a:lvl1pPr indent="0" lvl="0" marL="0" marR="0" rtl="0" algn="l">
              <a:spcBef>
                <a:spcPts val="0"/>
              </a:spcBef>
              <a:buNone/>
              <a:defRPr b="0" sz="1800" u="none">
                <a:solidFill>
                  <a:schemeClr val="lt1"/>
                </a:solidFill>
                <a:latin typeface="Verdana"/>
                <a:ea typeface="Verdana"/>
                <a:cs typeface="Verdana"/>
                <a:sym typeface="Verdana"/>
              </a:defRPr>
            </a:lvl1pPr>
            <a:lvl2pPr indent="0" lvl="1" marL="0" marR="0" rtl="0" algn="l">
              <a:spcBef>
                <a:spcPts val="0"/>
              </a:spcBef>
              <a:buNone/>
              <a:defRPr b="0" sz="1800" u="none">
                <a:solidFill>
                  <a:schemeClr val="lt1"/>
                </a:solidFill>
                <a:latin typeface="Verdana"/>
                <a:ea typeface="Verdana"/>
                <a:cs typeface="Verdana"/>
                <a:sym typeface="Verdana"/>
              </a:defRPr>
            </a:lvl2pPr>
            <a:lvl3pPr indent="0" lvl="2" marL="0" marR="0" rtl="0" algn="l">
              <a:spcBef>
                <a:spcPts val="0"/>
              </a:spcBef>
              <a:buNone/>
              <a:defRPr b="0" sz="1800" u="none">
                <a:solidFill>
                  <a:schemeClr val="lt1"/>
                </a:solidFill>
                <a:latin typeface="Verdana"/>
                <a:ea typeface="Verdana"/>
                <a:cs typeface="Verdana"/>
                <a:sym typeface="Verdana"/>
              </a:defRPr>
            </a:lvl3pPr>
            <a:lvl4pPr indent="0" lvl="3" marL="0" marR="0" rtl="0" algn="l">
              <a:spcBef>
                <a:spcPts val="0"/>
              </a:spcBef>
              <a:buNone/>
              <a:defRPr b="0" sz="1800" u="none">
                <a:solidFill>
                  <a:schemeClr val="lt1"/>
                </a:solidFill>
                <a:latin typeface="Verdana"/>
                <a:ea typeface="Verdana"/>
                <a:cs typeface="Verdana"/>
                <a:sym typeface="Verdana"/>
              </a:defRPr>
            </a:lvl4pPr>
            <a:lvl5pPr indent="0" lvl="4" marL="0" marR="0" rtl="0" algn="l">
              <a:spcBef>
                <a:spcPts val="0"/>
              </a:spcBef>
              <a:buNone/>
              <a:defRPr b="0" sz="1800" u="none">
                <a:solidFill>
                  <a:schemeClr val="lt1"/>
                </a:solidFill>
                <a:latin typeface="Verdana"/>
                <a:ea typeface="Verdana"/>
                <a:cs typeface="Verdana"/>
                <a:sym typeface="Verdana"/>
              </a:defRPr>
            </a:lvl5pPr>
            <a:lvl6pPr indent="0" lvl="5" marL="0" marR="0" rtl="0" algn="l">
              <a:spcBef>
                <a:spcPts val="0"/>
              </a:spcBef>
              <a:buNone/>
              <a:defRPr b="0" sz="1800" u="none">
                <a:solidFill>
                  <a:schemeClr val="lt1"/>
                </a:solidFill>
                <a:latin typeface="Verdana"/>
                <a:ea typeface="Verdana"/>
                <a:cs typeface="Verdana"/>
                <a:sym typeface="Verdana"/>
              </a:defRPr>
            </a:lvl6pPr>
            <a:lvl7pPr indent="0" lvl="6" marL="0" marR="0" rtl="0" algn="l">
              <a:spcBef>
                <a:spcPts val="0"/>
              </a:spcBef>
              <a:buNone/>
              <a:defRPr b="0" sz="1800" u="none">
                <a:solidFill>
                  <a:schemeClr val="lt1"/>
                </a:solidFill>
                <a:latin typeface="Verdana"/>
                <a:ea typeface="Verdana"/>
                <a:cs typeface="Verdana"/>
                <a:sym typeface="Verdana"/>
              </a:defRPr>
            </a:lvl7pPr>
            <a:lvl8pPr indent="0" lvl="7" marL="0" marR="0" rtl="0" algn="l">
              <a:spcBef>
                <a:spcPts val="0"/>
              </a:spcBef>
              <a:buNone/>
              <a:defRPr b="0" sz="1800" u="none">
                <a:solidFill>
                  <a:schemeClr val="lt1"/>
                </a:solidFill>
                <a:latin typeface="Verdana"/>
                <a:ea typeface="Verdana"/>
                <a:cs typeface="Verdana"/>
                <a:sym typeface="Verdana"/>
              </a:defRPr>
            </a:lvl8pPr>
            <a:lvl9pPr indent="0" lvl="8" marL="0" marR="0" rtl="0" algn="l">
              <a:spcBef>
                <a:spcPts val="0"/>
              </a:spcBef>
              <a:buNone/>
              <a:defRPr b="0" sz="1800" u="none">
                <a:solidFill>
                  <a:schemeClr val="lt1"/>
                </a:solidFill>
                <a:latin typeface="Verdana"/>
                <a:ea typeface="Verdana"/>
                <a:cs typeface="Verdana"/>
                <a:sym typeface="Verdana"/>
              </a:defRPr>
            </a:lvl9pPr>
          </a:lstStyle>
          <a:p>
            <a:pPr indent="0" lvl="0" marL="0" rtl="0" algn="l">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youtu.be/eWHH9je2zG4"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youtu.be/TVhm2rBGhB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youtu.be/-S_vQZDH9hY"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youtu.be/b7JFqGMi9pk"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youtu.be/JlI5N2N4d-k"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s://youtu.be/R0VPDd0JwCE"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https://youtu.be/aQX8AkbuzjY" TargetMode="External"/><Relationship Id="rId4" Type="http://schemas.openxmlformats.org/officeDocument/2006/relationships/hyperlink" Target="https://youtu.be/aQX8AkbuzjY"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4.png"/><Relationship Id="rId4" Type="http://schemas.openxmlformats.org/officeDocument/2006/relationships/image" Target="../media/image1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hyperlink" Target="https://youtu.be/UVof2fZdfjY" TargetMode="External"/><Relationship Id="rId4" Type="http://schemas.openxmlformats.org/officeDocument/2006/relationships/hyperlink" Target="https://youtu.be/UVof2fZdfjY"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hyperlink" Target="https://youtu.be/qUSePCa7878"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hyperlink" Target="https://youtu.be/-B-RVybvffU"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hyperlink" Target="https://youtu.be/lQAqPlOAYMM"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 Id="rId3" Type="http://schemas.openxmlformats.org/officeDocument/2006/relationships/image" Target="../media/image1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hyperlink" Target="https://youtu.be/VupTywsAGcM"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hyperlink" Target="https://youtu.be/U5VVSCVJt_w"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8.xml"/><Relationship Id="rId3" Type="http://schemas.openxmlformats.org/officeDocument/2006/relationships/image" Target="../media/image16.png"/><Relationship Id="rId4" Type="http://schemas.openxmlformats.org/officeDocument/2006/relationships/image" Target="../media/image8.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 Id="rId3" Type="http://schemas.openxmlformats.org/officeDocument/2006/relationships/hyperlink" Target="https://youtu.be/ea1sXgd5ui8" TargetMode="Externa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 Id="rId3" Type="http://schemas.openxmlformats.org/officeDocument/2006/relationships/image" Target="../media/image12.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 Id="rId3" Type="http://schemas.openxmlformats.org/officeDocument/2006/relationships/hyperlink" Target="https://youtu.be/wqJUifWOGEo" TargetMode="Externa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 Id="rId3" Type="http://schemas.openxmlformats.org/officeDocument/2006/relationships/hyperlink" Target="https://youtu.be/RuwM6M5ohW4"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
          <p:cNvSpPr txBox="1"/>
          <p:nvPr>
            <p:ph type="ctrTitle"/>
          </p:nvPr>
        </p:nvSpPr>
        <p:spPr>
          <a:xfrm>
            <a:off x="1009442" y="3307355"/>
            <a:ext cx="7117180" cy="147002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lt1"/>
              </a:buClr>
              <a:buSzPts val="4000"/>
              <a:buFont typeface="Verdana"/>
              <a:buNone/>
            </a:pPr>
            <a:r>
              <a:rPr lang="en-CA">
                <a:solidFill>
                  <a:schemeClr val="dk1"/>
                </a:solidFill>
              </a:rPr>
              <a:t>Endocrine Pathologies</a:t>
            </a:r>
            <a:endParaRPr>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Topics Covered</a:t>
            </a:r>
            <a:endParaRPr>
              <a:solidFill>
                <a:schemeClr val="dk1"/>
              </a:solidFill>
            </a:endParaRPr>
          </a:p>
        </p:txBody>
      </p:sp>
      <p:sp>
        <p:nvSpPr>
          <p:cNvPr id="121" name="Google Shape;121;p2"/>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Body Glands and Hormones </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Pancreas Pathologies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Pituitary Gland Pathologies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Adrenal Gland Pathologies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Thyroid Gland Pathologies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Parathyroid Gland Pathologies</a:t>
            </a:r>
            <a:endParaRPr>
              <a:solidFill>
                <a:schemeClr val="dk1"/>
              </a:solidFill>
            </a:endParaRPr>
          </a:p>
          <a:p>
            <a:pPr indent="0" lvl="0" marL="0" rtl="0" algn="l">
              <a:spcBef>
                <a:spcPts val="960"/>
              </a:spcBef>
              <a:spcAft>
                <a:spcPts val="0"/>
              </a:spcAft>
              <a:buSzPts val="1800"/>
              <a:buNone/>
            </a:pPr>
            <a:r>
              <a:rPr lang="en-CA" u="sng">
                <a:solidFill>
                  <a:schemeClr val="hlink"/>
                </a:solidFill>
                <a:hlinkClick r:id="rId3"/>
              </a:rPr>
              <a:t>https://youtu.be/eWHH9je2zG4</a:t>
            </a:r>
            <a:endParaRPr/>
          </a:p>
          <a:p>
            <a:pPr indent="-228600" lvl="0" marL="342900" rtl="0" algn="l">
              <a:spcBef>
                <a:spcPts val="960"/>
              </a:spcBef>
              <a:spcAft>
                <a:spcPts val="0"/>
              </a:spcAft>
              <a:buSzPts val="18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3"/>
          <p:cNvSpPr txBox="1"/>
          <p:nvPr>
            <p:ph type="title"/>
          </p:nvPr>
        </p:nvSpPr>
        <p:spPr>
          <a:xfrm>
            <a:off x="723692" y="782899"/>
            <a:ext cx="7125000" cy="924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Pituitary Gland</a:t>
            </a:r>
            <a:endParaRPr>
              <a:solidFill>
                <a:schemeClr val="dk1"/>
              </a:solidFill>
            </a:endParaRPr>
          </a:p>
        </p:txBody>
      </p:sp>
      <p:sp>
        <p:nvSpPr>
          <p:cNvPr id="127" name="Google Shape;127;p3"/>
          <p:cNvSpPr txBox="1"/>
          <p:nvPr>
            <p:ph idx="1" type="body"/>
          </p:nvPr>
        </p:nvSpPr>
        <p:spPr>
          <a:xfrm>
            <a:off x="1009450" y="1807349"/>
            <a:ext cx="7125000" cy="4282800"/>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Endocrine gland</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Helps to Regulate a wide variety of the body's functions by releasing hormones into the bloodstream</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Hormones are transported to their target where they usually cause the release of a second hormone</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Targets can either be specialized endocrine glands or other types of body tissue such as groups of cells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Called the </a:t>
            </a:r>
            <a:r>
              <a:rPr b="1" lang="en-CA">
                <a:solidFill>
                  <a:schemeClr val="dk1"/>
                </a:solidFill>
              </a:rPr>
              <a:t>master gland</a:t>
            </a:r>
            <a:r>
              <a:rPr lang="en-CA">
                <a:solidFill>
                  <a:schemeClr val="dk1"/>
                </a:solidFill>
              </a:rPr>
              <a:t> because it controls several other hormone-releasing glands </a:t>
            </a:r>
            <a:endParaRPr>
              <a:solidFill>
                <a:schemeClr val="dk1"/>
              </a:solidFill>
            </a:endParaRPr>
          </a:p>
          <a:p>
            <a:pPr indent="-228600" lvl="0" marL="342900" rtl="0" algn="l">
              <a:spcBef>
                <a:spcPts val="960"/>
              </a:spcBef>
              <a:spcAft>
                <a:spcPts val="0"/>
              </a:spcAft>
              <a:buSzPts val="1800"/>
              <a:buNone/>
            </a:pPr>
            <a:r>
              <a:t/>
            </a: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4"/>
          <p:cNvPicPr preferRelativeResize="0"/>
          <p:nvPr/>
        </p:nvPicPr>
        <p:blipFill rotWithShape="1">
          <a:blip r:embed="rId3">
            <a:alphaModFix/>
          </a:blip>
          <a:srcRect b="0" l="0" r="0" t="0"/>
          <a:stretch/>
        </p:blipFill>
        <p:spPr>
          <a:xfrm>
            <a:off x="285750" y="1285875"/>
            <a:ext cx="6878538" cy="4286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5"/>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138" name="Google Shape;138;p5"/>
          <p:cNvSpPr txBox="1"/>
          <p:nvPr>
            <p:ph idx="1" type="body"/>
          </p:nvPr>
        </p:nvSpPr>
        <p:spPr>
          <a:xfrm>
            <a:off x="1009450" y="1500199"/>
            <a:ext cx="7125000" cy="4953000"/>
          </a:xfrm>
          <a:prstGeom prst="rect">
            <a:avLst/>
          </a:prstGeom>
          <a:noFill/>
          <a:ln>
            <a:noFill/>
          </a:ln>
        </p:spPr>
        <p:txBody>
          <a:bodyPr anchorCtr="0" anchor="ctr" bIns="45700" lIns="91425" spcFirstLastPara="1" rIns="91425" wrap="square" tIns="45700">
            <a:normAutofit fontScale="92500" lnSpcReduction="20000"/>
          </a:bodyPr>
          <a:lstStyle/>
          <a:p>
            <a:pPr indent="0" lvl="0" marL="0" rtl="0" algn="l">
              <a:spcBef>
                <a:spcPts val="906"/>
              </a:spcBef>
              <a:spcAft>
                <a:spcPts val="0"/>
              </a:spcAft>
              <a:buSzPct val="100000"/>
              <a:buNone/>
            </a:pPr>
            <a:r>
              <a:t/>
            </a:r>
            <a:endParaRPr/>
          </a:p>
          <a:p>
            <a:pPr indent="-351472" lvl="0" marL="342900" rtl="0" algn="l">
              <a:spcBef>
                <a:spcPts val="906"/>
              </a:spcBef>
              <a:spcAft>
                <a:spcPts val="0"/>
              </a:spcAft>
              <a:buClr>
                <a:schemeClr val="dk1"/>
              </a:buClr>
              <a:buSzPct val="100000"/>
              <a:buChar char="🞇"/>
            </a:pPr>
            <a:r>
              <a:rPr lang="en-CA">
                <a:solidFill>
                  <a:schemeClr val="dk1"/>
                </a:solidFill>
              </a:rPr>
              <a:t>About the size of a pea, found very close to the </a:t>
            </a:r>
            <a:r>
              <a:rPr b="1" lang="en-CA">
                <a:solidFill>
                  <a:schemeClr val="dk1"/>
                </a:solidFill>
              </a:rPr>
              <a:t>hypothalamus.</a:t>
            </a:r>
            <a:endParaRPr b="1">
              <a:solidFill>
                <a:schemeClr val="dk1"/>
              </a:solidFill>
            </a:endParaRPr>
          </a:p>
          <a:p>
            <a:pPr indent="-351472" lvl="0" marL="342900" rtl="0" algn="l">
              <a:spcBef>
                <a:spcPts val="906"/>
              </a:spcBef>
              <a:spcAft>
                <a:spcPts val="0"/>
              </a:spcAft>
              <a:buClr>
                <a:schemeClr val="dk1"/>
              </a:buClr>
              <a:buSzPct val="100000"/>
              <a:buChar char="🞇"/>
            </a:pPr>
            <a:r>
              <a:rPr lang="en-CA">
                <a:solidFill>
                  <a:schemeClr val="dk1"/>
                </a:solidFill>
              </a:rPr>
              <a:t>2 main parts: </a:t>
            </a:r>
            <a:r>
              <a:rPr b="1" lang="en-CA">
                <a:solidFill>
                  <a:schemeClr val="dk1"/>
                </a:solidFill>
              </a:rPr>
              <a:t>anterior pituitary and the posterior pituitary</a:t>
            </a:r>
            <a:r>
              <a:rPr lang="en-CA">
                <a:solidFill>
                  <a:schemeClr val="dk1"/>
                </a:solidFill>
              </a:rPr>
              <a:t>. They release different hormones targeting different parts of the body</a:t>
            </a:r>
            <a:endParaRPr>
              <a:solidFill>
                <a:schemeClr val="dk1"/>
              </a:solidFill>
            </a:endParaRPr>
          </a:p>
          <a:p>
            <a:pPr indent="-351472" lvl="0" marL="342900" rtl="0" algn="l">
              <a:spcBef>
                <a:spcPts val="906"/>
              </a:spcBef>
              <a:spcAft>
                <a:spcPts val="0"/>
              </a:spcAft>
              <a:buClr>
                <a:schemeClr val="dk1"/>
              </a:buClr>
              <a:buSzPct val="100000"/>
              <a:buChar char="🞇"/>
            </a:pPr>
            <a:r>
              <a:rPr lang="en-CA">
                <a:solidFill>
                  <a:schemeClr val="dk1"/>
                </a:solidFill>
              </a:rPr>
              <a:t>Hypothalamus receives information from many sources about the basic functions of the body and  helps regulate these functions. One of the way it does this is by controlling the pituitary gland by using its own hormones to communicate with the pituitary</a:t>
            </a:r>
            <a:endParaRPr>
              <a:solidFill>
                <a:schemeClr val="dk1"/>
              </a:solidFill>
            </a:endParaRPr>
          </a:p>
          <a:p>
            <a:pPr indent="-351472" lvl="0" marL="342900" rtl="0" algn="l">
              <a:spcBef>
                <a:spcPts val="906"/>
              </a:spcBef>
              <a:spcAft>
                <a:spcPts val="0"/>
              </a:spcAft>
              <a:buClr>
                <a:schemeClr val="dk1"/>
              </a:buClr>
              <a:buSzPct val="100000"/>
              <a:buChar char="🞇"/>
            </a:pPr>
            <a:r>
              <a:rPr lang="en-CA">
                <a:solidFill>
                  <a:schemeClr val="dk1"/>
                </a:solidFill>
              </a:rPr>
              <a:t>The hypothalamus monitors levels of various hormones in the blood. Special cells which receive information from the body indicates how much of each hormone is present in the bloodstream</a:t>
            </a:r>
            <a:endParaRPr>
              <a:solidFill>
                <a:schemeClr val="dk1"/>
              </a:solidFill>
            </a:endParaRPr>
          </a:p>
          <a:p>
            <a:pPr indent="-351472" lvl="0" marL="342900" rtl="0" algn="l">
              <a:spcBef>
                <a:spcPts val="906"/>
              </a:spcBef>
              <a:spcAft>
                <a:spcPts val="0"/>
              </a:spcAft>
              <a:buClr>
                <a:schemeClr val="dk1"/>
              </a:buClr>
              <a:buSzPct val="100000"/>
              <a:buChar char="🞇"/>
            </a:pPr>
            <a:r>
              <a:rPr lang="en-CA">
                <a:solidFill>
                  <a:schemeClr val="dk1"/>
                </a:solidFill>
              </a:rPr>
              <a:t>A drop below a particular level stimulates the hypothalamus to release hormones which travel to the pituitary gland, acting as the signal to the pituitary to produce one or more of its hormones,  that will be transported by the  bloodstream transports  to other endocrine glands, such as the thyroid gland</a:t>
            </a:r>
            <a:endParaRPr>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6"/>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144" name="Google Shape;144;p6"/>
          <p:cNvSpPr txBox="1"/>
          <p:nvPr>
            <p:ph idx="1" type="body"/>
          </p:nvPr>
        </p:nvSpPr>
        <p:spPr>
          <a:xfrm>
            <a:off x="1009443" y="1807361"/>
            <a:ext cx="7125112" cy="4717983"/>
          </a:xfrm>
          <a:prstGeom prst="rect">
            <a:avLst/>
          </a:prstGeom>
          <a:noFill/>
          <a:ln>
            <a:noFill/>
          </a:ln>
        </p:spPr>
        <p:txBody>
          <a:bodyPr anchorCtr="0" anchor="ctr" bIns="45700" lIns="91425" spcFirstLastPara="1" rIns="91425" wrap="square" tIns="45700">
            <a:normAutofit fontScale="92500" lnSpcReduction="10000"/>
          </a:bodyPr>
          <a:lstStyle/>
          <a:p>
            <a:pPr indent="-342900" lvl="0" marL="342900" rtl="0" algn="l">
              <a:spcBef>
                <a:spcPts val="0"/>
              </a:spcBef>
              <a:spcAft>
                <a:spcPts val="0"/>
              </a:spcAft>
              <a:buClr>
                <a:schemeClr val="dk1"/>
              </a:buClr>
              <a:buSzPct val="100000"/>
              <a:buChar char="🞇"/>
            </a:pPr>
            <a:r>
              <a:rPr lang="en-CA">
                <a:solidFill>
                  <a:schemeClr val="dk1"/>
                </a:solidFill>
              </a:rPr>
              <a:t>Pituitary gland hormones may then stimulate their target endocrine glands to produce their own hormones. These locally produced hormones do the actual work of regulating the body</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Ex. hormones produced by the thyroid increase the body's metabolic rate. </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High levels of locally produced hormones stop the hypothalamus and pituitary releasing more of their own hormones (</a:t>
            </a:r>
            <a:r>
              <a:rPr b="1" lang="en-CA">
                <a:solidFill>
                  <a:schemeClr val="dk1"/>
                </a:solidFill>
              </a:rPr>
              <a:t>Negative Feedback</a:t>
            </a:r>
            <a:r>
              <a:rPr lang="en-CA">
                <a:solidFill>
                  <a:schemeClr val="dk1"/>
                </a:solidFill>
              </a:rPr>
              <a:t>)</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The anterior pituitary produces hormones that regulate a wide range of bodily activities, from growth to reproduction</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At least seven different hormones secreted by the anterior pituitary</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Posterior pituitary produces just two hormones</a:t>
            </a:r>
            <a:endParaRPr>
              <a:solidFill>
                <a:schemeClr val="dk1"/>
              </a:solidFill>
            </a:endParaRPr>
          </a:p>
          <a:p>
            <a:pPr indent="0" lvl="0" marL="0" rtl="0" algn="l">
              <a:spcBef>
                <a:spcPts val="933"/>
              </a:spcBef>
              <a:spcAft>
                <a:spcPts val="0"/>
              </a:spcAft>
              <a:buSzPct val="100000"/>
              <a:buNone/>
            </a:pPr>
            <a:r>
              <a:rPr lang="en-CA" u="sng">
                <a:solidFill>
                  <a:schemeClr val="hlink"/>
                </a:solidFill>
                <a:hlinkClick r:id="rId3"/>
              </a:rPr>
              <a:t>https://youtu.be/TVhm2rBGhB0</a:t>
            </a:r>
            <a:endParaRPr/>
          </a:p>
          <a:p>
            <a:pPr indent="0" lvl="0" marL="0" rtl="0" algn="l">
              <a:spcBef>
                <a:spcPts val="933"/>
              </a:spcBef>
              <a:spcAft>
                <a:spcPts val="0"/>
              </a:spcAft>
              <a:buSzPct val="1000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7"/>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Anterior Pituitary Hormones</a:t>
            </a:r>
            <a:endParaRPr>
              <a:solidFill>
                <a:schemeClr val="dk1"/>
              </a:solidFill>
            </a:endParaRPr>
          </a:p>
        </p:txBody>
      </p:sp>
      <p:sp>
        <p:nvSpPr>
          <p:cNvPr id="150" name="Google Shape;150;p7"/>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b="1" lang="en-CA">
                <a:solidFill>
                  <a:schemeClr val="dk1"/>
                </a:solidFill>
              </a:rPr>
              <a:t>Adrenocorticotropic Hormone (ACTH)</a:t>
            </a:r>
            <a:endParaRPr b="1">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Target – Adrenal Glands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Function - Stimulates </a:t>
            </a:r>
            <a:r>
              <a:rPr lang="en-CA">
                <a:solidFill>
                  <a:schemeClr val="dk1"/>
                </a:solidFill>
              </a:rPr>
              <a:t>production</a:t>
            </a:r>
            <a:r>
              <a:rPr lang="en-CA">
                <a:solidFill>
                  <a:schemeClr val="dk1"/>
                </a:solidFill>
              </a:rPr>
              <a:t> of cortisol. important in controlling the metabolism, blood sugar levels and blood pressure. It is also an anti-inflammatory agent, and helps the body to resist certain stresses such as bleeding or fasting</a:t>
            </a:r>
            <a:endParaRPr>
              <a:solidFill>
                <a:schemeClr val="dk1"/>
              </a:solidFill>
            </a:endParaRPr>
          </a:p>
          <a:p>
            <a:pPr indent="-342900" lvl="0" marL="342900" rtl="0" algn="l">
              <a:spcBef>
                <a:spcPts val="960"/>
              </a:spcBef>
              <a:spcAft>
                <a:spcPts val="0"/>
              </a:spcAft>
              <a:buClr>
                <a:schemeClr val="dk1"/>
              </a:buClr>
              <a:buSzPts val="1800"/>
              <a:buChar char="🞇"/>
            </a:pPr>
            <a:r>
              <a:rPr b="1" lang="en-CA">
                <a:solidFill>
                  <a:schemeClr val="dk1"/>
                </a:solidFill>
              </a:rPr>
              <a:t>Follicle Stimulating Hormone (FSH)</a:t>
            </a:r>
            <a:endParaRPr b="1">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Target – Ovaries &amp; Testes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Function -Stimulates the ovaries to produce an ovum,  also causes an increase in the hormone estrogen. Stimulates the testes to produce sperm</a:t>
            </a:r>
            <a:endParaRPr>
              <a:solidFill>
                <a:schemeClr val="dk1"/>
              </a:solidFill>
            </a:endParaRPr>
          </a:p>
          <a:p>
            <a:pPr indent="-184150" lvl="1" marL="742950" rtl="0" algn="l">
              <a:spcBef>
                <a:spcPts val="920"/>
              </a:spcBef>
              <a:spcAft>
                <a:spcPts val="0"/>
              </a:spcAft>
              <a:buSzPts val="16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8"/>
          <p:cNvSpPr txBox="1"/>
          <p:nvPr>
            <p:ph type="title"/>
          </p:nvPr>
        </p:nvSpPr>
        <p:spPr>
          <a:xfrm>
            <a:off x="687967" y="657874"/>
            <a:ext cx="7125000" cy="924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156" name="Google Shape;156;p8"/>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b="1" lang="en-CA">
                <a:solidFill>
                  <a:schemeClr val="dk1"/>
                </a:solidFill>
              </a:rPr>
              <a:t>Growth Hormone (GH)</a:t>
            </a:r>
            <a:endParaRPr b="1">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Target – Many different cells of the body</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Function - The most well-known effect in children is to increase height. In adults and children it helps to control the amount of muscle and fat in the body. It also helps to heal injuries and it promotes the immune system.</a:t>
            </a:r>
            <a:endParaRPr>
              <a:solidFill>
                <a:schemeClr val="dk1"/>
              </a:solidFill>
            </a:endParaRPr>
          </a:p>
          <a:p>
            <a:pPr indent="-342900" lvl="0" marL="342900" rtl="0" algn="l">
              <a:spcBef>
                <a:spcPts val="960"/>
              </a:spcBef>
              <a:spcAft>
                <a:spcPts val="0"/>
              </a:spcAft>
              <a:buClr>
                <a:schemeClr val="dk1"/>
              </a:buClr>
              <a:buSzPts val="1800"/>
              <a:buChar char="🞇"/>
            </a:pPr>
            <a:r>
              <a:rPr b="1" lang="en-CA">
                <a:solidFill>
                  <a:schemeClr val="dk1"/>
                </a:solidFill>
              </a:rPr>
              <a:t>Luteinising Hormone ( LH)</a:t>
            </a:r>
            <a:endParaRPr b="1">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Target – Ovaries &amp; Testes</a:t>
            </a:r>
            <a:endParaRPr>
              <a:solidFill>
                <a:schemeClr val="dk1"/>
              </a:solidFill>
            </a:endParaRPr>
          </a:p>
          <a:p>
            <a:pPr indent="-285750" lvl="1" marL="742950" rtl="0" algn="l">
              <a:spcBef>
                <a:spcPts val="920"/>
              </a:spcBef>
              <a:spcAft>
                <a:spcPts val="0"/>
              </a:spcAft>
              <a:buSzPts val="1600"/>
              <a:buChar char="🞇"/>
            </a:pPr>
            <a:r>
              <a:rPr lang="en-CA">
                <a:solidFill>
                  <a:schemeClr val="dk1"/>
                </a:solidFill>
              </a:rPr>
              <a:t>Function – Triggers Ovulation, Stimulates the Testes to produce Testosterone</a:t>
            </a:r>
            <a:endParaRPr>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9"/>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162" name="Google Shape;162;p9"/>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b="1" lang="en-CA">
                <a:solidFill>
                  <a:schemeClr val="dk1"/>
                </a:solidFill>
              </a:rPr>
              <a:t>Melanocyte-stimulating hormone (MSH)</a:t>
            </a:r>
            <a:endParaRPr b="1">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Target – Brain?</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Function - Exact role in humans is unknown. It may influence brain activity; when too much is present, it may cause darkening of the skin</a:t>
            </a:r>
            <a:endParaRPr>
              <a:solidFill>
                <a:schemeClr val="dk1"/>
              </a:solidFill>
            </a:endParaRPr>
          </a:p>
          <a:p>
            <a:pPr indent="-342900" lvl="0" marL="342900" rtl="0" algn="l">
              <a:spcBef>
                <a:spcPts val="960"/>
              </a:spcBef>
              <a:spcAft>
                <a:spcPts val="0"/>
              </a:spcAft>
              <a:buClr>
                <a:schemeClr val="dk1"/>
              </a:buClr>
              <a:buSzPts val="1800"/>
              <a:buChar char="🞇"/>
            </a:pPr>
            <a:r>
              <a:rPr b="1" lang="en-CA">
                <a:solidFill>
                  <a:schemeClr val="dk1"/>
                </a:solidFill>
              </a:rPr>
              <a:t>Prolactin</a:t>
            </a:r>
            <a:endParaRPr b="1">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Target -  Breasts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Function - Together with other hormones, prolactin stimulates the breasts to produce milk. It is also found in women who aren’t pregnant. Men also have it, but its function is not understood well</a:t>
            </a:r>
            <a:endParaRPr>
              <a:solidFill>
                <a:schemeClr val="dk1"/>
              </a:solidFill>
            </a:endParaRPr>
          </a:p>
          <a:p>
            <a:pPr indent="0" lvl="1" marL="457200" rtl="0" algn="l">
              <a:spcBef>
                <a:spcPts val="920"/>
              </a:spcBef>
              <a:spcAft>
                <a:spcPts val="0"/>
              </a:spcAft>
              <a:buSzPts val="16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0"/>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168" name="Google Shape;168;p10"/>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b="1" lang="en-CA">
                <a:solidFill>
                  <a:schemeClr val="dk1"/>
                </a:solidFill>
              </a:rPr>
              <a:t>Thyroid Stimulating Hormone (TSH)</a:t>
            </a:r>
            <a:endParaRPr b="1">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Target – Thyroid Gland</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Function - TSH stimulates the thyroid gland to produce its own hormones, triiodothyronine (T3) and thyroxine (T4).These hormones help to control many bodily functions, including heart rate, temperature and metabolism.</a:t>
            </a:r>
            <a:endParaRPr>
              <a:solidFill>
                <a:schemeClr val="dk1"/>
              </a:solidFill>
            </a:endParaRPr>
          </a:p>
          <a:p>
            <a:pPr indent="0" lvl="1" marL="457200" rtl="0" algn="l">
              <a:spcBef>
                <a:spcPts val="920"/>
              </a:spcBef>
              <a:spcAft>
                <a:spcPts val="0"/>
              </a:spcAft>
              <a:buSzPts val="16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1"/>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Posterior Pituitary Gland Hormones</a:t>
            </a:r>
            <a:endParaRPr>
              <a:solidFill>
                <a:schemeClr val="dk1"/>
              </a:solidFill>
            </a:endParaRPr>
          </a:p>
        </p:txBody>
      </p:sp>
      <p:sp>
        <p:nvSpPr>
          <p:cNvPr id="174" name="Google Shape;174;p11"/>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b="1" lang="en-CA">
                <a:solidFill>
                  <a:schemeClr val="dk1"/>
                </a:solidFill>
              </a:rPr>
              <a:t>Antidiuretic Hormone (ADH)</a:t>
            </a:r>
            <a:endParaRPr b="1">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Target – Kidneys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Function - Decreases urine production. (It causes more water filtered by the kidneys to be returned to the blood) ADH also causes a rise in blood pressure</a:t>
            </a:r>
            <a:endParaRPr>
              <a:solidFill>
                <a:schemeClr val="dk1"/>
              </a:solidFill>
            </a:endParaRPr>
          </a:p>
          <a:p>
            <a:pPr indent="-342900" lvl="0" marL="342900" rtl="0" algn="l">
              <a:spcBef>
                <a:spcPts val="960"/>
              </a:spcBef>
              <a:spcAft>
                <a:spcPts val="0"/>
              </a:spcAft>
              <a:buClr>
                <a:schemeClr val="dk1"/>
              </a:buClr>
              <a:buSzPts val="1800"/>
              <a:buChar char="🞇"/>
            </a:pPr>
            <a:r>
              <a:rPr b="1" lang="en-CA">
                <a:solidFill>
                  <a:schemeClr val="dk1"/>
                </a:solidFill>
              </a:rPr>
              <a:t>Oxytocin</a:t>
            </a:r>
            <a:endParaRPr b="1">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Target – Breasts and Uterus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Stimulates contraction of the uterus during childbirth. Helps breasts to release milk</a:t>
            </a:r>
            <a:endParaRPr>
              <a:solidFill>
                <a:schemeClr val="dk1"/>
              </a:solidFill>
            </a:endParaRPr>
          </a:p>
          <a:p>
            <a:pPr indent="0" lvl="0" marL="0" rtl="0" algn="l">
              <a:spcBef>
                <a:spcPts val="960"/>
              </a:spcBef>
              <a:spcAft>
                <a:spcPts val="0"/>
              </a:spcAft>
              <a:buSzPts val="1800"/>
              <a:buNone/>
            </a:pPr>
            <a:r>
              <a:rPr lang="en-CA" u="sng">
                <a:solidFill>
                  <a:schemeClr val="hlink"/>
                </a:solidFill>
                <a:hlinkClick r:id="rId3"/>
              </a:rPr>
              <a:t>https://youtu.be/-S_vQZDH9hY</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2"/>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Thyroid</a:t>
            </a:r>
            <a:endParaRPr>
              <a:solidFill>
                <a:schemeClr val="dk1"/>
              </a:solidFill>
            </a:endParaRPr>
          </a:p>
        </p:txBody>
      </p:sp>
      <p:sp>
        <p:nvSpPr>
          <p:cNvPr id="180" name="Google Shape;180;p12"/>
          <p:cNvSpPr txBox="1"/>
          <p:nvPr>
            <p:ph idx="1" type="body"/>
          </p:nvPr>
        </p:nvSpPr>
        <p:spPr>
          <a:xfrm>
            <a:off x="357200" y="1428750"/>
            <a:ext cx="7777200" cy="5340000"/>
          </a:xfrm>
          <a:prstGeom prst="rect">
            <a:avLst/>
          </a:prstGeom>
          <a:noFill/>
          <a:ln>
            <a:noFill/>
          </a:ln>
        </p:spPr>
        <p:txBody>
          <a:bodyPr anchorCtr="0" anchor="ctr" bIns="45700" lIns="91425" spcFirstLastPara="1" rIns="91425" wrap="square" tIns="45700">
            <a:normAutofit fontScale="92500" lnSpcReduction="20000"/>
          </a:bodyPr>
          <a:lstStyle/>
          <a:p>
            <a:pPr indent="0" lvl="0" marL="0" rtl="0" algn="l">
              <a:spcBef>
                <a:spcPts val="0"/>
              </a:spcBef>
              <a:spcAft>
                <a:spcPts val="0"/>
              </a:spcAft>
              <a:buSzPct val="100000"/>
              <a:buNone/>
            </a:pPr>
            <a:r>
              <a:t/>
            </a:r>
            <a:endParaRPr/>
          </a:p>
          <a:p>
            <a:pPr indent="-351472" lvl="0" marL="342900" rtl="0" algn="l">
              <a:spcBef>
                <a:spcPts val="906"/>
              </a:spcBef>
              <a:spcAft>
                <a:spcPts val="0"/>
              </a:spcAft>
              <a:buClr>
                <a:schemeClr val="dk1"/>
              </a:buClr>
              <a:buSzPct val="100000"/>
              <a:buChar char="🞇"/>
            </a:pPr>
            <a:r>
              <a:rPr lang="en-CA">
                <a:solidFill>
                  <a:schemeClr val="dk1"/>
                </a:solidFill>
              </a:rPr>
              <a:t>Butterfly-shaped gland that sits low on the front of the neck below Adam’s apple, along the front of the trachea. It has two lobes, connected by a bridge  in the middle.</a:t>
            </a:r>
            <a:endParaRPr>
              <a:solidFill>
                <a:schemeClr val="dk1"/>
              </a:solidFill>
            </a:endParaRPr>
          </a:p>
          <a:p>
            <a:pPr indent="-351472" lvl="0" marL="342900" rtl="0" algn="l">
              <a:spcBef>
                <a:spcPts val="906"/>
              </a:spcBef>
              <a:spcAft>
                <a:spcPts val="0"/>
              </a:spcAft>
              <a:buClr>
                <a:schemeClr val="dk1"/>
              </a:buClr>
              <a:buSzPct val="100000"/>
              <a:buChar char="🞇"/>
            </a:pPr>
            <a:r>
              <a:rPr lang="en-CA">
                <a:solidFill>
                  <a:schemeClr val="dk1"/>
                </a:solidFill>
              </a:rPr>
              <a:t>Brownish-red in color, rich with blood vessels. Nerves important for voice quality also pass through the thyroid (recurrent laryngeal nerve)</a:t>
            </a:r>
            <a:endParaRPr>
              <a:solidFill>
                <a:schemeClr val="dk1"/>
              </a:solidFill>
            </a:endParaRPr>
          </a:p>
          <a:p>
            <a:pPr indent="-351472" lvl="0" marL="342900" rtl="0" algn="l">
              <a:spcBef>
                <a:spcPts val="906"/>
              </a:spcBef>
              <a:spcAft>
                <a:spcPts val="0"/>
              </a:spcAft>
              <a:buClr>
                <a:schemeClr val="dk1"/>
              </a:buClr>
              <a:buSzPct val="100000"/>
              <a:buChar char="🞇"/>
            </a:pPr>
            <a:r>
              <a:rPr lang="en-CA">
                <a:solidFill>
                  <a:schemeClr val="dk1"/>
                </a:solidFill>
              </a:rPr>
              <a:t>Thyroid tissue is made up of two types of cells: follicular cells and parafollicular cells. Most of the thyroid tissue consists of the </a:t>
            </a:r>
            <a:r>
              <a:rPr b="1" lang="en-CA">
                <a:solidFill>
                  <a:schemeClr val="dk1"/>
                </a:solidFill>
              </a:rPr>
              <a:t>follicular cells, which secrete iodine-containing hormones called thyroxine (T4) and triiodothyronine (T3). The parafollicular cells secrete the hormone calcitonin. The thyroid needs iodine to produce the hormones.</a:t>
            </a:r>
            <a:endParaRPr b="1">
              <a:solidFill>
                <a:schemeClr val="dk1"/>
              </a:solidFill>
            </a:endParaRPr>
          </a:p>
          <a:p>
            <a:pPr indent="-351472" lvl="0" marL="342900" rtl="0" algn="l">
              <a:spcBef>
                <a:spcPts val="906"/>
              </a:spcBef>
              <a:spcAft>
                <a:spcPts val="0"/>
              </a:spcAft>
              <a:buClr>
                <a:schemeClr val="dk1"/>
              </a:buClr>
              <a:buSzPct val="100000"/>
              <a:buChar char="🞇"/>
            </a:pPr>
            <a:r>
              <a:rPr lang="en-CA">
                <a:solidFill>
                  <a:schemeClr val="dk1"/>
                </a:solidFill>
              </a:rPr>
              <a:t>T4 and T3  act throughout the body, influencing metabolism, growth and development, and body temperature. During infancy and childhood, adequate thyroid hormone is crucial for brain development.</a:t>
            </a:r>
            <a:endParaRPr>
              <a:solidFill>
                <a:schemeClr val="dk1"/>
              </a:solidFill>
            </a:endParaRPr>
          </a:p>
          <a:p>
            <a:pPr indent="-351472" lvl="0" marL="342900" rtl="0" algn="l">
              <a:spcBef>
                <a:spcPts val="906"/>
              </a:spcBef>
              <a:spcAft>
                <a:spcPts val="0"/>
              </a:spcAft>
              <a:buClr>
                <a:schemeClr val="dk1"/>
              </a:buClr>
              <a:buSzPct val="100000"/>
              <a:buChar char="🞇"/>
            </a:pPr>
            <a:r>
              <a:rPr lang="en-CA">
                <a:solidFill>
                  <a:schemeClr val="dk1"/>
                </a:solidFill>
              </a:rPr>
              <a:t>The calcitonin hormone works together with the parathyroid hormone to regulate calcium levels in the body.</a:t>
            </a:r>
            <a:endParaRPr>
              <a:solidFill>
                <a:schemeClr val="dk1"/>
              </a:solidFill>
            </a:endParaRPr>
          </a:p>
          <a:p>
            <a:pPr indent="-351472" lvl="0" marL="342900" rtl="0" algn="l">
              <a:spcBef>
                <a:spcPts val="906"/>
              </a:spcBef>
              <a:spcAft>
                <a:spcPts val="0"/>
              </a:spcAft>
              <a:buClr>
                <a:schemeClr val="dk1"/>
              </a:buClr>
              <a:buSzPct val="100000"/>
              <a:buChar char="🞇"/>
            </a:pPr>
            <a:r>
              <a:rPr lang="en-CA">
                <a:solidFill>
                  <a:schemeClr val="dk1"/>
                </a:solidFill>
              </a:rPr>
              <a:t>Levels of hormones secreted by the thyroid are controlled by </a:t>
            </a:r>
            <a:r>
              <a:rPr b="1" lang="en-CA">
                <a:solidFill>
                  <a:schemeClr val="dk1"/>
                </a:solidFill>
              </a:rPr>
              <a:t>TSH</a:t>
            </a:r>
            <a:r>
              <a:rPr lang="en-CA">
                <a:solidFill>
                  <a:schemeClr val="dk1"/>
                </a:solidFill>
              </a:rPr>
              <a:t> - </a:t>
            </a:r>
            <a:endParaRPr>
              <a:solidFill>
                <a:schemeClr val="dk1"/>
              </a:solidFill>
            </a:endParaRPr>
          </a:p>
          <a:p>
            <a:pPr indent="-351472" lvl="0" marL="342900" rtl="0" algn="l">
              <a:spcBef>
                <a:spcPts val="906"/>
              </a:spcBef>
              <a:spcAft>
                <a:spcPts val="0"/>
              </a:spcAft>
              <a:buClr>
                <a:schemeClr val="dk1"/>
              </a:buClr>
              <a:buSzPct val="100000"/>
              <a:buChar char="🞇"/>
            </a:pPr>
            <a:r>
              <a:rPr lang="en-CA">
                <a:solidFill>
                  <a:schemeClr val="dk1"/>
                </a:solidFill>
              </a:rPr>
              <a:t>produced by the anterior pituitary</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p13"/>
          <p:cNvPicPr preferRelativeResize="0"/>
          <p:nvPr>
            <p:ph idx="4294967295" type="body"/>
          </p:nvPr>
        </p:nvPicPr>
        <p:blipFill rotWithShape="1">
          <a:blip r:embed="rId3">
            <a:alphaModFix/>
          </a:blip>
          <a:srcRect b="0" l="0" r="0" t="0"/>
          <a:stretch/>
        </p:blipFill>
        <p:spPr>
          <a:xfrm>
            <a:off x="131806" y="764704"/>
            <a:ext cx="6815246" cy="5400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4"/>
          <p:cNvSpPr txBox="1"/>
          <p:nvPr>
            <p:ph type="title"/>
          </p:nvPr>
        </p:nvSpPr>
        <p:spPr>
          <a:xfrm>
            <a:off x="920142" y="640024"/>
            <a:ext cx="7125000" cy="924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Parathyroid Glands</a:t>
            </a:r>
            <a:endParaRPr>
              <a:solidFill>
                <a:schemeClr val="dk1"/>
              </a:solidFill>
            </a:endParaRPr>
          </a:p>
        </p:txBody>
      </p:sp>
      <p:sp>
        <p:nvSpPr>
          <p:cNvPr id="191" name="Google Shape;191;p14"/>
          <p:cNvSpPr txBox="1"/>
          <p:nvPr>
            <p:ph idx="1" type="body"/>
          </p:nvPr>
        </p:nvSpPr>
        <p:spPr>
          <a:xfrm>
            <a:off x="642950" y="1807350"/>
            <a:ext cx="7491600" cy="4646100"/>
          </a:xfrm>
          <a:prstGeom prst="rect">
            <a:avLst/>
          </a:prstGeom>
          <a:noFill/>
          <a:ln>
            <a:noFill/>
          </a:ln>
        </p:spPr>
        <p:txBody>
          <a:bodyPr anchorCtr="0" anchor="ctr" bIns="45700" lIns="91425" spcFirstLastPara="1" rIns="91425" wrap="square" tIns="45700">
            <a:normAutofit fontScale="92500" lnSpcReduction="20000"/>
          </a:bodyPr>
          <a:lstStyle/>
          <a:p>
            <a:pPr indent="-342900" lvl="0" marL="342900" rtl="0" algn="l">
              <a:spcBef>
                <a:spcPts val="0"/>
              </a:spcBef>
              <a:spcAft>
                <a:spcPts val="0"/>
              </a:spcAft>
              <a:buClr>
                <a:schemeClr val="dk1"/>
              </a:buClr>
              <a:buSzPct val="100000"/>
              <a:buChar char="🞇"/>
            </a:pPr>
            <a:r>
              <a:rPr lang="en-CA">
                <a:solidFill>
                  <a:schemeClr val="dk1"/>
                </a:solidFill>
              </a:rPr>
              <a:t>Four parathyroid gland </a:t>
            </a:r>
            <a:r>
              <a:rPr lang="en-CA">
                <a:solidFill>
                  <a:schemeClr val="dk1"/>
                </a:solidFill>
              </a:rPr>
              <a:t>located</a:t>
            </a:r>
            <a:r>
              <a:rPr lang="en-CA">
                <a:solidFill>
                  <a:schemeClr val="dk1"/>
                </a:solidFill>
              </a:rPr>
              <a:t> just behind the thyroid gland.</a:t>
            </a:r>
            <a:r>
              <a:rPr b="1" lang="en-CA">
                <a:solidFill>
                  <a:schemeClr val="dk1"/>
                </a:solidFill>
              </a:rPr>
              <a:t> These glands act as a regulator that controls the blood level of calcium.</a:t>
            </a:r>
            <a:r>
              <a:rPr lang="en-CA">
                <a:solidFill>
                  <a:schemeClr val="dk1"/>
                </a:solidFill>
              </a:rPr>
              <a:t> Calcium is needed inside just about every cell in the body in order to keep that cell functioning properly. </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The parathyroids produce a hormone called </a:t>
            </a:r>
            <a:r>
              <a:rPr b="1" lang="en-CA">
                <a:solidFill>
                  <a:schemeClr val="dk1"/>
                </a:solidFill>
              </a:rPr>
              <a:t>parathyroid hormone </a:t>
            </a:r>
            <a:r>
              <a:rPr lang="en-CA">
                <a:solidFill>
                  <a:schemeClr val="dk1"/>
                </a:solidFill>
              </a:rPr>
              <a:t>(PTH). PTH raises the blood calcium level by:</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Breaking down the bone and causing calcium release</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Increasing the body's ability to absorb calcium from food</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Increasing the kidney's ability to hold on to calcium that would otherwise be lost in the urine</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When the blood calcium level is too low, PTH is released to bring the calcium level back up to normal. When the calcium level is normal or gets little too high, normal parathyroids will stop releasing PTH. Proper calcium balance is crucial to the normal functioning of the heart, nervous system, kidneys, and bones</a:t>
            </a:r>
            <a:endParaRPr>
              <a:solidFill>
                <a:schemeClr val="dk1"/>
              </a:solidFill>
            </a:endParaRPr>
          </a:p>
          <a:p>
            <a:pPr indent="0" lvl="0" marL="0" rtl="0" algn="l">
              <a:spcBef>
                <a:spcPts val="933"/>
              </a:spcBef>
              <a:spcAft>
                <a:spcPts val="0"/>
              </a:spcAft>
              <a:buSzPct val="100000"/>
              <a:buNone/>
            </a:pPr>
            <a:r>
              <a:rPr lang="en-CA" u="sng">
                <a:solidFill>
                  <a:schemeClr val="dk1"/>
                </a:solidFill>
                <a:hlinkClick r:id="rId3">
                  <a:extLst>
                    <a:ext uri="{A12FA001-AC4F-418D-AE19-62706E023703}">
                      <ahyp:hlinkClr val="tx"/>
                    </a:ext>
                  </a:extLst>
                </a:hlinkClick>
              </a:rPr>
              <a:t>https://youtu.be/b7JFqGMi9pk</a:t>
            </a:r>
            <a:endParaRPr>
              <a:solidFill>
                <a:schemeClr val="dk1"/>
              </a:solidFill>
            </a:endParaRPr>
          </a:p>
          <a:p>
            <a:pPr indent="-237172" lvl="0" marL="342900" rtl="0" algn="l">
              <a:spcBef>
                <a:spcPts val="933"/>
              </a:spcBef>
              <a:spcAft>
                <a:spcPts val="0"/>
              </a:spcAft>
              <a:buSzPct val="1000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id="196" name="Google Shape;196;p15"/>
          <p:cNvPicPr preferRelativeResize="0"/>
          <p:nvPr/>
        </p:nvPicPr>
        <p:blipFill rotWithShape="1">
          <a:blip r:embed="rId3">
            <a:alphaModFix/>
          </a:blip>
          <a:srcRect b="0" l="0" r="0" t="0"/>
          <a:stretch/>
        </p:blipFill>
        <p:spPr>
          <a:xfrm>
            <a:off x="395536" y="836712"/>
            <a:ext cx="6346453" cy="547260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6"/>
          <p:cNvSpPr txBox="1"/>
          <p:nvPr>
            <p:ph type="title"/>
          </p:nvPr>
        </p:nvSpPr>
        <p:spPr>
          <a:xfrm>
            <a:off x="1009443" y="675724"/>
            <a:ext cx="7123080"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Adrenal Glands</a:t>
            </a:r>
            <a:endParaRPr>
              <a:solidFill>
                <a:schemeClr val="dk1"/>
              </a:solidFill>
            </a:endParaRPr>
          </a:p>
        </p:txBody>
      </p:sp>
      <p:sp>
        <p:nvSpPr>
          <p:cNvPr id="202" name="Google Shape;202;p16"/>
          <p:cNvSpPr txBox="1"/>
          <p:nvPr>
            <p:ph idx="1" type="body"/>
          </p:nvPr>
        </p:nvSpPr>
        <p:spPr>
          <a:xfrm>
            <a:off x="683575" y="1600200"/>
            <a:ext cx="3797100" cy="5007600"/>
          </a:xfrm>
          <a:prstGeom prst="rect">
            <a:avLst/>
          </a:prstGeom>
          <a:noFill/>
          <a:ln>
            <a:noFill/>
          </a:ln>
        </p:spPr>
        <p:txBody>
          <a:bodyPr anchorCtr="0" anchor="ctr" bIns="45700" lIns="91425" spcFirstLastPara="1" rIns="91425" wrap="square" tIns="45700">
            <a:normAutofit lnSpcReduction="20000"/>
          </a:bodyPr>
          <a:lstStyle/>
          <a:p>
            <a:pPr indent="-237172" lvl="0" marL="342900" rtl="0" algn="l">
              <a:spcBef>
                <a:spcPts val="0"/>
              </a:spcBef>
              <a:spcAft>
                <a:spcPts val="0"/>
              </a:spcAft>
              <a:buSzPts val="1800"/>
              <a:buNone/>
            </a:pPr>
            <a:r>
              <a:t/>
            </a:r>
            <a:endParaRPr/>
          </a:p>
          <a:p>
            <a:pPr indent="-351472" lvl="0" marL="342900" rtl="0" algn="l">
              <a:spcBef>
                <a:spcPts val="933"/>
              </a:spcBef>
              <a:spcAft>
                <a:spcPts val="0"/>
              </a:spcAft>
              <a:buClr>
                <a:schemeClr val="dk1"/>
              </a:buClr>
              <a:buSzPts val="1800"/>
              <a:buChar char="🞇"/>
            </a:pPr>
            <a:r>
              <a:rPr lang="en-CA">
                <a:solidFill>
                  <a:schemeClr val="dk1"/>
                </a:solidFill>
              </a:rPr>
              <a:t>Two, triangular-shaped organs that measure about 1.5 inches in height and 3 inches in length</a:t>
            </a:r>
            <a:endParaRPr>
              <a:solidFill>
                <a:schemeClr val="dk1"/>
              </a:solidFill>
            </a:endParaRPr>
          </a:p>
          <a:p>
            <a:pPr indent="-351472" lvl="0" marL="342900" rtl="0" algn="l">
              <a:spcBef>
                <a:spcPts val="933"/>
              </a:spcBef>
              <a:spcAft>
                <a:spcPts val="0"/>
              </a:spcAft>
              <a:buClr>
                <a:schemeClr val="dk1"/>
              </a:buClr>
              <a:buSzPts val="1800"/>
              <a:buChar char="🞇"/>
            </a:pPr>
            <a:r>
              <a:rPr lang="en-CA">
                <a:solidFill>
                  <a:schemeClr val="dk1"/>
                </a:solidFill>
              </a:rPr>
              <a:t>Sit on top of the kidneys, made up of two distinct parts. </a:t>
            </a:r>
            <a:endParaRPr>
              <a:solidFill>
                <a:schemeClr val="dk1"/>
              </a:solidFill>
            </a:endParaRPr>
          </a:p>
          <a:p>
            <a:pPr indent="-293369" lvl="1" marL="742950" rtl="0" algn="l">
              <a:spcBef>
                <a:spcPts val="896"/>
              </a:spcBef>
              <a:spcAft>
                <a:spcPts val="0"/>
              </a:spcAft>
              <a:buClr>
                <a:schemeClr val="dk1"/>
              </a:buClr>
              <a:buSzPts val="1600"/>
              <a:buChar char="🞇"/>
            </a:pPr>
            <a:r>
              <a:rPr lang="en-CA">
                <a:solidFill>
                  <a:schemeClr val="dk1"/>
                </a:solidFill>
              </a:rPr>
              <a:t>The adrenal cortex—the outer part of the gland—produces hormones that are vital to life, such as cortisol &amp;  aldosterone</a:t>
            </a:r>
            <a:endParaRPr>
              <a:solidFill>
                <a:schemeClr val="dk1"/>
              </a:solidFill>
            </a:endParaRPr>
          </a:p>
          <a:p>
            <a:pPr indent="-293369" lvl="1" marL="742950" rtl="0" algn="l">
              <a:spcBef>
                <a:spcPts val="896"/>
              </a:spcBef>
              <a:spcAft>
                <a:spcPts val="0"/>
              </a:spcAft>
              <a:buClr>
                <a:schemeClr val="dk1"/>
              </a:buClr>
              <a:buSzPts val="1600"/>
              <a:buChar char="🞇"/>
            </a:pPr>
            <a:r>
              <a:rPr lang="en-CA">
                <a:solidFill>
                  <a:schemeClr val="dk1"/>
                </a:solidFill>
              </a:rPr>
              <a:t>The adrenal medulla—the inner part of the gland—produces </a:t>
            </a:r>
            <a:r>
              <a:rPr lang="en-CA">
                <a:solidFill>
                  <a:schemeClr val="dk1"/>
                </a:solidFill>
              </a:rPr>
              <a:t>non essential</a:t>
            </a:r>
            <a:r>
              <a:rPr lang="en-CA">
                <a:solidFill>
                  <a:schemeClr val="dk1"/>
                </a:solidFill>
              </a:rPr>
              <a:t> hormones, such as adrenaline.</a:t>
            </a:r>
            <a:endParaRPr>
              <a:solidFill>
                <a:schemeClr val="dk1"/>
              </a:solidFill>
            </a:endParaRPr>
          </a:p>
          <a:p>
            <a:pPr indent="0" lvl="0" marL="0" rtl="0" algn="l">
              <a:spcBef>
                <a:spcPts val="933"/>
              </a:spcBef>
              <a:spcAft>
                <a:spcPts val="0"/>
              </a:spcAft>
              <a:buSzPts val="1800"/>
              <a:buNone/>
            </a:pPr>
            <a:r>
              <a:t/>
            </a:r>
            <a:endParaRPr/>
          </a:p>
          <a:p>
            <a:pPr indent="-237172" lvl="0" marL="342900" rtl="0" algn="l">
              <a:spcBef>
                <a:spcPts val="933"/>
              </a:spcBef>
              <a:spcAft>
                <a:spcPts val="0"/>
              </a:spcAft>
              <a:buSzPts val="1800"/>
              <a:buNone/>
            </a:pPr>
            <a:r>
              <a:t/>
            </a:r>
            <a:endParaRPr/>
          </a:p>
        </p:txBody>
      </p:sp>
      <p:pic>
        <p:nvPicPr>
          <p:cNvPr id="203" name="Google Shape;203;p16"/>
          <p:cNvPicPr preferRelativeResize="0"/>
          <p:nvPr>
            <p:ph idx="2" type="body"/>
          </p:nvPr>
        </p:nvPicPr>
        <p:blipFill rotWithShape="1">
          <a:blip r:embed="rId3">
            <a:alphaModFix/>
          </a:blip>
          <a:srcRect b="0" l="0" r="0" t="0"/>
          <a:stretch/>
        </p:blipFill>
        <p:spPr>
          <a:xfrm>
            <a:off x="4716017" y="1556792"/>
            <a:ext cx="3960440" cy="388843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7"/>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Adrenal Cortex Hormones</a:t>
            </a:r>
            <a:endParaRPr>
              <a:solidFill>
                <a:schemeClr val="dk1"/>
              </a:solidFill>
            </a:endParaRPr>
          </a:p>
        </p:txBody>
      </p:sp>
      <p:sp>
        <p:nvSpPr>
          <p:cNvPr id="209" name="Google Shape;209;p17"/>
          <p:cNvSpPr txBox="1"/>
          <p:nvPr>
            <p:ph idx="1" type="body"/>
          </p:nvPr>
        </p:nvSpPr>
        <p:spPr>
          <a:xfrm>
            <a:off x="1009450" y="1807349"/>
            <a:ext cx="7125000" cy="4371900"/>
          </a:xfrm>
          <a:prstGeom prst="rect">
            <a:avLst/>
          </a:prstGeom>
          <a:noFill/>
          <a:ln>
            <a:noFill/>
          </a:ln>
        </p:spPr>
        <p:txBody>
          <a:bodyPr anchorCtr="0" anchor="ctr" bIns="45700" lIns="91425" spcFirstLastPara="1" rIns="91425" wrap="square" tIns="45700">
            <a:normAutofit lnSpcReduction="10000"/>
          </a:bodyPr>
          <a:lstStyle/>
          <a:p>
            <a:pPr indent="-355600" lvl="0" marL="342900" rtl="0" algn="l">
              <a:spcBef>
                <a:spcPts val="0"/>
              </a:spcBef>
              <a:spcAft>
                <a:spcPts val="0"/>
              </a:spcAft>
              <a:buClr>
                <a:schemeClr val="dk1"/>
              </a:buClr>
              <a:buSzPts val="2000"/>
              <a:buChar char="🞇"/>
            </a:pPr>
            <a:r>
              <a:rPr lang="en-CA" sz="2000">
                <a:solidFill>
                  <a:schemeClr val="dk1"/>
                </a:solidFill>
              </a:rPr>
              <a:t>Produces two main groups of </a:t>
            </a:r>
            <a:r>
              <a:rPr b="1" lang="en-CA" sz="2000">
                <a:solidFill>
                  <a:schemeClr val="dk1"/>
                </a:solidFill>
              </a:rPr>
              <a:t>corticosteroid</a:t>
            </a:r>
            <a:r>
              <a:rPr lang="en-CA" sz="2000">
                <a:solidFill>
                  <a:schemeClr val="dk1"/>
                </a:solidFill>
              </a:rPr>
              <a:t> hormones</a:t>
            </a:r>
            <a:endParaRPr sz="2000">
              <a:solidFill>
                <a:schemeClr val="dk1"/>
              </a:solidFill>
            </a:endParaRPr>
          </a:p>
          <a:p>
            <a:pPr indent="-298450" lvl="1" marL="742950" rtl="0" algn="l">
              <a:spcBef>
                <a:spcPts val="920"/>
              </a:spcBef>
              <a:spcAft>
                <a:spcPts val="0"/>
              </a:spcAft>
              <a:buClr>
                <a:schemeClr val="dk1"/>
              </a:buClr>
              <a:buSzPts val="1800"/>
              <a:buChar char="🞇"/>
            </a:pPr>
            <a:r>
              <a:rPr b="1" lang="en-CA" sz="1800">
                <a:solidFill>
                  <a:schemeClr val="dk1"/>
                </a:solidFill>
              </a:rPr>
              <a:t>Glucocorticoids</a:t>
            </a:r>
            <a:endParaRPr b="1" sz="1800">
              <a:solidFill>
                <a:schemeClr val="dk1"/>
              </a:solidFill>
            </a:endParaRPr>
          </a:p>
          <a:p>
            <a:pPr indent="-241300" lvl="2" marL="1143000" rtl="0" algn="l">
              <a:spcBef>
                <a:spcPts val="880"/>
              </a:spcBef>
              <a:spcAft>
                <a:spcPts val="0"/>
              </a:spcAft>
              <a:buClr>
                <a:schemeClr val="dk1"/>
              </a:buClr>
              <a:buSzPts val="1600"/>
              <a:buChar char="🞇"/>
            </a:pPr>
            <a:r>
              <a:rPr lang="en-CA" sz="1600">
                <a:solidFill>
                  <a:schemeClr val="dk1"/>
                </a:solidFill>
              </a:rPr>
              <a:t>Their is triggered by the hypothalamus and pituitary gland. </a:t>
            </a:r>
            <a:endParaRPr sz="1600">
              <a:solidFill>
                <a:schemeClr val="dk1"/>
              </a:solidFill>
            </a:endParaRPr>
          </a:p>
          <a:p>
            <a:pPr indent="-298450" lvl="1" marL="742950" rtl="0" algn="l">
              <a:spcBef>
                <a:spcPts val="920"/>
              </a:spcBef>
              <a:spcAft>
                <a:spcPts val="0"/>
              </a:spcAft>
              <a:buClr>
                <a:schemeClr val="dk1"/>
              </a:buClr>
              <a:buSzPts val="1800"/>
              <a:buChar char="🞇"/>
            </a:pPr>
            <a:r>
              <a:rPr b="1" lang="en-CA" sz="1800">
                <a:solidFill>
                  <a:schemeClr val="dk1"/>
                </a:solidFill>
              </a:rPr>
              <a:t>Mineralocorticoids</a:t>
            </a:r>
            <a:r>
              <a:rPr lang="en-CA" sz="1800">
                <a:solidFill>
                  <a:schemeClr val="dk1"/>
                </a:solidFill>
              </a:rPr>
              <a:t> Mineralocorticoids are mediated by signals triggered by the kidney.</a:t>
            </a:r>
            <a:endParaRPr sz="1800">
              <a:solidFill>
                <a:schemeClr val="dk1"/>
              </a:solidFill>
            </a:endParaRPr>
          </a:p>
          <a:p>
            <a:pPr indent="-355600" lvl="0" marL="342900" rtl="0" algn="l">
              <a:spcBef>
                <a:spcPts val="960"/>
              </a:spcBef>
              <a:spcAft>
                <a:spcPts val="0"/>
              </a:spcAft>
              <a:buClr>
                <a:schemeClr val="dk1"/>
              </a:buClr>
              <a:buSzPts val="2000"/>
              <a:buChar char="🞇"/>
            </a:pPr>
            <a:r>
              <a:rPr lang="en-CA" sz="2000">
                <a:solidFill>
                  <a:schemeClr val="dk1"/>
                </a:solidFill>
              </a:rPr>
              <a:t>When the hypothalamus produces </a:t>
            </a:r>
            <a:r>
              <a:rPr lang="en-CA" sz="2000">
                <a:solidFill>
                  <a:schemeClr val="dk1"/>
                </a:solidFill>
              </a:rPr>
              <a:t>corticotropin</a:t>
            </a:r>
            <a:r>
              <a:rPr lang="en-CA" sz="2000">
                <a:solidFill>
                  <a:schemeClr val="dk1"/>
                </a:solidFill>
              </a:rPr>
              <a:t>-releasing hormone (CRH), it stimulates the pituitary gland to release ACTH which in turn, alert the adrenal glands to produce corticosteroid hormones</a:t>
            </a:r>
            <a:endParaRPr sz="2000">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8"/>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Glucocorticoid Hormones</a:t>
            </a:r>
            <a:endParaRPr>
              <a:solidFill>
                <a:schemeClr val="dk1"/>
              </a:solidFill>
            </a:endParaRPr>
          </a:p>
        </p:txBody>
      </p:sp>
      <p:sp>
        <p:nvSpPr>
          <p:cNvPr id="215" name="Google Shape;215;p18"/>
          <p:cNvSpPr txBox="1"/>
          <p:nvPr>
            <p:ph idx="1" type="body"/>
          </p:nvPr>
        </p:nvSpPr>
        <p:spPr>
          <a:xfrm>
            <a:off x="1009500" y="1375175"/>
            <a:ext cx="7125000" cy="4893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b="1" lang="en-CA" sz="2000">
                <a:solidFill>
                  <a:schemeClr val="dk1"/>
                </a:solidFill>
              </a:rPr>
              <a:t>Hydrocortisone: (AKA cortisol) </a:t>
            </a:r>
            <a:endParaRPr b="1" sz="2000">
              <a:solidFill>
                <a:schemeClr val="dk1"/>
              </a:solidFill>
            </a:endParaRPr>
          </a:p>
          <a:p>
            <a:pPr indent="-298450" lvl="1" marL="742950" rtl="0" algn="l">
              <a:spcBef>
                <a:spcPts val="920"/>
              </a:spcBef>
              <a:spcAft>
                <a:spcPts val="0"/>
              </a:spcAft>
              <a:buClr>
                <a:schemeClr val="dk1"/>
              </a:buClr>
              <a:buSzPts val="1800"/>
              <a:buChar char="🞇"/>
            </a:pPr>
            <a:r>
              <a:rPr lang="en-CA" sz="1800">
                <a:solidFill>
                  <a:schemeClr val="dk1"/>
                </a:solidFill>
              </a:rPr>
              <a:t>regulates how the body converts fats, proteins, and carbohydrates to energy. Also helps regulate blood pressure and cardiovascular function.</a:t>
            </a:r>
            <a:endParaRPr sz="1800">
              <a:solidFill>
                <a:schemeClr val="dk1"/>
              </a:solidFill>
            </a:endParaRPr>
          </a:p>
          <a:p>
            <a:pPr indent="-355600" lvl="0" marL="342900" rtl="0" algn="l">
              <a:spcBef>
                <a:spcPts val="960"/>
              </a:spcBef>
              <a:spcAft>
                <a:spcPts val="0"/>
              </a:spcAft>
              <a:buClr>
                <a:schemeClr val="dk1"/>
              </a:buClr>
              <a:buSzPts val="2000"/>
              <a:buChar char="🞇"/>
            </a:pPr>
            <a:r>
              <a:rPr b="1" lang="en-CA" sz="2000">
                <a:solidFill>
                  <a:schemeClr val="dk1"/>
                </a:solidFill>
              </a:rPr>
              <a:t>Corticosterone:</a:t>
            </a:r>
            <a:endParaRPr b="1" sz="2000">
              <a:solidFill>
                <a:schemeClr val="dk1"/>
              </a:solidFill>
            </a:endParaRPr>
          </a:p>
          <a:p>
            <a:pPr indent="-298450" lvl="1" marL="742950" rtl="0" algn="l">
              <a:spcBef>
                <a:spcPts val="920"/>
              </a:spcBef>
              <a:spcAft>
                <a:spcPts val="0"/>
              </a:spcAft>
              <a:buClr>
                <a:schemeClr val="dk1"/>
              </a:buClr>
              <a:buSzPts val="1800"/>
              <a:buChar char="🞇"/>
            </a:pPr>
            <a:r>
              <a:rPr lang="en-CA" sz="1800">
                <a:solidFill>
                  <a:schemeClr val="dk1"/>
                </a:solidFill>
              </a:rPr>
              <a:t> Works with Cortisol to regulate immune response and suppress inflammatory reactions</a:t>
            </a:r>
            <a:endParaRPr sz="18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9"/>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Mineralocorticoids</a:t>
            </a:r>
            <a:endParaRPr>
              <a:solidFill>
                <a:schemeClr val="dk1"/>
              </a:solidFill>
            </a:endParaRPr>
          </a:p>
        </p:txBody>
      </p:sp>
      <p:sp>
        <p:nvSpPr>
          <p:cNvPr id="221" name="Google Shape;221;p19"/>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81000" lvl="0" marL="342900" rtl="0" algn="l">
              <a:spcBef>
                <a:spcPts val="0"/>
              </a:spcBef>
              <a:spcAft>
                <a:spcPts val="0"/>
              </a:spcAft>
              <a:buSzPts val="2400"/>
              <a:buChar char="🞇"/>
            </a:pPr>
            <a:r>
              <a:rPr lang="en-CA" sz="2400">
                <a:solidFill>
                  <a:schemeClr val="dk1"/>
                </a:solidFill>
              </a:rPr>
              <a:t>The </a:t>
            </a:r>
            <a:r>
              <a:rPr lang="en-CA" sz="2400">
                <a:solidFill>
                  <a:schemeClr val="dk1"/>
                </a:solidFill>
              </a:rPr>
              <a:t>principal</a:t>
            </a:r>
            <a:r>
              <a:rPr lang="en-CA" sz="2400">
                <a:solidFill>
                  <a:schemeClr val="dk1"/>
                </a:solidFill>
              </a:rPr>
              <a:t> mineralocorticoid is </a:t>
            </a:r>
            <a:r>
              <a:rPr b="1" lang="en-CA" sz="2400">
                <a:solidFill>
                  <a:schemeClr val="dk1"/>
                </a:solidFill>
              </a:rPr>
              <a:t>aldosterone</a:t>
            </a:r>
            <a:r>
              <a:rPr lang="en-CA" sz="2400">
                <a:solidFill>
                  <a:schemeClr val="dk1"/>
                </a:solidFill>
              </a:rPr>
              <a:t>, which maintains the right balance of salt and water while helping control blood pressure.</a:t>
            </a:r>
            <a:endParaRPr sz="24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0"/>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Adrenal Cortex Sex Hormones</a:t>
            </a:r>
            <a:endParaRPr>
              <a:solidFill>
                <a:schemeClr val="dk1"/>
              </a:solidFill>
            </a:endParaRPr>
          </a:p>
        </p:txBody>
      </p:sp>
      <p:sp>
        <p:nvSpPr>
          <p:cNvPr id="227" name="Google Shape;227;p20"/>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55600" lvl="0" marL="342900" rtl="0" algn="l">
              <a:spcBef>
                <a:spcPts val="0"/>
              </a:spcBef>
              <a:spcAft>
                <a:spcPts val="0"/>
              </a:spcAft>
              <a:buClr>
                <a:schemeClr val="dk1"/>
              </a:buClr>
              <a:buSzPts val="2000"/>
              <a:buChar char="🞇"/>
            </a:pPr>
            <a:r>
              <a:rPr lang="en-CA" sz="2000">
                <a:solidFill>
                  <a:schemeClr val="dk1"/>
                </a:solidFill>
              </a:rPr>
              <a:t>There is a third class of hormone released by the adrenal cortex, known as sex steroids or sex hormones (Androgens)</a:t>
            </a:r>
            <a:endParaRPr sz="2000">
              <a:solidFill>
                <a:schemeClr val="dk1"/>
              </a:solidFill>
            </a:endParaRPr>
          </a:p>
          <a:p>
            <a:pPr indent="-355600" lvl="0" marL="342900" rtl="0" algn="l">
              <a:spcBef>
                <a:spcPts val="960"/>
              </a:spcBef>
              <a:spcAft>
                <a:spcPts val="0"/>
              </a:spcAft>
              <a:buClr>
                <a:schemeClr val="dk1"/>
              </a:buClr>
              <a:buSzPts val="2000"/>
              <a:buChar char="🞇"/>
            </a:pPr>
            <a:r>
              <a:rPr lang="en-CA" sz="2000">
                <a:solidFill>
                  <a:schemeClr val="dk1"/>
                </a:solidFill>
              </a:rPr>
              <a:t>The adrenal cortex releases small amounts of male and female sex hormones. However, their impact is usually overshadowed by the greater amounts of hormones (such as estrogen and testosterone) released by the ovaries or testes</a:t>
            </a:r>
            <a:endParaRPr sz="2000">
              <a:solidFill>
                <a:schemeClr val="dk1"/>
              </a:solidFill>
            </a:endParaRPr>
          </a:p>
          <a:p>
            <a:pPr indent="0" lvl="0" marL="0" rtl="0" algn="l">
              <a:spcBef>
                <a:spcPts val="960"/>
              </a:spcBef>
              <a:spcAft>
                <a:spcPts val="0"/>
              </a:spcAft>
              <a:buSzPts val="1800"/>
              <a:buNone/>
            </a:pPr>
            <a:r>
              <a:rPr lang="en-CA" u="sng">
                <a:solidFill>
                  <a:schemeClr val="hlink"/>
                </a:solidFill>
                <a:hlinkClick r:id="rId3"/>
              </a:rPr>
              <a:t>https://youtu.be/JlI5N2N4d-k</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1"/>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Adrenal Medulla Hormones</a:t>
            </a:r>
            <a:endParaRPr>
              <a:solidFill>
                <a:schemeClr val="dk1"/>
              </a:solidFill>
            </a:endParaRPr>
          </a:p>
        </p:txBody>
      </p:sp>
      <p:sp>
        <p:nvSpPr>
          <p:cNvPr id="233" name="Google Shape;233;p21"/>
          <p:cNvSpPr txBox="1"/>
          <p:nvPr>
            <p:ph idx="1" type="body"/>
          </p:nvPr>
        </p:nvSpPr>
        <p:spPr>
          <a:xfrm>
            <a:off x="1009450" y="1600200"/>
            <a:ext cx="7125000" cy="4258500"/>
          </a:xfrm>
          <a:prstGeom prst="rect">
            <a:avLst/>
          </a:prstGeom>
          <a:noFill/>
          <a:ln>
            <a:noFill/>
          </a:ln>
        </p:spPr>
        <p:txBody>
          <a:bodyPr anchorCtr="0" anchor="ctr" bIns="45700" lIns="91425" spcFirstLastPara="1" rIns="91425" wrap="square" tIns="45700">
            <a:normAutofit lnSpcReduction="20000"/>
          </a:bodyPr>
          <a:lstStyle/>
          <a:p>
            <a:pPr indent="-342900" lvl="0" marL="342900" rtl="0" algn="l">
              <a:spcBef>
                <a:spcPts val="0"/>
              </a:spcBef>
              <a:spcAft>
                <a:spcPts val="0"/>
              </a:spcAft>
              <a:buClr>
                <a:schemeClr val="dk1"/>
              </a:buClr>
              <a:buSzPts val="1800"/>
              <a:buChar char="🞇"/>
            </a:pPr>
            <a:r>
              <a:rPr lang="en-CA">
                <a:solidFill>
                  <a:schemeClr val="dk1"/>
                </a:solidFill>
              </a:rPr>
              <a:t>The hormones of the adrenal medulla are released after the sympathetic nervous system is stimulated. The hormones of the Adrenal Medulla contribute to this response</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Hormones secreted are:</a:t>
            </a:r>
            <a:endParaRPr>
              <a:solidFill>
                <a:schemeClr val="dk1"/>
              </a:solidFill>
            </a:endParaRPr>
          </a:p>
          <a:p>
            <a:pPr indent="-298450" lvl="1" marL="742950" rtl="0" algn="l">
              <a:spcBef>
                <a:spcPts val="920"/>
              </a:spcBef>
              <a:spcAft>
                <a:spcPts val="0"/>
              </a:spcAft>
              <a:buClr>
                <a:schemeClr val="dk1"/>
              </a:buClr>
              <a:buSzPts val="1800"/>
              <a:buChar char="🞇"/>
            </a:pPr>
            <a:r>
              <a:rPr b="1" lang="en-CA" sz="1800">
                <a:solidFill>
                  <a:schemeClr val="dk1"/>
                </a:solidFill>
              </a:rPr>
              <a:t>Epinephrine:  (AKA adrenaline)</a:t>
            </a:r>
            <a:endParaRPr b="1" sz="1800">
              <a:solidFill>
                <a:schemeClr val="dk1"/>
              </a:solidFill>
            </a:endParaRPr>
          </a:p>
          <a:p>
            <a:pPr indent="-241300" lvl="2" marL="1143000" rtl="0" algn="l">
              <a:spcBef>
                <a:spcPts val="880"/>
              </a:spcBef>
              <a:spcAft>
                <a:spcPts val="0"/>
              </a:spcAft>
              <a:buClr>
                <a:schemeClr val="dk1"/>
              </a:buClr>
              <a:buSzPts val="1600"/>
              <a:buChar char="🞇"/>
            </a:pPr>
            <a:r>
              <a:rPr lang="en-CA" sz="1600">
                <a:solidFill>
                  <a:schemeClr val="dk1"/>
                </a:solidFill>
              </a:rPr>
              <a:t>Rapidly responds to stress by increasing the heart rate and rushing blood to the muscles and brain. It also spikes the blood sugar level by helping convert glycogen to glucose in the liver </a:t>
            </a:r>
            <a:endParaRPr sz="1600">
              <a:solidFill>
                <a:schemeClr val="dk1"/>
              </a:solidFill>
            </a:endParaRPr>
          </a:p>
          <a:p>
            <a:pPr indent="-298450" lvl="1" marL="742950" rtl="0" algn="l">
              <a:spcBef>
                <a:spcPts val="920"/>
              </a:spcBef>
              <a:spcAft>
                <a:spcPts val="0"/>
              </a:spcAft>
              <a:buClr>
                <a:schemeClr val="dk1"/>
              </a:buClr>
              <a:buSzPts val="1800"/>
              <a:buChar char="🞇"/>
            </a:pPr>
            <a:r>
              <a:rPr b="1" lang="en-CA" sz="1800">
                <a:solidFill>
                  <a:schemeClr val="dk1"/>
                </a:solidFill>
              </a:rPr>
              <a:t>Norepinephrine: (AKA noradrenaline)</a:t>
            </a:r>
            <a:endParaRPr b="1" sz="1800">
              <a:solidFill>
                <a:schemeClr val="dk1"/>
              </a:solidFill>
            </a:endParaRPr>
          </a:p>
          <a:p>
            <a:pPr indent="-241300" lvl="2" marL="1143000" rtl="0" algn="l">
              <a:spcBef>
                <a:spcPts val="880"/>
              </a:spcBef>
              <a:spcAft>
                <a:spcPts val="0"/>
              </a:spcAft>
              <a:buClr>
                <a:schemeClr val="dk1"/>
              </a:buClr>
              <a:buSzPts val="1600"/>
              <a:buChar char="🞇"/>
            </a:pPr>
            <a:r>
              <a:rPr lang="en-CA" sz="1600">
                <a:solidFill>
                  <a:schemeClr val="dk1"/>
                </a:solidFill>
              </a:rPr>
              <a:t>Works with epinephrine in responding to stress. However, it can cause vasoconstriction. This results in high blood pressure</a:t>
            </a:r>
            <a:endParaRPr sz="1600">
              <a:solidFill>
                <a:schemeClr val="dk1"/>
              </a:solidFill>
            </a:endParaRPr>
          </a:p>
          <a:p>
            <a:pPr indent="-228600" lvl="0" marL="342900" rtl="0" algn="l">
              <a:spcBef>
                <a:spcPts val="960"/>
              </a:spcBef>
              <a:spcAft>
                <a:spcPts val="0"/>
              </a:spcAft>
              <a:buSzPts val="1800"/>
              <a:buNone/>
            </a:pPr>
            <a:r>
              <a:t/>
            </a:r>
            <a:endParaRPr sz="2000">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2"/>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Hypothalamus</a:t>
            </a:r>
            <a:endParaRPr>
              <a:solidFill>
                <a:schemeClr val="dk1"/>
              </a:solidFill>
            </a:endParaRPr>
          </a:p>
        </p:txBody>
      </p:sp>
      <p:sp>
        <p:nvSpPr>
          <p:cNvPr id="239" name="Google Shape;239;p22"/>
          <p:cNvSpPr txBox="1"/>
          <p:nvPr>
            <p:ph idx="1" type="body"/>
          </p:nvPr>
        </p:nvSpPr>
        <p:spPr>
          <a:xfrm>
            <a:off x="1009450" y="1807349"/>
            <a:ext cx="7125000" cy="4282800"/>
          </a:xfrm>
          <a:prstGeom prst="rect">
            <a:avLst/>
          </a:prstGeom>
          <a:noFill/>
          <a:ln>
            <a:noFill/>
          </a:ln>
        </p:spPr>
        <p:txBody>
          <a:bodyPr anchorCtr="0" anchor="ctr" bIns="45700" lIns="91425" spcFirstLastPara="1" rIns="91425" wrap="square" tIns="45700">
            <a:normAutofit fontScale="92500" lnSpcReduction="20000"/>
          </a:bodyPr>
          <a:lstStyle/>
          <a:p>
            <a:pPr indent="-342900" lvl="0" marL="342900" rtl="0" algn="l">
              <a:spcBef>
                <a:spcPts val="0"/>
              </a:spcBef>
              <a:spcAft>
                <a:spcPts val="0"/>
              </a:spcAft>
              <a:buClr>
                <a:schemeClr val="dk1"/>
              </a:buClr>
              <a:buSzPct val="100000"/>
              <a:buChar char="🞇"/>
            </a:pPr>
            <a:r>
              <a:rPr lang="en-CA">
                <a:solidFill>
                  <a:schemeClr val="dk1"/>
                </a:solidFill>
              </a:rPr>
              <a:t>Maintains </a:t>
            </a:r>
            <a:r>
              <a:rPr b="1" lang="en-CA">
                <a:solidFill>
                  <a:schemeClr val="dk1"/>
                </a:solidFill>
              </a:rPr>
              <a:t>homeostasis</a:t>
            </a:r>
            <a:endParaRPr b="1">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It is the </a:t>
            </a:r>
            <a:r>
              <a:rPr b="1" lang="en-CA">
                <a:solidFill>
                  <a:schemeClr val="dk1"/>
                </a:solidFill>
              </a:rPr>
              <a:t>link between the endocrine and nervous systems</a:t>
            </a:r>
            <a:endParaRPr b="1">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About the size of an almond.</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Produces releasing and inhibiting hormones. It helps stimulate or inhibit many of processes, including:</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Heart rate and blood pressure</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Body temperature</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Fluid and electrolyte balance, including thirst</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Appetite and body weight</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Glandular secretions of the stomach and intestines</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Production of substances that influence the pituitary gland to release hormones</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Sleep cycles </a:t>
            </a:r>
            <a:endParaRPr>
              <a:solidFill>
                <a:schemeClr val="dk1"/>
              </a:solidFill>
            </a:endParaRPr>
          </a:p>
          <a:p>
            <a:pPr indent="-237172" lvl="0" marL="342900" rtl="0" algn="l">
              <a:spcBef>
                <a:spcPts val="933"/>
              </a:spcBef>
              <a:spcAft>
                <a:spcPts val="0"/>
              </a:spcAft>
              <a:buSzPct val="100000"/>
              <a:buNone/>
            </a:pPr>
            <a:r>
              <a:t/>
            </a:r>
            <a:endParaRPr>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3"/>
          <p:cNvSpPr txBox="1"/>
          <p:nvPr>
            <p:ph type="title"/>
          </p:nvPr>
        </p:nvSpPr>
        <p:spPr>
          <a:xfrm>
            <a:off x="1009443" y="675724"/>
            <a:ext cx="7123080"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245" name="Google Shape;245;p23"/>
          <p:cNvSpPr txBox="1"/>
          <p:nvPr>
            <p:ph idx="1" type="body"/>
          </p:nvPr>
        </p:nvSpPr>
        <p:spPr>
          <a:xfrm>
            <a:off x="1009442" y="1809749"/>
            <a:ext cx="3471277" cy="4051301"/>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The hypothalamus is highly involved in pituitary gland function. When it receives a signal from the nervous system, the hypothalamus secretes substances known as neurohormones that start and stop the secretion of pituitary hormones. </a:t>
            </a:r>
            <a:endParaRPr>
              <a:solidFill>
                <a:schemeClr val="dk1"/>
              </a:solidFill>
            </a:endParaRPr>
          </a:p>
        </p:txBody>
      </p:sp>
      <p:pic>
        <p:nvPicPr>
          <p:cNvPr id="246" name="Google Shape;246;p23"/>
          <p:cNvPicPr preferRelativeResize="0"/>
          <p:nvPr>
            <p:ph idx="2" type="body"/>
          </p:nvPr>
        </p:nvPicPr>
        <p:blipFill rotWithShape="1">
          <a:blip r:embed="rId3">
            <a:alphaModFix/>
          </a:blip>
          <a:srcRect b="0" l="0" r="0" t="0"/>
          <a:stretch/>
        </p:blipFill>
        <p:spPr>
          <a:xfrm>
            <a:off x="4662488" y="1412776"/>
            <a:ext cx="4374008" cy="424847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4"/>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Hypothalamus Hormones</a:t>
            </a:r>
            <a:endParaRPr>
              <a:solidFill>
                <a:schemeClr val="dk1"/>
              </a:solidFill>
            </a:endParaRPr>
          </a:p>
        </p:txBody>
      </p:sp>
      <p:sp>
        <p:nvSpPr>
          <p:cNvPr id="252" name="Google Shape;252;p24"/>
          <p:cNvSpPr txBox="1"/>
          <p:nvPr>
            <p:ph idx="1" type="body"/>
          </p:nvPr>
        </p:nvSpPr>
        <p:spPr>
          <a:xfrm>
            <a:off x="1009443" y="1807361"/>
            <a:ext cx="7125112" cy="457396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Primary hormones secreted by the hypothalamus include:</a:t>
            </a:r>
            <a:endParaRPr>
              <a:solidFill>
                <a:schemeClr val="dk1"/>
              </a:solidFill>
            </a:endParaRPr>
          </a:p>
          <a:p>
            <a:pPr indent="-285750" lvl="1" marL="742950" rtl="0" algn="l">
              <a:spcBef>
                <a:spcPts val="920"/>
              </a:spcBef>
              <a:spcAft>
                <a:spcPts val="0"/>
              </a:spcAft>
              <a:buClr>
                <a:schemeClr val="dk1"/>
              </a:buClr>
              <a:buSzPts val="1600"/>
              <a:buChar char="🞇"/>
            </a:pPr>
            <a:r>
              <a:rPr b="1" lang="en-CA" sz="1800">
                <a:solidFill>
                  <a:schemeClr val="dk1"/>
                </a:solidFill>
              </a:rPr>
              <a:t>Anti-diuretic hormone (ADH)</a:t>
            </a:r>
            <a:r>
              <a:rPr lang="en-CA">
                <a:solidFill>
                  <a:schemeClr val="dk1"/>
                </a:solidFill>
              </a:rPr>
              <a:t>: This hormone increases water absorption into the blood by the kidneys.</a:t>
            </a:r>
            <a:endParaRPr>
              <a:solidFill>
                <a:schemeClr val="dk1"/>
              </a:solidFill>
            </a:endParaRPr>
          </a:p>
          <a:p>
            <a:pPr indent="-285750" lvl="1" marL="742950" rtl="0" algn="l">
              <a:spcBef>
                <a:spcPts val="920"/>
              </a:spcBef>
              <a:spcAft>
                <a:spcPts val="0"/>
              </a:spcAft>
              <a:buClr>
                <a:schemeClr val="dk1"/>
              </a:buClr>
              <a:buSzPts val="1600"/>
              <a:buChar char="🞇"/>
            </a:pPr>
            <a:r>
              <a:rPr b="1" lang="en-CA" sz="1800">
                <a:solidFill>
                  <a:schemeClr val="dk1"/>
                </a:solidFill>
              </a:rPr>
              <a:t>Corticotropin-releasing hormone (CRH</a:t>
            </a:r>
            <a:r>
              <a:rPr lang="en-CA">
                <a:solidFill>
                  <a:schemeClr val="dk1"/>
                </a:solidFill>
              </a:rPr>
              <a:t>): CRH sends a message to the anterior pituitary gland to stimulate the adrenal glands to release corticosteroids, which help regulate metabolism and immune response.  </a:t>
            </a:r>
            <a:endParaRPr>
              <a:solidFill>
                <a:schemeClr val="dk1"/>
              </a:solidFill>
            </a:endParaRPr>
          </a:p>
          <a:p>
            <a:pPr indent="-285750" lvl="1" marL="742950" rtl="0" algn="l">
              <a:spcBef>
                <a:spcPts val="920"/>
              </a:spcBef>
              <a:spcAft>
                <a:spcPts val="0"/>
              </a:spcAft>
              <a:buClr>
                <a:schemeClr val="dk1"/>
              </a:buClr>
              <a:buSzPts val="1600"/>
              <a:buChar char="🞇"/>
            </a:pPr>
            <a:r>
              <a:rPr b="1" lang="en-CA" sz="1800">
                <a:solidFill>
                  <a:schemeClr val="dk1"/>
                </a:solidFill>
              </a:rPr>
              <a:t>Gonadotropin-releasing hormone (GnRH)</a:t>
            </a:r>
            <a:r>
              <a:rPr lang="en-CA">
                <a:solidFill>
                  <a:schemeClr val="dk1"/>
                </a:solidFill>
              </a:rPr>
              <a:t>: GnRH stimulates the anterior pituitary to release follicle stimulating hormone (FSH) and luteinizing hormone (LH), which work together to ensure normal functioning of the ovaries and testes.</a:t>
            </a:r>
            <a:endParaRPr>
              <a:solidFill>
                <a:schemeClr val="dk1"/>
              </a:solidFill>
            </a:endParaRPr>
          </a:p>
          <a:p>
            <a:pPr indent="0" lvl="0" marL="0" rtl="0" algn="l">
              <a:spcBef>
                <a:spcPts val="960"/>
              </a:spcBef>
              <a:spcAft>
                <a:spcPts val="0"/>
              </a:spcAft>
              <a:buSzPts val="1800"/>
              <a:buNone/>
            </a:pPr>
            <a:r>
              <a:t/>
            </a:r>
            <a:endParaRPr>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25"/>
          <p:cNvSpPr txBox="1"/>
          <p:nvPr>
            <p:ph type="title"/>
          </p:nvPr>
        </p:nvSpPr>
        <p:spPr>
          <a:xfrm>
            <a:off x="1009442" y="729299"/>
            <a:ext cx="7125000" cy="924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Hypothalamus </a:t>
            </a:r>
            <a:r>
              <a:rPr lang="en-CA">
                <a:solidFill>
                  <a:schemeClr val="dk1"/>
                </a:solidFill>
              </a:rPr>
              <a:t>Continued</a:t>
            </a:r>
            <a:endParaRPr>
              <a:solidFill>
                <a:schemeClr val="dk1"/>
              </a:solidFill>
            </a:endParaRPr>
          </a:p>
        </p:txBody>
      </p:sp>
      <p:sp>
        <p:nvSpPr>
          <p:cNvPr id="258" name="Google Shape;258;p25"/>
          <p:cNvSpPr txBox="1"/>
          <p:nvPr>
            <p:ph idx="1" type="body"/>
          </p:nvPr>
        </p:nvSpPr>
        <p:spPr>
          <a:xfrm>
            <a:off x="750101" y="1735925"/>
            <a:ext cx="7670100" cy="4502100"/>
          </a:xfrm>
          <a:prstGeom prst="rect">
            <a:avLst/>
          </a:prstGeom>
          <a:noFill/>
          <a:ln>
            <a:noFill/>
          </a:ln>
        </p:spPr>
        <p:txBody>
          <a:bodyPr anchorCtr="0" anchor="ctr" bIns="45700" lIns="91425" spcFirstLastPara="1" rIns="91425" wrap="square" tIns="45700">
            <a:normAutofit fontScale="92500" lnSpcReduction="20000"/>
          </a:bodyPr>
          <a:lstStyle/>
          <a:p>
            <a:pPr indent="-342900" lvl="0" marL="342900" rtl="0" algn="l">
              <a:spcBef>
                <a:spcPts val="0"/>
              </a:spcBef>
              <a:spcAft>
                <a:spcPts val="0"/>
              </a:spcAft>
              <a:buClr>
                <a:schemeClr val="dk1"/>
              </a:buClr>
              <a:buSzPct val="100000"/>
              <a:buChar char="🞇"/>
            </a:pPr>
            <a:r>
              <a:rPr lang="en-CA">
                <a:solidFill>
                  <a:schemeClr val="dk1"/>
                </a:solidFill>
              </a:rPr>
              <a:t>Growth hormone-releasing hormone (GHRH) - prompts the anterior pituitary to release GH</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Growth hormone-inhibiting hormone (GHIH) (AKA somatostatin) – has the opposite effect – inhibits release of GH</a:t>
            </a:r>
            <a:endParaRPr>
              <a:solidFill>
                <a:schemeClr val="dk1"/>
              </a:solidFill>
            </a:endParaRPr>
          </a:p>
          <a:p>
            <a:pPr indent="-342900" lvl="0" marL="342900" rtl="0" algn="l">
              <a:spcBef>
                <a:spcPts val="933"/>
              </a:spcBef>
              <a:spcAft>
                <a:spcPts val="0"/>
              </a:spcAft>
              <a:buClr>
                <a:schemeClr val="dk1"/>
              </a:buClr>
              <a:buSzPct val="89275"/>
              <a:buChar char="🞇"/>
            </a:pPr>
            <a:r>
              <a:rPr b="1" lang="en-CA" sz="2016">
                <a:solidFill>
                  <a:schemeClr val="dk1"/>
                </a:solidFill>
              </a:rPr>
              <a:t>Oxytocin</a:t>
            </a:r>
            <a:r>
              <a:rPr lang="en-CA">
                <a:solidFill>
                  <a:schemeClr val="dk1"/>
                </a:solidFill>
              </a:rPr>
              <a:t>: involved in a variety of processes, such as orgasm, body temperature, sleep cycles, and the release of breast milk. Also known as the “love hormone”</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Prolactin-releasing hormone (PRH) - prompts the anterior pituitary to stimulate breast milk production through the production of prolactin</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Prolactin-inhibiting hormone (PIH) (AKA dopamine):PIH inhibits prolactin </a:t>
            </a:r>
            <a:endParaRPr>
              <a:solidFill>
                <a:schemeClr val="dk1"/>
              </a:solidFill>
            </a:endParaRPr>
          </a:p>
          <a:p>
            <a:pPr indent="-342900" lvl="0" marL="342900" rtl="0" algn="l">
              <a:spcBef>
                <a:spcPts val="933"/>
              </a:spcBef>
              <a:spcAft>
                <a:spcPts val="0"/>
              </a:spcAft>
              <a:buClr>
                <a:schemeClr val="dk1"/>
              </a:buClr>
              <a:buSzPct val="100000"/>
              <a:buChar char="🞇"/>
            </a:pPr>
            <a:r>
              <a:rPr b="1" lang="en-CA">
                <a:solidFill>
                  <a:schemeClr val="dk1"/>
                </a:solidFill>
              </a:rPr>
              <a:t>Thyrotropin releasing hormone (TRH)</a:t>
            </a:r>
            <a:r>
              <a:rPr lang="en-CA">
                <a:solidFill>
                  <a:schemeClr val="dk1"/>
                </a:solidFill>
              </a:rPr>
              <a:t>: TRH triggers the release of</a:t>
            </a:r>
            <a:r>
              <a:rPr b="1" lang="en-CA">
                <a:solidFill>
                  <a:schemeClr val="dk1"/>
                </a:solidFill>
              </a:rPr>
              <a:t> TSH,</a:t>
            </a:r>
            <a:r>
              <a:rPr lang="en-CA">
                <a:solidFill>
                  <a:schemeClr val="dk1"/>
                </a:solidFill>
              </a:rPr>
              <a:t> which stimulates release of thyroid hormones, which </a:t>
            </a:r>
            <a:r>
              <a:rPr b="1" lang="en-CA">
                <a:solidFill>
                  <a:schemeClr val="dk1"/>
                </a:solidFill>
              </a:rPr>
              <a:t>regulate metabolism, energy, and growth and development.</a:t>
            </a:r>
            <a:r>
              <a:rPr lang="en-CA">
                <a:solidFill>
                  <a:schemeClr val="dk1"/>
                </a:solidFill>
              </a:rPr>
              <a:t> </a:t>
            </a:r>
            <a:endParaRPr>
              <a:solidFill>
                <a:schemeClr val="dk1"/>
              </a:solidFill>
            </a:endParaRPr>
          </a:p>
          <a:p>
            <a:pPr indent="-237172" lvl="0" marL="342900" rtl="0" algn="l">
              <a:spcBef>
                <a:spcPts val="933"/>
              </a:spcBef>
              <a:spcAft>
                <a:spcPts val="0"/>
              </a:spcAft>
              <a:buSzPct val="100000"/>
              <a:buNone/>
            </a:pPr>
            <a:r>
              <a:t/>
            </a:r>
            <a:endParaRPr>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6"/>
          <p:cNvSpPr txBox="1"/>
          <p:nvPr>
            <p:ph type="title"/>
          </p:nvPr>
        </p:nvSpPr>
        <p:spPr>
          <a:xfrm>
            <a:off x="1009442" y="690224"/>
            <a:ext cx="7125000" cy="924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Pineal Gland</a:t>
            </a:r>
            <a:endParaRPr>
              <a:solidFill>
                <a:schemeClr val="dk1"/>
              </a:solidFill>
            </a:endParaRPr>
          </a:p>
        </p:txBody>
      </p:sp>
      <p:sp>
        <p:nvSpPr>
          <p:cNvPr id="264" name="Google Shape;264;p26"/>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Located behind the third cerebral ventricle in the midline of the brain</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In adults about 0.8 cm (0.3 inch) long and weighs approximately 0.1 gram</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It is relatively large in children and begins to shrink with the onset of puberty</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Has a rich supply of adrenergic nerves that greatly influence its function</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Composed of pinealocytes and supporting cells that are similar to the astrocytes of the brain. In adults, small deposits of calcium often make the pineal body visible on X-rays</a:t>
            </a:r>
            <a:endParaRPr>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pic>
        <p:nvPicPr>
          <p:cNvPr id="269" name="Google Shape;269;p27"/>
          <p:cNvPicPr preferRelativeResize="0"/>
          <p:nvPr/>
        </p:nvPicPr>
        <p:blipFill rotWithShape="1">
          <a:blip r:embed="rId3">
            <a:alphaModFix/>
          </a:blip>
          <a:srcRect b="0" l="0" r="0" t="0"/>
          <a:stretch/>
        </p:blipFill>
        <p:spPr>
          <a:xfrm>
            <a:off x="323528" y="332656"/>
            <a:ext cx="7272808" cy="640871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8"/>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3200"/>
              <a:buFont typeface="Verdana"/>
              <a:buNone/>
            </a:pPr>
            <a:r>
              <a:rPr lang="en-CA">
                <a:solidFill>
                  <a:schemeClr val="dk1"/>
                </a:solidFill>
              </a:rPr>
              <a:t>Pineal Gland</a:t>
            </a:r>
            <a:endParaRPr>
              <a:solidFill>
                <a:schemeClr val="dk1"/>
              </a:solidFill>
            </a:endParaRPr>
          </a:p>
        </p:txBody>
      </p:sp>
      <p:sp>
        <p:nvSpPr>
          <p:cNvPr id="275" name="Google Shape;275;p28"/>
          <p:cNvSpPr txBox="1"/>
          <p:nvPr>
            <p:ph idx="1" type="body"/>
          </p:nvPr>
        </p:nvSpPr>
        <p:spPr>
          <a:xfrm>
            <a:off x="589350" y="1600200"/>
            <a:ext cx="7857900" cy="4579200"/>
          </a:xfrm>
          <a:prstGeom prst="rect">
            <a:avLst/>
          </a:prstGeom>
          <a:noFill/>
          <a:ln>
            <a:noFill/>
          </a:ln>
        </p:spPr>
        <p:txBody>
          <a:bodyPr anchorCtr="0" anchor="ctr" bIns="45700" lIns="91425" spcFirstLastPara="1" rIns="91425" wrap="square" tIns="45700">
            <a:normAutofit lnSpcReduction="20000"/>
          </a:bodyPr>
          <a:lstStyle/>
          <a:p>
            <a:pPr indent="-351472" lvl="0" marL="342900" rtl="0" algn="l">
              <a:spcBef>
                <a:spcPts val="0"/>
              </a:spcBef>
              <a:spcAft>
                <a:spcPts val="0"/>
              </a:spcAft>
              <a:buClr>
                <a:schemeClr val="dk1"/>
              </a:buClr>
              <a:buSzPts val="1800"/>
              <a:buChar char="🞇"/>
            </a:pPr>
            <a:r>
              <a:rPr lang="en-CA">
                <a:solidFill>
                  <a:schemeClr val="dk1"/>
                </a:solidFill>
              </a:rPr>
              <a:t>Produces hormones that have important endocrine functions</a:t>
            </a:r>
            <a:endParaRPr>
              <a:solidFill>
                <a:schemeClr val="dk1"/>
              </a:solidFill>
            </a:endParaRPr>
          </a:p>
          <a:p>
            <a:pPr indent="-351472" lvl="0" marL="342900" rtl="0" algn="l">
              <a:spcBef>
                <a:spcPts val="933"/>
              </a:spcBef>
              <a:spcAft>
                <a:spcPts val="0"/>
              </a:spcAft>
              <a:buClr>
                <a:schemeClr val="dk1"/>
              </a:buClr>
              <a:buSzPts val="1800"/>
              <a:buChar char="🞇"/>
            </a:pPr>
            <a:r>
              <a:rPr lang="en-CA">
                <a:solidFill>
                  <a:schemeClr val="dk1"/>
                </a:solidFill>
              </a:rPr>
              <a:t>Pineal hormones influence sexual development</a:t>
            </a:r>
            <a:endParaRPr>
              <a:solidFill>
                <a:schemeClr val="dk1"/>
              </a:solidFill>
            </a:endParaRPr>
          </a:p>
          <a:p>
            <a:pPr indent="-351472" lvl="0" marL="342900" rtl="0" algn="l">
              <a:spcBef>
                <a:spcPts val="933"/>
              </a:spcBef>
              <a:spcAft>
                <a:spcPts val="0"/>
              </a:spcAft>
              <a:buClr>
                <a:schemeClr val="dk1"/>
              </a:buClr>
              <a:buSzPts val="1800"/>
              <a:buChar char="🞇"/>
            </a:pPr>
            <a:r>
              <a:rPr lang="en-CA">
                <a:solidFill>
                  <a:schemeClr val="dk1"/>
                </a:solidFill>
              </a:rPr>
              <a:t>contains several neuropeptides and neurotransmitters, such as somatostatin, norepinephrine, and serotonin</a:t>
            </a:r>
            <a:endParaRPr>
              <a:solidFill>
                <a:schemeClr val="dk1"/>
              </a:solidFill>
            </a:endParaRPr>
          </a:p>
          <a:p>
            <a:pPr indent="-351472" lvl="0" marL="342900" rtl="0" algn="l">
              <a:spcBef>
                <a:spcPts val="933"/>
              </a:spcBef>
              <a:spcAft>
                <a:spcPts val="0"/>
              </a:spcAft>
              <a:buClr>
                <a:schemeClr val="dk1"/>
              </a:buClr>
              <a:buSzPts val="1800"/>
              <a:buChar char="🞇"/>
            </a:pPr>
            <a:r>
              <a:rPr lang="en-CA">
                <a:solidFill>
                  <a:schemeClr val="dk1"/>
                </a:solidFill>
              </a:rPr>
              <a:t>The major pineal hormone is </a:t>
            </a:r>
            <a:r>
              <a:rPr b="1" lang="en-CA" sz="2016">
                <a:solidFill>
                  <a:schemeClr val="dk1"/>
                </a:solidFill>
              </a:rPr>
              <a:t>melatonin</a:t>
            </a:r>
            <a:endParaRPr b="1" sz="2016">
              <a:solidFill>
                <a:schemeClr val="dk1"/>
              </a:solidFill>
            </a:endParaRPr>
          </a:p>
          <a:p>
            <a:pPr indent="-293369" lvl="1" marL="742950" rtl="0" algn="l">
              <a:spcBef>
                <a:spcPts val="896"/>
              </a:spcBef>
              <a:spcAft>
                <a:spcPts val="0"/>
              </a:spcAft>
              <a:buClr>
                <a:schemeClr val="dk1"/>
              </a:buClr>
              <a:buSzPts val="1600"/>
              <a:buChar char="🞇"/>
            </a:pPr>
            <a:r>
              <a:rPr lang="en-CA">
                <a:solidFill>
                  <a:schemeClr val="dk1"/>
                </a:solidFill>
              </a:rPr>
              <a:t>Primarily responsible for our circadian rhythms - esp. When to be awake &amp; when to sleep</a:t>
            </a:r>
            <a:endParaRPr>
              <a:solidFill>
                <a:schemeClr val="dk1"/>
              </a:solidFill>
            </a:endParaRPr>
          </a:p>
          <a:p>
            <a:pPr indent="-293369" lvl="1" marL="742950" rtl="0" algn="l">
              <a:spcBef>
                <a:spcPts val="896"/>
              </a:spcBef>
              <a:spcAft>
                <a:spcPts val="0"/>
              </a:spcAft>
              <a:buClr>
                <a:schemeClr val="dk1"/>
              </a:buClr>
              <a:buSzPts val="1600"/>
              <a:buChar char="🞇"/>
            </a:pPr>
            <a:r>
              <a:rPr lang="en-CA">
                <a:solidFill>
                  <a:schemeClr val="dk1"/>
                </a:solidFill>
              </a:rPr>
              <a:t>Secretion of melatonin is increased by sympathetic nervous system stimulation. In humans, melatonin secretion increases soon after a person is placed in the dark and decreases soon after exposure to light</a:t>
            </a:r>
            <a:endParaRPr>
              <a:solidFill>
                <a:schemeClr val="dk1"/>
              </a:solidFill>
            </a:endParaRPr>
          </a:p>
          <a:p>
            <a:pPr indent="-293369" lvl="1" marL="742950" rtl="0" algn="l">
              <a:spcBef>
                <a:spcPts val="896"/>
              </a:spcBef>
              <a:spcAft>
                <a:spcPts val="0"/>
              </a:spcAft>
              <a:buClr>
                <a:schemeClr val="dk1"/>
              </a:buClr>
              <a:buSzPts val="1600"/>
              <a:buChar char="🞇"/>
            </a:pPr>
            <a:r>
              <a:rPr lang="en-CA">
                <a:solidFill>
                  <a:schemeClr val="dk1"/>
                </a:solidFill>
              </a:rPr>
              <a:t>Function of melatonin is not well understood. Its production is high in infancy and childhood and declines with age, and abnormally high levels of melatonin in children are associated with delayed sexual development.</a:t>
            </a:r>
            <a:endParaRPr>
              <a:solidFill>
                <a:schemeClr val="dk1"/>
              </a:solidFill>
            </a:endParaRPr>
          </a:p>
          <a:p>
            <a:pPr indent="0" lvl="0" marL="0" rtl="0" algn="l">
              <a:spcBef>
                <a:spcPts val="933"/>
              </a:spcBef>
              <a:spcAft>
                <a:spcPts val="0"/>
              </a:spcAft>
              <a:buSzPts val="1800"/>
              <a:buNone/>
            </a:pPr>
            <a:r>
              <a:rPr lang="en-CA" u="sng">
                <a:solidFill>
                  <a:schemeClr val="dk1"/>
                </a:solidFill>
                <a:hlinkClick r:id="rId3">
                  <a:extLst>
                    <a:ext uri="{A12FA001-AC4F-418D-AE19-62706E023703}">
                      <ahyp:hlinkClr val="tx"/>
                    </a:ext>
                  </a:extLst>
                </a:hlinkClick>
              </a:rPr>
              <a:t>https://youtu.be/R0VPDd0JwCE</a:t>
            </a:r>
            <a:endParaRPr>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29"/>
          <p:cNvSpPr txBox="1"/>
          <p:nvPr>
            <p:ph type="title"/>
          </p:nvPr>
        </p:nvSpPr>
        <p:spPr>
          <a:xfrm>
            <a:off x="1009442" y="693574"/>
            <a:ext cx="7125000" cy="924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Pancreas</a:t>
            </a:r>
            <a:endParaRPr>
              <a:solidFill>
                <a:schemeClr val="dk1"/>
              </a:solidFill>
            </a:endParaRPr>
          </a:p>
        </p:txBody>
      </p:sp>
      <p:sp>
        <p:nvSpPr>
          <p:cNvPr id="281" name="Google Shape;281;p29"/>
          <p:cNvSpPr txBox="1"/>
          <p:nvPr>
            <p:ph idx="1" type="body"/>
          </p:nvPr>
        </p:nvSpPr>
        <p:spPr>
          <a:xfrm>
            <a:off x="1009443" y="1807361"/>
            <a:ext cx="7125112" cy="4717983"/>
          </a:xfrm>
          <a:prstGeom prst="rect">
            <a:avLst/>
          </a:prstGeom>
          <a:noFill/>
          <a:ln>
            <a:noFill/>
          </a:ln>
        </p:spPr>
        <p:txBody>
          <a:bodyPr anchorCtr="0" anchor="ctr" bIns="45700" lIns="91425" spcFirstLastPara="1" rIns="91425" wrap="square" tIns="45700">
            <a:normAutofit fontScale="92500" lnSpcReduction="20000"/>
          </a:bodyPr>
          <a:lstStyle/>
          <a:p>
            <a:pPr indent="-342900" lvl="0" marL="342900" rtl="0" algn="l">
              <a:spcBef>
                <a:spcPts val="0"/>
              </a:spcBef>
              <a:spcAft>
                <a:spcPts val="0"/>
              </a:spcAft>
              <a:buClr>
                <a:schemeClr val="dk1"/>
              </a:buClr>
              <a:buSzPct val="100000"/>
              <a:buChar char="🞇"/>
            </a:pPr>
            <a:r>
              <a:rPr lang="en-CA">
                <a:solidFill>
                  <a:schemeClr val="dk1"/>
                </a:solidFill>
              </a:rPr>
              <a:t>located in the abdomen</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plays an essential role in converting the food we eat into fuel for the body's cells</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2 main functions</a:t>
            </a:r>
            <a:endParaRPr>
              <a:solidFill>
                <a:schemeClr val="dk1"/>
              </a:solidFill>
            </a:endParaRPr>
          </a:p>
          <a:p>
            <a:pPr indent="-298450" lvl="1" marL="742950" rtl="0" algn="l">
              <a:spcBef>
                <a:spcPts val="896"/>
              </a:spcBef>
              <a:spcAft>
                <a:spcPts val="0"/>
              </a:spcAft>
              <a:buClr>
                <a:schemeClr val="dk1"/>
              </a:buClr>
              <a:buSzPct val="100000"/>
              <a:buChar char="🞇"/>
            </a:pPr>
            <a:r>
              <a:rPr b="1" lang="en-CA" sz="1816">
                <a:solidFill>
                  <a:schemeClr val="dk1"/>
                </a:solidFill>
              </a:rPr>
              <a:t>exocrine function that helps in digestion</a:t>
            </a:r>
            <a:endParaRPr b="1" sz="1816">
              <a:solidFill>
                <a:schemeClr val="dk1"/>
              </a:solidFill>
            </a:endParaRPr>
          </a:p>
          <a:p>
            <a:pPr indent="-285750" lvl="1" marL="742950" rtl="0" algn="l">
              <a:spcBef>
                <a:spcPts val="896"/>
              </a:spcBef>
              <a:spcAft>
                <a:spcPts val="0"/>
              </a:spcAft>
              <a:buClr>
                <a:schemeClr val="dk1"/>
              </a:buClr>
              <a:buSzPct val="88095"/>
              <a:buChar char="🞇"/>
            </a:pPr>
            <a:r>
              <a:rPr b="1" lang="en-CA" sz="1816">
                <a:solidFill>
                  <a:schemeClr val="dk1"/>
                </a:solidFill>
              </a:rPr>
              <a:t>endocrine function that regulates blood sugar</a:t>
            </a:r>
            <a:r>
              <a:rPr lang="en-CA">
                <a:solidFill>
                  <a:schemeClr val="dk1"/>
                </a:solidFill>
              </a:rPr>
              <a:t>.</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Located behind the stomach and is surrounded by the small intestine, liver, and spleen</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About six inches long and is shaped like a flat pear. The wide part, called the head of the pancreas, is positioned toward the center of the abdomen; the middle section is called the neck and the body of the pancreas; the thin end is called the tail and extends to the left side</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Several major blood vessels surround the pancreas, the superior mesenteric artery, the superior mesenteric vein, the portal vein and the celiac axis, supplying blood to the pancreas and other abdominal organs.</a:t>
            </a:r>
            <a:endParaRPr>
              <a:solidFill>
                <a:schemeClr val="dk1"/>
              </a:solidFill>
            </a:endParaRPr>
          </a:p>
          <a:p>
            <a:pPr indent="-237172" lvl="0" marL="342900" rtl="0" algn="l">
              <a:spcBef>
                <a:spcPts val="933"/>
              </a:spcBef>
              <a:spcAft>
                <a:spcPts val="0"/>
              </a:spcAft>
              <a:buSzPct val="100000"/>
              <a:buNone/>
            </a:pPr>
            <a:r>
              <a:t/>
            </a:r>
            <a:endParaRPr>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id="286" name="Google Shape;286;p30"/>
          <p:cNvPicPr preferRelativeResize="0"/>
          <p:nvPr/>
        </p:nvPicPr>
        <p:blipFill rotWithShape="1">
          <a:blip r:embed="rId3">
            <a:alphaModFix/>
          </a:blip>
          <a:srcRect b="0" l="0" r="0" t="0"/>
          <a:stretch/>
        </p:blipFill>
        <p:spPr>
          <a:xfrm>
            <a:off x="467544" y="1052736"/>
            <a:ext cx="5328591" cy="499733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1"/>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Exocrine Function</a:t>
            </a:r>
            <a:endParaRPr>
              <a:solidFill>
                <a:schemeClr val="dk1"/>
              </a:solidFill>
            </a:endParaRPr>
          </a:p>
        </p:txBody>
      </p:sp>
      <p:sp>
        <p:nvSpPr>
          <p:cNvPr id="292" name="Google Shape;292;p31"/>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Produce enzymes important to digestion. When food enters the stomach, these pancreatic juices are released into a system of ducts that culminate in the main pancreatic duct. The pancreatic duct joins the common bile duct to form the ampulla of Vater which is located at the duodenum</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Pancreatic juices and bile that are released help the body to digest fats, carbohydrates, and proteins.</a:t>
            </a:r>
            <a:endParaRPr>
              <a:solidFill>
                <a:schemeClr val="dk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2"/>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Endocrine Function</a:t>
            </a:r>
            <a:endParaRPr>
              <a:solidFill>
                <a:schemeClr val="dk1"/>
              </a:solidFill>
            </a:endParaRPr>
          </a:p>
        </p:txBody>
      </p:sp>
      <p:sp>
        <p:nvSpPr>
          <p:cNvPr id="298" name="Google Shape;298;p32"/>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The endocrine component of the pancreas consists of islet cells that create and release important hormones directly into the bloodstream. </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Two of the main pancreatic hormones </a:t>
            </a:r>
            <a:endParaRPr>
              <a:solidFill>
                <a:schemeClr val="dk1"/>
              </a:solidFill>
            </a:endParaRPr>
          </a:p>
          <a:p>
            <a:pPr indent="-298450" lvl="1" marL="742950" rtl="0" algn="l">
              <a:spcBef>
                <a:spcPts val="920"/>
              </a:spcBef>
              <a:spcAft>
                <a:spcPts val="0"/>
              </a:spcAft>
              <a:buClr>
                <a:schemeClr val="dk1"/>
              </a:buClr>
              <a:buSzPts val="1800"/>
              <a:buChar char="🞇"/>
            </a:pPr>
            <a:r>
              <a:rPr b="1" lang="en-CA" sz="1800">
                <a:solidFill>
                  <a:schemeClr val="dk1"/>
                </a:solidFill>
              </a:rPr>
              <a:t>Insulin - lowers blood sugar</a:t>
            </a:r>
            <a:endParaRPr b="1" sz="1800">
              <a:solidFill>
                <a:schemeClr val="dk1"/>
              </a:solidFill>
            </a:endParaRPr>
          </a:p>
          <a:p>
            <a:pPr indent="-298450" lvl="1" marL="742950" rtl="0" algn="l">
              <a:spcBef>
                <a:spcPts val="920"/>
              </a:spcBef>
              <a:spcAft>
                <a:spcPts val="0"/>
              </a:spcAft>
              <a:buClr>
                <a:schemeClr val="dk1"/>
              </a:buClr>
              <a:buSzPts val="1800"/>
              <a:buChar char="🞇"/>
            </a:pPr>
            <a:r>
              <a:rPr b="1" lang="en-CA" sz="1800">
                <a:solidFill>
                  <a:schemeClr val="dk1"/>
                </a:solidFill>
              </a:rPr>
              <a:t>Glucagon - raise blood sugar</a:t>
            </a:r>
            <a:endParaRPr b="1" sz="1800">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Maintaining proper blood sugar levels is crucial to the functioning of key organs including the brain, liver, and kidneys.</a:t>
            </a:r>
            <a:endParaRPr>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3"/>
          <p:cNvSpPr txBox="1"/>
          <p:nvPr>
            <p:ph type="title"/>
          </p:nvPr>
        </p:nvSpPr>
        <p:spPr>
          <a:xfrm>
            <a:off x="1009443" y="675724"/>
            <a:ext cx="7123080"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Ovaries</a:t>
            </a:r>
            <a:endParaRPr>
              <a:solidFill>
                <a:schemeClr val="dk1"/>
              </a:solidFill>
            </a:endParaRPr>
          </a:p>
        </p:txBody>
      </p:sp>
      <p:sp>
        <p:nvSpPr>
          <p:cNvPr id="304" name="Google Shape;304;p33"/>
          <p:cNvSpPr txBox="1"/>
          <p:nvPr>
            <p:ph idx="1" type="body"/>
          </p:nvPr>
        </p:nvSpPr>
        <p:spPr>
          <a:xfrm>
            <a:off x="1009442" y="1809749"/>
            <a:ext cx="3471277" cy="4051301"/>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A pair of tiny glands in the female pelvic cavity</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Their importance is derived from their role in producing both the female sex hormones that control reproduction and the female gametes that are fertilized to form embryos.</a:t>
            </a:r>
            <a:endParaRPr>
              <a:solidFill>
                <a:schemeClr val="dk1"/>
              </a:solidFill>
            </a:endParaRPr>
          </a:p>
        </p:txBody>
      </p:sp>
      <p:pic>
        <p:nvPicPr>
          <p:cNvPr id="305" name="Google Shape;305;p33"/>
          <p:cNvPicPr preferRelativeResize="0"/>
          <p:nvPr>
            <p:ph idx="2" type="body"/>
          </p:nvPr>
        </p:nvPicPr>
        <p:blipFill rotWithShape="1">
          <a:blip r:embed="rId3">
            <a:alphaModFix/>
          </a:blip>
          <a:srcRect b="0" l="0" r="0" t="0"/>
          <a:stretch/>
        </p:blipFill>
        <p:spPr>
          <a:xfrm>
            <a:off x="4662488" y="1988840"/>
            <a:ext cx="3797944" cy="345638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4"/>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311" name="Google Shape;311;p34"/>
          <p:cNvSpPr txBox="1"/>
          <p:nvPr>
            <p:ph idx="1" type="body"/>
          </p:nvPr>
        </p:nvSpPr>
        <p:spPr>
          <a:xfrm>
            <a:off x="660800" y="1600200"/>
            <a:ext cx="7473600" cy="4925100"/>
          </a:xfrm>
          <a:prstGeom prst="rect">
            <a:avLst/>
          </a:prstGeom>
          <a:noFill/>
          <a:ln>
            <a:noFill/>
          </a:ln>
        </p:spPr>
        <p:txBody>
          <a:bodyPr anchorCtr="0" anchor="ctr" bIns="45700" lIns="91425" spcFirstLastPara="1" rIns="91425" wrap="square" tIns="45700">
            <a:normAutofit lnSpcReduction="10000"/>
          </a:bodyPr>
          <a:lstStyle/>
          <a:p>
            <a:pPr indent="-342900" lvl="0" marL="342900" rtl="0" algn="l">
              <a:spcBef>
                <a:spcPts val="0"/>
              </a:spcBef>
              <a:spcAft>
                <a:spcPts val="0"/>
              </a:spcAft>
              <a:buClr>
                <a:schemeClr val="dk1"/>
              </a:buClr>
              <a:buSzPts val="1800"/>
              <a:buChar char="🞇"/>
            </a:pPr>
            <a:r>
              <a:rPr lang="en-CA">
                <a:solidFill>
                  <a:schemeClr val="dk1"/>
                </a:solidFill>
              </a:rPr>
              <a:t>Small glandular organ about the shape and size of an almond</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Located on opposite sides of the uterus and are attached to the uterus by the ovarian ligament, The open ends of the fallopian tubes rest just beyond the lateral surface of the ovaries to transport ova to the uterus.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Two central roles in the female reproductive system by acting as both glands and gonads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As glands the ovaries produce estrogens and progesterone</a:t>
            </a:r>
            <a:endParaRPr>
              <a:solidFill>
                <a:schemeClr val="dk1"/>
              </a:solidFill>
            </a:endParaRPr>
          </a:p>
          <a:p>
            <a:pPr indent="-228600" lvl="2" marL="1143000" rtl="0" algn="l">
              <a:spcBef>
                <a:spcPts val="880"/>
              </a:spcBef>
              <a:spcAft>
                <a:spcPts val="0"/>
              </a:spcAft>
              <a:buClr>
                <a:schemeClr val="dk1"/>
              </a:buClr>
              <a:buSzPts val="1400"/>
              <a:buChar char="🞇"/>
            </a:pPr>
            <a:r>
              <a:rPr b="1" lang="en-CA" sz="1800">
                <a:solidFill>
                  <a:schemeClr val="dk1"/>
                </a:solidFill>
              </a:rPr>
              <a:t>Estrogen</a:t>
            </a:r>
            <a:r>
              <a:rPr lang="en-CA" sz="1600">
                <a:solidFill>
                  <a:schemeClr val="dk1"/>
                </a:solidFill>
              </a:rPr>
              <a:t> controls the development of the mammary glands and uterus during puberty and stimulates the development of the uterine lining during the menstrual cycle</a:t>
            </a:r>
            <a:endParaRPr sz="1600">
              <a:solidFill>
                <a:schemeClr val="dk1"/>
              </a:solidFill>
            </a:endParaRPr>
          </a:p>
          <a:p>
            <a:pPr indent="-228600" lvl="2" marL="1143000" rtl="0" algn="l">
              <a:spcBef>
                <a:spcPts val="880"/>
              </a:spcBef>
              <a:spcAft>
                <a:spcPts val="0"/>
              </a:spcAft>
              <a:buClr>
                <a:schemeClr val="dk1"/>
              </a:buClr>
              <a:buSzPts val="1400"/>
              <a:buChar char="🞇"/>
            </a:pPr>
            <a:r>
              <a:rPr b="1" lang="en-CA" sz="1800">
                <a:solidFill>
                  <a:schemeClr val="dk1"/>
                </a:solidFill>
              </a:rPr>
              <a:t>Progesterone</a:t>
            </a:r>
            <a:r>
              <a:rPr lang="en-CA" sz="1600">
                <a:solidFill>
                  <a:schemeClr val="dk1"/>
                </a:solidFill>
              </a:rPr>
              <a:t> acts on the uterus during pregnancy to allow the embryo to implant and develop in the uterus.</a:t>
            </a:r>
            <a:endParaRPr sz="1600">
              <a:solidFill>
                <a:schemeClr val="dk1"/>
              </a:solidFill>
            </a:endParaRPr>
          </a:p>
          <a:p>
            <a:pPr indent="-228600" lvl="0" marL="342900" rtl="0" algn="l">
              <a:spcBef>
                <a:spcPts val="960"/>
              </a:spcBef>
              <a:spcAft>
                <a:spcPts val="0"/>
              </a:spcAft>
              <a:buSzPts val="1800"/>
              <a:buNone/>
            </a:pPr>
            <a:r>
              <a:t/>
            </a:r>
            <a:endParaRPr>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5"/>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Testes</a:t>
            </a:r>
            <a:endParaRPr>
              <a:solidFill>
                <a:schemeClr val="dk1"/>
              </a:solidFill>
            </a:endParaRPr>
          </a:p>
        </p:txBody>
      </p:sp>
      <p:sp>
        <p:nvSpPr>
          <p:cNvPr id="317" name="Google Shape;317;p35"/>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fontScale="92500" lnSpcReduction="10000"/>
          </a:bodyPr>
          <a:lstStyle/>
          <a:p>
            <a:pPr indent="-342900" lvl="0" marL="342900" rtl="0" algn="l">
              <a:spcBef>
                <a:spcPts val="0"/>
              </a:spcBef>
              <a:spcAft>
                <a:spcPts val="0"/>
              </a:spcAft>
              <a:buClr>
                <a:schemeClr val="dk1"/>
              </a:buClr>
              <a:buSzPct val="100000"/>
              <a:buChar char="🞇"/>
            </a:pPr>
            <a:r>
              <a:rPr lang="en-CA">
                <a:solidFill>
                  <a:schemeClr val="dk1"/>
                </a:solidFill>
              </a:rPr>
              <a:t>pair of ovoid glandular organs that are central to the function of the male reproductive system. Responsible for the production of sperm cells and the male sex hormone testosterone. </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Located in the scrotum</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Each testis is about 1.5 to 2 inches long along its long axis and around 1 inch in diameter</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The walls of the seminiferous tubules contain the germ cells, Sertoli cells, and Leydig cells that give the testes their function. The immature sperm cells are supported and protected by Sertoli cells as they travel the length of the seminiferous tubules and slowly mature. Leydig cells at the ends of the seminiferous tubules produce the male hormone testosterone that produces the secondary sex characteristics associated with males.</a:t>
            </a:r>
            <a:endParaRPr>
              <a:solidFill>
                <a:schemeClr val="dk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6"/>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Kidneys &amp; Hormones</a:t>
            </a:r>
            <a:endParaRPr>
              <a:solidFill>
                <a:schemeClr val="dk1"/>
              </a:solidFill>
            </a:endParaRPr>
          </a:p>
        </p:txBody>
      </p:sp>
      <p:sp>
        <p:nvSpPr>
          <p:cNvPr id="323" name="Google Shape;323;p36"/>
          <p:cNvSpPr txBox="1"/>
          <p:nvPr>
            <p:ph idx="1" type="body"/>
          </p:nvPr>
        </p:nvSpPr>
        <p:spPr>
          <a:xfrm>
            <a:off x="1009450" y="1807349"/>
            <a:ext cx="7125000" cy="4336200"/>
          </a:xfrm>
          <a:prstGeom prst="rect">
            <a:avLst/>
          </a:prstGeom>
          <a:noFill/>
          <a:ln>
            <a:noFill/>
          </a:ln>
        </p:spPr>
        <p:txBody>
          <a:bodyPr anchorCtr="0" anchor="ctr" bIns="45700" lIns="91425" spcFirstLastPara="1" rIns="91425" wrap="square" tIns="45700">
            <a:normAutofit lnSpcReduction="10000"/>
          </a:bodyPr>
          <a:lstStyle/>
          <a:p>
            <a:pPr indent="-342900" lvl="0" marL="342900" rtl="0" algn="l">
              <a:spcBef>
                <a:spcPts val="0"/>
              </a:spcBef>
              <a:spcAft>
                <a:spcPts val="0"/>
              </a:spcAft>
              <a:buClr>
                <a:schemeClr val="dk1"/>
              </a:buClr>
              <a:buSzPts val="1800"/>
              <a:buChar char="🞇"/>
            </a:pPr>
            <a:r>
              <a:rPr lang="en-CA">
                <a:solidFill>
                  <a:schemeClr val="dk1"/>
                </a:solidFill>
              </a:rPr>
              <a:t>produce and interact with several hormones that are involved in the control of systems outside of the urinary system.</a:t>
            </a:r>
            <a:endParaRPr>
              <a:solidFill>
                <a:schemeClr val="dk1"/>
              </a:solidFill>
            </a:endParaRPr>
          </a:p>
          <a:p>
            <a:pPr indent="-285750" lvl="1" marL="742950" rtl="0" algn="l">
              <a:spcBef>
                <a:spcPts val="920"/>
              </a:spcBef>
              <a:spcAft>
                <a:spcPts val="0"/>
              </a:spcAft>
              <a:buClr>
                <a:schemeClr val="dk1"/>
              </a:buClr>
              <a:buSzPts val="1600"/>
              <a:buChar char="🞇"/>
            </a:pPr>
            <a:r>
              <a:rPr b="1" lang="en-CA" sz="1800">
                <a:solidFill>
                  <a:schemeClr val="dk1"/>
                </a:solidFill>
              </a:rPr>
              <a:t>Calcitriol </a:t>
            </a:r>
            <a:r>
              <a:rPr lang="en-CA">
                <a:solidFill>
                  <a:schemeClr val="dk1"/>
                </a:solidFill>
              </a:rPr>
              <a:t>- Is the </a:t>
            </a:r>
            <a:r>
              <a:rPr b="1" lang="en-CA">
                <a:solidFill>
                  <a:schemeClr val="dk1"/>
                </a:solidFill>
              </a:rPr>
              <a:t>active form of vitamin D</a:t>
            </a:r>
            <a:r>
              <a:rPr lang="en-CA">
                <a:solidFill>
                  <a:schemeClr val="dk1"/>
                </a:solidFill>
              </a:rPr>
              <a:t>. It is produced by the kidneys from precursor molecules produced by UV radiation striking the skin. Works together with PTH to raise the level of calcium ions in the bloodstream. When the level of calcium ions in the blood drops below a threshold level, the parathyroid glands release PTH, which in turn stimulates the kidneys to release calcitriol. </a:t>
            </a:r>
            <a:r>
              <a:rPr b="1" i="1" lang="en-CA">
                <a:solidFill>
                  <a:schemeClr val="dk1"/>
                </a:solidFill>
              </a:rPr>
              <a:t>Calcitriol promotes the small intestine to absorb calcium from food and deposit it into the bloodstream. It also stimulates the osteoclasts of the skeletal system to break down bone matrix to release calcium ions into the blood.</a:t>
            </a:r>
            <a:endParaRPr b="1" i="1">
              <a:solidFill>
                <a:schemeClr val="dk1"/>
              </a:solidFill>
            </a:endParaRPr>
          </a:p>
          <a:p>
            <a:pPr indent="-228600" lvl="0" marL="342900" rtl="0" algn="l">
              <a:spcBef>
                <a:spcPts val="960"/>
              </a:spcBef>
              <a:spcAft>
                <a:spcPts val="0"/>
              </a:spcAft>
              <a:buSzPts val="1800"/>
              <a:buNone/>
            </a:pPr>
            <a:r>
              <a:t/>
            </a:r>
            <a:endParaRPr>
              <a:solidFill>
                <a:schemeClr val="dk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37"/>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329" name="Google Shape;329;p37"/>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b="1" lang="en-CA">
                <a:solidFill>
                  <a:schemeClr val="dk1"/>
                </a:solidFill>
              </a:rPr>
              <a:t>Erythropoietin (EPO)</a:t>
            </a:r>
            <a:endParaRPr b="1">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Produced by the kidneys to stimulate the production of red blood cells. The kidneys monitor the condition of the blood that passes through their capillaries, including the oxygen-carrying capacity of the blood. When the blood becomes hypoxic, cells lining the capillaries begin producing EPO and release it into the bloodstream. EPO travels through the blood to the red bone marrow, where it stimulates hematopoietic cells to increase their rate of red blood cell production. Red blood cells contain hemoglobin, which greatly increases the blood’s oxygen-carrying capacity and effectively ends the hypoxic conditions.</a:t>
            </a:r>
            <a:endParaRPr>
              <a:solidFill>
                <a:schemeClr val="dk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8"/>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335" name="Google Shape;335;p38"/>
          <p:cNvSpPr txBox="1"/>
          <p:nvPr>
            <p:ph idx="1" type="body"/>
          </p:nvPr>
        </p:nvSpPr>
        <p:spPr>
          <a:xfrm>
            <a:off x="1009443" y="1807361"/>
            <a:ext cx="7125112" cy="4285935"/>
          </a:xfrm>
          <a:prstGeom prst="rect">
            <a:avLst/>
          </a:prstGeom>
          <a:noFill/>
          <a:ln>
            <a:noFill/>
          </a:ln>
        </p:spPr>
        <p:txBody>
          <a:bodyPr anchorCtr="0" anchor="ctr" bIns="45700" lIns="91425" spcFirstLastPara="1" rIns="91425" wrap="square" tIns="45700">
            <a:normAutofit fontScale="92500" lnSpcReduction="20000"/>
          </a:bodyPr>
          <a:lstStyle/>
          <a:p>
            <a:pPr indent="-342900" lvl="0" marL="342900" rtl="0" algn="l">
              <a:spcBef>
                <a:spcPts val="0"/>
              </a:spcBef>
              <a:spcAft>
                <a:spcPts val="0"/>
              </a:spcAft>
              <a:buClr>
                <a:schemeClr val="dk1"/>
              </a:buClr>
              <a:buSzPct val="89275"/>
              <a:buChar char="🞇"/>
            </a:pPr>
            <a:r>
              <a:rPr b="1" lang="en-CA" sz="2016">
                <a:solidFill>
                  <a:schemeClr val="dk1"/>
                </a:solidFill>
              </a:rPr>
              <a:t>Renin</a:t>
            </a:r>
            <a:r>
              <a:rPr lang="en-CA">
                <a:solidFill>
                  <a:schemeClr val="dk1"/>
                </a:solidFill>
              </a:rPr>
              <a:t> - not a hormone itself, but an enzyme that the kidneys produce to start the renin-angiotensin system (RAS)</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The RAS increases blood volume and blood pressure in response to low blood pressure, blood loss, or dehydration. Renin is released into the blood where it catalyzes angiotensinogen from the liver into angiotensin I. Angiotensin I is further catalyzed by another enzyme into Angiotensin II.</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Angiotensin II stimulates several processes, including stimulating the adrenal cortex to produce the hormone aldosterone. Aldosterone then changes the function of the kidneys to increase the reabsorption of water and sodium ions into the blood, increasing blood volume and raising blood pressure. Negative feedback from increased blood pressure finally turns off the RAS to maintain healthy blood pressure levels.</a:t>
            </a:r>
            <a:endParaRPr>
              <a:solidFill>
                <a:schemeClr val="dk1"/>
              </a:solidFill>
            </a:endParaRPr>
          </a:p>
          <a:p>
            <a:pPr indent="-237172" lvl="0" marL="342900" rtl="0" algn="l">
              <a:spcBef>
                <a:spcPts val="933"/>
              </a:spcBef>
              <a:spcAft>
                <a:spcPts val="0"/>
              </a:spcAft>
              <a:buSzPct val="100000"/>
              <a:buNone/>
            </a:pPr>
            <a:r>
              <a:t/>
            </a:r>
            <a:endParaRPr>
              <a:solidFill>
                <a:schemeClr val="dk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39"/>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Stomach</a:t>
            </a:r>
            <a:endParaRPr>
              <a:solidFill>
                <a:schemeClr val="dk1"/>
              </a:solidFill>
            </a:endParaRPr>
          </a:p>
        </p:txBody>
      </p:sp>
      <p:sp>
        <p:nvSpPr>
          <p:cNvPr id="341" name="Google Shape;341;p39"/>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produces and secretes several important substances to control the digestion of food. Each of these substances is produced by exocrine or endocrine cells found in the mucosa.</a:t>
            </a:r>
            <a:endParaRPr>
              <a:solidFill>
                <a:schemeClr val="dk1"/>
              </a:solidFill>
            </a:endParaRPr>
          </a:p>
          <a:p>
            <a:pPr indent="-285750" lvl="1" marL="742950" rtl="0" algn="l">
              <a:spcBef>
                <a:spcPts val="920"/>
              </a:spcBef>
              <a:spcAft>
                <a:spcPts val="0"/>
              </a:spcAft>
              <a:buClr>
                <a:schemeClr val="dk1"/>
              </a:buClr>
              <a:buSzPts val="1600"/>
              <a:buChar char="🞇"/>
            </a:pPr>
            <a:r>
              <a:rPr b="1" lang="en-CA">
                <a:solidFill>
                  <a:schemeClr val="dk1"/>
                </a:solidFill>
              </a:rPr>
              <a:t>Gastric juice </a:t>
            </a:r>
            <a:r>
              <a:rPr lang="en-CA">
                <a:solidFill>
                  <a:schemeClr val="dk1"/>
                </a:solidFill>
              </a:rPr>
              <a:t>– Main </a:t>
            </a:r>
            <a:r>
              <a:rPr b="1" i="1" lang="en-CA">
                <a:solidFill>
                  <a:schemeClr val="dk1"/>
                </a:solidFill>
              </a:rPr>
              <a:t>exocrine </a:t>
            </a:r>
            <a:r>
              <a:rPr lang="en-CA">
                <a:solidFill>
                  <a:schemeClr val="dk1"/>
                </a:solidFill>
              </a:rPr>
              <a:t>product - a mixture of mucus, hydrochloric acid, and digestive enzymes. Mixes with food in the stomach to promote digestion.</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Specialized exocrine cells of the mucosa known as mucous cells secrete mucus into the lumen of the stomach. This mucus spreads across the surface of the mucosa to coat the lining of the stomach with a thick, acid- and enzyme-resistant barrier. Stomach mucus is also rich in bicarbonate ions, which neutralize the pH of stomach acid.</a:t>
            </a:r>
            <a:endParaRPr>
              <a:solidFill>
                <a:schemeClr val="dk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0"/>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Stomach</a:t>
            </a:r>
            <a:endParaRPr>
              <a:solidFill>
                <a:schemeClr val="dk1"/>
              </a:solidFill>
            </a:endParaRPr>
          </a:p>
        </p:txBody>
      </p:sp>
      <p:sp>
        <p:nvSpPr>
          <p:cNvPr id="347" name="Google Shape;347;p40"/>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b="1" lang="en-CA" sz="2000">
                <a:solidFill>
                  <a:schemeClr val="dk1"/>
                </a:solidFill>
              </a:rPr>
              <a:t>Parietal cells</a:t>
            </a:r>
            <a:r>
              <a:rPr lang="en-CA">
                <a:solidFill>
                  <a:schemeClr val="dk1"/>
                </a:solidFill>
              </a:rPr>
              <a:t> - produce 2 important secretions</a:t>
            </a:r>
            <a:endParaRPr>
              <a:solidFill>
                <a:schemeClr val="dk1"/>
              </a:solidFill>
            </a:endParaRPr>
          </a:p>
          <a:p>
            <a:pPr indent="-285750" lvl="1" marL="742950" rtl="0" algn="l">
              <a:spcBef>
                <a:spcPts val="920"/>
              </a:spcBef>
              <a:spcAft>
                <a:spcPts val="0"/>
              </a:spcAft>
              <a:buClr>
                <a:schemeClr val="dk1"/>
              </a:buClr>
              <a:buSzPts val="1600"/>
              <a:buChar char="🞇"/>
            </a:pPr>
            <a:r>
              <a:rPr b="1" lang="en-CA" sz="1800">
                <a:solidFill>
                  <a:schemeClr val="dk1"/>
                </a:solidFill>
              </a:rPr>
              <a:t>intrinsic factor </a:t>
            </a:r>
            <a:r>
              <a:rPr lang="en-CA">
                <a:solidFill>
                  <a:schemeClr val="dk1"/>
                </a:solidFill>
              </a:rPr>
              <a:t>-  A glycoprotein that binds to the vitamin B12 in the stomach and allows the vitamin to be absorbed in the small intestine. Vitamin B12 is an essential nutrient for the formation of red blood cells</a:t>
            </a:r>
            <a:endParaRPr>
              <a:solidFill>
                <a:schemeClr val="dk1"/>
              </a:solidFill>
            </a:endParaRPr>
          </a:p>
          <a:p>
            <a:pPr indent="-285750" lvl="1" marL="742950" rtl="0" algn="l">
              <a:spcBef>
                <a:spcPts val="920"/>
              </a:spcBef>
              <a:spcAft>
                <a:spcPts val="0"/>
              </a:spcAft>
              <a:buClr>
                <a:schemeClr val="dk1"/>
              </a:buClr>
              <a:buSzPts val="1600"/>
              <a:buChar char="🞇"/>
            </a:pPr>
            <a:r>
              <a:rPr b="1" lang="en-CA" sz="1800">
                <a:solidFill>
                  <a:schemeClr val="dk1"/>
                </a:solidFill>
              </a:rPr>
              <a:t>hydrochloric acid</a:t>
            </a:r>
            <a:r>
              <a:rPr lang="en-CA">
                <a:solidFill>
                  <a:schemeClr val="dk1"/>
                </a:solidFill>
              </a:rPr>
              <a:t> -  protects the body by killing pathogenic bacteria naturally found in food. Hydrochloric acid also helps to digest proteins by denaturing them into an unfolded shape that is easier for enzymes to digest. The protein digesting enzyme pepsin is activated by exposure to hydrochloric acid inside the stomach.</a:t>
            </a:r>
            <a:endParaRPr>
              <a:solidFill>
                <a:schemeClr val="dk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1"/>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353" name="Google Shape;353;p41"/>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b="1" lang="en-CA" sz="2000">
                <a:solidFill>
                  <a:schemeClr val="dk1"/>
                </a:solidFill>
              </a:rPr>
              <a:t>Chief cells</a:t>
            </a:r>
            <a:r>
              <a:rPr lang="en-CA">
                <a:solidFill>
                  <a:schemeClr val="dk1"/>
                </a:solidFill>
              </a:rPr>
              <a:t> produce two digestive enzymes:  </a:t>
            </a:r>
            <a:endParaRPr>
              <a:solidFill>
                <a:schemeClr val="dk1"/>
              </a:solidFill>
            </a:endParaRPr>
          </a:p>
          <a:p>
            <a:pPr indent="-342900" lvl="0" marL="342900" rtl="0" algn="l">
              <a:spcBef>
                <a:spcPts val="960"/>
              </a:spcBef>
              <a:spcAft>
                <a:spcPts val="0"/>
              </a:spcAft>
              <a:buClr>
                <a:schemeClr val="dk1"/>
              </a:buClr>
              <a:buSzPts val="1800"/>
              <a:buChar char="🞇"/>
            </a:pPr>
            <a:r>
              <a:rPr b="1" lang="en-CA" sz="2000">
                <a:solidFill>
                  <a:schemeClr val="dk1"/>
                </a:solidFill>
              </a:rPr>
              <a:t>pepsinogen </a:t>
            </a:r>
            <a:r>
              <a:rPr lang="en-CA">
                <a:solidFill>
                  <a:schemeClr val="dk1"/>
                </a:solidFill>
              </a:rPr>
              <a:t> - the precursor molecule of protein-digesting enzyme pepsin. Because pepsin would destroy the chief cells that produce it, it is secreted in its inactive pepsinogen form, when it reaches the acidic pH found in the stomach, it changes shape and becomes the active enzyme pepsin. Pepsin then breaks dietary proteins into their amino acid building blocks.</a:t>
            </a:r>
            <a:endParaRPr>
              <a:solidFill>
                <a:schemeClr val="dk1"/>
              </a:solidFill>
            </a:endParaRPr>
          </a:p>
          <a:p>
            <a:pPr indent="-342900" lvl="0" marL="342900" rtl="0" algn="l">
              <a:spcBef>
                <a:spcPts val="960"/>
              </a:spcBef>
              <a:spcAft>
                <a:spcPts val="0"/>
              </a:spcAft>
              <a:buSzPts val="1800"/>
              <a:buChar char="🞇"/>
            </a:pPr>
            <a:r>
              <a:rPr b="1" lang="en-CA" sz="2000">
                <a:solidFill>
                  <a:schemeClr val="dk1"/>
                </a:solidFill>
              </a:rPr>
              <a:t>Gastric lipase </a:t>
            </a:r>
            <a:r>
              <a:rPr lang="en-CA">
                <a:solidFill>
                  <a:schemeClr val="dk1"/>
                </a:solidFill>
              </a:rPr>
              <a:t>-  an enzyme that digests fats by removing a</a:t>
            </a:r>
            <a:r>
              <a:rPr lang="en-CA"/>
              <a:t> </a:t>
            </a:r>
            <a:r>
              <a:rPr lang="en-CA">
                <a:solidFill>
                  <a:schemeClr val="dk1"/>
                </a:solidFill>
              </a:rPr>
              <a:t>fatty acid from a triglyceride molecule.</a:t>
            </a:r>
            <a:endParaRPr>
              <a:solidFill>
                <a:schemeClr val="dk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42"/>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359" name="Google Shape;359;p42"/>
          <p:cNvSpPr txBox="1"/>
          <p:nvPr>
            <p:ph idx="1" type="body"/>
          </p:nvPr>
        </p:nvSpPr>
        <p:spPr>
          <a:xfrm>
            <a:off x="1009450" y="1600200"/>
            <a:ext cx="7125000" cy="4668900"/>
          </a:xfrm>
          <a:prstGeom prst="rect">
            <a:avLst/>
          </a:prstGeom>
          <a:noFill/>
          <a:ln>
            <a:noFill/>
          </a:ln>
        </p:spPr>
        <p:txBody>
          <a:bodyPr anchorCtr="0" anchor="ctr" bIns="45700" lIns="91425" spcFirstLastPara="1" rIns="91425" wrap="square" tIns="45700">
            <a:normAutofit lnSpcReduction="10000"/>
          </a:bodyPr>
          <a:lstStyle/>
          <a:p>
            <a:pPr indent="-351472" lvl="0" marL="342900" rtl="0" algn="l">
              <a:spcBef>
                <a:spcPts val="0"/>
              </a:spcBef>
              <a:spcAft>
                <a:spcPts val="0"/>
              </a:spcAft>
              <a:buClr>
                <a:schemeClr val="dk1"/>
              </a:buClr>
              <a:buSzPts val="1800"/>
              <a:buChar char="🞇"/>
            </a:pPr>
            <a:r>
              <a:rPr b="1" lang="en-CA">
                <a:solidFill>
                  <a:schemeClr val="dk1"/>
                </a:solidFill>
              </a:rPr>
              <a:t>G cells</a:t>
            </a:r>
            <a:r>
              <a:rPr lang="en-CA">
                <a:solidFill>
                  <a:schemeClr val="dk1"/>
                </a:solidFill>
              </a:rPr>
              <a:t> are </a:t>
            </a:r>
            <a:r>
              <a:rPr b="1" i="1" lang="en-CA">
                <a:solidFill>
                  <a:schemeClr val="dk1"/>
                </a:solidFill>
              </a:rPr>
              <a:t>endocrine </a:t>
            </a:r>
            <a:r>
              <a:rPr lang="en-CA">
                <a:solidFill>
                  <a:schemeClr val="dk1"/>
                </a:solidFill>
              </a:rPr>
              <a:t>cells found at the bottom of the stomach. G cells release the </a:t>
            </a:r>
            <a:r>
              <a:rPr b="1" i="1" lang="en-CA">
                <a:solidFill>
                  <a:schemeClr val="dk1"/>
                </a:solidFill>
              </a:rPr>
              <a:t>hormone</a:t>
            </a:r>
            <a:r>
              <a:rPr b="1" i="1" lang="en-CA" sz="2016">
                <a:solidFill>
                  <a:schemeClr val="dk1"/>
                </a:solidFill>
              </a:rPr>
              <a:t> </a:t>
            </a:r>
            <a:r>
              <a:rPr b="1" lang="en-CA" sz="2016">
                <a:solidFill>
                  <a:schemeClr val="dk1"/>
                </a:solidFill>
              </a:rPr>
              <a:t>gastrin</a:t>
            </a:r>
            <a:r>
              <a:rPr lang="en-CA">
                <a:solidFill>
                  <a:schemeClr val="dk1"/>
                </a:solidFill>
              </a:rPr>
              <a:t> into the bloodstream in response to many stimuli, such as:</a:t>
            </a:r>
            <a:endParaRPr>
              <a:solidFill>
                <a:schemeClr val="dk1"/>
              </a:solidFill>
            </a:endParaRPr>
          </a:p>
          <a:p>
            <a:pPr indent="-293369" lvl="1" marL="742950" rtl="0" algn="l">
              <a:spcBef>
                <a:spcPts val="896"/>
              </a:spcBef>
              <a:spcAft>
                <a:spcPts val="0"/>
              </a:spcAft>
              <a:buClr>
                <a:schemeClr val="dk1"/>
              </a:buClr>
              <a:buSzPts val="1600"/>
              <a:buChar char="🞇"/>
            </a:pPr>
            <a:r>
              <a:rPr lang="en-CA">
                <a:solidFill>
                  <a:schemeClr val="dk1"/>
                </a:solidFill>
              </a:rPr>
              <a:t>Vagus nerve</a:t>
            </a:r>
            <a:endParaRPr>
              <a:solidFill>
                <a:schemeClr val="dk1"/>
              </a:solidFill>
            </a:endParaRPr>
          </a:p>
          <a:p>
            <a:pPr indent="-293369" lvl="1" marL="742950" rtl="0" algn="l">
              <a:spcBef>
                <a:spcPts val="896"/>
              </a:spcBef>
              <a:spcAft>
                <a:spcPts val="0"/>
              </a:spcAft>
              <a:buClr>
                <a:schemeClr val="dk1"/>
              </a:buClr>
              <a:buSzPts val="1600"/>
              <a:buChar char="🞇"/>
            </a:pPr>
            <a:r>
              <a:rPr lang="en-CA">
                <a:solidFill>
                  <a:schemeClr val="dk1"/>
                </a:solidFill>
              </a:rPr>
              <a:t>Presence of amino acids in the stomach from digested proteins</a:t>
            </a:r>
            <a:endParaRPr>
              <a:solidFill>
                <a:schemeClr val="dk1"/>
              </a:solidFill>
            </a:endParaRPr>
          </a:p>
          <a:p>
            <a:pPr indent="-293369" lvl="1" marL="742950" rtl="0" algn="l">
              <a:spcBef>
                <a:spcPts val="896"/>
              </a:spcBef>
              <a:spcAft>
                <a:spcPts val="0"/>
              </a:spcAft>
              <a:buClr>
                <a:schemeClr val="dk1"/>
              </a:buClr>
              <a:buSzPts val="1600"/>
              <a:buChar char="🞇"/>
            </a:pPr>
            <a:r>
              <a:rPr lang="en-CA">
                <a:solidFill>
                  <a:schemeClr val="dk1"/>
                </a:solidFill>
              </a:rPr>
              <a:t>Stretching of the stomach wall during a meal</a:t>
            </a:r>
            <a:endParaRPr>
              <a:solidFill>
                <a:schemeClr val="dk1"/>
              </a:solidFill>
            </a:endParaRPr>
          </a:p>
          <a:p>
            <a:pPr indent="-351472" lvl="0" marL="342900" rtl="0" algn="l">
              <a:spcBef>
                <a:spcPts val="933"/>
              </a:spcBef>
              <a:spcAft>
                <a:spcPts val="0"/>
              </a:spcAft>
              <a:buClr>
                <a:schemeClr val="dk1"/>
              </a:buClr>
              <a:buSzPts val="1800"/>
              <a:buChar char="🞇"/>
            </a:pPr>
            <a:r>
              <a:rPr lang="en-CA">
                <a:solidFill>
                  <a:schemeClr val="dk1"/>
                </a:solidFill>
              </a:rPr>
              <a:t>Gastrin travels through the blood to various receptor cells throughout the stomach where it stimulates the glands and muscles of the stomach. Glandular stimulation by gastrin leads to increased secretion of gastric juice to increase digestion. Stimulation of smooth muscles by gastrin leads to stronger contractions of the stomach and the opening of the pyloric sphincter to move food into the duodenum</a:t>
            </a:r>
            <a:endParaRPr>
              <a:solidFill>
                <a:schemeClr val="dk1"/>
              </a:solidFill>
            </a:endParaRPr>
          </a:p>
          <a:p>
            <a:pPr indent="0" lvl="0" marL="0" rtl="0" algn="l">
              <a:spcBef>
                <a:spcPts val="933"/>
              </a:spcBef>
              <a:spcAft>
                <a:spcPts val="0"/>
              </a:spcAft>
              <a:buSzPts val="1800"/>
              <a:buNone/>
            </a:pPr>
            <a:r>
              <a:rPr lang="en-CA" u="sng">
                <a:solidFill>
                  <a:schemeClr val="dk1"/>
                </a:solidFill>
                <a:hlinkClick r:id="rId3">
                  <a:extLst>
                    <a:ext uri="{A12FA001-AC4F-418D-AE19-62706E023703}">
                      <ahyp:hlinkClr val="tx"/>
                    </a:ext>
                  </a:extLst>
                </a:hlinkClick>
              </a:rPr>
              <a:t>https://youtu.be/a</a:t>
            </a:r>
            <a:r>
              <a:rPr lang="en-CA" u="sng">
                <a:solidFill>
                  <a:schemeClr val="hlink"/>
                </a:solidFill>
                <a:hlinkClick r:id="rId4"/>
              </a:rPr>
              <a:t>QX8AkbuzjY</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3"/>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The skin - </a:t>
            </a:r>
            <a:br>
              <a:rPr lang="en-CA">
                <a:solidFill>
                  <a:schemeClr val="dk1"/>
                </a:solidFill>
              </a:rPr>
            </a:br>
            <a:r>
              <a:rPr lang="en-CA">
                <a:solidFill>
                  <a:schemeClr val="dk1"/>
                </a:solidFill>
              </a:rPr>
              <a:t>Sudoriferous Glands</a:t>
            </a:r>
            <a:endParaRPr>
              <a:solidFill>
                <a:schemeClr val="dk1"/>
              </a:solidFill>
            </a:endParaRPr>
          </a:p>
        </p:txBody>
      </p:sp>
      <p:sp>
        <p:nvSpPr>
          <p:cNvPr id="365" name="Google Shape;365;p43"/>
          <p:cNvSpPr txBox="1"/>
          <p:nvPr>
            <p:ph idx="1" type="body"/>
          </p:nvPr>
        </p:nvSpPr>
        <p:spPr>
          <a:xfrm>
            <a:off x="1009443" y="1807361"/>
            <a:ext cx="7125112" cy="4717983"/>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Sudoriferous glands -exocrine glands found in the dermis commonly known as sweat glands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There are 2 major types of sudoriferous glands: </a:t>
            </a:r>
            <a:endParaRPr>
              <a:solidFill>
                <a:schemeClr val="dk1"/>
              </a:solidFill>
            </a:endParaRPr>
          </a:p>
          <a:p>
            <a:pPr indent="-285750" lvl="1" marL="742950" rtl="0" algn="l">
              <a:spcBef>
                <a:spcPts val="920"/>
              </a:spcBef>
              <a:spcAft>
                <a:spcPts val="0"/>
              </a:spcAft>
              <a:buClr>
                <a:schemeClr val="dk1"/>
              </a:buClr>
              <a:buSzPts val="1600"/>
              <a:buChar char="🞇"/>
            </a:pPr>
            <a:r>
              <a:rPr b="1" lang="en-CA" sz="1800">
                <a:solidFill>
                  <a:schemeClr val="dk1"/>
                </a:solidFill>
              </a:rPr>
              <a:t>Eccrine sweat glands</a:t>
            </a:r>
            <a:r>
              <a:rPr lang="en-CA">
                <a:solidFill>
                  <a:schemeClr val="dk1"/>
                </a:solidFill>
              </a:rPr>
              <a:t> - found in almost every region of the skin and produce a secretion of water and sodium chloride. Eccrine sweat is delivered via a duct to the surface of the skin and is used to lower the body’s temperature through evaporative cooling.</a:t>
            </a:r>
            <a:endParaRPr>
              <a:solidFill>
                <a:schemeClr val="dk1"/>
              </a:solidFill>
            </a:endParaRPr>
          </a:p>
          <a:p>
            <a:pPr indent="-285750" lvl="1" marL="742950" rtl="0" algn="l">
              <a:spcBef>
                <a:spcPts val="920"/>
              </a:spcBef>
              <a:spcAft>
                <a:spcPts val="0"/>
              </a:spcAft>
              <a:buClr>
                <a:schemeClr val="dk1"/>
              </a:buClr>
              <a:buSzPts val="1600"/>
              <a:buChar char="🞇"/>
            </a:pPr>
            <a:r>
              <a:rPr b="1" lang="en-CA" sz="1800">
                <a:solidFill>
                  <a:schemeClr val="dk1"/>
                </a:solidFill>
              </a:rPr>
              <a:t>Apocrine sweat glands </a:t>
            </a:r>
            <a:r>
              <a:rPr lang="en-CA">
                <a:solidFill>
                  <a:schemeClr val="dk1"/>
                </a:solidFill>
              </a:rPr>
              <a:t>- found mainly in the axillary and pubic. Ducts of apocrine sweat glands extend into the follicles of hairs so that the sweat produced by these glands exits the body along the surface of the hair shaft. Inactive until puberty, at which point they produce a thick, oily liquid that is consumed by bacteria living on the skin. The digestion of apocrine sweat by bacteria produces body odor.</a:t>
            </a:r>
            <a:endParaRPr>
              <a:solidFill>
                <a:schemeClr val="dk1"/>
              </a:solidFill>
            </a:endParaRPr>
          </a:p>
          <a:p>
            <a:pPr indent="-228600" lvl="0" marL="342900" rtl="0" algn="l">
              <a:spcBef>
                <a:spcPts val="960"/>
              </a:spcBef>
              <a:spcAft>
                <a:spcPts val="0"/>
              </a:spcAft>
              <a:buSzPts val="1800"/>
              <a:buNone/>
            </a:pPr>
            <a:r>
              <a:t/>
            </a:r>
            <a:endParaRPr>
              <a:solidFill>
                <a:schemeClr val="dk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4"/>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The Skin – Sebaceous Glands</a:t>
            </a:r>
            <a:endParaRPr>
              <a:solidFill>
                <a:schemeClr val="dk1"/>
              </a:solidFill>
            </a:endParaRPr>
          </a:p>
        </p:txBody>
      </p:sp>
      <p:sp>
        <p:nvSpPr>
          <p:cNvPr id="371" name="Google Shape;371;p44"/>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SzPts val="1800"/>
              <a:buChar char="🞇"/>
            </a:pPr>
            <a:r>
              <a:rPr lang="en-CA">
                <a:solidFill>
                  <a:schemeClr val="dk1"/>
                </a:solidFill>
              </a:rPr>
              <a:t>Sebaceous glands are exocrine glands found in the dermis of the skin that produce an oily secretion known as sebum. Sebaceous glands are found in every part of the skin except for the thick skin of the palms of the hands and soles of the feet. Sebum is produced in the sebaceous glands and carried through ducts to the surface of the skin or to hair follicles. Sebum acts to waterproof and increase the elasticity of the skin. Sebum also lubricates and protects the cuticles of hairs as they pass through the follicles to</a:t>
            </a:r>
            <a:r>
              <a:rPr lang="en-CA"/>
              <a:t> </a:t>
            </a:r>
            <a:r>
              <a:rPr lang="en-CA">
                <a:solidFill>
                  <a:schemeClr val="dk1"/>
                </a:solidFill>
              </a:rPr>
              <a:t>the exterior of the body.</a:t>
            </a:r>
            <a:endParaRPr>
              <a:solidFill>
                <a:schemeClr val="dk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pic>
        <p:nvPicPr>
          <p:cNvPr id="376" name="Google Shape;376;p45"/>
          <p:cNvPicPr preferRelativeResize="0"/>
          <p:nvPr/>
        </p:nvPicPr>
        <p:blipFill rotWithShape="1">
          <a:blip r:embed="rId3">
            <a:alphaModFix/>
          </a:blip>
          <a:srcRect b="0" l="0" r="0" t="0"/>
          <a:stretch/>
        </p:blipFill>
        <p:spPr>
          <a:xfrm>
            <a:off x="1475656" y="471991"/>
            <a:ext cx="6192688" cy="5914018"/>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46"/>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The Skin – Ceruminous Glands</a:t>
            </a:r>
            <a:endParaRPr>
              <a:solidFill>
                <a:schemeClr val="dk1"/>
              </a:solidFill>
            </a:endParaRPr>
          </a:p>
        </p:txBody>
      </p:sp>
      <p:sp>
        <p:nvSpPr>
          <p:cNvPr id="382" name="Google Shape;382;p46"/>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Special exocrine glands found only in the dermis of the </a:t>
            </a:r>
            <a:r>
              <a:rPr b="1" lang="en-CA">
                <a:solidFill>
                  <a:schemeClr val="dk1"/>
                </a:solidFill>
              </a:rPr>
              <a:t>ear canals</a:t>
            </a:r>
            <a:r>
              <a:rPr lang="en-CA">
                <a:solidFill>
                  <a:schemeClr val="dk1"/>
                </a:solidFill>
              </a:rPr>
              <a:t>. They produce a waxy secretion known as cerumen to protect the ear canals, by trapping foreign material such as dust and airborne pathogens that enter the ear canal, and lubricate the eardrum</a:t>
            </a:r>
            <a:endParaRPr>
              <a:solidFill>
                <a:schemeClr val="dk1"/>
              </a:solidFill>
            </a:endParaRPr>
          </a:p>
          <a:p>
            <a:pPr indent="-342900" lvl="0" marL="342900" rtl="0" algn="l">
              <a:spcBef>
                <a:spcPts val="960"/>
              </a:spcBef>
              <a:spcAft>
                <a:spcPts val="0"/>
              </a:spcAft>
              <a:buSzPts val="1800"/>
              <a:buChar char="🞇"/>
            </a:pPr>
            <a:r>
              <a:rPr lang="en-CA">
                <a:solidFill>
                  <a:schemeClr val="dk1"/>
                </a:solidFill>
              </a:rPr>
              <a:t>It is made continuously and slowly pushes older cerumen outward toward the exterior of the ear canal where it falls out of the ear or is manually removed.</a:t>
            </a:r>
            <a:endParaRPr>
              <a:solidFill>
                <a:schemeClr val="dk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pic>
        <p:nvPicPr>
          <p:cNvPr id="387" name="Google Shape;387;p47"/>
          <p:cNvPicPr preferRelativeResize="0"/>
          <p:nvPr/>
        </p:nvPicPr>
        <p:blipFill rotWithShape="1">
          <a:blip r:embed="rId3">
            <a:alphaModFix/>
          </a:blip>
          <a:srcRect b="0" l="0" r="0" t="0"/>
          <a:stretch/>
        </p:blipFill>
        <p:spPr>
          <a:xfrm>
            <a:off x="534662" y="980728"/>
            <a:ext cx="6341594" cy="4464496"/>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48"/>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The Heart</a:t>
            </a:r>
            <a:endParaRPr>
              <a:solidFill>
                <a:schemeClr val="dk1"/>
              </a:solidFill>
            </a:endParaRPr>
          </a:p>
        </p:txBody>
      </p:sp>
      <p:sp>
        <p:nvSpPr>
          <p:cNvPr id="393" name="Google Shape;393;p48"/>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produces Natriuretic peptide which is one of the peptides that causes natriuresis (the excretion of an excessively large amount of sodium in the urine). The natriuretic peptides are produced by the heart and vasculature: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A-type natriuretic peptide is secreted largely by the atrial myocardium in response to dilatation.</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B-type natriuretic peptide is manufactured mainly by the ventricular myocardium.</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C-type natriuretic peptide is produced by endothelial cells that line the blood vessels.</a:t>
            </a:r>
            <a:endParaRPr>
              <a:solidFill>
                <a:schemeClr val="dk1"/>
              </a:solidFill>
            </a:endParaRPr>
          </a:p>
          <a:p>
            <a:pPr indent="-228600" lvl="0" marL="342900" rtl="0" algn="l">
              <a:spcBef>
                <a:spcPts val="960"/>
              </a:spcBef>
              <a:spcAft>
                <a:spcPts val="0"/>
              </a:spcAft>
              <a:buSzPts val="1800"/>
              <a:buNone/>
            </a:pPr>
            <a:r>
              <a:t/>
            </a:r>
            <a:endParaRPr>
              <a:solidFill>
                <a:schemeClr val="dk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49"/>
          <p:cNvSpPr txBox="1"/>
          <p:nvPr>
            <p:ph type="title"/>
          </p:nvPr>
        </p:nvSpPr>
        <p:spPr>
          <a:xfrm>
            <a:off x="1009442" y="675724"/>
            <a:ext cx="7125000" cy="924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The Placenta</a:t>
            </a:r>
            <a:endParaRPr>
              <a:solidFill>
                <a:schemeClr val="dk1"/>
              </a:solidFill>
            </a:endParaRPr>
          </a:p>
        </p:txBody>
      </p:sp>
      <p:sp>
        <p:nvSpPr>
          <p:cNvPr id="399" name="Google Shape;399;p49"/>
          <p:cNvSpPr txBox="1"/>
          <p:nvPr>
            <p:ph idx="1" type="body"/>
          </p:nvPr>
        </p:nvSpPr>
        <p:spPr>
          <a:xfrm>
            <a:off x="500075" y="1600325"/>
            <a:ext cx="7947300" cy="5141100"/>
          </a:xfrm>
          <a:prstGeom prst="rect">
            <a:avLst/>
          </a:prstGeom>
          <a:noFill/>
          <a:ln>
            <a:noFill/>
          </a:ln>
        </p:spPr>
        <p:txBody>
          <a:bodyPr anchorCtr="0" anchor="ctr" bIns="45700" lIns="91425" spcFirstLastPara="1" rIns="91425" wrap="square" tIns="45700">
            <a:normAutofit/>
          </a:bodyPr>
          <a:lstStyle/>
          <a:p>
            <a:pPr indent="-351472" lvl="0" marL="342900" rtl="0" algn="l">
              <a:spcBef>
                <a:spcPts val="0"/>
              </a:spcBef>
              <a:spcAft>
                <a:spcPts val="0"/>
              </a:spcAft>
              <a:buClr>
                <a:schemeClr val="dk1"/>
              </a:buClr>
              <a:buSzPts val="1800"/>
              <a:buChar char="🞇"/>
            </a:pPr>
            <a:r>
              <a:rPr lang="en-CA">
                <a:solidFill>
                  <a:schemeClr val="dk1"/>
                </a:solidFill>
              </a:rPr>
              <a:t>In addition to the transfer of substances, the placenta also acts as an endocrine organ, producing several important hormones during pregnancy. These hormones work together to control the growth and development of the placenta and the fetus, and act on the mother to support the pregnancy and prepare for childbirth.</a:t>
            </a:r>
            <a:endParaRPr>
              <a:solidFill>
                <a:schemeClr val="dk1"/>
              </a:solidFill>
            </a:endParaRPr>
          </a:p>
          <a:p>
            <a:pPr indent="-351472" lvl="0" marL="342900" rtl="0" algn="l">
              <a:spcBef>
                <a:spcPts val="933"/>
              </a:spcBef>
              <a:spcAft>
                <a:spcPts val="0"/>
              </a:spcAft>
              <a:buClr>
                <a:schemeClr val="dk1"/>
              </a:buClr>
              <a:buSzPts val="1800"/>
              <a:buChar char="🞇"/>
            </a:pPr>
            <a:r>
              <a:rPr lang="en-CA">
                <a:solidFill>
                  <a:schemeClr val="dk1"/>
                </a:solidFill>
              </a:rPr>
              <a:t>Produces two steroid hormones </a:t>
            </a:r>
            <a:endParaRPr>
              <a:solidFill>
                <a:schemeClr val="dk1"/>
              </a:solidFill>
            </a:endParaRPr>
          </a:p>
          <a:p>
            <a:pPr indent="-307099" lvl="1" marL="742950" rtl="0" algn="l">
              <a:spcBef>
                <a:spcPts val="896"/>
              </a:spcBef>
              <a:spcAft>
                <a:spcPts val="0"/>
              </a:spcAft>
              <a:buClr>
                <a:schemeClr val="dk1"/>
              </a:buClr>
              <a:buSzPts val="1816"/>
              <a:buChar char="🞇"/>
            </a:pPr>
            <a:r>
              <a:rPr b="1" lang="en-CA" sz="1816">
                <a:solidFill>
                  <a:schemeClr val="dk1"/>
                </a:solidFill>
              </a:rPr>
              <a:t> Estrogen </a:t>
            </a:r>
            <a:r>
              <a:rPr lang="en-CA" sz="1724">
                <a:solidFill>
                  <a:schemeClr val="dk1"/>
                </a:solidFill>
              </a:rPr>
              <a:t> levels rise towards the end of pregnancy. Acts to stimulate the growth of the uterus to accommodate the growing fetus and allows the uterus to contract by countering the effect of progesterone. In this way, it prepares the uterus for labour. It also stimulates the growth and development of the mammary glands during pregnancy, in preparation for breastfeeding.</a:t>
            </a:r>
            <a:endParaRPr sz="1724">
              <a:solidFill>
                <a:schemeClr val="dk1"/>
              </a:solidFill>
            </a:endParaRPr>
          </a:p>
          <a:p>
            <a:pPr indent="457200" lvl="0" marL="0" rtl="0" algn="l">
              <a:spcBef>
                <a:spcPts val="859"/>
              </a:spcBef>
              <a:spcAft>
                <a:spcPts val="0"/>
              </a:spcAft>
              <a:buNone/>
            </a:pPr>
            <a:r>
              <a:t/>
            </a:r>
            <a:endParaRPr sz="2000">
              <a:solidFill>
                <a:schemeClr val="dk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g31adb7b039b_0_0"/>
          <p:cNvSpPr txBox="1"/>
          <p:nvPr>
            <p:ph type="title"/>
          </p:nvPr>
        </p:nvSpPr>
        <p:spPr>
          <a:xfrm>
            <a:off x="1009442" y="675724"/>
            <a:ext cx="7125000" cy="9246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CA">
                <a:solidFill>
                  <a:schemeClr val="dk1"/>
                </a:solidFill>
              </a:rPr>
              <a:t>The Placenta</a:t>
            </a:r>
            <a:endParaRPr>
              <a:solidFill>
                <a:schemeClr val="dk1"/>
              </a:solidFill>
            </a:endParaRPr>
          </a:p>
        </p:txBody>
      </p:sp>
      <p:sp>
        <p:nvSpPr>
          <p:cNvPr id="405" name="Google Shape;405;g31adb7b039b_0_0"/>
          <p:cNvSpPr txBox="1"/>
          <p:nvPr>
            <p:ph idx="1" type="body"/>
          </p:nvPr>
        </p:nvSpPr>
        <p:spPr>
          <a:xfrm>
            <a:off x="1009450" y="861222"/>
            <a:ext cx="7125000" cy="4997700"/>
          </a:xfrm>
          <a:prstGeom prst="rect">
            <a:avLst/>
          </a:prstGeom>
        </p:spPr>
        <p:txBody>
          <a:bodyPr anchorCtr="0" anchor="ctr" bIns="45700" lIns="91425" spcFirstLastPara="1" rIns="91425" wrap="square" tIns="45700">
            <a:normAutofit/>
          </a:bodyPr>
          <a:lstStyle/>
          <a:p>
            <a:pPr indent="0" lvl="0" marL="0" rtl="0" algn="l">
              <a:spcBef>
                <a:spcPts val="859"/>
              </a:spcBef>
              <a:spcAft>
                <a:spcPts val="0"/>
              </a:spcAft>
              <a:buNone/>
            </a:pPr>
            <a:r>
              <a:rPr b="1" lang="en-CA" sz="1816">
                <a:solidFill>
                  <a:schemeClr val="dk1"/>
                </a:solidFill>
              </a:rPr>
              <a:t>Steroid hormones cont.</a:t>
            </a:r>
            <a:endParaRPr b="1" sz="1816">
              <a:solidFill>
                <a:schemeClr val="dk1"/>
              </a:solidFill>
            </a:endParaRPr>
          </a:p>
          <a:p>
            <a:pPr indent="0" lvl="0" marL="0" rtl="0" algn="l">
              <a:spcBef>
                <a:spcPts val="859"/>
              </a:spcBef>
              <a:spcAft>
                <a:spcPts val="0"/>
              </a:spcAft>
              <a:buClr>
                <a:schemeClr val="dk1"/>
              </a:buClr>
              <a:buSzPts val="1100"/>
              <a:buFont typeface="Arial"/>
              <a:buNone/>
            </a:pPr>
            <a:r>
              <a:rPr b="1" lang="en-CA" sz="1816">
                <a:solidFill>
                  <a:schemeClr val="dk1"/>
                </a:solidFill>
              </a:rPr>
              <a:t>Progesterone </a:t>
            </a:r>
            <a:r>
              <a:rPr lang="en-CA" sz="1600">
                <a:solidFill>
                  <a:schemeClr val="dk1"/>
                </a:solidFill>
              </a:rPr>
              <a:t>acts to maintain pregnancy by supporting the lining of the uterus which provides the environment for the fetus and the placenta to grow. Progesterone prevents the shedding of this lining (similar to that which occurs at the end of a menstrual cycle), which would result in pregnancy loss. It also suppresses the uterine wall’s ability to contract, which is important in preventing labour from occurring before the end of pregnancy.</a:t>
            </a:r>
            <a:endParaRPr sz="2000">
              <a:solidFill>
                <a:schemeClr val="dk1"/>
              </a:solidFill>
            </a:endParaRPr>
          </a:p>
          <a:p>
            <a:pPr indent="0" lvl="0" marL="0" rtl="0" algn="l">
              <a:spcBef>
                <a:spcPts val="360"/>
              </a:spcBef>
              <a:spcAft>
                <a:spcPts val="600"/>
              </a:spcAft>
              <a:buNone/>
            </a:pPr>
            <a:r>
              <a:t/>
            </a:r>
            <a:endParaRPr/>
          </a:p>
        </p:txBody>
      </p:sp>
      <p:pic>
        <p:nvPicPr>
          <p:cNvPr id="406" name="Google Shape;406;g31adb7b039b_0_0"/>
          <p:cNvPicPr preferRelativeResize="0"/>
          <p:nvPr/>
        </p:nvPicPr>
        <p:blipFill>
          <a:blip r:embed="rId3">
            <a:alphaModFix/>
          </a:blip>
          <a:stretch>
            <a:fillRect/>
          </a:stretch>
        </p:blipFill>
        <p:spPr>
          <a:xfrm>
            <a:off x="5080374" y="4413475"/>
            <a:ext cx="1955550" cy="2053750"/>
          </a:xfrm>
          <a:prstGeom prst="rect">
            <a:avLst/>
          </a:prstGeom>
          <a:noFill/>
          <a:ln>
            <a:noFill/>
          </a:ln>
        </p:spPr>
      </p:pic>
      <p:pic>
        <p:nvPicPr>
          <p:cNvPr id="407" name="Google Shape;407;g31adb7b039b_0_0"/>
          <p:cNvPicPr preferRelativeResize="0"/>
          <p:nvPr/>
        </p:nvPicPr>
        <p:blipFill>
          <a:blip r:embed="rId4">
            <a:alphaModFix/>
          </a:blip>
          <a:stretch>
            <a:fillRect/>
          </a:stretch>
        </p:blipFill>
        <p:spPr>
          <a:xfrm>
            <a:off x="1387388" y="4593250"/>
            <a:ext cx="2962275" cy="154305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50"/>
          <p:cNvSpPr txBox="1"/>
          <p:nvPr>
            <p:ph type="title"/>
          </p:nvPr>
        </p:nvSpPr>
        <p:spPr>
          <a:xfrm>
            <a:off x="1009450" y="455275"/>
            <a:ext cx="7125000" cy="78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3200"/>
              <a:buFont typeface="Verdana"/>
              <a:buNone/>
            </a:pPr>
            <a:r>
              <a:rPr lang="en-CA">
                <a:solidFill>
                  <a:schemeClr val="dk1"/>
                </a:solidFill>
              </a:rPr>
              <a:t>The Placenta</a:t>
            </a:r>
            <a:endParaRPr>
              <a:solidFill>
                <a:schemeClr val="dk1"/>
              </a:solidFill>
            </a:endParaRPr>
          </a:p>
        </p:txBody>
      </p:sp>
      <p:sp>
        <p:nvSpPr>
          <p:cNvPr id="413" name="Google Shape;413;p50"/>
          <p:cNvSpPr txBox="1"/>
          <p:nvPr>
            <p:ph idx="1" type="body"/>
          </p:nvPr>
        </p:nvSpPr>
        <p:spPr>
          <a:xfrm>
            <a:off x="1009450" y="1238200"/>
            <a:ext cx="7125000" cy="5359200"/>
          </a:xfrm>
          <a:prstGeom prst="rect">
            <a:avLst/>
          </a:prstGeom>
          <a:noFill/>
          <a:ln>
            <a:noFill/>
          </a:ln>
        </p:spPr>
        <p:txBody>
          <a:bodyPr anchorCtr="0" anchor="ctr" bIns="45700" lIns="91425" spcFirstLastPara="1" rIns="91425" wrap="square" tIns="45700">
            <a:normAutofit lnSpcReduction="10000"/>
          </a:bodyPr>
          <a:lstStyle/>
          <a:p>
            <a:pPr indent="-351472" lvl="0" marL="342900" rtl="0" algn="l">
              <a:spcBef>
                <a:spcPts val="0"/>
              </a:spcBef>
              <a:spcAft>
                <a:spcPts val="0"/>
              </a:spcAft>
              <a:buSzPts val="1800"/>
              <a:buChar char="🞇"/>
            </a:pPr>
            <a:r>
              <a:rPr lang="en-CA">
                <a:solidFill>
                  <a:schemeClr val="dk1"/>
                </a:solidFill>
              </a:rPr>
              <a:t>The placenta also releases several </a:t>
            </a:r>
            <a:r>
              <a:rPr b="1" lang="en-CA">
                <a:solidFill>
                  <a:schemeClr val="dk1"/>
                </a:solidFill>
              </a:rPr>
              <a:t>protein</a:t>
            </a:r>
            <a:r>
              <a:rPr lang="en-CA">
                <a:solidFill>
                  <a:schemeClr val="dk1"/>
                </a:solidFill>
              </a:rPr>
              <a:t> hormones  including:</a:t>
            </a:r>
            <a:endParaRPr>
              <a:solidFill>
                <a:schemeClr val="dk1"/>
              </a:solidFill>
            </a:endParaRPr>
          </a:p>
          <a:p>
            <a:pPr indent="-306069" lvl="1" marL="742950" rtl="0" algn="l">
              <a:spcBef>
                <a:spcPts val="896"/>
              </a:spcBef>
              <a:spcAft>
                <a:spcPts val="0"/>
              </a:spcAft>
              <a:buClr>
                <a:schemeClr val="dk1"/>
              </a:buClr>
              <a:buSzPts val="1800"/>
              <a:buChar char="🞇"/>
            </a:pPr>
            <a:r>
              <a:rPr b="1" lang="en-CA" sz="1800">
                <a:solidFill>
                  <a:schemeClr val="dk1"/>
                </a:solidFill>
              </a:rPr>
              <a:t>Human chorionic </a:t>
            </a:r>
            <a:r>
              <a:rPr b="1" lang="en-CA" sz="1800">
                <a:solidFill>
                  <a:schemeClr val="dk1"/>
                </a:solidFill>
              </a:rPr>
              <a:t>gonadotropin</a:t>
            </a:r>
            <a:endParaRPr b="1" sz="1800">
              <a:solidFill>
                <a:schemeClr val="dk1"/>
              </a:solidFill>
            </a:endParaRPr>
          </a:p>
          <a:p>
            <a:pPr indent="-235267" lvl="2" marL="1143000" rtl="0" algn="l">
              <a:spcBef>
                <a:spcPts val="859"/>
              </a:spcBef>
              <a:spcAft>
                <a:spcPts val="0"/>
              </a:spcAft>
              <a:buClr>
                <a:schemeClr val="dk1"/>
              </a:buClr>
              <a:buSzPts val="1400"/>
              <a:buChar char="🞇"/>
            </a:pPr>
            <a:r>
              <a:rPr lang="en-CA">
                <a:solidFill>
                  <a:schemeClr val="dk1"/>
                </a:solidFill>
              </a:rPr>
              <a:t>first hormone to be released from the developing placenta and is the hormone that is measured in a pregnancy test. It acts as a signal to the mother’s body that pregnancy has occurred by maintaining progesterone production from the corpus luteum, another temporary endocrine gland found in the ovary.</a:t>
            </a:r>
            <a:endParaRPr>
              <a:solidFill>
                <a:schemeClr val="dk1"/>
              </a:solidFill>
            </a:endParaRPr>
          </a:p>
          <a:p>
            <a:pPr indent="-293369" lvl="1" marL="742950" rtl="0" algn="l">
              <a:spcBef>
                <a:spcPts val="896"/>
              </a:spcBef>
              <a:spcAft>
                <a:spcPts val="0"/>
              </a:spcAft>
              <a:buClr>
                <a:schemeClr val="dk1"/>
              </a:buClr>
              <a:buSzPts val="1600"/>
              <a:buChar char="🞇"/>
            </a:pPr>
            <a:r>
              <a:rPr lang="en-CA">
                <a:solidFill>
                  <a:schemeClr val="dk1"/>
                </a:solidFill>
              </a:rPr>
              <a:t>Human placental lactogen</a:t>
            </a:r>
            <a:endParaRPr>
              <a:solidFill>
                <a:schemeClr val="dk1"/>
              </a:solidFill>
            </a:endParaRPr>
          </a:p>
          <a:p>
            <a:pPr indent="-235267" lvl="2" marL="1143000" rtl="0" algn="l">
              <a:spcBef>
                <a:spcPts val="859"/>
              </a:spcBef>
              <a:spcAft>
                <a:spcPts val="0"/>
              </a:spcAft>
              <a:buClr>
                <a:schemeClr val="dk1"/>
              </a:buClr>
              <a:buSzPts val="1400"/>
              <a:buChar char="🞇"/>
            </a:pPr>
            <a:r>
              <a:rPr lang="en-CA">
                <a:solidFill>
                  <a:schemeClr val="dk1"/>
                </a:solidFill>
              </a:rPr>
              <a:t>The function of human placental lactogen is not completely understood, although, it is thought to promote the growth of the mammary glands in preparation for lactation.  It is also believed to help regulate the mother’s metabolism by increasing maternal blood levels of nutrients for use by the fetus.</a:t>
            </a:r>
            <a:endParaRPr>
              <a:solidFill>
                <a:schemeClr val="dk1"/>
              </a:solidFill>
            </a:endParaRPr>
          </a:p>
          <a:p>
            <a:pPr indent="-293369" lvl="1" marL="742950" rtl="0" algn="l">
              <a:spcBef>
                <a:spcPts val="896"/>
              </a:spcBef>
              <a:spcAft>
                <a:spcPts val="0"/>
              </a:spcAft>
              <a:buClr>
                <a:schemeClr val="dk1"/>
              </a:buClr>
              <a:buSzPts val="1600"/>
              <a:buChar char="🞇"/>
            </a:pPr>
            <a:r>
              <a:rPr lang="en-CA">
                <a:solidFill>
                  <a:schemeClr val="dk1"/>
                </a:solidFill>
              </a:rPr>
              <a:t>Placental growth hormone</a:t>
            </a:r>
            <a:endParaRPr>
              <a:solidFill>
                <a:schemeClr val="dk1"/>
              </a:solidFill>
            </a:endParaRPr>
          </a:p>
          <a:p>
            <a:pPr indent="-235267" lvl="2" marL="1143000" rtl="0" algn="l">
              <a:spcBef>
                <a:spcPts val="859"/>
              </a:spcBef>
              <a:spcAft>
                <a:spcPts val="0"/>
              </a:spcAft>
              <a:buClr>
                <a:schemeClr val="dk1"/>
              </a:buClr>
              <a:buSzPts val="1400"/>
              <a:buChar char="🞇"/>
            </a:pPr>
            <a:r>
              <a:rPr lang="en-CA">
                <a:solidFill>
                  <a:schemeClr val="dk1"/>
                </a:solidFill>
              </a:rPr>
              <a:t>Similar effect to HPL - predominates during pregnancy due to suppression of growth hormone produced by the maternal pituitary gland.</a:t>
            </a:r>
            <a:endParaRPr>
              <a:solidFill>
                <a:schemeClr val="dk1"/>
              </a:solidFill>
            </a:endParaRPr>
          </a:p>
          <a:p>
            <a:pPr indent="-293369" lvl="1" marL="742950" rtl="0" algn="l">
              <a:spcBef>
                <a:spcPts val="896"/>
              </a:spcBef>
              <a:spcAft>
                <a:spcPts val="0"/>
              </a:spcAft>
              <a:buClr>
                <a:schemeClr val="dk1"/>
              </a:buClr>
              <a:buSzPts val="1600"/>
              <a:buChar char="🞇"/>
            </a:pPr>
            <a:r>
              <a:rPr lang="en-CA">
                <a:solidFill>
                  <a:schemeClr val="dk1"/>
                </a:solidFill>
              </a:rPr>
              <a:t>Relaxin</a:t>
            </a:r>
            <a:endParaRPr>
              <a:solidFill>
                <a:schemeClr val="dk1"/>
              </a:solidFill>
            </a:endParaRPr>
          </a:p>
          <a:p>
            <a:pPr indent="-235267" lvl="2" marL="1143000" rtl="0" algn="l">
              <a:spcBef>
                <a:spcPts val="859"/>
              </a:spcBef>
              <a:spcAft>
                <a:spcPts val="0"/>
              </a:spcAft>
              <a:buSzPts val="1400"/>
              <a:buChar char="🞇"/>
            </a:pPr>
            <a:r>
              <a:rPr lang="en-CA">
                <a:solidFill>
                  <a:schemeClr val="dk1"/>
                </a:solidFill>
              </a:rPr>
              <a:t>causes the relaxation of pelvic ligaments and softening of the cervix at the end of pregnancy, which aids the process of labour</a:t>
            </a:r>
            <a:endParaRPr>
              <a:solidFill>
                <a:schemeClr val="dk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51"/>
          <p:cNvSpPr txBox="1"/>
          <p:nvPr>
            <p:ph type="title"/>
          </p:nvPr>
        </p:nvSpPr>
        <p:spPr>
          <a:xfrm>
            <a:off x="920143" y="3308581"/>
            <a:ext cx="7117200" cy="14688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lt1"/>
              </a:buClr>
              <a:buSzPts val="3200"/>
              <a:buFont typeface="Verdana"/>
              <a:buNone/>
            </a:pPr>
            <a:r>
              <a:rPr lang="en-CA"/>
              <a:t>Pancreas </a:t>
            </a:r>
            <a:r>
              <a:rPr lang="en-CA"/>
              <a:t>Pathologies</a:t>
            </a:r>
            <a:endParaRPr/>
          </a:p>
        </p:txBody>
      </p:sp>
      <p:sp>
        <p:nvSpPr>
          <p:cNvPr id="419" name="Google Shape;419;p51"/>
          <p:cNvSpPr txBox="1"/>
          <p:nvPr>
            <p:ph idx="1" type="body"/>
          </p:nvPr>
        </p:nvSpPr>
        <p:spPr>
          <a:xfrm>
            <a:off x="1009443" y="4777381"/>
            <a:ext cx="7117178" cy="8604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1800"/>
              <a:buNone/>
            </a:pPr>
            <a:r>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52"/>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Pancreatitis</a:t>
            </a:r>
            <a:endParaRPr>
              <a:solidFill>
                <a:schemeClr val="dk1"/>
              </a:solidFill>
            </a:endParaRPr>
          </a:p>
        </p:txBody>
      </p:sp>
      <p:sp>
        <p:nvSpPr>
          <p:cNvPr id="425" name="Google Shape;425;p52"/>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1800"/>
              <a:buNone/>
            </a:pPr>
            <a:r>
              <a:t/>
            </a:r>
            <a:endParaRPr/>
          </a:p>
          <a:p>
            <a:pPr indent="-342900" lvl="0" marL="342900" rtl="0" algn="l">
              <a:spcBef>
                <a:spcPts val="960"/>
              </a:spcBef>
              <a:spcAft>
                <a:spcPts val="0"/>
              </a:spcAft>
              <a:buClr>
                <a:schemeClr val="dk1"/>
              </a:buClr>
              <a:buSzPts val="1800"/>
              <a:buChar char="🞇"/>
            </a:pPr>
            <a:r>
              <a:rPr lang="en-CA">
                <a:solidFill>
                  <a:schemeClr val="dk1"/>
                </a:solidFill>
              </a:rPr>
              <a:t>Inflammation of the pancreas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Has various causes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Once the gland becomes inflamed, the condition can progress to swelling of the gland and surrounding blood vessels, bleeding, infection, and damage to the gland. There, digestive juices become trapped and start "digesting" the pancreas itself. If this damage persists, the gland may not be able to carry out normal functions.</a:t>
            </a:r>
            <a:endParaRPr>
              <a:solidFill>
                <a:schemeClr val="dk1"/>
              </a:solidFill>
            </a:endParaRPr>
          </a:p>
          <a:p>
            <a:pPr indent="-228600" lvl="0" marL="342900" rtl="0" algn="l">
              <a:spcBef>
                <a:spcPts val="960"/>
              </a:spcBef>
              <a:spcAft>
                <a:spcPts val="0"/>
              </a:spcAft>
              <a:buSzPts val="1800"/>
              <a:buNone/>
            </a:pPr>
            <a:r>
              <a:t/>
            </a:r>
            <a:endParaRPr>
              <a:solidFill>
                <a:schemeClr val="dk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53"/>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Types of Pancreatitis</a:t>
            </a:r>
            <a:endParaRPr>
              <a:solidFill>
                <a:schemeClr val="dk1"/>
              </a:solidFill>
            </a:endParaRPr>
          </a:p>
        </p:txBody>
      </p:sp>
      <p:sp>
        <p:nvSpPr>
          <p:cNvPr id="431" name="Google Shape;431;p53"/>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fontScale="92500" lnSpcReduction="10000"/>
          </a:bodyPr>
          <a:lstStyle/>
          <a:p>
            <a:pPr indent="-342900" lvl="0" marL="342900" rtl="0" algn="l">
              <a:spcBef>
                <a:spcPts val="0"/>
              </a:spcBef>
              <a:spcAft>
                <a:spcPts val="0"/>
              </a:spcAft>
              <a:buClr>
                <a:schemeClr val="dk1"/>
              </a:buClr>
              <a:buSzPct val="100000"/>
              <a:buChar char="🞇"/>
            </a:pPr>
            <a:r>
              <a:rPr lang="en-CA">
                <a:solidFill>
                  <a:schemeClr val="dk1"/>
                </a:solidFill>
              </a:rPr>
              <a:t>Acute or Chronic</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 Either type can be very severe, even life-threatening and can have serious complications.</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Acute pancreatitis </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usually begins soon after the damage to the pancreas begins. An attack lasts for a short time and usually resolves completely as the pancreas returns to its normal state. Some people have only one attack, whereas other people have more than one attack, but the pancreas always returns to its normal state.</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Chronic pancreatitis </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begins as acute pancreatitis. If the pancreas becomes scarred during the attack of acute pancreatitis, it cannot return to its normal state. The damage to the gland continues, worsening over time.</a:t>
            </a:r>
            <a:endParaRPr>
              <a:solidFill>
                <a:schemeClr val="dk1"/>
              </a:solidFill>
            </a:endParaRPr>
          </a:p>
          <a:p>
            <a:pPr indent="-237172" lvl="0" marL="342900" rtl="0" algn="l">
              <a:spcBef>
                <a:spcPts val="933"/>
              </a:spcBef>
              <a:spcAft>
                <a:spcPts val="0"/>
              </a:spcAft>
              <a:buSzPct val="100000"/>
              <a:buNone/>
            </a:pPr>
            <a:r>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54"/>
          <p:cNvSpPr txBox="1"/>
          <p:nvPr>
            <p:ph type="title"/>
          </p:nvPr>
        </p:nvSpPr>
        <p:spPr>
          <a:xfrm>
            <a:off x="553467" y="675725"/>
            <a:ext cx="7125000" cy="809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Causes/Risk Factors</a:t>
            </a:r>
            <a:endParaRPr>
              <a:solidFill>
                <a:schemeClr val="dk1"/>
              </a:solidFill>
            </a:endParaRPr>
          </a:p>
        </p:txBody>
      </p:sp>
      <p:sp>
        <p:nvSpPr>
          <p:cNvPr id="437" name="Google Shape;437;p54"/>
          <p:cNvSpPr txBox="1"/>
          <p:nvPr>
            <p:ph idx="1" type="body"/>
          </p:nvPr>
        </p:nvSpPr>
        <p:spPr>
          <a:xfrm>
            <a:off x="467544" y="1484784"/>
            <a:ext cx="7629168" cy="5428635"/>
          </a:xfrm>
          <a:prstGeom prst="rect">
            <a:avLst/>
          </a:prstGeom>
          <a:noFill/>
          <a:ln>
            <a:noFill/>
          </a:ln>
        </p:spPr>
        <p:txBody>
          <a:bodyPr anchorCtr="0" anchor="ctr" bIns="45700" lIns="91425" spcFirstLastPara="1" rIns="91425" wrap="square" tIns="45700">
            <a:normAutofit fontScale="77500" lnSpcReduction="20000"/>
          </a:bodyPr>
          <a:lstStyle/>
          <a:p>
            <a:pPr indent="-342900" lvl="0" marL="342900" rtl="0" algn="l">
              <a:spcBef>
                <a:spcPts val="0"/>
              </a:spcBef>
              <a:spcAft>
                <a:spcPts val="0"/>
              </a:spcAft>
              <a:buClr>
                <a:schemeClr val="dk1"/>
              </a:buClr>
              <a:buSzPct val="100000"/>
              <a:buChar char="🞇"/>
            </a:pPr>
            <a:r>
              <a:rPr lang="en-CA">
                <a:solidFill>
                  <a:schemeClr val="dk1"/>
                </a:solidFill>
              </a:rPr>
              <a:t>Occur in people of all ages, very rare in children</a:t>
            </a:r>
            <a:endParaRPr>
              <a:solidFill>
                <a:schemeClr val="dk1"/>
              </a:solidFill>
            </a:endParaRPr>
          </a:p>
          <a:p>
            <a:pPr indent="-342900" lvl="0" marL="342900" rtl="0" algn="l">
              <a:spcBef>
                <a:spcPts val="879"/>
              </a:spcBef>
              <a:spcAft>
                <a:spcPts val="0"/>
              </a:spcAft>
              <a:buClr>
                <a:schemeClr val="dk1"/>
              </a:buClr>
              <a:buSzPct val="100000"/>
              <a:buChar char="🞇"/>
            </a:pPr>
            <a:r>
              <a:rPr lang="en-CA">
                <a:solidFill>
                  <a:schemeClr val="dk1"/>
                </a:solidFill>
              </a:rPr>
              <a:t>Occurs more common in men than in women.</a:t>
            </a:r>
            <a:endParaRPr>
              <a:solidFill>
                <a:schemeClr val="dk1"/>
              </a:solidFill>
            </a:endParaRPr>
          </a:p>
          <a:p>
            <a:pPr indent="-355599" lvl="0" marL="342900" rtl="0" algn="l">
              <a:spcBef>
                <a:spcPts val="879"/>
              </a:spcBef>
              <a:spcAft>
                <a:spcPts val="0"/>
              </a:spcAft>
              <a:buClr>
                <a:schemeClr val="dk1"/>
              </a:buClr>
              <a:buSzPct val="100000"/>
              <a:buChar char="🞇"/>
            </a:pPr>
            <a:r>
              <a:rPr b="1" lang="en-CA" sz="2058">
                <a:solidFill>
                  <a:schemeClr val="dk1"/>
                </a:solidFill>
              </a:rPr>
              <a:t>Alcohol abuse and gallstones are the two main causes of pancreatitis, accounting for 80% to 90% of all cases.</a:t>
            </a:r>
            <a:endParaRPr b="1" sz="2058">
              <a:solidFill>
                <a:schemeClr val="dk1"/>
              </a:solidFill>
            </a:endParaRPr>
          </a:p>
          <a:p>
            <a:pPr indent="-285750" lvl="1" marL="742950" rtl="0" algn="l">
              <a:spcBef>
                <a:spcPts val="848"/>
              </a:spcBef>
              <a:spcAft>
                <a:spcPts val="0"/>
              </a:spcAft>
              <a:buClr>
                <a:schemeClr val="dk1"/>
              </a:buClr>
              <a:buSzPct val="100000"/>
              <a:buChar char="🞇"/>
            </a:pPr>
            <a:r>
              <a:rPr lang="en-CA">
                <a:solidFill>
                  <a:schemeClr val="dk1"/>
                </a:solidFill>
              </a:rPr>
              <a:t>Pancreatitis from alcohol use usually occurs in individuals who have been long-term alcohol drinkers for at least five to seven years.</a:t>
            </a:r>
            <a:endParaRPr>
              <a:solidFill>
                <a:schemeClr val="dk1"/>
              </a:solidFill>
            </a:endParaRPr>
          </a:p>
          <a:p>
            <a:pPr indent="-285750" lvl="1" marL="742950" rtl="0" algn="l">
              <a:spcBef>
                <a:spcPts val="848"/>
              </a:spcBef>
              <a:spcAft>
                <a:spcPts val="0"/>
              </a:spcAft>
              <a:buClr>
                <a:schemeClr val="dk1"/>
              </a:buClr>
              <a:buSzPct val="100000"/>
              <a:buChar char="🞇"/>
            </a:pPr>
            <a:r>
              <a:rPr lang="en-CA">
                <a:solidFill>
                  <a:schemeClr val="dk1"/>
                </a:solidFill>
              </a:rPr>
              <a:t>Gallstones form from a buildup of material within the gallbladder, A gallstone can block the pancreatic duct, trapping digestive juices inside the pancreas. Pancreatitis due to gallstones tends to occur most often in women older than 50 years of age.</a:t>
            </a:r>
            <a:endParaRPr>
              <a:solidFill>
                <a:schemeClr val="dk1"/>
              </a:solidFill>
            </a:endParaRPr>
          </a:p>
          <a:p>
            <a:pPr indent="-342900" lvl="0" marL="342900" rtl="0" algn="l">
              <a:spcBef>
                <a:spcPts val="879"/>
              </a:spcBef>
              <a:spcAft>
                <a:spcPts val="0"/>
              </a:spcAft>
              <a:buClr>
                <a:schemeClr val="dk1"/>
              </a:buClr>
              <a:buSzPct val="100000"/>
              <a:buChar char="🞇"/>
            </a:pPr>
            <a:r>
              <a:rPr lang="en-CA">
                <a:solidFill>
                  <a:schemeClr val="dk1"/>
                </a:solidFill>
              </a:rPr>
              <a:t>The remaining 10% to 20% of cases of pancreatitis have various causes, including the following:</a:t>
            </a:r>
            <a:endParaRPr>
              <a:solidFill>
                <a:schemeClr val="dk1"/>
              </a:solidFill>
            </a:endParaRPr>
          </a:p>
          <a:p>
            <a:pPr indent="-285750" lvl="1" marL="742950" rtl="0" algn="l">
              <a:spcBef>
                <a:spcPts val="848"/>
              </a:spcBef>
              <a:spcAft>
                <a:spcPts val="0"/>
              </a:spcAft>
              <a:buClr>
                <a:schemeClr val="dk1"/>
              </a:buClr>
              <a:buSzPct val="100000"/>
              <a:buChar char="🞇"/>
            </a:pPr>
            <a:r>
              <a:rPr lang="en-CA">
                <a:solidFill>
                  <a:schemeClr val="dk1"/>
                </a:solidFill>
              </a:rPr>
              <a:t>medications,</a:t>
            </a:r>
            <a:endParaRPr>
              <a:solidFill>
                <a:schemeClr val="dk1"/>
              </a:solidFill>
            </a:endParaRPr>
          </a:p>
          <a:p>
            <a:pPr indent="-285750" lvl="1" marL="742950" rtl="0" algn="l">
              <a:spcBef>
                <a:spcPts val="848"/>
              </a:spcBef>
              <a:spcAft>
                <a:spcPts val="0"/>
              </a:spcAft>
              <a:buClr>
                <a:schemeClr val="dk1"/>
              </a:buClr>
              <a:buSzPct val="100000"/>
              <a:buChar char="🞇"/>
            </a:pPr>
            <a:r>
              <a:rPr lang="en-CA">
                <a:solidFill>
                  <a:schemeClr val="dk1"/>
                </a:solidFill>
              </a:rPr>
              <a:t>exposure to certain chemicals,</a:t>
            </a:r>
            <a:endParaRPr>
              <a:solidFill>
                <a:schemeClr val="dk1"/>
              </a:solidFill>
            </a:endParaRPr>
          </a:p>
          <a:p>
            <a:pPr indent="-285750" lvl="1" marL="742950" rtl="0" algn="l">
              <a:spcBef>
                <a:spcPts val="848"/>
              </a:spcBef>
              <a:spcAft>
                <a:spcPts val="0"/>
              </a:spcAft>
              <a:buClr>
                <a:schemeClr val="dk1"/>
              </a:buClr>
              <a:buSzPct val="100000"/>
              <a:buChar char="🞇"/>
            </a:pPr>
            <a:r>
              <a:rPr lang="en-CA">
                <a:solidFill>
                  <a:schemeClr val="dk1"/>
                </a:solidFill>
              </a:rPr>
              <a:t>injury (trauma), as might happen in a car accident or bad fall leading to abdominal trauma,	</a:t>
            </a:r>
            <a:endParaRPr>
              <a:solidFill>
                <a:schemeClr val="dk1"/>
              </a:solidFill>
            </a:endParaRPr>
          </a:p>
          <a:p>
            <a:pPr indent="-285750" lvl="1" marL="742950" rtl="0" algn="l">
              <a:spcBef>
                <a:spcPts val="848"/>
              </a:spcBef>
              <a:spcAft>
                <a:spcPts val="0"/>
              </a:spcAft>
              <a:buClr>
                <a:schemeClr val="dk1"/>
              </a:buClr>
              <a:buSzPct val="100000"/>
              <a:buChar char="🞇"/>
            </a:pPr>
            <a:r>
              <a:rPr lang="en-CA">
                <a:solidFill>
                  <a:schemeClr val="dk1"/>
                </a:solidFill>
              </a:rPr>
              <a:t>hereditary disease,</a:t>
            </a:r>
            <a:endParaRPr>
              <a:solidFill>
                <a:schemeClr val="dk1"/>
              </a:solidFill>
            </a:endParaRPr>
          </a:p>
          <a:p>
            <a:pPr indent="-285750" lvl="1" marL="742950" rtl="0" algn="l">
              <a:spcBef>
                <a:spcPts val="848"/>
              </a:spcBef>
              <a:spcAft>
                <a:spcPts val="0"/>
              </a:spcAft>
              <a:buClr>
                <a:schemeClr val="dk1"/>
              </a:buClr>
              <a:buSzPct val="100000"/>
              <a:buChar char="🞇"/>
            </a:pPr>
            <a:r>
              <a:rPr lang="en-CA">
                <a:solidFill>
                  <a:schemeClr val="dk1"/>
                </a:solidFill>
              </a:rPr>
              <a:t>surgery and certain medical procedures,</a:t>
            </a:r>
            <a:endParaRPr>
              <a:solidFill>
                <a:schemeClr val="dk1"/>
              </a:solidFill>
            </a:endParaRPr>
          </a:p>
          <a:p>
            <a:pPr indent="-285750" lvl="1" marL="742950" rtl="0" algn="l">
              <a:spcBef>
                <a:spcPts val="848"/>
              </a:spcBef>
              <a:spcAft>
                <a:spcPts val="0"/>
              </a:spcAft>
              <a:buClr>
                <a:schemeClr val="dk1"/>
              </a:buClr>
              <a:buSzPct val="100000"/>
              <a:buChar char="🞇"/>
            </a:pPr>
            <a:r>
              <a:rPr lang="en-CA">
                <a:solidFill>
                  <a:schemeClr val="dk1"/>
                </a:solidFill>
              </a:rPr>
              <a:t>Infections such as mumps (not common),</a:t>
            </a:r>
            <a:endParaRPr>
              <a:solidFill>
                <a:schemeClr val="dk1"/>
              </a:solidFill>
            </a:endParaRPr>
          </a:p>
          <a:p>
            <a:pPr indent="-285750" lvl="1" marL="742950" rtl="0" algn="l">
              <a:spcBef>
                <a:spcPts val="848"/>
              </a:spcBef>
              <a:spcAft>
                <a:spcPts val="0"/>
              </a:spcAft>
              <a:buClr>
                <a:schemeClr val="dk1"/>
              </a:buClr>
              <a:buSzPct val="100000"/>
              <a:buChar char="🞇"/>
            </a:pPr>
            <a:r>
              <a:rPr lang="en-CA">
                <a:solidFill>
                  <a:schemeClr val="dk1"/>
                </a:solidFill>
              </a:rPr>
              <a:t>abnormalities of the pancreas or intestine, </a:t>
            </a:r>
            <a:endParaRPr>
              <a:solidFill>
                <a:schemeClr val="dk1"/>
              </a:solidFill>
            </a:endParaRPr>
          </a:p>
          <a:p>
            <a:pPr indent="-285750" lvl="1" marL="742950" rtl="0" algn="l">
              <a:spcBef>
                <a:spcPts val="848"/>
              </a:spcBef>
              <a:spcAft>
                <a:spcPts val="0"/>
              </a:spcAft>
              <a:buClr>
                <a:schemeClr val="dk1"/>
              </a:buClr>
              <a:buSzPct val="100000"/>
              <a:buChar char="🞇"/>
            </a:pPr>
            <a:r>
              <a:rPr lang="en-CA">
                <a:solidFill>
                  <a:schemeClr val="dk1"/>
                </a:solidFill>
              </a:rPr>
              <a:t>high fat levels in the blood.</a:t>
            </a:r>
            <a:endParaRPr>
              <a:solidFill>
                <a:schemeClr val="dk1"/>
              </a:solidFill>
            </a:endParaRPr>
          </a:p>
          <a:p>
            <a:pPr indent="-342900" lvl="0" marL="342900" rtl="0" algn="l">
              <a:spcBef>
                <a:spcPts val="879"/>
              </a:spcBef>
              <a:spcAft>
                <a:spcPts val="0"/>
              </a:spcAft>
              <a:buClr>
                <a:schemeClr val="dk1"/>
              </a:buClr>
              <a:buSzPct val="100000"/>
              <a:buChar char="🞇"/>
            </a:pPr>
            <a:r>
              <a:rPr lang="en-CA">
                <a:solidFill>
                  <a:schemeClr val="dk1"/>
                </a:solidFill>
              </a:rPr>
              <a:t>In about 15% of cases of acute pancreatitis and 40% of cases of chronic pancreatitis, the cause is never known.</a:t>
            </a:r>
            <a:endParaRPr>
              <a:solidFill>
                <a:schemeClr val="dk1"/>
              </a:solidFill>
            </a:endParaRPr>
          </a:p>
          <a:p>
            <a:pPr indent="-254317" lvl="0" marL="342900" rtl="0" algn="l">
              <a:spcBef>
                <a:spcPts val="879"/>
              </a:spcBef>
              <a:spcAft>
                <a:spcPts val="0"/>
              </a:spcAft>
              <a:buSzPct val="100000"/>
              <a:buNone/>
            </a:pPr>
            <a:r>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55"/>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Acute Pancreatitis Symptoms</a:t>
            </a:r>
            <a:endParaRPr>
              <a:solidFill>
                <a:schemeClr val="dk1"/>
              </a:solidFill>
            </a:endParaRPr>
          </a:p>
        </p:txBody>
      </p:sp>
      <p:sp>
        <p:nvSpPr>
          <p:cNvPr id="443" name="Google Shape;443;p55"/>
          <p:cNvSpPr txBox="1"/>
          <p:nvPr>
            <p:ph idx="1" type="body"/>
          </p:nvPr>
        </p:nvSpPr>
        <p:spPr>
          <a:xfrm>
            <a:off x="1009443" y="1807361"/>
            <a:ext cx="7125112" cy="4861999"/>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Most common symptom of acute pancreatitis is pain</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Pain may come on suddenly or build up gradually. If the pain begins suddenly, it is typically very severe. If the pain builds up gradually, it starts out mild but may become severe.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Usually centered in the upper middle or upper left part of the abdomen. Often described as if it radiates from the front of the abdomen through to the back.</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Often begins or worsens after eating</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Typically lasts a few days.</a:t>
            </a:r>
            <a:endParaRPr>
              <a:solidFill>
                <a:schemeClr val="dk1"/>
              </a:solidFill>
            </a:endParaRPr>
          </a:p>
          <a:p>
            <a:pPr indent="-285750" lvl="1" marL="742950" rtl="0" algn="l">
              <a:spcBef>
                <a:spcPts val="920"/>
              </a:spcBef>
              <a:spcAft>
                <a:spcPts val="0"/>
              </a:spcAft>
              <a:buSzPts val="1600"/>
              <a:buChar char="🞇"/>
            </a:pPr>
            <a:r>
              <a:rPr lang="en-CA">
                <a:solidFill>
                  <a:schemeClr val="dk1"/>
                </a:solidFill>
              </a:rPr>
              <a:t>May feel worse when a person lies flat on his or her back</a:t>
            </a:r>
            <a:r>
              <a:rPr lang="en-CA"/>
              <a:t>.</a:t>
            </a:r>
            <a:endParaRPr/>
          </a:p>
          <a:p>
            <a:pPr indent="-228600" lvl="0" marL="342900" rtl="0" algn="l">
              <a:spcBef>
                <a:spcPts val="960"/>
              </a:spcBef>
              <a:spcAft>
                <a:spcPts val="0"/>
              </a:spcAft>
              <a:buSzPts val="1800"/>
              <a:buNone/>
            </a:pPr>
            <a:r>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56"/>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449" name="Google Shape;449;p56"/>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fontScale="85000" lnSpcReduction="20000"/>
          </a:bodyPr>
          <a:lstStyle/>
          <a:p>
            <a:pPr indent="-342900" lvl="0" marL="342900" rtl="0" algn="l">
              <a:spcBef>
                <a:spcPts val="0"/>
              </a:spcBef>
              <a:spcAft>
                <a:spcPts val="0"/>
              </a:spcAft>
              <a:buClr>
                <a:schemeClr val="dk1"/>
              </a:buClr>
              <a:buSzPct val="100000"/>
              <a:buChar char="🞇"/>
            </a:pPr>
            <a:r>
              <a:rPr lang="en-CA">
                <a:solidFill>
                  <a:schemeClr val="dk1"/>
                </a:solidFill>
              </a:rPr>
              <a:t>People with acute pancreatitis usually feel very sick. Besides pain, people may have other symptoms and signs.</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Nausea (Some people do vomit, but vomiting does not relieve the symptoms.)</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Fever, chills, or both</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Swollen abdomen which is tender to the touch</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Rapid heartbeat (may be due to the pain and fever, dehydration from vomiting and not eating, or it may be a compensation mechanism if a person is bleeding internally.)</a:t>
            </a:r>
            <a:endParaRPr>
              <a:solidFill>
                <a:schemeClr val="dk1"/>
              </a:solidFill>
            </a:endParaRPr>
          </a:p>
          <a:p>
            <a:pPr indent="-325755" lvl="0" marL="342900" rtl="0" algn="l">
              <a:spcBef>
                <a:spcPts val="906"/>
              </a:spcBef>
              <a:spcAft>
                <a:spcPts val="0"/>
              </a:spcAft>
              <a:buClr>
                <a:schemeClr val="dk1"/>
              </a:buClr>
              <a:buSzPct val="100000"/>
              <a:buChar char="🞇"/>
            </a:pPr>
            <a:r>
              <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In very severe cases with infection or bleeding, a person may become dehydrated and have low blood pressure, </a:t>
            </a:r>
            <a:endParaRPr>
              <a:solidFill>
                <a:schemeClr val="dk1"/>
              </a:solidFill>
            </a:endParaRPr>
          </a:p>
          <a:p>
            <a:pPr indent="-342900" lvl="0" marL="342900" rtl="0" algn="l">
              <a:spcBef>
                <a:spcPts val="906"/>
              </a:spcBef>
              <a:spcAft>
                <a:spcPts val="0"/>
              </a:spcAft>
              <a:buSzPct val="100000"/>
              <a:buChar char="🞇"/>
            </a:pPr>
            <a:r>
              <a:rPr lang="en-CA">
                <a:solidFill>
                  <a:schemeClr val="dk1"/>
                </a:solidFill>
              </a:rPr>
              <a:t>If the blood pressure becomes extremely low, the organs of the body do not get enough blood to carry out their normal functions. This very dangerous condition is called circulatory shock and is referred to simply as shock</a:t>
            </a:r>
            <a:r>
              <a:rPr lang="en-CA" u="sng">
                <a:solidFill>
                  <a:schemeClr val="dk1"/>
                </a:solidFill>
                <a:hlinkClick r:id="rId3">
                  <a:extLst>
                    <a:ext uri="{A12FA001-AC4F-418D-AE19-62706E023703}">
                      <ahyp:hlinkClr val="tx"/>
                    </a:ext>
                  </a:extLst>
                </a:hlinkClick>
              </a:rPr>
              <a:t>https://youtu.be/UVof2fZd</a:t>
            </a:r>
            <a:r>
              <a:rPr lang="en-CA" u="sng">
                <a:solidFill>
                  <a:schemeClr val="hlink"/>
                </a:solidFill>
                <a:hlinkClick r:id="rId4"/>
              </a:rPr>
              <a:t>fjY</a:t>
            </a:r>
            <a:endParaRPr/>
          </a:p>
          <a:p>
            <a:pPr indent="-245745" lvl="0" marL="342900" rtl="0" algn="l">
              <a:spcBef>
                <a:spcPts val="906"/>
              </a:spcBef>
              <a:spcAft>
                <a:spcPts val="0"/>
              </a:spcAft>
              <a:buSzPct val="100000"/>
              <a:buNone/>
            </a:pPr>
            <a:r>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57"/>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Chronic Pancreatitis Symptoms</a:t>
            </a:r>
            <a:endParaRPr>
              <a:solidFill>
                <a:schemeClr val="dk1"/>
              </a:solidFill>
            </a:endParaRPr>
          </a:p>
        </p:txBody>
      </p:sp>
      <p:sp>
        <p:nvSpPr>
          <p:cNvPr id="455" name="Google Shape;455;p57"/>
          <p:cNvSpPr txBox="1"/>
          <p:nvPr>
            <p:ph idx="1" type="body"/>
          </p:nvPr>
        </p:nvSpPr>
        <p:spPr>
          <a:xfrm>
            <a:off x="1009443" y="1807361"/>
            <a:ext cx="7125112" cy="4645975"/>
          </a:xfrm>
          <a:prstGeom prst="rect">
            <a:avLst/>
          </a:prstGeom>
          <a:noFill/>
          <a:ln>
            <a:noFill/>
          </a:ln>
        </p:spPr>
        <p:txBody>
          <a:bodyPr anchorCtr="0" anchor="ctr" bIns="45700" lIns="91425" spcFirstLastPara="1" rIns="91425" wrap="square" tIns="45700">
            <a:normAutofit fontScale="85000" lnSpcReduction="20000"/>
          </a:bodyPr>
          <a:lstStyle/>
          <a:p>
            <a:pPr indent="0" lvl="0" marL="0" rtl="0" algn="l">
              <a:spcBef>
                <a:spcPts val="0"/>
              </a:spcBef>
              <a:spcAft>
                <a:spcPts val="0"/>
              </a:spcAft>
              <a:buSzPct val="100000"/>
              <a:buNone/>
            </a:pPr>
            <a:r>
              <a:t/>
            </a:r>
            <a:endParaRPr/>
          </a:p>
          <a:p>
            <a:pPr indent="-334327" lvl="0" marL="342900" rtl="0" algn="l">
              <a:spcBef>
                <a:spcPts val="933"/>
              </a:spcBef>
              <a:spcAft>
                <a:spcPts val="0"/>
              </a:spcAft>
              <a:buSzPct val="100000"/>
              <a:buChar char="🞇"/>
            </a:pPr>
            <a:r>
              <a:rPr lang="en-CA">
                <a:solidFill>
                  <a:schemeClr val="dk1"/>
                </a:solidFill>
              </a:rPr>
              <a:t>Pain is less common in chronic pancreatitis than in acute pancreatitis.</a:t>
            </a:r>
            <a:endParaRPr>
              <a:solidFill>
                <a:schemeClr val="dk1"/>
              </a:solidFill>
            </a:endParaRPr>
          </a:p>
          <a:p>
            <a:pPr indent="-334327" lvl="0" marL="342900" rtl="0" algn="l">
              <a:spcBef>
                <a:spcPts val="933"/>
              </a:spcBef>
              <a:spcAft>
                <a:spcPts val="0"/>
              </a:spcAft>
              <a:buClr>
                <a:schemeClr val="dk1"/>
              </a:buClr>
              <a:buSzPct val="100000"/>
              <a:buChar char="🞇"/>
            </a:pPr>
            <a:r>
              <a:rPr lang="en-CA">
                <a:solidFill>
                  <a:schemeClr val="dk1"/>
                </a:solidFill>
              </a:rPr>
              <a:t>For those people who do have pain, the pain is usually constant and may be disabling; however, the pain often goes away as the condition worsens. This lack of pain is a bad sign because it probably means that the pancreas has stopped working.</a:t>
            </a:r>
            <a:endParaRPr>
              <a:solidFill>
                <a:schemeClr val="dk1"/>
              </a:solidFill>
            </a:endParaRPr>
          </a:p>
          <a:p>
            <a:pPr indent="-334327" lvl="0" marL="342900" rtl="0" algn="l">
              <a:spcBef>
                <a:spcPts val="933"/>
              </a:spcBef>
              <a:spcAft>
                <a:spcPts val="0"/>
              </a:spcAft>
              <a:buClr>
                <a:schemeClr val="dk1"/>
              </a:buClr>
              <a:buSzPct val="100000"/>
              <a:buChar char="🞇"/>
            </a:pPr>
            <a:r>
              <a:rPr lang="en-CA">
                <a:solidFill>
                  <a:schemeClr val="dk1"/>
                </a:solidFill>
              </a:rPr>
              <a:t>Other symptoms of chronic pancreatitis are related to long-term complications, such as the following:</a:t>
            </a:r>
            <a:endParaRPr>
              <a:solidFill>
                <a:schemeClr val="dk1"/>
              </a:solidFill>
            </a:endParaRPr>
          </a:p>
          <a:p>
            <a:pPr indent="-278129" lvl="1" marL="742950" rtl="0" algn="l">
              <a:spcBef>
                <a:spcPts val="896"/>
              </a:spcBef>
              <a:spcAft>
                <a:spcPts val="0"/>
              </a:spcAft>
              <a:buClr>
                <a:schemeClr val="dk1"/>
              </a:buClr>
              <a:buSzPct val="100000"/>
              <a:buChar char="🞇"/>
            </a:pPr>
            <a:r>
              <a:rPr lang="en-CA">
                <a:solidFill>
                  <a:schemeClr val="dk1"/>
                </a:solidFill>
              </a:rPr>
              <a:t>Inability to produce insulin (causing diabetes)</a:t>
            </a:r>
            <a:endParaRPr>
              <a:solidFill>
                <a:schemeClr val="dk1"/>
              </a:solidFill>
            </a:endParaRPr>
          </a:p>
          <a:p>
            <a:pPr indent="-278129" lvl="1" marL="742950" rtl="0" algn="l">
              <a:spcBef>
                <a:spcPts val="896"/>
              </a:spcBef>
              <a:spcAft>
                <a:spcPts val="0"/>
              </a:spcAft>
              <a:buClr>
                <a:schemeClr val="dk1"/>
              </a:buClr>
              <a:buSzPct val="100000"/>
              <a:buChar char="🞇"/>
            </a:pPr>
            <a:r>
              <a:rPr lang="en-CA">
                <a:solidFill>
                  <a:schemeClr val="dk1"/>
                </a:solidFill>
              </a:rPr>
              <a:t>Inability to digest food (causing weight loss and nutritional 	deficiencies)</a:t>
            </a:r>
            <a:endParaRPr>
              <a:solidFill>
                <a:schemeClr val="dk1"/>
              </a:solidFill>
            </a:endParaRPr>
          </a:p>
          <a:p>
            <a:pPr indent="-278129" lvl="1" marL="742950" rtl="0" algn="l">
              <a:spcBef>
                <a:spcPts val="896"/>
              </a:spcBef>
              <a:spcAft>
                <a:spcPts val="0"/>
              </a:spcAft>
              <a:buClr>
                <a:schemeClr val="dk1"/>
              </a:buClr>
              <a:buSzPct val="100000"/>
              <a:buChar char="🞇"/>
            </a:pPr>
            <a:r>
              <a:rPr lang="en-CA">
                <a:solidFill>
                  <a:schemeClr val="dk1"/>
                </a:solidFill>
              </a:rPr>
              <a:t>Bleeding (causing anemia)</a:t>
            </a:r>
            <a:endParaRPr>
              <a:solidFill>
                <a:schemeClr val="dk1"/>
              </a:solidFill>
            </a:endParaRPr>
          </a:p>
          <a:p>
            <a:pPr indent="-278129" lvl="1" marL="742950" rtl="0" algn="l">
              <a:spcBef>
                <a:spcPts val="896"/>
              </a:spcBef>
              <a:spcAft>
                <a:spcPts val="0"/>
              </a:spcAft>
              <a:buClr>
                <a:schemeClr val="dk1"/>
              </a:buClr>
              <a:buSzPct val="100000"/>
              <a:buChar char="🞇"/>
            </a:pPr>
            <a:r>
              <a:rPr lang="en-CA">
                <a:solidFill>
                  <a:schemeClr val="dk1"/>
                </a:solidFill>
              </a:rPr>
              <a:t>Liver problems (causing jaundice)</a:t>
            </a:r>
            <a:endParaRPr>
              <a:solidFill>
                <a:schemeClr val="dk1"/>
              </a:solidFill>
            </a:endParaRPr>
          </a:p>
          <a:p>
            <a:pPr indent="0" lvl="1" marL="457200" rtl="0" algn="l">
              <a:spcBef>
                <a:spcPts val="896"/>
              </a:spcBef>
              <a:spcAft>
                <a:spcPts val="0"/>
              </a:spcAft>
              <a:buSzPct val="100000"/>
              <a:buNone/>
            </a:pPr>
            <a:r>
              <a:rPr lang="en-CA" u="sng">
                <a:solidFill>
                  <a:schemeClr val="hlink"/>
                </a:solidFill>
                <a:hlinkClick r:id="rId3"/>
              </a:rPr>
              <a:t>https://youtu.be/qUSePCa7878</a:t>
            </a:r>
            <a:endParaRPr/>
          </a:p>
          <a:p>
            <a:pPr indent="0" lvl="1" marL="457200" rtl="0" algn="l">
              <a:spcBef>
                <a:spcPts val="896"/>
              </a:spcBef>
              <a:spcAft>
                <a:spcPts val="0"/>
              </a:spcAft>
              <a:buSzPct val="100000"/>
              <a:buNone/>
            </a:pPr>
            <a:r>
              <a:t/>
            </a:r>
            <a:endParaRPr/>
          </a:p>
          <a:p>
            <a:pPr indent="-237172" lvl="0" marL="342900" rtl="0" algn="l">
              <a:spcBef>
                <a:spcPts val="933"/>
              </a:spcBef>
              <a:spcAft>
                <a:spcPts val="0"/>
              </a:spcAft>
              <a:buSzPct val="100000"/>
              <a:buNone/>
            </a:pPr>
            <a:r>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58"/>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Diabetes Mellitus</a:t>
            </a:r>
            <a:endParaRPr>
              <a:solidFill>
                <a:schemeClr val="dk1"/>
              </a:solidFill>
            </a:endParaRPr>
          </a:p>
        </p:txBody>
      </p:sp>
      <p:sp>
        <p:nvSpPr>
          <p:cNvPr id="461" name="Google Shape;461;p58"/>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fontScale="85000"/>
          </a:bodyPr>
          <a:lstStyle/>
          <a:p>
            <a:pPr indent="0" lvl="0" marL="0" rtl="0" algn="l">
              <a:spcBef>
                <a:spcPts val="0"/>
              </a:spcBef>
              <a:spcAft>
                <a:spcPts val="0"/>
              </a:spcAft>
              <a:buSzPct val="100000"/>
              <a:buNone/>
            </a:pPr>
            <a:r>
              <a:t/>
            </a:r>
            <a:endParaRPr/>
          </a:p>
          <a:p>
            <a:pPr indent="-334327" lvl="0" marL="342900" rtl="0" algn="l">
              <a:spcBef>
                <a:spcPts val="933"/>
              </a:spcBef>
              <a:spcAft>
                <a:spcPts val="0"/>
              </a:spcAft>
              <a:buClr>
                <a:schemeClr val="dk1"/>
              </a:buClr>
              <a:buSzPct val="100000"/>
              <a:buChar char="🞇"/>
            </a:pPr>
            <a:r>
              <a:rPr lang="en-CA">
                <a:solidFill>
                  <a:schemeClr val="dk1"/>
                </a:solidFill>
              </a:rPr>
              <a:t>Group of metabolic diseases characterized by high glucose levels that result from defects in insulin secretion,  its action, or both</a:t>
            </a:r>
            <a:endParaRPr>
              <a:solidFill>
                <a:schemeClr val="dk1"/>
              </a:solidFill>
            </a:endParaRPr>
          </a:p>
          <a:p>
            <a:pPr indent="-334327" lvl="0" marL="342900" rtl="0" algn="l">
              <a:spcBef>
                <a:spcPts val="933"/>
              </a:spcBef>
              <a:spcAft>
                <a:spcPts val="0"/>
              </a:spcAft>
              <a:buClr>
                <a:schemeClr val="dk1"/>
              </a:buClr>
              <a:buSzPct val="100000"/>
              <a:buChar char="🞇"/>
            </a:pPr>
            <a:r>
              <a:rPr lang="en-CA">
                <a:solidFill>
                  <a:schemeClr val="dk1"/>
                </a:solidFill>
              </a:rPr>
              <a:t>First identified as a disease associated with "sweet urine," and excessive muscle loss in the ancient world. Hyperglycemia lead to spillage of glucose into the urine, hence the term sweet urine.</a:t>
            </a:r>
            <a:endParaRPr>
              <a:solidFill>
                <a:schemeClr val="dk1"/>
              </a:solidFill>
            </a:endParaRPr>
          </a:p>
          <a:p>
            <a:pPr indent="-334327" lvl="0" marL="342900" rtl="0" algn="l">
              <a:spcBef>
                <a:spcPts val="933"/>
              </a:spcBef>
              <a:spcAft>
                <a:spcPts val="0"/>
              </a:spcAft>
              <a:buClr>
                <a:schemeClr val="dk1"/>
              </a:buClr>
              <a:buSzPct val="100000"/>
              <a:buChar char="🞇"/>
            </a:pPr>
            <a:r>
              <a:rPr lang="en-CA">
                <a:solidFill>
                  <a:schemeClr val="dk1"/>
                </a:solidFill>
              </a:rPr>
              <a:t>Blood glucose levels are tightly controlled by insulin which lowers the blood glucose level. When the blood glucose elevates, insulin is released from the pancreas to normalize the glucose level. In patients with diabetes, the absence of insufficient production of, or lack of response to insulin causes hyperglycemia</a:t>
            </a:r>
            <a:endParaRPr>
              <a:solidFill>
                <a:schemeClr val="dk1"/>
              </a:solidFill>
            </a:endParaRPr>
          </a:p>
          <a:p>
            <a:pPr indent="-334327" lvl="0" marL="342900" rtl="0" algn="l">
              <a:spcBef>
                <a:spcPts val="933"/>
              </a:spcBef>
              <a:spcAft>
                <a:spcPts val="0"/>
              </a:spcAft>
              <a:buClr>
                <a:schemeClr val="dk1"/>
              </a:buClr>
              <a:buSzPct val="100000"/>
              <a:buChar char="🞇"/>
            </a:pPr>
            <a:r>
              <a:rPr lang="en-CA">
                <a:solidFill>
                  <a:schemeClr val="dk1"/>
                </a:solidFill>
              </a:rPr>
              <a:t>Diabetes is a chronic medical condition, it can be controlled, but lasts a lifetime.</a:t>
            </a:r>
            <a:endParaRPr>
              <a:solidFill>
                <a:schemeClr val="dk1"/>
              </a:solidFill>
            </a:endParaRPr>
          </a:p>
          <a:p>
            <a:pPr indent="-237172" lvl="0" marL="342900" rtl="0" algn="l">
              <a:spcBef>
                <a:spcPts val="933"/>
              </a:spcBef>
              <a:spcAft>
                <a:spcPts val="0"/>
              </a:spcAft>
              <a:buSzPct val="100000"/>
              <a:buNone/>
            </a:pPr>
            <a:r>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59"/>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467" name="Google Shape;467;p59"/>
          <p:cNvSpPr txBox="1"/>
          <p:nvPr>
            <p:ph idx="1" type="body"/>
          </p:nvPr>
        </p:nvSpPr>
        <p:spPr>
          <a:xfrm>
            <a:off x="482554" y="1600211"/>
            <a:ext cx="8027100" cy="4934100"/>
          </a:xfrm>
          <a:prstGeom prst="rect">
            <a:avLst/>
          </a:prstGeom>
          <a:noFill/>
          <a:ln>
            <a:noFill/>
          </a:ln>
        </p:spPr>
        <p:txBody>
          <a:bodyPr anchorCtr="0" anchor="ctr" bIns="45700" lIns="91425" spcFirstLastPara="1" rIns="91425" wrap="square" tIns="45700">
            <a:normAutofit fontScale="85000" lnSpcReduction="20000"/>
          </a:bodyPr>
          <a:lstStyle/>
          <a:p>
            <a:pPr indent="-342900" lvl="0" marL="342900" rtl="0" algn="l">
              <a:spcBef>
                <a:spcPts val="0"/>
              </a:spcBef>
              <a:spcAft>
                <a:spcPts val="0"/>
              </a:spcAft>
              <a:buClr>
                <a:schemeClr val="dk1"/>
              </a:buClr>
              <a:buSzPct val="100000"/>
              <a:buChar char="🞇"/>
            </a:pPr>
            <a:r>
              <a:rPr lang="en-CA">
                <a:solidFill>
                  <a:schemeClr val="dk1"/>
                </a:solidFill>
              </a:rPr>
              <a:t>Diabetes can lead to blindness, kidney failure, and nerve damage. These are result of damage to small vessels</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 Diabetes is also an important factor in accelerating atherosclerosis, leading to strokes, coronary heart disease, and other large blood vessel diseases</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Affects approximately 26 million people in the United States, 79 million have prediabetes. An estimated 7 million people in the United States have diabetes and don't even know it.</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Insufficient production of insulin (either absolutely or relative to the body's needs), production of defective insulin (which is uncommon), or the inability of cells to use insulin properly leads to hyperglycemia and diabetes. </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This latter condition affects mostly the cells of muscle and fat tissues, and results in a condition known as insulin resistance. This is the primary problem in type 2 diabetes. In type 2 diabetes, there also is a steady decline of beta cells that adds to the process of elevated blood sugars. Essentially, if someone is resistant to insulin, the body can, to some degree, increase production of insulin and overcome the level of resistance. After time, if production decreases and insulin cannot be released as vigorously, hyperglycemia develops.</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The absolute lack of insulin, usually secondary to a destructive process affecting the insulin-producing beta cells in the pancreas, is the main disorder in type 1 diabetes. </a:t>
            </a:r>
            <a:endParaRPr>
              <a:solidFill>
                <a:schemeClr val="dk1"/>
              </a:solidFill>
            </a:endParaRPr>
          </a:p>
          <a:p>
            <a:pPr indent="-245745" lvl="0" marL="342900" rtl="0" algn="l">
              <a:spcBef>
                <a:spcPts val="906"/>
              </a:spcBef>
              <a:spcAft>
                <a:spcPts val="0"/>
              </a:spcAft>
              <a:buSzPct val="100000"/>
              <a:buNone/>
            </a:pPr>
            <a:r>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60"/>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473" name="Google Shape;473;p60"/>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Glucose cannot enter the cells alone and needs insulin to aid in its transport into the cells. Without insulin, the cells become starved of glucose energy despite the presence of abundant glucose in the bloodstream. The abundant, unutilized glucose is wastefully excreted in the urine.</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There are two major types of diabetes, called type 1 and type 2. Type 1 diabetes was also formerly called insulin dependent diabetes mellitus (IDDM), or juvenile onset diabetes mellitus. Former name for type 2 is non-insulin-dependent diabetes (NIDDM), or adult onset diabetes.</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61"/>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Type 1 Diabetes</a:t>
            </a:r>
            <a:endParaRPr>
              <a:solidFill>
                <a:schemeClr val="dk1"/>
              </a:solidFill>
            </a:endParaRPr>
          </a:p>
        </p:txBody>
      </p:sp>
      <p:sp>
        <p:nvSpPr>
          <p:cNvPr id="479" name="Google Shape;479;p61"/>
          <p:cNvSpPr txBox="1"/>
          <p:nvPr>
            <p:ph idx="1" type="body"/>
          </p:nvPr>
        </p:nvSpPr>
        <p:spPr>
          <a:xfrm>
            <a:off x="1009443" y="1807361"/>
            <a:ext cx="7125112" cy="4285935"/>
          </a:xfrm>
          <a:prstGeom prst="rect">
            <a:avLst/>
          </a:prstGeom>
          <a:noFill/>
          <a:ln>
            <a:noFill/>
          </a:ln>
        </p:spPr>
        <p:txBody>
          <a:bodyPr anchorCtr="0" anchor="ctr" bIns="45700" lIns="91425" spcFirstLastPara="1" rIns="91425" wrap="square" tIns="45700">
            <a:normAutofit fontScale="85000" lnSpcReduction="10000"/>
          </a:bodyPr>
          <a:lstStyle/>
          <a:p>
            <a:pPr indent="-334327" lvl="0" marL="342900" rtl="0" algn="l">
              <a:spcBef>
                <a:spcPts val="0"/>
              </a:spcBef>
              <a:spcAft>
                <a:spcPts val="0"/>
              </a:spcAft>
              <a:buClr>
                <a:schemeClr val="dk1"/>
              </a:buClr>
              <a:buSzPct val="100000"/>
              <a:buChar char="🞇"/>
            </a:pPr>
            <a:r>
              <a:rPr lang="en-CA">
                <a:solidFill>
                  <a:schemeClr val="dk1"/>
                </a:solidFill>
              </a:rPr>
              <a:t>In autoimmune diseases, the immune system mistakenly manufactures antibodies and inflammatory cells that are directed against and cause damage to patients' own body tissues. In </a:t>
            </a:r>
            <a:endParaRPr>
              <a:solidFill>
                <a:schemeClr val="dk1"/>
              </a:solidFill>
            </a:endParaRPr>
          </a:p>
          <a:p>
            <a:pPr indent="-334327" lvl="0" marL="342900" rtl="0" algn="l">
              <a:spcBef>
                <a:spcPts val="933"/>
              </a:spcBef>
              <a:spcAft>
                <a:spcPts val="0"/>
              </a:spcAft>
              <a:buClr>
                <a:schemeClr val="dk1"/>
              </a:buClr>
              <a:buSzPct val="100000"/>
              <a:buChar char="🞇"/>
            </a:pPr>
            <a:r>
              <a:rPr lang="en-CA">
                <a:solidFill>
                  <a:schemeClr val="dk1"/>
                </a:solidFill>
              </a:rPr>
              <a:t>type 1 diabetes, the beta cells of the pancreas, which are responsible for insulin production, are attacked. It is believed that the tendency to develop abnormal antibodies in type 1 diabetes is, in part, genetically inherited, though the details are not fully understood.</a:t>
            </a:r>
            <a:endParaRPr>
              <a:solidFill>
                <a:schemeClr val="dk1"/>
              </a:solidFill>
            </a:endParaRPr>
          </a:p>
          <a:p>
            <a:pPr indent="-334327" lvl="0" marL="342900" rtl="0" algn="l">
              <a:spcBef>
                <a:spcPts val="933"/>
              </a:spcBef>
              <a:spcAft>
                <a:spcPts val="0"/>
              </a:spcAft>
              <a:buClr>
                <a:schemeClr val="dk1"/>
              </a:buClr>
              <a:buSzPct val="100000"/>
              <a:buChar char="🞇"/>
            </a:pPr>
            <a:r>
              <a:rPr lang="en-CA">
                <a:solidFill>
                  <a:schemeClr val="dk1"/>
                </a:solidFill>
              </a:rPr>
              <a:t>Exposure to certain viral infections (mumps and Coxsackie viruses) or other environmental toxins may serve to trigger abnormal antibody responses that cause damage to the pancreas cells where insulin is made</a:t>
            </a:r>
            <a:endParaRPr>
              <a:solidFill>
                <a:schemeClr val="dk1"/>
              </a:solidFill>
            </a:endParaRPr>
          </a:p>
          <a:p>
            <a:pPr indent="-334327" lvl="0" marL="342900" rtl="0" algn="l">
              <a:spcBef>
                <a:spcPts val="933"/>
              </a:spcBef>
              <a:spcAft>
                <a:spcPts val="0"/>
              </a:spcAft>
              <a:buClr>
                <a:schemeClr val="dk1"/>
              </a:buClr>
              <a:buSzPct val="100000"/>
              <a:buChar char="🞇"/>
            </a:pPr>
            <a:r>
              <a:rPr lang="en-CA">
                <a:solidFill>
                  <a:schemeClr val="dk1"/>
                </a:solidFill>
              </a:rPr>
              <a:t> Some of the antibodies seen in type 1 diabetes include anti-islet cell antibodies; anti-insulin antibodies. These antibodies can be detected in the majority of patients, and may help determine which individuals are at risk for developing type 1 diabetes.</a:t>
            </a:r>
            <a:endParaRPr>
              <a:solidFill>
                <a:schemeClr val="dk1"/>
              </a:solidFill>
            </a:endParaRPr>
          </a:p>
          <a:p>
            <a:pPr indent="-237172" lvl="0" marL="342900" rtl="0" algn="l">
              <a:spcBef>
                <a:spcPts val="933"/>
              </a:spcBef>
              <a:spcAft>
                <a:spcPts val="0"/>
              </a:spcAft>
              <a:buSzPct val="100000"/>
              <a:buNone/>
            </a:pPr>
            <a:r>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62"/>
          <p:cNvSpPr txBox="1"/>
          <p:nvPr>
            <p:ph type="title"/>
          </p:nvPr>
        </p:nvSpPr>
        <p:spPr>
          <a:xfrm>
            <a:off x="1009442" y="675724"/>
            <a:ext cx="7125000" cy="924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br>
              <a:rPr lang="en-CA"/>
            </a:br>
            <a:r>
              <a:rPr lang="en-CA">
                <a:solidFill>
                  <a:schemeClr val="dk1"/>
                </a:solidFill>
              </a:rPr>
              <a:t>Continued</a:t>
            </a:r>
            <a:endParaRPr>
              <a:solidFill>
                <a:schemeClr val="dk1"/>
              </a:solidFill>
            </a:endParaRPr>
          </a:p>
        </p:txBody>
      </p:sp>
      <p:sp>
        <p:nvSpPr>
          <p:cNvPr id="485" name="Google Shape;485;p62"/>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SzPts val="1800"/>
              <a:buChar char="🞇"/>
            </a:pPr>
            <a:r>
              <a:rPr lang="en-CA">
                <a:solidFill>
                  <a:schemeClr val="dk1"/>
                </a:solidFill>
              </a:rPr>
              <a:t>S</a:t>
            </a:r>
            <a:r>
              <a:rPr lang="en-CA">
                <a:solidFill>
                  <a:schemeClr val="dk1"/>
                </a:solidFill>
              </a:rPr>
              <a:t>creening of high risk individuals, such as those with a first degree relative (sibling or parent) with type 1 diabetes should be encouraged.</a:t>
            </a:r>
            <a:endParaRPr>
              <a:solidFill>
                <a:schemeClr val="dk1"/>
              </a:solidFill>
            </a:endParaRPr>
          </a:p>
          <a:p>
            <a:pPr indent="-342900" lvl="0" marL="342900" rtl="0" algn="l">
              <a:spcBef>
                <a:spcPts val="0"/>
              </a:spcBef>
              <a:spcAft>
                <a:spcPts val="0"/>
              </a:spcAft>
              <a:buSzPts val="1800"/>
              <a:buChar char="🞇"/>
            </a:pPr>
            <a:r>
              <a:rPr lang="en-CA">
                <a:solidFill>
                  <a:schemeClr val="dk1"/>
                </a:solidFill>
              </a:rPr>
              <a:t>Tends to occur in young, lean individuals, usually before 30 years of age, however, older patients do present with this form of diabetes on occasion. This subgroup is referred to as latent autoimmune diabetes in adults (LADA). LADA is a slow, progressive form of type 1 diabetes. Of all the people with diabetes, only approximately 10% have type 1 diabetes and the remaining 90% have type 2 diabetes.</a:t>
            </a:r>
            <a:r>
              <a:rPr lang="en-CA"/>
              <a:t>S</a:t>
            </a:r>
            <a:endParaRPr>
              <a:solidFill>
                <a:schemeClr val="dk1"/>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63"/>
          <p:cNvSpPr txBox="1"/>
          <p:nvPr>
            <p:ph type="title"/>
          </p:nvPr>
        </p:nvSpPr>
        <p:spPr>
          <a:xfrm>
            <a:off x="1009442" y="568549"/>
            <a:ext cx="7125000" cy="924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Type 2 Diabetes</a:t>
            </a:r>
            <a:endParaRPr>
              <a:solidFill>
                <a:schemeClr val="dk1"/>
              </a:solidFill>
            </a:endParaRPr>
          </a:p>
        </p:txBody>
      </p:sp>
      <p:sp>
        <p:nvSpPr>
          <p:cNvPr id="491" name="Google Shape;491;p63"/>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fontScale="85000" lnSpcReduction="20000"/>
          </a:bodyPr>
          <a:lstStyle/>
          <a:p>
            <a:pPr indent="-342900" lvl="0" marL="342900" rtl="0" algn="l">
              <a:spcBef>
                <a:spcPts val="0"/>
              </a:spcBef>
              <a:spcAft>
                <a:spcPts val="0"/>
              </a:spcAft>
              <a:buClr>
                <a:schemeClr val="dk1"/>
              </a:buClr>
              <a:buSzPct val="100000"/>
              <a:buChar char="🞇"/>
            </a:pPr>
            <a:r>
              <a:rPr lang="en-CA">
                <a:solidFill>
                  <a:schemeClr val="dk1"/>
                </a:solidFill>
              </a:rPr>
              <a:t>Patients can still produce insulin, but do so relatively inadequately for their body's needs, particularly in the face of insulin resistance.</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In many cases the pancreas produces larger than normal quantities of insulin</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Major feature of type 2 diabetes is a lack of sensitivity to insulin by the cells of the body (particularly fat and muscle cells).</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In addition to the problems with an increase in insulin resistance, the release of insulin by the pancreas may also be defective and suboptimal. There is a known steady decline in beta cell production of insulin in type 2 diabetes that contributes to worsening glucose control. (This is a major factor for many patients with type 2 diabetes who ultimately require insulin therapy) </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While it is said that type 2 diabetes occurs mostly in individuals over 30 years old and the incidence increases with age, we are seeing an alarming number patients with type 2 diabetes who are barely in their teen years. Most of these cases are a direct result of poor eating habits, higher body weight, and lack of exercise.</a:t>
            </a:r>
            <a:endParaRPr>
              <a:solidFill>
                <a:schemeClr val="dk1"/>
              </a:solidFill>
            </a:endParaRPr>
          </a:p>
          <a:p>
            <a:pPr indent="-245745" lvl="0" marL="342900" rtl="0" algn="l">
              <a:spcBef>
                <a:spcPts val="906"/>
              </a:spcBef>
              <a:spcAft>
                <a:spcPts val="0"/>
              </a:spcAft>
              <a:buSzPct val="100000"/>
              <a:buNone/>
            </a:pPr>
            <a:r>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64"/>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497" name="Google Shape;497;p64"/>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lnSpcReduction="10000"/>
          </a:bodyPr>
          <a:lstStyle/>
          <a:p>
            <a:pPr indent="-342900" lvl="0" marL="342900" rtl="0" algn="l">
              <a:spcBef>
                <a:spcPts val="0"/>
              </a:spcBef>
              <a:spcAft>
                <a:spcPts val="0"/>
              </a:spcAft>
              <a:buClr>
                <a:schemeClr val="dk1"/>
              </a:buClr>
              <a:buSzPts val="1800"/>
              <a:buChar char="🞇"/>
            </a:pPr>
            <a:r>
              <a:rPr lang="en-CA">
                <a:solidFill>
                  <a:schemeClr val="dk1"/>
                </a:solidFill>
              </a:rPr>
              <a:t>Strong genetic component to developing this form of diabetes, other risk factors :</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the most significant of which is obesity</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More common in certain ethnic groups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7% prevalence in non-Hispanic Caucasians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8%  in Asian Americans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12%  in Hispanics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13%  in blacks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20 -50% and in certain Native American communities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Finally, diabetes occurs much more frequently in women with a prior history of diabetes that develops during pregnancy (gestational diabetes).</a:t>
            </a:r>
            <a:endParaRPr>
              <a:solidFill>
                <a:schemeClr val="dk1"/>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65"/>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Signs &amp; Symptoms</a:t>
            </a:r>
            <a:endParaRPr>
              <a:solidFill>
                <a:schemeClr val="dk1"/>
              </a:solidFill>
            </a:endParaRPr>
          </a:p>
        </p:txBody>
      </p:sp>
      <p:sp>
        <p:nvSpPr>
          <p:cNvPr id="503" name="Google Shape;503;p65"/>
          <p:cNvSpPr txBox="1"/>
          <p:nvPr>
            <p:ph idx="1" type="body"/>
          </p:nvPr>
        </p:nvSpPr>
        <p:spPr>
          <a:xfrm>
            <a:off x="1009443" y="1807361"/>
            <a:ext cx="7125112" cy="4357943"/>
          </a:xfrm>
          <a:prstGeom prst="rect">
            <a:avLst/>
          </a:prstGeom>
          <a:noFill/>
          <a:ln>
            <a:noFill/>
          </a:ln>
        </p:spPr>
        <p:txBody>
          <a:bodyPr anchorCtr="0" anchor="ctr" bIns="45700" lIns="91425" spcFirstLastPara="1" rIns="91425" wrap="square" tIns="45700">
            <a:normAutofit fontScale="85000" lnSpcReduction="10000"/>
          </a:bodyPr>
          <a:lstStyle/>
          <a:p>
            <a:pPr indent="-334327" lvl="0" marL="342900" rtl="0" algn="l">
              <a:spcBef>
                <a:spcPts val="0"/>
              </a:spcBef>
              <a:spcAft>
                <a:spcPts val="0"/>
              </a:spcAft>
              <a:buClr>
                <a:schemeClr val="dk1"/>
              </a:buClr>
              <a:buSzPct val="100000"/>
              <a:buChar char="🞇"/>
            </a:pPr>
            <a:r>
              <a:rPr lang="en-CA">
                <a:solidFill>
                  <a:schemeClr val="dk1"/>
                </a:solidFill>
              </a:rPr>
              <a:t>Early symptoms of untreated diabetes are related to elevated blood sugar levels, and loss of glucose in the urine. High amounts of glucose in the urine can cause increased urine output and lead to dehydration. Dehydration causes increased thirst and water consumption.</a:t>
            </a:r>
            <a:endParaRPr>
              <a:solidFill>
                <a:schemeClr val="dk1"/>
              </a:solidFill>
            </a:endParaRPr>
          </a:p>
          <a:p>
            <a:pPr indent="-334327" lvl="0" marL="342900" rtl="0" algn="l">
              <a:spcBef>
                <a:spcPts val="933"/>
              </a:spcBef>
              <a:spcAft>
                <a:spcPts val="0"/>
              </a:spcAft>
              <a:buClr>
                <a:schemeClr val="dk1"/>
              </a:buClr>
              <a:buSzPct val="100000"/>
              <a:buChar char="🞇"/>
            </a:pPr>
            <a:r>
              <a:rPr lang="en-CA">
                <a:solidFill>
                  <a:schemeClr val="dk1"/>
                </a:solidFill>
              </a:rPr>
              <a:t>The inability of insulin to perform normally has effects on protein, fat and carbohydrate metabolism. Insulin is an anabolic hormone, that is, one that encourages storage of fat and protein. A relative or absolute insulin deficiency eventually leads to weight loss despite an increase in appetite.</a:t>
            </a:r>
            <a:endParaRPr>
              <a:solidFill>
                <a:schemeClr val="dk1"/>
              </a:solidFill>
            </a:endParaRPr>
          </a:p>
          <a:p>
            <a:pPr indent="-334327" lvl="0" marL="342900" rtl="0" algn="l">
              <a:spcBef>
                <a:spcPts val="933"/>
              </a:spcBef>
              <a:spcAft>
                <a:spcPts val="0"/>
              </a:spcAft>
              <a:buClr>
                <a:schemeClr val="dk1"/>
              </a:buClr>
              <a:buSzPct val="100000"/>
              <a:buChar char="🞇"/>
            </a:pPr>
            <a:r>
              <a:rPr lang="en-CA">
                <a:solidFill>
                  <a:schemeClr val="dk1"/>
                </a:solidFill>
              </a:rPr>
              <a:t>Fatigue, nausea and vomiting.</a:t>
            </a:r>
            <a:endParaRPr>
              <a:solidFill>
                <a:schemeClr val="dk1"/>
              </a:solidFill>
            </a:endParaRPr>
          </a:p>
          <a:p>
            <a:pPr indent="-334327" lvl="0" marL="342900" rtl="0" algn="l">
              <a:spcBef>
                <a:spcPts val="933"/>
              </a:spcBef>
              <a:spcAft>
                <a:spcPts val="0"/>
              </a:spcAft>
              <a:buClr>
                <a:schemeClr val="dk1"/>
              </a:buClr>
              <a:buSzPct val="100000"/>
              <a:buChar char="🞇"/>
            </a:pPr>
            <a:r>
              <a:rPr lang="en-CA">
                <a:solidFill>
                  <a:schemeClr val="dk1"/>
                </a:solidFill>
              </a:rPr>
              <a:t>Prone to developing infections of the bladder, skin, and vaginal areas.</a:t>
            </a:r>
            <a:endParaRPr>
              <a:solidFill>
                <a:schemeClr val="dk1"/>
              </a:solidFill>
            </a:endParaRPr>
          </a:p>
          <a:p>
            <a:pPr indent="-334327" lvl="0" marL="342900" rtl="0" algn="l">
              <a:spcBef>
                <a:spcPts val="933"/>
              </a:spcBef>
              <a:spcAft>
                <a:spcPts val="0"/>
              </a:spcAft>
              <a:buClr>
                <a:schemeClr val="dk1"/>
              </a:buClr>
              <a:buSzPct val="100000"/>
              <a:buChar char="🞇"/>
            </a:pPr>
            <a:r>
              <a:rPr lang="en-CA">
                <a:solidFill>
                  <a:schemeClr val="dk1"/>
                </a:solidFill>
              </a:rPr>
              <a:t>Blurred vision</a:t>
            </a:r>
            <a:endParaRPr>
              <a:solidFill>
                <a:schemeClr val="dk1"/>
              </a:solidFill>
            </a:endParaRPr>
          </a:p>
          <a:p>
            <a:pPr indent="-334327" lvl="0" marL="342900" rtl="0" algn="l">
              <a:spcBef>
                <a:spcPts val="933"/>
              </a:spcBef>
              <a:spcAft>
                <a:spcPts val="0"/>
              </a:spcAft>
              <a:buClr>
                <a:schemeClr val="dk1"/>
              </a:buClr>
              <a:buSzPct val="100000"/>
              <a:buChar char="🞇"/>
            </a:pPr>
            <a:r>
              <a:rPr lang="en-CA">
                <a:solidFill>
                  <a:schemeClr val="dk1"/>
                </a:solidFill>
              </a:rPr>
              <a:t>Extremely elevated glucose levels can lead to lethargy and coma.</a:t>
            </a:r>
            <a:endParaRPr>
              <a:solidFill>
                <a:schemeClr val="dk1"/>
              </a:solidFill>
            </a:endParaRPr>
          </a:p>
          <a:p>
            <a:pPr indent="-237172" lvl="0" marL="342900" rtl="0" algn="l">
              <a:spcBef>
                <a:spcPts val="933"/>
              </a:spcBef>
              <a:spcAft>
                <a:spcPts val="0"/>
              </a:spcAft>
              <a:buSzPct val="100000"/>
              <a:buNone/>
            </a:pPr>
            <a:r>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66"/>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Acute Complications of Diabetes</a:t>
            </a:r>
            <a:endParaRPr>
              <a:solidFill>
                <a:schemeClr val="dk1"/>
              </a:solidFill>
            </a:endParaRPr>
          </a:p>
        </p:txBody>
      </p:sp>
      <p:sp>
        <p:nvSpPr>
          <p:cNvPr id="509" name="Google Shape;509;p66"/>
          <p:cNvSpPr txBox="1"/>
          <p:nvPr>
            <p:ph idx="1" type="body"/>
          </p:nvPr>
        </p:nvSpPr>
        <p:spPr>
          <a:xfrm>
            <a:off x="1098743" y="1600211"/>
            <a:ext cx="7125000" cy="40515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1800"/>
              <a:buNone/>
            </a:pPr>
            <a:r>
              <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Severely elevated blood sugar levels due to an actual lack of insulin or a relative deficiency of insulin.</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Abnormally low blood sugar levels due to too much insulin or other glucose-lowering medications.</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67"/>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Acute Complications of Type 1 Diabetes</a:t>
            </a:r>
            <a:endParaRPr>
              <a:solidFill>
                <a:schemeClr val="dk1"/>
              </a:solidFill>
            </a:endParaRPr>
          </a:p>
        </p:txBody>
      </p:sp>
      <p:sp>
        <p:nvSpPr>
          <p:cNvPr id="515" name="Google Shape;515;p67"/>
          <p:cNvSpPr txBox="1"/>
          <p:nvPr>
            <p:ph idx="1" type="body"/>
          </p:nvPr>
        </p:nvSpPr>
        <p:spPr>
          <a:xfrm>
            <a:off x="179512" y="1807361"/>
            <a:ext cx="7955043" cy="4861999"/>
          </a:xfrm>
          <a:prstGeom prst="rect">
            <a:avLst/>
          </a:prstGeom>
          <a:noFill/>
          <a:ln>
            <a:noFill/>
          </a:ln>
        </p:spPr>
        <p:txBody>
          <a:bodyPr anchorCtr="0" anchor="ctr" bIns="45700" lIns="91425" spcFirstLastPara="1" rIns="91425" wrap="square" tIns="45700">
            <a:normAutofit fontScale="77500" lnSpcReduction="10000"/>
          </a:bodyPr>
          <a:lstStyle/>
          <a:p>
            <a:pPr indent="0" lvl="0" marL="0" rtl="0" algn="l">
              <a:spcBef>
                <a:spcPts val="0"/>
              </a:spcBef>
              <a:spcAft>
                <a:spcPts val="0"/>
              </a:spcAft>
              <a:buSzPct val="100000"/>
              <a:buNone/>
            </a:pPr>
            <a:r>
              <a:t/>
            </a:r>
            <a:endParaRPr/>
          </a:p>
          <a:p>
            <a:pPr indent="-334327" lvl="0" marL="342900" rtl="0" algn="l">
              <a:spcBef>
                <a:spcPts val="906"/>
              </a:spcBef>
              <a:spcAft>
                <a:spcPts val="0"/>
              </a:spcAft>
              <a:buClr>
                <a:schemeClr val="dk1"/>
              </a:buClr>
              <a:buSzPct val="100000"/>
              <a:buChar char="🞇"/>
            </a:pPr>
            <a:r>
              <a:rPr lang="en-CA">
                <a:solidFill>
                  <a:schemeClr val="dk1"/>
                </a:solidFill>
              </a:rPr>
              <a:t>Cannot live without a source of exogenous insulin. Without insulin, patients with type 1 diabetes develop severely elevated blood sugar levels. This leads to:</a:t>
            </a:r>
            <a:endParaRPr>
              <a:solidFill>
                <a:schemeClr val="dk1"/>
              </a:solidFill>
            </a:endParaRPr>
          </a:p>
          <a:p>
            <a:pPr indent="-278130" lvl="1" marL="742950" rtl="0" algn="l">
              <a:spcBef>
                <a:spcPts val="872"/>
              </a:spcBef>
              <a:spcAft>
                <a:spcPts val="0"/>
              </a:spcAft>
              <a:buClr>
                <a:schemeClr val="dk1"/>
              </a:buClr>
              <a:buSzPct val="100000"/>
              <a:buChar char="🞇"/>
            </a:pPr>
            <a:r>
              <a:rPr lang="en-CA">
                <a:solidFill>
                  <a:schemeClr val="dk1"/>
                </a:solidFill>
              </a:rPr>
              <a:t>Increased urine glucose, which in turn leads to excessive loss of fluid and electrolytes in the urine.</a:t>
            </a:r>
            <a:endParaRPr>
              <a:solidFill>
                <a:schemeClr val="dk1"/>
              </a:solidFill>
            </a:endParaRPr>
          </a:p>
          <a:p>
            <a:pPr indent="-278130" lvl="1" marL="742950" rtl="0" algn="l">
              <a:spcBef>
                <a:spcPts val="872"/>
              </a:spcBef>
              <a:spcAft>
                <a:spcPts val="0"/>
              </a:spcAft>
              <a:buClr>
                <a:schemeClr val="dk1"/>
              </a:buClr>
              <a:buSzPct val="100000"/>
              <a:buChar char="🞇"/>
            </a:pPr>
            <a:r>
              <a:rPr lang="en-CA">
                <a:solidFill>
                  <a:schemeClr val="dk1"/>
                </a:solidFill>
              </a:rPr>
              <a:t>Causes the inability to store fat and protein along with breakdown of existing fat and protein stores. This dysregulation, results in the process of ketosis and the release of ketones into the blood. Ketones turn the blood acidic, a condition called diabetic ketoacidosis (DKA). Symptoms of diabetic ketoacidosis include nausea, vomiting, and abdominal pain. Without prompt medical treatment, patients with diabetic ketoacidosis can rapidly go into shock, coma, and even death may result.</a:t>
            </a:r>
            <a:endParaRPr>
              <a:solidFill>
                <a:schemeClr val="dk1"/>
              </a:solidFill>
            </a:endParaRPr>
          </a:p>
          <a:p>
            <a:pPr indent="-334327" lvl="0" marL="342900" rtl="0" algn="l">
              <a:spcBef>
                <a:spcPts val="906"/>
              </a:spcBef>
              <a:spcAft>
                <a:spcPts val="0"/>
              </a:spcAft>
              <a:buClr>
                <a:schemeClr val="dk1"/>
              </a:buClr>
              <a:buSzPct val="100000"/>
              <a:buChar char="🞇"/>
            </a:pPr>
            <a:r>
              <a:rPr lang="en-CA">
                <a:solidFill>
                  <a:schemeClr val="dk1"/>
                </a:solidFill>
              </a:rPr>
              <a:t>Diabetic ketoacidosis can be caused by infections, stress, or trauma, all of which may increase insulin requirements. Missing doses of insulin is also an obvious risk factor for developing diabetic ketoacidosis. Urgent treatment of diabetic ketoacidosis involves the intravenous administration of fluid, electrolytes, and insulin, usually in a hospital intensive care unit. Dehydration can be very severe, and it is not unusual to need to replace 6-7 liters of fluid when a person presents in diabetic ketoacidosis. Antibiotics are given for infections. With treatment, abnormal blood sugar levels, ketone production, acidosis, and dehydration can be reversed rapidly, and patients can recover remarkably well.</a:t>
            </a:r>
            <a:endParaRPr>
              <a:solidFill>
                <a:schemeClr val="dk1"/>
              </a:solidFill>
            </a:endParaRPr>
          </a:p>
          <a:p>
            <a:pPr indent="-245745" lvl="0" marL="342900" rtl="0" algn="l">
              <a:spcBef>
                <a:spcPts val="906"/>
              </a:spcBef>
              <a:spcAft>
                <a:spcPts val="0"/>
              </a:spcAft>
              <a:buSzPct val="100000"/>
              <a:buNone/>
            </a:pPr>
            <a:r>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68"/>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Acute Complications of Type 2 Diabetes</a:t>
            </a:r>
            <a:endParaRPr>
              <a:solidFill>
                <a:schemeClr val="dk1"/>
              </a:solidFill>
            </a:endParaRPr>
          </a:p>
        </p:txBody>
      </p:sp>
      <p:sp>
        <p:nvSpPr>
          <p:cNvPr id="521" name="Google Shape;521;p68"/>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fontScale="92500" lnSpcReduction="20000"/>
          </a:bodyPr>
          <a:lstStyle/>
          <a:p>
            <a:pPr indent="-334327" lvl="0" marL="342900" rtl="0" algn="l">
              <a:spcBef>
                <a:spcPts val="933"/>
              </a:spcBef>
              <a:spcAft>
                <a:spcPts val="0"/>
              </a:spcAft>
              <a:buClr>
                <a:schemeClr val="dk1"/>
              </a:buClr>
              <a:buSzPct val="100000"/>
              <a:buChar char="🞇"/>
            </a:pPr>
            <a:r>
              <a:t/>
            </a:r>
            <a:endParaRPr>
              <a:solidFill>
                <a:schemeClr val="dk1"/>
              </a:solidFill>
            </a:endParaRPr>
          </a:p>
          <a:p>
            <a:pPr indent="-342900" lvl="0" marL="342900" rtl="0" algn="l">
              <a:spcBef>
                <a:spcPts val="0"/>
              </a:spcBef>
              <a:spcAft>
                <a:spcPts val="0"/>
              </a:spcAft>
              <a:buClr>
                <a:schemeClr val="dk1"/>
              </a:buClr>
              <a:buSzPct val="100000"/>
              <a:buChar char="🞇"/>
            </a:pPr>
            <a:r>
              <a:rPr lang="en-CA">
                <a:solidFill>
                  <a:schemeClr val="dk1"/>
                </a:solidFill>
              </a:rPr>
              <a:t>In patients with type 2 diabetes, stress, infection, and medications (corticosteroids) can also lead to severely elevated blood sugar levels. Accompanied by dehydration, severe blood sugar elevation in patients with type 2 diabetes can lead to an increase in blood osmolality (hyperosmolar state). This condition can worsen and lead to coma (hyperosmolar coma). A hyperosmolar coma usually occurs in elderly patients with type 2 diabetes. Like diabetic ketoacidosis, a hyperosmolar coma is a medical emergency. Immediate treatment with intravenous fluid and insulin is important in reversing the hyperosmolar state. </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Hypoglycemia means abnormally low blood sugar (glucose). In patients with diabetes, the most common cause of low blood sugar is excessive use of insulin or other glucose-lowering medications. Sometimes, low blood sugar can be the result of an insufficient caloric intake or sudden excessive physical exertion.</a:t>
            </a:r>
            <a:endParaRPr>
              <a:solidFill>
                <a:schemeClr val="dk1"/>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69"/>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527" name="Google Shape;527;p69"/>
          <p:cNvSpPr txBox="1"/>
          <p:nvPr>
            <p:ph idx="1" type="body"/>
          </p:nvPr>
        </p:nvSpPr>
        <p:spPr>
          <a:xfrm>
            <a:off x="1009450" y="1459150"/>
            <a:ext cx="7690800" cy="4924500"/>
          </a:xfrm>
          <a:prstGeom prst="rect">
            <a:avLst/>
          </a:prstGeom>
          <a:noFill/>
          <a:ln>
            <a:noFill/>
          </a:ln>
        </p:spPr>
        <p:txBody>
          <a:bodyPr anchorCtr="0" anchor="ctr" bIns="45700" lIns="91425" spcFirstLastPara="1" rIns="91425" wrap="square" tIns="45700">
            <a:normAutofit fontScale="85000" lnSpcReduction="10000"/>
          </a:bodyPr>
          <a:lstStyle/>
          <a:p>
            <a:pPr indent="-351472" lvl="0" marL="342900" rtl="0" algn="l">
              <a:spcBef>
                <a:spcPts val="0"/>
              </a:spcBef>
              <a:spcAft>
                <a:spcPts val="0"/>
              </a:spcAft>
              <a:buSzPct val="100000"/>
              <a:buChar char="🞇"/>
            </a:pPr>
            <a:r>
              <a:rPr lang="en-CA">
                <a:solidFill>
                  <a:schemeClr val="dk1"/>
                </a:solidFill>
              </a:rPr>
              <a:t>Bl</a:t>
            </a:r>
            <a:r>
              <a:rPr lang="en-CA">
                <a:solidFill>
                  <a:schemeClr val="dk1"/>
                </a:solidFill>
              </a:rPr>
              <a:t>ood glucose is essential for the proper functioning of brain cells. Therefore, low blood sugar can lead to central nervous system symptoms such as:</a:t>
            </a:r>
            <a:endParaRPr>
              <a:solidFill>
                <a:schemeClr val="dk1"/>
              </a:solidFill>
            </a:endParaRPr>
          </a:p>
          <a:p>
            <a:pPr indent="-293369" lvl="1" marL="742950" rtl="0" algn="l">
              <a:spcBef>
                <a:spcPts val="848"/>
              </a:spcBef>
              <a:spcAft>
                <a:spcPts val="0"/>
              </a:spcAft>
              <a:buClr>
                <a:schemeClr val="dk1"/>
              </a:buClr>
              <a:buSzPct val="100000"/>
              <a:buChar char="🞇"/>
            </a:pPr>
            <a:r>
              <a:rPr lang="en-CA">
                <a:solidFill>
                  <a:schemeClr val="dk1"/>
                </a:solidFill>
              </a:rPr>
              <a:t>dizziness,</a:t>
            </a:r>
            <a:endParaRPr>
              <a:solidFill>
                <a:schemeClr val="dk1"/>
              </a:solidFill>
            </a:endParaRPr>
          </a:p>
          <a:p>
            <a:pPr indent="-293369" lvl="1" marL="742950" rtl="0" algn="l">
              <a:spcBef>
                <a:spcPts val="848"/>
              </a:spcBef>
              <a:spcAft>
                <a:spcPts val="0"/>
              </a:spcAft>
              <a:buClr>
                <a:schemeClr val="dk1"/>
              </a:buClr>
              <a:buSzPct val="100000"/>
              <a:buChar char="🞇"/>
            </a:pPr>
            <a:r>
              <a:rPr lang="en-CA">
                <a:solidFill>
                  <a:schemeClr val="dk1"/>
                </a:solidFill>
              </a:rPr>
              <a:t>confusion,</a:t>
            </a:r>
            <a:endParaRPr>
              <a:solidFill>
                <a:schemeClr val="dk1"/>
              </a:solidFill>
            </a:endParaRPr>
          </a:p>
          <a:p>
            <a:pPr indent="-293369" lvl="1" marL="742950" rtl="0" algn="l">
              <a:spcBef>
                <a:spcPts val="848"/>
              </a:spcBef>
              <a:spcAft>
                <a:spcPts val="0"/>
              </a:spcAft>
              <a:buClr>
                <a:schemeClr val="dk1"/>
              </a:buClr>
              <a:buSzPct val="100000"/>
              <a:buChar char="🞇"/>
            </a:pPr>
            <a:r>
              <a:rPr lang="en-CA">
                <a:solidFill>
                  <a:schemeClr val="dk1"/>
                </a:solidFill>
              </a:rPr>
              <a:t>weakness, </a:t>
            </a:r>
            <a:endParaRPr>
              <a:solidFill>
                <a:schemeClr val="dk1"/>
              </a:solidFill>
            </a:endParaRPr>
          </a:p>
          <a:p>
            <a:pPr indent="-293369" lvl="1" marL="742950" rtl="0" algn="l">
              <a:spcBef>
                <a:spcPts val="848"/>
              </a:spcBef>
              <a:spcAft>
                <a:spcPts val="0"/>
              </a:spcAft>
              <a:buClr>
                <a:schemeClr val="dk1"/>
              </a:buClr>
              <a:buSzPct val="100000"/>
              <a:buChar char="🞇"/>
            </a:pPr>
            <a:r>
              <a:rPr lang="en-CA">
                <a:solidFill>
                  <a:schemeClr val="dk1"/>
                </a:solidFill>
              </a:rPr>
              <a:t>Tremors.</a:t>
            </a:r>
            <a:endParaRPr>
              <a:solidFill>
                <a:schemeClr val="dk1"/>
              </a:solidFill>
            </a:endParaRPr>
          </a:p>
          <a:p>
            <a:pPr indent="-351472" lvl="0" marL="342900" rtl="0" algn="l">
              <a:spcBef>
                <a:spcPts val="879"/>
              </a:spcBef>
              <a:spcAft>
                <a:spcPts val="0"/>
              </a:spcAft>
              <a:buClr>
                <a:schemeClr val="dk1"/>
              </a:buClr>
              <a:buSzPct val="100000"/>
              <a:buChar char="🞇"/>
            </a:pPr>
            <a:r>
              <a:rPr lang="en-CA">
                <a:solidFill>
                  <a:schemeClr val="dk1"/>
                </a:solidFill>
              </a:rPr>
              <a:t>The actual level of blood sugar at which these symptoms occur varies with each person, but usually it occurs when blood sugars are less than 50 mg/dl. Untreated, severely low blood sugar levels can lead to coma, seizures, and, in the worst case scenario, irreversible brain death. </a:t>
            </a:r>
            <a:endParaRPr>
              <a:solidFill>
                <a:schemeClr val="dk1"/>
              </a:solidFill>
            </a:endParaRPr>
          </a:p>
          <a:p>
            <a:pPr indent="-351472" lvl="0" marL="342900" rtl="0" algn="l">
              <a:spcBef>
                <a:spcPts val="879"/>
              </a:spcBef>
              <a:spcAft>
                <a:spcPts val="0"/>
              </a:spcAft>
              <a:buClr>
                <a:schemeClr val="dk1"/>
              </a:buClr>
              <a:buSzPct val="100000"/>
              <a:buChar char="🞇"/>
            </a:pPr>
            <a:r>
              <a:rPr lang="en-CA">
                <a:solidFill>
                  <a:schemeClr val="dk1"/>
                </a:solidFill>
              </a:rPr>
              <a:t>The treatment of low blood sugar consists of administering a quickly absorbed glucose source. These include glucose containing drinks, such as orange juice, soft drinks (not sugar-free), or glucose tablets in doses of 15-20 grams at a time. If the individual becomes unconscious, glucagon can be given by intramuscular injection.</a:t>
            </a:r>
            <a:endParaRPr>
              <a:solidFill>
                <a:schemeClr val="dk1"/>
              </a:solidFill>
            </a:endParaRPr>
          </a:p>
          <a:p>
            <a:pPr indent="0" lvl="0" marL="0" rtl="0" algn="l">
              <a:spcBef>
                <a:spcPts val="879"/>
              </a:spcBef>
              <a:spcAft>
                <a:spcPts val="0"/>
              </a:spcAft>
              <a:buSzPct val="100000"/>
              <a:buNone/>
            </a:pPr>
            <a:r>
              <a:rPr lang="en-CA" u="sng">
                <a:solidFill>
                  <a:schemeClr val="hlink"/>
                </a:solidFill>
                <a:hlinkClick r:id="rId3"/>
              </a:rPr>
              <a:t>https://youtu.be/-B-RVybvffU</a:t>
            </a:r>
            <a:endParaRPr/>
          </a:p>
          <a:p>
            <a:pPr indent="-254317" lvl="0" marL="342900" rtl="0" algn="l">
              <a:spcBef>
                <a:spcPts val="879"/>
              </a:spcBef>
              <a:spcAft>
                <a:spcPts val="0"/>
              </a:spcAft>
              <a:buSzPct val="100000"/>
              <a:buNone/>
            </a:pPr>
            <a:r>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70"/>
          <p:cNvSpPr txBox="1"/>
          <p:nvPr>
            <p:ph type="title"/>
          </p:nvPr>
        </p:nvSpPr>
        <p:spPr>
          <a:xfrm>
            <a:off x="848717" y="729299"/>
            <a:ext cx="7125000" cy="924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Pancreatic Cancer</a:t>
            </a:r>
            <a:endParaRPr>
              <a:solidFill>
                <a:schemeClr val="dk1"/>
              </a:solidFill>
            </a:endParaRPr>
          </a:p>
        </p:txBody>
      </p:sp>
      <p:sp>
        <p:nvSpPr>
          <p:cNvPr id="533" name="Google Shape;533;p70"/>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fontScale="92500" lnSpcReduction="20000"/>
          </a:bodyPr>
          <a:lstStyle/>
          <a:p>
            <a:pPr indent="0" lvl="0" marL="0" rtl="0" algn="l">
              <a:spcBef>
                <a:spcPts val="933"/>
              </a:spcBef>
              <a:spcAft>
                <a:spcPts val="0"/>
              </a:spcAft>
              <a:buNone/>
            </a:pPr>
            <a:r>
              <a:t/>
            </a:r>
            <a:endParaRPr>
              <a:solidFill>
                <a:schemeClr val="dk1"/>
              </a:solidFill>
            </a:endParaRPr>
          </a:p>
          <a:p>
            <a:pPr indent="-342900" lvl="0" marL="342900" rtl="0" algn="l">
              <a:spcBef>
                <a:spcPts val="0"/>
              </a:spcBef>
              <a:spcAft>
                <a:spcPts val="0"/>
              </a:spcAft>
              <a:buClr>
                <a:schemeClr val="dk1"/>
              </a:buClr>
              <a:buSzPct val="100000"/>
              <a:buChar char="🞇"/>
            </a:pPr>
            <a:r>
              <a:rPr lang="en-CA">
                <a:solidFill>
                  <a:schemeClr val="dk1"/>
                </a:solidFill>
              </a:rPr>
              <a:t>Cancers that develop within the pancreas fall into two major categories:</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cancers of the endocrine pancreas are called "islet cell" or "pancreatic neuroendocrine" cancers . Islet cell cancers are rare and typically grow slowly compared to exocrine pancreatic cancers. Islet cell tumors often release hormones into the bloodstream and are further characterized by the hormones they produce (insulin, glucagon, gastrin, or other hormones). </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cancers of the exocrine pancreas commonly called Pancreatid Adenocarcinomas. Develop from the cells that line the system of ducts that deliver enzymes to the small intestine. Comprises 95% of all pancreatic ductal cancers.</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Pancreatic cancer often has a poor prognosis. Typically spreads rapidly and is seldom detected in its early stages, which is a major reason why it's a leading cause of cancer death</a:t>
            </a:r>
            <a:endParaRPr>
              <a:solidFill>
                <a:schemeClr val="dk1"/>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71"/>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Signs &amp; Symptoms</a:t>
            </a:r>
            <a:endParaRPr>
              <a:solidFill>
                <a:schemeClr val="dk1"/>
              </a:solidFill>
            </a:endParaRPr>
          </a:p>
        </p:txBody>
      </p:sp>
      <p:sp>
        <p:nvSpPr>
          <p:cNvPr id="539" name="Google Shape;539;p71"/>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 Signs and symptoms may not appear until pancreatic cancer is quite advanced and complete surgical removal isn't possible.When signs and symptoms do appear, they may include: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Upper abdominal pain that may radiate to the back</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Jaundice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Loss of appetite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Weight loss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Blood clots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The cause of pancreatic cancers are not clear</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72"/>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Risk Factors</a:t>
            </a:r>
            <a:endParaRPr>
              <a:solidFill>
                <a:schemeClr val="dk1"/>
              </a:solidFill>
            </a:endParaRPr>
          </a:p>
        </p:txBody>
      </p:sp>
      <p:sp>
        <p:nvSpPr>
          <p:cNvPr id="545" name="Google Shape;545;p72"/>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Factors that may increase risk of pancreatic cancer include: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Excess body weight</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Chronic </a:t>
            </a:r>
            <a:r>
              <a:rPr lang="en-CA">
                <a:solidFill>
                  <a:schemeClr val="dk1"/>
                </a:solidFill>
              </a:rPr>
              <a:t>Pancreatitis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Diabetes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Family history of genetic syndromes that can increase cancer risk, including  Lynch syndrome and familial atypical mole-malignant melanoma (FAMMM)</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Personal or family history of pancreatic cancer</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Smoking</a:t>
            </a:r>
            <a:endParaRPr>
              <a:solidFill>
                <a:schemeClr val="dk1"/>
              </a:solidFill>
            </a:endParaRPr>
          </a:p>
          <a:p>
            <a:pPr indent="0" lvl="1" marL="457200" rtl="0" algn="l">
              <a:spcBef>
                <a:spcPts val="920"/>
              </a:spcBef>
              <a:spcAft>
                <a:spcPts val="0"/>
              </a:spcAft>
              <a:buSzPts val="1600"/>
              <a:buNone/>
            </a:pPr>
            <a:r>
              <a:rPr lang="en-CA" u="sng">
                <a:solidFill>
                  <a:schemeClr val="hlink"/>
                </a:solidFill>
                <a:hlinkClick r:id="rId3"/>
              </a:rPr>
              <a:t>https://youtu.be/lQAqPlOAYMM</a:t>
            </a:r>
            <a:endParaRPr/>
          </a:p>
          <a:p>
            <a:pPr indent="-228600" lvl="0" marL="342900" rtl="0" algn="l">
              <a:spcBef>
                <a:spcPts val="960"/>
              </a:spcBef>
              <a:spcAft>
                <a:spcPts val="0"/>
              </a:spcAft>
              <a:buSzPts val="1800"/>
              <a:buNone/>
            </a:pPr>
            <a:r>
              <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73"/>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Cystic Fibrosis</a:t>
            </a:r>
            <a:endParaRPr>
              <a:solidFill>
                <a:schemeClr val="dk1"/>
              </a:solidFill>
            </a:endParaRPr>
          </a:p>
        </p:txBody>
      </p:sp>
      <p:sp>
        <p:nvSpPr>
          <p:cNvPr id="551" name="Google Shape;551;p73"/>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fontScale="92500" lnSpcReduction="10000"/>
          </a:bodyPr>
          <a:lstStyle/>
          <a:p>
            <a:pPr indent="-342900" lvl="0" marL="342900" rtl="0" algn="l">
              <a:spcBef>
                <a:spcPts val="0"/>
              </a:spcBef>
              <a:spcAft>
                <a:spcPts val="0"/>
              </a:spcAft>
              <a:buClr>
                <a:schemeClr val="dk1"/>
              </a:buClr>
              <a:buSzPct val="100000"/>
              <a:buChar char="🞇"/>
            </a:pPr>
            <a:r>
              <a:rPr b="1" lang="en-CA">
                <a:solidFill>
                  <a:schemeClr val="dk1"/>
                </a:solidFill>
              </a:rPr>
              <a:t>Most common fatal genetic disease affecting Canadian children and young adults</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No cure</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Causes various effects on the body, but mainly affects the digestive system and lungs</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Persistence and ongoing infection in the lungs, with destruction of lungs and loss of lung function, eventually causes death in the majority of people who have cystic fibrosis.</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Typical complications are difficulty in digesting fats and proteins; vitamin deficiencies due to loss of pancreatic enzymes; and progressive loss of lung function.</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It is estimated that one in every 3,600 children born in Canada has cystic fibrosis</a:t>
            </a:r>
            <a:endParaRPr>
              <a:solidFill>
                <a:schemeClr val="dk1"/>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74"/>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Cause</a:t>
            </a:r>
            <a:endParaRPr>
              <a:solidFill>
                <a:schemeClr val="dk1"/>
              </a:solidFill>
            </a:endParaRPr>
          </a:p>
        </p:txBody>
      </p:sp>
      <p:sp>
        <p:nvSpPr>
          <p:cNvPr id="557" name="Google Shape;557;p74"/>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Genetic disease that occurs when a child inherits two abnormal genes, one from each parent</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 one in 25 Canadians carry an abnormal version of the gene responsible for cystic fibrosis. Carriers do not have cystic fibrosis, nor do they exhibit any of the symptoms of the disease.</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When two parents who are carriers have a child, there is a 25 percent chance that the child will be born with cystic fibrosis; there is also a 50 percent chance that the child will be a carrier; and a 25 percent chance that the child will neither be a carrier nor have cystic fibrosis.</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pic>
        <p:nvPicPr>
          <p:cNvPr id="562" name="Google Shape;562;p75"/>
          <p:cNvPicPr preferRelativeResize="0"/>
          <p:nvPr/>
        </p:nvPicPr>
        <p:blipFill rotWithShape="1">
          <a:blip r:embed="rId3">
            <a:alphaModFix/>
          </a:blip>
          <a:srcRect b="0" l="0" r="0" t="0"/>
          <a:stretch/>
        </p:blipFill>
        <p:spPr>
          <a:xfrm>
            <a:off x="1259632" y="1052736"/>
            <a:ext cx="5544616" cy="4844632"/>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76"/>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Sign &amp; Symptoms</a:t>
            </a:r>
            <a:endParaRPr>
              <a:solidFill>
                <a:schemeClr val="dk1"/>
              </a:solidFill>
            </a:endParaRPr>
          </a:p>
        </p:txBody>
      </p:sp>
      <p:sp>
        <p:nvSpPr>
          <p:cNvPr id="568" name="Google Shape;568;p76"/>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lnSpcReduction="20000"/>
          </a:bodyPr>
          <a:lstStyle/>
          <a:p>
            <a:pPr indent="-342900" lvl="0" marL="342900" rtl="0" algn="l">
              <a:spcBef>
                <a:spcPts val="0"/>
              </a:spcBef>
              <a:spcAft>
                <a:spcPts val="0"/>
              </a:spcAft>
              <a:buClr>
                <a:schemeClr val="dk1"/>
              </a:buClr>
              <a:buSzPts val="1800"/>
              <a:buChar char="🞇"/>
            </a:pPr>
            <a:r>
              <a:rPr lang="en-CA">
                <a:solidFill>
                  <a:schemeClr val="dk1"/>
                </a:solidFill>
              </a:rPr>
              <a:t>multi-system disorder that produces a variety of symptoms including:</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Persistent cough with productive thick mucous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Wheezing and shortness of breath</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Frequent chest infections, which may include pneumonia</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Bowel disturbances, such as intestinal obstruction or frequent, oily stools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Weight loss or failure to gain weight despite possible increased appetite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Salty tasting sweat</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Infertility (men) and decreased fertility (women)</a:t>
            </a:r>
            <a:endParaRPr>
              <a:solidFill>
                <a:schemeClr val="dk1"/>
              </a:solidFill>
            </a:endParaRPr>
          </a:p>
          <a:p>
            <a:pPr indent="0" lvl="1" marL="457200" rtl="0" algn="l">
              <a:spcBef>
                <a:spcPts val="920"/>
              </a:spcBef>
              <a:spcAft>
                <a:spcPts val="0"/>
              </a:spcAft>
              <a:buSzPts val="1600"/>
              <a:buNone/>
            </a:pPr>
            <a:r>
              <a:rPr lang="en-CA" u="sng">
                <a:solidFill>
                  <a:schemeClr val="hlink"/>
                </a:solidFill>
                <a:hlinkClick r:id="rId3"/>
              </a:rPr>
              <a:t>https://youtu.be/VupTywsAGcM</a:t>
            </a:r>
            <a:endParaRPr/>
          </a:p>
          <a:p>
            <a:pPr indent="-228600" lvl="0" marL="342900" rtl="0" algn="l">
              <a:spcBef>
                <a:spcPts val="960"/>
              </a:spcBef>
              <a:spcAft>
                <a:spcPts val="0"/>
              </a:spcAft>
              <a:buSzPts val="1800"/>
              <a:buNone/>
            </a:pPr>
            <a:r>
              <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77"/>
          <p:cNvSpPr txBox="1"/>
          <p:nvPr>
            <p:ph type="title"/>
          </p:nvPr>
        </p:nvSpPr>
        <p:spPr>
          <a:xfrm>
            <a:off x="1009443" y="3308581"/>
            <a:ext cx="7117178" cy="14688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lt1"/>
              </a:buClr>
              <a:buSzPts val="3200"/>
              <a:buFont typeface="Verdana"/>
              <a:buNone/>
            </a:pPr>
            <a:r>
              <a:rPr lang="en-CA"/>
              <a:t>Pituitary Gland Pathologies</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78"/>
          <p:cNvSpPr txBox="1"/>
          <p:nvPr>
            <p:ph type="title"/>
          </p:nvPr>
        </p:nvSpPr>
        <p:spPr>
          <a:xfrm>
            <a:off x="1009442" y="765024"/>
            <a:ext cx="7125000" cy="924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Acromegaly</a:t>
            </a:r>
            <a:endParaRPr>
              <a:solidFill>
                <a:schemeClr val="dk1"/>
              </a:solidFill>
            </a:endParaRPr>
          </a:p>
        </p:txBody>
      </p:sp>
      <p:sp>
        <p:nvSpPr>
          <p:cNvPr id="579" name="Google Shape;579;p78"/>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SzPts val="1800"/>
              <a:buChar char="🞇"/>
            </a:pPr>
            <a:r>
              <a:rPr lang="en-CA">
                <a:solidFill>
                  <a:schemeClr val="dk1"/>
                </a:solidFill>
              </a:rPr>
              <a:t>A serious condition that occurs when there is too much GH produced by the pituitary gland in adulthood</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Too much growth hormone in the body causes body  tissues grow larger than normal which can cause serious disease and even premature death</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79"/>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Signs &amp; Symptoms</a:t>
            </a:r>
            <a:endParaRPr>
              <a:solidFill>
                <a:schemeClr val="dk1"/>
              </a:solidFill>
            </a:endParaRPr>
          </a:p>
        </p:txBody>
      </p:sp>
      <p:sp>
        <p:nvSpPr>
          <p:cNvPr id="585" name="Google Shape;585;p79"/>
          <p:cNvSpPr txBox="1"/>
          <p:nvPr>
            <p:ph idx="1" type="body"/>
          </p:nvPr>
        </p:nvSpPr>
        <p:spPr>
          <a:xfrm>
            <a:off x="251520" y="1807361"/>
            <a:ext cx="7883035" cy="4717983"/>
          </a:xfrm>
          <a:prstGeom prst="rect">
            <a:avLst/>
          </a:prstGeom>
          <a:noFill/>
          <a:ln>
            <a:noFill/>
          </a:ln>
        </p:spPr>
        <p:txBody>
          <a:bodyPr anchorCtr="0" anchor="ctr" bIns="45700" lIns="91425" spcFirstLastPara="1" rIns="91425" wrap="square" tIns="45700">
            <a:normAutofit fontScale="92500" lnSpcReduction="20000"/>
          </a:bodyPr>
          <a:lstStyle/>
          <a:p>
            <a:pPr indent="-342900" lvl="0" marL="342900" rtl="0" algn="l">
              <a:spcBef>
                <a:spcPts val="0"/>
              </a:spcBef>
              <a:spcAft>
                <a:spcPts val="0"/>
              </a:spcAft>
              <a:buClr>
                <a:schemeClr val="dk1"/>
              </a:buClr>
              <a:buSzPct val="100000"/>
              <a:buChar char="🞇"/>
            </a:pPr>
            <a:r>
              <a:rPr lang="en-CA">
                <a:solidFill>
                  <a:schemeClr val="dk1"/>
                </a:solidFill>
              </a:rPr>
              <a:t>The term acromegaly means “extremities” and “enlargement.” </a:t>
            </a:r>
            <a:endParaRPr>
              <a:solidFill>
                <a:schemeClr val="dk1"/>
              </a:solidFill>
            </a:endParaRPr>
          </a:p>
          <a:p>
            <a:pPr indent="-342900" lvl="0" marL="342900" rtl="0" algn="l">
              <a:spcBef>
                <a:spcPts val="933"/>
              </a:spcBef>
              <a:spcAft>
                <a:spcPts val="0"/>
              </a:spcAft>
              <a:buClr>
                <a:schemeClr val="dk1"/>
              </a:buClr>
              <a:buSzPct val="100000"/>
              <a:buChar char="🞇"/>
            </a:pPr>
            <a:r>
              <a:rPr b="1" lang="en-CA">
                <a:solidFill>
                  <a:schemeClr val="dk1"/>
                </a:solidFill>
              </a:rPr>
              <a:t>Enlargement of the hands and feet is one of the most common signs of the disease</a:t>
            </a:r>
            <a:r>
              <a:rPr lang="en-CA">
                <a:solidFill>
                  <a:schemeClr val="dk1"/>
                </a:solidFill>
              </a:rPr>
              <a:t>.	Other effects include:</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enlargement of jaw and other facial bones</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overgrowth of bone and cartilage in the joints, causing arthritis, back pain, and kyphosis</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 swelling of the face, lips, and tongue</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 sleep apnea</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thickening of the skin</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carpal tunnel and other nerve entrapment syndromes</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enlargement of body organs such as the heart, thyroid gland (goiter), liver, and kidneys.</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Untreated, acromegaly is linked to early heart disease, high blood pressure, heart rhythm disorders, diabetes, and colonic polyps, a precursor of colon cancer.</a:t>
            </a:r>
            <a:endParaRPr>
              <a:solidFill>
                <a:schemeClr val="dk1"/>
              </a:solidFill>
            </a:endParaRPr>
          </a:p>
          <a:p>
            <a:pPr indent="-342900" lvl="0" marL="342900" rtl="0" algn="l">
              <a:spcBef>
                <a:spcPts val="933"/>
              </a:spcBef>
              <a:spcAft>
                <a:spcPts val="0"/>
              </a:spcAft>
              <a:buSzPct val="100000"/>
              <a:buChar char="🞇"/>
            </a:pPr>
            <a:r>
              <a:rPr lang="en-CA">
                <a:solidFill>
                  <a:schemeClr val="dk1"/>
                </a:solidFill>
              </a:rPr>
              <a:t>Development of symptoms in acromegaly is often slow and gradual.</a:t>
            </a:r>
            <a:r>
              <a:rPr lang="en-CA"/>
              <a:t> </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80"/>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Risk Factors etc.</a:t>
            </a:r>
            <a:endParaRPr>
              <a:solidFill>
                <a:schemeClr val="dk1"/>
              </a:solidFill>
            </a:endParaRPr>
          </a:p>
        </p:txBody>
      </p:sp>
      <p:sp>
        <p:nvSpPr>
          <p:cNvPr id="591" name="Google Shape;591;p80"/>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Acromegaly is a rare disease.</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Most common age at diagnosis is 40-45 years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The condition affects all ethnic groups and strikes men and women equally.</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When there is too much growth hormone in children it is called</a:t>
            </a:r>
            <a:r>
              <a:rPr b="1" lang="en-CA">
                <a:solidFill>
                  <a:schemeClr val="dk1"/>
                </a:solidFill>
              </a:rPr>
              <a:t> gigantism</a:t>
            </a:r>
            <a:r>
              <a:rPr lang="en-CA">
                <a:solidFill>
                  <a:schemeClr val="dk1"/>
                </a:solidFill>
              </a:rPr>
              <a:t> because abnormal growth of the long bones of the arms and legs makes the child unusually tall.</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People with acromegaly have almost twice the chance of dying prematurely as healthy people. </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81"/>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Hormones &amp; Acromegaly</a:t>
            </a:r>
            <a:endParaRPr>
              <a:solidFill>
                <a:schemeClr val="dk1"/>
              </a:solidFill>
            </a:endParaRPr>
          </a:p>
        </p:txBody>
      </p:sp>
      <p:sp>
        <p:nvSpPr>
          <p:cNvPr id="597" name="Google Shape;597;p81"/>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fontScale="85000" lnSpcReduction="20000"/>
          </a:bodyPr>
          <a:lstStyle/>
          <a:p>
            <a:pPr indent="-342900" lvl="0" marL="342900" rtl="0" algn="l">
              <a:spcBef>
                <a:spcPts val="0"/>
              </a:spcBef>
              <a:spcAft>
                <a:spcPts val="0"/>
              </a:spcAft>
              <a:buClr>
                <a:schemeClr val="dk1"/>
              </a:buClr>
              <a:buSzPct val="100000"/>
              <a:buChar char="🞇"/>
            </a:pPr>
            <a:r>
              <a:rPr lang="en-CA">
                <a:solidFill>
                  <a:schemeClr val="dk1"/>
                </a:solidFill>
              </a:rPr>
              <a:t>Growth hormone is one in a series of hormones that control tissue growth.</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The hypothalamus produces growth hormone-releasing hormone (GHRH). GHRH stimulates the pituitary to produce growth hormone</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somatostatin that stops secretion of growth hormone.</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GH in the bloodstream stimulates the liver to produce another hormone called insulin-like growth factor 1 (IGF-1).</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IGF-1 promotes growth of bone and other tissues.</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Normally, levels of GHRH, growth hormone, somatostatin, and IGF-1 are tightly controlled by each other in a negative feedback loop Disruption of this and other similar hormone feedback loops causes many different endocrine diseases</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Levels of growth hormone and related hormones also are affected by sleep, exercise, stress, food intake, and blood sugar levels.</a:t>
            </a:r>
            <a:endParaRPr>
              <a:solidFill>
                <a:schemeClr val="dk1"/>
              </a:solidFill>
            </a:endParaRPr>
          </a:p>
          <a:p>
            <a:pPr indent="-245745" lvl="0" marL="342900" rtl="0" algn="l">
              <a:spcBef>
                <a:spcPts val="906"/>
              </a:spcBef>
              <a:spcAft>
                <a:spcPts val="0"/>
              </a:spcAft>
              <a:buSzPct val="100000"/>
              <a:buNone/>
            </a:pPr>
            <a:r>
              <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82"/>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603" name="Google Shape;603;p82"/>
          <p:cNvSpPr txBox="1"/>
          <p:nvPr>
            <p:ph idx="1" type="body"/>
          </p:nvPr>
        </p:nvSpPr>
        <p:spPr>
          <a:xfrm>
            <a:off x="1009443" y="1807361"/>
            <a:ext cx="7125112" cy="4717983"/>
          </a:xfrm>
          <a:prstGeom prst="rect">
            <a:avLst/>
          </a:prstGeom>
          <a:noFill/>
          <a:ln>
            <a:noFill/>
          </a:ln>
        </p:spPr>
        <p:txBody>
          <a:bodyPr anchorCtr="0" anchor="ctr" bIns="45700" lIns="91425" spcFirstLastPara="1" rIns="91425" wrap="square" tIns="45700">
            <a:normAutofit lnSpcReduction="20000"/>
          </a:bodyPr>
          <a:lstStyle/>
          <a:p>
            <a:pPr indent="-342900" lvl="0" marL="342900" rtl="0" algn="l">
              <a:spcBef>
                <a:spcPts val="0"/>
              </a:spcBef>
              <a:spcAft>
                <a:spcPts val="0"/>
              </a:spcAft>
              <a:buClr>
                <a:schemeClr val="dk1"/>
              </a:buClr>
              <a:buSzPts val="1800"/>
              <a:buChar char="🞇"/>
            </a:pPr>
            <a:r>
              <a:rPr lang="en-CA">
                <a:solidFill>
                  <a:schemeClr val="dk1"/>
                </a:solidFill>
              </a:rPr>
              <a:t>Excess GH and IGF-1 in the blood cause most of the physical problems in acromegaly.</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Too much IGF-1 </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causes the bone growth that leads to changes in physical appearance and function.</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causes thickening of soft tissues such as skin, tongue, and muscles. Enlargement of the tongue can lead to breathing problems and sleep apnea. Overgrowth of muscles can entrap nerves, causing pain syndromes such as carpal tunnel syndrome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enlargement of organs such as the heart, which can result in heart failure and rhythm disorders.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Excess growth hormone changes the way the body processes sugar and fats. This can cause diabetes and high levels of fats such as triglycerides in the blood. This in turn can lead to atherosclerosis and heart disease.</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83"/>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Causes</a:t>
            </a:r>
            <a:endParaRPr>
              <a:solidFill>
                <a:schemeClr val="dk1"/>
              </a:solidFill>
            </a:endParaRPr>
          </a:p>
        </p:txBody>
      </p:sp>
      <p:sp>
        <p:nvSpPr>
          <p:cNvPr id="609" name="Google Shape;609;p83"/>
          <p:cNvSpPr txBox="1"/>
          <p:nvPr>
            <p:ph idx="1" type="body"/>
          </p:nvPr>
        </p:nvSpPr>
        <p:spPr>
          <a:xfrm>
            <a:off x="1009443" y="1807361"/>
            <a:ext cx="7125112" cy="4213927"/>
          </a:xfrm>
          <a:prstGeom prst="rect">
            <a:avLst/>
          </a:prstGeom>
          <a:noFill/>
          <a:ln>
            <a:noFill/>
          </a:ln>
        </p:spPr>
        <p:txBody>
          <a:bodyPr anchorCtr="0" anchor="ctr" bIns="45700" lIns="91425" spcFirstLastPara="1" rIns="91425" wrap="square" tIns="45700">
            <a:normAutofit lnSpcReduction="20000"/>
          </a:bodyPr>
          <a:lstStyle/>
          <a:p>
            <a:pPr indent="-342900" lvl="0" marL="342900" rtl="0" algn="l">
              <a:spcBef>
                <a:spcPts val="0"/>
              </a:spcBef>
              <a:spcAft>
                <a:spcPts val="0"/>
              </a:spcAft>
              <a:buClr>
                <a:schemeClr val="dk1"/>
              </a:buClr>
              <a:buSzPts val="1800"/>
              <a:buChar char="🞇"/>
            </a:pPr>
            <a:r>
              <a:rPr lang="en-CA">
                <a:solidFill>
                  <a:schemeClr val="dk1"/>
                </a:solidFill>
              </a:rPr>
              <a:t>In most cases of acromegaly, the excess GH is produced by a tumor of the pituitary gland called adenoma. Secretion of GH by a pituitary tumor is not controlled by the feedback loop. The end result is an excess of IGF-1, which causes abnormal tissue growth. Adenomas are benign tumor, they can grow to considerable size and cause problems by pressing on and invading surrounding tissues.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The remaining cases of acromegaly are caused by other types of tumors that secrete growth hormone or GHRH. Tumors may be in the pituitary gland or elsewhere in the body.</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Acromegaly caused by excess growth hormone and acromegaly caused by excess GHRH have the same signs and symptoms.</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84"/>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Symptoms due to Tumor</a:t>
            </a:r>
            <a:endParaRPr>
              <a:solidFill>
                <a:schemeClr val="dk1"/>
              </a:solidFill>
            </a:endParaRPr>
          </a:p>
        </p:txBody>
      </p:sp>
      <p:sp>
        <p:nvSpPr>
          <p:cNvPr id="615" name="Google Shape;615;p84"/>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fontScale="92500"/>
          </a:bodyPr>
          <a:lstStyle/>
          <a:p>
            <a:pPr indent="-342900" lvl="0" marL="342900" rtl="0" algn="l">
              <a:spcBef>
                <a:spcPts val="0"/>
              </a:spcBef>
              <a:spcAft>
                <a:spcPts val="0"/>
              </a:spcAft>
              <a:buClr>
                <a:schemeClr val="dk1"/>
              </a:buClr>
              <a:buSzPct val="100000"/>
              <a:buChar char="🞇"/>
            </a:pPr>
            <a:r>
              <a:rPr lang="en-CA">
                <a:solidFill>
                  <a:schemeClr val="dk1"/>
                </a:solidFill>
              </a:rPr>
              <a:t>Symptoms can be divided into 2 groups</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those that are effects of the tumor pressing on surrounding tissues </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those caused by excess growth hormone and IGF-1 in the blood.</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Symptoms due to pressure on surrounding tissues depend on the size of the tumor.</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Headaches and partial loss of vision are the most common symptoms. Partial loss of vision may occur in one or both eyes.</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Pituitary tumors also can damage the pituitary gland itself, disrupting hormone production</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Hormone imbalances are responsible for symptoms such as impotence, low sex drive, and changes in the menstrual cycle.</a:t>
            </a:r>
            <a:endParaRPr>
              <a:solidFill>
                <a:schemeClr val="dk1"/>
              </a:solidFill>
            </a:endParaRPr>
          </a:p>
          <a:p>
            <a:pPr indent="-237172" lvl="0" marL="342900" rtl="0" algn="l">
              <a:spcBef>
                <a:spcPts val="933"/>
              </a:spcBef>
              <a:spcAft>
                <a:spcPts val="0"/>
              </a:spcAft>
              <a:buSzPct val="100000"/>
              <a:buNone/>
            </a:pPr>
            <a:r>
              <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85"/>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Symptoms due to excess GH or IGF - 1</a:t>
            </a:r>
            <a:endParaRPr>
              <a:solidFill>
                <a:schemeClr val="dk1"/>
              </a:solidFill>
            </a:endParaRPr>
          </a:p>
        </p:txBody>
      </p:sp>
      <p:sp>
        <p:nvSpPr>
          <p:cNvPr id="621" name="Google Shape;621;p85"/>
          <p:cNvSpPr txBox="1"/>
          <p:nvPr>
            <p:ph idx="1" type="body"/>
          </p:nvPr>
        </p:nvSpPr>
        <p:spPr>
          <a:xfrm>
            <a:off x="1009450" y="1807349"/>
            <a:ext cx="7125000" cy="4479300"/>
          </a:xfrm>
          <a:prstGeom prst="rect">
            <a:avLst/>
          </a:prstGeom>
          <a:noFill/>
          <a:ln>
            <a:noFill/>
          </a:ln>
        </p:spPr>
        <p:txBody>
          <a:bodyPr anchorCtr="0" anchor="ctr" bIns="45700" lIns="91425" spcFirstLastPara="1" rIns="91425" wrap="square" tIns="45700">
            <a:normAutofit fontScale="85000" lnSpcReduction="20000"/>
          </a:bodyPr>
          <a:lstStyle/>
          <a:p>
            <a:pPr indent="-351472" lvl="0" marL="342900" rtl="0" algn="l">
              <a:spcBef>
                <a:spcPts val="0"/>
              </a:spcBef>
              <a:spcAft>
                <a:spcPts val="0"/>
              </a:spcAft>
              <a:buClr>
                <a:schemeClr val="dk1"/>
              </a:buClr>
              <a:buSzPct val="100000"/>
              <a:buChar char="🞇"/>
            </a:pPr>
            <a:r>
              <a:rPr lang="en-CA">
                <a:solidFill>
                  <a:schemeClr val="dk1"/>
                </a:solidFill>
              </a:rPr>
              <a:t>Vary widely</a:t>
            </a:r>
            <a:endParaRPr>
              <a:solidFill>
                <a:schemeClr val="dk1"/>
              </a:solidFill>
            </a:endParaRPr>
          </a:p>
          <a:p>
            <a:pPr indent="-293369" lvl="1" marL="742950" rtl="0" algn="l">
              <a:spcBef>
                <a:spcPts val="848"/>
              </a:spcBef>
              <a:spcAft>
                <a:spcPts val="0"/>
              </a:spcAft>
              <a:buClr>
                <a:schemeClr val="dk1"/>
              </a:buClr>
              <a:buSzPct val="100000"/>
              <a:buChar char="🞇"/>
            </a:pPr>
            <a:r>
              <a:rPr lang="en-CA">
                <a:solidFill>
                  <a:schemeClr val="dk1"/>
                </a:solidFill>
              </a:rPr>
              <a:t>Increase sweating</a:t>
            </a:r>
            <a:endParaRPr>
              <a:solidFill>
                <a:schemeClr val="dk1"/>
              </a:solidFill>
            </a:endParaRPr>
          </a:p>
          <a:p>
            <a:pPr indent="-293369" lvl="1" marL="742950" rtl="0" algn="l">
              <a:spcBef>
                <a:spcPts val="848"/>
              </a:spcBef>
              <a:spcAft>
                <a:spcPts val="0"/>
              </a:spcAft>
              <a:buClr>
                <a:schemeClr val="dk1"/>
              </a:buClr>
              <a:buSzPct val="100000"/>
              <a:buChar char="🞇"/>
            </a:pPr>
            <a:r>
              <a:rPr lang="en-CA">
                <a:solidFill>
                  <a:schemeClr val="dk1"/>
                </a:solidFill>
              </a:rPr>
              <a:t>Large tall body (large hands, feet)</a:t>
            </a:r>
            <a:endParaRPr>
              <a:solidFill>
                <a:schemeClr val="dk1"/>
              </a:solidFill>
            </a:endParaRPr>
          </a:p>
          <a:p>
            <a:pPr indent="-293369" lvl="1" marL="742950" rtl="0" algn="l">
              <a:spcBef>
                <a:spcPts val="848"/>
              </a:spcBef>
              <a:spcAft>
                <a:spcPts val="0"/>
              </a:spcAft>
              <a:buClr>
                <a:schemeClr val="dk1"/>
              </a:buClr>
              <a:buSzPct val="100000"/>
              <a:buChar char="🞇"/>
            </a:pPr>
            <a:r>
              <a:rPr lang="en-CA">
                <a:solidFill>
                  <a:schemeClr val="dk1"/>
                </a:solidFill>
              </a:rPr>
              <a:t>Coarsening or thickening of facial features, especially the nose</a:t>
            </a:r>
            <a:endParaRPr>
              <a:solidFill>
                <a:schemeClr val="dk1"/>
              </a:solidFill>
            </a:endParaRPr>
          </a:p>
          <a:p>
            <a:pPr indent="-293369" lvl="1" marL="742950" rtl="0" algn="l">
              <a:spcBef>
                <a:spcPts val="848"/>
              </a:spcBef>
              <a:spcAft>
                <a:spcPts val="0"/>
              </a:spcAft>
              <a:buClr>
                <a:schemeClr val="dk1"/>
              </a:buClr>
              <a:buSzPct val="100000"/>
              <a:buChar char="🞇"/>
            </a:pPr>
            <a:r>
              <a:rPr lang="en-CA">
                <a:solidFill>
                  <a:schemeClr val="dk1"/>
                </a:solidFill>
              </a:rPr>
              <a:t>Increased prominence of jaw and/or forehead</a:t>
            </a:r>
            <a:endParaRPr>
              <a:solidFill>
                <a:schemeClr val="dk1"/>
              </a:solidFill>
            </a:endParaRPr>
          </a:p>
          <a:p>
            <a:pPr indent="-293369" lvl="1" marL="742950" rtl="0" algn="l">
              <a:spcBef>
                <a:spcPts val="848"/>
              </a:spcBef>
              <a:spcAft>
                <a:spcPts val="0"/>
              </a:spcAft>
              <a:buClr>
                <a:schemeClr val="dk1"/>
              </a:buClr>
              <a:buSzPct val="100000"/>
              <a:buChar char="🞇"/>
            </a:pPr>
            <a:r>
              <a:rPr lang="en-CA">
                <a:solidFill>
                  <a:schemeClr val="dk1"/>
                </a:solidFill>
              </a:rPr>
              <a:t>Thickened skin, especially on palms of hands or soles of feet</a:t>
            </a:r>
            <a:endParaRPr>
              <a:solidFill>
                <a:schemeClr val="dk1"/>
              </a:solidFill>
            </a:endParaRPr>
          </a:p>
          <a:p>
            <a:pPr indent="-293369" lvl="1" marL="742950" rtl="0" algn="l">
              <a:spcBef>
                <a:spcPts val="848"/>
              </a:spcBef>
              <a:spcAft>
                <a:spcPts val="0"/>
              </a:spcAft>
              <a:buClr>
                <a:schemeClr val="dk1"/>
              </a:buClr>
              <a:buSzPct val="100000"/>
              <a:buChar char="🞇"/>
            </a:pPr>
            <a:r>
              <a:rPr lang="en-CA">
                <a:solidFill>
                  <a:schemeClr val="dk1"/>
                </a:solidFill>
              </a:rPr>
              <a:t>Oily skin or acne</a:t>
            </a:r>
            <a:endParaRPr>
              <a:solidFill>
                <a:schemeClr val="dk1"/>
              </a:solidFill>
            </a:endParaRPr>
          </a:p>
          <a:p>
            <a:pPr indent="-293369" lvl="1" marL="742950" rtl="0" algn="l">
              <a:spcBef>
                <a:spcPts val="848"/>
              </a:spcBef>
              <a:spcAft>
                <a:spcPts val="0"/>
              </a:spcAft>
              <a:buClr>
                <a:schemeClr val="dk1"/>
              </a:buClr>
              <a:buSzPct val="100000"/>
              <a:buChar char="🞇"/>
            </a:pPr>
            <a:r>
              <a:rPr lang="en-CA">
                <a:solidFill>
                  <a:schemeClr val="dk1"/>
                </a:solidFill>
              </a:rPr>
              <a:t>Swelling of tongue</a:t>
            </a:r>
            <a:endParaRPr>
              <a:solidFill>
                <a:schemeClr val="dk1"/>
              </a:solidFill>
            </a:endParaRPr>
          </a:p>
          <a:p>
            <a:pPr indent="-293369" lvl="1" marL="742950" rtl="0" algn="l">
              <a:spcBef>
                <a:spcPts val="848"/>
              </a:spcBef>
              <a:spcAft>
                <a:spcPts val="0"/>
              </a:spcAft>
              <a:buClr>
                <a:schemeClr val="dk1"/>
              </a:buClr>
              <a:buSzPct val="100000"/>
              <a:buChar char="🞇"/>
            </a:pPr>
            <a:r>
              <a:rPr lang="en-CA">
                <a:solidFill>
                  <a:schemeClr val="dk1"/>
                </a:solidFill>
              </a:rPr>
              <a:t>Thickening or swelling of the neck (due to goiter)</a:t>
            </a:r>
            <a:endParaRPr>
              <a:solidFill>
                <a:schemeClr val="dk1"/>
              </a:solidFill>
            </a:endParaRPr>
          </a:p>
          <a:p>
            <a:pPr indent="-293369" lvl="1" marL="742950" rtl="0" algn="l">
              <a:spcBef>
                <a:spcPts val="848"/>
              </a:spcBef>
              <a:spcAft>
                <a:spcPts val="0"/>
              </a:spcAft>
              <a:buClr>
                <a:schemeClr val="dk1"/>
              </a:buClr>
              <a:buSzPct val="100000"/>
              <a:buChar char="🞇"/>
            </a:pPr>
            <a:r>
              <a:rPr lang="en-CA">
                <a:solidFill>
                  <a:schemeClr val="dk1"/>
                </a:solidFill>
              </a:rPr>
              <a:t>Arthritis (pain, swelling, or stiffness in any joint)</a:t>
            </a:r>
            <a:endParaRPr>
              <a:solidFill>
                <a:schemeClr val="dk1"/>
              </a:solidFill>
            </a:endParaRPr>
          </a:p>
          <a:p>
            <a:pPr indent="-293369" lvl="1" marL="742950" rtl="0" algn="l">
              <a:spcBef>
                <a:spcPts val="848"/>
              </a:spcBef>
              <a:spcAft>
                <a:spcPts val="0"/>
              </a:spcAft>
              <a:buClr>
                <a:schemeClr val="dk1"/>
              </a:buClr>
              <a:buSzPct val="100000"/>
              <a:buChar char="🞇"/>
            </a:pPr>
            <a:r>
              <a:rPr lang="en-CA">
                <a:solidFill>
                  <a:schemeClr val="dk1"/>
                </a:solidFill>
              </a:rPr>
              <a:t>Sleep apnea causing poor sleep and excessive sleepiness during the day</a:t>
            </a:r>
            <a:endParaRPr>
              <a:solidFill>
                <a:schemeClr val="dk1"/>
              </a:solidFill>
            </a:endParaRPr>
          </a:p>
          <a:p>
            <a:pPr indent="-293369" lvl="1" marL="742950" rtl="0" algn="l">
              <a:spcBef>
                <a:spcPts val="848"/>
              </a:spcBef>
              <a:spcAft>
                <a:spcPts val="0"/>
              </a:spcAft>
              <a:buClr>
                <a:schemeClr val="dk1"/>
              </a:buClr>
              <a:buSzPct val="100000"/>
              <a:buChar char="🞇"/>
            </a:pPr>
            <a:r>
              <a:rPr lang="en-CA">
                <a:solidFill>
                  <a:schemeClr val="dk1"/>
                </a:solidFill>
              </a:rPr>
              <a:t>Pain, numbness, tingling, or weakness in hands and wrists (carpal tunnel syndrome)</a:t>
            </a:r>
            <a:endParaRPr>
              <a:solidFill>
                <a:schemeClr val="dk1"/>
              </a:solidFill>
            </a:endParaRPr>
          </a:p>
          <a:p>
            <a:pPr indent="-293369" lvl="1" marL="742950" rtl="0" algn="l">
              <a:spcBef>
                <a:spcPts val="848"/>
              </a:spcBef>
              <a:spcAft>
                <a:spcPts val="0"/>
              </a:spcAft>
              <a:buClr>
                <a:schemeClr val="dk1"/>
              </a:buClr>
              <a:buSzPct val="100000"/>
              <a:buChar char="🞇"/>
            </a:pPr>
            <a:r>
              <a:rPr lang="en-CA">
                <a:solidFill>
                  <a:schemeClr val="dk1"/>
                </a:solidFill>
              </a:rPr>
              <a:t>Large numbers of skin tags</a:t>
            </a:r>
            <a:endParaRPr>
              <a:solidFill>
                <a:schemeClr val="dk1"/>
              </a:solidFill>
            </a:endParaRPr>
          </a:p>
          <a:p>
            <a:pPr indent="0" lvl="1" marL="457200" rtl="0" algn="l">
              <a:spcBef>
                <a:spcPts val="848"/>
              </a:spcBef>
              <a:spcAft>
                <a:spcPts val="0"/>
              </a:spcAft>
              <a:buSzPct val="100000"/>
              <a:buNone/>
            </a:pPr>
            <a:r>
              <a:rPr lang="en-CA" u="sng">
                <a:solidFill>
                  <a:schemeClr val="hlink"/>
                </a:solidFill>
                <a:hlinkClick r:id="rId3"/>
              </a:rPr>
              <a:t>https://youtu.be/U5VVSCVJt_w</a:t>
            </a:r>
            <a:endParaRPr/>
          </a:p>
          <a:p>
            <a:pPr indent="-207009" lvl="1" marL="742950" rtl="0" algn="l">
              <a:spcBef>
                <a:spcPts val="848"/>
              </a:spcBef>
              <a:spcAft>
                <a:spcPts val="0"/>
              </a:spcAft>
              <a:buSzPct val="100000"/>
              <a:buNone/>
            </a:pPr>
            <a:r>
              <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86"/>
          <p:cNvSpPr txBox="1"/>
          <p:nvPr>
            <p:ph type="title"/>
          </p:nvPr>
        </p:nvSpPr>
        <p:spPr>
          <a:xfrm>
            <a:off x="1009443" y="3308581"/>
            <a:ext cx="7117178" cy="14688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lt1"/>
              </a:buClr>
              <a:buSzPts val="3200"/>
              <a:buFont typeface="Verdana"/>
              <a:buNone/>
            </a:pPr>
            <a:r>
              <a:rPr lang="en-CA"/>
              <a:t>Pituitary Tumors</a:t>
            </a:r>
            <a:endParaRPr/>
          </a:p>
        </p:txBody>
      </p:sp>
      <p:sp>
        <p:nvSpPr>
          <p:cNvPr id="627" name="Google Shape;627;p86"/>
          <p:cNvSpPr txBox="1"/>
          <p:nvPr>
            <p:ph idx="1" type="body"/>
          </p:nvPr>
        </p:nvSpPr>
        <p:spPr>
          <a:xfrm>
            <a:off x="1009443" y="4777381"/>
            <a:ext cx="7117178" cy="8604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1800"/>
              <a:buNone/>
            </a:pPr>
            <a:r>
              <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87"/>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Overview</a:t>
            </a:r>
            <a:endParaRPr>
              <a:solidFill>
                <a:schemeClr val="dk1"/>
              </a:solidFill>
            </a:endParaRPr>
          </a:p>
        </p:txBody>
      </p:sp>
      <p:sp>
        <p:nvSpPr>
          <p:cNvPr id="633" name="Google Shape;633;p87"/>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Almost all pituitary tumors are </a:t>
            </a:r>
            <a:r>
              <a:rPr lang="en-CA">
                <a:solidFill>
                  <a:schemeClr val="dk1"/>
                </a:solidFill>
              </a:rPr>
              <a:t>benign glandular</a:t>
            </a:r>
            <a:r>
              <a:rPr lang="en-CA">
                <a:solidFill>
                  <a:schemeClr val="dk1"/>
                </a:solidFill>
              </a:rPr>
              <a:t> tumors called pituitary adenomas. These tumors are considered benign because they don’t spread to other parts of the body, like cancers can do. Still, even benign pituitary tumors can cause significant health problems because of their location near the brain and because many of them secrete excess hormones.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Pituitary cancers (called pituitary carcinomas) are very rare.</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88"/>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Pituitary Adenomas</a:t>
            </a:r>
            <a:endParaRPr>
              <a:solidFill>
                <a:schemeClr val="dk1"/>
              </a:solidFill>
            </a:endParaRPr>
          </a:p>
        </p:txBody>
      </p:sp>
      <p:sp>
        <p:nvSpPr>
          <p:cNvPr id="639" name="Google Shape;639;p88"/>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Benign tumors do not spread outside the skull</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Usually remain confined to the sella turcica, sometimes they grow into the walls of the sella turcica and surrounding blood vessels, nerves, and coverings of the brain. They don’t grow very large, but they can have a big impact on a person’s health</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If the tumor becomes larger than about a centimeter across, it may grow upward, where it can compress and damage nearby parts of the brain and the nerves that arise from it. This can lead to symptoms such as vision changes or headaches </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89"/>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Types Based on Size</a:t>
            </a:r>
            <a:endParaRPr>
              <a:solidFill>
                <a:schemeClr val="dk1"/>
              </a:solidFill>
            </a:endParaRPr>
          </a:p>
        </p:txBody>
      </p:sp>
      <p:sp>
        <p:nvSpPr>
          <p:cNvPr id="645" name="Google Shape;645;p89"/>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fontScale="92500" lnSpcReduction="10000"/>
          </a:bodyPr>
          <a:lstStyle/>
          <a:p>
            <a:pPr indent="0" lvl="0" marL="0" rtl="0" algn="l">
              <a:spcBef>
                <a:spcPts val="0"/>
              </a:spcBef>
              <a:spcAft>
                <a:spcPts val="0"/>
              </a:spcAft>
              <a:buSzPct val="100000"/>
              <a:buNone/>
            </a:pPr>
            <a:r>
              <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Microadenomas - smaller than 1 centimeter across. Because these tumors are small, they rarely damage the rest of the pituitary or nearby tissues. But they can cause symptoms if they make too much of a certain hormone. Many people actually have small adenomas that are never detected because they never grow large enough or secrete enough hormones to cause a problem.</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Macroadenomas  - 1 cm across or larger. They can affect a person’s health in 2 ways</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They can cause symptoms if they make too much of a certain hormone</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They can cause symptoms by pressing on normal parts of the pituitary or on nearby nerves, such as the optic nerves.</a:t>
            </a:r>
            <a:endParaRPr>
              <a:solidFill>
                <a:schemeClr val="dk1"/>
              </a:solidFill>
            </a:endParaRPr>
          </a:p>
          <a:p>
            <a:pPr indent="-237172" lvl="0" marL="342900" rtl="0" algn="l">
              <a:spcBef>
                <a:spcPts val="933"/>
              </a:spcBef>
              <a:spcAft>
                <a:spcPts val="0"/>
              </a:spcAft>
              <a:buSzPct val="100000"/>
              <a:buNone/>
            </a:pPr>
            <a:r>
              <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90"/>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Type Based on Hormone</a:t>
            </a:r>
            <a:endParaRPr>
              <a:solidFill>
                <a:schemeClr val="dk1"/>
              </a:solidFill>
            </a:endParaRPr>
          </a:p>
        </p:txBody>
      </p:sp>
      <p:sp>
        <p:nvSpPr>
          <p:cNvPr id="651" name="Google Shape;651;p90"/>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55600" lvl="0" marL="342900" rtl="0" algn="l">
              <a:spcBef>
                <a:spcPts val="0"/>
              </a:spcBef>
              <a:spcAft>
                <a:spcPts val="0"/>
              </a:spcAft>
              <a:buClr>
                <a:schemeClr val="dk1"/>
              </a:buClr>
              <a:buSzPts val="2000"/>
              <a:buChar char="🞇"/>
            </a:pPr>
            <a:r>
              <a:rPr lang="en-CA" sz="2000">
                <a:solidFill>
                  <a:schemeClr val="dk1"/>
                </a:solidFill>
              </a:rPr>
              <a:t>Also classified by whether they make too much of a hormone and, if they do, which type they make</a:t>
            </a:r>
            <a:endParaRPr sz="2000">
              <a:solidFill>
                <a:schemeClr val="dk1"/>
              </a:solidFill>
            </a:endParaRPr>
          </a:p>
          <a:p>
            <a:pPr indent="-355600" lvl="0" marL="342900" rtl="0" algn="l">
              <a:spcBef>
                <a:spcPts val="960"/>
              </a:spcBef>
              <a:spcAft>
                <a:spcPts val="0"/>
              </a:spcAft>
              <a:buClr>
                <a:schemeClr val="dk1"/>
              </a:buClr>
              <a:buSzPts val="2000"/>
              <a:buChar char="🞇"/>
            </a:pPr>
            <a:r>
              <a:rPr lang="en-CA" sz="2000">
                <a:solidFill>
                  <a:schemeClr val="dk1"/>
                </a:solidFill>
              </a:rPr>
              <a:t>If a pituitary adenoma makes too much of a hormone it is called functional. If it doesn’t make enough hormones to cause problems it is called non-functional.</a:t>
            </a:r>
            <a:endParaRPr sz="2000">
              <a:solidFill>
                <a:schemeClr val="dk1"/>
              </a:solidFill>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91"/>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Functional Adenomas</a:t>
            </a:r>
            <a:endParaRPr>
              <a:solidFill>
                <a:schemeClr val="dk1"/>
              </a:solidFill>
            </a:endParaRPr>
          </a:p>
        </p:txBody>
      </p:sp>
      <p:sp>
        <p:nvSpPr>
          <p:cNvPr id="657" name="Google Shape;657;p91"/>
          <p:cNvSpPr txBox="1"/>
          <p:nvPr>
            <p:ph idx="1" type="body"/>
          </p:nvPr>
        </p:nvSpPr>
        <p:spPr>
          <a:xfrm>
            <a:off x="1009443" y="1807361"/>
            <a:ext cx="7125112" cy="4285935"/>
          </a:xfrm>
          <a:prstGeom prst="rect">
            <a:avLst/>
          </a:prstGeom>
          <a:noFill/>
          <a:ln>
            <a:noFill/>
          </a:ln>
        </p:spPr>
        <p:txBody>
          <a:bodyPr anchorCtr="0" anchor="ctr" bIns="45700" lIns="91425" spcFirstLastPara="1" rIns="91425" wrap="square" tIns="45700">
            <a:normAutofit fontScale="92500" lnSpcReduction="20000"/>
          </a:bodyPr>
          <a:lstStyle/>
          <a:p>
            <a:pPr indent="-342900" lvl="0" marL="342900" rtl="0" algn="l">
              <a:spcBef>
                <a:spcPts val="0"/>
              </a:spcBef>
              <a:spcAft>
                <a:spcPts val="0"/>
              </a:spcAft>
              <a:buClr>
                <a:schemeClr val="dk1"/>
              </a:buClr>
              <a:buSzPct val="100000"/>
              <a:buChar char="🞇"/>
            </a:pPr>
            <a:r>
              <a:rPr lang="en-CA">
                <a:solidFill>
                  <a:schemeClr val="dk1"/>
                </a:solidFill>
              </a:rPr>
              <a:t>Functional adenomas: Most of the pituitary adenomas that are found make excess hormones. Based on this, adenomas are classified as:</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Prolactin-producing adenomas (prolactinomas), which account for about 4 out of 10 pituitary tumors</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Growth hormone-secreting adenomas, which make up about 2 in 10 pituitary tumors</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Corticotropin (ACTH)-secreting adenomas (about 5% to 10%)</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Gonadotropin (LH and FSH)-secreting adenomas (less than 1%)</a:t>
            </a:r>
            <a:endParaRPr>
              <a:solidFill>
                <a:schemeClr val="dk1"/>
              </a:solidFill>
            </a:endParaRPr>
          </a:p>
          <a:p>
            <a:pPr indent="-285750" lvl="1" marL="742950" rtl="0" algn="l">
              <a:spcBef>
                <a:spcPts val="896"/>
              </a:spcBef>
              <a:spcAft>
                <a:spcPts val="0"/>
              </a:spcAft>
              <a:buClr>
                <a:schemeClr val="dk1"/>
              </a:buClr>
              <a:buSzPct val="100000"/>
              <a:buChar char="🞇"/>
            </a:pPr>
            <a:r>
              <a:rPr lang="en-CA">
                <a:solidFill>
                  <a:schemeClr val="dk1"/>
                </a:solidFill>
              </a:rPr>
              <a:t>Thyrotropin (TSH)-secreting adenomas (less than 1%)</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Some adenomas secrete more than one type of hormone.</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The kind of hormone an adenoma produces strongly affects what signs and symptoms the patient has. It also affects which tests are used for diagnosis, the choice of treatment, and the patient’s outlook.</a:t>
            </a:r>
            <a:endParaRPr>
              <a:solidFill>
                <a:schemeClr val="dk1"/>
              </a:solidFill>
            </a:endParaRPr>
          </a:p>
          <a:p>
            <a:pPr indent="-237172" lvl="0" marL="342900" rtl="0" algn="l">
              <a:spcBef>
                <a:spcPts val="933"/>
              </a:spcBef>
              <a:spcAft>
                <a:spcPts val="0"/>
              </a:spcAft>
              <a:buSzPct val="100000"/>
              <a:buNone/>
            </a:pPr>
            <a:r>
              <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92"/>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Non Functional Adenomas</a:t>
            </a:r>
            <a:endParaRPr>
              <a:solidFill>
                <a:schemeClr val="dk1"/>
              </a:solidFill>
            </a:endParaRPr>
          </a:p>
        </p:txBody>
      </p:sp>
      <p:sp>
        <p:nvSpPr>
          <p:cNvPr id="663" name="Google Shape;663;p92"/>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55600" lvl="0" marL="342900" rtl="0" algn="l">
              <a:spcBef>
                <a:spcPts val="0"/>
              </a:spcBef>
              <a:spcAft>
                <a:spcPts val="0"/>
              </a:spcAft>
              <a:buClr>
                <a:schemeClr val="dk1"/>
              </a:buClr>
              <a:buSzPts val="2000"/>
              <a:buChar char="🞇"/>
            </a:pPr>
            <a:r>
              <a:rPr lang="en-CA" sz="2000">
                <a:solidFill>
                  <a:schemeClr val="dk1"/>
                </a:solidFill>
              </a:rPr>
              <a:t>Non-functional adenomas: Pituitary adenomas that don’t make excess hormones are called non-functional adenomas or null cell adenomas.</a:t>
            </a:r>
            <a:endParaRPr sz="2000">
              <a:solidFill>
                <a:schemeClr val="dk1"/>
              </a:solidFill>
            </a:endParaRPr>
          </a:p>
          <a:p>
            <a:pPr indent="0" lvl="0" marL="342900" rtl="0" algn="l">
              <a:spcBef>
                <a:spcPts val="0"/>
              </a:spcBef>
              <a:spcAft>
                <a:spcPts val="0"/>
              </a:spcAft>
              <a:buNone/>
            </a:pPr>
            <a:r>
              <a:t/>
            </a:r>
            <a:endParaRPr sz="2000">
              <a:solidFill>
                <a:schemeClr val="dk1"/>
              </a:solidFill>
            </a:endParaRPr>
          </a:p>
          <a:p>
            <a:pPr indent="-355600" lvl="0" marL="342900" rtl="0" algn="l">
              <a:spcBef>
                <a:spcPts val="0"/>
              </a:spcBef>
              <a:spcAft>
                <a:spcPts val="0"/>
              </a:spcAft>
              <a:buClr>
                <a:schemeClr val="dk1"/>
              </a:buClr>
              <a:buSzPts val="2000"/>
              <a:buChar char="🞇"/>
            </a:pPr>
            <a:r>
              <a:rPr lang="en-CA" sz="2000">
                <a:solidFill>
                  <a:schemeClr val="dk1"/>
                </a:solidFill>
              </a:rPr>
              <a:t> They account for about 3 in 10 of all pituitary tumors that are found. They are usually detected as macroadenomas, causing symptoms because of their size as they press on surrounding structures.</a:t>
            </a:r>
            <a:endParaRPr sz="2000">
              <a:solidFill>
                <a:schemeClr val="dk1"/>
              </a:solidFill>
            </a:endParaRPr>
          </a:p>
          <a:p>
            <a:pPr indent="-228600" lvl="0" marL="342900" rtl="0" algn="l">
              <a:spcBef>
                <a:spcPts val="960"/>
              </a:spcBef>
              <a:spcAft>
                <a:spcPts val="0"/>
              </a:spcAft>
              <a:buSzPts val="1800"/>
              <a:buNone/>
            </a:pPr>
            <a:r>
              <a:t/>
            </a:r>
            <a:endParaRPr/>
          </a:p>
          <a:p>
            <a:pPr indent="-228600" lvl="0" marL="342900" rtl="0" algn="l">
              <a:spcBef>
                <a:spcPts val="960"/>
              </a:spcBef>
              <a:spcAft>
                <a:spcPts val="0"/>
              </a:spcAft>
              <a:buSzPts val="1800"/>
              <a:buNone/>
            </a:pPr>
            <a:r>
              <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93"/>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Pituitary Carcinomas</a:t>
            </a:r>
            <a:endParaRPr>
              <a:solidFill>
                <a:schemeClr val="dk1"/>
              </a:solidFill>
            </a:endParaRPr>
          </a:p>
        </p:txBody>
      </p:sp>
      <p:sp>
        <p:nvSpPr>
          <p:cNvPr id="669" name="Google Shape;669;p93"/>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1800"/>
              <a:buNone/>
            </a:pPr>
            <a:r>
              <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Cancers of the pituitary gland are rare</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Most are found in older people</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These cancers usually make hormones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Most often it spreads to the brain, spinal cord, meninges or bone around the pituitary. Rarely, these cancers spread to other organs such as the liver, heart, or lungs.</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94"/>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Other Tumors of the Pituitary Region</a:t>
            </a:r>
            <a:endParaRPr>
              <a:solidFill>
                <a:schemeClr val="dk1"/>
              </a:solidFill>
            </a:endParaRPr>
          </a:p>
        </p:txBody>
      </p:sp>
      <p:sp>
        <p:nvSpPr>
          <p:cNvPr id="675" name="Google Shape;675;p94"/>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1800"/>
              <a:buNone/>
            </a:pPr>
            <a:r>
              <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There are several other types of benign tumors that grow in the region of the pituitary, as well as some malignant ones. All are much less common than pituitary adenomas.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Cancers that start in some other parts of the body (like the breast) can sometimes spread to the pituitary. </a:t>
            </a:r>
            <a:endParaRPr>
              <a:solidFill>
                <a:schemeClr val="dk1"/>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95"/>
          <p:cNvSpPr txBox="1"/>
          <p:nvPr>
            <p:ph type="title"/>
          </p:nvPr>
        </p:nvSpPr>
        <p:spPr>
          <a:xfrm>
            <a:off x="1009443" y="3308581"/>
            <a:ext cx="7117178" cy="14688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lt1"/>
              </a:buClr>
              <a:buSzPts val="3200"/>
              <a:buFont typeface="Verdana"/>
              <a:buNone/>
            </a:pPr>
            <a:r>
              <a:rPr lang="en-CA"/>
              <a:t>Adrenal Gland Pathologies</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96"/>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Cushing Syndrome</a:t>
            </a:r>
            <a:endParaRPr>
              <a:solidFill>
                <a:schemeClr val="dk1"/>
              </a:solidFill>
            </a:endParaRPr>
          </a:p>
        </p:txBody>
      </p:sp>
      <p:sp>
        <p:nvSpPr>
          <p:cNvPr id="686" name="Google Shape;686;p96"/>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A disorder that occurs when the body has a high level of the hormone cortisol.</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Most common cause of Cushing syndrome is taking too much glucocorticosteroid medicine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Ex Prednisone, dexamethasone, and prednisolone</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Glucocorticoids mimic the action of the body’s natural hormone cortisol. Used to treat conditions such as asthma, skin inflammation, cancer, bowel disease, joint pain, rheumatoid arthritis.</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pic>
        <p:nvPicPr>
          <p:cNvPr id="691" name="Google Shape;691;p97"/>
          <p:cNvPicPr preferRelativeResize="0"/>
          <p:nvPr/>
        </p:nvPicPr>
        <p:blipFill rotWithShape="1">
          <a:blip r:embed="rId3">
            <a:alphaModFix/>
          </a:blip>
          <a:srcRect b="0" l="0" r="0" t="0"/>
          <a:stretch/>
        </p:blipFill>
        <p:spPr>
          <a:xfrm>
            <a:off x="4211960" y="404664"/>
            <a:ext cx="2962275" cy="3819525"/>
          </a:xfrm>
          <a:prstGeom prst="rect">
            <a:avLst/>
          </a:prstGeom>
          <a:noFill/>
          <a:ln>
            <a:noFill/>
          </a:ln>
        </p:spPr>
      </p:pic>
      <p:pic>
        <p:nvPicPr>
          <p:cNvPr id="692" name="Google Shape;692;p97"/>
          <p:cNvPicPr preferRelativeResize="0"/>
          <p:nvPr/>
        </p:nvPicPr>
        <p:blipFill rotWithShape="1">
          <a:blip r:embed="rId4">
            <a:alphaModFix/>
          </a:blip>
          <a:srcRect b="0" l="0" r="0" t="0"/>
          <a:stretch/>
        </p:blipFill>
        <p:spPr>
          <a:xfrm>
            <a:off x="179512" y="2708920"/>
            <a:ext cx="3744416" cy="3240360"/>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98"/>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Other Causes</a:t>
            </a:r>
            <a:endParaRPr>
              <a:solidFill>
                <a:schemeClr val="dk1"/>
              </a:solidFill>
            </a:endParaRPr>
          </a:p>
        </p:txBody>
      </p:sp>
      <p:sp>
        <p:nvSpPr>
          <p:cNvPr id="698" name="Google Shape;698;p98"/>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Bodies produce too much cortisol Causes of too much cortisol are: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Pituitary gland makes too much of the hormone ACTH. ACTH then signals the adrenal glands to produce too much cortisol. A pituitary gland tumor can cause this condition.</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Tumor of the adrenal gland</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Tumors elsewhere in the body that produce ACTH (ectopic Cushing syndrome) (like a certain type of lung cancer which produce ACTH)</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99"/>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Signs &amp; Symptoms</a:t>
            </a:r>
            <a:endParaRPr>
              <a:solidFill>
                <a:schemeClr val="dk1"/>
              </a:solidFill>
            </a:endParaRPr>
          </a:p>
        </p:txBody>
      </p:sp>
      <p:sp>
        <p:nvSpPr>
          <p:cNvPr id="704" name="Google Shape;704;p99"/>
          <p:cNvSpPr txBox="1"/>
          <p:nvPr>
            <p:ph idx="1" type="body"/>
          </p:nvPr>
        </p:nvSpPr>
        <p:spPr>
          <a:xfrm>
            <a:off x="1009450" y="1600200"/>
            <a:ext cx="7125000" cy="4258500"/>
          </a:xfrm>
          <a:prstGeom prst="rect">
            <a:avLst/>
          </a:prstGeom>
          <a:noFill/>
          <a:ln>
            <a:noFill/>
          </a:ln>
        </p:spPr>
        <p:txBody>
          <a:bodyPr anchorCtr="0" anchor="ctr" bIns="45700" lIns="91425" spcFirstLastPara="1" rIns="91425" wrap="square" tIns="45700">
            <a:normAutofit lnSpcReduction="10000"/>
          </a:bodyPr>
          <a:lstStyle/>
          <a:p>
            <a:pPr indent="-342900" lvl="0" marL="342900" rtl="0" algn="l">
              <a:spcBef>
                <a:spcPts val="0"/>
              </a:spcBef>
              <a:spcAft>
                <a:spcPts val="0"/>
              </a:spcAft>
              <a:buClr>
                <a:schemeClr val="dk1"/>
              </a:buClr>
              <a:buSzPts val="1800"/>
              <a:buChar char="🞇"/>
            </a:pPr>
            <a:r>
              <a:rPr lang="en-CA">
                <a:solidFill>
                  <a:schemeClr val="dk1"/>
                </a:solidFill>
              </a:rPr>
              <a:t>Round, red, full face (moon face)</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Slow growth rate in children</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Weight gain with fat accumulation on the trunk, but fat loss from the arms, legs, and buttocks (central obesity)</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Skin changes that are often seen:</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Skin infections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Purple marks called striae on the skin of the abdomen, thighs, and breasts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Thin skin with easy bruising</a:t>
            </a:r>
            <a:endParaRPr>
              <a:solidFill>
                <a:schemeClr val="dk1"/>
              </a:solidFill>
            </a:endParaRPr>
          </a:p>
          <a:p>
            <a:pPr indent="-228600" lvl="0" marL="342900" rtl="0" algn="l">
              <a:spcBef>
                <a:spcPts val="960"/>
              </a:spcBef>
              <a:spcAft>
                <a:spcPts val="0"/>
              </a:spcAft>
              <a:buSzPts val="1800"/>
              <a:buNone/>
            </a:pPr>
            <a:r>
              <a:t/>
            </a:r>
            <a:endParaRPr/>
          </a:p>
          <a:p>
            <a:pPr indent="-228600" lvl="0" marL="342900" rtl="0" algn="l">
              <a:spcBef>
                <a:spcPts val="960"/>
              </a:spcBef>
              <a:spcAft>
                <a:spcPts val="0"/>
              </a:spcAft>
              <a:buSzPts val="1800"/>
              <a:buNone/>
            </a:pPr>
            <a:r>
              <a:t/>
            </a:r>
            <a:endParaRPr/>
          </a:p>
          <a:p>
            <a:pPr indent="-228600" lvl="0" marL="342900" rtl="0" algn="l">
              <a:spcBef>
                <a:spcPts val="960"/>
              </a:spcBef>
              <a:spcAft>
                <a:spcPts val="0"/>
              </a:spcAft>
              <a:buSzPts val="1800"/>
              <a:buNone/>
            </a:pPr>
            <a:r>
              <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100"/>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710" name="Google Shape;710;p100"/>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Muscle and bone changes include: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Backache, which occurs with routine activities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Bone pain or tenderness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Collection of fat between the shoulders and above collar bone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Rib and spine fractures caused by thinning of the bones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Weak muscles, especially of the hips and shoulders</a:t>
            </a:r>
            <a:endParaRPr>
              <a:solidFill>
                <a:schemeClr val="dk1"/>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101"/>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716" name="Google Shape;716;p101"/>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0" lvl="0" marL="0" rtl="0" algn="l">
              <a:spcBef>
                <a:spcPts val="920"/>
              </a:spcBef>
              <a:spcAft>
                <a:spcPts val="0"/>
              </a:spcAft>
              <a:buNone/>
            </a:pPr>
            <a:r>
              <a:t/>
            </a:r>
            <a:endParaRPr sz="1600">
              <a:solidFill>
                <a:schemeClr val="dk1"/>
              </a:solidFill>
            </a:endParaRPr>
          </a:p>
          <a:p>
            <a:pPr indent="-342900" lvl="0" marL="342900" rtl="0" algn="l">
              <a:spcBef>
                <a:spcPts val="0"/>
              </a:spcBef>
              <a:spcAft>
                <a:spcPts val="0"/>
              </a:spcAft>
              <a:buClr>
                <a:schemeClr val="dk1"/>
              </a:buClr>
              <a:buSzPts val="1800"/>
              <a:buChar char="🞇"/>
            </a:pPr>
            <a:r>
              <a:rPr lang="en-CA">
                <a:solidFill>
                  <a:schemeClr val="dk1"/>
                </a:solidFill>
              </a:rPr>
              <a:t>Women with Cushing syndrome often have: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Excess hair growth on the face, neck, chest, abdomen, and thighs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Periods that become irregular or stop</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Men may have: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Decreased or no desire for sex</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Impotence</a:t>
            </a:r>
            <a:endParaRPr>
              <a:solidFill>
                <a:schemeClr val="dk1"/>
              </a:solidFill>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102"/>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722" name="Google Shape;722;p102"/>
          <p:cNvSpPr txBox="1"/>
          <p:nvPr>
            <p:ph idx="1" type="body"/>
          </p:nvPr>
        </p:nvSpPr>
        <p:spPr>
          <a:xfrm>
            <a:off x="1043600" y="1714500"/>
            <a:ext cx="7125000" cy="4325700"/>
          </a:xfrm>
          <a:prstGeom prst="rect">
            <a:avLst/>
          </a:prstGeom>
          <a:noFill/>
          <a:ln>
            <a:noFill/>
          </a:ln>
        </p:spPr>
        <p:txBody>
          <a:bodyPr anchorCtr="0" anchor="ctr" bIns="45700" lIns="91425" spcFirstLastPara="1" rIns="91425" wrap="square" tIns="45700">
            <a:normAutofit/>
          </a:bodyPr>
          <a:lstStyle/>
          <a:p>
            <a:pPr indent="-349250" lvl="0" marL="342900" rtl="0" algn="l">
              <a:spcBef>
                <a:spcPts val="0"/>
              </a:spcBef>
              <a:spcAft>
                <a:spcPts val="0"/>
              </a:spcAft>
              <a:buClr>
                <a:schemeClr val="dk1"/>
              </a:buClr>
              <a:buSzPts val="1900"/>
              <a:buChar char="🞇"/>
            </a:pPr>
            <a:r>
              <a:rPr lang="en-CA" sz="1900">
                <a:solidFill>
                  <a:schemeClr val="dk1"/>
                </a:solidFill>
              </a:rPr>
              <a:t>Other symptoms that may occur with this disease:</a:t>
            </a:r>
            <a:endParaRPr sz="1900">
              <a:solidFill>
                <a:schemeClr val="dk1"/>
              </a:solidFill>
            </a:endParaRPr>
          </a:p>
          <a:p>
            <a:pPr indent="-292100" lvl="1" marL="742950" rtl="0" algn="l">
              <a:spcBef>
                <a:spcPts val="920"/>
              </a:spcBef>
              <a:spcAft>
                <a:spcPts val="0"/>
              </a:spcAft>
              <a:buClr>
                <a:schemeClr val="dk1"/>
              </a:buClr>
              <a:buSzPts val="1700"/>
              <a:buChar char="🞇"/>
            </a:pPr>
            <a:r>
              <a:rPr lang="en-CA" sz="1700">
                <a:solidFill>
                  <a:schemeClr val="dk1"/>
                </a:solidFill>
              </a:rPr>
              <a:t>Mental changes, such as depression, anxiety, or changes in behavior</a:t>
            </a:r>
            <a:endParaRPr sz="1700">
              <a:solidFill>
                <a:schemeClr val="dk1"/>
              </a:solidFill>
            </a:endParaRPr>
          </a:p>
          <a:p>
            <a:pPr indent="-292100" lvl="1" marL="742950" rtl="0" algn="l">
              <a:spcBef>
                <a:spcPts val="920"/>
              </a:spcBef>
              <a:spcAft>
                <a:spcPts val="0"/>
              </a:spcAft>
              <a:buClr>
                <a:schemeClr val="dk1"/>
              </a:buClr>
              <a:buSzPts val="1700"/>
              <a:buChar char="🞇"/>
            </a:pPr>
            <a:r>
              <a:rPr lang="en-CA" sz="1700">
                <a:solidFill>
                  <a:schemeClr val="dk1"/>
                </a:solidFill>
              </a:rPr>
              <a:t>Fatigue</a:t>
            </a:r>
            <a:endParaRPr sz="1700">
              <a:solidFill>
                <a:schemeClr val="dk1"/>
              </a:solidFill>
            </a:endParaRPr>
          </a:p>
          <a:p>
            <a:pPr indent="-292100" lvl="1" marL="742950" rtl="0" algn="l">
              <a:spcBef>
                <a:spcPts val="920"/>
              </a:spcBef>
              <a:spcAft>
                <a:spcPts val="0"/>
              </a:spcAft>
              <a:buClr>
                <a:schemeClr val="dk1"/>
              </a:buClr>
              <a:buSzPts val="1700"/>
              <a:buChar char="🞇"/>
            </a:pPr>
            <a:r>
              <a:rPr lang="en-CA" sz="1700">
                <a:solidFill>
                  <a:schemeClr val="dk1"/>
                </a:solidFill>
              </a:rPr>
              <a:t>Headache</a:t>
            </a:r>
            <a:endParaRPr sz="1700">
              <a:solidFill>
                <a:schemeClr val="dk1"/>
              </a:solidFill>
            </a:endParaRPr>
          </a:p>
          <a:p>
            <a:pPr indent="-292100" lvl="1" marL="742950" rtl="0" algn="l">
              <a:spcBef>
                <a:spcPts val="920"/>
              </a:spcBef>
              <a:spcAft>
                <a:spcPts val="0"/>
              </a:spcAft>
              <a:buClr>
                <a:schemeClr val="dk1"/>
              </a:buClr>
              <a:buSzPts val="1700"/>
              <a:buChar char="🞇"/>
            </a:pPr>
            <a:r>
              <a:rPr lang="en-CA" sz="1700">
                <a:solidFill>
                  <a:schemeClr val="dk1"/>
                </a:solidFill>
              </a:rPr>
              <a:t>Increased thirst and urination</a:t>
            </a:r>
            <a:endParaRPr sz="1700">
              <a:solidFill>
                <a:schemeClr val="dk1"/>
              </a:solidFill>
            </a:endParaRPr>
          </a:p>
          <a:p>
            <a:pPr indent="0" lvl="0" marL="0" rtl="0" algn="l">
              <a:spcBef>
                <a:spcPts val="960"/>
              </a:spcBef>
              <a:spcAft>
                <a:spcPts val="0"/>
              </a:spcAft>
              <a:buSzPts val="1800"/>
              <a:buNone/>
            </a:pPr>
            <a:r>
              <a:rPr lang="en-CA" sz="1900" u="sng">
                <a:solidFill>
                  <a:schemeClr val="hlink"/>
                </a:solidFill>
                <a:hlinkClick r:id="rId3"/>
              </a:rPr>
              <a:t>https://youtu.be/ea1sXgd5ui8</a:t>
            </a:r>
            <a:endParaRPr sz="1900"/>
          </a:p>
          <a:p>
            <a:pPr indent="-228600" lvl="0" marL="342900" rtl="0" algn="l">
              <a:spcBef>
                <a:spcPts val="960"/>
              </a:spcBef>
              <a:spcAft>
                <a:spcPts val="0"/>
              </a:spcAft>
              <a:buSzPts val="1800"/>
              <a:buNone/>
            </a:pPr>
            <a:r>
              <a:t/>
            </a:r>
            <a:endParaRPr sz="1900"/>
          </a:p>
          <a:p>
            <a:pPr indent="-228600" lvl="0" marL="342900" rtl="0" algn="l">
              <a:spcBef>
                <a:spcPts val="960"/>
              </a:spcBef>
              <a:spcAft>
                <a:spcPts val="0"/>
              </a:spcAft>
              <a:buSzPts val="1800"/>
              <a:buNone/>
            </a:pPr>
            <a:r>
              <a:t/>
            </a:r>
            <a:endParaRPr sz="1900"/>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103"/>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Addison’s Disease</a:t>
            </a:r>
            <a:endParaRPr>
              <a:solidFill>
                <a:schemeClr val="dk1"/>
              </a:solidFill>
            </a:endParaRPr>
          </a:p>
        </p:txBody>
      </p:sp>
      <p:sp>
        <p:nvSpPr>
          <p:cNvPr id="728" name="Google Shape;728;p103"/>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AKA adrenal insufficiency, or hypocortisolism</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Endocrine disorder</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Occurs in all age groups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Affects men and women equally</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Characterized by weight loss, muscle weakness, fatigue, low blood pressure, and sometimes darkening of the skin in both exposed and non-exposed parts of the body</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Occurs when the adrenal glands do not produce enough cortisol and, in some cases, aldosterone</a:t>
            </a:r>
            <a:endParaRPr>
              <a:solidFill>
                <a:schemeClr val="dk1"/>
              </a:solidFill>
            </a:endParaRPr>
          </a:p>
          <a:p>
            <a:pPr indent="0" lvl="0" marL="0" rtl="0" algn="l">
              <a:spcBef>
                <a:spcPts val="960"/>
              </a:spcBef>
              <a:spcAft>
                <a:spcPts val="0"/>
              </a:spcAft>
              <a:buSzPts val="1800"/>
              <a:buNone/>
            </a:pPr>
            <a:r>
              <a:t/>
            </a:r>
            <a:endParaRPr/>
          </a:p>
          <a:p>
            <a:pPr indent="0" lvl="0" marL="0" rtl="0" algn="l">
              <a:spcBef>
                <a:spcPts val="960"/>
              </a:spcBef>
              <a:spcAft>
                <a:spcPts val="0"/>
              </a:spcAft>
              <a:buSzPts val="1800"/>
              <a:buNone/>
            </a:pPr>
            <a:r>
              <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104"/>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Cortisol's most important job is to help the body respond to stress. Other vital tasks include: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helps maintain blood pressure and heart function</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helps slow the immune system's inflammation response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helps balance the effects of insulin in breaking down sugar for energy</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helps regulate the metabolism of proteins, carbohydrates, and fats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helps maintain proper arousal and sense of well-being</a:t>
            </a:r>
            <a:endParaRPr>
              <a:solidFill>
                <a:schemeClr val="dk1"/>
              </a:solidFill>
            </a:endParaRPr>
          </a:p>
          <a:p>
            <a:pPr indent="-228600" lvl="0" marL="342900" rtl="0" algn="l">
              <a:spcBef>
                <a:spcPts val="960"/>
              </a:spcBef>
              <a:spcAft>
                <a:spcPts val="0"/>
              </a:spcAft>
              <a:buSzPts val="1800"/>
              <a:buNone/>
            </a:pPr>
            <a:r>
              <a:t/>
            </a:r>
            <a:endParaRPr/>
          </a:p>
        </p:txBody>
      </p:sp>
      <p:sp>
        <p:nvSpPr>
          <p:cNvPr id="734" name="Google Shape;734;p104"/>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Functions of Cortisol</a:t>
            </a:r>
            <a:endParaRPr>
              <a:solidFill>
                <a:schemeClr val="dk1"/>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105"/>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Balance of Cortisol</a:t>
            </a:r>
            <a:endParaRPr>
              <a:solidFill>
                <a:schemeClr val="dk1"/>
              </a:solidFill>
            </a:endParaRPr>
          </a:p>
        </p:txBody>
      </p:sp>
      <p:sp>
        <p:nvSpPr>
          <p:cNvPr id="740" name="Google Shape;740;p105"/>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55600" lvl="0" marL="342900" rtl="0" algn="l">
              <a:spcBef>
                <a:spcPts val="0"/>
              </a:spcBef>
              <a:spcAft>
                <a:spcPts val="0"/>
              </a:spcAft>
              <a:buClr>
                <a:schemeClr val="dk1"/>
              </a:buClr>
              <a:buSzPts val="2000"/>
              <a:buChar char="🞇"/>
            </a:pPr>
            <a:r>
              <a:rPr lang="en-CA" sz="2000">
                <a:solidFill>
                  <a:schemeClr val="dk1"/>
                </a:solidFill>
              </a:rPr>
              <a:t>Regulated by the hypothalamus and pituitary gland</a:t>
            </a:r>
            <a:endParaRPr sz="2000">
              <a:solidFill>
                <a:schemeClr val="dk1"/>
              </a:solidFill>
            </a:endParaRPr>
          </a:p>
          <a:p>
            <a:pPr indent="-355600" lvl="0" marL="342900" rtl="0" algn="l">
              <a:spcBef>
                <a:spcPts val="960"/>
              </a:spcBef>
              <a:spcAft>
                <a:spcPts val="0"/>
              </a:spcAft>
              <a:buClr>
                <a:schemeClr val="dk1"/>
              </a:buClr>
              <a:buSzPts val="2000"/>
              <a:buChar char="🞇"/>
            </a:pPr>
            <a:r>
              <a:rPr lang="en-CA" sz="2000">
                <a:solidFill>
                  <a:schemeClr val="dk1"/>
                </a:solidFill>
              </a:rPr>
              <a:t>First, the hypothalamus sends "releasing hormones" to the pituitary gland. The pituitary responds by secreting ACTH (adrenocorticotropin), a hormone that stimulates the adrenal glands, they respond by producing cortisol. Completing the cycle, cortisol then signals the pituitary to lower secretion of ACTH.</a:t>
            </a:r>
            <a:endParaRPr sz="2000">
              <a:solidFill>
                <a:schemeClr val="dk1"/>
              </a:solidFill>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106"/>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Aldosterone</a:t>
            </a:r>
            <a:endParaRPr>
              <a:solidFill>
                <a:schemeClr val="dk1"/>
              </a:solidFill>
            </a:endParaRPr>
          </a:p>
        </p:txBody>
      </p:sp>
      <p:sp>
        <p:nvSpPr>
          <p:cNvPr id="746" name="Google Shape;746;p106"/>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Aldosterone belongs to a class of hormones called mineralocorticoids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Produced by the adrenal glands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Helps maintain blood pressure and water/salt balance in the body by helping the kidney retain sodium and excrete potassium</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When aldosterone production falls too low, the kidneys are not able to regulate salt and water balance, causing blood volume and blood pressure to drop</a:t>
            </a:r>
            <a:endParaRPr>
              <a:solidFill>
                <a:schemeClr val="dk1"/>
              </a:solidFill>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107"/>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Causes of Addison’s Disease</a:t>
            </a:r>
            <a:endParaRPr>
              <a:solidFill>
                <a:schemeClr val="dk1"/>
              </a:solidFill>
            </a:endParaRPr>
          </a:p>
        </p:txBody>
      </p:sp>
      <p:sp>
        <p:nvSpPr>
          <p:cNvPr id="752" name="Google Shape;752;p107"/>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55600" lvl="0" marL="342900" rtl="0" algn="l">
              <a:spcBef>
                <a:spcPts val="0"/>
              </a:spcBef>
              <a:spcAft>
                <a:spcPts val="0"/>
              </a:spcAft>
              <a:buClr>
                <a:schemeClr val="dk1"/>
              </a:buClr>
              <a:buSzPts val="2000"/>
              <a:buChar char="🞇"/>
            </a:pPr>
            <a:r>
              <a:rPr lang="en-CA" sz="2000">
                <a:solidFill>
                  <a:schemeClr val="dk1"/>
                </a:solidFill>
              </a:rPr>
              <a:t>Failure to produce adequate levels of cortisol can occur for different reasons.</a:t>
            </a:r>
            <a:endParaRPr sz="2000">
              <a:solidFill>
                <a:schemeClr val="dk1"/>
              </a:solidFill>
            </a:endParaRPr>
          </a:p>
          <a:p>
            <a:pPr indent="-298450" lvl="1" marL="742950" rtl="0" algn="l">
              <a:spcBef>
                <a:spcPts val="920"/>
              </a:spcBef>
              <a:spcAft>
                <a:spcPts val="0"/>
              </a:spcAft>
              <a:buClr>
                <a:schemeClr val="dk1"/>
              </a:buClr>
              <a:buSzPts val="1800"/>
              <a:buChar char="🞇"/>
            </a:pPr>
            <a:r>
              <a:rPr lang="en-CA" sz="1800">
                <a:solidFill>
                  <a:schemeClr val="dk1"/>
                </a:solidFill>
              </a:rPr>
              <a:t>Disorder of the adrenal glands themselves (primary adrenal insufficiency) </a:t>
            </a:r>
            <a:endParaRPr sz="1800">
              <a:solidFill>
                <a:schemeClr val="dk1"/>
              </a:solidFill>
            </a:endParaRPr>
          </a:p>
          <a:p>
            <a:pPr indent="-298450" lvl="1" marL="742950" rtl="0" algn="l">
              <a:spcBef>
                <a:spcPts val="920"/>
              </a:spcBef>
              <a:spcAft>
                <a:spcPts val="0"/>
              </a:spcAft>
              <a:buClr>
                <a:schemeClr val="dk1"/>
              </a:buClr>
              <a:buSzPts val="1800"/>
              <a:buChar char="🞇"/>
            </a:pPr>
            <a:r>
              <a:rPr lang="en-CA" sz="1800">
                <a:solidFill>
                  <a:schemeClr val="dk1"/>
                </a:solidFill>
              </a:rPr>
              <a:t>Inadequate secretion of ACTH by the pituitary gland (secondary adrenal insufficiency).</a:t>
            </a:r>
            <a:endParaRPr sz="1800">
              <a:solidFill>
                <a:schemeClr val="dk1"/>
              </a:solidFill>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108"/>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Primary Adrenal Insufficiency</a:t>
            </a:r>
            <a:endParaRPr>
              <a:solidFill>
                <a:schemeClr val="dk1"/>
              </a:solidFill>
            </a:endParaRPr>
          </a:p>
        </p:txBody>
      </p:sp>
      <p:sp>
        <p:nvSpPr>
          <p:cNvPr id="758" name="Google Shape;758;p108"/>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Addison's disease affects about 1 in 100,000 people</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Most cases are caused by the gradual destruction of the adrenal cortex by the immune system</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80% caused by autoimmune disorders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Adrenal insufficiency occurs when at least 90 percent of the adrenal cortex has been destroyed. As a result, often cortisol and aldosterone hormones are lacking</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Sometimes only the adrenal gland is affected (idiopathic adrenal insufficiency); sometimes other glands also are affected (polyendocrine deficiency syndrome)</a:t>
            </a:r>
            <a:endParaRPr>
              <a:solidFill>
                <a:schemeClr val="dk1"/>
              </a:solidFill>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109"/>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Causes of Primary Adrenal Insufficiency </a:t>
            </a:r>
            <a:endParaRPr>
              <a:solidFill>
                <a:schemeClr val="dk1"/>
              </a:solidFill>
            </a:endParaRPr>
          </a:p>
        </p:txBody>
      </p:sp>
      <p:sp>
        <p:nvSpPr>
          <p:cNvPr id="764" name="Google Shape;764;p109"/>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lnSpcReduction="10000"/>
          </a:bodyPr>
          <a:lstStyle/>
          <a:p>
            <a:pPr indent="-342900" lvl="0" marL="342900" rtl="0" algn="l">
              <a:spcBef>
                <a:spcPts val="0"/>
              </a:spcBef>
              <a:spcAft>
                <a:spcPts val="0"/>
              </a:spcAft>
              <a:buClr>
                <a:schemeClr val="dk1"/>
              </a:buClr>
              <a:buSzPts val="1800"/>
              <a:buChar char="🞇"/>
            </a:pPr>
            <a:r>
              <a:rPr lang="en-CA">
                <a:solidFill>
                  <a:schemeClr val="dk1"/>
                </a:solidFill>
              </a:rPr>
              <a:t>Tuberculosis can destroy the adrenal glands &amp; accounts for about 20 percent of cases of primary adrenal insufficiency. As the treatment for TB improved the incidence of adrenal insufficiency due to TB of the adrenal glands has greatly decreased.</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Less common causes of primary adrenal insufficiency are: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chronic infection, mainly fungal infections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cancer cells spreading from other parts of the body to the adrenal glands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Amyloidosis – abnormal protein amyloid builds up in tissues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surgical removal of the adrenal glands</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110"/>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Secondary Adrenal Insufficiency</a:t>
            </a:r>
            <a:endParaRPr>
              <a:solidFill>
                <a:schemeClr val="dk1"/>
              </a:solidFill>
            </a:endParaRPr>
          </a:p>
        </p:txBody>
      </p:sp>
      <p:sp>
        <p:nvSpPr>
          <p:cNvPr id="770" name="Google Shape;770;p110"/>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fontScale="85000" lnSpcReduction="20000"/>
          </a:bodyPr>
          <a:lstStyle/>
          <a:p>
            <a:pPr indent="-342900" lvl="0" marL="342900" rtl="0" algn="l">
              <a:spcBef>
                <a:spcPts val="0"/>
              </a:spcBef>
              <a:spcAft>
                <a:spcPts val="0"/>
              </a:spcAft>
              <a:buClr>
                <a:schemeClr val="dk1"/>
              </a:buClr>
              <a:buSzPct val="100000"/>
              <a:buChar char="🞇"/>
            </a:pPr>
            <a:r>
              <a:rPr lang="en-CA">
                <a:solidFill>
                  <a:schemeClr val="dk1"/>
                </a:solidFill>
              </a:rPr>
              <a:t>Much more common than primary adrenal insufficiency </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Traced to a lack of</a:t>
            </a:r>
            <a:r>
              <a:rPr b="1" lang="en-CA">
                <a:solidFill>
                  <a:schemeClr val="dk1"/>
                </a:solidFill>
              </a:rPr>
              <a:t> ACTH</a:t>
            </a:r>
            <a:r>
              <a:rPr lang="en-CA">
                <a:solidFill>
                  <a:schemeClr val="dk1"/>
                </a:solidFill>
              </a:rPr>
              <a:t>. Without ACTH to stimulate the adrenals, the adrenal glands' production of cortisol drops, but not aldosterone</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A temporary form of secondary adrenal insufficiency may occur when a person who has been receiving a glucocorticoid hormone such as prednisone for a long time abruptly stops or interrupts taking the medication. Glucocorticoids block the release of both CRH and ACTH. Normally, CRH instructs the pituitary gland to release ACTH. If CRH levels drop, the pituitary is not stimulated to release ACTH, and the adrenals then fail to secrete sufficient levels of cortisol.</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Surgical removal of benign, or noncancerous, ACTH-producing tumors of the pituitary gland (Cushing's disease). In this case, the source of ACTH is suddenly removed, and replacement hormone must be taken until normal ACTH and cortisol production resumes</a:t>
            </a:r>
            <a:endParaRPr>
              <a:solidFill>
                <a:schemeClr val="dk1"/>
              </a:solidFill>
            </a:endParaRPr>
          </a:p>
          <a:p>
            <a:pPr indent="-245745" lvl="0" marL="342900" rtl="0" algn="l">
              <a:spcBef>
                <a:spcPts val="906"/>
              </a:spcBef>
              <a:spcAft>
                <a:spcPts val="0"/>
              </a:spcAft>
              <a:buSzPct val="100000"/>
              <a:buNone/>
            </a:pPr>
            <a:r>
              <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111"/>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Signs &amp; Symptoms</a:t>
            </a:r>
            <a:endParaRPr>
              <a:solidFill>
                <a:schemeClr val="dk1"/>
              </a:solidFill>
            </a:endParaRPr>
          </a:p>
        </p:txBody>
      </p:sp>
      <p:sp>
        <p:nvSpPr>
          <p:cNvPr id="776" name="Google Shape;776;p111"/>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fontScale="85000" lnSpcReduction="20000"/>
          </a:bodyPr>
          <a:lstStyle/>
          <a:p>
            <a:pPr indent="-342900" lvl="0" marL="342900" rtl="0" algn="l">
              <a:spcBef>
                <a:spcPts val="0"/>
              </a:spcBef>
              <a:spcAft>
                <a:spcPts val="0"/>
              </a:spcAft>
              <a:buClr>
                <a:schemeClr val="dk1"/>
              </a:buClr>
              <a:buSzPct val="100000"/>
              <a:buChar char="🞇"/>
            </a:pPr>
            <a:r>
              <a:rPr lang="en-CA">
                <a:solidFill>
                  <a:schemeClr val="dk1"/>
                </a:solidFill>
              </a:rPr>
              <a:t>The symptoms of adrenal insufficiency usually begin gradually. Characteristics of the disease are:</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Chronic, worsening fatigue</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Muscle weakness</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loss of appetite</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Weight loss</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Nausea</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vomiting</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diarrhea</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Low blood pressure that falls further when standing, causing dizziness or fainting</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Skin changes in Addison's disease, with areas of hyperpigmentation, or dark tanning, covering exposed and nonexposed parts of the body; most visible on scars; skin folds; pressure points such as the elbows, knees, knuckles, and toes; lips; and mucous membranes</a:t>
            </a:r>
            <a:endParaRPr>
              <a:solidFill>
                <a:schemeClr val="dk1"/>
              </a:solidFill>
            </a:endParaRPr>
          </a:p>
          <a:p>
            <a:pPr indent="-245745" lvl="0" marL="342900" rtl="0" algn="l">
              <a:spcBef>
                <a:spcPts val="906"/>
              </a:spcBef>
              <a:spcAft>
                <a:spcPts val="0"/>
              </a:spcAft>
              <a:buSzPct val="100000"/>
              <a:buNone/>
            </a:pPr>
            <a:r>
              <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pic>
        <p:nvPicPr>
          <p:cNvPr id="781" name="Google Shape;781;g31d8e871de3_0_0"/>
          <p:cNvPicPr preferRelativeResize="0"/>
          <p:nvPr/>
        </p:nvPicPr>
        <p:blipFill>
          <a:blip r:embed="rId3">
            <a:alphaModFix/>
          </a:blip>
          <a:stretch>
            <a:fillRect/>
          </a:stretch>
        </p:blipFill>
        <p:spPr>
          <a:xfrm>
            <a:off x="1415000" y="1102350"/>
            <a:ext cx="5734050" cy="4305300"/>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112"/>
          <p:cNvSpPr txBox="1"/>
          <p:nvPr>
            <p:ph type="title"/>
          </p:nvPr>
        </p:nvSpPr>
        <p:spPr>
          <a:xfrm>
            <a:off x="1009442" y="632224"/>
            <a:ext cx="7125000" cy="924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787" name="Google Shape;787;p112"/>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can cause irritability and depression</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Because of salt loss, a craving for salty foods also is common</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Hypoglycemia is more severe in children</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Menstrual periods may become irregular or stop.</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Because the symptoms progress slowly, they are usually ignored until a stressful event like an illness or an accident causes them to become worse. This is called an addisonian crisis, or acute adrenal insufficiency. 25% of patients, symptoms first appear during an addisonian crisis</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113"/>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Symptoms of Addisonian Crisis</a:t>
            </a:r>
            <a:endParaRPr>
              <a:solidFill>
                <a:schemeClr val="dk1"/>
              </a:solidFill>
            </a:endParaRPr>
          </a:p>
        </p:txBody>
      </p:sp>
      <p:sp>
        <p:nvSpPr>
          <p:cNvPr id="793" name="Google Shape;793;p113"/>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Sudden penetrating pain in the lower back, abdomen, or legs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Severe vomiting and diarrhea</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Dehydration</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Low blood pressure</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Loss of consciousness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Left untreated, it can be fatal</a:t>
            </a:r>
            <a:endParaRPr>
              <a:solidFill>
                <a:schemeClr val="dk1"/>
              </a:solidFill>
            </a:endParaRPr>
          </a:p>
          <a:p>
            <a:pPr indent="0" lvl="0" marL="0" rtl="0" algn="l">
              <a:spcBef>
                <a:spcPts val="960"/>
              </a:spcBef>
              <a:spcAft>
                <a:spcPts val="0"/>
              </a:spcAft>
              <a:buSzPts val="1800"/>
              <a:buNone/>
            </a:pPr>
            <a:r>
              <a:rPr lang="en-CA" u="sng">
                <a:solidFill>
                  <a:schemeClr val="hlink"/>
                </a:solidFill>
                <a:hlinkClick r:id="rId3"/>
              </a:rPr>
              <a:t>https://youtu.be/wqJUifWOGEo</a:t>
            </a:r>
            <a:endParaRPr/>
          </a:p>
          <a:p>
            <a:pPr indent="-228600" lvl="0" marL="342900" rtl="0" algn="l">
              <a:spcBef>
                <a:spcPts val="960"/>
              </a:spcBef>
              <a:spcAft>
                <a:spcPts val="0"/>
              </a:spcAft>
              <a:buSzPts val="1800"/>
              <a:buNone/>
            </a:pPr>
            <a:r>
              <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114"/>
          <p:cNvSpPr txBox="1"/>
          <p:nvPr>
            <p:ph type="title"/>
          </p:nvPr>
        </p:nvSpPr>
        <p:spPr>
          <a:xfrm>
            <a:off x="1009443" y="3308581"/>
            <a:ext cx="7117178" cy="14688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lt1"/>
              </a:buClr>
              <a:buSzPts val="3200"/>
              <a:buFont typeface="Verdana"/>
              <a:buNone/>
            </a:pPr>
            <a:r>
              <a:rPr lang="en-CA"/>
              <a:t>Thyroid Gland Pathologies</a:t>
            </a:r>
            <a:endParaRPr/>
          </a:p>
        </p:txBody>
      </p:sp>
      <p:sp>
        <p:nvSpPr>
          <p:cNvPr id="799" name="Google Shape;799;p114"/>
          <p:cNvSpPr txBox="1"/>
          <p:nvPr>
            <p:ph idx="1" type="body"/>
          </p:nvPr>
        </p:nvSpPr>
        <p:spPr>
          <a:xfrm>
            <a:off x="1009443" y="4777381"/>
            <a:ext cx="7117178" cy="8604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1800"/>
              <a:buNone/>
            </a:pPr>
            <a:r>
              <a:t/>
            </a:r>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115"/>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Hyperthyroidism</a:t>
            </a:r>
            <a:endParaRPr>
              <a:solidFill>
                <a:schemeClr val="dk1"/>
              </a:solidFill>
            </a:endParaRPr>
          </a:p>
        </p:txBody>
      </p:sp>
      <p:sp>
        <p:nvSpPr>
          <p:cNvPr id="805" name="Google Shape;805;p115"/>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Autofit/>
          </a:bodyPr>
          <a:lstStyle/>
          <a:p>
            <a:pPr indent="-340677" lvl="0" marL="342900" rtl="0" algn="l">
              <a:lnSpc>
                <a:spcPct val="90000"/>
              </a:lnSpc>
              <a:spcBef>
                <a:spcPts val="0"/>
              </a:spcBef>
              <a:spcAft>
                <a:spcPts val="0"/>
              </a:spcAft>
              <a:buClr>
                <a:schemeClr val="dk1"/>
              </a:buClr>
              <a:buSzPts val="1360"/>
              <a:buChar char="🞇"/>
            </a:pPr>
            <a:r>
              <a:rPr lang="en-CA" sz="1360">
                <a:solidFill>
                  <a:schemeClr val="dk1"/>
                </a:solidFill>
              </a:rPr>
              <a:t>Is a condition in which an overactive thyroid gland is producing an excessive amount of thyroid hormones that circulate in the blood.</a:t>
            </a:r>
            <a:endParaRPr sz="1360">
              <a:solidFill>
                <a:schemeClr val="dk1"/>
              </a:solidFill>
            </a:endParaRPr>
          </a:p>
          <a:p>
            <a:pPr indent="-340677" lvl="0" marL="342900" rtl="0" algn="l">
              <a:lnSpc>
                <a:spcPct val="90000"/>
              </a:lnSpc>
              <a:spcBef>
                <a:spcPts val="879"/>
              </a:spcBef>
              <a:spcAft>
                <a:spcPts val="0"/>
              </a:spcAft>
              <a:buClr>
                <a:schemeClr val="dk1"/>
              </a:buClr>
              <a:buSzPts val="1360"/>
              <a:buChar char="🞇"/>
            </a:pPr>
            <a:r>
              <a:rPr lang="en-CA" sz="1360">
                <a:solidFill>
                  <a:schemeClr val="dk1"/>
                </a:solidFill>
              </a:rPr>
              <a:t>Thyrotoxicosis is a toxic condition that is caused by an excess of thyroid hormones from any cause. Can be caused by an excessive intake of thyroid hormone or by overproduction of thyroid hormones by the thyroid gland. </a:t>
            </a:r>
            <a:endParaRPr sz="1360">
              <a:solidFill>
                <a:schemeClr val="dk1"/>
              </a:solidFill>
            </a:endParaRPr>
          </a:p>
          <a:p>
            <a:pPr indent="-340677" lvl="0" marL="342900" rtl="0" algn="l">
              <a:lnSpc>
                <a:spcPct val="90000"/>
              </a:lnSpc>
              <a:spcBef>
                <a:spcPts val="879"/>
              </a:spcBef>
              <a:spcAft>
                <a:spcPts val="0"/>
              </a:spcAft>
              <a:buClr>
                <a:schemeClr val="dk1"/>
              </a:buClr>
              <a:buSzPts val="1360"/>
              <a:buChar char="🞇"/>
            </a:pPr>
            <a:r>
              <a:rPr lang="en-CA" sz="1360">
                <a:solidFill>
                  <a:schemeClr val="dk1"/>
                </a:solidFill>
              </a:rPr>
              <a:t>Thyroid hormones stimulate the metabolism of cells. The thyroid gland removes iodine from the blood (which comes mostly from a diet of foods such as seafood, bread, and salt) and uses it to produce thyroid hormones</a:t>
            </a:r>
            <a:endParaRPr sz="1360">
              <a:solidFill>
                <a:schemeClr val="dk1"/>
              </a:solidFill>
            </a:endParaRPr>
          </a:p>
          <a:p>
            <a:pPr indent="-340677" lvl="0" marL="342900" rtl="0" algn="l">
              <a:lnSpc>
                <a:spcPct val="90000"/>
              </a:lnSpc>
              <a:spcBef>
                <a:spcPts val="879"/>
              </a:spcBef>
              <a:spcAft>
                <a:spcPts val="0"/>
              </a:spcAft>
              <a:buClr>
                <a:schemeClr val="dk1"/>
              </a:buClr>
              <a:buSzPts val="1360"/>
              <a:buChar char="🞇"/>
            </a:pPr>
            <a:r>
              <a:rPr lang="en-CA" sz="1360">
                <a:solidFill>
                  <a:schemeClr val="dk1"/>
                </a:solidFill>
              </a:rPr>
              <a:t>The two most important thyroid hormones</a:t>
            </a:r>
            <a:endParaRPr sz="1360">
              <a:solidFill>
                <a:schemeClr val="dk1"/>
              </a:solidFill>
            </a:endParaRPr>
          </a:p>
          <a:p>
            <a:pPr indent="-284479" lvl="1" marL="742950" rtl="0" algn="l">
              <a:lnSpc>
                <a:spcPct val="90000"/>
              </a:lnSpc>
              <a:spcBef>
                <a:spcPts val="848"/>
              </a:spcBef>
              <a:spcAft>
                <a:spcPts val="0"/>
              </a:spcAft>
              <a:buClr>
                <a:schemeClr val="dk1"/>
              </a:buClr>
              <a:buSzPts val="1220"/>
              <a:buChar char="🞇"/>
            </a:pPr>
            <a:r>
              <a:rPr lang="en-CA" sz="1220">
                <a:solidFill>
                  <a:schemeClr val="dk1"/>
                </a:solidFill>
              </a:rPr>
              <a:t>thyroxine (T4) 99.9% of thyroid hormone</a:t>
            </a:r>
            <a:endParaRPr sz="1220">
              <a:solidFill>
                <a:schemeClr val="dk1"/>
              </a:solidFill>
            </a:endParaRPr>
          </a:p>
          <a:p>
            <a:pPr indent="-284479" lvl="1" marL="742950" rtl="0" algn="l">
              <a:lnSpc>
                <a:spcPct val="90000"/>
              </a:lnSpc>
              <a:spcBef>
                <a:spcPts val="848"/>
              </a:spcBef>
              <a:spcAft>
                <a:spcPts val="0"/>
              </a:spcAft>
              <a:buClr>
                <a:schemeClr val="dk1"/>
              </a:buClr>
              <a:buSzPts val="1220"/>
              <a:buChar char="🞇"/>
            </a:pPr>
            <a:r>
              <a:rPr lang="en-CA" sz="1220">
                <a:solidFill>
                  <a:schemeClr val="dk1"/>
                </a:solidFill>
              </a:rPr>
              <a:t>Triiodothyronine (T3)  0.1% of thyroid hormone. T3 has the greatest effect on the body</a:t>
            </a:r>
            <a:endParaRPr sz="1220">
              <a:solidFill>
                <a:schemeClr val="dk1"/>
              </a:solidFill>
            </a:endParaRPr>
          </a:p>
          <a:p>
            <a:pPr indent="-340677" lvl="0" marL="342900" rtl="0" algn="l">
              <a:lnSpc>
                <a:spcPct val="90000"/>
              </a:lnSpc>
              <a:spcBef>
                <a:spcPts val="879"/>
              </a:spcBef>
              <a:spcAft>
                <a:spcPts val="0"/>
              </a:spcAft>
              <a:buClr>
                <a:schemeClr val="dk1"/>
              </a:buClr>
              <a:buSzPts val="1360"/>
              <a:buChar char="🞇"/>
            </a:pPr>
            <a:r>
              <a:rPr lang="en-CA" sz="1360">
                <a:solidFill>
                  <a:schemeClr val="dk1"/>
                </a:solidFill>
              </a:rPr>
              <a:t>The thyroid is regulated by the pituitary gland which is regulated by a feedback loop and the hypothalamus</a:t>
            </a:r>
            <a:endParaRPr sz="1360">
              <a:solidFill>
                <a:schemeClr val="dk1"/>
              </a:solidFill>
            </a:endParaRPr>
          </a:p>
          <a:p>
            <a:pPr indent="-340677" lvl="0" marL="342900" rtl="0" algn="l">
              <a:lnSpc>
                <a:spcPct val="90000"/>
              </a:lnSpc>
              <a:spcBef>
                <a:spcPts val="879"/>
              </a:spcBef>
              <a:spcAft>
                <a:spcPts val="0"/>
              </a:spcAft>
              <a:buClr>
                <a:schemeClr val="dk1"/>
              </a:buClr>
              <a:buSzPts val="1360"/>
              <a:buChar char="🞇"/>
            </a:pPr>
            <a:r>
              <a:rPr lang="en-CA" sz="1360">
                <a:solidFill>
                  <a:schemeClr val="dk1"/>
                </a:solidFill>
              </a:rPr>
              <a:t>Overactivity of Hypothalamus (TRH), </a:t>
            </a:r>
            <a:r>
              <a:rPr lang="en-CA" sz="1360">
                <a:solidFill>
                  <a:schemeClr val="dk1"/>
                </a:solidFill>
              </a:rPr>
              <a:t>Pituitary</a:t>
            </a:r>
            <a:r>
              <a:rPr lang="en-CA" sz="1360">
                <a:solidFill>
                  <a:schemeClr val="dk1"/>
                </a:solidFill>
              </a:rPr>
              <a:t> Gland (TSH) or Thyroid ( T3 and T4) can cause Hyperthyroidism</a:t>
            </a:r>
            <a:endParaRPr sz="1360">
              <a:solidFill>
                <a:schemeClr val="dk1"/>
              </a:solidFill>
            </a:endParaRPr>
          </a:p>
          <a:p>
            <a:pPr indent="-254317" lvl="0" marL="342900" rtl="0" algn="l">
              <a:lnSpc>
                <a:spcPct val="90000"/>
              </a:lnSpc>
              <a:spcBef>
                <a:spcPts val="879"/>
              </a:spcBef>
              <a:spcAft>
                <a:spcPts val="0"/>
              </a:spcAft>
              <a:buSzPts val="1260"/>
              <a:buNone/>
            </a:pPr>
            <a:r>
              <a:t/>
            </a:r>
            <a:endParaRPr sz="1260"/>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116"/>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Causes</a:t>
            </a:r>
            <a:endParaRPr>
              <a:solidFill>
                <a:schemeClr val="dk1"/>
              </a:solidFill>
            </a:endParaRPr>
          </a:p>
        </p:txBody>
      </p:sp>
      <p:sp>
        <p:nvSpPr>
          <p:cNvPr id="811" name="Google Shape;811;p116"/>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Some common causes of hyperthyroidism include: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Graves' Disease</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Functional adenoma, and toxic multinodular goiter </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Excessive intake of thyroid hormones</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Abnormal secretion of TSH</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Thyroiditis (inflammation of the thyroid gland)</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Excessive iodine intake</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117"/>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Graves Disease</a:t>
            </a:r>
            <a:endParaRPr>
              <a:solidFill>
                <a:schemeClr val="dk1"/>
              </a:solidFill>
            </a:endParaRPr>
          </a:p>
        </p:txBody>
      </p:sp>
      <p:sp>
        <p:nvSpPr>
          <p:cNvPr id="817" name="Google Shape;817;p117"/>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fontScale="85000" lnSpcReduction="20000"/>
          </a:bodyPr>
          <a:lstStyle/>
          <a:p>
            <a:pPr indent="-342900" lvl="0" marL="342900" rtl="0" algn="l">
              <a:spcBef>
                <a:spcPts val="0"/>
              </a:spcBef>
              <a:spcAft>
                <a:spcPts val="0"/>
              </a:spcAft>
              <a:buClr>
                <a:schemeClr val="dk1"/>
              </a:buClr>
              <a:buSzPct val="100000"/>
              <a:buChar char="🞇"/>
            </a:pPr>
            <a:r>
              <a:rPr lang="en-CA">
                <a:solidFill>
                  <a:schemeClr val="dk1"/>
                </a:solidFill>
              </a:rPr>
              <a:t>Is caused by a generalized over activity of the thyroid gland, is the most common cause of hyperthyroidism</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In this condition, the thyroid gland usually has lost the ability to respond to the normal control by the pituitary gland via TSH</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Hereditary</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Five times more common among women </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Thought to be an autoimmune disease, and antibodies that are characteristic of the illness may be found in the blood. </a:t>
            </a:r>
            <a:endParaRPr>
              <a:solidFill>
                <a:schemeClr val="dk1"/>
              </a:solidFill>
            </a:endParaRPr>
          </a:p>
          <a:p>
            <a:pPr indent="-342900" lvl="0" marL="342900" rtl="0" algn="l">
              <a:spcBef>
                <a:spcPts val="906"/>
              </a:spcBef>
              <a:spcAft>
                <a:spcPts val="0"/>
              </a:spcAft>
              <a:buClr>
                <a:schemeClr val="dk1"/>
              </a:buClr>
              <a:buSzPct val="100000"/>
              <a:buChar char="🞇"/>
            </a:pPr>
            <a:r>
              <a:rPr lang="en-CA">
                <a:solidFill>
                  <a:schemeClr val="dk1"/>
                </a:solidFill>
              </a:rPr>
              <a:t>Triggers for Grave's include:</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stress</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smoking</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radiation to the neck</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medications</a:t>
            </a:r>
            <a:endParaRPr>
              <a:solidFill>
                <a:schemeClr val="dk1"/>
              </a:solidFill>
            </a:endParaRPr>
          </a:p>
          <a:p>
            <a:pPr indent="-285750" lvl="1" marL="742950" rtl="0" algn="l">
              <a:spcBef>
                <a:spcPts val="872"/>
              </a:spcBef>
              <a:spcAft>
                <a:spcPts val="0"/>
              </a:spcAft>
              <a:buClr>
                <a:schemeClr val="dk1"/>
              </a:buClr>
              <a:buSzPct val="100000"/>
              <a:buChar char="🞇"/>
            </a:pPr>
            <a:r>
              <a:rPr lang="en-CA">
                <a:solidFill>
                  <a:schemeClr val="dk1"/>
                </a:solidFill>
              </a:rPr>
              <a:t>Infectious organisms such as viruses</a:t>
            </a:r>
            <a:endParaRPr>
              <a:solidFill>
                <a:schemeClr val="dk1"/>
              </a:solidFill>
            </a:endParaRPr>
          </a:p>
          <a:p>
            <a:pPr indent="-245745" lvl="0" marL="342900" rtl="0" algn="l">
              <a:spcBef>
                <a:spcPts val="906"/>
              </a:spcBef>
              <a:spcAft>
                <a:spcPts val="0"/>
              </a:spcAft>
              <a:buSzPct val="100000"/>
              <a:buNone/>
            </a:pPr>
            <a:r>
              <a:t/>
            </a:r>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p118"/>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823" name="Google Shape;823;p118"/>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Grave's disease may be associated with </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Graves' ophthalmopathy  </a:t>
            </a:r>
            <a:endParaRPr>
              <a:solidFill>
                <a:schemeClr val="dk1"/>
              </a:solidFill>
            </a:endParaRPr>
          </a:p>
          <a:p>
            <a:pPr indent="-228600" lvl="2" marL="1143000" rtl="0" algn="l">
              <a:spcBef>
                <a:spcPts val="880"/>
              </a:spcBef>
              <a:spcAft>
                <a:spcPts val="0"/>
              </a:spcAft>
              <a:buClr>
                <a:schemeClr val="dk1"/>
              </a:buClr>
              <a:buSzPts val="1400"/>
              <a:buChar char="🞇"/>
            </a:pPr>
            <a:r>
              <a:rPr lang="en-CA">
                <a:solidFill>
                  <a:schemeClr val="dk1"/>
                </a:solidFill>
              </a:rPr>
              <a:t>Can occur before, after, or at the same time as the hyperthyroidism. Early on, it may cause sensitivity to light and a feeling of "sand in the eyes." The eyes may protrude and double vision can occur. Worsened in those who smoke. Course of the eye disease is often independent of the thyroid disease, and steroid therapy may be necessary to control the inflammation that causes the ophthalmopathy</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skin lesions (dermopathy)</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rare and causes a painless, red, lumpy skin rash that appears on the front of the legs</a:t>
            </a:r>
            <a:endParaRPr>
              <a:solidFill>
                <a:schemeClr val="dk1"/>
              </a:solidFill>
            </a:endParaRPr>
          </a:p>
          <a:p>
            <a:pPr indent="0" lvl="0" marL="0" rtl="0" algn="l">
              <a:spcBef>
                <a:spcPts val="960"/>
              </a:spcBef>
              <a:spcAft>
                <a:spcPts val="0"/>
              </a:spcAft>
              <a:buSzPts val="1800"/>
              <a:buNone/>
            </a:pPr>
            <a:r>
              <a:rPr lang="en-CA" u="sng">
                <a:solidFill>
                  <a:schemeClr val="hlink"/>
                </a:solidFill>
                <a:hlinkClick r:id="rId3"/>
              </a:rPr>
              <a:t>https://youtu.be/RuwM6M5ohW4</a:t>
            </a:r>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119"/>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Excessive Intake of Thyroid Hormones</a:t>
            </a:r>
            <a:endParaRPr>
              <a:solidFill>
                <a:schemeClr val="dk1"/>
              </a:solidFill>
            </a:endParaRPr>
          </a:p>
        </p:txBody>
      </p:sp>
      <p:sp>
        <p:nvSpPr>
          <p:cNvPr id="829" name="Google Shape;829;p119"/>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1800"/>
              <a:buNone/>
            </a:pPr>
            <a:r>
              <a:t/>
            </a:r>
            <a:endParaRPr/>
          </a:p>
          <a:p>
            <a:pPr indent="-342900" lvl="0" marL="342900" rtl="0" algn="l">
              <a:spcBef>
                <a:spcPts val="960"/>
              </a:spcBef>
              <a:spcAft>
                <a:spcPts val="0"/>
              </a:spcAft>
              <a:buClr>
                <a:schemeClr val="dk1"/>
              </a:buClr>
              <a:buSzPts val="1800"/>
              <a:buChar char="🞇"/>
            </a:pPr>
            <a:r>
              <a:rPr lang="en-CA">
                <a:solidFill>
                  <a:schemeClr val="dk1"/>
                </a:solidFill>
              </a:rPr>
              <a:t>Taking too much thyroid hormone medication is actually quite common. Excessive doses of thyroid hormones frequently go undetected due to the lack of follow-up of patients taking their thyroid medicine. Other persons may be abusing the drug in an attempt to achieve other goals such as weight loss</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120"/>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Abnormal Secretion of TSH</a:t>
            </a:r>
            <a:endParaRPr>
              <a:solidFill>
                <a:schemeClr val="dk1"/>
              </a:solidFill>
            </a:endParaRPr>
          </a:p>
        </p:txBody>
      </p:sp>
      <p:sp>
        <p:nvSpPr>
          <p:cNvPr id="835" name="Google Shape;835;p120"/>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1800"/>
              <a:buNone/>
            </a:pPr>
            <a:r>
              <a:t/>
            </a:r>
            <a:endParaRPr/>
          </a:p>
          <a:p>
            <a:pPr indent="-342900" lvl="0" marL="342900" rtl="0" algn="l">
              <a:spcBef>
                <a:spcPts val="960"/>
              </a:spcBef>
              <a:spcAft>
                <a:spcPts val="0"/>
              </a:spcAft>
              <a:buClr>
                <a:schemeClr val="dk1"/>
              </a:buClr>
              <a:buSzPts val="1800"/>
              <a:buChar char="🞇"/>
            </a:pPr>
            <a:r>
              <a:rPr lang="en-CA">
                <a:solidFill>
                  <a:schemeClr val="dk1"/>
                </a:solidFill>
              </a:rPr>
              <a:t>A tumor in the pituitary gland may produce an abnormally high secretion of TSH. This leads to excessive signaling to the thyroid gland to produce thyroid hormones. This condition is very rare and can be associated with other abnormalities of the pituitary gland. </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sp>
        <p:nvSpPr>
          <p:cNvPr id="840" name="Google Shape;840;p121"/>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Thyroiditis</a:t>
            </a:r>
            <a:endParaRPr>
              <a:solidFill>
                <a:schemeClr val="dk1"/>
              </a:solidFill>
            </a:endParaRPr>
          </a:p>
        </p:txBody>
      </p:sp>
      <p:sp>
        <p:nvSpPr>
          <p:cNvPr id="841" name="Google Shape;841;p121"/>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1800"/>
              <a:buNone/>
            </a:pPr>
            <a:r>
              <a:t/>
            </a:r>
            <a:endParaRPr/>
          </a:p>
          <a:p>
            <a:pPr indent="-342900" lvl="0" marL="342900" rtl="0" algn="l">
              <a:spcBef>
                <a:spcPts val="960"/>
              </a:spcBef>
              <a:spcAft>
                <a:spcPts val="0"/>
              </a:spcAft>
              <a:buClr>
                <a:schemeClr val="dk1"/>
              </a:buClr>
              <a:buSzPts val="1800"/>
              <a:buChar char="🞇"/>
            </a:pPr>
            <a:r>
              <a:rPr lang="en-CA">
                <a:solidFill>
                  <a:schemeClr val="dk1"/>
                </a:solidFill>
              </a:rPr>
              <a:t>Inflammation of the thyroid gland may occur after a viral illness (subacute thyroiditis). </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Associated with a fever and a sore throat that is often painful on swallowing. The thyroid gland is also tender to touch. There may be generalized neck aches and pains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Inflammation of the gland with an accumulation of lymphocytes (lymphocytic thyroiditis) may also occur</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In both of these conditions, the inflammation leaves the thyroid gland "leaky," so that the amount of thyroid hormone entering the blood is increased. </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122"/>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Excessive Iodine Intake</a:t>
            </a:r>
            <a:endParaRPr>
              <a:solidFill>
                <a:schemeClr val="dk1"/>
              </a:solidFill>
            </a:endParaRPr>
          </a:p>
        </p:txBody>
      </p:sp>
      <p:sp>
        <p:nvSpPr>
          <p:cNvPr id="847" name="Google Shape;847;p122"/>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1800"/>
              <a:buNone/>
            </a:pPr>
            <a:r>
              <a:t/>
            </a:r>
            <a:endParaRPr/>
          </a:p>
          <a:p>
            <a:pPr indent="-342900" lvl="0" marL="342900" rtl="0" algn="l">
              <a:spcBef>
                <a:spcPts val="960"/>
              </a:spcBef>
              <a:spcAft>
                <a:spcPts val="0"/>
              </a:spcAft>
              <a:buClr>
                <a:schemeClr val="dk1"/>
              </a:buClr>
              <a:buSzPts val="1800"/>
              <a:buChar char="🞇"/>
            </a:pPr>
            <a:r>
              <a:rPr lang="en-CA">
                <a:solidFill>
                  <a:schemeClr val="dk1"/>
                </a:solidFill>
              </a:rPr>
              <a:t>An excess of iodine may cause hyperthyroidism</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Iodine-induced hyperthyroidism is usually seen in patients who already have an underlying abnormal thyroid gland</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Certain medications, contain a large amount of iodine and may be associated with thyroid function abnormalities.</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123"/>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Signs &amp; Symptoms of Hyperthyroidism</a:t>
            </a:r>
            <a:endParaRPr>
              <a:solidFill>
                <a:schemeClr val="dk1"/>
              </a:solidFill>
            </a:endParaRPr>
          </a:p>
        </p:txBody>
      </p:sp>
      <p:sp>
        <p:nvSpPr>
          <p:cNvPr id="853" name="Google Shape;853;p123"/>
          <p:cNvSpPr txBox="1"/>
          <p:nvPr>
            <p:ph idx="1" type="body"/>
          </p:nvPr>
        </p:nvSpPr>
        <p:spPr>
          <a:xfrm>
            <a:off x="1009450" y="1600200"/>
            <a:ext cx="7490100" cy="4929600"/>
          </a:xfrm>
          <a:prstGeom prst="rect">
            <a:avLst/>
          </a:prstGeom>
          <a:noFill/>
          <a:ln>
            <a:noFill/>
          </a:ln>
        </p:spPr>
        <p:txBody>
          <a:bodyPr anchorCtr="0" anchor="ctr" bIns="45700" lIns="91425" spcFirstLastPara="1" rIns="91425" wrap="square" tIns="45700">
            <a:normAutofit fontScale="92500" lnSpcReduction="20000"/>
          </a:bodyPr>
          <a:lstStyle/>
          <a:p>
            <a:pPr indent="-360045" lvl="0" marL="342900" rtl="0" algn="l">
              <a:spcBef>
                <a:spcPts val="0"/>
              </a:spcBef>
              <a:spcAft>
                <a:spcPts val="0"/>
              </a:spcAft>
              <a:buClr>
                <a:schemeClr val="dk1"/>
              </a:buClr>
              <a:buSzPct val="100000"/>
              <a:buChar char="🞇"/>
            </a:pPr>
            <a:r>
              <a:rPr lang="en-CA">
                <a:solidFill>
                  <a:schemeClr val="dk1"/>
                </a:solidFill>
              </a:rPr>
              <a:t>The symptoms usually are related to an increase in the metabolic rate of the body. Common symptoms include:</a:t>
            </a:r>
            <a:endParaRPr>
              <a:solidFill>
                <a:schemeClr val="dk1"/>
              </a:solidFill>
            </a:endParaRPr>
          </a:p>
          <a:p>
            <a:pPr indent="-300990" lvl="1" marL="742950" rtl="0" algn="l">
              <a:spcBef>
                <a:spcPts val="848"/>
              </a:spcBef>
              <a:spcAft>
                <a:spcPts val="0"/>
              </a:spcAft>
              <a:buClr>
                <a:schemeClr val="dk1"/>
              </a:buClr>
              <a:buSzPct val="100000"/>
              <a:buChar char="🞇"/>
            </a:pPr>
            <a:r>
              <a:rPr lang="en-CA">
                <a:solidFill>
                  <a:schemeClr val="dk1"/>
                </a:solidFill>
              </a:rPr>
              <a:t>Excessive sweating</a:t>
            </a:r>
            <a:endParaRPr>
              <a:solidFill>
                <a:schemeClr val="dk1"/>
              </a:solidFill>
            </a:endParaRPr>
          </a:p>
          <a:p>
            <a:pPr indent="-300990" lvl="1" marL="742950" rtl="0" algn="l">
              <a:spcBef>
                <a:spcPts val="848"/>
              </a:spcBef>
              <a:spcAft>
                <a:spcPts val="0"/>
              </a:spcAft>
              <a:buClr>
                <a:schemeClr val="dk1"/>
              </a:buClr>
              <a:buSzPct val="100000"/>
              <a:buChar char="🞇"/>
            </a:pPr>
            <a:r>
              <a:rPr lang="en-CA">
                <a:solidFill>
                  <a:schemeClr val="dk1"/>
                </a:solidFill>
              </a:rPr>
              <a:t>Heat intolerance</a:t>
            </a:r>
            <a:endParaRPr>
              <a:solidFill>
                <a:schemeClr val="dk1"/>
              </a:solidFill>
            </a:endParaRPr>
          </a:p>
          <a:p>
            <a:pPr indent="-300990" lvl="1" marL="742950" rtl="0" algn="l">
              <a:spcBef>
                <a:spcPts val="848"/>
              </a:spcBef>
              <a:spcAft>
                <a:spcPts val="0"/>
              </a:spcAft>
              <a:buClr>
                <a:schemeClr val="dk1"/>
              </a:buClr>
              <a:buSzPct val="100000"/>
              <a:buChar char="🞇"/>
            </a:pPr>
            <a:r>
              <a:rPr lang="en-CA">
                <a:solidFill>
                  <a:schemeClr val="dk1"/>
                </a:solidFill>
              </a:rPr>
              <a:t>Increased bowel movements</a:t>
            </a:r>
            <a:endParaRPr>
              <a:solidFill>
                <a:schemeClr val="dk1"/>
              </a:solidFill>
            </a:endParaRPr>
          </a:p>
          <a:p>
            <a:pPr indent="-300990" lvl="1" marL="742950" rtl="0" algn="l">
              <a:spcBef>
                <a:spcPts val="848"/>
              </a:spcBef>
              <a:spcAft>
                <a:spcPts val="0"/>
              </a:spcAft>
              <a:buClr>
                <a:schemeClr val="dk1"/>
              </a:buClr>
              <a:buSzPct val="100000"/>
              <a:buChar char="🞇"/>
            </a:pPr>
            <a:r>
              <a:rPr lang="en-CA">
                <a:solidFill>
                  <a:schemeClr val="dk1"/>
                </a:solidFill>
              </a:rPr>
              <a:t>Tremor (usually fine shaking)</a:t>
            </a:r>
            <a:endParaRPr>
              <a:solidFill>
                <a:schemeClr val="dk1"/>
              </a:solidFill>
            </a:endParaRPr>
          </a:p>
          <a:p>
            <a:pPr indent="-300990" lvl="1" marL="742950" rtl="0" algn="l">
              <a:spcBef>
                <a:spcPts val="848"/>
              </a:spcBef>
              <a:spcAft>
                <a:spcPts val="0"/>
              </a:spcAft>
              <a:buClr>
                <a:schemeClr val="dk1"/>
              </a:buClr>
              <a:buSzPct val="100000"/>
              <a:buChar char="🞇"/>
            </a:pPr>
            <a:r>
              <a:rPr lang="en-CA">
                <a:solidFill>
                  <a:schemeClr val="dk1"/>
                </a:solidFill>
              </a:rPr>
              <a:t>Nervousness; agitation</a:t>
            </a:r>
            <a:endParaRPr>
              <a:solidFill>
                <a:schemeClr val="dk1"/>
              </a:solidFill>
            </a:endParaRPr>
          </a:p>
          <a:p>
            <a:pPr indent="-300990" lvl="1" marL="742950" rtl="0" algn="l">
              <a:spcBef>
                <a:spcPts val="848"/>
              </a:spcBef>
              <a:spcAft>
                <a:spcPts val="0"/>
              </a:spcAft>
              <a:buClr>
                <a:schemeClr val="dk1"/>
              </a:buClr>
              <a:buSzPct val="100000"/>
              <a:buChar char="🞇"/>
            </a:pPr>
            <a:r>
              <a:rPr lang="en-CA">
                <a:solidFill>
                  <a:schemeClr val="dk1"/>
                </a:solidFill>
              </a:rPr>
              <a:t>Rapid heart rate</a:t>
            </a:r>
            <a:endParaRPr>
              <a:solidFill>
                <a:schemeClr val="dk1"/>
              </a:solidFill>
            </a:endParaRPr>
          </a:p>
          <a:p>
            <a:pPr indent="-300990" lvl="1" marL="742950" rtl="0" algn="l">
              <a:spcBef>
                <a:spcPts val="848"/>
              </a:spcBef>
              <a:spcAft>
                <a:spcPts val="0"/>
              </a:spcAft>
              <a:buClr>
                <a:schemeClr val="dk1"/>
              </a:buClr>
              <a:buSzPct val="100000"/>
              <a:buChar char="🞇"/>
            </a:pPr>
            <a:r>
              <a:rPr lang="en-CA">
                <a:solidFill>
                  <a:schemeClr val="dk1"/>
                </a:solidFill>
              </a:rPr>
              <a:t>Weight loss</a:t>
            </a:r>
            <a:endParaRPr>
              <a:solidFill>
                <a:schemeClr val="dk1"/>
              </a:solidFill>
            </a:endParaRPr>
          </a:p>
          <a:p>
            <a:pPr indent="-300990" lvl="1" marL="742950" rtl="0" algn="l">
              <a:spcBef>
                <a:spcPts val="848"/>
              </a:spcBef>
              <a:spcAft>
                <a:spcPts val="0"/>
              </a:spcAft>
              <a:buClr>
                <a:schemeClr val="dk1"/>
              </a:buClr>
              <a:buSzPct val="100000"/>
              <a:buChar char="🞇"/>
            </a:pPr>
            <a:r>
              <a:rPr lang="en-CA">
                <a:solidFill>
                  <a:schemeClr val="dk1"/>
                </a:solidFill>
              </a:rPr>
              <a:t>Fatigue</a:t>
            </a:r>
            <a:endParaRPr>
              <a:solidFill>
                <a:schemeClr val="dk1"/>
              </a:solidFill>
            </a:endParaRPr>
          </a:p>
          <a:p>
            <a:pPr indent="-300990" lvl="1" marL="742950" rtl="0" algn="l">
              <a:spcBef>
                <a:spcPts val="848"/>
              </a:spcBef>
              <a:spcAft>
                <a:spcPts val="0"/>
              </a:spcAft>
              <a:buClr>
                <a:schemeClr val="dk1"/>
              </a:buClr>
              <a:buSzPct val="100000"/>
              <a:buChar char="🞇"/>
            </a:pPr>
            <a:r>
              <a:rPr lang="en-CA">
                <a:solidFill>
                  <a:schemeClr val="dk1"/>
                </a:solidFill>
              </a:rPr>
              <a:t>Decreased concentration</a:t>
            </a:r>
            <a:endParaRPr>
              <a:solidFill>
                <a:schemeClr val="dk1"/>
              </a:solidFill>
            </a:endParaRPr>
          </a:p>
          <a:p>
            <a:pPr indent="-300990" lvl="1" marL="742950" rtl="0" algn="l">
              <a:spcBef>
                <a:spcPts val="848"/>
              </a:spcBef>
              <a:spcAft>
                <a:spcPts val="0"/>
              </a:spcAft>
              <a:buClr>
                <a:schemeClr val="dk1"/>
              </a:buClr>
              <a:buSzPct val="100000"/>
              <a:buChar char="🞇"/>
            </a:pPr>
            <a:r>
              <a:rPr lang="en-CA">
                <a:solidFill>
                  <a:schemeClr val="dk1"/>
                </a:solidFill>
              </a:rPr>
              <a:t>Irregular and scant menstrual flow</a:t>
            </a:r>
            <a:endParaRPr>
              <a:solidFill>
                <a:schemeClr val="dk1"/>
              </a:solidFill>
            </a:endParaRPr>
          </a:p>
          <a:p>
            <a:pPr indent="-360045" lvl="0" marL="342900" rtl="0" algn="l">
              <a:spcBef>
                <a:spcPts val="879"/>
              </a:spcBef>
              <a:spcAft>
                <a:spcPts val="0"/>
              </a:spcAft>
              <a:buClr>
                <a:schemeClr val="dk1"/>
              </a:buClr>
              <a:buSzPct val="100000"/>
              <a:buChar char="🞇"/>
            </a:pPr>
            <a:r>
              <a:rPr lang="en-CA">
                <a:solidFill>
                  <a:schemeClr val="dk1"/>
                </a:solidFill>
              </a:rPr>
              <a:t>In older patients, irregular heart rhythms and heart failure can occur. In its most severe form, untreated hyperthyroidism may result in "thyroid storm," a condition involving high blood pressure, fever, and heart failure. Mental changes, such as confusion and delirium, also may occur.</a:t>
            </a:r>
            <a:endParaRPr>
              <a:solidFill>
                <a:schemeClr val="dk1"/>
              </a:solidFill>
            </a:endParaRPr>
          </a:p>
          <a:p>
            <a:pPr indent="-254317" lvl="0" marL="342900" rtl="0" algn="l">
              <a:spcBef>
                <a:spcPts val="879"/>
              </a:spcBef>
              <a:spcAft>
                <a:spcPts val="0"/>
              </a:spcAft>
              <a:buSzPct val="100000"/>
              <a:buNone/>
            </a:pPr>
            <a:r>
              <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124"/>
          <p:cNvSpPr txBox="1"/>
          <p:nvPr>
            <p:ph type="title"/>
          </p:nvPr>
        </p:nvSpPr>
        <p:spPr>
          <a:xfrm>
            <a:off x="1009443" y="3308581"/>
            <a:ext cx="7117178" cy="14688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lt1"/>
              </a:buClr>
              <a:buSzPts val="3200"/>
              <a:buFont typeface="Verdana"/>
              <a:buNone/>
            </a:pPr>
            <a:r>
              <a:rPr lang="en-CA"/>
              <a:t>Hypothyroidism</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125"/>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Hypothyroidism</a:t>
            </a:r>
            <a:endParaRPr>
              <a:solidFill>
                <a:schemeClr val="dk1"/>
              </a:solidFill>
            </a:endParaRPr>
          </a:p>
        </p:txBody>
      </p:sp>
      <p:sp>
        <p:nvSpPr>
          <p:cNvPr id="864" name="Google Shape;864;p125"/>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Also called underactive thyroid disease</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Common disorder</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Thyroid gland does not make enough thyroid hormone.</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Most common cause of hypothyroidism is Hashimoto's thyroiditis, an autoimmune disorder. Thyroiditis may also be caused by a viral infection. </a:t>
            </a:r>
            <a:endParaRPr>
              <a:solidFill>
                <a:schemeClr val="dk1"/>
              </a:solidFill>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126"/>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Other Causes of Hypothyroidism</a:t>
            </a:r>
            <a:endParaRPr>
              <a:solidFill>
                <a:schemeClr val="dk1"/>
              </a:solidFill>
            </a:endParaRPr>
          </a:p>
        </p:txBody>
      </p:sp>
      <p:sp>
        <p:nvSpPr>
          <p:cNvPr id="870" name="Google Shape;870;p126"/>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lnSpcReduction="20000"/>
          </a:bodyPr>
          <a:lstStyle/>
          <a:p>
            <a:pPr indent="-342900" lvl="0" marL="342900" rtl="0" algn="l">
              <a:spcBef>
                <a:spcPts val="0"/>
              </a:spcBef>
              <a:spcAft>
                <a:spcPts val="0"/>
              </a:spcAft>
              <a:buClr>
                <a:schemeClr val="dk1"/>
              </a:buClr>
              <a:buSzPts val="1800"/>
              <a:buChar char="🞇"/>
            </a:pPr>
            <a:r>
              <a:rPr lang="en-CA">
                <a:solidFill>
                  <a:schemeClr val="dk1"/>
                </a:solidFill>
              </a:rPr>
              <a:t>Radiation therapy to the neck area</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Treating certain cancers, such as lymphoma, requires radiation to the neck. Radiation damages the cells in the thyroid. This makes it more difficult for the gland to produce hormone.</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Radioactive iodine treatment</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This treatment is commonly prescribed to people who have an overactive thyroid gland (hyperthyroidism). However, radiation destroys the cells in the thyroid gland. This usually leads to hypothyroidism.</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Certain medications</a:t>
            </a:r>
            <a:endParaRPr>
              <a:solidFill>
                <a:schemeClr val="dk1"/>
              </a:solidFill>
            </a:endParaRPr>
          </a:p>
          <a:p>
            <a:pPr indent="-285750" lvl="1" marL="742950" rtl="0" algn="l">
              <a:spcBef>
                <a:spcPts val="920"/>
              </a:spcBef>
              <a:spcAft>
                <a:spcPts val="0"/>
              </a:spcAft>
              <a:buSzPts val="1600"/>
              <a:buChar char="🞇"/>
            </a:pPr>
            <a:r>
              <a:rPr lang="en-CA">
                <a:solidFill>
                  <a:schemeClr val="dk1"/>
                </a:solidFill>
              </a:rPr>
              <a:t>Medicines to treat heart problems, psychiatric conditions, and cancer can sometimes affect the production o</a:t>
            </a:r>
            <a:r>
              <a:rPr lang="en-CA"/>
              <a:t>f thyroid hormone. These include amiodarone, lithium.</a:t>
            </a:r>
            <a:endParaRPr/>
          </a:p>
          <a:p>
            <a:pPr indent="-228600" lvl="0" marL="342900" rtl="0" algn="l">
              <a:spcBef>
                <a:spcPts val="960"/>
              </a:spcBef>
              <a:spcAft>
                <a:spcPts val="0"/>
              </a:spcAft>
              <a:buSzPts val="1800"/>
              <a:buNone/>
            </a:pPr>
            <a:r>
              <a:t/>
            </a:r>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127"/>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876" name="Google Shape;876;p127"/>
          <p:cNvSpPr txBox="1"/>
          <p:nvPr>
            <p:ph idx="1" type="body"/>
          </p:nvPr>
        </p:nvSpPr>
        <p:spPr>
          <a:xfrm>
            <a:off x="1009450" y="1807348"/>
            <a:ext cx="7125000" cy="4612800"/>
          </a:xfrm>
          <a:prstGeom prst="rect">
            <a:avLst/>
          </a:prstGeom>
          <a:noFill/>
          <a:ln>
            <a:noFill/>
          </a:ln>
        </p:spPr>
        <p:txBody>
          <a:bodyPr anchorCtr="0" anchor="ctr" bIns="45700" lIns="91425" spcFirstLastPara="1" rIns="91425" wrap="square" tIns="45700">
            <a:normAutofit lnSpcReduction="20000"/>
          </a:bodyPr>
          <a:lstStyle/>
          <a:p>
            <a:pPr indent="-351472" lvl="0" marL="342900" rtl="0" algn="l">
              <a:spcBef>
                <a:spcPts val="0"/>
              </a:spcBef>
              <a:spcAft>
                <a:spcPts val="0"/>
              </a:spcAft>
              <a:buClr>
                <a:schemeClr val="dk1"/>
              </a:buClr>
              <a:buSzPts val="1800"/>
              <a:buChar char="🞇"/>
            </a:pPr>
            <a:r>
              <a:rPr lang="en-CA">
                <a:solidFill>
                  <a:schemeClr val="dk1"/>
                </a:solidFill>
              </a:rPr>
              <a:t>Thyroid surgery</a:t>
            </a:r>
            <a:endParaRPr>
              <a:solidFill>
                <a:schemeClr val="dk1"/>
              </a:solidFill>
            </a:endParaRPr>
          </a:p>
          <a:p>
            <a:pPr indent="-293369" lvl="1" marL="742950" rtl="0" algn="l">
              <a:spcBef>
                <a:spcPts val="896"/>
              </a:spcBef>
              <a:spcAft>
                <a:spcPts val="0"/>
              </a:spcAft>
              <a:buClr>
                <a:schemeClr val="dk1"/>
              </a:buClr>
              <a:buSzPts val="1600"/>
              <a:buChar char="🞇"/>
            </a:pPr>
            <a:r>
              <a:rPr lang="en-CA">
                <a:solidFill>
                  <a:schemeClr val="dk1"/>
                </a:solidFill>
              </a:rPr>
              <a:t>Surgery to remove the thyroid will lead to hypothyroidism. If only part of the thyroid is removed, the remaining gland may still be able to produce enough hormones for the body's needs.</a:t>
            </a:r>
            <a:endParaRPr>
              <a:solidFill>
                <a:schemeClr val="dk1"/>
              </a:solidFill>
            </a:endParaRPr>
          </a:p>
          <a:p>
            <a:pPr indent="-351472" lvl="0" marL="342900" rtl="0" algn="l">
              <a:spcBef>
                <a:spcPts val="933"/>
              </a:spcBef>
              <a:spcAft>
                <a:spcPts val="0"/>
              </a:spcAft>
              <a:buClr>
                <a:schemeClr val="dk1"/>
              </a:buClr>
              <a:buSzPts val="1800"/>
              <a:buChar char="🞇"/>
            </a:pPr>
            <a:r>
              <a:rPr lang="en-CA">
                <a:solidFill>
                  <a:schemeClr val="dk1"/>
                </a:solidFill>
              </a:rPr>
              <a:t>Too little iodine in the diet</a:t>
            </a:r>
            <a:endParaRPr>
              <a:solidFill>
                <a:schemeClr val="dk1"/>
              </a:solidFill>
            </a:endParaRPr>
          </a:p>
          <a:p>
            <a:pPr indent="-293369" lvl="1" marL="742950" rtl="0" algn="l">
              <a:spcBef>
                <a:spcPts val="896"/>
              </a:spcBef>
              <a:spcAft>
                <a:spcPts val="0"/>
              </a:spcAft>
              <a:buClr>
                <a:schemeClr val="dk1"/>
              </a:buClr>
              <a:buSzPts val="1600"/>
              <a:buChar char="🞇"/>
            </a:pPr>
            <a:r>
              <a:rPr lang="en-CA">
                <a:solidFill>
                  <a:schemeClr val="dk1"/>
                </a:solidFill>
              </a:rPr>
              <a:t>The thyroid needs iodine to produce thyroid hormone. Iodized table salt is rich in iodine. Other food sources of iodine include shellfish, saltwater fish, eggs, dairy products, and seaweed. </a:t>
            </a:r>
            <a:endParaRPr>
              <a:solidFill>
                <a:schemeClr val="dk1"/>
              </a:solidFill>
            </a:endParaRPr>
          </a:p>
          <a:p>
            <a:pPr indent="-351472" lvl="0" marL="342900" rtl="0" algn="l">
              <a:spcBef>
                <a:spcPts val="933"/>
              </a:spcBef>
              <a:spcAft>
                <a:spcPts val="0"/>
              </a:spcAft>
              <a:buClr>
                <a:schemeClr val="dk1"/>
              </a:buClr>
              <a:buSzPts val="1800"/>
              <a:buChar char="🞇"/>
            </a:pPr>
            <a:r>
              <a:rPr lang="en-CA">
                <a:solidFill>
                  <a:schemeClr val="dk1"/>
                </a:solidFill>
              </a:rPr>
              <a:t>Pregnancy</a:t>
            </a:r>
            <a:endParaRPr>
              <a:solidFill>
                <a:schemeClr val="dk1"/>
              </a:solidFill>
            </a:endParaRPr>
          </a:p>
          <a:p>
            <a:pPr indent="-293369" lvl="1" marL="742950" rtl="0" algn="l">
              <a:spcBef>
                <a:spcPts val="896"/>
              </a:spcBef>
              <a:spcAft>
                <a:spcPts val="0"/>
              </a:spcAft>
              <a:buSzPts val="1600"/>
              <a:buChar char="🞇"/>
            </a:pPr>
            <a:r>
              <a:rPr lang="en-CA">
                <a:solidFill>
                  <a:schemeClr val="dk1"/>
                </a:solidFill>
              </a:rPr>
              <a:t>The reason isn’t clear, but sometimes, inflammation of the thyroid occurs after pregnancy. This is called postpartum thyroiditis. Women with this condition usually have a severe increase in thyroid hormone levels followed by a sharp drop in thyroid hormone production. Most women with postpartum thyroiditis will regain their normal thyroid function.</a:t>
            </a:r>
            <a:endParaRPr>
              <a:solidFill>
                <a:schemeClr val="dk1"/>
              </a:solidFill>
            </a:endParaRPr>
          </a:p>
          <a:p>
            <a:pPr indent="-237172" lvl="0" marL="342900" rtl="0" algn="l">
              <a:spcBef>
                <a:spcPts val="933"/>
              </a:spcBef>
              <a:spcAft>
                <a:spcPts val="0"/>
              </a:spcAft>
              <a:buSzPts val="1800"/>
              <a:buNone/>
            </a:pPr>
            <a:r>
              <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p128"/>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Continued</a:t>
            </a:r>
            <a:endParaRPr>
              <a:solidFill>
                <a:schemeClr val="dk1"/>
              </a:solidFill>
            </a:endParaRPr>
          </a:p>
        </p:txBody>
      </p:sp>
      <p:sp>
        <p:nvSpPr>
          <p:cNvPr id="882" name="Google Shape;882;p128"/>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Clr>
                <a:schemeClr val="dk1"/>
              </a:buClr>
              <a:buSzPts val="1800"/>
              <a:buChar char="🞇"/>
            </a:pPr>
            <a:r>
              <a:rPr lang="en-CA">
                <a:solidFill>
                  <a:schemeClr val="dk1"/>
                </a:solidFill>
              </a:rPr>
              <a:t>Congenital hypothyroidism</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some babies may be born with a thyroid gland that did not develop correctly or does not work properly. </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Pituitary gland damage or disorder</a:t>
            </a:r>
            <a:endParaRPr>
              <a:solidFill>
                <a:schemeClr val="dk1"/>
              </a:solidFill>
            </a:endParaRPr>
          </a:p>
          <a:p>
            <a:pPr indent="-285750" lvl="1" marL="742950" rtl="0" algn="l">
              <a:spcBef>
                <a:spcPts val="920"/>
              </a:spcBef>
              <a:spcAft>
                <a:spcPts val="0"/>
              </a:spcAft>
              <a:buClr>
                <a:schemeClr val="dk1"/>
              </a:buClr>
              <a:buSzPts val="1600"/>
              <a:buChar char="🞇"/>
            </a:pPr>
            <a:r>
              <a:rPr lang="en-CA">
                <a:solidFill>
                  <a:schemeClr val="dk1"/>
                </a:solidFill>
              </a:rPr>
              <a:t>Rarely, a problem with the pituitary gland can interfere with the production of thyroid hormone. </a:t>
            </a:r>
            <a:endParaRPr>
              <a:solidFill>
                <a:schemeClr val="dk1"/>
              </a:solidFill>
            </a:endParaRPr>
          </a:p>
          <a:p>
            <a:pPr indent="-228600" lvl="0" marL="342900" rtl="0" algn="l">
              <a:spcBef>
                <a:spcPts val="960"/>
              </a:spcBef>
              <a:spcAft>
                <a:spcPts val="0"/>
              </a:spcAft>
              <a:buSzPts val="1800"/>
              <a:buNone/>
            </a:pPr>
            <a:r>
              <a:t/>
            </a:r>
            <a:endParaRPr>
              <a:solidFill>
                <a:schemeClr val="dk1"/>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129"/>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Risk For Hypothyroidism</a:t>
            </a:r>
            <a:endParaRPr>
              <a:solidFill>
                <a:schemeClr val="dk1"/>
              </a:solidFill>
            </a:endParaRPr>
          </a:p>
        </p:txBody>
      </p:sp>
      <p:sp>
        <p:nvSpPr>
          <p:cNvPr id="888" name="Google Shape;888;p129"/>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1800"/>
              <a:buNone/>
            </a:pPr>
            <a:r>
              <a:t/>
            </a:r>
            <a:endParaRPr/>
          </a:p>
          <a:p>
            <a:pPr indent="-342900" lvl="0" marL="342900" rtl="0" algn="l">
              <a:spcBef>
                <a:spcPts val="960"/>
              </a:spcBef>
              <a:spcAft>
                <a:spcPts val="0"/>
              </a:spcAft>
              <a:buClr>
                <a:schemeClr val="dk1"/>
              </a:buClr>
              <a:buSzPts val="1800"/>
              <a:buChar char="🞇"/>
            </a:pPr>
            <a:r>
              <a:rPr lang="en-CA">
                <a:solidFill>
                  <a:schemeClr val="dk1"/>
                </a:solidFill>
              </a:rPr>
              <a:t>Older Women</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Caucasian or Asian</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Autoimmune disorders such as type 1 diabetes, multiple sclerosis, rheumatoid arthritis, celiac disease, Addison's disease, pernicious anemia, or vitiligo</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Bipolar disorder</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Down syndrome</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Turner syndrome</a:t>
            </a:r>
            <a:endParaRPr>
              <a:solidFill>
                <a:schemeClr val="dk1"/>
              </a:solidFill>
            </a:endParaRPr>
          </a:p>
          <a:p>
            <a:pPr indent="-228600" lvl="0" marL="342900" rtl="0" algn="l">
              <a:spcBef>
                <a:spcPts val="960"/>
              </a:spcBef>
              <a:spcAft>
                <a:spcPts val="0"/>
              </a:spcAft>
              <a:buSzPts val="1800"/>
              <a:buNone/>
            </a:pPr>
            <a:r>
              <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p130"/>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Signs &amp; Symptoms</a:t>
            </a:r>
            <a:endParaRPr>
              <a:solidFill>
                <a:schemeClr val="dk1"/>
              </a:solidFill>
            </a:endParaRPr>
          </a:p>
        </p:txBody>
      </p:sp>
      <p:sp>
        <p:nvSpPr>
          <p:cNvPr id="894" name="Google Shape;894;p130"/>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fontScale="92500" lnSpcReduction="20000"/>
          </a:bodyPr>
          <a:lstStyle/>
          <a:p>
            <a:pPr indent="-342900" lvl="0" marL="342900" rtl="0" algn="l">
              <a:spcBef>
                <a:spcPts val="0"/>
              </a:spcBef>
              <a:spcAft>
                <a:spcPts val="0"/>
              </a:spcAft>
              <a:buClr>
                <a:schemeClr val="dk1"/>
              </a:buClr>
              <a:buSzPct val="100000"/>
              <a:buChar char="🞇"/>
            </a:pPr>
            <a:r>
              <a:rPr lang="en-CA">
                <a:solidFill>
                  <a:schemeClr val="dk1"/>
                </a:solidFill>
              </a:rPr>
              <a:t>Changes in the menstrual cycle</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Constipation</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Depression</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Dry hair and hair loss</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Dry skin</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Fatigue</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Greater sensitivity to cold</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Slow heart rate</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Swelling of the thyroid gland (goiter)</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Unexplained weight gain or difficulty losing weight</a:t>
            </a:r>
            <a:endParaRPr>
              <a:solidFill>
                <a:schemeClr val="dk1"/>
              </a:solidFill>
            </a:endParaRPr>
          </a:p>
          <a:p>
            <a:pPr indent="-342900" lvl="0" marL="342900" rtl="0" algn="l">
              <a:spcBef>
                <a:spcPts val="933"/>
              </a:spcBef>
              <a:spcAft>
                <a:spcPts val="0"/>
              </a:spcAft>
              <a:buClr>
                <a:schemeClr val="dk1"/>
              </a:buClr>
              <a:buSzPct val="100000"/>
              <a:buChar char="🞇"/>
            </a:pPr>
            <a:r>
              <a:rPr lang="en-CA">
                <a:solidFill>
                  <a:schemeClr val="dk1"/>
                </a:solidFill>
              </a:rPr>
              <a:t>Carpal tunnel syndrome</a:t>
            </a:r>
            <a:endParaRPr>
              <a:solidFill>
                <a:schemeClr val="dk1"/>
              </a:solidFill>
            </a:endParaRPr>
          </a:p>
          <a:p>
            <a:pPr indent="-237172" lvl="0" marL="342900" rtl="0" algn="l">
              <a:spcBef>
                <a:spcPts val="933"/>
              </a:spcBef>
              <a:spcAft>
                <a:spcPts val="0"/>
              </a:spcAft>
              <a:buSzPct val="100000"/>
              <a:buNone/>
            </a:pPr>
            <a:r>
              <a:t/>
            </a:r>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131"/>
          <p:cNvSpPr txBox="1"/>
          <p:nvPr>
            <p:ph type="title"/>
          </p:nvPr>
        </p:nvSpPr>
        <p:spPr>
          <a:xfrm>
            <a:off x="1009443" y="3308581"/>
            <a:ext cx="7117178" cy="14688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lt1"/>
              </a:buClr>
              <a:buSzPts val="3200"/>
              <a:buFont typeface="Verdana"/>
              <a:buNone/>
            </a:pPr>
            <a:r>
              <a:rPr lang="en-CA"/>
              <a:t>Parathyroid Gland Pathologies</a:t>
            </a:r>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sp>
        <p:nvSpPr>
          <p:cNvPr id="904" name="Google Shape;904;p132"/>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Hyperparathyroidism</a:t>
            </a:r>
            <a:endParaRPr>
              <a:solidFill>
                <a:schemeClr val="dk1"/>
              </a:solidFill>
            </a:endParaRPr>
          </a:p>
        </p:txBody>
      </p:sp>
      <p:sp>
        <p:nvSpPr>
          <p:cNvPr id="905" name="Google Shape;905;p132"/>
          <p:cNvSpPr txBox="1"/>
          <p:nvPr>
            <p:ph idx="1" type="body"/>
          </p:nvPr>
        </p:nvSpPr>
        <p:spPr>
          <a:xfrm>
            <a:off x="1009443" y="1807361"/>
            <a:ext cx="7125112" cy="4429951"/>
          </a:xfrm>
          <a:prstGeom prst="rect">
            <a:avLst/>
          </a:prstGeom>
          <a:noFill/>
          <a:ln>
            <a:noFill/>
          </a:ln>
        </p:spPr>
        <p:txBody>
          <a:bodyPr anchorCtr="0" anchor="ctr" bIns="45700" lIns="91425" spcFirstLastPara="1" rIns="91425" wrap="square" tIns="45700">
            <a:normAutofit lnSpcReduction="10000"/>
          </a:bodyPr>
          <a:lstStyle/>
          <a:p>
            <a:pPr indent="-342900" lvl="0" marL="342900" rtl="0" algn="l">
              <a:spcBef>
                <a:spcPts val="0"/>
              </a:spcBef>
              <a:spcAft>
                <a:spcPts val="0"/>
              </a:spcAft>
              <a:buClr>
                <a:schemeClr val="dk1"/>
              </a:buClr>
              <a:buSzPts val="1800"/>
              <a:buChar char="🞇"/>
            </a:pPr>
            <a:r>
              <a:rPr lang="en-CA">
                <a:solidFill>
                  <a:schemeClr val="dk1"/>
                </a:solidFill>
              </a:rPr>
              <a:t>The main effects of parathyroid hormone are to increase the concentration of plasma calcium byincreasing the release of calcium and phosphate from bone matrix, increasing calcium reabsorption by the kidney, and increasing renal production of D-3 (calcitriol), which increases intestinal absorption of calcium</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Overproduction of parathyroid hormone results in elevated levels of plasma calcium</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Parathyroid hormone also causes phosphaturia, thereby decreasing serum phosphate levels.</a:t>
            </a:r>
            <a:endParaRPr>
              <a:solidFill>
                <a:schemeClr val="dk1"/>
              </a:solidFill>
            </a:endParaRPr>
          </a:p>
          <a:p>
            <a:pPr indent="-342900" lvl="0" marL="342900" rtl="0" algn="l">
              <a:spcBef>
                <a:spcPts val="960"/>
              </a:spcBef>
              <a:spcAft>
                <a:spcPts val="0"/>
              </a:spcAft>
              <a:buClr>
                <a:schemeClr val="dk1"/>
              </a:buClr>
              <a:buSzPts val="1800"/>
              <a:buChar char="🞇"/>
            </a:pPr>
            <a:r>
              <a:rPr lang="en-CA">
                <a:solidFill>
                  <a:schemeClr val="dk1"/>
                </a:solidFill>
              </a:rPr>
              <a:t>Hyperparathyroidism is usually subdivided into primary, secondary, and tertiary hyperparathyroidism.</a:t>
            </a:r>
            <a:endParaRPr>
              <a:solidFill>
                <a:schemeClr val="dk1"/>
              </a:solidFill>
            </a:endParaRPr>
          </a:p>
          <a:p>
            <a:pPr indent="-228600" lvl="0" marL="342900" rtl="0" algn="l">
              <a:spcBef>
                <a:spcPts val="960"/>
              </a:spcBef>
              <a:spcAft>
                <a:spcPts val="0"/>
              </a:spcAft>
              <a:buSzPts val="1800"/>
              <a:buNone/>
            </a:pPr>
            <a:r>
              <a:t/>
            </a:r>
            <a:endParaRPr>
              <a:solidFill>
                <a:schemeClr val="dk1"/>
              </a:solidFill>
            </a:endParaRPr>
          </a:p>
          <a:p>
            <a:pPr indent="0" lvl="0" marL="0" rtl="0" algn="l">
              <a:spcBef>
                <a:spcPts val="960"/>
              </a:spcBef>
              <a:spcAft>
                <a:spcPts val="0"/>
              </a:spcAft>
              <a:buSzPts val="1800"/>
              <a:buNone/>
            </a:pPr>
            <a:r>
              <a:t/>
            </a:r>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sp>
        <p:nvSpPr>
          <p:cNvPr id="910" name="Google Shape;910;p133"/>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Primary Hyperparathyroidism</a:t>
            </a:r>
            <a:endParaRPr>
              <a:solidFill>
                <a:schemeClr val="dk1"/>
              </a:solidFill>
            </a:endParaRPr>
          </a:p>
        </p:txBody>
      </p:sp>
      <p:sp>
        <p:nvSpPr>
          <p:cNvPr id="911" name="Google Shape;911;p133"/>
          <p:cNvSpPr txBox="1"/>
          <p:nvPr>
            <p:ph idx="1" type="body"/>
          </p:nvPr>
        </p:nvSpPr>
        <p:spPr>
          <a:xfrm>
            <a:off x="1009450" y="1807349"/>
            <a:ext cx="7125000" cy="4594800"/>
          </a:xfrm>
          <a:prstGeom prst="rect">
            <a:avLst/>
          </a:prstGeom>
          <a:noFill/>
          <a:ln>
            <a:noFill/>
          </a:ln>
        </p:spPr>
        <p:txBody>
          <a:bodyPr anchorCtr="0" anchor="ctr" bIns="45700" lIns="91425" spcFirstLastPara="1" rIns="91425" wrap="square" tIns="45700">
            <a:normAutofit fontScale="92500" lnSpcReduction="20000"/>
          </a:bodyPr>
          <a:lstStyle/>
          <a:p>
            <a:pPr indent="-351472" lvl="0" marL="342900" rtl="0" algn="l">
              <a:spcBef>
                <a:spcPts val="0"/>
              </a:spcBef>
              <a:spcAft>
                <a:spcPts val="0"/>
              </a:spcAft>
              <a:buClr>
                <a:schemeClr val="dk1"/>
              </a:buClr>
              <a:buSzPct val="100000"/>
              <a:buChar char="🞇"/>
            </a:pPr>
            <a:r>
              <a:rPr b="1" lang="en-CA">
                <a:solidFill>
                  <a:schemeClr val="dk1"/>
                </a:solidFill>
              </a:rPr>
              <a:t>Primary hyperparathyroidism is the unregulated overproduction of parathyroid hormone (PTH) resulting in abnormal calcium homeostasis.</a:t>
            </a:r>
            <a:endParaRPr b="1">
              <a:solidFill>
                <a:schemeClr val="dk1"/>
              </a:solidFill>
            </a:endParaRPr>
          </a:p>
          <a:p>
            <a:pPr indent="-351472" lvl="0" marL="342900" rtl="0" algn="l">
              <a:spcBef>
                <a:spcPts val="906"/>
              </a:spcBef>
              <a:spcAft>
                <a:spcPts val="0"/>
              </a:spcAft>
              <a:buClr>
                <a:schemeClr val="dk1"/>
              </a:buClr>
              <a:buSzPct val="100000"/>
              <a:buChar char="🞇"/>
            </a:pPr>
            <a:r>
              <a:rPr lang="en-CA">
                <a:solidFill>
                  <a:schemeClr val="dk1"/>
                </a:solidFill>
              </a:rPr>
              <a:t>In approximately</a:t>
            </a:r>
            <a:r>
              <a:rPr b="1" lang="en-CA">
                <a:solidFill>
                  <a:schemeClr val="dk1"/>
                </a:solidFill>
              </a:rPr>
              <a:t> 85% of cases, primary hyperparathyroidism is caused by a single adenoma</a:t>
            </a:r>
            <a:r>
              <a:rPr lang="en-CA">
                <a:solidFill>
                  <a:schemeClr val="dk1"/>
                </a:solidFill>
              </a:rPr>
              <a:t>. In 15% of cases, multiple glands are involved (ie, either multiple adenomas or hyperplasia)</a:t>
            </a:r>
            <a:endParaRPr>
              <a:solidFill>
                <a:schemeClr val="dk1"/>
              </a:solidFill>
            </a:endParaRPr>
          </a:p>
          <a:p>
            <a:pPr indent="-351472" lvl="0" marL="342900" rtl="0" algn="l">
              <a:spcBef>
                <a:spcPts val="906"/>
              </a:spcBef>
              <a:spcAft>
                <a:spcPts val="0"/>
              </a:spcAft>
              <a:buClr>
                <a:schemeClr val="dk1"/>
              </a:buClr>
              <a:buSzPct val="100000"/>
              <a:buChar char="🞇"/>
            </a:pPr>
            <a:r>
              <a:rPr lang="en-CA">
                <a:solidFill>
                  <a:schemeClr val="dk1"/>
                </a:solidFill>
              </a:rPr>
              <a:t>Rarely, primary hyperparathyroidism is caused by parathyroid carcinoma. The etiology of adenomas or hyperplasia remains unknown in most cases. Familial cases can occur as part of the multiple endocrine neoplasia syndromes (MEN 1 or MEN 2a).</a:t>
            </a:r>
            <a:endParaRPr>
              <a:solidFill>
                <a:schemeClr val="dk1"/>
              </a:solidFill>
            </a:endParaRPr>
          </a:p>
          <a:p>
            <a:pPr indent="-351472" lvl="0" marL="342900" rtl="0" algn="l">
              <a:spcBef>
                <a:spcPts val="906"/>
              </a:spcBef>
              <a:spcAft>
                <a:spcPts val="0"/>
              </a:spcAft>
              <a:buClr>
                <a:schemeClr val="dk1"/>
              </a:buClr>
              <a:buSzPct val="100000"/>
              <a:buChar char="🞇"/>
            </a:pPr>
            <a:r>
              <a:rPr lang="en-CA">
                <a:solidFill>
                  <a:schemeClr val="dk1"/>
                </a:solidFill>
              </a:rPr>
              <a:t>In primary hyperparathyroidism due to adenomas, the normal feedback on parathyroid hormone production by extracellular calcium seems to be lost, resulting in a change in the set point. However, this is not the case in primary hyperparathyroidism from parathyroid hyperplasia. An increase in the cell numbers is probably the cause.</a:t>
            </a:r>
            <a:endParaRPr>
              <a:solidFill>
                <a:schemeClr val="dk1"/>
              </a:solidFill>
            </a:endParaRPr>
          </a:p>
          <a:p>
            <a:pPr indent="-245745" lvl="0" marL="342900" rtl="0" algn="l">
              <a:spcBef>
                <a:spcPts val="906"/>
              </a:spcBef>
              <a:spcAft>
                <a:spcPts val="0"/>
              </a:spcAft>
              <a:buSzPct val="100000"/>
              <a:buNone/>
            </a:pPr>
            <a:r>
              <a:t/>
            </a:r>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134"/>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solidFill>
                  <a:schemeClr val="dk1"/>
                </a:solidFill>
              </a:rPr>
              <a:t>Symptoms &amp; complications</a:t>
            </a:r>
            <a:endParaRPr>
              <a:solidFill>
                <a:schemeClr val="dk1"/>
              </a:solidFill>
            </a:endParaRPr>
          </a:p>
        </p:txBody>
      </p:sp>
      <p:sp>
        <p:nvSpPr>
          <p:cNvPr id="917" name="Google Shape;917;p134"/>
          <p:cNvSpPr txBox="1"/>
          <p:nvPr>
            <p:ph idx="1" type="body"/>
          </p:nvPr>
        </p:nvSpPr>
        <p:spPr>
          <a:xfrm>
            <a:off x="1009450" y="1807348"/>
            <a:ext cx="7125000" cy="4777200"/>
          </a:xfrm>
          <a:prstGeom prst="rect">
            <a:avLst/>
          </a:prstGeom>
          <a:noFill/>
          <a:ln>
            <a:noFill/>
          </a:ln>
        </p:spPr>
        <p:txBody>
          <a:bodyPr anchorCtr="0" anchor="ctr" bIns="45700" lIns="91425" spcFirstLastPara="1" rIns="91425" wrap="square" tIns="45700">
            <a:normAutofit fontScale="92500" lnSpcReduction="20000"/>
          </a:bodyPr>
          <a:lstStyle/>
          <a:p>
            <a:pPr indent="-351472" lvl="0" marL="342900" rtl="0" algn="l">
              <a:spcBef>
                <a:spcPts val="0"/>
              </a:spcBef>
              <a:spcAft>
                <a:spcPts val="0"/>
              </a:spcAft>
              <a:buClr>
                <a:schemeClr val="dk1"/>
              </a:buClr>
              <a:buSzPct val="100000"/>
              <a:buChar char="🞇"/>
            </a:pPr>
            <a:r>
              <a:rPr lang="en-CA">
                <a:solidFill>
                  <a:schemeClr val="dk1"/>
                </a:solidFill>
              </a:rPr>
              <a:t>Chronic excessive resorption of calcium from bone caused by excessive parathyroid hormone can result in </a:t>
            </a:r>
            <a:r>
              <a:rPr b="1" lang="en-CA">
                <a:solidFill>
                  <a:schemeClr val="dk1"/>
                </a:solidFill>
              </a:rPr>
              <a:t>osteopenia</a:t>
            </a:r>
            <a:r>
              <a:rPr lang="en-CA">
                <a:solidFill>
                  <a:schemeClr val="dk1"/>
                </a:solidFill>
              </a:rPr>
              <a:t>. In severe cases, this may result in osteitis fibrosa cystica, which is characterized by subperiosteal resorption of the distal phalanges, tapering of the distal clavicles, and salt-and-pepper appearance of the skull. In addition, the chronically increased excretion of calcium in the urine can predispose to the formation of renal stones.</a:t>
            </a:r>
            <a:endParaRPr>
              <a:solidFill>
                <a:schemeClr val="dk1"/>
              </a:solidFill>
            </a:endParaRPr>
          </a:p>
          <a:p>
            <a:pPr indent="-351472" lvl="0" marL="342900" rtl="0" algn="l">
              <a:spcBef>
                <a:spcPts val="906"/>
              </a:spcBef>
              <a:spcAft>
                <a:spcPts val="0"/>
              </a:spcAft>
              <a:buClr>
                <a:schemeClr val="dk1"/>
              </a:buClr>
              <a:buSzPct val="100000"/>
              <a:buChar char="🞇"/>
            </a:pPr>
            <a:r>
              <a:rPr lang="en-CA">
                <a:solidFill>
                  <a:schemeClr val="dk1"/>
                </a:solidFill>
              </a:rPr>
              <a:t>The other symptoms of hyperparathyroidism are due to the hypercalcemia itself and are not specific to hyperparathyroidism. These can include muscle weakness, fatigue, volume depletion, nausea and vomiting, and in severe cases, coma and death. Neuropsychiatric manifestations are particularly common and may include depression, confusion, or subtle deficits that are often characterized poorly and may not be noted by the patient. Increased calcium can increase gastric acid secretion, and persons with hyperparathyroidism may have a higher prevalence of peptic ulcer disease. Rare cases of pancreatitis have also been attributed to hypercalcemia.</a:t>
            </a:r>
            <a:endParaRPr>
              <a:solidFill>
                <a:schemeClr val="dk1"/>
              </a:solidFill>
            </a:endParaRPr>
          </a:p>
          <a:p>
            <a:pPr indent="-245745" lvl="0" marL="342900" rtl="0" algn="l">
              <a:spcBef>
                <a:spcPts val="906"/>
              </a:spcBef>
              <a:spcAft>
                <a:spcPts val="0"/>
              </a:spcAft>
              <a:buSzPct val="100000"/>
              <a:buNone/>
            </a:pPr>
            <a:r>
              <a:t/>
            </a:r>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135"/>
          <p:cNvSpPr txBox="1"/>
          <p:nvPr>
            <p:ph type="title"/>
          </p:nvPr>
        </p:nvSpPr>
        <p:spPr>
          <a:xfrm>
            <a:off x="1009442" y="675724"/>
            <a:ext cx="7125113" cy="9244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Verdana"/>
              <a:buNone/>
            </a:pPr>
            <a:r>
              <a:rPr lang="en-CA"/>
              <a:t>References</a:t>
            </a:r>
            <a:endParaRPr/>
          </a:p>
        </p:txBody>
      </p:sp>
      <p:sp>
        <p:nvSpPr>
          <p:cNvPr id="923" name="Google Shape;923;p135"/>
          <p:cNvSpPr txBox="1"/>
          <p:nvPr>
            <p:ph idx="1" type="body"/>
          </p:nvPr>
        </p:nvSpPr>
        <p:spPr>
          <a:xfrm>
            <a:off x="1009443" y="1807361"/>
            <a:ext cx="7125112" cy="4051437"/>
          </a:xfrm>
          <a:prstGeom prst="rect">
            <a:avLst/>
          </a:prstGeom>
          <a:noFill/>
          <a:ln>
            <a:noFill/>
          </a:ln>
        </p:spPr>
        <p:txBody>
          <a:bodyPr anchorCtr="0" anchor="ctr" bIns="45700" lIns="91425" spcFirstLastPara="1" rIns="91425" wrap="square" tIns="45700">
            <a:normAutofit/>
          </a:bodyPr>
          <a:lstStyle/>
          <a:p>
            <a:pPr indent="-342900" lvl="0" marL="342900" rtl="0" algn="l">
              <a:spcBef>
                <a:spcPts val="0"/>
              </a:spcBef>
              <a:spcAft>
                <a:spcPts val="0"/>
              </a:spcAft>
              <a:buSzPts val="1800"/>
              <a:buChar char="🞇"/>
            </a:pPr>
            <a:r>
              <a:rPr lang="en-CA"/>
              <a:t>References:</a:t>
            </a:r>
            <a:endParaRPr/>
          </a:p>
          <a:p>
            <a:pPr indent="-342900" lvl="0" marL="342900" rtl="0" algn="l">
              <a:spcBef>
                <a:spcPts val="960"/>
              </a:spcBef>
              <a:spcAft>
                <a:spcPts val="0"/>
              </a:spcAft>
              <a:buSzPts val="1800"/>
              <a:buChar char="🞇"/>
            </a:pPr>
            <a:r>
              <a:rPr lang="en-CA"/>
              <a:t>Lippincott Williams &amp; Wilkins       www.patient.co.uk                  www.medicinenet.com                      http://umm.edu                                 www.cancer.org                      www.nlm.nih.gov www.empoweryourhealth.org          www.endocrineweb.com        www.britannica.com                         www.innerbody.com                        www.endocrineweb.com        www.mayoclinic.org        www.emedicinehealth.com              www.yourhormones.infoAAA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Winter">
  <a:themeElements>
    <a:clrScheme name="Winter">
      <a:dk1>
        <a:srgbClr val="000000"/>
      </a:dk1>
      <a:lt1>
        <a:srgbClr val="FFFFFF"/>
      </a:lt1>
      <a:dk2>
        <a:srgbClr val="1F7BB6"/>
      </a:dk2>
      <a:lt2>
        <a:srgbClr val="C5E1FE"/>
      </a:lt2>
      <a:accent1>
        <a:srgbClr val="B2BDC1"/>
      </a:accent1>
      <a:accent2>
        <a:srgbClr val="767D83"/>
      </a:accent2>
      <a:accent3>
        <a:srgbClr val="3E505C"/>
      </a:accent3>
      <a:accent4>
        <a:srgbClr val="386489"/>
      </a:accent4>
      <a:accent5>
        <a:srgbClr val="4C80AF"/>
      </a:accent5>
      <a:accent6>
        <a:srgbClr val="7DA7D1"/>
      </a:accent6>
      <a:hlink>
        <a:srgbClr val="408080"/>
      </a:hlink>
      <a:folHlink>
        <a:srgbClr val="5EAEA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2020-04-25T15:55:00Z</dcterms:created>
  <dc:creator>Student</dc:creator>
</cp:coreProperties>
</file>