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</p:sldIdLst>
  <p:sldSz cy="6858000" cx="12192000"/>
  <p:notesSz cx="6858000" cy="9144000"/>
  <p:embeddedFontLst>
    <p:embeddedFont>
      <p:font typeface="Overlock"/>
      <p:regular r:id="rId40"/>
      <p:bold r:id="rId41"/>
      <p:italic r:id="rId42"/>
      <p:boldItalic r:id="rId4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44" roundtripDataSignature="AMtx7miZhB8uhHfehh3BalPD7yA3xFwwe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Overlock-regular.fntdata"/><Relationship Id="rId20" Type="http://schemas.openxmlformats.org/officeDocument/2006/relationships/slide" Target="slides/slide15.xml"/><Relationship Id="rId42" Type="http://schemas.openxmlformats.org/officeDocument/2006/relationships/font" Target="fonts/Overlock-italic.fntdata"/><Relationship Id="rId41" Type="http://schemas.openxmlformats.org/officeDocument/2006/relationships/font" Target="fonts/Overlock-bold.fntdata"/><Relationship Id="rId22" Type="http://schemas.openxmlformats.org/officeDocument/2006/relationships/slide" Target="slides/slide17.xml"/><Relationship Id="rId44" Type="http://customschemas.google.com/relationships/presentationmetadata" Target="metadata"/><Relationship Id="rId21" Type="http://schemas.openxmlformats.org/officeDocument/2006/relationships/slide" Target="slides/slide16.xml"/><Relationship Id="rId43" Type="http://schemas.openxmlformats.org/officeDocument/2006/relationships/font" Target="fonts/Overlock-boldItalic.fnt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" name="Google Shape;5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" name="Google Shape;65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" name="Google Shape;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750f6cb341_0_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1750f6cb341_0_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g1750f6cb341_0_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8" name="Google Shape;108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5" name="Google Shape;115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2" name="Google Shape;122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" name="Google Shape;132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8a38189144_0_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8a38189144_0_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g38a38189144_0_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" name="Google Shape;149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9" name="Google Shape;159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6" name="Google Shape;166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4" name="Google Shape;174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1" name="Google Shape;181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0" name="Google Shape;190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1750f6cb341_0_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1750f6cb341_0_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g1750f6cb341_0_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0" name="Google Shape;210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8" name="Google Shape;218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2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5" name="Google Shape;225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2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3" name="Google Shape;233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2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0" name="Google Shape;240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2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7" name="Google Shape;247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2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6" name="Google Shape;256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2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4" name="Google Shape;264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2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5" name="Google Shape;285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2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3" name="Google Shape;293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3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1750f6cb341_0_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1750f6cb341_0_1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g1750f6cb341_0_1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1253bef0f78_0_4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15" name="Google Shape;15;g1253bef0f78_0_4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16" name="Google Shape;16;g1253bef0f78_0_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1253bef0f78_0_8"/>
          <p:cNvSpPr txBox="1"/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9" name="Google Shape;19;g1253bef0f78_0_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1253bef0f78_0_1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2" name="Google Shape;22;g1253bef0f78_0_11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23" name="Google Shape;23;g1253bef0f78_0_1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1253bef0f78_0_15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6" name="Google Shape;26;g1253bef0f78_0_15"/>
          <p:cNvSpPr txBox="1"/>
          <p:nvPr>
            <p:ph idx="1" type="body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7" name="Google Shape;27;g1253bef0f78_0_15"/>
          <p:cNvSpPr txBox="1"/>
          <p:nvPr>
            <p:ph idx="2" type="body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8" name="Google Shape;28;g1253bef0f78_0_1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1253bef0f78_0_20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31" name="Google Shape;31;g1253bef0f78_0_2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1253bef0f78_0_23"/>
          <p:cNvSpPr txBox="1"/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34" name="Google Shape;34;g1253bef0f78_0_23"/>
          <p:cNvSpPr txBox="1"/>
          <p:nvPr>
            <p:ph idx="1" type="body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5" name="Google Shape;35;g1253bef0f78_0_2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g1253bef0f78_0_27"/>
          <p:cNvSpPr txBox="1"/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38" name="Google Shape;38;g1253bef0f78_0_2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g1253bef0f78_0_30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g1253bef0f78_0_30"/>
          <p:cNvSpPr txBox="1"/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42" name="Google Shape;42;g1253bef0f78_0_30"/>
          <p:cNvSpPr txBox="1"/>
          <p:nvPr>
            <p:ph idx="1" type="subTitle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3" name="Google Shape;43;g1253bef0f78_0_30"/>
          <p:cNvSpPr txBox="1"/>
          <p:nvPr>
            <p:ph idx="2" type="body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44" name="Google Shape;44;g1253bef0f78_0_3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253bef0f78_0_36"/>
          <p:cNvSpPr txBox="1"/>
          <p:nvPr>
            <p:ph idx="1" type="body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/>
        </p:txBody>
      </p:sp>
      <p:sp>
        <p:nvSpPr>
          <p:cNvPr id="47" name="Google Shape;47;g1253bef0f78_0_3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1253bef0f78_0_39"/>
          <p:cNvSpPr txBox="1"/>
          <p:nvPr>
            <p:ph hasCustomPrompt="1" type="title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0" name="Google Shape;50;g1253bef0f78_0_39"/>
          <p:cNvSpPr txBox="1"/>
          <p:nvPr>
            <p:ph idx="1" type="body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51" name="Google Shape;51;g1253bef0f78_0_3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253bef0f78_0_4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gradFill>
          <a:gsLst>
            <a:gs pos="0">
              <a:srgbClr val="FFF6DB"/>
            </a:gs>
            <a:gs pos="100000">
              <a:srgbClr val="FAD25C"/>
            </a:gs>
          </a:gsLst>
          <a:lin ang="5400012" scaled="0"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1253bef0f78_0_0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" name="Google Shape;11;g1253bef0f78_0_0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indent="-3492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2pPr>
            <a:lvl3pPr indent="-3492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3pPr>
            <a:lvl4pPr indent="-3492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4pPr>
            <a:lvl5pPr indent="-3492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5pPr>
            <a:lvl6pPr indent="-3492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6pPr>
            <a:lvl7pPr indent="-3492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7pPr>
            <a:lvl8pPr indent="-3492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8pPr>
            <a:lvl9pPr indent="-3492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2" name="Google Shape;12;g1253bef0f78_0_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1.jpg"/><Relationship Id="rId5" Type="http://schemas.openxmlformats.org/officeDocument/2006/relationships/image" Target="../media/image19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youtu.be/ISZLTJH5lYg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Relationship Id="rId4" Type="http://schemas.openxmlformats.org/officeDocument/2006/relationships/image" Target="../media/image7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youtu.be/jXH3TMYug0s" TargetMode="External"/><Relationship Id="rId4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youtu.be/OKOVydqPmTw" TargetMode="External"/><Relationship Id="rId4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Relationship Id="rId4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jpg"/><Relationship Id="rId4" Type="http://schemas.openxmlformats.org/officeDocument/2006/relationships/hyperlink" Target="https://youtu.be/yL31wtijV4Q?feature=shared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youtu.be/HtF61dxP1zs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2.jpg"/><Relationship Id="rId4" Type="http://schemas.openxmlformats.org/officeDocument/2006/relationships/image" Target="../media/image10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3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youtu.be/vlLC0pUtmTA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s://youtu.be/9BdDJV0z-Y4" TargetMode="Externa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s://youtu.be/rb5knx92oww" TargetMode="Externa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s://youtu.be/IzIBpFDRr5g" TargetMode="External"/><Relationship Id="rId4" Type="http://schemas.openxmlformats.org/officeDocument/2006/relationships/image" Target="../media/image16.jpg"/><Relationship Id="rId5" Type="http://schemas.openxmlformats.org/officeDocument/2006/relationships/image" Target="../media/image25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8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1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hyperlink" Target="https://youtu.be/UrocSQqC0qU" TargetMode="External"/><Relationship Id="rId4" Type="http://schemas.openxmlformats.org/officeDocument/2006/relationships/image" Target="../media/image20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hyperlink" Target="https://youtu.be/nvss-sVlRw8" TargetMode="External"/><Relationship Id="rId4" Type="http://schemas.openxmlformats.org/officeDocument/2006/relationships/image" Target="../media/image23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hyperlink" Target="https://youtu.be/1u_XVBwjEyk" TargetMode="Externa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"/>
          <p:cNvSpPr txBox="1"/>
          <p:nvPr>
            <p:ph type="ctrTitle"/>
          </p:nvPr>
        </p:nvSpPr>
        <p:spPr>
          <a:xfrm>
            <a:off x="1093510" y="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   Vitamins</a:t>
            </a:r>
            <a:endParaRPr/>
          </a:p>
        </p:txBody>
      </p:sp>
      <p:pic>
        <p:nvPicPr>
          <p:cNvPr id="60" name="Google Shape;60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54025" y="3605425"/>
            <a:ext cx="3878300" cy="267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54025" y="422000"/>
            <a:ext cx="3878301" cy="282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" title="vitamin cartoon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09950" y="1294100"/>
            <a:ext cx="4686051" cy="5083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"/>
          <p:cNvSpPr txBox="1"/>
          <p:nvPr>
            <p:ph type="ctrTitle"/>
          </p:nvPr>
        </p:nvSpPr>
        <p:spPr>
          <a:xfrm>
            <a:off x="1093510" y="0"/>
            <a:ext cx="10363200" cy="11670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What is a Vitamin?</a:t>
            </a:r>
            <a:endParaRPr/>
          </a:p>
        </p:txBody>
      </p:sp>
      <p:sp>
        <p:nvSpPr>
          <p:cNvPr id="69" name="Google Shape;69;p2"/>
          <p:cNvSpPr txBox="1"/>
          <p:nvPr/>
        </p:nvSpPr>
        <p:spPr>
          <a:xfrm>
            <a:off x="711724" y="989673"/>
            <a:ext cx="11147100" cy="56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A substance needed by the body for growth, development, or metabolism that cannot be made by the body &amp; must be obtained from the diet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b="1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Non caloric</a:t>
            </a:r>
            <a:endParaRPr b="1"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Organic</a:t>
            </a:r>
            <a:r>
              <a:rPr b="0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chemical compound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Essential </a:t>
            </a:r>
            <a:r>
              <a:rPr b="0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to cell processes in the body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Needed in </a:t>
            </a:r>
            <a:r>
              <a:rPr b="0" i="1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small amounts</a:t>
            </a:r>
            <a:r>
              <a:rPr b="0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(in comparison to energy yielding macronutrients)</a:t>
            </a:r>
            <a:endParaRPr/>
          </a:p>
          <a:p>
            <a:pPr indent="-285750" lvl="2" marL="12001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Often requirements are listed as </a:t>
            </a:r>
            <a:r>
              <a:rPr b="1" i="1" lang="en-US" sz="24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milligrams</a:t>
            </a:r>
            <a:r>
              <a:rPr b="0" i="1" lang="en-US" sz="24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</a:t>
            </a:r>
            <a:r>
              <a:rPr b="0" i="0" lang="en-US" sz="24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(o.01g), </a:t>
            </a:r>
            <a:r>
              <a:rPr b="1" i="1" lang="en-US" sz="24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micrograms</a:t>
            </a:r>
            <a:r>
              <a:rPr b="0" i="1" lang="en-US" sz="24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</a:t>
            </a:r>
            <a:r>
              <a:rPr b="0" i="0" lang="en-US" sz="24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(0.001g) or </a:t>
            </a:r>
            <a:r>
              <a:rPr b="1" i="1" lang="en-US" sz="24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international units </a:t>
            </a:r>
            <a:r>
              <a:rPr b="0" i="0" lang="en-US" sz="24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rather than grams </a:t>
            </a:r>
            <a:endParaRPr/>
          </a:p>
          <a:p>
            <a:pPr indent="-285750" lvl="2" marL="12001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lang="en-US" sz="24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International units</a:t>
            </a:r>
            <a:r>
              <a:rPr b="0" i="1" lang="en-US" sz="24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</a:t>
            </a:r>
            <a:r>
              <a:rPr b="0" i="0" lang="en-US" sz="24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– not a measure of weight but a quantity that produces a particular biological effect agreed upon as an international standard.  Used for fat-soluble vitamins primarily</a:t>
            </a:r>
            <a:endParaRPr b="0" i="0" sz="2400" u="none" cap="none" strike="noStrike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en-US" sz="24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Precursors or Provitamins</a:t>
            </a:r>
            <a:r>
              <a:rPr b="0" i="0" lang="en-US" sz="24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: once inside body they are transformed chemically to one or more active vitamin forms ie. B-carotene to Retinol (Vit A) &amp; Panthenol to Vitamin B5</a:t>
            </a:r>
            <a:endParaRPr b="0" i="0" sz="2400" u="none" cap="none" strike="noStrike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verlock"/>
              <a:buChar char="•"/>
            </a:pPr>
            <a:r>
              <a:rPr lang="en-US" sz="2400" u="sng">
                <a:solidFill>
                  <a:schemeClr val="hlink"/>
                </a:solidFill>
                <a:latin typeface="Overlock"/>
                <a:ea typeface="Overlock"/>
                <a:cs typeface="Overlock"/>
                <a:sym typeface="Overlock"/>
                <a:hlinkClick r:id="rId3"/>
              </a:rPr>
              <a:t>https://youtu.be/ISZLTJH5lYg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"/>
          <p:cNvSpPr txBox="1"/>
          <p:nvPr>
            <p:ph type="ctrTitle"/>
          </p:nvPr>
        </p:nvSpPr>
        <p:spPr>
          <a:xfrm>
            <a:off x="1093510" y="0"/>
            <a:ext cx="10363200" cy="12151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Vitamins – 2 categories</a:t>
            </a:r>
            <a:endParaRPr/>
          </a:p>
        </p:txBody>
      </p:sp>
      <p:sp>
        <p:nvSpPr>
          <p:cNvPr id="76" name="Google Shape;76;p3"/>
          <p:cNvSpPr txBox="1"/>
          <p:nvPr/>
        </p:nvSpPr>
        <p:spPr>
          <a:xfrm>
            <a:off x="663598" y="1319444"/>
            <a:ext cx="11147100" cy="48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1) </a:t>
            </a:r>
            <a:r>
              <a:rPr b="1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Fat Soluble Vitamins: A, D, E, K</a:t>
            </a:r>
            <a:endParaRPr b="1"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2) </a:t>
            </a:r>
            <a:r>
              <a:rPr b="0" i="0" lang="en-US" sz="2400" u="none" cap="none" strike="noStrike">
                <a:solidFill>
                  <a:srgbClr val="0000FF"/>
                </a:solidFill>
                <a:latin typeface="Overlock"/>
                <a:ea typeface="Overlock"/>
                <a:cs typeface="Overlock"/>
                <a:sym typeface="Overlock"/>
              </a:rPr>
              <a:t>Water Soluble Vitamins: C and Bs</a:t>
            </a:r>
            <a:endParaRPr>
              <a:solidFill>
                <a:srgbClr val="0000FF"/>
              </a:solidFill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0000FF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sng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Fat solubility determines</a:t>
            </a:r>
            <a:r>
              <a:rPr b="0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Absorption &amp; transportation (through carrier proteins)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Storage in liver and fatty tissues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Potential to build up to toxic levels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 (because they can be stored)</a:t>
            </a:r>
            <a:endParaRPr b="0" i="0" sz="2400" u="none" cap="none" strike="noStrike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sng" cap="none" strike="noStrike">
                <a:solidFill>
                  <a:srgbClr val="0000FF"/>
                </a:solidFill>
                <a:latin typeface="Overlock"/>
                <a:ea typeface="Overlock"/>
                <a:cs typeface="Overlock"/>
                <a:sym typeface="Overlock"/>
              </a:rPr>
              <a:t>Water-soluble vitamins</a:t>
            </a:r>
            <a:r>
              <a:rPr b="0" i="0" lang="en-US" sz="2400" u="none" cap="none" strike="noStrike">
                <a:solidFill>
                  <a:srgbClr val="0000FF"/>
                </a:solidFill>
                <a:latin typeface="Overlock"/>
                <a:ea typeface="Overlock"/>
                <a:cs typeface="Overlock"/>
                <a:sym typeface="Overlock"/>
              </a:rPr>
              <a:t>:</a:t>
            </a:r>
            <a:endParaRPr>
              <a:solidFill>
                <a:srgbClr val="0000FF"/>
              </a:solidFill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FF"/>
                </a:solidFill>
                <a:latin typeface="Overlock"/>
                <a:ea typeface="Overlock"/>
                <a:cs typeface="Overlock"/>
                <a:sym typeface="Overlock"/>
              </a:rPr>
              <a:t>Absorbed directly into blood</a:t>
            </a:r>
            <a:endParaRPr>
              <a:solidFill>
                <a:srgbClr val="0000FF"/>
              </a:solidFill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FF"/>
                </a:solidFill>
                <a:latin typeface="Overlock"/>
                <a:ea typeface="Overlock"/>
                <a:cs typeface="Overlock"/>
                <a:sym typeface="Overlock"/>
              </a:rPr>
              <a:t>Excess are excreted in urine (lower risk of toxicity)</a:t>
            </a:r>
            <a:endParaRPr>
              <a:solidFill>
                <a:srgbClr val="0000FF"/>
              </a:solidFill>
            </a:endParaRPr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pic>
        <p:nvPicPr>
          <p:cNvPr id="77" name="Google Shape;7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67117" y="1319458"/>
            <a:ext cx="3128825" cy="198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99725" y="3709300"/>
            <a:ext cx="3128825" cy="2187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text, document&#10;&#10;Description automatically generated" id="83" name="Google Shape;8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45718" y="379563"/>
            <a:ext cx="6869500" cy="51600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5"/>
          <p:cNvSpPr txBox="1"/>
          <p:nvPr>
            <p:ph type="ctrTitle"/>
          </p:nvPr>
        </p:nvSpPr>
        <p:spPr>
          <a:xfrm>
            <a:off x="1093510" y="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Vitamins in History</a:t>
            </a:r>
            <a:endParaRPr/>
          </a:p>
        </p:txBody>
      </p:sp>
      <p:sp>
        <p:nvSpPr>
          <p:cNvPr id="90" name="Google Shape;90;p5"/>
          <p:cNvSpPr txBox="1"/>
          <p:nvPr/>
        </p:nvSpPr>
        <p:spPr>
          <a:xfrm>
            <a:off x="627950" y="1536025"/>
            <a:ext cx="11035200" cy="60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u="sng">
                <a:solidFill>
                  <a:schemeClr val="hlink"/>
                </a:solidFill>
                <a:latin typeface="Overlock"/>
                <a:ea typeface="Overlock"/>
                <a:cs typeface="Overlock"/>
                <a:sym typeface="Overlock"/>
                <a:hlinkClick r:id="rId3"/>
              </a:rPr>
              <a:t>https://youtu.be/jXH3TMYug0s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1500 B.C. - Egyptians – feeding liver would cure night blindness (Vitamin A deficiency)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400 B.C. – Hippocrates – ox liver dipped in honey to prevent night blindness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1200 A.D. – Crusades – Crusaders afflicted by scurvy (deficiency Of Vit C)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1492-1600 – scurvy threatened </a:t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World exploration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Est. 2 million seamen</a:t>
            </a:r>
            <a:endParaRPr b="0" i="0" sz="2400" u="none" cap="none" strike="noStrike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   </a:t>
            </a:r>
            <a:r>
              <a:rPr b="0" i="0" lang="en-US" sz="24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died of scurvy in this time period</a:t>
            </a:r>
            <a:endParaRPr b="0" i="0" sz="2400" u="none" cap="none" strike="noStrike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1333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1333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1333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pic>
        <p:nvPicPr>
          <p:cNvPr id="91" name="Google Shape;91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94375" y="3882375"/>
            <a:ext cx="4468825" cy="277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"/>
          <p:cNvSpPr txBox="1"/>
          <p:nvPr>
            <p:ph type="ctrTitle"/>
          </p:nvPr>
        </p:nvSpPr>
        <p:spPr>
          <a:xfrm>
            <a:off x="1093510" y="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Vitamins History</a:t>
            </a:r>
            <a:endParaRPr/>
          </a:p>
        </p:txBody>
      </p:sp>
      <p:sp>
        <p:nvSpPr>
          <p:cNvPr id="98" name="Google Shape;98;p6"/>
          <p:cNvSpPr txBox="1"/>
          <p:nvPr/>
        </p:nvSpPr>
        <p:spPr>
          <a:xfrm>
            <a:off x="711724" y="1536013"/>
            <a:ext cx="11147100" cy="45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1747 – Scottish surgeon James Lind discovered citrus fruits prevent/cure scurvy. (This theory was not accepted until 20</a:t>
            </a:r>
            <a:r>
              <a:rPr baseline="30000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th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century.)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1884 – Japanese Navy Takaki Kanehiro – lower ranking officers who ate only polished rice got beriberi (vitamin B1 deficiency) – linked diet to disease but thought protein deficiency caused beriberi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1897 - Christiaan Eijkman – discovered that unpolished rice fed to chickens prevented beriberi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Frederick Hopkins + 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Christiaan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Eijkman 1929 – Nobel Prize for discovery of several vitamins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1930 – beta-carotene (vitamin A precursor) and 1931 – vitamin C discovered</a:t>
            </a:r>
            <a:endParaRPr/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750f6cb341_0_2"/>
          <p:cNvSpPr txBox="1"/>
          <p:nvPr>
            <p:ph type="ctrTitle"/>
          </p:nvPr>
        </p:nvSpPr>
        <p:spPr>
          <a:xfrm>
            <a:off x="415650" y="761425"/>
            <a:ext cx="11360700" cy="11901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Remember how we define the AMDR? </a:t>
            </a:r>
            <a:endParaRPr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We use the same concept for micronutrients (vitamins and minerals) Acceptable ranges are known, but </a:t>
            </a:r>
            <a:r>
              <a:rPr i="1" lang="en-US" sz="3000"/>
              <a:t>optimal </a:t>
            </a:r>
            <a:r>
              <a:rPr lang="en-US" sz="3000"/>
              <a:t>intake levels are often still unknown.</a:t>
            </a:r>
            <a:endParaRPr sz="3000"/>
          </a:p>
        </p:txBody>
      </p:sp>
      <p:pic>
        <p:nvPicPr>
          <p:cNvPr id="105" name="Google Shape;105;g1750f6cb341_0_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2775" y="1817775"/>
            <a:ext cx="8594425" cy="4461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"/>
          <p:cNvSpPr txBox="1"/>
          <p:nvPr>
            <p:ph type="ctrTitle"/>
          </p:nvPr>
        </p:nvSpPr>
        <p:spPr>
          <a:xfrm>
            <a:off x="1093510" y="1"/>
            <a:ext cx="10363200" cy="902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The fat-soluble Vitamins</a:t>
            </a:r>
            <a:endParaRPr/>
          </a:p>
        </p:txBody>
      </p:sp>
      <p:sp>
        <p:nvSpPr>
          <p:cNvPr id="112" name="Google Shape;112;p7"/>
          <p:cNvSpPr txBox="1"/>
          <p:nvPr/>
        </p:nvSpPr>
        <p:spPr>
          <a:xfrm>
            <a:off x="300789" y="1070811"/>
            <a:ext cx="11558100" cy="48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984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b="1" lang="en-US" sz="26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A, D, E, and K</a:t>
            </a:r>
            <a:r>
              <a:rPr lang="en-US" sz="26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: found in fats and oils of foods and require bile &amp; fat digesting enzymes in order to be absorbed</a:t>
            </a:r>
            <a:endParaRPr sz="1600"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Once absorbed, they are stored in liver and fatty tissue until needed.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Body can survive weeks w/o these vitamins as long as diet provides average minimum amounts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Deficiencies of fat-soluble vitamins occur when diet is consistently low in them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Fat malabsorption (liver disease, low bile production) can impair absorption of vitamins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8"/>
          <p:cNvSpPr txBox="1"/>
          <p:nvPr>
            <p:ph type="ctrTitle"/>
          </p:nvPr>
        </p:nvSpPr>
        <p:spPr>
          <a:xfrm>
            <a:off x="1093510" y="1"/>
            <a:ext cx="10363200" cy="902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Fat-soluble Vitamins: </a:t>
            </a:r>
            <a:r>
              <a:rPr lang="en-US" sz="4000">
                <a:solidFill>
                  <a:srgbClr val="7030A0"/>
                </a:solidFill>
              </a:rPr>
              <a:t>Vitamin A</a:t>
            </a:r>
            <a:endParaRPr/>
          </a:p>
        </p:txBody>
      </p:sp>
      <p:sp>
        <p:nvSpPr>
          <p:cNvPr id="119" name="Google Shape;119;p8"/>
          <p:cNvSpPr txBox="1"/>
          <p:nvPr/>
        </p:nvSpPr>
        <p:spPr>
          <a:xfrm>
            <a:off x="633869" y="950494"/>
            <a:ext cx="11558100" cy="65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First vitamin to be recognized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Retinols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are found in </a:t>
            </a:r>
            <a:r>
              <a:rPr i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animal sources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, </a:t>
            </a: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Beta-carotene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is its </a:t>
            </a:r>
            <a:r>
              <a:rPr i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plant precursor</a:t>
            </a:r>
            <a:endParaRPr i="1"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Roles in gene expression, </a:t>
            </a: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vision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, maintenance of body linings and </a:t>
            </a: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skin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, immune defenses, growth of bones and of body, reproduction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Recommended daily dose: 700 mcg RAE for women (approx 2333 IU) &amp;</a:t>
            </a:r>
            <a:endParaRPr/>
          </a:p>
          <a:p>
            <a:pPr indent="-285750" lvl="2" marL="12001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 900 mcg RAE/day for men (approx 3000 IU) </a:t>
            </a:r>
            <a:endParaRPr b="0" i="0" sz="1800" u="none" cap="none" strike="noStrike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Deficiency can cause: </a:t>
            </a: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xerophthalmia</a:t>
            </a: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: 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dry eyes &amp; night blindness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As well as: dry skin, sickness, death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Overdoses can cause serious problems, esp birth defects in pregnant women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verlock"/>
              <a:buChar char="•"/>
            </a:pP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Upper Limit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(UL): 3000 ug/10 000 IU/day of retinol form. 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1333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1333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9"/>
          <p:cNvSpPr txBox="1"/>
          <p:nvPr>
            <p:ph type="ctrTitle"/>
          </p:nvPr>
        </p:nvSpPr>
        <p:spPr>
          <a:xfrm>
            <a:off x="1093510" y="1"/>
            <a:ext cx="10363200" cy="902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Fat-soluble Vitamins: </a:t>
            </a:r>
            <a:r>
              <a:rPr lang="en-US" sz="4000">
                <a:solidFill>
                  <a:srgbClr val="7030A0"/>
                </a:solidFill>
              </a:rPr>
              <a:t>Vitamin A (cont.)</a:t>
            </a:r>
            <a:endParaRPr/>
          </a:p>
        </p:txBody>
      </p:sp>
      <p:sp>
        <p:nvSpPr>
          <p:cNvPr id="126" name="Google Shape;126;p9"/>
          <p:cNvSpPr txBox="1"/>
          <p:nvPr/>
        </p:nvSpPr>
        <p:spPr>
          <a:xfrm>
            <a:off x="312825" y="890318"/>
            <a:ext cx="11558100" cy="17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Beta-carotene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: antioxidant, precursor vitamin found in </a:t>
            </a:r>
            <a:r>
              <a:rPr i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plant</a:t>
            </a:r>
            <a:r>
              <a:rPr i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s </a:t>
            </a:r>
            <a:endParaRPr i="1"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12 ug = 1 ug of retinol (Vit A) to body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Present in:  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1333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127" name="Google Shape;127;p9"/>
          <p:cNvSpPr txBox="1"/>
          <p:nvPr/>
        </p:nvSpPr>
        <p:spPr>
          <a:xfrm>
            <a:off x="640850" y="2031850"/>
            <a:ext cx="4117800" cy="357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Deep orange</a:t>
            </a:r>
            <a:endParaRPr sz="16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Dark green vegetables</a:t>
            </a:r>
            <a:endParaRPr sz="16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Are rich in b-carotene</a:t>
            </a:r>
            <a:endParaRPr sz="20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Food Sources of Retinols:</a:t>
            </a:r>
            <a:endParaRPr b="1" sz="23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(Animal Sources)</a:t>
            </a:r>
            <a:endParaRPr b="1" sz="23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Dairy Products, Eggs</a:t>
            </a:r>
            <a:endParaRPr sz="20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Animal Liver &amp; Liver Oils (such as Cod Liver OIl)</a:t>
            </a:r>
            <a:endParaRPr sz="20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Don’t eat Polar Bear Liver! It contains toxic levels of Vit A </a:t>
            </a:r>
            <a:endParaRPr sz="20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128" name="Google Shape;128;p9"/>
          <p:cNvSpPr txBox="1"/>
          <p:nvPr/>
        </p:nvSpPr>
        <p:spPr>
          <a:xfrm>
            <a:off x="448247" y="5302780"/>
            <a:ext cx="43104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FYI: </a:t>
            </a:r>
            <a:r>
              <a:rPr lang="en-US" sz="20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Vit A can be tested in the blood, but is rarely done.</a:t>
            </a:r>
            <a:endParaRPr sz="20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Normal range is 15 – 60 mcg/dL (Labs will vary somewhat)</a:t>
            </a:r>
            <a:endParaRPr sz="20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pic>
        <p:nvPicPr>
          <p:cNvPr id="129" name="Google Shape;129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40950" y="2031843"/>
            <a:ext cx="6929972" cy="39081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0"/>
          <p:cNvSpPr txBox="1"/>
          <p:nvPr>
            <p:ph type="ctrTitle"/>
          </p:nvPr>
        </p:nvSpPr>
        <p:spPr>
          <a:xfrm>
            <a:off x="1093510" y="1"/>
            <a:ext cx="10363200" cy="902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Fat-soluble Vitamins: </a:t>
            </a:r>
            <a:r>
              <a:rPr lang="en-US" sz="4000">
                <a:solidFill>
                  <a:srgbClr val="C00000"/>
                </a:solidFill>
              </a:rPr>
              <a:t>Vitamin D</a:t>
            </a:r>
            <a:endParaRPr/>
          </a:p>
        </p:txBody>
      </p:sp>
      <p:sp>
        <p:nvSpPr>
          <p:cNvPr id="136" name="Google Shape;136;p10"/>
          <p:cNvSpPr txBox="1"/>
          <p:nvPr/>
        </p:nvSpPr>
        <p:spPr>
          <a:xfrm>
            <a:off x="191339" y="669561"/>
            <a:ext cx="11558100" cy="62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latin typeface="Overlock"/>
                <a:ea typeface="Overlock"/>
                <a:cs typeface="Overlock"/>
                <a:sym typeface="Overlock"/>
              </a:rPr>
              <a:t>Both Vitamin 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A and D act like hormones, activate gene expression</a:t>
            </a:r>
            <a:endParaRPr/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u="sng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Roles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It </a:t>
            </a: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regulates blood calcium and phosphorus levels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, maintaining bone integrity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Actions in bones, intestines, kidneys, brain, heart, stomach, pancreas, skin, reproductive organs. 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Many inflammatory conditions show low serum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 Vit D – causal or correlation?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Deficiency linked to cancers – colorectal, breast,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 Prostate, ovarian, multiple myeloma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u="sng">
                <a:solidFill>
                  <a:schemeClr val="hlink"/>
                </a:solidFill>
                <a:latin typeface="Overlock"/>
                <a:ea typeface="Overlock"/>
                <a:cs typeface="Overlock"/>
                <a:sym typeface="Overlock"/>
                <a:hlinkClick r:id="rId3"/>
              </a:rPr>
              <a:t>https://youtu.be/OKOVydqPmTw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pic>
        <p:nvPicPr>
          <p:cNvPr id="137" name="Google Shape;137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69325" y="3943750"/>
            <a:ext cx="3319575" cy="2672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8a38189144_0_3"/>
          <p:cNvSpPr txBox="1"/>
          <p:nvPr>
            <p:ph type="ctrTitle"/>
          </p:nvPr>
        </p:nvSpPr>
        <p:spPr>
          <a:xfrm>
            <a:off x="415600" y="565276"/>
            <a:ext cx="11360700" cy="8940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3609"/>
              <a:t>Is Vitamin D really “essential”?</a:t>
            </a:r>
            <a:endParaRPr sz="3609"/>
          </a:p>
        </p:txBody>
      </p:sp>
      <p:sp>
        <p:nvSpPr>
          <p:cNvPr id="144" name="Google Shape;144;g38a38189144_0_3"/>
          <p:cNvSpPr txBox="1"/>
          <p:nvPr>
            <p:ph idx="1" type="subTitle"/>
          </p:nvPr>
        </p:nvSpPr>
        <p:spPr>
          <a:xfrm>
            <a:off x="415600" y="1459272"/>
            <a:ext cx="11360700" cy="1714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lnSpcReduction="20000"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Theoretically, the b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ody can </a:t>
            </a:r>
            <a:r>
              <a:rPr i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synthesize all it needs of vitamin D with help of sunlight </a:t>
            </a:r>
            <a:endParaRPr i="1"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(So Vit D is not always an“essential” nutrient, as long as there is enough sun exposure each day)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But - As you will see from the graphs below, there are many circumstances where we may not get enough sun exposure to make ALL of our required Vitamin D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pic>
        <p:nvPicPr>
          <p:cNvPr id="145" name="Google Shape;145;g38a38189144_0_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3150" y="3173775"/>
            <a:ext cx="4899901" cy="3531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g38a38189144_0_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97825" y="3239287"/>
            <a:ext cx="4485250" cy="340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1"/>
          <p:cNvSpPr txBox="1"/>
          <p:nvPr>
            <p:ph type="ctrTitle"/>
          </p:nvPr>
        </p:nvSpPr>
        <p:spPr>
          <a:xfrm>
            <a:off x="1093510" y="1"/>
            <a:ext cx="10363200" cy="902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Fat-soluble Vitamins: </a:t>
            </a:r>
            <a:r>
              <a:rPr lang="en-US" sz="4000">
                <a:solidFill>
                  <a:srgbClr val="C00000"/>
                </a:solidFill>
              </a:rPr>
              <a:t>Vitamin D </a:t>
            </a:r>
            <a:endParaRPr/>
          </a:p>
        </p:txBody>
      </p:sp>
      <p:sp>
        <p:nvSpPr>
          <p:cNvPr id="153" name="Google Shape;153;p11"/>
          <p:cNvSpPr txBox="1"/>
          <p:nvPr/>
        </p:nvSpPr>
        <p:spPr>
          <a:xfrm>
            <a:off x="300789" y="1070811"/>
            <a:ext cx="115581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Too little Vitamin D</a:t>
            </a:r>
            <a:r>
              <a:rPr lang="en-US" sz="2400">
                <a:latin typeface="Overlock"/>
                <a:ea typeface="Overlock"/>
                <a:cs typeface="Overlock"/>
                <a:sym typeface="Overlock"/>
              </a:rPr>
              <a:t>= D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anger to bones</a:t>
            </a:r>
            <a:r>
              <a:rPr lang="en-US" sz="2400">
                <a:latin typeface="Overlock"/>
                <a:ea typeface="Overlock"/>
                <a:cs typeface="Overlock"/>
                <a:sym typeface="Overlock"/>
              </a:rPr>
              <a:t>!</a:t>
            </a:r>
            <a:endParaRPr sz="2400"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Overlock"/>
                <a:ea typeface="Overlock"/>
                <a:cs typeface="Overlock"/>
                <a:sym typeface="Overlock"/>
              </a:rPr>
              <a:t>Diseases of </a:t>
            </a:r>
            <a:r>
              <a:rPr lang="en-US" sz="2400">
                <a:latin typeface="Overlock"/>
                <a:ea typeface="Overlock"/>
                <a:cs typeface="Overlock"/>
                <a:sym typeface="Overlock"/>
              </a:rPr>
              <a:t>deficiency</a:t>
            </a:r>
            <a:r>
              <a:rPr lang="en-US" sz="2400">
                <a:latin typeface="Overlock"/>
                <a:ea typeface="Overlock"/>
                <a:cs typeface="Overlock"/>
                <a:sym typeface="Overlock"/>
              </a:rPr>
              <a:t>:</a:t>
            </a:r>
            <a:endParaRPr sz="2400"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Rickets (in children)</a:t>
            </a:r>
            <a:r>
              <a:rPr i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: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unable to mineralize newly forming bone material: legs bow, knock-kneed, beaded ribs, protruding (pigeon) chest in children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</a:t>
            </a:r>
            <a:endParaRPr/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pic>
        <p:nvPicPr>
          <p:cNvPr descr="http://blog.smw.ch/wp-content/uploads/2013/12/13904_Fig1.jpg" id="154" name="Google Shape;154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48849" y="2738200"/>
            <a:ext cx="5111025" cy="21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1"/>
          <p:cNvSpPr txBox="1"/>
          <p:nvPr/>
        </p:nvSpPr>
        <p:spPr>
          <a:xfrm>
            <a:off x="514075" y="2738200"/>
            <a:ext cx="4829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Although not common in Canada, many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children worldwide suffer from rickets due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to inadequate food combined with lack of sunlight</a:t>
            </a:r>
            <a:endParaRPr/>
          </a:p>
        </p:txBody>
      </p:sp>
      <p:sp>
        <p:nvSpPr>
          <p:cNvPr id="156" name="Google Shape;156;p11"/>
          <p:cNvSpPr txBox="1"/>
          <p:nvPr/>
        </p:nvSpPr>
        <p:spPr>
          <a:xfrm>
            <a:off x="698740" y="4968816"/>
            <a:ext cx="100470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Osteomalacia </a:t>
            </a: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(adulthood)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: common in women who have low calcium intakes and little exposure to sun, repeated pregnancies and periods of lactation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u="sng">
                <a:solidFill>
                  <a:schemeClr val="hlink"/>
                </a:solidFill>
                <a:latin typeface="Overlock"/>
                <a:ea typeface="Overlock"/>
                <a:cs typeface="Overlock"/>
                <a:sym typeface="Overlock"/>
                <a:hlinkClick r:id="rId4"/>
              </a:rPr>
              <a:t>SciShow Vit D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2"/>
          <p:cNvSpPr txBox="1"/>
          <p:nvPr>
            <p:ph type="ctrTitle"/>
          </p:nvPr>
        </p:nvSpPr>
        <p:spPr>
          <a:xfrm>
            <a:off x="1093510" y="1"/>
            <a:ext cx="10363200" cy="902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C00000"/>
                </a:solidFill>
              </a:rPr>
              <a:t>Too much Vitamin D: danger to soft tissues</a:t>
            </a:r>
            <a:endParaRPr/>
          </a:p>
        </p:txBody>
      </p:sp>
      <p:sp>
        <p:nvSpPr>
          <p:cNvPr id="163" name="Google Shape;163;p12"/>
          <p:cNvSpPr txBox="1"/>
          <p:nvPr/>
        </p:nvSpPr>
        <p:spPr>
          <a:xfrm>
            <a:off x="300789" y="1070811"/>
            <a:ext cx="11558100" cy="52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Vitamin D is potentially toxic – if toxic doses are ingested hypercalcemia can result in symptoms of: nausea &amp; vomiting, weakness, &amp; frequent urination. Over time hypercalcemia can progress to kidney problems and bone pain. </a:t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If overdose continues, it forces calcium to be deposited in soft tissues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Vit D fortification needs to be monitored:  In the 1990s, 2 people died and others became ill after drinking milk that had mistakenly 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over fortified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with up to 500 times the usual dosage of vitamin D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DRI (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dietary reference intake): upper intake level of vitamin D = 100 micrograms/day (1,000 IU) 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verlock"/>
              <a:buChar char="•"/>
            </a:pP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UL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is 4000 IU/day. However, there was an extensive research boom on Vit D in the 2000s &amp; studies found dosages of 5000- 10 000 IUs to be well tolerated. UL is likely to be revised in the next few years.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Toxic 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Doses: 60 000 IUs/day for months – almost impossible to ingest by mistake. 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 OTC Vit D is available in 400 - 2500 IU dosages.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3"/>
          <p:cNvSpPr txBox="1"/>
          <p:nvPr>
            <p:ph type="ctrTitle"/>
          </p:nvPr>
        </p:nvSpPr>
        <p:spPr>
          <a:xfrm>
            <a:off x="1093510" y="1"/>
            <a:ext cx="10363200" cy="902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C00000"/>
                </a:solidFill>
              </a:rPr>
              <a:t>How can people make a vitamin from sunlight?</a:t>
            </a:r>
            <a:endParaRPr/>
          </a:p>
        </p:txBody>
      </p:sp>
      <p:sp>
        <p:nvSpPr>
          <p:cNvPr id="170" name="Google Shape;170;p13"/>
          <p:cNvSpPr txBox="1"/>
          <p:nvPr/>
        </p:nvSpPr>
        <p:spPr>
          <a:xfrm>
            <a:off x="6136105" y="1467852"/>
            <a:ext cx="60084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143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UV from sunlight transform a cholesterol compound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in human skin into a vitamin D precursor, which is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absorbed into blood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1143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Pigments of dark skin protect from UV but reduce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Vitamin D synthesis</a:t>
            </a:r>
            <a:endParaRPr/>
          </a:p>
          <a:p>
            <a:pPr indent="-1143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 Dark-skinned people require longer exposure to sun (~ 3 hs)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for several days (vs. 20 min for light-skinned people) 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FYI: Blood Testing to determine levels:</a:t>
            </a:r>
            <a:endParaRPr sz="18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Less than 30 nmol/L = risk of rickets/osteomalacia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More than 50 nmol/L = usually adequate  for bone health</a:t>
            </a:r>
            <a:endParaRPr sz="18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More than 125 nmol/L = risk of toxicity</a:t>
            </a:r>
            <a:endParaRPr sz="18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pic>
        <p:nvPicPr>
          <p:cNvPr descr="Diagram&#10;&#10;Description automatically generated" id="171" name="Google Shape;171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3193" y="734513"/>
            <a:ext cx="4597878" cy="55902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4"/>
          <p:cNvSpPr txBox="1"/>
          <p:nvPr>
            <p:ph type="ctrTitle"/>
          </p:nvPr>
        </p:nvSpPr>
        <p:spPr>
          <a:xfrm>
            <a:off x="1093510" y="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0B050"/>
                </a:solidFill>
              </a:rPr>
              <a:t>Vitamin E</a:t>
            </a:r>
            <a:endParaRPr/>
          </a:p>
        </p:txBody>
      </p:sp>
      <p:sp>
        <p:nvSpPr>
          <p:cNvPr id="178" name="Google Shape;178;p14"/>
          <p:cNvSpPr txBox="1"/>
          <p:nvPr/>
        </p:nvSpPr>
        <p:spPr>
          <a:xfrm>
            <a:off x="711724" y="1536013"/>
            <a:ext cx="11147100" cy="41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Powerful antioxidant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(quench free radicals), main defender against oxidative damage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Free radicals: formed during normal cell metabolism, they disrupt cell membranes, DNA and proteins that perform cellular work. If unchecked, free radicals may lead to cancer, heart disease or other diseases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Especially important for cells constantly exposed to high oxygen concentrations (lung, skin  and blood)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Deficiency: rare in humans but occur in newborn premature infants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Vitamin E is widely distributed in plant foods; it is destroyed by high heat; toxicity is rare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u="sng">
                <a:solidFill>
                  <a:schemeClr val="hlink"/>
                </a:solidFill>
                <a:latin typeface="Overlock"/>
                <a:ea typeface="Overlock"/>
                <a:cs typeface="Overlock"/>
                <a:sym typeface="Overlock"/>
                <a:hlinkClick r:id="rId3"/>
              </a:rPr>
              <a:t>https://youtu.be/HtF61dxP1zs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5"/>
          <p:cNvSpPr txBox="1"/>
          <p:nvPr/>
        </p:nvSpPr>
        <p:spPr>
          <a:xfrm>
            <a:off x="350776" y="296761"/>
            <a:ext cx="11147196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Vitamin E is widespread in foods (although animal fat has almost none)</a:t>
            </a:r>
            <a:endParaRPr/>
          </a:p>
        </p:txBody>
      </p:sp>
      <p:pic>
        <p:nvPicPr>
          <p:cNvPr descr="http://www.thegracevine.com/uploads/1/1/7/2/11727560/7519151_orig.jpg" id="185" name="Google Shape;185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7291" y="1130599"/>
            <a:ext cx="4918184" cy="4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69170" y="1222974"/>
            <a:ext cx="4572000" cy="257175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5"/>
          <p:cNvSpPr txBox="1"/>
          <p:nvPr/>
        </p:nvSpPr>
        <p:spPr>
          <a:xfrm>
            <a:off x="6305910" y="3962401"/>
            <a:ext cx="5058000" cy="25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Recommended daily intake</a:t>
            </a:r>
            <a:r>
              <a:rPr lang="en-US" sz="20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is 15 mg/day (approx 22- 33 IUs)</a:t>
            </a:r>
            <a:endParaRPr sz="20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UL</a:t>
            </a:r>
            <a:r>
              <a:rPr lang="en-US" sz="20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: 1000 mg/ 1500 IUs/day. </a:t>
            </a:r>
            <a:endParaRPr sz="20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Toxicity is very rare. May cause blood thinning/delayed clotting.</a:t>
            </a:r>
            <a:endParaRPr sz="20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FYI: </a:t>
            </a:r>
            <a:r>
              <a:rPr lang="en-US" sz="20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Blood testing can be done, but is rare.</a:t>
            </a:r>
            <a:endParaRPr sz="20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 Normal range for alpha-tocopherol is 5.5 mg/L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6"/>
          <p:cNvSpPr txBox="1"/>
          <p:nvPr>
            <p:ph type="ctrTitle"/>
          </p:nvPr>
        </p:nvSpPr>
        <p:spPr>
          <a:xfrm>
            <a:off x="756626" y="0"/>
            <a:ext cx="3851469" cy="99862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CE6D0C"/>
                </a:solidFill>
              </a:rPr>
              <a:t>Vitamin K</a:t>
            </a:r>
            <a:endParaRPr/>
          </a:p>
        </p:txBody>
      </p:sp>
      <p:sp>
        <p:nvSpPr>
          <p:cNvPr id="194" name="Google Shape;194;p16"/>
          <p:cNvSpPr txBox="1"/>
          <p:nvPr/>
        </p:nvSpPr>
        <p:spPr>
          <a:xfrm>
            <a:off x="344042" y="874049"/>
            <a:ext cx="5232000" cy="36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b="1" i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Necessary for blood clotting</a:t>
            </a:r>
            <a:endParaRPr b="1" i="1"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2400"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Deficiency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causes uncontrolled bleeding</a:t>
            </a:r>
            <a:endParaRPr/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Toxicity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causes jaundice (bilirubin released into blood instead of into bile)</a:t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DRI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: </a:t>
            </a:r>
            <a:r>
              <a:rPr lang="en-US" sz="2400">
                <a:latin typeface="Overlock"/>
                <a:ea typeface="Overlock"/>
                <a:cs typeface="Overlock"/>
                <a:sym typeface="Overlock"/>
              </a:rPr>
              <a:t>90- 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1</a:t>
            </a:r>
            <a:r>
              <a:rPr lang="en-US" sz="2400">
                <a:latin typeface="Overlock"/>
                <a:ea typeface="Overlock"/>
                <a:cs typeface="Overlock"/>
                <a:sym typeface="Overlock"/>
              </a:rPr>
              <a:t>20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mg/day (for adults)</a:t>
            </a:r>
            <a:endParaRPr/>
          </a:p>
        </p:txBody>
      </p:sp>
      <p:pic>
        <p:nvPicPr>
          <p:cNvPr descr="http://www.botanical-online.com/fotos/alimentos/vitamin_K_properties.jpg" id="195" name="Google Shape;195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46574" y="649705"/>
            <a:ext cx="6297039" cy="4932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1750f6cb341_0_9"/>
          <p:cNvSpPr txBox="1"/>
          <p:nvPr>
            <p:ph type="ctrTitle"/>
          </p:nvPr>
        </p:nvSpPr>
        <p:spPr>
          <a:xfrm>
            <a:off x="415600" y="992770"/>
            <a:ext cx="11360700" cy="11721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Vitamin K</a:t>
            </a:r>
            <a:endParaRPr/>
          </a:p>
        </p:txBody>
      </p:sp>
      <p:sp>
        <p:nvSpPr>
          <p:cNvPr id="202" name="Google Shape;202;g1750f6cb341_0_9"/>
          <p:cNvSpPr txBox="1"/>
          <p:nvPr>
            <p:ph idx="1" type="subTitle"/>
          </p:nvPr>
        </p:nvSpPr>
        <p:spPr>
          <a:xfrm>
            <a:off x="415600" y="2098698"/>
            <a:ext cx="11360700" cy="3305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Two forms : Vit K1 found in plant foods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			    Vit K2 found in fermented foods &amp; animal foods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In a healthy gut, probiotic bacteria can convert K1 to the active form of K2.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Toxicity: rare. No</a:t>
            </a:r>
            <a:r>
              <a:rPr b="1" lang="en-US" sz="2400"/>
              <a:t> UL</a:t>
            </a:r>
            <a:r>
              <a:rPr lang="en-US" sz="2400"/>
              <a:t> has been established.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u="sng">
                <a:solidFill>
                  <a:schemeClr val="hlink"/>
                </a:solidFill>
                <a:hlinkClick r:id="rId3"/>
              </a:rPr>
              <a:t>https://youtu.be/vlLC0pUtmTA</a:t>
            </a:r>
            <a:endParaRPr sz="2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text&#10;&#10;Description automatically generated" id="207" name="Google Shape;207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80891" y="459357"/>
            <a:ext cx="7847161" cy="56948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8"/>
          <p:cNvSpPr txBox="1"/>
          <p:nvPr>
            <p:ph type="ctrTitle"/>
          </p:nvPr>
        </p:nvSpPr>
        <p:spPr>
          <a:xfrm>
            <a:off x="1093510" y="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C00000"/>
                </a:solidFill>
              </a:rPr>
              <a:t>Water–Soluble: Vitamins C and B</a:t>
            </a:r>
            <a:endParaRPr/>
          </a:p>
        </p:txBody>
      </p:sp>
      <p:sp>
        <p:nvSpPr>
          <p:cNvPr id="214" name="Google Shape;214;p18"/>
          <p:cNvSpPr txBox="1"/>
          <p:nvPr/>
        </p:nvSpPr>
        <p:spPr>
          <a:xfrm>
            <a:off x="701512" y="1470025"/>
            <a:ext cx="11147100" cy="26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They require special consideration in food preparation to avoid losing or destroying them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Body absorbs them easily</a:t>
            </a:r>
            <a:endParaRPr/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 and just as easily </a:t>
            </a:r>
            <a:endParaRPr sz="18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excretes them in the urine</a:t>
            </a:r>
            <a:endParaRPr sz="18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pic>
        <p:nvPicPr>
          <p:cNvPr descr="Table&#10;&#10;Description automatically generated" id="215" name="Google Shape;215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43613" y="2061760"/>
            <a:ext cx="6855123" cy="44727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0"/>
          <p:cNvSpPr txBox="1"/>
          <p:nvPr>
            <p:ph type="ctrTitle"/>
          </p:nvPr>
        </p:nvSpPr>
        <p:spPr>
          <a:xfrm>
            <a:off x="1093510" y="1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00B0F0"/>
                </a:solidFill>
              </a:rPr>
              <a:t>Water-soluble vitamins: Vitamin C </a:t>
            </a:r>
            <a:endParaRPr/>
          </a:p>
        </p:txBody>
      </p:sp>
      <p:sp>
        <p:nvSpPr>
          <p:cNvPr id="222" name="Google Shape;222;p20"/>
          <p:cNvSpPr txBox="1"/>
          <p:nvPr/>
        </p:nvSpPr>
        <p:spPr>
          <a:xfrm>
            <a:off x="665417" y="1181267"/>
            <a:ext cx="11147100" cy="52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Sources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:  citrus fruit, cabbage, leafy greens, cantaloupe, strawberries, peppers, tomatoes, potatoes, mangoes, papaya, kiwi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Functions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: 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1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Collagen synthesis</a:t>
            </a:r>
            <a:r>
              <a:rPr b="0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– blood vessel walls, scar tissue, bone matrix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Anti-oxidant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Restores vitamin E to active form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Hormone synthesis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Immune function and</a:t>
            </a:r>
            <a:r>
              <a:rPr b="0" i="1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increase absorption of iron</a:t>
            </a:r>
            <a:endParaRPr i="1"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Deficiencies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: </a:t>
            </a: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Scurvy 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(anemia, frequent infections, bleeding gums, muscle/bone pain, bruising, slow healing)      </a:t>
            </a:r>
            <a:r>
              <a:rPr lang="en-US" sz="2400" u="sng">
                <a:solidFill>
                  <a:schemeClr val="hlink"/>
                </a:solidFill>
                <a:latin typeface="Overlock"/>
                <a:ea typeface="Overlock"/>
                <a:cs typeface="Overlock"/>
                <a:sym typeface="Overlock"/>
                <a:hlinkClick r:id="rId3"/>
              </a:rPr>
              <a:t>https://youtu.be/9BdDJV0z-Y4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Toxicities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: nausea/digestive cramps, diarrhea, headache, rashes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verlock"/>
              <a:buChar char="•"/>
            </a:pP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RDA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75 - 90 mg/day (extra 35 mg/day for smokers)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verlock"/>
              <a:buChar char="•"/>
            </a:pP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UL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2000 mg/day - VERY conservative - many people can take up to 10 000 mg/day without any digestive symptoms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1"/>
          <p:cNvSpPr txBox="1"/>
          <p:nvPr>
            <p:ph type="ctrTitle"/>
          </p:nvPr>
        </p:nvSpPr>
        <p:spPr>
          <a:xfrm>
            <a:off x="1093510" y="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00B0F0"/>
                </a:solidFill>
              </a:rPr>
              <a:t>Vitamin C</a:t>
            </a:r>
            <a:endParaRPr sz="4000">
              <a:solidFill>
                <a:srgbClr val="00B0F0"/>
              </a:solidFill>
            </a:endParaRPr>
          </a:p>
        </p:txBody>
      </p:sp>
      <p:sp>
        <p:nvSpPr>
          <p:cNvPr id="229" name="Google Shape;229;p21"/>
          <p:cNvSpPr txBox="1"/>
          <p:nvPr/>
        </p:nvSpPr>
        <p:spPr>
          <a:xfrm>
            <a:off x="701512" y="1470025"/>
            <a:ext cx="111471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FYI: </a:t>
            </a:r>
            <a:r>
              <a:rPr lang="en-US" sz="20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Testing in blood is possible, but rarely done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Normal range is 0.4 - 2.0 mg/dL </a:t>
            </a:r>
            <a:endParaRPr/>
          </a:p>
          <a:p>
            <a:pPr indent="-158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Certain medications including aspirin, tetracycline &amp; oral contraception may increase the need for Vit C </a:t>
            </a:r>
            <a:endParaRPr/>
          </a:p>
          <a:p>
            <a:pPr indent="-158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158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230" name="Google Shape;230;p21"/>
          <p:cNvSpPr txBox="1"/>
          <p:nvPr/>
        </p:nvSpPr>
        <p:spPr>
          <a:xfrm>
            <a:off x="483080" y="2769080"/>
            <a:ext cx="11369700" cy="347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8" marL="36576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rgbClr val="00B0F0"/>
                </a:solidFill>
                <a:latin typeface="Overlock"/>
                <a:ea typeface="Overlock"/>
                <a:cs typeface="Overlock"/>
                <a:sym typeface="Overlock"/>
              </a:rPr>
              <a:t>     SCURVY</a:t>
            </a:r>
            <a:endParaRPr/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During</a:t>
            </a:r>
            <a:r>
              <a:rPr b="0" i="0" lang="en-US" sz="20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the age of discovery, scurvy was a huge problem for sailors who were out at sea for weeks to years at a time, subsisting on dried  meat and fish, biscuits and "pease" - dried peas or lentils, sometimes mixed with oats. Scurvy was a mystery to the sailors and a huge source of shame. Some tried 'earth bathing" when they sighted and, thinking that the sickness was caused by being surrounded by too much water. </a:t>
            </a:r>
            <a:endParaRPr/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James Lind was a British Naval Surgeon who first connected  fresh fruits, limes in particular,  with preventing the symptoms of scurvy. </a:t>
            </a:r>
            <a:r>
              <a:rPr b="0" i="0" lang="en-US" sz="2000" u="sng" cap="none" strike="noStrike">
                <a:solidFill>
                  <a:schemeClr val="hlink"/>
                </a:solidFill>
                <a:latin typeface="Overlock"/>
                <a:ea typeface="Overlock"/>
                <a:cs typeface="Overlock"/>
                <a:sym typeface="Overlock"/>
                <a:hlinkClick r:id="rId3"/>
              </a:rPr>
              <a:t>https://youtu.be/rb5knx92oww</a:t>
            </a:r>
            <a:endParaRPr/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Scurvy is now rare, found mostly in malnourished people, and chronic alcoholics.</a:t>
            </a:r>
            <a:endParaRPr/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2"/>
          <p:cNvSpPr txBox="1"/>
          <p:nvPr>
            <p:ph type="ctrTitle"/>
          </p:nvPr>
        </p:nvSpPr>
        <p:spPr>
          <a:xfrm>
            <a:off x="1093510" y="1"/>
            <a:ext cx="10363200" cy="1130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C00000"/>
                </a:solidFill>
              </a:rPr>
              <a:t>Water–Soluble: Vitamins B</a:t>
            </a:r>
            <a:endParaRPr/>
          </a:p>
        </p:txBody>
      </p:sp>
      <p:sp>
        <p:nvSpPr>
          <p:cNvPr id="237" name="Google Shape;237;p22"/>
          <p:cNvSpPr txBox="1"/>
          <p:nvPr/>
        </p:nvSpPr>
        <p:spPr>
          <a:xfrm>
            <a:off x="569165" y="1157204"/>
            <a:ext cx="11147100" cy="45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B vitamins act as coenzymes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Coenzyme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: small molecule that activates enzyme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B vitamins help body metabolize carbohydrates, lipids and amino acids.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Several B vitamins, each with special qualities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Thiamin (B1)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Riboflavin (B2)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Niacin (B3)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Pantothenic Acid (B5)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Vitamin B6 (pyridoxal -5- phosphate)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Biotin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Folate 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Vitamin B12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3"/>
          <p:cNvSpPr txBox="1"/>
          <p:nvPr>
            <p:ph type="ctrTitle"/>
          </p:nvPr>
        </p:nvSpPr>
        <p:spPr>
          <a:xfrm>
            <a:off x="1093510" y="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Thiamine - B1</a:t>
            </a:r>
            <a:endParaRPr/>
          </a:p>
        </p:txBody>
      </p:sp>
      <p:sp>
        <p:nvSpPr>
          <p:cNvPr id="244" name="Google Shape;244;p23"/>
          <p:cNvSpPr txBox="1"/>
          <p:nvPr/>
        </p:nvSpPr>
        <p:spPr>
          <a:xfrm>
            <a:off x="701512" y="1470025"/>
            <a:ext cx="11147100" cy="45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1st B vitamin 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discovered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Functions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: Metabolism – help release nutrients from food; helps body make ATP for energy at the cellular level. Conduction of nerve signals.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Do NOT directly supply body with energy (no calories) but allow the energy reactions in the body to take place 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Sources: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pork, fish, nuts, beans, brown rice, whole grains, seafood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Deficiencies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: now pretty rare but can occur in anorexia, malnutrition,  &amp; Crohn's disease. Dialysis &amp; Loop diuretics such as 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furosemide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(Lasix) may impair B1 absorption.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In </a:t>
            </a: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chronic alcoholics, "wet brain" or Wernicke-</a:t>
            </a: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Korsakoff</a:t>
            </a: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syndrome 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is related to thiamine deficiency. Symptoms include confusion, difficulty with muscle coordination, and hallucinations. 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verlock"/>
              <a:buChar char="•"/>
            </a:pPr>
            <a:r>
              <a:t/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4"/>
          <p:cNvSpPr txBox="1"/>
          <p:nvPr>
            <p:ph type="ctrTitle"/>
          </p:nvPr>
        </p:nvSpPr>
        <p:spPr>
          <a:xfrm>
            <a:off x="1093510" y="1"/>
            <a:ext cx="10363200" cy="902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Beri-beri</a:t>
            </a:r>
            <a:endParaRPr/>
          </a:p>
        </p:txBody>
      </p:sp>
      <p:sp>
        <p:nvSpPr>
          <p:cNvPr id="251" name="Google Shape;251;p24"/>
          <p:cNvSpPr txBox="1"/>
          <p:nvPr/>
        </p:nvSpPr>
        <p:spPr>
          <a:xfrm>
            <a:off x="314682" y="910370"/>
            <a:ext cx="11147100" cy="26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Vitamin B1 (thiamine) is critical for </a:t>
            </a: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cell metabolism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and </a:t>
            </a: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nerve cell membranes</a:t>
            </a:r>
            <a:endParaRPr b="1"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B1 was discovered in 1910 in Japan after observing Beri-beri symptoms in sailors eating white rice for an extended period of time. Brown rice was found to reverse the symptoms.  </a:t>
            </a:r>
            <a:r>
              <a:rPr lang="en-US" sz="2400" u="sng">
                <a:solidFill>
                  <a:schemeClr val="hlink"/>
                </a:solidFill>
                <a:latin typeface="Overlock"/>
                <a:ea typeface="Overlock"/>
                <a:cs typeface="Overlock"/>
                <a:sym typeface="Overlock"/>
                <a:hlinkClick r:id="rId3"/>
              </a:rPr>
              <a:t>https://youtu.be/IzIBpFDRr5g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Beriberi 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– deficiency of thiamine (eating polishing rice, without brown coat)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DRI 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= 1.1 to 1.2 mg/day 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verlock"/>
              <a:buChar char="•"/>
            </a:pP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UL = 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None established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pic>
        <p:nvPicPr>
          <p:cNvPr id="252" name="Google Shape;252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8523" y="4029984"/>
            <a:ext cx="4482143" cy="2828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54151" y="3880280"/>
            <a:ext cx="4572000" cy="28161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5"/>
          <p:cNvSpPr txBox="1"/>
          <p:nvPr>
            <p:ph type="ctrTitle"/>
          </p:nvPr>
        </p:nvSpPr>
        <p:spPr>
          <a:xfrm>
            <a:off x="1093510" y="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Riboflavin (B2)</a:t>
            </a:r>
            <a:endParaRPr/>
          </a:p>
        </p:txBody>
      </p:sp>
      <p:sp>
        <p:nvSpPr>
          <p:cNvPr id="260" name="Google Shape;260;p25"/>
          <p:cNvSpPr txBox="1"/>
          <p:nvPr/>
        </p:nvSpPr>
        <p:spPr>
          <a:xfrm>
            <a:off x="701500" y="1470025"/>
            <a:ext cx="111471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Sources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: cabbage, cauliflower, spinach, lettuce, leafy greens, breads, pasta, milk, meats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Functions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: role in metabolism of all cells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Deficiencies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: 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Cracks at corners of mouth, sore throat, hypersensitivity to light, reddening of cornea, skin rash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Toxicities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: 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No toxicity symptoms reported</a:t>
            </a:r>
            <a:endParaRPr b="0" i="0" sz="2400" u="none" cap="none" strike="noStrike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SzPts val="2400"/>
              <a:buFont typeface="Overlock"/>
              <a:buChar char="•"/>
            </a:pPr>
            <a:r>
              <a:rPr b="1" lang="en-US" sz="2400">
                <a:latin typeface="Overlock"/>
                <a:ea typeface="Overlock"/>
                <a:cs typeface="Overlock"/>
                <a:sym typeface="Overlock"/>
              </a:rPr>
              <a:t>RDA = </a:t>
            </a:r>
            <a:r>
              <a:rPr lang="en-US" sz="2400">
                <a:latin typeface="Overlock"/>
                <a:ea typeface="Overlock"/>
                <a:cs typeface="Overlock"/>
                <a:sym typeface="Overlock"/>
              </a:rPr>
              <a:t>1.1 - 1.3 mg/day</a:t>
            </a:r>
            <a:endParaRPr sz="2400">
              <a:latin typeface="Overlock"/>
              <a:ea typeface="Overlock"/>
              <a:cs typeface="Overlock"/>
              <a:sym typeface="Overlock"/>
            </a:endParaRPr>
          </a:p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SzPts val="2400"/>
              <a:buFont typeface="Overlock"/>
              <a:buChar char="•"/>
            </a:pPr>
            <a:r>
              <a:rPr b="1" lang="en-US" sz="2400">
                <a:latin typeface="Overlock"/>
                <a:ea typeface="Overlock"/>
                <a:cs typeface="Overlock"/>
                <a:sym typeface="Overlock"/>
              </a:rPr>
              <a:t>UL = </a:t>
            </a:r>
            <a:r>
              <a:rPr lang="en-US" sz="2400">
                <a:latin typeface="Overlock"/>
                <a:ea typeface="Overlock"/>
                <a:cs typeface="Overlock"/>
                <a:sym typeface="Overlock"/>
              </a:rPr>
              <a:t>None established</a:t>
            </a:r>
            <a:endParaRPr sz="2400">
              <a:latin typeface="Overlock"/>
              <a:ea typeface="Overlock"/>
              <a:cs typeface="Overlock"/>
              <a:sym typeface="Overlock"/>
            </a:endParaRPr>
          </a:p>
        </p:txBody>
      </p:sp>
      <p:pic>
        <p:nvPicPr>
          <p:cNvPr id="261" name="Google Shape;261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81623" y="3695880"/>
            <a:ext cx="4572000" cy="257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6"/>
          <p:cNvSpPr txBox="1"/>
          <p:nvPr>
            <p:ph type="ctrTitle"/>
          </p:nvPr>
        </p:nvSpPr>
        <p:spPr>
          <a:xfrm>
            <a:off x="1093510" y="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Niacin - B3</a:t>
            </a:r>
            <a:endParaRPr/>
          </a:p>
        </p:txBody>
      </p:sp>
      <p:sp>
        <p:nvSpPr>
          <p:cNvPr id="268" name="Google Shape;268;p26"/>
          <p:cNvSpPr txBox="1"/>
          <p:nvPr/>
        </p:nvSpPr>
        <p:spPr>
          <a:xfrm>
            <a:off x="615248" y="1024327"/>
            <a:ext cx="11147100" cy="52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Sources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: liver, chicken, beef, tuna, brown rice, avocados, nutritional yeast, peanuts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Functions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: energy metabolism of every cell of body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   </a:t>
            </a: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RDI: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14 –16 mg/day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verlock"/>
              <a:buChar char="•"/>
            </a:pP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UL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: 35 mg/day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Deficiencies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: 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Pellagra</a:t>
            </a:r>
            <a:r>
              <a:rPr b="0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: “4 D symptoms”: diarrhea, dermatitis, dementia, death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Toxicities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: 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Large doses (3000 mg/day +) can cause nausea, vomiting, liver damage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Therapeutic Dose for high 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cholesterol</a:t>
            </a:r>
            <a:r>
              <a:rPr b="0" i="0" lang="en-US" sz="24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is 1000 – 3000mg/day</a:t>
            </a:r>
            <a:endParaRPr b="0" i="0" sz="2400" u="none" cap="none" strike="noStrike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Therapeutic use for some schizophrenics 3 000 - 18 000 mg/day - MOA seems to be promoting conversion of nor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epinephrine to epinephrine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verlock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These high doses MUST be 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monitored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by a physician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914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1333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7"/>
          <p:cNvSpPr txBox="1"/>
          <p:nvPr>
            <p:ph type="ctrTitle"/>
          </p:nvPr>
        </p:nvSpPr>
        <p:spPr>
          <a:xfrm>
            <a:off x="1360098" y="362011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Pantothenic Acid - B5</a:t>
            </a:r>
            <a:endParaRPr/>
          </a:p>
        </p:txBody>
      </p:sp>
      <p:sp>
        <p:nvSpPr>
          <p:cNvPr id="274" name="Google Shape;274;p27"/>
          <p:cNvSpPr txBox="1"/>
          <p:nvPr>
            <p:ph idx="1" type="subTitle"/>
          </p:nvPr>
        </p:nvSpPr>
        <p:spPr>
          <a:xfrm>
            <a:off x="549216" y="1341408"/>
            <a:ext cx="9857116" cy="32190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rPr b="1" lang="en-US" sz="2000"/>
              <a:t>Functions in the body:</a:t>
            </a:r>
            <a:r>
              <a:rPr b="1" lang="en-US"/>
              <a:t>   </a:t>
            </a:r>
            <a:r>
              <a:rPr lang="en-US" sz="2000"/>
              <a:t>converting food into glucose, synthesizing </a:t>
            </a:r>
            <a:r>
              <a:rPr lang="en-US" sz="2000"/>
              <a:t>cholesterol</a:t>
            </a:r>
            <a:r>
              <a:rPr lang="en-US" sz="2000"/>
              <a:t>, forming red blood cells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rPr lang="en-US" sz="2000"/>
              <a:t>- helps synthesize Coenzyme A which the liver uses to metabolize some drugs &amp; toxins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rPr b="1" lang="en-US" sz="2000"/>
              <a:t>Deficiency:</a:t>
            </a:r>
            <a:r>
              <a:rPr lang="en-US" sz="2000"/>
              <a:t> fatigue, depression, hypoglycemia, burning feet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rPr b="1" lang="en-US" sz="2000"/>
              <a:t>Food Sources:</a:t>
            </a:r>
            <a:r>
              <a:rPr lang="en-US" sz="2000"/>
              <a:t> meats, fish, whole grains (not milled), dairy products, legumes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rPr b="1" lang="en-US" sz="2000"/>
              <a:t>RDI Adults</a:t>
            </a:r>
            <a:r>
              <a:rPr lang="en-US" sz="2000"/>
              <a:t>: 5 mg/day</a:t>
            </a:r>
            <a:endParaRPr sz="2000"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rPr b="1" lang="en-US" sz="2000"/>
              <a:t>UL</a:t>
            </a:r>
            <a:r>
              <a:rPr lang="en-US" sz="2000"/>
              <a:t> : None established</a:t>
            </a:r>
            <a:endParaRPr sz="2000"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rPr b="1" lang="en-US" sz="2000"/>
              <a:t>Toxicity: </a:t>
            </a:r>
            <a:r>
              <a:rPr lang="en-US" sz="2000"/>
              <a:t>very low. Stomach upset &amp; diarrhea have been reported at doses of</a:t>
            </a:r>
            <a:endParaRPr sz="2000"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rPr lang="en-US" sz="2000"/>
              <a:t> 10 000mg/day</a:t>
            </a:r>
            <a:endParaRPr/>
          </a:p>
        </p:txBody>
      </p:sp>
      <p:pic>
        <p:nvPicPr>
          <p:cNvPr id="275" name="Google Shape;275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25274" y="4121001"/>
            <a:ext cx="4572000" cy="257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8"/>
          <p:cNvSpPr txBox="1"/>
          <p:nvPr>
            <p:ph type="ctrTitle"/>
          </p:nvPr>
        </p:nvSpPr>
        <p:spPr>
          <a:xfrm>
            <a:off x="1245079" y="304502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Pyridoxine</a:t>
            </a:r>
            <a:r>
              <a:rPr lang="en-US"/>
              <a:t> - B6</a:t>
            </a:r>
            <a:endParaRPr/>
          </a:p>
        </p:txBody>
      </p:sp>
      <p:sp>
        <p:nvSpPr>
          <p:cNvPr id="281" name="Google Shape;281;p28"/>
          <p:cNvSpPr txBox="1"/>
          <p:nvPr>
            <p:ph idx="1" type="subTitle"/>
          </p:nvPr>
        </p:nvSpPr>
        <p:spPr>
          <a:xfrm>
            <a:off x="127320" y="1465017"/>
            <a:ext cx="8534400" cy="41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en-US" sz="2000">
                <a:solidFill>
                  <a:schemeClr val="dk1"/>
                </a:solidFill>
              </a:rPr>
              <a:t>RDA</a:t>
            </a:r>
            <a:r>
              <a:rPr lang="en-US" sz="2000">
                <a:solidFill>
                  <a:schemeClr val="dk1"/>
                </a:solidFill>
              </a:rPr>
              <a:t>: 1.3 - 2.0 mg/day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en-US" sz="2000">
                <a:solidFill>
                  <a:schemeClr val="dk1"/>
                </a:solidFill>
              </a:rPr>
              <a:t>UL</a:t>
            </a:r>
            <a:r>
              <a:rPr lang="en-US" sz="2000">
                <a:solidFill>
                  <a:schemeClr val="dk1"/>
                </a:solidFill>
              </a:rPr>
              <a:t>: 100 mg/day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>
                <a:solidFill>
                  <a:schemeClr val="dk1"/>
                </a:solidFill>
              </a:rPr>
              <a:t>Treatment for: Pregnancy induced nausea (under doctor's supervision)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en-US" sz="2000">
                <a:solidFill>
                  <a:schemeClr val="dk1"/>
                </a:solidFill>
              </a:rPr>
              <a:t>Food sources</a:t>
            </a:r>
            <a:r>
              <a:rPr lang="en-US" sz="2000">
                <a:solidFill>
                  <a:schemeClr val="dk1"/>
                </a:solidFill>
              </a:rPr>
              <a:t>: beef liver, tuna, salmon, chickpeas, poultry,  fortified grains, dark green leafy vegetables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en-US" sz="2000">
                <a:solidFill>
                  <a:schemeClr val="dk1"/>
                </a:solidFill>
              </a:rPr>
              <a:t>Toxicity</a:t>
            </a:r>
            <a:r>
              <a:rPr lang="en-US" sz="2000">
                <a:solidFill>
                  <a:schemeClr val="dk1"/>
                </a:solidFill>
              </a:rPr>
              <a:t>: can occur with large doses (1000 mg/day +) over the long-term . Symptoms are neuropathy of hands &amp; feet, nausea, and ataxia (lack of control of body movements)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en-US" sz="2000">
                <a:solidFill>
                  <a:schemeClr val="dk1"/>
                </a:solidFill>
              </a:rPr>
              <a:t>Deficiency:</a:t>
            </a:r>
            <a:r>
              <a:rPr lang="en-US" sz="2000">
                <a:solidFill>
                  <a:schemeClr val="dk1"/>
                </a:solidFill>
              </a:rPr>
              <a:t> rare.  Associated with deficiencies of other B vitamins such B12 &amp; folic acid.  Can lead to microcytic anemia.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 u="sng">
                <a:solidFill>
                  <a:schemeClr val="hlink"/>
                </a:solidFill>
                <a:hlinkClick r:id="rId3"/>
              </a:rPr>
              <a:t>https://youtu.be/UrocSQqC0qU</a:t>
            </a:r>
            <a:endParaRPr sz="2000">
              <a:solidFill>
                <a:schemeClr val="dk1"/>
              </a:solidFill>
            </a:endParaRPr>
          </a:p>
        </p:txBody>
      </p:sp>
      <p:pic>
        <p:nvPicPr>
          <p:cNvPr id="282" name="Google Shape;282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02751" y="4557800"/>
            <a:ext cx="4089250" cy="230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9"/>
          <p:cNvSpPr txBox="1"/>
          <p:nvPr>
            <p:ph type="ctrTitle"/>
          </p:nvPr>
        </p:nvSpPr>
        <p:spPr>
          <a:xfrm>
            <a:off x="1093510" y="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Folate (folic acid) - B9</a:t>
            </a:r>
            <a:endParaRPr/>
          </a:p>
        </p:txBody>
      </p:sp>
      <p:sp>
        <p:nvSpPr>
          <p:cNvPr id="289" name="Google Shape;289;p29"/>
          <p:cNvSpPr txBox="1"/>
          <p:nvPr/>
        </p:nvSpPr>
        <p:spPr>
          <a:xfrm>
            <a:off x="701512" y="1470025"/>
            <a:ext cx="11147100" cy="48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Sources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: asparagus, avocado, leafy green vegetables, beets, seeds, liver, enriched breads, cereal, pasta, grains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Functions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: cell metabolism, DNA &amp; RNA synthesis, neural tube development, neurotransmitter production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Deficiencies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: 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latin typeface="Overlock"/>
                <a:ea typeface="Overlock"/>
                <a:cs typeface="Overlock"/>
                <a:sym typeface="Overlock"/>
              </a:rPr>
              <a:t>Megaloblastic </a:t>
            </a:r>
            <a:r>
              <a:rPr b="0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Anemia, Neuropathies, birth defects esp. Spina Bifida,  suppression of immune system, frequent infections, depression, headache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Toxicities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: 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Masks vitamin B12 deficiency</a:t>
            </a:r>
            <a:endParaRPr b="0" i="0" sz="2400" u="none" cap="none" strike="noStrike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latin typeface="Overlock"/>
                <a:ea typeface="Overlock"/>
                <a:cs typeface="Overlock"/>
                <a:sym typeface="Overlock"/>
              </a:rPr>
              <a:t> RDA</a:t>
            </a:r>
            <a:r>
              <a:rPr lang="en-US" sz="2400">
                <a:latin typeface="Overlock"/>
                <a:ea typeface="Overlock"/>
                <a:cs typeface="Overlock"/>
                <a:sym typeface="Overlock"/>
              </a:rPr>
              <a:t> = 400 -600 mcg/day</a:t>
            </a:r>
            <a:endParaRPr sz="2400"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latin typeface="Overlock"/>
                <a:ea typeface="Overlock"/>
                <a:cs typeface="Overlock"/>
                <a:sym typeface="Overlock"/>
              </a:rPr>
              <a:t> UL</a:t>
            </a:r>
            <a:r>
              <a:rPr lang="en-US" sz="2400">
                <a:latin typeface="Overlock"/>
                <a:ea typeface="Overlock"/>
                <a:cs typeface="Overlock"/>
                <a:sym typeface="Overlock"/>
              </a:rPr>
              <a:t>= 1000 mcg/day</a:t>
            </a:r>
            <a:endParaRPr sz="2400"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u="sng">
                <a:solidFill>
                  <a:schemeClr val="hlink"/>
                </a:solidFill>
                <a:latin typeface="Overlock"/>
                <a:ea typeface="Overlock"/>
                <a:cs typeface="Overlock"/>
                <a:sym typeface="Overlock"/>
                <a:hlinkClick r:id="rId3"/>
              </a:rPr>
              <a:t>https://youtu.be/nvss-sVlRw8</a:t>
            </a:r>
            <a:endParaRPr sz="2400">
              <a:latin typeface="Overlock"/>
              <a:ea typeface="Overlock"/>
              <a:cs typeface="Overlock"/>
              <a:sym typeface="Overlock"/>
            </a:endParaRPr>
          </a:p>
        </p:txBody>
      </p:sp>
      <p:pic>
        <p:nvPicPr>
          <p:cNvPr id="290" name="Google Shape;290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04879" y="4103218"/>
            <a:ext cx="4572000" cy="257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0"/>
          <p:cNvSpPr txBox="1"/>
          <p:nvPr>
            <p:ph type="ctrTitle"/>
          </p:nvPr>
        </p:nvSpPr>
        <p:spPr>
          <a:xfrm>
            <a:off x="1093510" y="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Vitamin B12</a:t>
            </a:r>
            <a:endParaRPr/>
          </a:p>
        </p:txBody>
      </p:sp>
      <p:sp>
        <p:nvSpPr>
          <p:cNvPr id="297" name="Google Shape;297;p30"/>
          <p:cNvSpPr txBox="1"/>
          <p:nvPr/>
        </p:nvSpPr>
        <p:spPr>
          <a:xfrm>
            <a:off x="701512" y="1470025"/>
            <a:ext cx="11147100" cy="52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Sources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: animal products (meat, fish, poultry, milk, cheese, eggs)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Functions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: new RBC synthesis, helps maintain nerve cells, DNA </a:t>
            </a:r>
            <a:r>
              <a:rPr lang="en-US" sz="2400">
                <a:latin typeface="Overlock"/>
                <a:ea typeface="Overlock"/>
                <a:cs typeface="Overlock"/>
                <a:sym typeface="Overlock"/>
              </a:rPr>
              <a:t>&amp; RNA synthesis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Deficiency AKA Pernicious anemia</a:t>
            </a:r>
            <a:r>
              <a:rPr i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: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Take a long period of deficient intake (years) before showing signs &amp; symptoms OR a deficiency of intrinsic factor in the stomach (needed to absorb B12) - genetic link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Megaloblastic </a:t>
            </a:r>
            <a:r>
              <a:rPr b="0" i="0" lang="en-US" sz="24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Anemia, fatigue, depression, long term constipation, sore/red tongue and nerve degeneration (d/t effects on the myelin sheath)  progressing to paralysis, tingling or numbness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Vegans – will need supplementation or to be very mindful of taking in fortified foods (plant milks, cereals). Plant foods are NOT a good source of B12 on their own</a:t>
            </a:r>
            <a:endParaRPr b="0" i="0" sz="2400" u="none" cap="none" strike="noStrike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</a:t>
            </a: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RDA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: 4 - 6 mcg/day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UL</a:t>
            </a:r>
            <a:r>
              <a:rPr lang="en-US" sz="2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: Not established</a:t>
            </a:r>
            <a:endParaRPr sz="240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Toxicities</a:t>
            </a:r>
            <a:r>
              <a:rPr lang="en-US" sz="2400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: 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unknown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1"/>
          <p:cNvSpPr txBox="1"/>
          <p:nvPr>
            <p:ph type="ctrTitle"/>
          </p:nvPr>
        </p:nvSpPr>
        <p:spPr>
          <a:xfrm>
            <a:off x="871268" y="548917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Vitamin B12</a:t>
            </a:r>
            <a:endParaRPr/>
          </a:p>
        </p:txBody>
      </p:sp>
      <p:sp>
        <p:nvSpPr>
          <p:cNvPr id="303" name="Google Shape;303;p31"/>
          <p:cNvSpPr txBox="1"/>
          <p:nvPr>
            <p:ph idx="1" type="subTitle"/>
          </p:nvPr>
        </p:nvSpPr>
        <p:spPr>
          <a:xfrm>
            <a:off x="1771300" y="2175301"/>
            <a:ext cx="8698200" cy="37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rPr lang="en-US" sz="2400"/>
              <a:t>Supplements can be in two forms: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rPr lang="en-US" sz="2400"/>
              <a:t>- Cyanocobalamin which is synthetic &amp; not found in nature but is stable and cost effective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rPr lang="en-US" sz="2400"/>
              <a:t>- Methylcobalamin which is a naturally </a:t>
            </a:r>
            <a:r>
              <a:rPr lang="en-US" sz="2400"/>
              <a:t>occurring</a:t>
            </a:r>
            <a:r>
              <a:rPr lang="en-US" sz="2400"/>
              <a:t> form found in food sources like fish, meat &amp; eggs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rPr lang="en-US" sz="2400"/>
              <a:t>B12 is </a:t>
            </a:r>
            <a:r>
              <a:rPr lang="en-US" sz="2400"/>
              <a:t>regularly</a:t>
            </a:r>
            <a:r>
              <a:rPr lang="en-US" sz="2400"/>
              <a:t> tested in your blood. Normal ranges may vary between labs but are usually between 170 - 600 pmol/L. This range varies between countries - Japan’s normal range is 550 - 1300 pmol/L. 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rPr lang="en-US" sz="2400" u="sng">
                <a:solidFill>
                  <a:schemeClr val="hlink"/>
                </a:solidFill>
                <a:hlinkClick r:id="rId3"/>
              </a:rPr>
              <a:t>https://youtu.be/1u_XVBwjEyk</a:t>
            </a:r>
            <a:endParaRPr sz="24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g1750f6cb341_0_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90297" y="1536852"/>
            <a:ext cx="6249050" cy="357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2015-02-03T19:24:39Z</dcterms:created>
  <dc:creator>Amy Kroeker</dc:creator>
</cp:coreProperties>
</file>