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6858000" cx="12192000"/>
  <p:notesSz cx="6858000" cy="9144000"/>
  <p:embeddedFontLst>
    <p:embeddedFont>
      <p:font typeface="Raleway"/>
      <p:regular r:id="rId35"/>
      <p:bold r:id="rId36"/>
      <p:italic r:id="rId37"/>
      <p:boldItalic r:id="rId38"/>
    </p:embeddedFont>
    <p:embeddedFont>
      <p:font typeface="Lato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43" roundtripDataSignature="AMtx7mjIR87Q5ry9sdT/I7K44/LnTiXW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bold.fntdata"/><Relationship Id="rId20" Type="http://schemas.openxmlformats.org/officeDocument/2006/relationships/slide" Target="slides/slide15.xml"/><Relationship Id="rId42" Type="http://schemas.openxmlformats.org/officeDocument/2006/relationships/font" Target="fonts/Lato-boldItalic.fntdata"/><Relationship Id="rId41" Type="http://schemas.openxmlformats.org/officeDocument/2006/relationships/font" Target="fonts/Lato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customschemas.google.com/relationships/presentationmetadata" Target="meta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Raleway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Raleway-italic.fntdata"/><Relationship Id="rId14" Type="http://schemas.openxmlformats.org/officeDocument/2006/relationships/slide" Target="slides/slide9.xml"/><Relationship Id="rId36" Type="http://schemas.openxmlformats.org/officeDocument/2006/relationships/font" Target="fonts/Raleway-bold.fntdata"/><Relationship Id="rId17" Type="http://schemas.openxmlformats.org/officeDocument/2006/relationships/slide" Target="slides/slide12.xml"/><Relationship Id="rId39" Type="http://schemas.openxmlformats.org/officeDocument/2006/relationships/font" Target="fonts/Lato-regular.fntdata"/><Relationship Id="rId16" Type="http://schemas.openxmlformats.org/officeDocument/2006/relationships/slide" Target="slides/slide11.xml"/><Relationship Id="rId38" Type="http://schemas.openxmlformats.org/officeDocument/2006/relationships/font" Target="fonts/Raleway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91c6da0a30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91c6da0a30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191c6da0a30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8509963730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8509963730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18509963730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d4b7153c2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0d4b7153c2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30d4b7153c2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fc4d605b36_0_5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fc4d605b36_0_50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2fc4d605b36_0_50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86a7707524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86a7707524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186a7707524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Isn’t the stomach lining made of proteins too? Yes, but mucous protects these proteins from being denatured by acid. If the mucous barrier is disrupted, an ulcer can form.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Every: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 days – every cell in the gastrointestinal tract replaced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3-4 months – new red blood cells (5L of blood in body approximately)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Every: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 days – every cell in the gastrointestinal tract replaced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3-4 months – new red blood cells (5L of blood in body approximately)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Every: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 days – every cell in the gastrointestinal tract replaced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3-4 months – new red blood cells (5L of blood in body approximately)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Every: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 days – every cell in the gastrointestinal tract replaced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3-4 months – new red blood cells (5L of blood in body approximately)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Every: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 days – every cell in the gastrointestinal tract replaced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3-4 months – new red blood cells (5L of blood in body approximately)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9fda142396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9fda142396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39fda142396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8509963730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8509963730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18509963730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91c6da0a30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191c6da0a30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191c6da0a30_0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a623ecbff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a623ecbff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1a623ecbffd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91c6da0a30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191c6da0a30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g191c6da0a30_0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91c6da0a30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191c6da0a30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191c6da0a30_0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91c6da0a30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191c6da0a30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g191c6da0a30_0_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91c6da0a30_0_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91c6da0a30_0_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g191c6da0a30_0_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0d4b7153c2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0d4b7153c2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g30d4b7153c2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fc4d605b36_0_432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" name="Google Shape;15;g2fc4d605b36_0_432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16" name="Google Shape;16;g2fc4d605b36_0_43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g2fc4d605b36_0_43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" name="Google Shape;18;g2fc4d605b36_0_432"/>
          <p:cNvSpPr txBox="1"/>
          <p:nvPr>
            <p:ph type="ctrTitle"/>
          </p:nvPr>
        </p:nvSpPr>
        <p:spPr>
          <a:xfrm>
            <a:off x="972600" y="1763267"/>
            <a:ext cx="10250700" cy="2219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9" name="Google Shape;19;g2fc4d605b36_0_432"/>
          <p:cNvSpPr txBox="1"/>
          <p:nvPr>
            <p:ph idx="1" type="subTitle"/>
          </p:nvPr>
        </p:nvSpPr>
        <p:spPr>
          <a:xfrm>
            <a:off x="972837" y="4230533"/>
            <a:ext cx="10250700" cy="721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" name="Google Shape;20;g2fc4d605b36_0_432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g2fc4d605b36_0_440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23" name="Google Shape;23;g2fc4d605b36_0_44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g2fc4d605b36_0_44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" name="Google Shape;25;g2fc4d605b36_0_440"/>
          <p:cNvSpPr txBox="1"/>
          <p:nvPr>
            <p:ph type="title"/>
          </p:nvPr>
        </p:nvSpPr>
        <p:spPr>
          <a:xfrm>
            <a:off x="972600" y="1763267"/>
            <a:ext cx="10251300" cy="20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" name="Google Shape;26;g2fc4d605b36_0_440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2fc4d605b36_0_446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" name="Google Shape;29;g2fc4d605b36_0_446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30" name="Google Shape;30;g2fc4d605b36_0_44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g2fc4d605b36_0_44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g2fc4d605b36_0_446"/>
          <p:cNvSpPr txBox="1"/>
          <p:nvPr>
            <p:ph type="title"/>
          </p:nvPr>
        </p:nvSpPr>
        <p:spPr>
          <a:xfrm>
            <a:off x="972600" y="1758200"/>
            <a:ext cx="10251600" cy="71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33" name="Google Shape;33;g2fc4d605b36_0_446"/>
          <p:cNvSpPr txBox="1"/>
          <p:nvPr>
            <p:ph idx="1" type="body"/>
          </p:nvPr>
        </p:nvSpPr>
        <p:spPr>
          <a:xfrm>
            <a:off x="972600" y="2771833"/>
            <a:ext cx="10251600" cy="301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34" name="Google Shape;34;g2fc4d605b36_0_446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2fc4d605b36_0_454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" name="Google Shape;37;g2fc4d605b36_0_454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38" name="Google Shape;38;g2fc4d605b36_0_45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g2fc4d605b36_0_45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" name="Google Shape;40;g2fc4d605b36_0_454"/>
          <p:cNvSpPr txBox="1"/>
          <p:nvPr>
            <p:ph type="title"/>
          </p:nvPr>
        </p:nvSpPr>
        <p:spPr>
          <a:xfrm>
            <a:off x="972600" y="1758200"/>
            <a:ext cx="10251300" cy="71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41" name="Google Shape;41;g2fc4d605b36_0_454"/>
          <p:cNvSpPr txBox="1"/>
          <p:nvPr>
            <p:ph idx="1" type="body"/>
          </p:nvPr>
        </p:nvSpPr>
        <p:spPr>
          <a:xfrm>
            <a:off x="972434" y="2771833"/>
            <a:ext cx="5032500" cy="301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42" name="Google Shape;42;g2fc4d605b36_0_454"/>
          <p:cNvSpPr txBox="1"/>
          <p:nvPr>
            <p:ph idx="2" type="body"/>
          </p:nvPr>
        </p:nvSpPr>
        <p:spPr>
          <a:xfrm>
            <a:off x="6191471" y="2771833"/>
            <a:ext cx="5032500" cy="301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43" name="Google Shape;43;g2fc4d605b36_0_454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2fc4d605b36_0_463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" name="Google Shape;46;g2fc4d605b36_0_463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47" name="Google Shape;47;g2fc4d605b36_0_46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g2fc4d605b36_0_46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" name="Google Shape;49;g2fc4d605b36_0_463"/>
          <p:cNvSpPr txBox="1"/>
          <p:nvPr>
            <p:ph type="title"/>
          </p:nvPr>
        </p:nvSpPr>
        <p:spPr>
          <a:xfrm>
            <a:off x="972600" y="1758200"/>
            <a:ext cx="10251300" cy="71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50" name="Google Shape;50;g2fc4d605b36_0_463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fc4d605b36_0_470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" name="Google Shape;53;g2fc4d605b36_0_470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54" name="Google Shape;54;g2fc4d605b36_0_47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g2fc4d605b36_0_47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" name="Google Shape;56;g2fc4d605b36_0_470"/>
          <p:cNvSpPr txBox="1"/>
          <p:nvPr>
            <p:ph type="title"/>
          </p:nvPr>
        </p:nvSpPr>
        <p:spPr>
          <a:xfrm>
            <a:off x="973333" y="1758200"/>
            <a:ext cx="4401300" cy="1842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57" name="Google Shape;57;g2fc4d605b36_0_470"/>
          <p:cNvSpPr txBox="1"/>
          <p:nvPr>
            <p:ph idx="1" type="body"/>
          </p:nvPr>
        </p:nvSpPr>
        <p:spPr>
          <a:xfrm>
            <a:off x="961633" y="3708967"/>
            <a:ext cx="4401300" cy="2130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58" name="Google Shape;58;g2fc4d605b36_0_470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g2fc4d605b36_0_478"/>
          <p:cNvGrpSpPr/>
          <p:nvPr/>
        </p:nvGrpSpPr>
        <p:grpSpPr>
          <a:xfrm>
            <a:off x="1107036" y="5558926"/>
            <a:ext cx="994316" cy="61102"/>
            <a:chOff x="4580561" y="2589004"/>
            <a:chExt cx="1064464" cy="25200"/>
          </a:xfrm>
        </p:grpSpPr>
        <p:sp>
          <p:nvSpPr>
            <p:cNvPr id="61" name="Google Shape;61;g2fc4d605b36_0_47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g2fc4d605b36_0_47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" name="Google Shape;63;g2fc4d605b36_0_478"/>
          <p:cNvSpPr txBox="1"/>
          <p:nvPr>
            <p:ph type="title"/>
          </p:nvPr>
        </p:nvSpPr>
        <p:spPr>
          <a:xfrm>
            <a:off x="972600" y="1152400"/>
            <a:ext cx="9361500" cy="3980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4" name="Google Shape;64;g2fc4d605b36_0_478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fc4d605b36_0_484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" name="Google Shape;67;g2fc4d605b36_0_484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68" name="Google Shape;68;g2fc4d605b36_0_48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g2fc4d605b36_0_48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" name="Google Shape;70;g2fc4d605b36_0_484"/>
          <p:cNvSpPr txBox="1"/>
          <p:nvPr>
            <p:ph type="title"/>
          </p:nvPr>
        </p:nvSpPr>
        <p:spPr>
          <a:xfrm>
            <a:off x="973333" y="1758200"/>
            <a:ext cx="4401300" cy="2249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71" name="Google Shape;71;g2fc4d605b36_0_484"/>
          <p:cNvSpPr txBox="1"/>
          <p:nvPr>
            <p:ph idx="1" type="subTitle"/>
          </p:nvPr>
        </p:nvSpPr>
        <p:spPr>
          <a:xfrm>
            <a:off x="966600" y="4215367"/>
            <a:ext cx="4401300" cy="1011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2" name="Google Shape;72;g2fc4d605b36_0_484"/>
          <p:cNvSpPr txBox="1"/>
          <p:nvPr>
            <p:ph idx="2" type="body"/>
          </p:nvPr>
        </p:nvSpPr>
        <p:spPr>
          <a:xfrm>
            <a:off x="6898967" y="1803500"/>
            <a:ext cx="4499100" cy="4034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73" name="Google Shape;73;g2fc4d605b36_0_484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fc4d605b36_0_493"/>
          <p:cNvSpPr txBox="1"/>
          <p:nvPr>
            <p:ph idx="1" type="body"/>
          </p:nvPr>
        </p:nvSpPr>
        <p:spPr>
          <a:xfrm>
            <a:off x="966600" y="5830068"/>
            <a:ext cx="10263300" cy="614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</a:lstStyle>
          <a:p/>
        </p:txBody>
      </p:sp>
      <p:sp>
        <p:nvSpPr>
          <p:cNvPr id="76" name="Google Shape;76;g2fc4d605b36_0_493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g2fc4d605b36_0_496"/>
          <p:cNvGrpSpPr/>
          <p:nvPr/>
        </p:nvGrpSpPr>
        <p:grpSpPr>
          <a:xfrm>
            <a:off x="1107036" y="5558926"/>
            <a:ext cx="994316" cy="61102"/>
            <a:chOff x="4580561" y="2589004"/>
            <a:chExt cx="1064464" cy="25200"/>
          </a:xfrm>
        </p:grpSpPr>
        <p:sp>
          <p:nvSpPr>
            <p:cNvPr id="79" name="Google Shape;79;g2fc4d605b36_0_49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g2fc4d605b36_0_49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" name="Google Shape;81;g2fc4d605b36_0_496"/>
          <p:cNvSpPr txBox="1"/>
          <p:nvPr>
            <p:ph hasCustomPrompt="1" type="title"/>
          </p:nvPr>
        </p:nvSpPr>
        <p:spPr>
          <a:xfrm>
            <a:off x="972600" y="978600"/>
            <a:ext cx="10251300" cy="1659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2" name="Google Shape;82;g2fc4d605b36_0_496"/>
          <p:cNvSpPr txBox="1"/>
          <p:nvPr>
            <p:ph idx="1" type="body"/>
          </p:nvPr>
        </p:nvSpPr>
        <p:spPr>
          <a:xfrm>
            <a:off x="972600" y="3030517"/>
            <a:ext cx="10251300" cy="210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g2fc4d605b36_0_496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fc4d605b36_0_503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fc4d605b36_0_42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1" name="Google Shape;11;g2fc4d605b36_0_428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Lato"/>
              <a:buChar char="●"/>
              <a:defRPr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238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238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238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●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238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238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238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●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238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238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" name="Google Shape;12;g2fc4d605b36_0_428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youtu.be/qx-H9zlDeR0?si=M3ogdC0WzxGlqiZM" TargetMode="External"/><Relationship Id="rId4" Type="http://schemas.openxmlformats.org/officeDocument/2006/relationships/hyperlink" Target="https://youtu.be/qx-H9zlDeR0?si=M3ogdC0WzxGlqiZM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youtu.be/oyzx7ttssss?si=HMqgcXu1zdxVF0n_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jp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youtu.be/V_E7mq8bv4g" TargetMode="External"/><Relationship Id="rId4" Type="http://schemas.openxmlformats.org/officeDocument/2006/relationships/image" Target="../media/image5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Relationship Id="rId4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jpg"/><Relationship Id="rId4" Type="http://schemas.openxmlformats.org/officeDocument/2006/relationships/hyperlink" Target="https://youtu.be/7gK-5tLFM50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ww.ncbi.nlm.nih.gov/pmc/articles/PMC5347101/#:~:text=The%20Acceptable%20Macronutrient%20Distribution%20Range%20(AMDR)%20(10%E2%80%9335,than%20that%20of%20the%20RDA." TargetMode="External"/><Relationship Id="rId4" Type="http://schemas.openxmlformats.org/officeDocument/2006/relationships/hyperlink" Target="https://brighterworld.mcmaster.ca/articles/myth-busted-researchers-show-that-a-high-protein-diet-does-not-affect-kidney-function/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mdpi.com/journal/nutrients" TargetMode="External"/><Relationship Id="rId4" Type="http://schemas.openxmlformats.org/officeDocument/2006/relationships/hyperlink" Target="https://www.canada.ca/en/health-canada/services/nutrients.html" TargetMode="External"/><Relationship Id="rId5" Type="http://schemas.openxmlformats.org/officeDocument/2006/relationships/hyperlink" Target="https://pmc.ncbi.nlm.nih.gov/articles/PMC1479724/#:~:text=Dietary%20reference%20intakes%20suggest%20that,to%20meet%20their%20unique%20nee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>
            <p:ph type="ctrTitle"/>
          </p:nvPr>
        </p:nvSpPr>
        <p:spPr>
          <a:xfrm>
            <a:off x="832051" y="1677525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Proteins </a:t>
            </a:r>
            <a:endParaRPr/>
          </a:p>
        </p:txBody>
      </p:sp>
      <p:pic>
        <p:nvPicPr>
          <p:cNvPr id="92" name="Google Shape;92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3147525"/>
            <a:ext cx="3183550" cy="318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91c6da0a30_0_10"/>
          <p:cNvSpPr txBox="1"/>
          <p:nvPr>
            <p:ph type="ctrTitle"/>
          </p:nvPr>
        </p:nvSpPr>
        <p:spPr>
          <a:xfrm>
            <a:off x="415600" y="992770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Protein Overview</a:t>
            </a:r>
            <a:endParaRPr/>
          </a:p>
        </p:txBody>
      </p:sp>
      <p:sp>
        <p:nvSpPr>
          <p:cNvPr id="99" name="Google Shape;99;g191c6da0a30_0_10">
            <a:hlinkClick r:id="rId3"/>
          </p:cNvPr>
          <p:cNvSpPr txBox="1"/>
          <p:nvPr>
            <p:ph idx="1" type="subTitle"/>
          </p:nvPr>
        </p:nvSpPr>
        <p:spPr>
          <a:xfrm>
            <a:off x="2024575" y="5781877"/>
            <a:ext cx="7660500" cy="528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         </a:t>
            </a:r>
            <a:r>
              <a:rPr lang="en-CA" u="sng">
                <a:solidFill>
                  <a:schemeClr val="hlink"/>
                </a:solidFill>
                <a:hlinkClick r:id="rId4"/>
              </a:rPr>
              <a:t>https://youtu.be/qx-H9zlDeR0?si=M3ogdC0WzxGlqiZM</a:t>
            </a:r>
            <a:endParaRPr/>
          </a:p>
        </p:txBody>
      </p:sp>
      <p:pic>
        <p:nvPicPr>
          <p:cNvPr id="100" name="Google Shape;100;g191c6da0a30_0_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64522" y="1961075"/>
            <a:ext cx="5462966" cy="36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Protein</a:t>
            </a:r>
            <a:endParaRPr sz="4400"/>
          </a:p>
        </p:txBody>
      </p:sp>
      <p:sp>
        <p:nvSpPr>
          <p:cNvPr id="107" name="Google Shape;107;p2"/>
          <p:cNvSpPr txBox="1"/>
          <p:nvPr/>
        </p:nvSpPr>
        <p:spPr>
          <a:xfrm>
            <a:off x="746450" y="1639675"/>
            <a:ext cx="112620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Proteins are arranged as strands or chains of amino acids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Amino acids </a:t>
            </a: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– the building blocks of proteins – all types consist of the same basic structure however the side chain changes. 20 different kinds.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Essential amino acids</a:t>
            </a: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cannot be synthesized by the body or cannot be synthesized in quantities sufficient to meet body needs. Must be obtained through dietary sources.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Peptide bonds </a:t>
            </a: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– how amino acids are linke</a:t>
            </a: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 in order to create proteins</a:t>
            </a:r>
            <a:endParaRPr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2" title="protein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1125" y="4074350"/>
            <a:ext cx="7113350" cy="248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8509963730_0_1"/>
          <p:cNvSpPr txBox="1"/>
          <p:nvPr>
            <p:ph type="ctrTitle"/>
          </p:nvPr>
        </p:nvSpPr>
        <p:spPr>
          <a:xfrm>
            <a:off x="415700" y="697950"/>
            <a:ext cx="7114800" cy="5462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CA" sz="2600"/>
              <a:t>Protein Structures</a:t>
            </a:r>
            <a:endParaRPr b="1"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CA" sz="1900" u="sng"/>
              <a:t>Primary</a:t>
            </a:r>
            <a:r>
              <a:rPr lang="en-CA" sz="1900"/>
              <a:t> - chains of amino acids such as in Insulin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CA" sz="1900" u="sng"/>
              <a:t>Secondary</a:t>
            </a:r>
            <a:r>
              <a:rPr lang="en-CA" sz="1900"/>
              <a:t> - Interactions between atoms in the backbone of the polypeptide (does not involve R groups) Produces most often a helix or pleated sheet shape.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CA" sz="1900" u="sng"/>
              <a:t>Tertiary</a:t>
            </a:r>
            <a:r>
              <a:rPr lang="en-CA" sz="1900" u="sng"/>
              <a:t> </a:t>
            </a:r>
            <a:r>
              <a:rPr lang="en-CA" sz="1900"/>
              <a:t>- 3D structure of the protein. Due to interactions between the R groups.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CA" sz="1900" u="sng"/>
              <a:t>Quaternary</a:t>
            </a:r>
            <a:r>
              <a:rPr lang="en-CA" sz="1900"/>
              <a:t> - Only some proteins have this shape, when </a:t>
            </a:r>
            <a:r>
              <a:rPr lang="en-CA" sz="1900"/>
              <a:t>subgroups</a:t>
            </a:r>
            <a:r>
              <a:rPr lang="en-CA" sz="1900"/>
              <a:t> join together. One example is Hemoglobin, which has four subgroups. 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CA" sz="1900" u="sng"/>
              <a:t>Denaturation</a:t>
            </a:r>
            <a:r>
              <a:rPr lang="en-CA" sz="1900"/>
              <a:t> - When a protein loses its 3D shaping, &amp; is reduced to its primary structure. Usually makes the protein non-functional. Can sometimes be reversed but often not - think of an egg white which becomes solid &amp; opaque after heating and will not become clear again once cooled.</a:t>
            </a:r>
            <a:endParaRPr sz="1900"/>
          </a:p>
        </p:txBody>
      </p:sp>
      <p:pic>
        <p:nvPicPr>
          <p:cNvPr id="115" name="Google Shape;115;g18509963730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0503" y="804305"/>
            <a:ext cx="4245794" cy="5789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0d4b7153c2_0_1"/>
          <p:cNvSpPr txBox="1"/>
          <p:nvPr>
            <p:ph type="ctrTitle"/>
          </p:nvPr>
        </p:nvSpPr>
        <p:spPr>
          <a:xfrm>
            <a:off x="972600" y="1660925"/>
            <a:ext cx="10250700" cy="823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CA" sz="4240"/>
              <a:t>Denaturation</a:t>
            </a:r>
            <a:endParaRPr sz="4240"/>
          </a:p>
        </p:txBody>
      </p:sp>
      <p:sp>
        <p:nvSpPr>
          <p:cNvPr id="122" name="Google Shape;122;g30d4b7153c2_0_1"/>
          <p:cNvSpPr txBox="1"/>
          <p:nvPr>
            <p:ph idx="1" type="subTitle"/>
          </p:nvPr>
        </p:nvSpPr>
        <p:spPr>
          <a:xfrm>
            <a:off x="972600" y="2987475"/>
            <a:ext cx="5670900" cy="3359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-309562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Denaturation</a:t>
            </a: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the</a:t>
            </a:r>
            <a:r>
              <a:rPr b="1"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irreversible</a:t>
            </a: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(usually) change in a protein’s shape brought about by heat, acids, bases, alcohol, salts of heavy metals, etc.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9562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t/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9562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CA" sz="3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https://youtu.be/oyzx7ttssss?si=HMqgcXu1zdxVF0n_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g30d4b7153c2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28668" y="2484725"/>
            <a:ext cx="4051732" cy="40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"/>
          <p:cNvSpPr txBox="1"/>
          <p:nvPr>
            <p:ph type="ctrTitle"/>
          </p:nvPr>
        </p:nvSpPr>
        <p:spPr>
          <a:xfrm>
            <a:off x="923827" y="13043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Amino Acid </a:t>
            </a:r>
            <a:r>
              <a:rPr lang="en-CA" sz="4400"/>
              <a:t>Structure</a:t>
            </a:r>
            <a:endParaRPr sz="4400"/>
          </a:p>
        </p:txBody>
      </p:sp>
      <p:pic>
        <p:nvPicPr>
          <p:cNvPr id="130" name="Google Shape;13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9282" y="1483068"/>
            <a:ext cx="4867374" cy="4642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4425" y="1635475"/>
            <a:ext cx="5525176" cy="3839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fc4d605b36_0_505"/>
          <p:cNvSpPr txBox="1"/>
          <p:nvPr>
            <p:ph type="ctrTitle"/>
          </p:nvPr>
        </p:nvSpPr>
        <p:spPr>
          <a:xfrm>
            <a:off x="972825" y="429371"/>
            <a:ext cx="10250700" cy="1243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600"/>
              <a:t>Amino Acids are the building blocks that make proteins.</a:t>
            </a:r>
            <a:endParaRPr sz="3200"/>
          </a:p>
        </p:txBody>
      </p:sp>
      <p:pic>
        <p:nvPicPr>
          <p:cNvPr id="138" name="Google Shape;138;g2fc4d605b36_0_5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2225" y="1840079"/>
            <a:ext cx="6795500" cy="4804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Essential Amino Acids-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600"/>
              <a:t> MUST get in the diet</a:t>
            </a:r>
            <a:endParaRPr sz="3600"/>
          </a:p>
        </p:txBody>
      </p:sp>
      <p:sp>
        <p:nvSpPr>
          <p:cNvPr id="145" name="Google Shape;145;p4"/>
          <p:cNvSpPr txBox="1"/>
          <p:nvPr/>
        </p:nvSpPr>
        <p:spPr>
          <a:xfrm>
            <a:off x="808241" y="1140015"/>
            <a:ext cx="11067000" cy="55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PVT TIM HALL (acronym) </a:t>
            </a:r>
            <a:endParaRPr b="1"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Phenylalanine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Valine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Tryptophan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Threonine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Isoleucine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Methionine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Histidine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Arginine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Leucine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Lysine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*Only Amino Acids starting with P, T &amp; A have some that are essential &amp; some that are not*</a:t>
            </a:r>
            <a:endParaRPr sz="21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7250" y="1639675"/>
            <a:ext cx="6629200" cy="400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Non-Essential Amino Acids</a:t>
            </a:r>
            <a:endParaRPr sz="4400"/>
          </a:p>
        </p:txBody>
      </p:sp>
      <p:sp>
        <p:nvSpPr>
          <p:cNvPr id="153" name="Google Shape;153;p5"/>
          <p:cNvSpPr txBox="1"/>
          <p:nvPr/>
        </p:nvSpPr>
        <p:spPr>
          <a:xfrm>
            <a:off x="735291" y="1121790"/>
            <a:ext cx="110670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Human Body can make these Amino Acids from others: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Alanine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Asparagine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Aspartic Acid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Cysteine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Glutamic Acid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Glutamine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Glycine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Proline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Tyrosine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1148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FYI - Essential amino acids varies by species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8675" y="3429000"/>
            <a:ext cx="4841750" cy="234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86a7707524_0_0"/>
          <p:cNvSpPr txBox="1"/>
          <p:nvPr>
            <p:ph type="ctrTitle"/>
          </p:nvPr>
        </p:nvSpPr>
        <p:spPr>
          <a:xfrm>
            <a:off x="415600" y="992774"/>
            <a:ext cx="11360700" cy="1015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/>
              <a:t>What about BCAAs?</a:t>
            </a:r>
            <a:endParaRPr sz="2800"/>
          </a:p>
        </p:txBody>
      </p:sp>
      <p:sp>
        <p:nvSpPr>
          <p:cNvPr id="161" name="Google Shape;161;g186a7707524_0_0"/>
          <p:cNvSpPr txBox="1"/>
          <p:nvPr>
            <p:ph idx="1" type="subTitle"/>
          </p:nvPr>
        </p:nvSpPr>
        <p:spPr>
          <a:xfrm>
            <a:off x="415600" y="2008576"/>
            <a:ext cx="11360700" cy="209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225"/>
              <a:t>BCAAs or Branched Chain Amino Acids are the essential amino acids leucine, isoleucine &amp; valine. They are present in high concentrations in muscle tissues. Initial studies have shown some benefits to supplementing BCAAs before, during or after exercise to increase muscle growth, decrease post-workout soreness &amp; reduce exercise fatigue. BCAAs have also sho</a:t>
            </a:r>
            <a:r>
              <a:rPr lang="en-CA" sz="2225"/>
              <a:t>wn some promise in treating liver disease.</a:t>
            </a:r>
            <a:endParaRPr sz="222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62" name="Google Shape;162;g186a7707524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775" y="4384370"/>
            <a:ext cx="209550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186a7707524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5700" y="4256258"/>
            <a:ext cx="2447925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186a7707524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57050" y="4384364"/>
            <a:ext cx="2749375" cy="142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Protein Digestion</a:t>
            </a:r>
            <a:endParaRPr sz="4400"/>
          </a:p>
        </p:txBody>
      </p:sp>
      <p:sp>
        <p:nvSpPr>
          <p:cNvPr id="171" name="Google Shape;171;p6"/>
          <p:cNvSpPr txBox="1"/>
          <p:nvPr/>
        </p:nvSpPr>
        <p:spPr>
          <a:xfrm>
            <a:off x="717416" y="1729015"/>
            <a:ext cx="110670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Proteins must be broken down into amino acids prior to absorption</a:t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b="1" lang="en-CA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Digestive Enzymes are proteins that are resistant to being broken down by acid &amp; other enzymes</a:t>
            </a:r>
            <a:endParaRPr b="1"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Stomach</a:t>
            </a: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b="0" i="0" lang="en-CA" sz="2400" u="none" cap="none" strike="noStrike">
                <a:latin typeface="Calibri"/>
                <a:ea typeface="Calibri"/>
                <a:cs typeface="Calibri"/>
                <a:sym typeface="Calibri"/>
              </a:rPr>
              <a:t>hydrochloric acid, pepsin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Small intestine</a:t>
            </a: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b="0" i="0" lang="en-CA" sz="2400" u="none" cap="none" strike="noStrike"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ancreatic proteases, trypsin, chymotrypsin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Brush Border</a:t>
            </a: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b="0" i="0" lang="en-CA" sz="2400" u="none" cap="none" strike="noStrike">
                <a:latin typeface="Calibri"/>
                <a:ea typeface="Calibri"/>
                <a:cs typeface="Calibri"/>
                <a:sym typeface="Calibri"/>
              </a:rPr>
              <a:t>peptidases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 proteins → polypeptides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Polypeptides → di and </a:t>
            </a:r>
            <a:r>
              <a:rPr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tripeptides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and </a:t>
            </a:r>
            <a:r>
              <a:rPr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Tripeptides</a:t>
            </a: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→ amino acids</a:t>
            </a:r>
            <a:endParaRPr/>
          </a:p>
          <a:p>
            <a:pPr indent="-1333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1947" y="0"/>
            <a:ext cx="598810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Important Body Proteins</a:t>
            </a:r>
            <a:endParaRPr sz="4400"/>
          </a:p>
        </p:txBody>
      </p:sp>
      <p:sp>
        <p:nvSpPr>
          <p:cNvPr id="184" name="Google Shape;184;p8"/>
          <p:cNvSpPr txBox="1"/>
          <p:nvPr/>
        </p:nvSpPr>
        <p:spPr>
          <a:xfrm>
            <a:off x="535800" y="1953175"/>
            <a:ext cx="115620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Every cell in the body contains protein.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     1) </a:t>
            </a: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Structural Components: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Actin &amp; Myosin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Collagen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2) Transport &amp;/or Storage: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Hemoglobin</a:t>
            </a:r>
            <a:endParaRPr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Ferritin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3) Messenger / Hormones: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Growth Hormone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Insulin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4) Antibodies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5) Enzymes									</a:t>
            </a:r>
            <a:r>
              <a:rPr lang="en-CA" u="sng">
                <a:solidFill>
                  <a:schemeClr val="hlink"/>
                </a:solidFill>
                <a:hlinkClick r:id="rId3"/>
              </a:rPr>
              <a:t>https://youtu.be/V_E7mq8bv4g</a:t>
            </a:r>
            <a:endParaRPr/>
          </a:p>
          <a:p>
            <a:pPr indent="4572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36289" y="2211758"/>
            <a:ext cx="4851662" cy="3638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Important Body Proteins - Structural</a:t>
            </a:r>
            <a:endParaRPr sz="4400"/>
          </a:p>
        </p:txBody>
      </p:sp>
      <p:sp>
        <p:nvSpPr>
          <p:cNvPr id="192" name="Google Shape;192;p9"/>
          <p:cNvSpPr txBox="1"/>
          <p:nvPr/>
        </p:nvSpPr>
        <p:spPr>
          <a:xfrm>
            <a:off x="782149" y="1639665"/>
            <a:ext cx="11262000" cy="4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The Body contains MANY important structural proteins that provide support, structure and organization to our body’s tissues, such as: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Collagen: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The most abundant protein in mammals, providing support and strength to the body’s connective tissues, including the bones, tendons and dermis of the skin.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Elastin: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Provides stretch and recoil in CT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Keratin: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Provides structure, protection &amp; some waterproofing in our skin, hair &amp; nails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Actin, Myosin &amp; Other Muscle Proteins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Tubulin: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The major protein in the cell’s cytoskeleton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Fibrinogen: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The protein that forms the skeleton of a blood clot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Important Body Proteins - Transport &amp; Storage</a:t>
            </a:r>
            <a:endParaRPr sz="4400"/>
          </a:p>
        </p:txBody>
      </p:sp>
      <p:sp>
        <p:nvSpPr>
          <p:cNvPr id="199" name="Google Shape;199;p14"/>
          <p:cNvSpPr txBox="1"/>
          <p:nvPr/>
        </p:nvSpPr>
        <p:spPr>
          <a:xfrm>
            <a:off x="728600" y="1714500"/>
            <a:ext cx="112620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1" lang="en-CA" sz="2400">
                <a:latin typeface="Calibri"/>
                <a:ea typeface="Calibri"/>
                <a:cs typeface="Calibri"/>
                <a:sym typeface="Calibri"/>
              </a:rPr>
              <a:t>Important Transportation Proteins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Cell Membrane Transport Proteins-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make up the ion channel and “pump” type structures for transport across the cell membrane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Hemoglobin/ Myoglobin -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Oxygen transportation in the bloodstream or muscle tissue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Albumin -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The most abundant protein in the plasma, it helps transport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many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 substances, including fatty acids, some hormones and some vitamins.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CA" sz="2400">
                <a:latin typeface="Calibri"/>
                <a:ea typeface="Calibri"/>
                <a:cs typeface="Calibri"/>
                <a:sym typeface="Calibri"/>
              </a:rPr>
              <a:t>Important Storage Hormones:</a:t>
            </a:r>
            <a:endParaRPr b="1" i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Ferritin -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binds to Iron, helping to store it for when needed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latin typeface="Calibri"/>
                <a:ea typeface="Calibri"/>
                <a:cs typeface="Calibri"/>
                <a:sym typeface="Calibri"/>
              </a:rPr>
              <a:t>Casein -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 A protein found in mammal’s milk, rich in amino acids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Important Body Proteins - Hormones</a:t>
            </a:r>
            <a:endParaRPr sz="4400"/>
          </a:p>
        </p:txBody>
      </p:sp>
      <p:sp>
        <p:nvSpPr>
          <p:cNvPr id="206" name="Google Shape;206;p11"/>
          <p:cNvSpPr txBox="1"/>
          <p:nvPr/>
        </p:nvSpPr>
        <p:spPr>
          <a:xfrm>
            <a:off x="746499" y="1512790"/>
            <a:ext cx="11262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C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Hormones </a:t>
            </a: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(recall some hormones are made from lipids)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Eg: Thyroid hormone, insulin, glucagon</a:t>
            </a:r>
            <a:endParaRPr/>
          </a:p>
        </p:txBody>
      </p:sp>
      <p:pic>
        <p:nvPicPr>
          <p:cNvPr id="207" name="Google Shape;20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73525" y="2416475"/>
            <a:ext cx="6434975" cy="41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4053" y="2416477"/>
            <a:ext cx="3554559" cy="4128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000"/>
              <a:t>Important Body Proteins - Other Messenger Molecules</a:t>
            </a:r>
            <a:endParaRPr sz="4000"/>
          </a:p>
        </p:txBody>
      </p:sp>
      <p:sp>
        <p:nvSpPr>
          <p:cNvPr id="215" name="Google Shape;215;p12"/>
          <p:cNvSpPr txBox="1"/>
          <p:nvPr/>
        </p:nvSpPr>
        <p:spPr>
          <a:xfrm>
            <a:off x="563675" y="1440675"/>
            <a:ext cx="6513300" cy="53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C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Neurotransmitters</a:t>
            </a:r>
            <a:endParaRPr b="1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Single amino acids, peptides or proteins may act as Neurotransmitters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Ex. </a:t>
            </a: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Serotonin – “feel good” chemical in the brain –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antidepressant</a:t>
            </a: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medications increase serotonin levels circulating in the brain. 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Made from tryptophan 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Cashews also increase serotonin b/c they are rich in tryptophan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200">
                <a:latin typeface="Calibri"/>
                <a:ea typeface="Calibri"/>
                <a:cs typeface="Calibri"/>
                <a:sym typeface="Calibri"/>
              </a:rPr>
              <a:t>Cytokines - </a:t>
            </a: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messengers that primarily affect the immune system &amp; process of inflammation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200">
                <a:latin typeface="Calibri"/>
                <a:ea typeface="Calibri"/>
                <a:cs typeface="Calibri"/>
                <a:sym typeface="Calibri"/>
              </a:rPr>
              <a:t>Growth Factors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9251" y="1769174"/>
            <a:ext cx="4693301" cy="473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3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Important Body Proteins</a:t>
            </a:r>
            <a:endParaRPr sz="4400"/>
          </a:p>
        </p:txBody>
      </p:sp>
      <p:sp>
        <p:nvSpPr>
          <p:cNvPr id="223" name="Google Shape;223;p13"/>
          <p:cNvSpPr txBox="1"/>
          <p:nvPr/>
        </p:nvSpPr>
        <p:spPr>
          <a:xfrm>
            <a:off x="303600" y="2129950"/>
            <a:ext cx="118050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65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</a:pPr>
            <a:r>
              <a:rPr b="1" i="0" lang="en-CA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Antibodies</a:t>
            </a:r>
            <a:endParaRPr b="1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Formed by the B Lymphocytes (a type of White Blood Cell)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Recognize every protein that belongs within the human body and leaves these alone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Identifies foreign proteins that invade the body and attack them (bacteria, virus, toxin)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When antibodies go “bad”: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Hyperactive response – allergies develop (trees, grasses, molds, dust, animals, foods)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Autoimmune diseases – body begins to attack proteins that are “normal” within the body – this is an abnormal process</a:t>
            </a:r>
            <a:endParaRPr/>
          </a:p>
        </p:txBody>
      </p:sp>
      <p:pic>
        <p:nvPicPr>
          <p:cNvPr id="224" name="Google Shape;22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82704" y="938025"/>
            <a:ext cx="2905125" cy="289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9fda142396_0_7"/>
          <p:cNvSpPr txBox="1"/>
          <p:nvPr>
            <p:ph type="ctrTitle"/>
          </p:nvPr>
        </p:nvSpPr>
        <p:spPr>
          <a:xfrm>
            <a:off x="972600" y="1763270"/>
            <a:ext cx="10250700" cy="990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CA" sz="3640"/>
              <a:t>Important Body Proteins - Enzymes</a:t>
            </a:r>
            <a:endParaRPr sz="2240"/>
          </a:p>
        </p:txBody>
      </p:sp>
      <p:sp>
        <p:nvSpPr>
          <p:cNvPr id="231" name="Google Shape;231;g39fda142396_0_7"/>
          <p:cNvSpPr txBox="1"/>
          <p:nvPr>
            <p:ph idx="1" type="subTitle"/>
          </p:nvPr>
        </p:nvSpPr>
        <p:spPr>
          <a:xfrm>
            <a:off x="972825" y="2535250"/>
            <a:ext cx="10250700" cy="419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CA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Enzymes</a:t>
            </a:r>
            <a:r>
              <a:rPr b="1"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</a:t>
            </a:r>
            <a:r>
              <a:rPr lang="en-CA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There are many enzymes in the human body that carry out thousands of chemical reactions. </a:t>
            </a:r>
            <a:endParaRPr/>
          </a:p>
        </p:txBody>
      </p:sp>
      <p:pic>
        <p:nvPicPr>
          <p:cNvPr id="232" name="Google Shape;232;g39fda142396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12375" y="3546400"/>
            <a:ext cx="7620000" cy="26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39fda142396_0_7"/>
          <p:cNvSpPr txBox="1"/>
          <p:nvPr/>
        </p:nvSpPr>
        <p:spPr>
          <a:xfrm flipH="1" rot="780">
            <a:off x="4140386" y="6220766"/>
            <a:ext cx="264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u="sng">
                <a:solidFill>
                  <a:schemeClr val="hlink"/>
                </a:solidFill>
                <a:hlinkClick r:id="rId4"/>
              </a:rPr>
              <a:t>https://youtu.be/7gK-5tLFM50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5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Food Sources of Protein</a:t>
            </a:r>
            <a:endParaRPr sz="4400"/>
          </a:p>
        </p:txBody>
      </p:sp>
      <p:sp>
        <p:nvSpPr>
          <p:cNvPr id="240" name="Google Shape;240;p15"/>
          <p:cNvSpPr txBox="1"/>
          <p:nvPr/>
        </p:nvSpPr>
        <p:spPr>
          <a:xfrm>
            <a:off x="746450" y="1454225"/>
            <a:ext cx="45906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b="1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Digestibility </a:t>
            </a:r>
            <a:endParaRPr b="1"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Animal protein is highest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Legumes (beans/lentils) – 80-90%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Grain and other plant sources – 70-90%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Cooking with moist heat increases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Dry heat decreases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1" name="Google Shape;24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450" y="1792075"/>
            <a:ext cx="6550149" cy="4369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8509963730_0_12"/>
          <p:cNvSpPr txBox="1"/>
          <p:nvPr>
            <p:ph type="ctrTitle"/>
          </p:nvPr>
        </p:nvSpPr>
        <p:spPr>
          <a:xfrm>
            <a:off x="415600" y="992775"/>
            <a:ext cx="82755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600"/>
              <a:t>Complete vs Incomplete Proteins</a:t>
            </a:r>
            <a:endParaRPr b="1" sz="2600"/>
          </a:p>
        </p:txBody>
      </p:sp>
      <p:sp>
        <p:nvSpPr>
          <p:cNvPr id="248" name="Google Shape;248;g18509963730_0_12"/>
          <p:cNvSpPr txBox="1"/>
          <p:nvPr>
            <p:ph idx="1" type="subTitle"/>
          </p:nvPr>
        </p:nvSpPr>
        <p:spPr>
          <a:xfrm>
            <a:off x="1896775" y="2124875"/>
            <a:ext cx="4460400" cy="4354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/>
              <a:t>A food that </a:t>
            </a:r>
            <a:r>
              <a:rPr lang="en-CA" sz="2400"/>
              <a:t>contains</a:t>
            </a:r>
            <a:r>
              <a:rPr lang="en-CA" sz="2400"/>
              <a:t> all 9 essential amino acids is called a </a:t>
            </a:r>
            <a:r>
              <a:rPr b="1" lang="en-CA" sz="2400"/>
              <a:t>complete</a:t>
            </a:r>
            <a:r>
              <a:rPr b="1" lang="en-CA" sz="2400"/>
              <a:t> protein.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000"/>
              <a:t>In general, proteins from an animal source such as meat and dairy are usually complete </a:t>
            </a:r>
            <a:r>
              <a:rPr lang="en-CA" sz="2000"/>
              <a:t>proteins</a:t>
            </a:r>
            <a:r>
              <a:rPr lang="en-CA" sz="2000"/>
              <a:t>, while many plant proteins can be lacking one or more essential amino acids.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000"/>
              <a:t>This is one reason why vegan protein powders are usually composed of a blend of plant sources. 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49" name="Google Shape;249;g18509963730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5256" y="0"/>
            <a:ext cx="446048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"/>
          <p:cNvSpPr txBox="1"/>
          <p:nvPr>
            <p:ph type="ctrTitle"/>
          </p:nvPr>
        </p:nvSpPr>
        <p:spPr>
          <a:xfrm>
            <a:off x="933254" y="169650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/>
              <a:t>Protein Requirements</a:t>
            </a:r>
            <a:endParaRPr sz="4400"/>
          </a:p>
        </p:txBody>
      </p:sp>
      <p:sp>
        <p:nvSpPr>
          <p:cNvPr id="256" name="Google Shape;256;p17"/>
          <p:cNvSpPr txBox="1"/>
          <p:nvPr/>
        </p:nvSpPr>
        <p:spPr>
          <a:xfrm>
            <a:off x="933254" y="1385740"/>
            <a:ext cx="10363200" cy="54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C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 -0.6g/kg body weight (remember: half the people will become deficient)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b="1" i="0" lang="en-CA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DRI – </a:t>
            </a:r>
            <a:r>
              <a:rPr b="1" lang="en-CA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0.8g/kg of body weight</a:t>
            </a:r>
            <a:endParaRPr b="1" sz="15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CA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AMDR - 10- 35% of total calories (1.05 - 3.67g/kg body weight)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3950" y="3520875"/>
            <a:ext cx="9886950" cy="270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91c6da0a30_0_3"/>
          <p:cNvSpPr txBox="1"/>
          <p:nvPr>
            <p:ph type="ctrTitle"/>
          </p:nvPr>
        </p:nvSpPr>
        <p:spPr>
          <a:xfrm>
            <a:off x="415600" y="992770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CA" sz="5510"/>
              <a:t>Too much protein is toxic?</a:t>
            </a:r>
            <a:endParaRPr sz="5510"/>
          </a:p>
        </p:txBody>
      </p:sp>
      <p:sp>
        <p:nvSpPr>
          <p:cNvPr id="264" name="Google Shape;264;g191c6da0a30_0_3"/>
          <p:cNvSpPr txBox="1"/>
          <p:nvPr>
            <p:ph idx="1" type="subTitle"/>
          </p:nvPr>
        </p:nvSpPr>
        <p:spPr>
          <a:xfrm>
            <a:off x="415600" y="2190726"/>
            <a:ext cx="11360700" cy="426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/>
              <a:t>For many years, eating too much protein was considered potentially dangerous, especially regarding kidney function. In recent </a:t>
            </a:r>
            <a:r>
              <a:rPr lang="en-CA" sz="2400"/>
              <a:t>years</a:t>
            </a:r>
            <a:r>
              <a:rPr lang="en-CA" sz="2400"/>
              <a:t>, research is showing no correlation between kidney stone formation &amp; kidney function in those consuming 20 -30 % of their calories from protein sources without pre-existing kidney disease.. Many nutrition scientists are now recommending eating protein levels above the DRI level &amp; replacing nutrient poor carbohydrates &amp; saturated fats with increased proteins.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u="sng">
                <a:solidFill>
                  <a:schemeClr val="hlink"/>
                </a:solidFill>
                <a:hlinkClick r:id="rId3"/>
              </a:rPr>
              <a:t>https://www.ncbi.nlm.nih.gov/pmc/articles/PMC5347101/#:~:text=The%20Acceptable%20Macronutrient%20Distribution%20Range%20(AMDR)%20(10%E2%80%9335,than%20that%20of%20the%20RDA.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u="sng">
                <a:solidFill>
                  <a:schemeClr val="hlink"/>
                </a:solidFill>
                <a:hlinkClick r:id="rId4"/>
              </a:rPr>
              <a:t>https://brighterworld.mcmaster.ca/articles/myth-busted-researchers-show-that-a-high-protein-diet-does-not-affect-kidney-function/</a:t>
            </a:r>
            <a:endParaRPr sz="2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g1a623ecbff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2375" y="1256425"/>
            <a:ext cx="10399150" cy="5213576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g1a623ecbffd_0_0"/>
          <p:cNvSpPr txBox="1"/>
          <p:nvPr/>
        </p:nvSpPr>
        <p:spPr>
          <a:xfrm>
            <a:off x="142875" y="409250"/>
            <a:ext cx="120489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100"/>
              <a:t>Protein Deficiency diseases = Kwashiorkor and Marasmus</a:t>
            </a:r>
            <a:endParaRPr b="1" sz="3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91c6da0a30_0_19"/>
          <p:cNvSpPr txBox="1"/>
          <p:nvPr>
            <p:ph type="ctrTitle"/>
          </p:nvPr>
        </p:nvSpPr>
        <p:spPr>
          <a:xfrm>
            <a:off x="415600" y="992769"/>
            <a:ext cx="11360700" cy="874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CA" sz="5910"/>
              <a:t>Dietary </a:t>
            </a:r>
            <a:r>
              <a:rPr lang="en-CA" sz="5910"/>
              <a:t>Macronutrient Review</a:t>
            </a:r>
            <a:endParaRPr sz="5910"/>
          </a:p>
        </p:txBody>
      </p:sp>
      <p:sp>
        <p:nvSpPr>
          <p:cNvPr id="278" name="Google Shape;278;g191c6da0a30_0_19"/>
          <p:cNvSpPr txBox="1"/>
          <p:nvPr>
            <p:ph idx="1" type="subTitle"/>
          </p:nvPr>
        </p:nvSpPr>
        <p:spPr>
          <a:xfrm>
            <a:off x="415600" y="1866975"/>
            <a:ext cx="11360700" cy="462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629"/>
              <a:t>Carbohydrates</a:t>
            </a:r>
            <a:r>
              <a:rPr b="1" lang="en-CA"/>
              <a:t> - </a:t>
            </a:r>
            <a:r>
              <a:rPr lang="en-CA" sz="3332"/>
              <a:t>Composed of C,H &amp; O elements. </a:t>
            </a:r>
            <a:endParaRPr sz="333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332"/>
              <a:t>Types produced by plants include: Fibre, starch and sugars. </a:t>
            </a:r>
            <a:endParaRPr sz="333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332"/>
              <a:t>Type produced by animals (incl. </a:t>
            </a:r>
            <a:r>
              <a:rPr lang="en-CA" sz="3332"/>
              <a:t>h</a:t>
            </a:r>
            <a:r>
              <a:rPr lang="en-CA" sz="3332"/>
              <a:t>umans) is Glycogen.</a:t>
            </a:r>
            <a:endParaRPr sz="333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3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332"/>
              <a:t>RDA </a:t>
            </a:r>
            <a:r>
              <a:rPr lang="en-CA" sz="3332"/>
              <a:t>of 130g/day based on brain’s needs.</a:t>
            </a:r>
            <a:endParaRPr sz="333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332"/>
              <a:t>AMDR </a:t>
            </a:r>
            <a:r>
              <a:rPr lang="en-CA" sz="3332"/>
              <a:t>(Acceptable macronutrient distribution range) is 45- 65% of total calories. For 2000 kcal/day this works out to be 225 - 325g/day</a:t>
            </a:r>
            <a:endParaRPr sz="333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3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332"/>
              <a:t>BUT recall that people</a:t>
            </a:r>
            <a:r>
              <a:rPr lang="en-CA" sz="3332"/>
              <a:t> can survive on &lt;20 g per day (Brain will get energy from ketone bodies instead)</a:t>
            </a:r>
            <a:endParaRPr sz="333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3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332"/>
              <a:t>AI</a:t>
            </a:r>
            <a:r>
              <a:rPr lang="en-CA" sz="3332"/>
              <a:t> for Fibre is 21 - 38 g/day for adults, varying according to age and sex.</a:t>
            </a:r>
            <a:endParaRPr sz="3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91c6da0a30_0_25"/>
          <p:cNvSpPr txBox="1"/>
          <p:nvPr>
            <p:ph type="ctrTitle"/>
          </p:nvPr>
        </p:nvSpPr>
        <p:spPr>
          <a:xfrm>
            <a:off x="415600" y="695777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Dietary Macronutrient Review</a:t>
            </a:r>
            <a:endParaRPr/>
          </a:p>
        </p:txBody>
      </p:sp>
      <p:sp>
        <p:nvSpPr>
          <p:cNvPr id="285" name="Google Shape;285;g191c6da0a30_0_25"/>
          <p:cNvSpPr txBox="1"/>
          <p:nvPr>
            <p:ph idx="1" type="subTitle"/>
          </p:nvPr>
        </p:nvSpPr>
        <p:spPr>
          <a:xfrm>
            <a:off x="415600" y="2095476"/>
            <a:ext cx="11360700" cy="4270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600"/>
              <a:t>Lipids</a:t>
            </a:r>
            <a:r>
              <a:rPr b="1" lang="en-CA" sz="3000"/>
              <a:t>  (AKA Fats)- </a:t>
            </a:r>
            <a:r>
              <a:rPr lang="en-CA" sz="3000"/>
              <a:t>Composed of C,H &amp; O elements.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Includes polyunsaturated, unsaturated &amp; saturated fats.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Different structural forms include: Triglycerides, Sterols &amp; Phospholipids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 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Adequate Intakes are only established for: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Linoleic Acid (Omega 6) of 11 - 17g/day and 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Linolenic Acid (Omega 3) of 1.1- 1.6g/day, depending on sex and age.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 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-CA" sz="3000"/>
              <a:t>AMDR for percentage of calories from fat is 20 - 35%.</a:t>
            </a:r>
            <a:endParaRPr sz="3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91c6da0a30_0_31"/>
          <p:cNvSpPr txBox="1"/>
          <p:nvPr>
            <p:ph type="ctrTitle"/>
          </p:nvPr>
        </p:nvSpPr>
        <p:spPr>
          <a:xfrm>
            <a:off x="415600" y="992770"/>
            <a:ext cx="11360700" cy="119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Dietary Macronutrient Review</a:t>
            </a:r>
            <a:endParaRPr/>
          </a:p>
        </p:txBody>
      </p:sp>
      <p:sp>
        <p:nvSpPr>
          <p:cNvPr id="292" name="Google Shape;292;g191c6da0a30_0_31"/>
          <p:cNvSpPr txBox="1"/>
          <p:nvPr>
            <p:ph idx="1" type="subTitle"/>
          </p:nvPr>
        </p:nvSpPr>
        <p:spPr>
          <a:xfrm>
            <a:off x="415600" y="2419356"/>
            <a:ext cx="11360700" cy="3676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200"/>
              <a:t>Protein</a:t>
            </a:r>
            <a:r>
              <a:rPr b="1" lang="en-CA"/>
              <a:t> </a:t>
            </a:r>
            <a:r>
              <a:rPr lang="en-CA"/>
              <a:t>-  </a:t>
            </a:r>
            <a:r>
              <a:rPr lang="en-CA" sz="3000"/>
              <a:t>Composed of C, H, O &amp; N elements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000"/>
              <a:t>RDA</a:t>
            </a:r>
            <a:r>
              <a:rPr lang="en-CA" sz="3000"/>
              <a:t> is 0.8 g /kg body weight for the majority of adults.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000"/>
              <a:t>AMDR</a:t>
            </a:r>
            <a:r>
              <a:rPr lang="en-CA" sz="3000"/>
              <a:t> is 10 - 35% of total calories.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Deficiency of protein specifically is called Kwashiorkor.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3000"/>
              <a:t>No Upper Limits (UL)s are defined for any macronutrients. </a:t>
            </a:r>
            <a:endParaRPr b="1" sz="3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91c6da0a30_0_37"/>
          <p:cNvSpPr txBox="1"/>
          <p:nvPr>
            <p:ph type="ctrTitle"/>
          </p:nvPr>
        </p:nvSpPr>
        <p:spPr>
          <a:xfrm>
            <a:off x="344150" y="778471"/>
            <a:ext cx="11360700" cy="1369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5000"/>
              <a:t>Macronutrient Ratios for Specific Goals</a:t>
            </a:r>
            <a:endParaRPr sz="5000"/>
          </a:p>
        </p:txBody>
      </p:sp>
      <p:sp>
        <p:nvSpPr>
          <p:cNvPr id="299" name="Google Shape;299;g191c6da0a30_0_37"/>
          <p:cNvSpPr txBox="1"/>
          <p:nvPr>
            <p:ph idx="1" type="subTitle"/>
          </p:nvPr>
        </p:nvSpPr>
        <p:spPr>
          <a:xfrm>
            <a:off x="415600" y="2006325"/>
            <a:ext cx="11360700" cy="4705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Tracking your macros can be an effective way to work towards </a:t>
            </a:r>
            <a:r>
              <a:rPr lang="en-CA" sz="3000"/>
              <a:t>specific</a:t>
            </a:r>
            <a:r>
              <a:rPr lang="en-CA" sz="3000"/>
              <a:t> goals. Some specific ratios, based upon </a:t>
            </a:r>
            <a:r>
              <a:rPr lang="en-CA" sz="3000"/>
              <a:t>nutritional</a:t>
            </a:r>
            <a:r>
              <a:rPr lang="en-CA" sz="3000"/>
              <a:t> science are: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 u="sng"/>
              <a:t>For weight/fat loss</a:t>
            </a:r>
            <a:r>
              <a:rPr lang="en-CA" sz="3000"/>
              <a:t>: 50% C:35%P:15% fat 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                                     Or 10% C: 20% P: 70% F (keto)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 u="sng"/>
              <a:t>Muscle building</a:t>
            </a:r>
            <a:r>
              <a:rPr lang="en-CA" sz="3000"/>
              <a:t>:        30%C: 40% P: 30% F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 u="sng"/>
              <a:t>For ”cutting”: </a:t>
            </a:r>
            <a:r>
              <a:rPr lang="en-CA" sz="3000"/>
              <a:t>               25%C: 35% P: 40% F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“Standard”:                 45 - 65%C:10 - 35%P: 20 - 35%F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/>
              <a:t>    AMDR</a:t>
            </a:r>
            <a:endParaRPr sz="3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0d4b7153c2_0_9"/>
          <p:cNvSpPr txBox="1"/>
          <p:nvPr>
            <p:ph type="ctrTitle"/>
          </p:nvPr>
        </p:nvSpPr>
        <p:spPr>
          <a:xfrm>
            <a:off x="847575" y="566674"/>
            <a:ext cx="10250700" cy="100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/>
              <a:t>Resources</a:t>
            </a:r>
            <a:endParaRPr sz="3200"/>
          </a:p>
        </p:txBody>
      </p:sp>
      <p:sp>
        <p:nvSpPr>
          <p:cNvPr id="306" name="Google Shape;306;g30d4b7153c2_0_9"/>
          <p:cNvSpPr txBox="1"/>
          <p:nvPr>
            <p:ph idx="1" type="subTitle"/>
          </p:nvPr>
        </p:nvSpPr>
        <p:spPr>
          <a:xfrm>
            <a:off x="847575" y="1750190"/>
            <a:ext cx="10250700" cy="4125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CA" u="sng">
                <a:solidFill>
                  <a:schemeClr val="hlink"/>
                </a:solidFill>
                <a:hlinkClick r:id="rId3"/>
              </a:rPr>
              <a:t>https://www.mdpi.com/journal/nutrients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CA" u="sng">
                <a:solidFill>
                  <a:schemeClr val="hlink"/>
                </a:solidFill>
                <a:hlinkClick r:id="rId4"/>
              </a:rPr>
              <a:t>https://www.canada.ca/en/health-canada/services/nutrients.html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-CA" u="sng">
                <a:solidFill>
                  <a:schemeClr val="hlink"/>
                </a:solidFill>
                <a:hlinkClick r:id="rId5"/>
              </a:rPr>
              <a:t>https://pmc.ncbi.nlm.nih.gov/articles/PMC1479724/#:~:text=Dietary%20reference%20intakes%20suggest%20that,to%20meet%20their%20unique%20needs</a:t>
            </a:r>
            <a:r>
              <a:rPr lang="en-CA"/>
              <a:t>.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2014-12-23T18:57:07Z</dcterms:created>
  <dc:creator>Amy Kroeker</dc:creator>
</cp:coreProperties>
</file>