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Lst>
  <p:sldSz cy="6858000" cx="12192000"/>
  <p:notesSz cx="6858000" cy="9144000"/>
  <p:embeddedFontLst>
    <p:embeddedFont>
      <p:font typeface="Century Gothic"/>
      <p:regular r:id="rId119"/>
      <p:bold r:id="rId120"/>
      <p:italic r:id="rId121"/>
      <p:boldItalic r:id="rId1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096">
          <p15:clr>
            <a:srgbClr val="A4A3A4"/>
          </p15:clr>
        </p15:guide>
        <p15:guide id="2" pos="3840">
          <p15:clr>
            <a:srgbClr val="A4A3A4"/>
          </p15:clr>
        </p15:guide>
        <p15:guide id="3" orient="horz" pos="4104">
          <p15:clr>
            <a:srgbClr val="747775"/>
          </p15:clr>
        </p15:guide>
      </p15:sldGuideLst>
    </p:ext>
    <p:ext uri="GoogleSlidesCustomDataVersion2">
      <go:slidesCustomData xmlns:go="http://customooxmlschemas.google.com/" r:id="rId123" roundtripDataSignature="AMtx7mjXEEsaxVBvodQ/aLIAJ8YzQyX6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096" orient="horz"/>
        <p:guide pos="3840"/>
        <p:guide pos="4104"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121" Type="http://schemas.openxmlformats.org/officeDocument/2006/relationships/font" Target="fonts/CenturyGothic-italic.fntdata"/><Relationship Id="rId25" Type="http://schemas.openxmlformats.org/officeDocument/2006/relationships/slide" Target="slides/slide20.xml"/><Relationship Id="rId120" Type="http://schemas.openxmlformats.org/officeDocument/2006/relationships/font" Target="fonts/CenturyGothic-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23" Type="http://customschemas.google.com/relationships/presentationmetadata" Target="metadata"/><Relationship Id="rId122" Type="http://schemas.openxmlformats.org/officeDocument/2006/relationships/font" Target="fonts/CenturyGothic-boldItalic.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font" Target="fonts/CenturyGothic-regular.fntdata"/><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942101ed0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942101ed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942101ed06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942101ed0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93513c334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93513c33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942101ed06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942101ed0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942101ed06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942101ed0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8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2942101ed06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2942101ed0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6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9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612520c83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2612520c8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9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612520c83c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612520c83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0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0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0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0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0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10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1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1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gradFill>
          <a:gsLst>
            <a:gs pos="0">
              <a:srgbClr val="E1DBC9"/>
            </a:gs>
            <a:gs pos="77000">
              <a:srgbClr val="C8C1B0"/>
            </a:gs>
            <a:gs pos="100000">
              <a:srgbClr val="C0BAAA"/>
            </a:gs>
          </a:gsLst>
          <a:lin ang="5400000" scaled="0"/>
        </a:gradFill>
      </p:bgPr>
    </p:bg>
    <p:spTree>
      <p:nvGrpSpPr>
        <p:cNvPr id="12" name="Shape 12"/>
        <p:cNvGrpSpPr/>
        <p:nvPr/>
      </p:nvGrpSpPr>
      <p:grpSpPr>
        <a:xfrm>
          <a:off x="0" y="0"/>
          <a:ext cx="0" cy="0"/>
          <a:chOff x="0" y="0"/>
          <a:chExt cx="0" cy="0"/>
        </a:xfrm>
      </p:grpSpPr>
      <p:sp>
        <p:nvSpPr>
          <p:cNvPr id="13" name="Google Shape;13;p115"/>
          <p:cNvSpPr/>
          <p:nvPr/>
        </p:nvSpPr>
        <p:spPr>
          <a:xfrm>
            <a:off x="0" y="0"/>
            <a:ext cx="12192000" cy="6858000"/>
          </a:xfrm>
          <a:prstGeom prst="rect">
            <a:avLst/>
          </a:prstGeom>
          <a:blipFill rotWithShape="1">
            <a:blip r:embed="rId2">
              <a:alphaModFix amt="45000"/>
            </a:blip>
            <a:tile algn="tl" flip="none" tx="-44450" sx="85000" ty="3810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15"/>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15"/>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15"/>
          <p:cNvSpPr/>
          <p:nvPr/>
        </p:nvSpPr>
        <p:spPr>
          <a:xfrm>
            <a:off x="5135880" y="1267730"/>
            <a:ext cx="1920240" cy="73152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 name="Google Shape;17;p115"/>
          <p:cNvGrpSpPr/>
          <p:nvPr/>
        </p:nvGrpSpPr>
        <p:grpSpPr>
          <a:xfrm>
            <a:off x="5250180" y="1267730"/>
            <a:ext cx="1691640" cy="645295"/>
            <a:chOff x="5318306" y="1386268"/>
            <a:chExt cx="1567331" cy="645295"/>
          </a:xfrm>
        </p:grpSpPr>
        <p:cxnSp>
          <p:nvCxnSpPr>
            <p:cNvPr id="18" name="Google Shape;18;p115"/>
            <p:cNvCxnSpPr/>
            <p:nvPr/>
          </p:nvCxnSpPr>
          <p:spPr>
            <a:xfrm>
              <a:off x="5318306"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19" name="Google Shape;19;p115"/>
            <p:cNvCxnSpPr/>
            <p:nvPr/>
          </p:nvCxnSpPr>
          <p:spPr>
            <a:xfrm>
              <a:off x="6885637"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20" name="Google Shape;20;p115"/>
            <p:cNvCxnSpPr/>
            <p:nvPr/>
          </p:nvCxnSpPr>
          <p:spPr>
            <a:xfrm>
              <a:off x="5318306" y="2031563"/>
              <a:ext cx="1567331" cy="0"/>
            </a:xfrm>
            <a:prstGeom prst="straightConnector1">
              <a:avLst/>
            </a:prstGeom>
            <a:solidFill>
              <a:srgbClr val="262626"/>
            </a:solidFill>
            <a:ln cap="flat" cmpd="sng" w="9525">
              <a:solidFill>
                <a:schemeClr val="dk1"/>
              </a:solidFill>
              <a:prstDash val="solid"/>
              <a:miter lim="800000"/>
              <a:headEnd len="sm" w="sm" type="none"/>
              <a:tailEnd len="sm" w="sm" type="none"/>
            </a:ln>
          </p:spPr>
        </p:cxnSp>
      </p:grpSp>
      <p:sp>
        <p:nvSpPr>
          <p:cNvPr id="21" name="Google Shape;21;p115"/>
          <p:cNvSpPr txBox="1"/>
          <p:nvPr>
            <p:ph type="ctrTitle"/>
          </p:nvPr>
        </p:nvSpPr>
        <p:spPr>
          <a:xfrm>
            <a:off x="1561708" y="2091263"/>
            <a:ext cx="9068586" cy="2590800"/>
          </a:xfrm>
          <a:prstGeom prst="rect">
            <a:avLst/>
          </a:prstGeom>
          <a:noFill/>
          <a:ln>
            <a:noFill/>
          </a:ln>
        </p:spPr>
        <p:txBody>
          <a:bodyPr anchorCtr="0" anchor="ctr" bIns="45700" lIns="91425" spcFirstLastPara="1" rIns="91425" wrap="square" tIns="45700">
            <a:noAutofit/>
          </a:bodyPr>
          <a:lstStyle>
            <a:lvl1pPr lvl="0" algn="ctr">
              <a:lnSpc>
                <a:spcPct val="83000"/>
              </a:lnSpc>
              <a:spcBef>
                <a:spcPts val="0"/>
              </a:spcBef>
              <a:spcAft>
                <a:spcPts val="0"/>
              </a:spcAft>
              <a:buClr>
                <a:srgbClr val="262626"/>
              </a:buClr>
              <a:buSzPts val="7200"/>
              <a:buFont typeface="Century Gothic"/>
              <a:buNone/>
              <a:defRPr b="0" sz="7200"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115"/>
          <p:cNvSpPr txBox="1"/>
          <p:nvPr>
            <p:ph idx="1" type="subTitle"/>
          </p:nvPr>
        </p:nvSpPr>
        <p:spPr>
          <a:xfrm>
            <a:off x="1562100" y="4682062"/>
            <a:ext cx="9070848" cy="457201"/>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SzPts val="1600"/>
              <a:buNone/>
              <a:defRPr sz="1600">
                <a:solidFill>
                  <a:schemeClr val="dk1"/>
                </a:solidFill>
              </a:defRPr>
            </a:lvl1pPr>
            <a:lvl2pPr lvl="1" algn="ctr">
              <a:lnSpc>
                <a:spcPct val="100000"/>
              </a:lnSpc>
              <a:spcBef>
                <a:spcPts val="500"/>
              </a:spcBef>
              <a:spcAft>
                <a:spcPts val="0"/>
              </a:spcAft>
              <a:buSzPts val="1600"/>
              <a:buNone/>
              <a:defRPr sz="1600"/>
            </a:lvl2pPr>
            <a:lvl3pPr lvl="2" algn="ctr">
              <a:lnSpc>
                <a:spcPct val="100000"/>
              </a:lnSpc>
              <a:spcBef>
                <a:spcPts val="500"/>
              </a:spcBef>
              <a:spcAft>
                <a:spcPts val="0"/>
              </a:spcAft>
              <a:buSzPts val="1600"/>
              <a:buNone/>
              <a:defRPr sz="16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100000"/>
              </a:lnSpc>
              <a:spcBef>
                <a:spcPts val="500"/>
              </a:spcBef>
              <a:spcAft>
                <a:spcPts val="0"/>
              </a:spcAft>
              <a:buSzPts val="1600"/>
              <a:buNone/>
              <a:defRPr sz="1600"/>
            </a:lvl6pPr>
            <a:lvl7pPr lvl="6" algn="ctr">
              <a:lnSpc>
                <a:spcPct val="100000"/>
              </a:lnSpc>
              <a:spcBef>
                <a:spcPts val="500"/>
              </a:spcBef>
              <a:spcAft>
                <a:spcPts val="0"/>
              </a:spcAft>
              <a:buSzPts val="1600"/>
              <a:buNone/>
              <a:defRPr sz="1600"/>
            </a:lvl7pPr>
            <a:lvl8pPr lvl="7" algn="ctr">
              <a:lnSpc>
                <a:spcPct val="100000"/>
              </a:lnSpc>
              <a:spcBef>
                <a:spcPts val="500"/>
              </a:spcBef>
              <a:spcAft>
                <a:spcPts val="0"/>
              </a:spcAft>
              <a:buSzPts val="1600"/>
              <a:buNone/>
              <a:defRPr sz="1600"/>
            </a:lvl8pPr>
            <a:lvl9pPr lvl="8" algn="ctr">
              <a:lnSpc>
                <a:spcPct val="100000"/>
              </a:lnSpc>
              <a:spcBef>
                <a:spcPts val="500"/>
              </a:spcBef>
              <a:spcAft>
                <a:spcPts val="0"/>
              </a:spcAft>
              <a:buSzPts val="1600"/>
              <a:buNone/>
              <a:defRPr sz="1600"/>
            </a:lvl9pPr>
          </a:lstStyle>
          <a:p/>
        </p:txBody>
      </p:sp>
      <p:sp>
        <p:nvSpPr>
          <p:cNvPr id="23" name="Google Shape;23;p115"/>
          <p:cNvSpPr txBox="1"/>
          <p:nvPr>
            <p:ph idx="10" type="dt"/>
          </p:nvPr>
        </p:nvSpPr>
        <p:spPr>
          <a:xfrm>
            <a:off x="5318760" y="1341255"/>
            <a:ext cx="1554480" cy="527213"/>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15"/>
          <p:cNvSpPr txBox="1"/>
          <p:nvPr>
            <p:ph idx="11" type="ftr"/>
          </p:nvPr>
        </p:nvSpPr>
        <p:spPr>
          <a:xfrm>
            <a:off x="1453896" y="5211060"/>
            <a:ext cx="59055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15"/>
          <p:cNvSpPr txBox="1"/>
          <p:nvPr>
            <p:ph idx="12" type="sldNum"/>
          </p:nvPr>
        </p:nvSpPr>
        <p:spPr>
          <a:xfrm>
            <a:off x="8606919" y="5212080"/>
            <a:ext cx="2111881"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00" u="none" cap="none" strike="noStrike">
                <a:solidFill>
                  <a:srgbClr val="3F3F3F"/>
                </a:solidFill>
                <a:latin typeface="Century Gothic"/>
                <a:ea typeface="Century Gothic"/>
                <a:cs typeface="Century Gothic"/>
                <a:sym typeface="Century Gothic"/>
              </a:defRPr>
            </a:lvl1pPr>
            <a:lvl2pPr indent="0" lvl="1" marL="0" algn="r">
              <a:spcBef>
                <a:spcPts val="0"/>
              </a:spcBef>
              <a:buNone/>
              <a:defRPr b="0" i="0" sz="1000" u="none" cap="none" strike="noStrike">
                <a:solidFill>
                  <a:srgbClr val="3F3F3F"/>
                </a:solidFill>
                <a:latin typeface="Century Gothic"/>
                <a:ea typeface="Century Gothic"/>
                <a:cs typeface="Century Gothic"/>
                <a:sym typeface="Century Gothic"/>
              </a:defRPr>
            </a:lvl2pPr>
            <a:lvl3pPr indent="0" lvl="2" marL="0" algn="r">
              <a:spcBef>
                <a:spcPts val="0"/>
              </a:spcBef>
              <a:buNone/>
              <a:defRPr b="0" i="0" sz="1000" u="none" cap="none" strike="noStrike">
                <a:solidFill>
                  <a:srgbClr val="3F3F3F"/>
                </a:solidFill>
                <a:latin typeface="Century Gothic"/>
                <a:ea typeface="Century Gothic"/>
                <a:cs typeface="Century Gothic"/>
                <a:sym typeface="Century Gothic"/>
              </a:defRPr>
            </a:lvl3pPr>
            <a:lvl4pPr indent="0" lvl="3" marL="0" algn="r">
              <a:spcBef>
                <a:spcPts val="0"/>
              </a:spcBef>
              <a:buNone/>
              <a:defRPr b="0" i="0" sz="1000" u="none" cap="none" strike="noStrike">
                <a:solidFill>
                  <a:srgbClr val="3F3F3F"/>
                </a:solidFill>
                <a:latin typeface="Century Gothic"/>
                <a:ea typeface="Century Gothic"/>
                <a:cs typeface="Century Gothic"/>
                <a:sym typeface="Century Gothic"/>
              </a:defRPr>
            </a:lvl4pPr>
            <a:lvl5pPr indent="0" lvl="4" marL="0" algn="r">
              <a:spcBef>
                <a:spcPts val="0"/>
              </a:spcBef>
              <a:buNone/>
              <a:defRPr b="0" i="0" sz="1000" u="none" cap="none" strike="noStrike">
                <a:solidFill>
                  <a:srgbClr val="3F3F3F"/>
                </a:solidFill>
                <a:latin typeface="Century Gothic"/>
                <a:ea typeface="Century Gothic"/>
                <a:cs typeface="Century Gothic"/>
                <a:sym typeface="Century Gothic"/>
              </a:defRPr>
            </a:lvl5pPr>
            <a:lvl6pPr indent="0" lvl="5" marL="0" algn="r">
              <a:spcBef>
                <a:spcPts val="0"/>
              </a:spcBef>
              <a:buNone/>
              <a:defRPr b="0" i="0" sz="1000" u="none" cap="none" strike="noStrike">
                <a:solidFill>
                  <a:srgbClr val="3F3F3F"/>
                </a:solidFill>
                <a:latin typeface="Century Gothic"/>
                <a:ea typeface="Century Gothic"/>
                <a:cs typeface="Century Gothic"/>
                <a:sym typeface="Century Gothic"/>
              </a:defRPr>
            </a:lvl6pPr>
            <a:lvl7pPr indent="0" lvl="6" marL="0" algn="r">
              <a:spcBef>
                <a:spcPts val="0"/>
              </a:spcBef>
              <a:buNone/>
              <a:defRPr b="0" i="0" sz="1000" u="none" cap="none" strike="noStrike">
                <a:solidFill>
                  <a:srgbClr val="3F3F3F"/>
                </a:solidFill>
                <a:latin typeface="Century Gothic"/>
                <a:ea typeface="Century Gothic"/>
                <a:cs typeface="Century Gothic"/>
                <a:sym typeface="Century Gothic"/>
              </a:defRPr>
            </a:lvl7pPr>
            <a:lvl8pPr indent="0" lvl="7" marL="0" algn="r">
              <a:spcBef>
                <a:spcPts val="0"/>
              </a:spcBef>
              <a:buNone/>
              <a:defRPr b="0" i="0" sz="1000" u="none" cap="none" strike="noStrike">
                <a:solidFill>
                  <a:srgbClr val="3F3F3F"/>
                </a:solidFill>
                <a:latin typeface="Century Gothic"/>
                <a:ea typeface="Century Gothic"/>
                <a:cs typeface="Century Gothic"/>
                <a:sym typeface="Century Gothic"/>
              </a:defRPr>
            </a:lvl8pPr>
            <a:lvl9pPr indent="0" lvl="8" marL="0" algn="r">
              <a:spcBef>
                <a:spcPts val="0"/>
              </a:spcBef>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11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11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29" name="Google Shape;29;p116"/>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16"/>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16"/>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32" name="Shape 32"/>
        <p:cNvGrpSpPr/>
        <p:nvPr/>
      </p:nvGrpSpPr>
      <p:grpSpPr>
        <a:xfrm>
          <a:off x="0" y="0"/>
          <a:ext cx="0" cy="0"/>
          <a:chOff x="0" y="0"/>
          <a:chExt cx="0" cy="0"/>
        </a:xfrm>
      </p:grpSpPr>
      <p:sp>
        <p:nvSpPr>
          <p:cNvPr id="33" name="Google Shape;33;p117"/>
          <p:cNvSpPr/>
          <p:nvPr/>
        </p:nvSpPr>
        <p:spPr>
          <a:xfrm>
            <a:off x="9020386" y="237744"/>
            <a:ext cx="2926080" cy="638251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17"/>
          <p:cNvSpPr txBox="1"/>
          <p:nvPr>
            <p:ph type="title"/>
          </p:nvPr>
        </p:nvSpPr>
        <p:spPr>
          <a:xfrm>
            <a:off x="9296400" y="603504"/>
            <a:ext cx="2432304" cy="164592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FFFFFF"/>
              </a:buClr>
              <a:buSzPts val="2800"/>
              <a:buFont typeface="Century Gothic"/>
              <a:buNone/>
              <a:defRPr b="0" sz="2800">
                <a:solidFill>
                  <a:srgbClr val="FFFFF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17"/>
          <p:cNvSpPr/>
          <p:nvPr>
            <p:ph idx="2" type="pic"/>
          </p:nvPr>
        </p:nvSpPr>
        <p:spPr>
          <a:xfrm>
            <a:off x="228599" y="237744"/>
            <a:ext cx="8531352" cy="6382512"/>
          </a:xfrm>
          <a:prstGeom prst="rect">
            <a:avLst/>
          </a:prstGeom>
          <a:solidFill>
            <a:srgbClr val="76CEEF"/>
          </a:solidFill>
          <a:ln>
            <a:noFill/>
          </a:ln>
        </p:spPr>
      </p:sp>
      <p:sp>
        <p:nvSpPr>
          <p:cNvPr id="36" name="Google Shape;36;p117"/>
          <p:cNvSpPr txBox="1"/>
          <p:nvPr>
            <p:ph idx="1" type="body"/>
          </p:nvPr>
        </p:nvSpPr>
        <p:spPr>
          <a:xfrm>
            <a:off x="9296400" y="2286000"/>
            <a:ext cx="2432304" cy="3502152"/>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800"/>
              </a:spcBef>
              <a:spcAft>
                <a:spcPts val="0"/>
              </a:spcAft>
              <a:buSzPts val="1400"/>
              <a:buNone/>
              <a:defRPr sz="1400">
                <a:solidFill>
                  <a:srgbClr val="FFFFFF"/>
                </a:solidFill>
              </a:defRPr>
            </a:lvl1pPr>
            <a:lvl2pPr indent="-228600" lvl="1" marL="914400" algn="l">
              <a:lnSpc>
                <a:spcPct val="100000"/>
              </a:lnSpc>
              <a:spcBef>
                <a:spcPts val="500"/>
              </a:spcBef>
              <a:spcAft>
                <a:spcPts val="0"/>
              </a:spcAft>
              <a:buSzPts val="1200"/>
              <a:buNone/>
              <a:defRPr sz="1200"/>
            </a:lvl2pPr>
            <a:lvl3pPr indent="-228600" lvl="2" marL="1371600" algn="l">
              <a:lnSpc>
                <a:spcPct val="100000"/>
              </a:lnSpc>
              <a:spcBef>
                <a:spcPts val="500"/>
              </a:spcBef>
              <a:spcAft>
                <a:spcPts val="0"/>
              </a:spcAft>
              <a:buSzPts val="1000"/>
              <a:buNone/>
              <a:defRPr sz="1000"/>
            </a:lvl3pPr>
            <a:lvl4pPr indent="-228600" lvl="3" marL="1828800" algn="l">
              <a:lnSpc>
                <a:spcPct val="100000"/>
              </a:lnSpc>
              <a:spcBef>
                <a:spcPts val="500"/>
              </a:spcBef>
              <a:spcAft>
                <a:spcPts val="0"/>
              </a:spcAft>
              <a:buSzPts val="900"/>
              <a:buNone/>
              <a:defRPr sz="900"/>
            </a:lvl4pPr>
            <a:lvl5pPr indent="-228600" lvl="4" marL="2286000" algn="l">
              <a:lnSpc>
                <a:spcPct val="100000"/>
              </a:lnSpc>
              <a:spcBef>
                <a:spcPts val="500"/>
              </a:spcBef>
              <a:spcAft>
                <a:spcPts val="0"/>
              </a:spcAft>
              <a:buSzPts val="900"/>
              <a:buNone/>
              <a:defRPr sz="900"/>
            </a:lvl5pPr>
            <a:lvl6pPr indent="-228600" lvl="5" marL="2743200" algn="l">
              <a:lnSpc>
                <a:spcPct val="100000"/>
              </a:lnSpc>
              <a:spcBef>
                <a:spcPts val="500"/>
              </a:spcBef>
              <a:spcAft>
                <a:spcPts val="0"/>
              </a:spcAft>
              <a:buSzPts val="900"/>
              <a:buNone/>
              <a:defRPr sz="900"/>
            </a:lvl6pPr>
            <a:lvl7pPr indent="-228600" lvl="6" marL="3200400" algn="l">
              <a:lnSpc>
                <a:spcPct val="100000"/>
              </a:lnSpc>
              <a:spcBef>
                <a:spcPts val="500"/>
              </a:spcBef>
              <a:spcAft>
                <a:spcPts val="0"/>
              </a:spcAft>
              <a:buSzPts val="900"/>
              <a:buNone/>
              <a:defRPr sz="900"/>
            </a:lvl7pPr>
            <a:lvl8pPr indent="-228600" lvl="7" marL="3657600" algn="l">
              <a:lnSpc>
                <a:spcPct val="100000"/>
              </a:lnSpc>
              <a:spcBef>
                <a:spcPts val="500"/>
              </a:spcBef>
              <a:spcAft>
                <a:spcPts val="0"/>
              </a:spcAft>
              <a:buSzPts val="900"/>
              <a:buNone/>
              <a:defRPr sz="900"/>
            </a:lvl8pPr>
            <a:lvl9pPr indent="-228600" lvl="8" marL="4114800" algn="l">
              <a:lnSpc>
                <a:spcPct val="100000"/>
              </a:lnSpc>
              <a:spcBef>
                <a:spcPts val="500"/>
              </a:spcBef>
              <a:spcAft>
                <a:spcPts val="0"/>
              </a:spcAft>
              <a:buSzPts val="900"/>
              <a:buNone/>
              <a:defRPr sz="900"/>
            </a:lvl9pPr>
          </a:lstStyle>
          <a:p/>
        </p:txBody>
      </p:sp>
      <p:sp>
        <p:nvSpPr>
          <p:cNvPr id="37" name="Google Shape;37;p117"/>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17"/>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sz="1000">
                <a:solidFill>
                  <a:srgbClr val="FFFFFF"/>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17"/>
          <p:cNvSpPr txBox="1"/>
          <p:nvPr>
            <p:ph idx="12" type="sldNum"/>
          </p:nvPr>
        </p:nvSpPr>
        <p:spPr>
          <a:xfrm>
            <a:off x="10396728" y="6227064"/>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00" u="none" cap="none" strike="noStrike">
                <a:solidFill>
                  <a:srgbClr val="FFFFFF"/>
                </a:solidFill>
                <a:latin typeface="Century Gothic"/>
                <a:ea typeface="Century Gothic"/>
                <a:cs typeface="Century Gothic"/>
                <a:sym typeface="Century Gothic"/>
              </a:defRPr>
            </a:lvl1pPr>
            <a:lvl2pPr indent="0" lvl="1" marL="0" algn="r">
              <a:spcBef>
                <a:spcPts val="0"/>
              </a:spcBef>
              <a:buNone/>
              <a:defRPr b="0" i="0" sz="1000" u="none" cap="none" strike="noStrike">
                <a:solidFill>
                  <a:srgbClr val="FFFFFF"/>
                </a:solidFill>
                <a:latin typeface="Century Gothic"/>
                <a:ea typeface="Century Gothic"/>
                <a:cs typeface="Century Gothic"/>
                <a:sym typeface="Century Gothic"/>
              </a:defRPr>
            </a:lvl2pPr>
            <a:lvl3pPr indent="0" lvl="2" marL="0" algn="r">
              <a:spcBef>
                <a:spcPts val="0"/>
              </a:spcBef>
              <a:buNone/>
              <a:defRPr b="0" i="0" sz="1000" u="none" cap="none" strike="noStrike">
                <a:solidFill>
                  <a:srgbClr val="FFFFFF"/>
                </a:solidFill>
                <a:latin typeface="Century Gothic"/>
                <a:ea typeface="Century Gothic"/>
                <a:cs typeface="Century Gothic"/>
                <a:sym typeface="Century Gothic"/>
              </a:defRPr>
            </a:lvl3pPr>
            <a:lvl4pPr indent="0" lvl="3" marL="0" algn="r">
              <a:spcBef>
                <a:spcPts val="0"/>
              </a:spcBef>
              <a:buNone/>
              <a:defRPr b="0" i="0" sz="1000" u="none" cap="none" strike="noStrike">
                <a:solidFill>
                  <a:srgbClr val="FFFFFF"/>
                </a:solidFill>
                <a:latin typeface="Century Gothic"/>
                <a:ea typeface="Century Gothic"/>
                <a:cs typeface="Century Gothic"/>
                <a:sym typeface="Century Gothic"/>
              </a:defRPr>
            </a:lvl4pPr>
            <a:lvl5pPr indent="0" lvl="4" marL="0" algn="r">
              <a:spcBef>
                <a:spcPts val="0"/>
              </a:spcBef>
              <a:buNone/>
              <a:defRPr b="0" i="0" sz="1000" u="none" cap="none" strike="noStrike">
                <a:solidFill>
                  <a:srgbClr val="FFFFFF"/>
                </a:solidFill>
                <a:latin typeface="Century Gothic"/>
                <a:ea typeface="Century Gothic"/>
                <a:cs typeface="Century Gothic"/>
                <a:sym typeface="Century Gothic"/>
              </a:defRPr>
            </a:lvl5pPr>
            <a:lvl6pPr indent="0" lvl="5" marL="0" algn="r">
              <a:spcBef>
                <a:spcPts val="0"/>
              </a:spcBef>
              <a:buNone/>
              <a:defRPr b="0" i="0" sz="1000" u="none" cap="none" strike="noStrike">
                <a:solidFill>
                  <a:srgbClr val="FFFFFF"/>
                </a:solidFill>
                <a:latin typeface="Century Gothic"/>
                <a:ea typeface="Century Gothic"/>
                <a:cs typeface="Century Gothic"/>
                <a:sym typeface="Century Gothic"/>
              </a:defRPr>
            </a:lvl6pPr>
            <a:lvl7pPr indent="0" lvl="6" marL="0" algn="r">
              <a:spcBef>
                <a:spcPts val="0"/>
              </a:spcBef>
              <a:buNone/>
              <a:defRPr b="0" i="0" sz="1000" u="none" cap="none" strike="noStrike">
                <a:solidFill>
                  <a:srgbClr val="FFFFFF"/>
                </a:solidFill>
                <a:latin typeface="Century Gothic"/>
                <a:ea typeface="Century Gothic"/>
                <a:cs typeface="Century Gothic"/>
                <a:sym typeface="Century Gothic"/>
              </a:defRPr>
            </a:lvl7pPr>
            <a:lvl8pPr indent="0" lvl="7" marL="0" algn="r">
              <a:spcBef>
                <a:spcPts val="0"/>
              </a:spcBef>
              <a:buNone/>
              <a:defRPr b="0" i="0" sz="1000" u="none" cap="none" strike="noStrike">
                <a:solidFill>
                  <a:srgbClr val="FFFFFF"/>
                </a:solidFill>
                <a:latin typeface="Century Gothic"/>
                <a:ea typeface="Century Gothic"/>
                <a:cs typeface="Century Gothic"/>
                <a:sym typeface="Century Gothic"/>
              </a:defRPr>
            </a:lvl8pPr>
            <a:lvl9pPr indent="0" lvl="8" marL="0" algn="r">
              <a:spcBef>
                <a:spcPts val="0"/>
              </a:spcBef>
              <a:buNone/>
              <a:defRPr b="0" i="0" sz="1000" u="none" cap="none" strike="noStrike">
                <a:solidFill>
                  <a:srgbClr val="FF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117"/>
          <p:cNvSpPr/>
          <p:nvPr/>
        </p:nvSpPr>
        <p:spPr>
          <a:xfrm>
            <a:off x="9157546" y="374904"/>
            <a:ext cx="2651760" cy="6108192"/>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1" name="Shape 41"/>
        <p:cNvGrpSpPr/>
        <p:nvPr/>
      </p:nvGrpSpPr>
      <p:grpSpPr>
        <a:xfrm>
          <a:off x="0" y="0"/>
          <a:ext cx="0" cy="0"/>
          <a:chOff x="0" y="0"/>
          <a:chExt cx="0" cy="0"/>
        </a:xfrm>
      </p:grpSpPr>
      <p:sp>
        <p:nvSpPr>
          <p:cNvPr id="42" name="Google Shape;42;p118"/>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18"/>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18"/>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gradFill>
          <a:gsLst>
            <a:gs pos="0">
              <a:srgbClr val="E1DBC9"/>
            </a:gs>
            <a:gs pos="77000">
              <a:srgbClr val="C8C1B0"/>
            </a:gs>
            <a:gs pos="100000">
              <a:srgbClr val="C0BAAA"/>
            </a:gs>
          </a:gsLst>
          <a:lin ang="5400000" scaled="0"/>
        </a:gradFill>
      </p:bgPr>
    </p:bg>
    <p:spTree>
      <p:nvGrpSpPr>
        <p:cNvPr id="45" name="Shape 45"/>
        <p:cNvGrpSpPr/>
        <p:nvPr/>
      </p:nvGrpSpPr>
      <p:grpSpPr>
        <a:xfrm>
          <a:off x="0" y="0"/>
          <a:ext cx="0" cy="0"/>
          <a:chOff x="0" y="0"/>
          <a:chExt cx="0" cy="0"/>
        </a:xfrm>
      </p:grpSpPr>
      <p:sp>
        <p:nvSpPr>
          <p:cNvPr id="46" name="Google Shape;46;p119"/>
          <p:cNvSpPr/>
          <p:nvPr/>
        </p:nvSpPr>
        <p:spPr>
          <a:xfrm>
            <a:off x="0" y="0"/>
            <a:ext cx="12192000" cy="6858000"/>
          </a:xfrm>
          <a:prstGeom prst="rect">
            <a:avLst/>
          </a:prstGeom>
          <a:blipFill rotWithShape="1">
            <a:blip r:embed="rId2">
              <a:alphaModFix amt="45000"/>
            </a:blip>
            <a:tile algn="tl" flip="none" tx="-44450" sx="85000" ty="3810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19"/>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19"/>
          <p:cNvSpPr/>
          <p:nvPr/>
        </p:nvSpPr>
        <p:spPr>
          <a:xfrm>
            <a:off x="1447800"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19"/>
          <p:cNvSpPr/>
          <p:nvPr/>
        </p:nvSpPr>
        <p:spPr>
          <a:xfrm>
            <a:off x="5135880" y="1267730"/>
            <a:ext cx="1920240" cy="73152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 name="Google Shape;50;p119"/>
          <p:cNvGrpSpPr/>
          <p:nvPr/>
        </p:nvGrpSpPr>
        <p:grpSpPr>
          <a:xfrm>
            <a:off x="5250180" y="1267730"/>
            <a:ext cx="1691640" cy="645295"/>
            <a:chOff x="5318306" y="1386268"/>
            <a:chExt cx="1567331" cy="645295"/>
          </a:xfrm>
        </p:grpSpPr>
        <p:cxnSp>
          <p:nvCxnSpPr>
            <p:cNvPr id="51" name="Google Shape;51;p119"/>
            <p:cNvCxnSpPr/>
            <p:nvPr/>
          </p:nvCxnSpPr>
          <p:spPr>
            <a:xfrm>
              <a:off x="5318306"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52" name="Google Shape;52;p119"/>
            <p:cNvCxnSpPr/>
            <p:nvPr/>
          </p:nvCxnSpPr>
          <p:spPr>
            <a:xfrm>
              <a:off x="6885637"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53" name="Google Shape;53;p119"/>
            <p:cNvCxnSpPr/>
            <p:nvPr/>
          </p:nvCxnSpPr>
          <p:spPr>
            <a:xfrm>
              <a:off x="5318306" y="2031563"/>
              <a:ext cx="1567331" cy="0"/>
            </a:xfrm>
            <a:prstGeom prst="straightConnector1">
              <a:avLst/>
            </a:prstGeom>
            <a:solidFill>
              <a:srgbClr val="262626"/>
            </a:solidFill>
            <a:ln cap="flat" cmpd="sng" w="9525">
              <a:solidFill>
                <a:schemeClr val="dk1"/>
              </a:solidFill>
              <a:prstDash val="solid"/>
              <a:miter lim="800000"/>
              <a:headEnd len="sm" w="sm" type="none"/>
              <a:tailEnd len="sm" w="sm" type="none"/>
            </a:ln>
          </p:spPr>
        </p:cxnSp>
      </p:grpSp>
      <p:sp>
        <p:nvSpPr>
          <p:cNvPr id="54" name="Google Shape;54;p119"/>
          <p:cNvSpPr txBox="1"/>
          <p:nvPr>
            <p:ph type="title"/>
          </p:nvPr>
        </p:nvSpPr>
        <p:spPr>
          <a:xfrm>
            <a:off x="1563623" y="2094309"/>
            <a:ext cx="9070848" cy="2587752"/>
          </a:xfrm>
          <a:prstGeom prst="rect">
            <a:avLst/>
          </a:prstGeom>
          <a:noFill/>
          <a:ln>
            <a:noFill/>
          </a:ln>
        </p:spPr>
        <p:txBody>
          <a:bodyPr anchorCtr="0" anchor="ctr" bIns="45700" lIns="91425" spcFirstLastPara="1" rIns="91425" wrap="square" tIns="45700">
            <a:noAutofit/>
          </a:bodyPr>
          <a:lstStyle>
            <a:lvl1pPr lvl="0" algn="ctr">
              <a:lnSpc>
                <a:spcPct val="83000"/>
              </a:lnSpc>
              <a:spcBef>
                <a:spcPts val="0"/>
              </a:spcBef>
              <a:spcAft>
                <a:spcPts val="0"/>
              </a:spcAft>
              <a:buClr>
                <a:srgbClr val="262626"/>
              </a:buClr>
              <a:buSzPts val="7200"/>
              <a:buFont typeface="Century Gothic"/>
              <a:buNone/>
              <a:defRPr sz="7200"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19"/>
          <p:cNvSpPr txBox="1"/>
          <p:nvPr>
            <p:ph idx="1" type="body"/>
          </p:nvPr>
        </p:nvSpPr>
        <p:spPr>
          <a:xfrm>
            <a:off x="1563624" y="4682062"/>
            <a:ext cx="9070848" cy="45720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900"/>
              </a:spcBef>
              <a:spcAft>
                <a:spcPts val="0"/>
              </a:spcAft>
              <a:buSzPts val="1600"/>
              <a:buNone/>
              <a:defRPr sz="1600">
                <a:solidFill>
                  <a:schemeClr val="dk1"/>
                </a:solidFill>
              </a:defRPr>
            </a:lvl1pPr>
            <a:lvl2pPr indent="-228600" lvl="1" marL="914400" algn="l">
              <a:lnSpc>
                <a:spcPct val="100000"/>
              </a:lnSpc>
              <a:spcBef>
                <a:spcPts val="500"/>
              </a:spcBef>
              <a:spcAft>
                <a:spcPts val="0"/>
              </a:spcAft>
              <a:buSzPts val="1600"/>
              <a:buNone/>
              <a:defRPr sz="1600">
                <a:solidFill>
                  <a:srgbClr val="888888"/>
                </a:solidFill>
              </a:defRPr>
            </a:lvl2pPr>
            <a:lvl3pPr indent="-228600" lvl="2" marL="1371600" algn="l">
              <a:lnSpc>
                <a:spcPct val="100000"/>
              </a:lnSpc>
              <a:spcBef>
                <a:spcPts val="500"/>
              </a:spcBef>
              <a:spcAft>
                <a:spcPts val="0"/>
              </a:spcAft>
              <a:buSzPts val="1600"/>
              <a:buNone/>
              <a:defRPr sz="1600">
                <a:solidFill>
                  <a:srgbClr val="888888"/>
                </a:solidFill>
              </a:defRPr>
            </a:lvl3pPr>
            <a:lvl4pPr indent="-228600" lvl="3" marL="1828800" algn="l">
              <a:lnSpc>
                <a:spcPct val="100000"/>
              </a:lnSpc>
              <a:spcBef>
                <a:spcPts val="500"/>
              </a:spcBef>
              <a:spcAft>
                <a:spcPts val="0"/>
              </a:spcAft>
              <a:buSzPts val="1400"/>
              <a:buNone/>
              <a:defRPr sz="1400">
                <a:solidFill>
                  <a:srgbClr val="888888"/>
                </a:solidFill>
              </a:defRPr>
            </a:lvl4pPr>
            <a:lvl5pPr indent="-228600" lvl="4" marL="2286000" algn="l">
              <a:lnSpc>
                <a:spcPct val="100000"/>
              </a:lnSpc>
              <a:spcBef>
                <a:spcPts val="500"/>
              </a:spcBef>
              <a:spcAft>
                <a:spcPts val="0"/>
              </a:spcAft>
              <a:buSzPts val="1400"/>
              <a:buNone/>
              <a:defRPr sz="1400">
                <a:solidFill>
                  <a:srgbClr val="888888"/>
                </a:solidFill>
              </a:defRPr>
            </a:lvl5pPr>
            <a:lvl6pPr indent="-228600" lvl="5" marL="2743200" algn="l">
              <a:lnSpc>
                <a:spcPct val="100000"/>
              </a:lnSpc>
              <a:spcBef>
                <a:spcPts val="500"/>
              </a:spcBef>
              <a:spcAft>
                <a:spcPts val="0"/>
              </a:spcAft>
              <a:buSzPts val="1400"/>
              <a:buNone/>
              <a:defRPr sz="1400">
                <a:solidFill>
                  <a:srgbClr val="888888"/>
                </a:solidFill>
              </a:defRPr>
            </a:lvl6pPr>
            <a:lvl7pPr indent="-228600" lvl="6" marL="3200400" algn="l">
              <a:lnSpc>
                <a:spcPct val="100000"/>
              </a:lnSpc>
              <a:spcBef>
                <a:spcPts val="500"/>
              </a:spcBef>
              <a:spcAft>
                <a:spcPts val="0"/>
              </a:spcAft>
              <a:buSzPts val="1400"/>
              <a:buNone/>
              <a:defRPr sz="1400">
                <a:solidFill>
                  <a:srgbClr val="888888"/>
                </a:solidFill>
              </a:defRPr>
            </a:lvl7pPr>
            <a:lvl8pPr indent="-228600" lvl="7" marL="3657600" algn="l">
              <a:lnSpc>
                <a:spcPct val="100000"/>
              </a:lnSpc>
              <a:spcBef>
                <a:spcPts val="500"/>
              </a:spcBef>
              <a:spcAft>
                <a:spcPts val="0"/>
              </a:spcAft>
              <a:buSzPts val="1400"/>
              <a:buNone/>
              <a:defRPr sz="1400">
                <a:solidFill>
                  <a:srgbClr val="888888"/>
                </a:solidFill>
              </a:defRPr>
            </a:lvl8pPr>
            <a:lvl9pPr indent="-228600" lvl="8" marL="4114800" algn="l">
              <a:lnSpc>
                <a:spcPct val="100000"/>
              </a:lnSpc>
              <a:spcBef>
                <a:spcPts val="500"/>
              </a:spcBef>
              <a:spcAft>
                <a:spcPts val="0"/>
              </a:spcAft>
              <a:buSzPts val="1400"/>
              <a:buNone/>
              <a:defRPr sz="1400">
                <a:solidFill>
                  <a:srgbClr val="888888"/>
                </a:solidFill>
              </a:defRPr>
            </a:lvl9pPr>
          </a:lstStyle>
          <a:p/>
        </p:txBody>
      </p:sp>
      <p:sp>
        <p:nvSpPr>
          <p:cNvPr id="56" name="Google Shape;56;p119"/>
          <p:cNvSpPr txBox="1"/>
          <p:nvPr>
            <p:ph idx="10" type="dt"/>
          </p:nvPr>
        </p:nvSpPr>
        <p:spPr>
          <a:xfrm>
            <a:off x="5321808" y="1344502"/>
            <a:ext cx="1554480" cy="530352"/>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19"/>
          <p:cNvSpPr txBox="1"/>
          <p:nvPr>
            <p:ph idx="11" type="ftr"/>
          </p:nvPr>
        </p:nvSpPr>
        <p:spPr>
          <a:xfrm>
            <a:off x="1453553" y="5211060"/>
            <a:ext cx="5907024"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19"/>
          <p:cNvSpPr txBox="1"/>
          <p:nvPr>
            <p:ph idx="12" type="sldNum"/>
          </p:nvPr>
        </p:nvSpPr>
        <p:spPr>
          <a:xfrm>
            <a:off x="8604504" y="5211060"/>
            <a:ext cx="2112264"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12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20"/>
          <p:cNvSpPr txBox="1"/>
          <p:nvPr>
            <p:ph idx="1" type="body"/>
          </p:nvPr>
        </p:nvSpPr>
        <p:spPr>
          <a:xfrm>
            <a:off x="1066800" y="2103120"/>
            <a:ext cx="4754880" cy="37490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62" name="Google Shape;62;p120"/>
          <p:cNvSpPr txBox="1"/>
          <p:nvPr>
            <p:ph idx="2" type="body"/>
          </p:nvPr>
        </p:nvSpPr>
        <p:spPr>
          <a:xfrm>
            <a:off x="6370320" y="2103120"/>
            <a:ext cx="4754880" cy="37490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63" name="Google Shape;63;p120"/>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20"/>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20"/>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6" name="Shape 66"/>
        <p:cNvGrpSpPr/>
        <p:nvPr/>
      </p:nvGrpSpPr>
      <p:grpSpPr>
        <a:xfrm>
          <a:off x="0" y="0"/>
          <a:ext cx="0" cy="0"/>
          <a:chOff x="0" y="0"/>
          <a:chExt cx="0" cy="0"/>
        </a:xfrm>
      </p:grpSpPr>
      <p:sp>
        <p:nvSpPr>
          <p:cNvPr id="67" name="Google Shape;67;p12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21"/>
          <p:cNvSpPr txBox="1"/>
          <p:nvPr>
            <p:ph idx="1" type="body"/>
          </p:nvPr>
        </p:nvSpPr>
        <p:spPr>
          <a:xfrm>
            <a:off x="1069848" y="2074334"/>
            <a:ext cx="4754880" cy="64008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SzPts val="1900"/>
              <a:buNone/>
              <a:defRPr b="0" sz="1900">
                <a:solidFill>
                  <a:schemeClr val="dk2"/>
                </a:solidFill>
                <a:latin typeface="Century Gothic"/>
                <a:ea typeface="Century Gothic"/>
                <a:cs typeface="Century Gothic"/>
                <a:sym typeface="Century Gothic"/>
              </a:defRPr>
            </a:lvl1pPr>
            <a:lvl2pPr indent="-228600" lvl="1" marL="914400" algn="l">
              <a:lnSpc>
                <a:spcPct val="100000"/>
              </a:lnSpc>
              <a:spcBef>
                <a:spcPts val="500"/>
              </a:spcBef>
              <a:spcAft>
                <a:spcPts val="0"/>
              </a:spcAft>
              <a:buSzPts val="1900"/>
              <a:buNone/>
              <a:defRPr b="1" sz="1900"/>
            </a:lvl2pPr>
            <a:lvl3pPr indent="-228600" lvl="2" marL="1371600" algn="l">
              <a:lnSpc>
                <a:spcPct val="100000"/>
              </a:lnSpc>
              <a:spcBef>
                <a:spcPts val="500"/>
              </a:spcBef>
              <a:spcAft>
                <a:spcPts val="0"/>
              </a:spcAft>
              <a:buSzPts val="1800"/>
              <a:buNone/>
              <a:defRPr b="1" sz="1800"/>
            </a:lvl3pPr>
            <a:lvl4pPr indent="-228600" lvl="3" marL="1828800" algn="l">
              <a:lnSpc>
                <a:spcPct val="100000"/>
              </a:lnSpc>
              <a:spcBef>
                <a:spcPts val="500"/>
              </a:spcBef>
              <a:spcAft>
                <a:spcPts val="0"/>
              </a:spcAft>
              <a:buSzPts val="1600"/>
              <a:buNone/>
              <a:defRPr b="1" sz="1600"/>
            </a:lvl4pPr>
            <a:lvl5pPr indent="-228600" lvl="4" marL="2286000" algn="l">
              <a:lnSpc>
                <a:spcPct val="100000"/>
              </a:lnSpc>
              <a:spcBef>
                <a:spcPts val="500"/>
              </a:spcBef>
              <a:spcAft>
                <a:spcPts val="0"/>
              </a:spcAft>
              <a:buSzPts val="1600"/>
              <a:buNone/>
              <a:defRPr b="1" sz="1600"/>
            </a:lvl5pPr>
            <a:lvl6pPr indent="-228600" lvl="5" marL="2743200" algn="l">
              <a:lnSpc>
                <a:spcPct val="100000"/>
              </a:lnSpc>
              <a:spcBef>
                <a:spcPts val="500"/>
              </a:spcBef>
              <a:spcAft>
                <a:spcPts val="0"/>
              </a:spcAft>
              <a:buSzPts val="1600"/>
              <a:buNone/>
              <a:defRPr b="1" sz="1600"/>
            </a:lvl6pPr>
            <a:lvl7pPr indent="-228600" lvl="6" marL="3200400" algn="l">
              <a:lnSpc>
                <a:spcPct val="100000"/>
              </a:lnSpc>
              <a:spcBef>
                <a:spcPts val="500"/>
              </a:spcBef>
              <a:spcAft>
                <a:spcPts val="0"/>
              </a:spcAft>
              <a:buSzPts val="1600"/>
              <a:buNone/>
              <a:defRPr b="1" sz="1600"/>
            </a:lvl7pPr>
            <a:lvl8pPr indent="-228600" lvl="7" marL="3657600" algn="l">
              <a:lnSpc>
                <a:spcPct val="100000"/>
              </a:lnSpc>
              <a:spcBef>
                <a:spcPts val="500"/>
              </a:spcBef>
              <a:spcAft>
                <a:spcPts val="0"/>
              </a:spcAft>
              <a:buSzPts val="1600"/>
              <a:buNone/>
              <a:defRPr b="1" sz="1600"/>
            </a:lvl8pPr>
            <a:lvl9pPr indent="-228600" lvl="8" marL="4114800" algn="l">
              <a:lnSpc>
                <a:spcPct val="100000"/>
              </a:lnSpc>
              <a:spcBef>
                <a:spcPts val="500"/>
              </a:spcBef>
              <a:spcAft>
                <a:spcPts val="0"/>
              </a:spcAft>
              <a:buSzPts val="1600"/>
              <a:buNone/>
              <a:defRPr b="1" sz="1600"/>
            </a:lvl9pPr>
          </a:lstStyle>
          <a:p/>
        </p:txBody>
      </p:sp>
      <p:sp>
        <p:nvSpPr>
          <p:cNvPr id="69" name="Google Shape;69;p121"/>
          <p:cNvSpPr txBox="1"/>
          <p:nvPr>
            <p:ph idx="2" type="body"/>
          </p:nvPr>
        </p:nvSpPr>
        <p:spPr>
          <a:xfrm>
            <a:off x="1069848" y="2755898"/>
            <a:ext cx="4754880" cy="3200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70" name="Google Shape;70;p121"/>
          <p:cNvSpPr txBox="1"/>
          <p:nvPr>
            <p:ph idx="3" type="body"/>
          </p:nvPr>
        </p:nvSpPr>
        <p:spPr>
          <a:xfrm>
            <a:off x="6373368" y="2074334"/>
            <a:ext cx="4754880" cy="64008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SzPts val="1900"/>
              <a:buNone/>
              <a:defRPr b="0" sz="1900">
                <a:solidFill>
                  <a:schemeClr val="dk2"/>
                </a:solidFill>
              </a:defRPr>
            </a:lvl1pPr>
            <a:lvl2pPr indent="-228600" lvl="1" marL="914400" algn="l">
              <a:lnSpc>
                <a:spcPct val="100000"/>
              </a:lnSpc>
              <a:spcBef>
                <a:spcPts val="500"/>
              </a:spcBef>
              <a:spcAft>
                <a:spcPts val="0"/>
              </a:spcAft>
              <a:buSzPts val="1900"/>
              <a:buNone/>
              <a:defRPr b="1" sz="1900"/>
            </a:lvl2pPr>
            <a:lvl3pPr indent="-228600" lvl="2" marL="1371600" algn="l">
              <a:lnSpc>
                <a:spcPct val="100000"/>
              </a:lnSpc>
              <a:spcBef>
                <a:spcPts val="500"/>
              </a:spcBef>
              <a:spcAft>
                <a:spcPts val="0"/>
              </a:spcAft>
              <a:buSzPts val="1800"/>
              <a:buNone/>
              <a:defRPr b="1" sz="1800"/>
            </a:lvl3pPr>
            <a:lvl4pPr indent="-228600" lvl="3" marL="1828800" algn="l">
              <a:lnSpc>
                <a:spcPct val="100000"/>
              </a:lnSpc>
              <a:spcBef>
                <a:spcPts val="500"/>
              </a:spcBef>
              <a:spcAft>
                <a:spcPts val="0"/>
              </a:spcAft>
              <a:buSzPts val="1600"/>
              <a:buNone/>
              <a:defRPr b="1" sz="1600"/>
            </a:lvl4pPr>
            <a:lvl5pPr indent="-228600" lvl="4" marL="2286000" algn="l">
              <a:lnSpc>
                <a:spcPct val="100000"/>
              </a:lnSpc>
              <a:spcBef>
                <a:spcPts val="500"/>
              </a:spcBef>
              <a:spcAft>
                <a:spcPts val="0"/>
              </a:spcAft>
              <a:buSzPts val="1600"/>
              <a:buNone/>
              <a:defRPr b="1" sz="1600"/>
            </a:lvl5pPr>
            <a:lvl6pPr indent="-228600" lvl="5" marL="2743200" algn="l">
              <a:lnSpc>
                <a:spcPct val="100000"/>
              </a:lnSpc>
              <a:spcBef>
                <a:spcPts val="500"/>
              </a:spcBef>
              <a:spcAft>
                <a:spcPts val="0"/>
              </a:spcAft>
              <a:buSzPts val="1600"/>
              <a:buNone/>
              <a:defRPr b="1" sz="1600"/>
            </a:lvl6pPr>
            <a:lvl7pPr indent="-228600" lvl="6" marL="3200400" algn="l">
              <a:lnSpc>
                <a:spcPct val="100000"/>
              </a:lnSpc>
              <a:spcBef>
                <a:spcPts val="500"/>
              </a:spcBef>
              <a:spcAft>
                <a:spcPts val="0"/>
              </a:spcAft>
              <a:buSzPts val="1600"/>
              <a:buNone/>
              <a:defRPr b="1" sz="1600"/>
            </a:lvl7pPr>
            <a:lvl8pPr indent="-228600" lvl="7" marL="3657600" algn="l">
              <a:lnSpc>
                <a:spcPct val="100000"/>
              </a:lnSpc>
              <a:spcBef>
                <a:spcPts val="500"/>
              </a:spcBef>
              <a:spcAft>
                <a:spcPts val="0"/>
              </a:spcAft>
              <a:buSzPts val="1600"/>
              <a:buNone/>
              <a:defRPr b="1" sz="1600"/>
            </a:lvl8pPr>
            <a:lvl9pPr indent="-228600" lvl="8" marL="4114800" algn="l">
              <a:lnSpc>
                <a:spcPct val="100000"/>
              </a:lnSpc>
              <a:spcBef>
                <a:spcPts val="500"/>
              </a:spcBef>
              <a:spcAft>
                <a:spcPts val="0"/>
              </a:spcAft>
              <a:buSzPts val="1600"/>
              <a:buNone/>
              <a:defRPr b="1" sz="1600"/>
            </a:lvl9pPr>
          </a:lstStyle>
          <a:p/>
        </p:txBody>
      </p:sp>
      <p:sp>
        <p:nvSpPr>
          <p:cNvPr id="71" name="Google Shape;71;p121"/>
          <p:cNvSpPr txBox="1"/>
          <p:nvPr>
            <p:ph idx="4" type="body"/>
          </p:nvPr>
        </p:nvSpPr>
        <p:spPr>
          <a:xfrm>
            <a:off x="6373368" y="2756581"/>
            <a:ext cx="4754880" cy="3200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72" name="Google Shape;72;p121"/>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1"/>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21"/>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12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22"/>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2"/>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2"/>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80" name="Shape 80"/>
        <p:cNvGrpSpPr/>
        <p:nvPr/>
      </p:nvGrpSpPr>
      <p:grpSpPr>
        <a:xfrm>
          <a:off x="0" y="0"/>
          <a:ext cx="0" cy="0"/>
          <a:chOff x="0" y="0"/>
          <a:chExt cx="0" cy="0"/>
        </a:xfrm>
      </p:grpSpPr>
      <p:sp>
        <p:nvSpPr>
          <p:cNvPr id="81" name="Google Shape;81;p123"/>
          <p:cNvSpPr/>
          <p:nvPr/>
        </p:nvSpPr>
        <p:spPr>
          <a:xfrm>
            <a:off x="245529" y="237744"/>
            <a:ext cx="8531352" cy="6382512"/>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23"/>
          <p:cNvSpPr/>
          <p:nvPr/>
        </p:nvSpPr>
        <p:spPr>
          <a:xfrm>
            <a:off x="9020386" y="237744"/>
            <a:ext cx="2926080" cy="638251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23"/>
          <p:cNvSpPr txBox="1"/>
          <p:nvPr>
            <p:ph type="title"/>
          </p:nvPr>
        </p:nvSpPr>
        <p:spPr>
          <a:xfrm>
            <a:off x="9296400" y="607392"/>
            <a:ext cx="2430780" cy="16459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2800"/>
              <a:buFont typeface="Century Gothic"/>
              <a:buNone/>
              <a:defRPr b="0" sz="2800" cap="none">
                <a:solidFill>
                  <a:srgbClr val="FFFFF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23"/>
          <p:cNvSpPr txBox="1"/>
          <p:nvPr>
            <p:ph idx="1" type="body"/>
          </p:nvPr>
        </p:nvSpPr>
        <p:spPr>
          <a:xfrm>
            <a:off x="685800" y="609600"/>
            <a:ext cx="7772400" cy="53340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85" name="Google Shape;85;p123"/>
          <p:cNvSpPr txBox="1"/>
          <p:nvPr>
            <p:ph idx="2" type="body"/>
          </p:nvPr>
        </p:nvSpPr>
        <p:spPr>
          <a:xfrm>
            <a:off x="9296400" y="2286000"/>
            <a:ext cx="2430780" cy="35052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800"/>
              </a:spcBef>
              <a:spcAft>
                <a:spcPts val="0"/>
              </a:spcAft>
              <a:buSzPts val="1400"/>
              <a:buNone/>
              <a:defRPr sz="1400">
                <a:solidFill>
                  <a:srgbClr val="FFFFFF"/>
                </a:solidFill>
              </a:defRPr>
            </a:lvl1pPr>
            <a:lvl2pPr indent="-228600" lvl="1" marL="914400" algn="l">
              <a:lnSpc>
                <a:spcPct val="100000"/>
              </a:lnSpc>
              <a:spcBef>
                <a:spcPts val="500"/>
              </a:spcBef>
              <a:spcAft>
                <a:spcPts val="0"/>
              </a:spcAft>
              <a:buSzPts val="1200"/>
              <a:buNone/>
              <a:defRPr sz="1200"/>
            </a:lvl2pPr>
            <a:lvl3pPr indent="-228600" lvl="2" marL="1371600" algn="l">
              <a:lnSpc>
                <a:spcPct val="100000"/>
              </a:lnSpc>
              <a:spcBef>
                <a:spcPts val="500"/>
              </a:spcBef>
              <a:spcAft>
                <a:spcPts val="0"/>
              </a:spcAft>
              <a:buSzPts val="1000"/>
              <a:buNone/>
              <a:defRPr sz="1000"/>
            </a:lvl3pPr>
            <a:lvl4pPr indent="-228600" lvl="3" marL="1828800" algn="l">
              <a:lnSpc>
                <a:spcPct val="100000"/>
              </a:lnSpc>
              <a:spcBef>
                <a:spcPts val="500"/>
              </a:spcBef>
              <a:spcAft>
                <a:spcPts val="0"/>
              </a:spcAft>
              <a:buSzPts val="900"/>
              <a:buNone/>
              <a:defRPr sz="900"/>
            </a:lvl4pPr>
            <a:lvl5pPr indent="-228600" lvl="4" marL="2286000" algn="l">
              <a:lnSpc>
                <a:spcPct val="100000"/>
              </a:lnSpc>
              <a:spcBef>
                <a:spcPts val="500"/>
              </a:spcBef>
              <a:spcAft>
                <a:spcPts val="0"/>
              </a:spcAft>
              <a:buSzPts val="900"/>
              <a:buNone/>
              <a:defRPr sz="900"/>
            </a:lvl5pPr>
            <a:lvl6pPr indent="-228600" lvl="5" marL="2743200" algn="l">
              <a:lnSpc>
                <a:spcPct val="100000"/>
              </a:lnSpc>
              <a:spcBef>
                <a:spcPts val="500"/>
              </a:spcBef>
              <a:spcAft>
                <a:spcPts val="0"/>
              </a:spcAft>
              <a:buSzPts val="900"/>
              <a:buNone/>
              <a:defRPr sz="900"/>
            </a:lvl6pPr>
            <a:lvl7pPr indent="-228600" lvl="6" marL="3200400" algn="l">
              <a:lnSpc>
                <a:spcPct val="100000"/>
              </a:lnSpc>
              <a:spcBef>
                <a:spcPts val="500"/>
              </a:spcBef>
              <a:spcAft>
                <a:spcPts val="0"/>
              </a:spcAft>
              <a:buSzPts val="900"/>
              <a:buNone/>
              <a:defRPr sz="900"/>
            </a:lvl7pPr>
            <a:lvl8pPr indent="-228600" lvl="7" marL="3657600" algn="l">
              <a:lnSpc>
                <a:spcPct val="100000"/>
              </a:lnSpc>
              <a:spcBef>
                <a:spcPts val="500"/>
              </a:spcBef>
              <a:spcAft>
                <a:spcPts val="0"/>
              </a:spcAft>
              <a:buSzPts val="900"/>
              <a:buNone/>
              <a:defRPr sz="900"/>
            </a:lvl8pPr>
            <a:lvl9pPr indent="-228600" lvl="8" marL="4114800" algn="l">
              <a:lnSpc>
                <a:spcPct val="100000"/>
              </a:lnSpc>
              <a:spcBef>
                <a:spcPts val="500"/>
              </a:spcBef>
              <a:spcAft>
                <a:spcPts val="0"/>
              </a:spcAft>
              <a:buSzPts val="900"/>
              <a:buNone/>
              <a:defRPr sz="900"/>
            </a:lvl9pPr>
          </a:lstStyle>
          <a:p/>
        </p:txBody>
      </p:sp>
      <p:sp>
        <p:nvSpPr>
          <p:cNvPr id="86" name="Google Shape;86;p123"/>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23"/>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3"/>
          <p:cNvSpPr txBox="1"/>
          <p:nvPr>
            <p:ph idx="12" type="sldNum"/>
          </p:nvPr>
        </p:nvSpPr>
        <p:spPr>
          <a:xfrm>
            <a:off x="10393677" y="622300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00" u="none" cap="none" strike="noStrike">
                <a:solidFill>
                  <a:srgbClr val="FFFFFF"/>
                </a:solidFill>
                <a:latin typeface="Century Gothic"/>
                <a:ea typeface="Century Gothic"/>
                <a:cs typeface="Century Gothic"/>
                <a:sym typeface="Century Gothic"/>
              </a:defRPr>
            </a:lvl1pPr>
            <a:lvl2pPr indent="0" lvl="1" marL="0" algn="r">
              <a:spcBef>
                <a:spcPts val="0"/>
              </a:spcBef>
              <a:buNone/>
              <a:defRPr b="0" i="0" sz="1000" u="none" cap="none" strike="noStrike">
                <a:solidFill>
                  <a:srgbClr val="FFFFFF"/>
                </a:solidFill>
                <a:latin typeface="Century Gothic"/>
                <a:ea typeface="Century Gothic"/>
                <a:cs typeface="Century Gothic"/>
                <a:sym typeface="Century Gothic"/>
              </a:defRPr>
            </a:lvl2pPr>
            <a:lvl3pPr indent="0" lvl="2" marL="0" algn="r">
              <a:spcBef>
                <a:spcPts val="0"/>
              </a:spcBef>
              <a:buNone/>
              <a:defRPr b="0" i="0" sz="1000" u="none" cap="none" strike="noStrike">
                <a:solidFill>
                  <a:srgbClr val="FFFFFF"/>
                </a:solidFill>
                <a:latin typeface="Century Gothic"/>
                <a:ea typeface="Century Gothic"/>
                <a:cs typeface="Century Gothic"/>
                <a:sym typeface="Century Gothic"/>
              </a:defRPr>
            </a:lvl3pPr>
            <a:lvl4pPr indent="0" lvl="3" marL="0" algn="r">
              <a:spcBef>
                <a:spcPts val="0"/>
              </a:spcBef>
              <a:buNone/>
              <a:defRPr b="0" i="0" sz="1000" u="none" cap="none" strike="noStrike">
                <a:solidFill>
                  <a:srgbClr val="FFFFFF"/>
                </a:solidFill>
                <a:latin typeface="Century Gothic"/>
                <a:ea typeface="Century Gothic"/>
                <a:cs typeface="Century Gothic"/>
                <a:sym typeface="Century Gothic"/>
              </a:defRPr>
            </a:lvl4pPr>
            <a:lvl5pPr indent="0" lvl="4" marL="0" algn="r">
              <a:spcBef>
                <a:spcPts val="0"/>
              </a:spcBef>
              <a:buNone/>
              <a:defRPr b="0" i="0" sz="1000" u="none" cap="none" strike="noStrike">
                <a:solidFill>
                  <a:srgbClr val="FFFFFF"/>
                </a:solidFill>
                <a:latin typeface="Century Gothic"/>
                <a:ea typeface="Century Gothic"/>
                <a:cs typeface="Century Gothic"/>
                <a:sym typeface="Century Gothic"/>
              </a:defRPr>
            </a:lvl5pPr>
            <a:lvl6pPr indent="0" lvl="5" marL="0" algn="r">
              <a:spcBef>
                <a:spcPts val="0"/>
              </a:spcBef>
              <a:buNone/>
              <a:defRPr b="0" i="0" sz="1000" u="none" cap="none" strike="noStrike">
                <a:solidFill>
                  <a:srgbClr val="FFFFFF"/>
                </a:solidFill>
                <a:latin typeface="Century Gothic"/>
                <a:ea typeface="Century Gothic"/>
                <a:cs typeface="Century Gothic"/>
                <a:sym typeface="Century Gothic"/>
              </a:defRPr>
            </a:lvl6pPr>
            <a:lvl7pPr indent="0" lvl="6" marL="0" algn="r">
              <a:spcBef>
                <a:spcPts val="0"/>
              </a:spcBef>
              <a:buNone/>
              <a:defRPr b="0" i="0" sz="1000" u="none" cap="none" strike="noStrike">
                <a:solidFill>
                  <a:srgbClr val="FFFFFF"/>
                </a:solidFill>
                <a:latin typeface="Century Gothic"/>
                <a:ea typeface="Century Gothic"/>
                <a:cs typeface="Century Gothic"/>
                <a:sym typeface="Century Gothic"/>
              </a:defRPr>
            </a:lvl7pPr>
            <a:lvl8pPr indent="0" lvl="7" marL="0" algn="r">
              <a:spcBef>
                <a:spcPts val="0"/>
              </a:spcBef>
              <a:buNone/>
              <a:defRPr b="0" i="0" sz="1000" u="none" cap="none" strike="noStrike">
                <a:solidFill>
                  <a:srgbClr val="FFFFFF"/>
                </a:solidFill>
                <a:latin typeface="Century Gothic"/>
                <a:ea typeface="Century Gothic"/>
                <a:cs typeface="Century Gothic"/>
                <a:sym typeface="Century Gothic"/>
              </a:defRPr>
            </a:lvl8pPr>
            <a:lvl9pPr indent="0" lvl="8" marL="0" algn="r">
              <a:spcBef>
                <a:spcPts val="0"/>
              </a:spcBef>
              <a:buNone/>
              <a:defRPr b="0" i="0" sz="1000" u="none" cap="none" strike="noStrike">
                <a:solidFill>
                  <a:srgbClr val="FF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89" name="Google Shape;89;p123"/>
          <p:cNvSpPr/>
          <p:nvPr/>
        </p:nvSpPr>
        <p:spPr>
          <a:xfrm>
            <a:off x="9157546" y="374904"/>
            <a:ext cx="2651760" cy="6108192"/>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0" name="Shape 90"/>
        <p:cNvGrpSpPr/>
        <p:nvPr/>
      </p:nvGrpSpPr>
      <p:grpSpPr>
        <a:xfrm>
          <a:off x="0" y="0"/>
          <a:ext cx="0" cy="0"/>
          <a:chOff x="0" y="0"/>
          <a:chExt cx="0" cy="0"/>
        </a:xfrm>
      </p:grpSpPr>
      <p:sp>
        <p:nvSpPr>
          <p:cNvPr id="91" name="Google Shape;91;p12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24"/>
          <p:cNvSpPr txBox="1"/>
          <p:nvPr>
            <p:ph idx="1" type="body"/>
          </p:nvPr>
        </p:nvSpPr>
        <p:spPr>
          <a:xfrm rot="5400000">
            <a:off x="4130040" y="-960120"/>
            <a:ext cx="3931920" cy="10058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93" name="Google Shape;93;p124"/>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24"/>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24"/>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6" name="Shape 96"/>
        <p:cNvGrpSpPr/>
        <p:nvPr/>
      </p:nvGrpSpPr>
      <p:grpSpPr>
        <a:xfrm>
          <a:off x="0" y="0"/>
          <a:ext cx="0" cy="0"/>
          <a:chOff x="0" y="0"/>
          <a:chExt cx="0" cy="0"/>
        </a:xfrm>
      </p:grpSpPr>
      <p:sp>
        <p:nvSpPr>
          <p:cNvPr id="97" name="Google Shape;97;p125"/>
          <p:cNvSpPr txBox="1"/>
          <p:nvPr>
            <p:ph type="title"/>
          </p:nvPr>
        </p:nvSpPr>
        <p:spPr>
          <a:xfrm rot="5400000">
            <a:off x="7543800" y="2209800"/>
            <a:ext cx="5257800" cy="2362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125"/>
          <p:cNvSpPr txBox="1"/>
          <p:nvPr>
            <p:ph idx="1" type="body"/>
          </p:nvPr>
        </p:nvSpPr>
        <p:spPr>
          <a:xfrm rot="5400000">
            <a:off x="2247900" y="-647700"/>
            <a:ext cx="5257800" cy="80772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99" name="Google Shape;99;p125"/>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25"/>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25"/>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14"/>
          <p:cNvSpPr/>
          <p:nvPr/>
        </p:nvSpPr>
        <p:spPr>
          <a:xfrm>
            <a:off x="234696" y="237744"/>
            <a:ext cx="11722608" cy="6382512"/>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1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262626"/>
              </a:buClr>
              <a:buSzPts val="4800"/>
              <a:buFont typeface="Century Gothic"/>
              <a:buNone/>
              <a:defRPr b="0" i="0" sz="4800" u="none" cap="none" strike="noStrike">
                <a:solidFill>
                  <a:srgbClr val="262626"/>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1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00000"/>
              </a:lnSpc>
              <a:spcBef>
                <a:spcPts val="900"/>
              </a:spcBef>
              <a:spcAft>
                <a:spcPts val="0"/>
              </a:spcAft>
              <a:buClr>
                <a:srgbClr val="262626"/>
              </a:buClr>
              <a:buSzPts val="1800"/>
              <a:buFont typeface="Garamond"/>
              <a:buChar char="◦"/>
              <a:defRPr b="0" i="0" sz="1800" u="none" cap="none" strike="noStrike">
                <a:solidFill>
                  <a:schemeClr val="dk1"/>
                </a:solidFill>
                <a:latin typeface="Century Gothic"/>
                <a:ea typeface="Century Gothic"/>
                <a:cs typeface="Century Gothic"/>
                <a:sym typeface="Century Gothic"/>
              </a:defRPr>
            </a:lvl1pPr>
            <a:lvl2pPr indent="-330200" lvl="1" marL="914400" marR="0" rtl="0" algn="l">
              <a:lnSpc>
                <a:spcPct val="100000"/>
              </a:lnSpc>
              <a:spcBef>
                <a:spcPts val="500"/>
              </a:spcBef>
              <a:spcAft>
                <a:spcPts val="0"/>
              </a:spcAft>
              <a:buClr>
                <a:srgbClr val="262626"/>
              </a:buClr>
              <a:buSzPts val="1600"/>
              <a:buFont typeface="Garamond"/>
              <a:buChar char="◦"/>
              <a:defRPr b="0" i="0" sz="16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9pPr>
          </a:lstStyle>
          <a:p/>
        </p:txBody>
      </p:sp>
      <p:sp>
        <p:nvSpPr>
          <p:cNvPr id="9" name="Google Shape;9;p114"/>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3F3F3F"/>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0" name="Google Shape;10;p114"/>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000" u="none" cap="none" strike="noStrike">
                <a:solidFill>
                  <a:srgbClr val="3F3F3F"/>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1" name="Google Shape;11;p114"/>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000" u="none" cap="none" strike="noStrike">
                <a:solidFill>
                  <a:srgbClr val="3F3F3F"/>
                </a:solidFill>
                <a:latin typeface="Century Gothic"/>
                <a:ea typeface="Century Gothic"/>
                <a:cs typeface="Century Gothic"/>
                <a:sym typeface="Century Gothic"/>
              </a:defRPr>
            </a:lvl1pPr>
            <a:lvl2pPr indent="0" lvl="1" marL="0" marR="0" rtl="0" algn="r">
              <a:spcBef>
                <a:spcPts val="0"/>
              </a:spcBef>
              <a:buNone/>
              <a:defRPr b="0" i="0" sz="1000" u="none" cap="none" strike="noStrike">
                <a:solidFill>
                  <a:srgbClr val="3F3F3F"/>
                </a:solidFill>
                <a:latin typeface="Century Gothic"/>
                <a:ea typeface="Century Gothic"/>
                <a:cs typeface="Century Gothic"/>
                <a:sym typeface="Century Gothic"/>
              </a:defRPr>
            </a:lvl2pPr>
            <a:lvl3pPr indent="0" lvl="2" marL="0" marR="0" rtl="0" algn="r">
              <a:spcBef>
                <a:spcPts val="0"/>
              </a:spcBef>
              <a:buNone/>
              <a:defRPr b="0" i="0" sz="1000" u="none" cap="none" strike="noStrike">
                <a:solidFill>
                  <a:srgbClr val="3F3F3F"/>
                </a:solidFill>
                <a:latin typeface="Century Gothic"/>
                <a:ea typeface="Century Gothic"/>
                <a:cs typeface="Century Gothic"/>
                <a:sym typeface="Century Gothic"/>
              </a:defRPr>
            </a:lvl3pPr>
            <a:lvl4pPr indent="0" lvl="3" marL="0" marR="0" rtl="0" algn="r">
              <a:spcBef>
                <a:spcPts val="0"/>
              </a:spcBef>
              <a:buNone/>
              <a:defRPr b="0" i="0" sz="1000" u="none" cap="none" strike="noStrike">
                <a:solidFill>
                  <a:srgbClr val="3F3F3F"/>
                </a:solidFill>
                <a:latin typeface="Century Gothic"/>
                <a:ea typeface="Century Gothic"/>
                <a:cs typeface="Century Gothic"/>
                <a:sym typeface="Century Gothic"/>
              </a:defRPr>
            </a:lvl4pPr>
            <a:lvl5pPr indent="0" lvl="4" marL="0" marR="0" rtl="0" algn="r">
              <a:spcBef>
                <a:spcPts val="0"/>
              </a:spcBef>
              <a:buNone/>
              <a:defRPr b="0" i="0" sz="1000" u="none" cap="none" strike="noStrike">
                <a:solidFill>
                  <a:srgbClr val="3F3F3F"/>
                </a:solidFill>
                <a:latin typeface="Century Gothic"/>
                <a:ea typeface="Century Gothic"/>
                <a:cs typeface="Century Gothic"/>
                <a:sym typeface="Century Gothic"/>
              </a:defRPr>
            </a:lvl5pPr>
            <a:lvl6pPr indent="0" lvl="5" marL="0" marR="0" rtl="0" algn="r">
              <a:spcBef>
                <a:spcPts val="0"/>
              </a:spcBef>
              <a:buNone/>
              <a:defRPr b="0" i="0" sz="1000" u="none" cap="none" strike="noStrike">
                <a:solidFill>
                  <a:srgbClr val="3F3F3F"/>
                </a:solidFill>
                <a:latin typeface="Century Gothic"/>
                <a:ea typeface="Century Gothic"/>
                <a:cs typeface="Century Gothic"/>
                <a:sym typeface="Century Gothic"/>
              </a:defRPr>
            </a:lvl6pPr>
            <a:lvl7pPr indent="0" lvl="6" marL="0" marR="0" rtl="0" algn="r">
              <a:spcBef>
                <a:spcPts val="0"/>
              </a:spcBef>
              <a:buNone/>
              <a:defRPr b="0" i="0" sz="1000" u="none" cap="none" strike="noStrike">
                <a:solidFill>
                  <a:srgbClr val="3F3F3F"/>
                </a:solidFill>
                <a:latin typeface="Century Gothic"/>
                <a:ea typeface="Century Gothic"/>
                <a:cs typeface="Century Gothic"/>
                <a:sym typeface="Century Gothic"/>
              </a:defRPr>
            </a:lvl7pPr>
            <a:lvl8pPr indent="0" lvl="7" marL="0" marR="0" rtl="0" algn="r">
              <a:spcBef>
                <a:spcPts val="0"/>
              </a:spcBef>
              <a:buNone/>
              <a:defRPr b="0" i="0" sz="1000" u="none" cap="none" strike="noStrike">
                <a:solidFill>
                  <a:srgbClr val="3F3F3F"/>
                </a:solidFill>
                <a:latin typeface="Century Gothic"/>
                <a:ea typeface="Century Gothic"/>
                <a:cs typeface="Century Gothic"/>
                <a:sym typeface="Century Gothic"/>
              </a:defRPr>
            </a:lvl8pPr>
            <a:lvl9pPr indent="0" lvl="8" marL="0" marR="0" rtl="0" algn="r">
              <a:spcBef>
                <a:spcPts val="0"/>
              </a:spcBef>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hyperlink" Target="https://youtu.be/0fVoz4V75_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youtu.be/Y29bTzKK_P8?feature=shared"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hyperlink" Target="https://youtu.be/TEuSV_7gWA8?feature=shared"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1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1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hyperlink" Target="https://youtu.be/IAQp2Zuqevc" TargetMode="External"/><Relationship Id="rId4" Type="http://schemas.openxmlformats.org/officeDocument/2006/relationships/hyperlink" Target="https://youtu.be/x1ELZC9SdEM?feature=shared"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https://youtu.be/6P6zBHpWiGA"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1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1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 Id="rId3" Type="http://schemas.openxmlformats.org/officeDocument/2006/relationships/image" Target="../media/image1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hyperlink" Target="https://youtu.be/fIJW9K9K0BY"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hyperlink" Target="https://youtu.be/Bt0axpDlTd8?feature=shared"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hyperlink" Target="https://youtu.be/l6FMNRmz_A8"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15.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19.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1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hyperlink" Target="https://youtu.be/CqFsAwCFvCM"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hyperlink" Target="https://youtu.be/cjQPGs_tvDY"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hyperlink" Target="https://youtu.be/uDyyPSa85BE"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
          <p:cNvSpPr txBox="1"/>
          <p:nvPr>
            <p:ph type="ctrTitle"/>
          </p:nvPr>
        </p:nvSpPr>
        <p:spPr>
          <a:xfrm>
            <a:off x="1561708" y="2091263"/>
            <a:ext cx="9068586" cy="2590800"/>
          </a:xfrm>
          <a:prstGeom prst="rect">
            <a:avLst/>
          </a:prstGeom>
          <a:noFill/>
          <a:ln>
            <a:noFill/>
          </a:ln>
        </p:spPr>
        <p:txBody>
          <a:bodyPr anchorCtr="0" anchor="ctr" bIns="45700" lIns="91425" spcFirstLastPara="1" rIns="91425" wrap="square" tIns="45700">
            <a:noAutofit/>
          </a:bodyPr>
          <a:lstStyle/>
          <a:p>
            <a:pPr indent="0" lvl="0" marL="0" rtl="0" algn="ctr">
              <a:lnSpc>
                <a:spcPct val="83000"/>
              </a:lnSpc>
              <a:spcBef>
                <a:spcPts val="0"/>
              </a:spcBef>
              <a:spcAft>
                <a:spcPts val="0"/>
              </a:spcAft>
              <a:buClr>
                <a:srgbClr val="262626"/>
              </a:buClr>
              <a:buSzPts val="7200"/>
              <a:buFont typeface="Century Gothic"/>
              <a:buNone/>
            </a:pPr>
            <a:r>
              <a:rPr lang="en-US"/>
              <a:t>RESPIRATORY PATHOLOGIES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 name="Shape 110"/>
        <p:cNvGrpSpPr/>
        <p:nvPr/>
      </p:nvGrpSpPr>
      <p:grpSpPr>
        <a:xfrm>
          <a:off x="0" y="0"/>
          <a:ext cx="0" cy="0"/>
          <a:chOff x="0" y="0"/>
          <a:chExt cx="0" cy="0"/>
        </a:xfrm>
      </p:grpSpPr>
      <p:sp>
        <p:nvSpPr>
          <p:cNvPr id="111" name="Google Shape;111;p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12" name="Google Shape;112;p2"/>
          <p:cNvSpPr/>
          <p:nvPr/>
        </p:nvSpPr>
        <p:spPr>
          <a:xfrm>
            <a:off x="0" y="0"/>
            <a:ext cx="12192000" cy="6858000"/>
          </a:xfrm>
          <a:prstGeom prst="rect">
            <a:avLst/>
          </a:prstGeom>
          <a:blipFill rotWithShape="1">
            <a:blip r:embed="rId3">
              <a:alphaModFix amt="45000"/>
            </a:blip>
            <a:tile algn="tl" flip="none" tx="-44450" sx="85000" ty="3810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3201150" y="457200"/>
            <a:ext cx="8533646" cy="5943603"/>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3372467" y="621793"/>
            <a:ext cx="8198780" cy="5614416"/>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txBox="1"/>
          <p:nvPr>
            <p:ph type="title"/>
          </p:nvPr>
        </p:nvSpPr>
        <p:spPr>
          <a:xfrm>
            <a:off x="3844616" y="881210"/>
            <a:ext cx="7417925" cy="151703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3F3F3F"/>
              </a:buClr>
              <a:buSzPts val="4800"/>
              <a:buFont typeface="Century Gothic"/>
              <a:buNone/>
            </a:pPr>
            <a:r>
              <a:rPr lang="en-US">
                <a:solidFill>
                  <a:srgbClr val="3F3F3F"/>
                </a:solidFill>
              </a:rPr>
              <a:t>Introduction</a:t>
            </a:r>
            <a:endParaRPr/>
          </a:p>
        </p:txBody>
      </p:sp>
      <p:sp>
        <p:nvSpPr>
          <p:cNvPr id="116" name="Google Shape;116;p2"/>
          <p:cNvSpPr txBox="1"/>
          <p:nvPr>
            <p:ph idx="1" type="body"/>
          </p:nvPr>
        </p:nvSpPr>
        <p:spPr>
          <a:xfrm>
            <a:off x="3844616" y="2626840"/>
            <a:ext cx="7245103" cy="3131777"/>
          </a:xfrm>
          <a:prstGeom prst="rect">
            <a:avLst/>
          </a:prstGeom>
          <a:noFill/>
          <a:ln>
            <a:noFill/>
          </a:ln>
        </p:spPr>
        <p:txBody>
          <a:bodyPr anchorCtr="0" anchor="t" bIns="45700" lIns="91425" spcFirstLastPara="1" rIns="91425" wrap="square" tIns="45700">
            <a:normAutofit fontScale="92500" lnSpcReduction="10000"/>
          </a:bodyPr>
          <a:lstStyle/>
          <a:p>
            <a:pPr indent="-182880" lvl="0" marL="182880" rtl="0" algn="l">
              <a:lnSpc>
                <a:spcPct val="100000"/>
              </a:lnSpc>
              <a:spcBef>
                <a:spcPts val="0"/>
              </a:spcBef>
              <a:spcAft>
                <a:spcPts val="0"/>
              </a:spcAft>
              <a:buSzPct val="100000"/>
              <a:buChar char="◦"/>
            </a:pPr>
            <a:r>
              <a:rPr lang="en-US">
                <a:solidFill>
                  <a:srgbClr val="3F3F3F"/>
                </a:solidFill>
              </a:rPr>
              <a:t>The cells of the human body require a constant stream of oxygen to stay alive. The respiratory system provides oxygen to the body’s cells while removing carbon dioxide, a waste product that can be lethal if allowed to accumulate. There are 3 major parts of the respiratory system: the airway, the lungs, and the muscles of respiration. The airway, which includes the nose, mouth, pharynx, larynx, trachea, bronchi, and bronchioles, carries air between the lungs and the body’s exterior. The lungs act as the functional units of the respiratory system by passing oxygen into the body and carbon dioxide out of the body. Finally, the muscles of respiration, including the diaphragm and intercostal muscles, work together to act as a pump, pushing air into and out of the lungs during breathing. </a:t>
            </a:r>
            <a:endParaRPr>
              <a:solidFill>
                <a:srgbClr val="3F3F3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Anatomy</a:t>
            </a:r>
            <a:endParaRPr/>
          </a:p>
        </p:txBody>
      </p:sp>
      <p:sp>
        <p:nvSpPr>
          <p:cNvPr id="122" name="Google Shape;122;p3"/>
          <p:cNvSpPr txBox="1"/>
          <p:nvPr>
            <p:ph idx="1" type="body"/>
          </p:nvPr>
        </p:nvSpPr>
        <p:spPr>
          <a:xfrm>
            <a:off x="1066800" y="1915675"/>
            <a:ext cx="10058400" cy="41193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b="1" lang="en-US" sz="2000"/>
              <a:t>Nose and Nasal Cavity</a:t>
            </a:r>
            <a:endParaRPr b="1" sz="2000"/>
          </a:p>
          <a:p>
            <a:pPr indent="-195580" lvl="0" marL="182880" rtl="0" algn="l">
              <a:lnSpc>
                <a:spcPct val="100000"/>
              </a:lnSpc>
              <a:spcBef>
                <a:spcPts val="900"/>
              </a:spcBef>
              <a:spcAft>
                <a:spcPts val="0"/>
              </a:spcAft>
              <a:buSzPts val="2000"/>
              <a:buChar char="◦"/>
            </a:pPr>
            <a:r>
              <a:rPr lang="en-US" sz="2000"/>
              <a:t>The nose and nasal cavity form the main external opening for the respiratory system. The nose is made of cartilage, bone, muscle, and skin that supports and protects the anterior portion of the nasal cavity. The nasal cavity is a hollow space within the nose and skull that is lined with hairs and mucus membrane. The function of the nasal cavity is to warm, moisturize, and filter air entering the body before it reaches the lungs. Hairs and mucus lining the nasal cavity help to trap dust, mold, pollen and other environmental contaminants before they can reach the inner portions of the body. Air exiting the body through the nose returns moisture and heat to the nasal cavity before being exhaled into the environment.</a:t>
            </a:r>
            <a:endParaRPr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Mouth</a:t>
            </a:r>
            <a:endParaRPr/>
          </a:p>
        </p:txBody>
      </p:sp>
      <p:sp>
        <p:nvSpPr>
          <p:cNvPr id="128" name="Google Shape;128;p4"/>
          <p:cNvSpPr txBox="1"/>
          <p:nvPr>
            <p:ph idx="1" type="body"/>
          </p:nvPr>
        </p:nvSpPr>
        <p:spPr>
          <a:xfrm>
            <a:off x="1066800" y="1915675"/>
            <a:ext cx="10058400" cy="41193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The mouth, also known as the oral cavity, is the secondary external opening for the respiratory tract. Most normal breathing takes place through the nasal cavity, but the oral cavity can be used to supplement or replace the nasal cavity’s functions when needed. Because the pathway of air entering the body from the mouth is shorter than the pathway for air entering from the nose, the mouth does not warm and moisturize the air entering the lungs as well as the nose performs this function. The mouth also lacks the hairs and sticky mucus that filter air passing through the nasal cavity. The one advantage of breathing through the mouth is that its shorter distance and larger diameter allows more air to quickly enter the body.</a:t>
            </a:r>
            <a:endParaRPr sz="2000"/>
          </a:p>
          <a:p>
            <a:pPr indent="-68579" lvl="0" marL="182880" rtl="0" algn="l">
              <a:lnSpc>
                <a:spcPct val="100000"/>
              </a:lnSpc>
              <a:spcBef>
                <a:spcPts val="900"/>
              </a:spcBef>
              <a:spcAft>
                <a:spcPts val="0"/>
              </a:spcAft>
              <a:buSzPts val="1800"/>
              <a:buNone/>
            </a:pPr>
            <a:r>
              <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Pharynx</a:t>
            </a:r>
            <a:endParaRPr/>
          </a:p>
        </p:txBody>
      </p:sp>
      <p:sp>
        <p:nvSpPr>
          <p:cNvPr id="134" name="Google Shape;134;p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208280" lvl="0" marL="182880" rtl="0" algn="l">
              <a:lnSpc>
                <a:spcPct val="100000"/>
              </a:lnSpc>
              <a:spcBef>
                <a:spcPts val="0"/>
              </a:spcBef>
              <a:spcAft>
                <a:spcPts val="0"/>
              </a:spcAft>
              <a:buSzPts val="2200"/>
              <a:buChar char="◦"/>
            </a:pPr>
            <a:r>
              <a:rPr lang="en-US" sz="2200"/>
              <a:t>The pharynx, also known as the throat, is a muscular funnel that extends from the posterior end of the nasal cavity to the superior end of the esophagus and larynx. The pharynx is divided into 3 regions: </a:t>
            </a:r>
            <a:r>
              <a:rPr b="1" lang="en-US" sz="2200"/>
              <a:t>the nasopharynx, oropharynx, and laryngopharynx</a:t>
            </a:r>
            <a:r>
              <a:rPr lang="en-US" sz="2200"/>
              <a:t>. </a:t>
            </a:r>
            <a:endParaRPr sz="2200"/>
          </a:p>
          <a:p>
            <a:pPr indent="-208280" lvl="0" marL="182880" rtl="0" algn="l">
              <a:lnSpc>
                <a:spcPct val="100000"/>
              </a:lnSpc>
              <a:spcBef>
                <a:spcPts val="0"/>
              </a:spcBef>
              <a:spcAft>
                <a:spcPts val="0"/>
              </a:spcAft>
              <a:buSzPts val="2200"/>
              <a:buChar char="◦"/>
            </a:pPr>
            <a:r>
              <a:rPr lang="en-US" sz="2200"/>
              <a:t>The epiglottis is a flap of elastic cartilage that acts as a switch between the trachea and the esophagus. Because the pharynx is also used to swallow food, the epiglottis ensures that air passes into the trachea by covering the opening to the esophagus. During the process of swallowing, the epiglottis moves to cover the trachea to ensure that food enters the esophagus and to prevent choking.</a:t>
            </a:r>
            <a:endParaRPr sz="2200"/>
          </a:p>
          <a:p>
            <a:pPr indent="-68579" lvl="0" marL="182880" rtl="0" algn="l">
              <a:lnSpc>
                <a:spcPct val="100000"/>
              </a:lnSpc>
              <a:spcBef>
                <a:spcPts val="900"/>
              </a:spcBef>
              <a:spcAft>
                <a:spcPts val="0"/>
              </a:spcAft>
              <a:buSzPts val="1800"/>
              <a:buNone/>
            </a:pPr>
            <a:r>
              <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Larynx</a:t>
            </a:r>
            <a:endParaRPr/>
          </a:p>
        </p:txBody>
      </p:sp>
      <p:sp>
        <p:nvSpPr>
          <p:cNvPr id="140" name="Google Shape;140;p6"/>
          <p:cNvSpPr txBox="1"/>
          <p:nvPr>
            <p:ph idx="1" type="body"/>
          </p:nvPr>
        </p:nvSpPr>
        <p:spPr>
          <a:xfrm>
            <a:off x="1066800" y="1637951"/>
            <a:ext cx="10058400" cy="43971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The larynx, also known as the voice box, is a short section of the airway that connects the laryngopharynx and the trachea. The larynx is located in the anterior portion of the neck, just inferior to the hyoid bone and superior to the trachea. Several cartilage structures make up the larynx and give it its structure. The </a:t>
            </a:r>
            <a:r>
              <a:rPr b="1" lang="en-US" sz="2000"/>
              <a:t>epiglottis</a:t>
            </a:r>
            <a:r>
              <a:rPr lang="en-US" sz="2000"/>
              <a:t> is one of the cartilage pieces of the larynx and serves as the cover of the larynx during swallowing. Inferior to the epiglottis is the </a:t>
            </a:r>
            <a:r>
              <a:rPr b="1" lang="en-US" sz="2000"/>
              <a:t>thyroid cartilage</a:t>
            </a:r>
            <a:r>
              <a:rPr lang="en-US" sz="2000"/>
              <a:t>, which is often referred to as the Adam’s apple as it is most commonly enlarged and visible in adult males. Inferior to the thyroid cartilage is the ring-shaped </a:t>
            </a:r>
            <a:r>
              <a:rPr b="1" lang="en-US" sz="2000"/>
              <a:t>cricoid cartilage</a:t>
            </a:r>
            <a:r>
              <a:rPr lang="en-US" sz="2000"/>
              <a:t> which holds the larynx open and supports its posterior end. In addition to cartilage, the larynx contains special structures known as vocal folds, which allow the body to produce the sounds of speech. The</a:t>
            </a:r>
            <a:r>
              <a:rPr b="1" lang="en-US" sz="2000"/>
              <a:t> vocal folds</a:t>
            </a:r>
            <a:r>
              <a:rPr lang="en-US" sz="2000"/>
              <a:t> are folds of mucous membrane that vibrate to produce vocal sounds. The tension and vibration speed of the vocal folds can be changed to change the pitch that they produce.</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2942101ed06_0_0"/>
          <p:cNvSpPr txBox="1"/>
          <p:nvPr>
            <p:ph type="title"/>
          </p:nvPr>
        </p:nvSpPr>
        <p:spPr>
          <a:xfrm>
            <a:off x="1066800" y="642598"/>
            <a:ext cx="10058400" cy="10386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Larynx</a:t>
            </a:r>
            <a:endParaRPr/>
          </a:p>
        </p:txBody>
      </p:sp>
      <p:pic>
        <p:nvPicPr>
          <p:cNvPr id="146" name="Google Shape;146;g2942101ed06_0_0"/>
          <p:cNvPicPr preferRelativeResize="0"/>
          <p:nvPr/>
        </p:nvPicPr>
        <p:blipFill>
          <a:blip r:embed="rId3">
            <a:alphaModFix/>
          </a:blip>
          <a:stretch>
            <a:fillRect/>
          </a:stretch>
        </p:blipFill>
        <p:spPr>
          <a:xfrm>
            <a:off x="1160800" y="1574325"/>
            <a:ext cx="9144000" cy="49133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Trachea</a:t>
            </a:r>
            <a:endParaRPr/>
          </a:p>
        </p:txBody>
      </p:sp>
      <p:sp>
        <p:nvSpPr>
          <p:cNvPr id="152" name="Google Shape;152;p7"/>
          <p:cNvSpPr txBox="1"/>
          <p:nvPr>
            <p:ph idx="1" type="body"/>
          </p:nvPr>
        </p:nvSpPr>
        <p:spPr>
          <a:xfrm>
            <a:off x="1066800" y="1738701"/>
            <a:ext cx="10058400" cy="4296300"/>
          </a:xfrm>
          <a:prstGeom prst="rect">
            <a:avLst/>
          </a:prstGeom>
          <a:noFill/>
          <a:ln>
            <a:noFill/>
          </a:ln>
        </p:spPr>
        <p:txBody>
          <a:bodyPr anchorCtr="0" anchor="t" bIns="45700" lIns="91425" spcFirstLastPara="1" rIns="91425" wrap="square" tIns="45700">
            <a:normAutofit lnSpcReduction="20000"/>
          </a:bodyPr>
          <a:lstStyle/>
          <a:p>
            <a:pPr indent="-201930" lvl="0" marL="182880" rtl="0" algn="l">
              <a:lnSpc>
                <a:spcPct val="100000"/>
              </a:lnSpc>
              <a:spcBef>
                <a:spcPts val="0"/>
              </a:spcBef>
              <a:spcAft>
                <a:spcPts val="0"/>
              </a:spcAft>
              <a:buSzPts val="2100"/>
              <a:buChar char="◦"/>
            </a:pPr>
            <a:r>
              <a:rPr lang="en-US" sz="2100"/>
              <a:t>The trachea, or windpipe, is a </a:t>
            </a:r>
            <a:r>
              <a:rPr b="1" lang="en-US" sz="2100"/>
              <a:t>5-inch long tube</a:t>
            </a:r>
            <a:r>
              <a:rPr lang="en-US" sz="2100"/>
              <a:t> made of </a:t>
            </a:r>
            <a:r>
              <a:rPr b="1" lang="en-US" sz="2100"/>
              <a:t>C-shaped hyaline cartilage rings</a:t>
            </a:r>
            <a:r>
              <a:rPr lang="en-US" sz="2100"/>
              <a:t> lined with pseudostratified ciliated columnar epithelium. The trachea connects the larynx to the bronchi and allows air to pass through the neck and into the thorax. The rings of cartilage making up the trachea allow it to remain open to air at all times. The open end of the cartilage rings faces posteriorly toward the esophagus, allowing the esophagus to expand into the space occupied by the trachea to accommodate masses of food moving through the esophagus.</a:t>
            </a:r>
            <a:endParaRPr sz="2100"/>
          </a:p>
          <a:p>
            <a:pPr indent="-201930" lvl="0" marL="182880" rtl="0" algn="l">
              <a:lnSpc>
                <a:spcPct val="100000"/>
              </a:lnSpc>
              <a:spcBef>
                <a:spcPts val="900"/>
              </a:spcBef>
              <a:spcAft>
                <a:spcPts val="0"/>
              </a:spcAft>
              <a:buSzPts val="2100"/>
              <a:buChar char="◦"/>
            </a:pPr>
            <a:r>
              <a:rPr lang="en-US" sz="2100"/>
              <a:t>The main function of the trachea is to provide a clear airway for air to enter and exit the lungs. In addition, the epithelium lining the trachea produces mucus that traps dust and other contaminants and prevents it from reaching the lungs. </a:t>
            </a:r>
            <a:r>
              <a:rPr b="1" lang="en-US" sz="2100"/>
              <a:t>Cilia</a:t>
            </a:r>
            <a:r>
              <a:rPr lang="en-US" sz="2100"/>
              <a:t> on the surface of the epithelial cells move the mucus superiorly toward the pharynx where it can be swallowed and digested in the gastrointestinal tract.</a:t>
            </a:r>
            <a:endParaRPr sz="21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Bronchi and Bronchioles</a:t>
            </a:r>
            <a:endParaRPr/>
          </a:p>
        </p:txBody>
      </p:sp>
      <p:sp>
        <p:nvSpPr>
          <p:cNvPr id="158" name="Google Shape;158;p8"/>
          <p:cNvSpPr txBox="1"/>
          <p:nvPr>
            <p:ph idx="1" type="body"/>
          </p:nvPr>
        </p:nvSpPr>
        <p:spPr>
          <a:xfrm>
            <a:off x="1066800" y="2014200"/>
            <a:ext cx="10058400" cy="4020900"/>
          </a:xfrm>
          <a:prstGeom prst="rect">
            <a:avLst/>
          </a:prstGeom>
          <a:noFill/>
          <a:ln>
            <a:noFill/>
          </a:ln>
        </p:spPr>
        <p:txBody>
          <a:bodyPr anchorCtr="0" anchor="t" bIns="45700" lIns="91425" spcFirstLastPara="1" rIns="91425" wrap="square" tIns="45700">
            <a:noAutofit/>
          </a:bodyPr>
          <a:lstStyle/>
          <a:p>
            <a:pPr indent="-201930" lvl="0" marL="182880" rtl="0" algn="l">
              <a:lnSpc>
                <a:spcPct val="100000"/>
              </a:lnSpc>
              <a:spcBef>
                <a:spcPts val="0"/>
              </a:spcBef>
              <a:spcAft>
                <a:spcPts val="0"/>
              </a:spcAft>
              <a:buSzPts val="2100"/>
              <a:buChar char="◦"/>
            </a:pPr>
            <a:r>
              <a:rPr lang="en-US" sz="2100"/>
              <a:t>At the inferior end of the trachea, the airway splits into left and right branches known as the primary bronchi. The left and right bronchi run into each lung before branching off into smaller secondary bronchi. The secondary bronchi carry air into the </a:t>
            </a:r>
            <a:r>
              <a:rPr b="1" lang="en-US" sz="2100"/>
              <a:t>lobes of the lungs—2 in the left lung and 3 in the right lung</a:t>
            </a:r>
            <a:r>
              <a:rPr lang="en-US" sz="2100"/>
              <a:t>. The secondary bronchi in turn split into many smaller tertiary bronchi within each lobe. The tertiary bronchi split into many smaller bronchioles that spread throughout the lungs. Each bronchiole further splits into many smaller branches less than a millimeter in diameter called terminal bronchioles. Finally, the millions of tiny terminal bronchioles conduct air to the </a:t>
            </a:r>
            <a:r>
              <a:rPr b="1" lang="en-US" sz="2100"/>
              <a:t>alveoli </a:t>
            </a:r>
            <a:r>
              <a:rPr lang="en-US" sz="2100"/>
              <a:t>of the lungs.</a:t>
            </a:r>
            <a:endParaRPr sz="2100"/>
          </a:p>
          <a:p>
            <a:pPr indent="-201930" lvl="0" marL="182880" rtl="0" algn="l">
              <a:lnSpc>
                <a:spcPct val="100000"/>
              </a:lnSpc>
              <a:spcBef>
                <a:spcPts val="900"/>
              </a:spcBef>
              <a:spcAft>
                <a:spcPts val="0"/>
              </a:spcAft>
              <a:buSzPts val="2100"/>
              <a:buChar char="◦"/>
            </a:pPr>
            <a:r>
              <a:t/>
            </a:r>
            <a:endParaRPr sz="21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164" name="Google Shape;164;p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sz="2100"/>
              <a:t>As the airway splits into the tree-like branches of the bronchi and bronchioles, the structure of the walls of the airway begins to change. </a:t>
            </a:r>
            <a:endParaRPr sz="2100"/>
          </a:p>
          <a:p>
            <a:pPr indent="-201930" lvl="0" marL="182880" rtl="0" algn="l">
              <a:lnSpc>
                <a:spcPct val="100000"/>
              </a:lnSpc>
              <a:spcBef>
                <a:spcPts val="0"/>
              </a:spcBef>
              <a:spcAft>
                <a:spcPts val="0"/>
              </a:spcAft>
              <a:buSzPts val="2100"/>
              <a:buChar char="◦"/>
            </a:pPr>
            <a:r>
              <a:t/>
            </a:r>
            <a:endParaRPr sz="2100"/>
          </a:p>
          <a:p>
            <a:pPr indent="-201930" lvl="0" marL="182880" rtl="0" algn="l">
              <a:lnSpc>
                <a:spcPct val="100000"/>
              </a:lnSpc>
              <a:spcBef>
                <a:spcPts val="0"/>
              </a:spcBef>
              <a:spcAft>
                <a:spcPts val="0"/>
              </a:spcAft>
              <a:buSzPts val="2100"/>
              <a:buChar char="◦"/>
            </a:pPr>
            <a:r>
              <a:rPr lang="en-US" sz="2100"/>
              <a:t>The</a:t>
            </a:r>
            <a:r>
              <a:rPr b="1" lang="en-US" sz="2100"/>
              <a:t> primary bronchi contain many C-shaped cartilage rings that firmly hold the airway open. </a:t>
            </a:r>
            <a:endParaRPr b="1" sz="2100"/>
          </a:p>
          <a:p>
            <a:pPr indent="-201930" lvl="0" marL="182880" rtl="0" algn="l">
              <a:lnSpc>
                <a:spcPct val="100000"/>
              </a:lnSpc>
              <a:spcBef>
                <a:spcPts val="0"/>
              </a:spcBef>
              <a:spcAft>
                <a:spcPts val="0"/>
              </a:spcAft>
              <a:buSzPts val="2100"/>
              <a:buChar char="◦"/>
            </a:pPr>
            <a:r>
              <a:rPr lang="en-US" sz="2100"/>
              <a:t>As the bronchi branch into secondary and tertiary bronchi, the cartilage becomes more widely spaced and more smooth muscle and elastin protein is found in the walls. </a:t>
            </a:r>
            <a:endParaRPr sz="2100"/>
          </a:p>
          <a:p>
            <a:pPr indent="-201930" lvl="0" marL="182880" rtl="0" algn="l">
              <a:lnSpc>
                <a:spcPct val="100000"/>
              </a:lnSpc>
              <a:spcBef>
                <a:spcPts val="0"/>
              </a:spcBef>
              <a:spcAft>
                <a:spcPts val="0"/>
              </a:spcAft>
              <a:buSzPts val="2100"/>
              <a:buChar char="◦"/>
            </a:pPr>
            <a:r>
              <a:rPr lang="en-US" sz="2100"/>
              <a:t>The bronchioles differ from the structure of the bronchi in that they do not contain any cartilage at all. The presence of smooth muscles and elastin allow the smaller bronchi and bronchioles to be more flexible and contractile.</a:t>
            </a:r>
            <a:endParaRPr sz="2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170" name="Google Shape;170;p1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The main function of the bronchi and bronchioles is to carry air from the trachea into the lungs. </a:t>
            </a:r>
            <a:endParaRPr sz="2100"/>
          </a:p>
          <a:p>
            <a:pPr indent="-201930" lvl="0" marL="182880" rtl="0" algn="l">
              <a:lnSpc>
                <a:spcPct val="100000"/>
              </a:lnSpc>
              <a:spcBef>
                <a:spcPts val="0"/>
              </a:spcBef>
              <a:spcAft>
                <a:spcPts val="0"/>
              </a:spcAft>
              <a:buSzPts val="2100"/>
              <a:buChar char="◦"/>
            </a:pPr>
            <a:r>
              <a:rPr lang="en-US" sz="2100"/>
              <a:t>Smooth muscle tissue in their walls helps to regulate airflow into the lungs. When the body requires greater volumes of air, such as during exercise, the </a:t>
            </a:r>
            <a:r>
              <a:rPr b="1" lang="en-US" sz="2100"/>
              <a:t>smooth muscle relaxes to dilate</a:t>
            </a:r>
            <a:r>
              <a:rPr lang="en-US" sz="2100"/>
              <a:t> the bronchi and bronchioles. The dilated airway provides less resistance to airflow and allows more air to pass into and out of the lungs. The smooth muscle fibers are able to contract during rest to prevent hyperventilation.</a:t>
            </a:r>
            <a:endParaRPr sz="2100"/>
          </a:p>
          <a:p>
            <a:pPr indent="-201930" lvl="0" marL="182880" rtl="0" algn="l">
              <a:lnSpc>
                <a:spcPct val="100000"/>
              </a:lnSpc>
              <a:spcBef>
                <a:spcPts val="0"/>
              </a:spcBef>
              <a:spcAft>
                <a:spcPts val="0"/>
              </a:spcAft>
              <a:buSzPts val="2100"/>
              <a:buChar char="◦"/>
            </a:pPr>
            <a:r>
              <a:rPr lang="en-US" sz="2100"/>
              <a:t> The bronchi and bronchioles also use the mucus and cilia of their epithelial lining to trap and move dust and other contaminants away from the lungs.</a:t>
            </a:r>
            <a:endParaRPr sz="21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g2942101ed06_0_6"/>
          <p:cNvPicPr preferRelativeResize="0"/>
          <p:nvPr/>
        </p:nvPicPr>
        <p:blipFill>
          <a:blip r:embed="rId3">
            <a:alphaModFix/>
          </a:blip>
          <a:stretch>
            <a:fillRect/>
          </a:stretch>
        </p:blipFill>
        <p:spPr>
          <a:xfrm>
            <a:off x="1821850" y="1229750"/>
            <a:ext cx="8776600" cy="4817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Lungs</a:t>
            </a:r>
            <a:endParaRPr/>
          </a:p>
        </p:txBody>
      </p:sp>
      <p:sp>
        <p:nvSpPr>
          <p:cNvPr id="181" name="Google Shape;181;p11"/>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The lungs are a pair of large, spongy organs found in the thorax lateral to the heart and superior to the diaphragm. </a:t>
            </a:r>
            <a:endParaRPr sz="2100"/>
          </a:p>
          <a:p>
            <a:pPr indent="-201930" lvl="0" marL="182880" rtl="0" algn="l">
              <a:lnSpc>
                <a:spcPct val="100000"/>
              </a:lnSpc>
              <a:spcBef>
                <a:spcPts val="0"/>
              </a:spcBef>
              <a:spcAft>
                <a:spcPts val="0"/>
              </a:spcAft>
              <a:buSzPts val="2100"/>
              <a:buChar char="◦"/>
            </a:pPr>
            <a:r>
              <a:rPr lang="en-US" sz="2100"/>
              <a:t>Each lung is surrounded by a pleural membrane that provides the lung with space to expand as well as a negative pressure space relative to the body’s exterior. The negative pressure allows the lungs to passively fill with air as they relax. </a:t>
            </a:r>
            <a:endParaRPr sz="2100"/>
          </a:p>
          <a:p>
            <a:pPr indent="-201930" lvl="0" marL="182880" rtl="0" algn="l">
              <a:lnSpc>
                <a:spcPct val="100000"/>
              </a:lnSpc>
              <a:spcBef>
                <a:spcPts val="0"/>
              </a:spcBef>
              <a:spcAft>
                <a:spcPts val="0"/>
              </a:spcAft>
              <a:buSzPts val="2100"/>
              <a:buChar char="◦"/>
            </a:pPr>
            <a:r>
              <a:rPr lang="en-US" sz="2100"/>
              <a:t>The left and right lungs are slightly different in size and shape due to the heart pointing to the left side of the body. The </a:t>
            </a:r>
            <a:r>
              <a:rPr b="1" lang="en-US" sz="2100"/>
              <a:t>left lung</a:t>
            </a:r>
            <a:r>
              <a:rPr lang="en-US" sz="2100"/>
              <a:t> is therefore slightly smaller than the right lung and is made up of </a:t>
            </a:r>
            <a:r>
              <a:rPr b="1" lang="en-US" sz="2100"/>
              <a:t>2 lobes</a:t>
            </a:r>
            <a:r>
              <a:rPr lang="en-US" sz="2100"/>
              <a:t> while the</a:t>
            </a:r>
            <a:r>
              <a:rPr b="1" lang="en-US" sz="2100"/>
              <a:t> right lung has 3 lobes.</a:t>
            </a:r>
            <a:endParaRPr b="1" sz="21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187" name="Google Shape;187;p12"/>
          <p:cNvSpPr txBox="1"/>
          <p:nvPr>
            <p:ph idx="1" type="body"/>
          </p:nvPr>
        </p:nvSpPr>
        <p:spPr>
          <a:xfrm>
            <a:off x="1066800" y="2103125"/>
            <a:ext cx="5132100" cy="3931800"/>
          </a:xfrm>
          <a:prstGeom prst="rect">
            <a:avLst/>
          </a:prstGeom>
          <a:noFill/>
          <a:ln>
            <a:noFill/>
          </a:ln>
        </p:spPr>
        <p:txBody>
          <a:bodyPr anchorCtr="0" anchor="t" bIns="45700" lIns="91425" spcFirstLastPara="1" rIns="91425" wrap="square" tIns="45700">
            <a:normAutofit lnSpcReduction="10000"/>
          </a:bodyPr>
          <a:lstStyle/>
          <a:p>
            <a:pPr indent="-201930" lvl="0" marL="182880" rtl="0" algn="l">
              <a:lnSpc>
                <a:spcPct val="100000"/>
              </a:lnSpc>
              <a:spcBef>
                <a:spcPts val="0"/>
              </a:spcBef>
              <a:spcAft>
                <a:spcPts val="0"/>
              </a:spcAft>
              <a:buSzPts val="2100"/>
              <a:buChar char="◦"/>
            </a:pPr>
            <a:r>
              <a:rPr lang="en-US" sz="2100"/>
              <a:t>The interior of the lungs is made up of spongy tissues containing many capillaries and around</a:t>
            </a:r>
            <a:r>
              <a:rPr b="1" lang="en-US" sz="2100"/>
              <a:t> 30 million tiny sacs known as alveoli.</a:t>
            </a:r>
            <a:r>
              <a:rPr lang="en-US" sz="2100"/>
              <a:t> </a:t>
            </a:r>
            <a:endParaRPr sz="2100"/>
          </a:p>
          <a:p>
            <a:pPr indent="-201930" lvl="0" marL="182880" rtl="0" algn="l">
              <a:lnSpc>
                <a:spcPct val="100000"/>
              </a:lnSpc>
              <a:spcBef>
                <a:spcPts val="0"/>
              </a:spcBef>
              <a:spcAft>
                <a:spcPts val="0"/>
              </a:spcAft>
              <a:buSzPts val="2100"/>
              <a:buChar char="◦"/>
            </a:pPr>
            <a:r>
              <a:rPr lang="en-US" sz="2100"/>
              <a:t>The alveoli are cup-shaped structures found at the end of the terminal bronchioles and surrounded by capillaries. The alveoli are lined with thin simple squamous epithelium that allows air entering the alveoli to exchange its gases with the blood passing through the capillaries.</a:t>
            </a:r>
            <a:endParaRPr sz="2100"/>
          </a:p>
        </p:txBody>
      </p:sp>
      <p:pic>
        <p:nvPicPr>
          <p:cNvPr id="188" name="Google Shape;188;p12"/>
          <p:cNvPicPr preferRelativeResize="0"/>
          <p:nvPr/>
        </p:nvPicPr>
        <p:blipFill>
          <a:blip r:embed="rId3">
            <a:alphaModFix/>
          </a:blip>
          <a:stretch>
            <a:fillRect/>
          </a:stretch>
        </p:blipFill>
        <p:spPr>
          <a:xfrm>
            <a:off x="6499775" y="2214950"/>
            <a:ext cx="4946675" cy="3106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Muscles of Respiration</a:t>
            </a:r>
            <a:endParaRPr/>
          </a:p>
        </p:txBody>
      </p:sp>
      <p:sp>
        <p:nvSpPr>
          <p:cNvPr id="194" name="Google Shape;194;p13"/>
          <p:cNvSpPr txBox="1"/>
          <p:nvPr>
            <p:ph idx="1" type="body"/>
          </p:nvPr>
        </p:nvSpPr>
        <p:spPr>
          <a:xfrm>
            <a:off x="1066800" y="1852075"/>
            <a:ext cx="10058400" cy="4694400"/>
          </a:xfrm>
          <a:prstGeom prst="rect">
            <a:avLst/>
          </a:prstGeom>
          <a:noFill/>
          <a:ln>
            <a:noFill/>
          </a:ln>
        </p:spPr>
        <p:txBody>
          <a:bodyPr anchorCtr="0" anchor="t" bIns="45700" lIns="91425" spcFirstLastPara="1" rIns="91425" wrap="square" tIns="45700">
            <a:normAutofit lnSpcReduction="20000"/>
          </a:bodyPr>
          <a:lstStyle/>
          <a:p>
            <a:pPr indent="-195580" lvl="0" marL="182880" rtl="0" algn="l">
              <a:lnSpc>
                <a:spcPct val="100000"/>
              </a:lnSpc>
              <a:spcBef>
                <a:spcPts val="0"/>
              </a:spcBef>
              <a:spcAft>
                <a:spcPts val="0"/>
              </a:spcAft>
              <a:buSzPts val="2000"/>
              <a:buChar char="◦"/>
            </a:pPr>
            <a:r>
              <a:rPr lang="en-US" sz="2000"/>
              <a:t>The principal muscle of respiration in the human body is the </a:t>
            </a:r>
            <a:r>
              <a:rPr b="1" lang="en-US" sz="2000"/>
              <a:t>diaphragm</a:t>
            </a:r>
            <a:r>
              <a:rPr lang="en-US" sz="2000"/>
              <a:t>, a thin sheet of skeletal muscle that forms the floor of the thorax. When the diaphragm </a:t>
            </a:r>
            <a:r>
              <a:rPr lang="en-US" sz="2000"/>
              <a:t>contracts</a:t>
            </a:r>
            <a:r>
              <a:rPr lang="en-US" sz="2000"/>
              <a:t>, it moves inferiorly a few inches into the abdominal cavity, expanding the space within the thoracic cavity and pulling air into the lungs. </a:t>
            </a:r>
            <a:r>
              <a:rPr b="1" lang="en-US" sz="2000"/>
              <a:t>Relaxation</a:t>
            </a:r>
            <a:r>
              <a:rPr lang="en-US" sz="2000"/>
              <a:t> of the diaphragm allows air to flow back out the lungs during </a:t>
            </a:r>
            <a:r>
              <a:rPr b="1" lang="en-US" sz="2000"/>
              <a:t>exhalation.</a:t>
            </a:r>
            <a:endParaRPr b="1" sz="2000"/>
          </a:p>
          <a:p>
            <a:pPr indent="-195580" lvl="0" marL="182880" rtl="0" algn="l">
              <a:lnSpc>
                <a:spcPct val="100000"/>
              </a:lnSpc>
              <a:spcBef>
                <a:spcPts val="900"/>
              </a:spcBef>
              <a:spcAft>
                <a:spcPts val="0"/>
              </a:spcAft>
              <a:buSzPts val="2000"/>
              <a:buChar char="◦"/>
            </a:pPr>
            <a:r>
              <a:rPr lang="en-US" sz="2000"/>
              <a:t>Between the ribs are many small</a:t>
            </a:r>
            <a:r>
              <a:rPr b="1" lang="en-US" sz="2000"/>
              <a:t> intercostal muscles </a:t>
            </a:r>
            <a:r>
              <a:rPr lang="en-US" sz="2000"/>
              <a:t>that assist the diaphragm with expanding and compressing the lungs. </a:t>
            </a:r>
            <a:endParaRPr sz="2000"/>
          </a:p>
          <a:p>
            <a:pPr indent="-195580" lvl="0" marL="182880" rtl="0" algn="l">
              <a:lnSpc>
                <a:spcPct val="100000"/>
              </a:lnSpc>
              <a:spcBef>
                <a:spcPts val="900"/>
              </a:spcBef>
              <a:spcAft>
                <a:spcPts val="0"/>
              </a:spcAft>
              <a:buSzPts val="2000"/>
              <a:buChar char="◦"/>
            </a:pPr>
            <a:r>
              <a:rPr lang="en-US" sz="2000"/>
              <a:t>These muscles are divided into 2 groups: the internal intercostal muscles and the external intercostal muscles. The </a:t>
            </a:r>
            <a:r>
              <a:rPr b="1" lang="en-US" sz="2000"/>
              <a:t>internal intercostal muscles </a:t>
            </a:r>
            <a:r>
              <a:rPr lang="en-US" sz="2000"/>
              <a:t>are the deeper set of muscles and depress the ribs to compress the thoracic cavity and </a:t>
            </a:r>
            <a:r>
              <a:rPr b="1" lang="en-US" sz="2000"/>
              <a:t>force air to be exhaled </a:t>
            </a:r>
            <a:r>
              <a:rPr lang="en-US" sz="2000"/>
              <a:t>from the lungs. </a:t>
            </a:r>
            <a:endParaRPr sz="2000"/>
          </a:p>
          <a:p>
            <a:pPr indent="-195580" lvl="0" marL="182880" rtl="0" algn="l">
              <a:lnSpc>
                <a:spcPct val="100000"/>
              </a:lnSpc>
              <a:spcBef>
                <a:spcPts val="900"/>
              </a:spcBef>
              <a:spcAft>
                <a:spcPts val="0"/>
              </a:spcAft>
              <a:buSzPts val="2000"/>
              <a:buChar char="◦"/>
            </a:pPr>
            <a:r>
              <a:rPr lang="en-US" sz="2000"/>
              <a:t>The</a:t>
            </a:r>
            <a:r>
              <a:rPr b="1" lang="en-US" sz="2000"/>
              <a:t> external intercostals </a:t>
            </a:r>
            <a:r>
              <a:rPr lang="en-US" sz="2000"/>
              <a:t>are found superficial to the internal intercostals and function to </a:t>
            </a:r>
            <a:r>
              <a:rPr b="1" lang="en-US" sz="2000"/>
              <a:t>elevate the ribs,</a:t>
            </a:r>
            <a:r>
              <a:rPr lang="en-US" sz="2000"/>
              <a:t> expanding the volume of the thoracic cavity and causing air to be </a:t>
            </a:r>
            <a:r>
              <a:rPr b="1" lang="en-US" sz="2000"/>
              <a:t>inhaled</a:t>
            </a:r>
            <a:r>
              <a:rPr lang="en-US" sz="2000"/>
              <a:t> into the lungs.</a:t>
            </a:r>
            <a:endParaRPr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8" name="Shape 198"/>
        <p:cNvGrpSpPr/>
        <p:nvPr/>
      </p:nvGrpSpPr>
      <p:grpSpPr>
        <a:xfrm>
          <a:off x="0" y="0"/>
          <a:ext cx="0" cy="0"/>
          <a:chOff x="0" y="0"/>
          <a:chExt cx="0" cy="0"/>
        </a:xfrm>
      </p:grpSpPr>
      <p:sp>
        <p:nvSpPr>
          <p:cNvPr id="199" name="Google Shape;199;p14"/>
          <p:cNvSpPr/>
          <p:nvPr/>
        </p:nvSpPr>
        <p:spPr>
          <a:xfrm>
            <a:off x="234696" y="237744"/>
            <a:ext cx="11722608" cy="6382512"/>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4"/>
          <p:cNvSpPr/>
          <p:nvPr/>
        </p:nvSpPr>
        <p:spPr>
          <a:xfrm>
            <a:off x="-1866" y="0"/>
            <a:ext cx="63443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01" name="Google Shape;201;p14"/>
          <p:cNvSpPr/>
          <p:nvPr/>
        </p:nvSpPr>
        <p:spPr>
          <a:xfrm>
            <a:off x="243024" y="253548"/>
            <a:ext cx="5851795" cy="6384816"/>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4"/>
          <p:cNvPicPr preferRelativeResize="0"/>
          <p:nvPr>
            <p:ph idx="2" type="pic"/>
          </p:nvPr>
        </p:nvPicPr>
        <p:blipFill rotWithShape="1">
          <a:blip r:embed="rId3">
            <a:alphaModFix/>
          </a:blip>
          <a:srcRect b="-1" l="10366" r="12535" t="0"/>
          <a:stretch/>
        </p:blipFill>
        <p:spPr>
          <a:xfrm>
            <a:off x="407432" y="419292"/>
            <a:ext cx="5522976" cy="6053328"/>
          </a:xfrm>
          <a:prstGeom prst="rect">
            <a:avLst/>
          </a:prstGeom>
          <a:solidFill>
            <a:srgbClr val="76CEEF"/>
          </a:solidFill>
          <a:ln>
            <a:noFill/>
          </a:ln>
        </p:spPr>
      </p:pic>
      <p:sp>
        <p:nvSpPr>
          <p:cNvPr id="203" name="Google Shape;203;p14"/>
          <p:cNvSpPr txBox="1"/>
          <p:nvPr>
            <p:ph idx="1" type="body"/>
          </p:nvPr>
        </p:nvSpPr>
        <p:spPr>
          <a:xfrm>
            <a:off x="6695762" y="2579494"/>
            <a:ext cx="4602300" cy="3597000"/>
          </a:xfrm>
          <a:prstGeom prst="rect">
            <a:avLst/>
          </a:prstGeom>
          <a:noFill/>
          <a:ln>
            <a:noFill/>
          </a:ln>
        </p:spPr>
        <p:txBody>
          <a:bodyPr anchorCtr="0" anchor="t" bIns="45700" lIns="91425" spcFirstLastPara="1" rIns="91425" wrap="square" tIns="45700">
            <a:normAutofit/>
          </a:bodyPr>
          <a:lstStyle/>
          <a:p>
            <a:pPr indent="88900" lvl="0" marL="0" rtl="0" algn="l">
              <a:lnSpc>
                <a:spcPct val="100000"/>
              </a:lnSpc>
              <a:spcBef>
                <a:spcPts val="0"/>
              </a:spcBef>
              <a:spcAft>
                <a:spcPts val="0"/>
              </a:spcAft>
              <a:buSzPts val="1400"/>
              <a:buFont typeface="Garamond"/>
              <a:buNone/>
            </a:pPr>
            <a:r>
              <a:rPr lang="en-US" sz="2300" u="sng">
                <a:solidFill>
                  <a:schemeClr val="hlink"/>
                </a:solidFill>
                <a:hlinkClick r:id="rId4"/>
              </a:rPr>
              <a:t>https://youtu.be/0fVoz4V75_E</a:t>
            </a:r>
            <a:endParaRPr sz="23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Mechanics of Breathing</a:t>
            </a:r>
            <a:endParaRPr/>
          </a:p>
        </p:txBody>
      </p:sp>
      <p:sp>
        <p:nvSpPr>
          <p:cNvPr id="209" name="Google Shape;209;p15"/>
          <p:cNvSpPr txBox="1"/>
          <p:nvPr>
            <p:ph idx="1" type="body"/>
          </p:nvPr>
        </p:nvSpPr>
        <p:spPr>
          <a:xfrm>
            <a:off x="1066800" y="1852075"/>
            <a:ext cx="10058400" cy="449040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Pulmonary ventilation is the process of moving air into and out of the lungs to facilitate gas exchange. T</a:t>
            </a:r>
            <a:r>
              <a:rPr b="1" lang="en-US" sz="2000"/>
              <a:t>he respiratory system uses both a negative pressure system and the contraction of muscles to achieve pulmonary ventilation</a:t>
            </a:r>
            <a:endParaRPr b="1" sz="2000"/>
          </a:p>
          <a:p>
            <a:pPr indent="-195580" lvl="0" marL="182880" rtl="0" algn="l">
              <a:lnSpc>
                <a:spcPct val="100000"/>
              </a:lnSpc>
              <a:spcBef>
                <a:spcPts val="0"/>
              </a:spcBef>
              <a:spcAft>
                <a:spcPts val="0"/>
              </a:spcAft>
              <a:buSzPts val="2000"/>
              <a:buChar char="◦"/>
            </a:pPr>
            <a:r>
              <a:rPr b="1" lang="en-US" sz="2000"/>
              <a:t>.</a:t>
            </a:r>
            <a:r>
              <a:rPr lang="en-US" sz="2000"/>
              <a:t> The negative pressure system of the respiratory system involves the establishment of a negative pressure gradient between the alveoli and the external atmosphere. The pleural membrane seals the </a:t>
            </a:r>
            <a:r>
              <a:rPr lang="en-US" sz="2000"/>
              <a:t>lungs and maintains </a:t>
            </a:r>
            <a:r>
              <a:rPr b="1" lang="en-US" sz="2000"/>
              <a:t>the lungs at a pressure slightly below that of the atmosphere at rest</a:t>
            </a:r>
            <a:r>
              <a:rPr lang="en-US" sz="2000"/>
              <a:t>. This results in air following the pressure gradient and passively filling the lungs at rest. As the lungs fill with air, the pressure within the lungs rises until it matches the atmospheric pressure. At this point, more air can be inhaled by the contraction of the diaphragm and the external intercostal muscles, increasing the volume of the thorax and reducing the pressure of the lungs below that of the atmosphere again. </a:t>
            </a:r>
            <a:endParaRPr sz="2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Exhalation</a:t>
            </a:r>
            <a:endParaRPr/>
          </a:p>
        </p:txBody>
      </p:sp>
      <p:sp>
        <p:nvSpPr>
          <p:cNvPr id="215" name="Google Shape;215;p1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b="1" lang="en-US" sz="2200"/>
              <a:t>To exhale air, the diaphragm and external intercostal muscles relax </a:t>
            </a:r>
            <a:r>
              <a:rPr lang="en-US" sz="2200"/>
              <a:t>while the</a:t>
            </a:r>
            <a:r>
              <a:rPr b="1" lang="en-US" sz="2200"/>
              <a:t> internal intercostal muscles contract </a:t>
            </a:r>
            <a:r>
              <a:rPr lang="en-US" sz="2200"/>
              <a:t>to reduce the volume of the thorax and increase the pressure within the thoracic cavity. </a:t>
            </a:r>
            <a:endParaRPr sz="2200"/>
          </a:p>
          <a:p>
            <a:pPr indent="-208280" lvl="0" marL="182880" rtl="0" algn="l">
              <a:lnSpc>
                <a:spcPct val="100000"/>
              </a:lnSpc>
              <a:spcBef>
                <a:spcPts val="0"/>
              </a:spcBef>
              <a:spcAft>
                <a:spcPts val="0"/>
              </a:spcAft>
              <a:buSzPts val="2200"/>
              <a:buChar char="◦"/>
            </a:pPr>
            <a:r>
              <a:rPr lang="en-US" sz="2200"/>
              <a:t>The pressure gradient is now reversed, resulting in the exhalation of air until the pressures inside the lungs and outside of the body are equal. At this point, the elastic nature of the lungs causes them to recoil back to their resting volume, restoring the negative pressure gradient present during inhalation.</a:t>
            </a:r>
            <a:endParaRPr sz="2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External Respiration</a:t>
            </a:r>
            <a:endParaRPr/>
          </a:p>
        </p:txBody>
      </p:sp>
      <p:sp>
        <p:nvSpPr>
          <p:cNvPr id="221" name="Google Shape;221;p1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rPr b="1" lang="en-US" sz="2100"/>
              <a:t>External respiration is the exchange of gases between the air filling the alveoli and the blood in the capillaries surrounding the walls of the alveoli. </a:t>
            </a:r>
            <a:endParaRPr b="1" sz="2100"/>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800"/>
              <a:buNone/>
            </a:pPr>
            <a:r>
              <a:rPr lang="en-US" sz="2100"/>
              <a:t>Air entering the lungs from the atmosphere has a higher partial pressure of oxygen and a lower partial pressure of carbon dioxide than does the blood in the capillaries. The difference in partial pressures causes the </a:t>
            </a:r>
            <a:r>
              <a:rPr b="1" lang="en-US" sz="2100"/>
              <a:t>gases</a:t>
            </a:r>
            <a:r>
              <a:rPr lang="en-US" sz="2100"/>
              <a:t> to </a:t>
            </a:r>
            <a:r>
              <a:rPr b="1" lang="en-US" sz="2100"/>
              <a:t>diffuse</a:t>
            </a:r>
            <a:r>
              <a:rPr lang="en-US" sz="2100"/>
              <a:t> passively along their pressure gradients </a:t>
            </a:r>
            <a:r>
              <a:rPr b="1" lang="en-US" sz="2100"/>
              <a:t>from high to low pressure </a:t>
            </a:r>
            <a:r>
              <a:rPr lang="en-US" sz="2100"/>
              <a:t>through the simple squamous epithelium lining of the alveoli.</a:t>
            </a:r>
            <a:endParaRPr sz="2100"/>
          </a:p>
          <a:p>
            <a:pPr indent="0" lvl="0" marL="0" rtl="0" algn="l">
              <a:lnSpc>
                <a:spcPct val="100000"/>
              </a:lnSpc>
              <a:spcBef>
                <a:spcPts val="0"/>
              </a:spcBef>
              <a:spcAft>
                <a:spcPts val="0"/>
              </a:spcAft>
              <a:buSzPts val="1800"/>
              <a:buNone/>
            </a:pPr>
            <a:r>
              <a:rPr b="1" lang="en-US" sz="2100"/>
              <a:t> The net result of external respiration is the movement of oxygen from the air into the blood and the movement of carbon dioxide from the blood into the air.</a:t>
            </a:r>
            <a:r>
              <a:rPr lang="en-US" sz="2100"/>
              <a:t> The oxygen can then be transported to the body’s tissues while carbon dioxide is released into the atmosphere during exhalation.</a:t>
            </a:r>
            <a:endParaRPr sz="2100"/>
          </a:p>
          <a:p>
            <a:pPr indent="-68579" lvl="0" marL="182880" rtl="0" algn="l">
              <a:lnSpc>
                <a:spcPct val="100000"/>
              </a:lnSpc>
              <a:spcBef>
                <a:spcPts val="900"/>
              </a:spcBef>
              <a:spcAft>
                <a:spcPts val="0"/>
              </a:spcAft>
              <a:buSzPts val="1800"/>
              <a:buNone/>
            </a:pPr>
            <a:r>
              <a:t/>
            </a:r>
            <a:endParaRPr sz="21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Internal Respiration</a:t>
            </a:r>
            <a:endParaRPr/>
          </a:p>
        </p:txBody>
      </p:sp>
      <p:sp>
        <p:nvSpPr>
          <p:cNvPr id="227" name="Google Shape;227;p18"/>
          <p:cNvSpPr txBox="1"/>
          <p:nvPr>
            <p:ph idx="1" type="body"/>
          </p:nvPr>
        </p:nvSpPr>
        <p:spPr>
          <a:xfrm>
            <a:off x="1066800" y="2103120"/>
            <a:ext cx="10058400" cy="393180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sz="2000"/>
              <a:t>i</a:t>
            </a:r>
            <a:r>
              <a:rPr lang="en-US" sz="2200"/>
              <a:t>s the</a:t>
            </a:r>
            <a:r>
              <a:rPr b="1" lang="en-US" sz="2400"/>
              <a:t> exchange of gases between the blood in capillaries and the tissues of the body.</a:t>
            </a:r>
            <a:r>
              <a:rPr lang="en-US" sz="2200"/>
              <a:t> </a:t>
            </a:r>
            <a:endParaRPr sz="2200"/>
          </a:p>
          <a:p>
            <a:pPr indent="-208280" lvl="0" marL="182880" rtl="0" algn="l">
              <a:lnSpc>
                <a:spcPct val="100000"/>
              </a:lnSpc>
              <a:spcBef>
                <a:spcPts val="0"/>
              </a:spcBef>
              <a:spcAft>
                <a:spcPts val="0"/>
              </a:spcAft>
              <a:buSzPts val="2200"/>
              <a:buChar char="◦"/>
            </a:pPr>
            <a:r>
              <a:t/>
            </a:r>
            <a:endParaRPr sz="2200"/>
          </a:p>
          <a:p>
            <a:pPr indent="-208280" lvl="0" marL="182880" rtl="0" algn="l">
              <a:lnSpc>
                <a:spcPct val="100000"/>
              </a:lnSpc>
              <a:spcBef>
                <a:spcPts val="0"/>
              </a:spcBef>
              <a:spcAft>
                <a:spcPts val="0"/>
              </a:spcAft>
              <a:buSzPts val="2200"/>
              <a:buChar char="◦"/>
            </a:pPr>
            <a:r>
              <a:rPr lang="en-US" sz="2200"/>
              <a:t>Capillary blood has a higher partial pressure of oxygen and a lower partial pressure of carbon dioxide than the tissues through which it passes. The difference in partial pressures leads to the diffusion of gases along their pressure gradients from high to low pressure through the endothelium lining of the capillaries. The </a:t>
            </a:r>
            <a:r>
              <a:rPr b="1" lang="en-US" sz="2200"/>
              <a:t>net result of internal respiration is the diffusion of oxygen into the tissues and the diffusion of carbon dioxide into the blood.</a:t>
            </a:r>
            <a:endParaRPr b="1" sz="2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Transportation of Gases</a:t>
            </a:r>
            <a:endParaRPr/>
          </a:p>
        </p:txBody>
      </p:sp>
      <p:sp>
        <p:nvSpPr>
          <p:cNvPr id="233" name="Google Shape;233;p19"/>
          <p:cNvSpPr txBox="1"/>
          <p:nvPr>
            <p:ph idx="1" type="body"/>
          </p:nvPr>
        </p:nvSpPr>
        <p:spPr>
          <a:xfrm>
            <a:off x="1066800" y="1680675"/>
            <a:ext cx="10058400" cy="463620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The 2 major respiratory gases, oxygen and carbon dioxide, are transported through the body in the blood. </a:t>
            </a:r>
            <a:endParaRPr sz="2000"/>
          </a:p>
          <a:p>
            <a:pPr indent="-195580" lvl="0" marL="182880" rtl="0" algn="l">
              <a:lnSpc>
                <a:spcPct val="100000"/>
              </a:lnSpc>
              <a:spcBef>
                <a:spcPts val="0"/>
              </a:spcBef>
              <a:spcAft>
                <a:spcPts val="0"/>
              </a:spcAft>
              <a:buSzPts val="2000"/>
              <a:buChar char="◦"/>
            </a:pPr>
            <a:r>
              <a:rPr lang="en-US" sz="2000"/>
              <a:t>Blood plasma has the ability to transport some dissolved oxygen and carbon dioxide, but </a:t>
            </a:r>
            <a:r>
              <a:rPr b="1" lang="en-US" sz="2000"/>
              <a:t>most of the gases transported in the blood are bonded to transport molecules. </a:t>
            </a:r>
            <a:endParaRPr b="1" sz="2000"/>
          </a:p>
          <a:p>
            <a:pPr indent="-195580" lvl="0" marL="182880" rtl="0" algn="l">
              <a:lnSpc>
                <a:spcPct val="100000"/>
              </a:lnSpc>
              <a:spcBef>
                <a:spcPts val="0"/>
              </a:spcBef>
              <a:spcAft>
                <a:spcPts val="0"/>
              </a:spcAft>
              <a:buSzPts val="2000"/>
              <a:buChar char="◦"/>
            </a:pPr>
            <a:r>
              <a:rPr b="1" lang="en-US" sz="2000"/>
              <a:t>Hemoglobin</a:t>
            </a:r>
            <a:r>
              <a:rPr lang="en-US" sz="2000"/>
              <a:t> is an important transport molecule found in red blood cells that carries almost 99% of the oxygen in the blood. Hemoglobin can also carry a small amount of carbon dioxide from the tissues back to the lungs. </a:t>
            </a:r>
            <a:endParaRPr sz="2000"/>
          </a:p>
          <a:p>
            <a:pPr indent="-195580" lvl="0" marL="182880" rtl="0" algn="l">
              <a:lnSpc>
                <a:spcPct val="100000"/>
              </a:lnSpc>
              <a:spcBef>
                <a:spcPts val="0"/>
              </a:spcBef>
              <a:spcAft>
                <a:spcPts val="0"/>
              </a:spcAft>
              <a:buSzPts val="2000"/>
              <a:buChar char="◦"/>
            </a:pPr>
            <a:r>
              <a:rPr lang="en-US" sz="2000"/>
              <a:t>However, </a:t>
            </a:r>
            <a:r>
              <a:rPr b="1" lang="en-US" sz="2000"/>
              <a:t>the vast majority of carbon dioxide is carried in the plasma as bicarbonate ion.</a:t>
            </a:r>
            <a:r>
              <a:rPr lang="en-US" sz="2000"/>
              <a:t> When the partial pressure of carbon dioxide is high in the tissues, the enzyme carbonic anhydrase catalyzes a reaction between carbon dioxide and water to form carbonic acid. Carbonic acid then dissociates into hydrogen ion and bicarbonate ion. When the partial pressure of carbon dioxide is low in the lungs, the reactions reverse and carbon dioxide is liberated into the lungs to be exhaled.</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Homeostatic Control of Respiration</a:t>
            </a:r>
            <a:br>
              <a:rPr lang="en-US"/>
            </a:br>
            <a:endParaRPr/>
          </a:p>
        </p:txBody>
      </p:sp>
      <p:sp>
        <p:nvSpPr>
          <p:cNvPr id="239" name="Google Shape;239;p2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100000"/>
              </a:lnSpc>
              <a:spcBef>
                <a:spcPts val="0"/>
              </a:spcBef>
              <a:spcAft>
                <a:spcPts val="0"/>
              </a:spcAft>
              <a:buSzPts val="1800"/>
              <a:buChar char="◦"/>
            </a:pPr>
            <a:r>
              <a:rPr lang="en-US" sz="2200"/>
              <a:t>U</a:t>
            </a:r>
            <a:r>
              <a:rPr lang="en-US" sz="2300"/>
              <a:t>nder </a:t>
            </a:r>
            <a:r>
              <a:rPr b="1" lang="en-US" sz="2300"/>
              <a:t>normal resting conditions</a:t>
            </a:r>
            <a:r>
              <a:rPr lang="en-US" sz="2300"/>
              <a:t>, the body maintains a quiet breathing rate and depth called </a:t>
            </a:r>
            <a:r>
              <a:rPr b="1" lang="en-US" sz="2300"/>
              <a:t>eupnea. </a:t>
            </a:r>
            <a:endParaRPr b="1" sz="2300"/>
          </a:p>
          <a:p>
            <a:pPr indent="-214630" lvl="0" marL="182880" rtl="0" algn="l">
              <a:lnSpc>
                <a:spcPct val="100000"/>
              </a:lnSpc>
              <a:spcBef>
                <a:spcPts val="0"/>
              </a:spcBef>
              <a:spcAft>
                <a:spcPts val="0"/>
              </a:spcAft>
              <a:buSzPts val="2300"/>
              <a:buChar char="◦"/>
            </a:pPr>
            <a:r>
              <a:rPr lang="en-US" sz="2300"/>
              <a:t>Eupnea is maintained until the body’s demand for oxygen and production of carbon dioxide rises due to greater exertion. Autonomic chemoreceptors in the body monitor the partial pressures of oxygen and carbon dioxide in the blood and send signals to the respiratory center of the brain stem. The respiratory center then adjusts the rate and depth of breathing to return the blood to its normal levels of gas partial pressures.</a:t>
            </a:r>
            <a:endParaRPr sz="2300"/>
          </a:p>
          <a:p>
            <a:pPr indent="-68579" lvl="0" marL="182880" rtl="0" algn="l">
              <a:lnSpc>
                <a:spcPct val="100000"/>
              </a:lnSpc>
              <a:spcBef>
                <a:spcPts val="900"/>
              </a:spcBef>
              <a:spcAft>
                <a:spcPts val="0"/>
              </a:spcAft>
              <a:buSzPts val="1800"/>
              <a:buNone/>
            </a:pPr>
            <a:r>
              <a:t/>
            </a:r>
            <a:endParaRPr sz="2100"/>
          </a:p>
          <a:p>
            <a:pPr indent="-68579" lvl="0" marL="182880" rtl="0" algn="l">
              <a:lnSpc>
                <a:spcPct val="100000"/>
              </a:lnSpc>
              <a:spcBef>
                <a:spcPts val="900"/>
              </a:spcBef>
              <a:spcAft>
                <a:spcPts val="0"/>
              </a:spcAft>
              <a:buSzPts val="1800"/>
              <a:buNone/>
            </a:pPr>
            <a:r>
              <a:t/>
            </a:r>
            <a:endParaRPr sz="21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Neural control of breathing</a:t>
            </a:r>
            <a:br>
              <a:rPr lang="en-US"/>
            </a:br>
            <a:endParaRPr/>
          </a:p>
        </p:txBody>
      </p:sp>
      <p:sp>
        <p:nvSpPr>
          <p:cNvPr id="245" name="Google Shape;245;p21"/>
          <p:cNvSpPr txBox="1"/>
          <p:nvPr>
            <p:ph idx="1" type="body"/>
          </p:nvPr>
        </p:nvSpPr>
        <p:spPr>
          <a:xfrm>
            <a:off x="1066800" y="1659301"/>
            <a:ext cx="10058400" cy="4375800"/>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100000"/>
              </a:lnSpc>
              <a:spcBef>
                <a:spcPts val="0"/>
              </a:spcBef>
              <a:spcAft>
                <a:spcPts val="0"/>
              </a:spcAft>
              <a:buSzPts val="1800"/>
              <a:buChar char="◦"/>
            </a:pPr>
            <a:r>
              <a:rPr lang="en-US"/>
              <a:t>N</a:t>
            </a:r>
            <a:r>
              <a:rPr lang="en-US" sz="2300"/>
              <a:t>o </a:t>
            </a:r>
            <a:r>
              <a:rPr lang="en-US" sz="2300"/>
              <a:t>autorhythmic</a:t>
            </a:r>
            <a:r>
              <a:rPr lang="en-US" sz="2300"/>
              <a:t> pacemaker cells for respiration, as in the heart.</a:t>
            </a:r>
            <a:endParaRPr sz="2300"/>
          </a:p>
          <a:p>
            <a:pPr indent="-214630" lvl="0" marL="182880" rtl="0" algn="l">
              <a:lnSpc>
                <a:spcPct val="100000"/>
              </a:lnSpc>
              <a:spcBef>
                <a:spcPts val="900"/>
              </a:spcBef>
              <a:spcAft>
                <a:spcPts val="0"/>
              </a:spcAft>
              <a:buSzPts val="2300"/>
              <a:buChar char="◦"/>
            </a:pPr>
            <a:r>
              <a:rPr lang="en-US" sz="2300"/>
              <a:t>Exact mechanism for setting the rhythm of respiration remains unknown</a:t>
            </a:r>
            <a:endParaRPr sz="2300"/>
          </a:p>
          <a:p>
            <a:pPr indent="-214630" lvl="0" marL="182880" rtl="0" algn="l">
              <a:lnSpc>
                <a:spcPct val="100000"/>
              </a:lnSpc>
              <a:spcBef>
                <a:spcPts val="900"/>
              </a:spcBef>
              <a:spcAft>
                <a:spcPts val="0"/>
              </a:spcAft>
              <a:buSzPts val="2300"/>
              <a:buChar char="◦"/>
            </a:pPr>
            <a:r>
              <a:rPr lang="en-US" sz="2300"/>
              <a:t>Breathing depends on repetitive stimuli of skeletal muscles from brain</a:t>
            </a:r>
            <a:endParaRPr sz="2300"/>
          </a:p>
          <a:p>
            <a:pPr indent="-214630" lvl="0" marL="182880" rtl="0" algn="l">
              <a:lnSpc>
                <a:spcPct val="100000"/>
              </a:lnSpc>
              <a:spcBef>
                <a:spcPts val="900"/>
              </a:spcBef>
              <a:spcAft>
                <a:spcPts val="0"/>
              </a:spcAft>
              <a:buSzPts val="2300"/>
              <a:buChar char="◦"/>
            </a:pPr>
            <a:r>
              <a:rPr b="1" lang="en-US" sz="2300"/>
              <a:t>Neurons in medulla oblongata and pons control unconscious breathing</a:t>
            </a:r>
            <a:endParaRPr b="1" sz="2300"/>
          </a:p>
          <a:p>
            <a:pPr indent="-214630" lvl="0" marL="182880" rtl="0" algn="l">
              <a:lnSpc>
                <a:spcPct val="100000"/>
              </a:lnSpc>
              <a:spcBef>
                <a:spcPts val="900"/>
              </a:spcBef>
              <a:spcAft>
                <a:spcPts val="0"/>
              </a:spcAft>
              <a:buSzPts val="2300"/>
              <a:buChar char="◦"/>
            </a:pPr>
            <a:r>
              <a:rPr lang="en-US" sz="2300"/>
              <a:t>Voluntary control provided by motor cortex</a:t>
            </a:r>
            <a:endParaRPr sz="2300"/>
          </a:p>
          <a:p>
            <a:pPr indent="-214630" lvl="0" marL="182880" rtl="0" algn="l">
              <a:lnSpc>
                <a:spcPct val="100000"/>
              </a:lnSpc>
              <a:spcBef>
                <a:spcPts val="900"/>
              </a:spcBef>
              <a:spcAft>
                <a:spcPts val="0"/>
              </a:spcAft>
              <a:buSzPts val="2300"/>
              <a:buChar char="◦"/>
            </a:pPr>
            <a:r>
              <a:rPr lang="en-US" sz="2300"/>
              <a:t>Inspiratory neurons fire during inspiration</a:t>
            </a:r>
            <a:endParaRPr sz="2300"/>
          </a:p>
          <a:p>
            <a:pPr indent="-214630" lvl="0" marL="182880" rtl="0" algn="l">
              <a:lnSpc>
                <a:spcPct val="100000"/>
              </a:lnSpc>
              <a:spcBef>
                <a:spcPts val="900"/>
              </a:spcBef>
              <a:spcAft>
                <a:spcPts val="0"/>
              </a:spcAft>
              <a:buSzPts val="2300"/>
              <a:buChar char="◦"/>
            </a:pPr>
            <a:r>
              <a:rPr lang="en-US" sz="2300"/>
              <a:t>Expiratory neurons fire to inhibit inspiratory neurons during eupnoea</a:t>
            </a:r>
            <a:endParaRPr sz="2300"/>
          </a:p>
          <a:p>
            <a:pPr indent="-68579" lvl="0" marL="182880" rtl="0" algn="l">
              <a:lnSpc>
                <a:spcPct val="100000"/>
              </a:lnSpc>
              <a:spcBef>
                <a:spcPts val="900"/>
              </a:spcBef>
              <a:spcAft>
                <a:spcPts val="0"/>
              </a:spcAft>
              <a:buSzPts val="1800"/>
              <a:buNone/>
            </a:pPr>
            <a:r>
              <a:t/>
            </a:r>
            <a:endParaRPr sz="23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Innervation</a:t>
            </a:r>
            <a:br>
              <a:rPr lang="en-US"/>
            </a:br>
            <a:endParaRPr/>
          </a:p>
        </p:txBody>
      </p:sp>
      <p:sp>
        <p:nvSpPr>
          <p:cNvPr id="251" name="Google Shape;251;p22"/>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b="1" lang="en-US" sz="2200"/>
              <a:t>-Phrenic nerve supplies the diaphragm</a:t>
            </a:r>
            <a:endParaRPr b="1" sz="2200"/>
          </a:p>
          <a:p>
            <a:pPr indent="0" lvl="0" marL="0" rtl="0" algn="l">
              <a:lnSpc>
                <a:spcPct val="100000"/>
              </a:lnSpc>
              <a:spcBef>
                <a:spcPts val="900"/>
              </a:spcBef>
              <a:spcAft>
                <a:spcPts val="0"/>
              </a:spcAft>
              <a:buSzPts val="1800"/>
              <a:buNone/>
            </a:pPr>
            <a:r>
              <a:rPr b="1" lang="en-US" sz="2200"/>
              <a:t>-I</a:t>
            </a:r>
            <a:r>
              <a:rPr b="1" lang="en-US" sz="2200"/>
              <a:t>ntercostal nerves supply the intercostal muscles</a:t>
            </a:r>
            <a:endParaRPr b="1" sz="2200"/>
          </a:p>
          <a:p>
            <a:pPr indent="0" lvl="0" marL="0" rtl="0" algn="l">
              <a:lnSpc>
                <a:spcPct val="100000"/>
              </a:lnSpc>
              <a:spcBef>
                <a:spcPts val="900"/>
              </a:spcBef>
              <a:spcAft>
                <a:spcPts val="0"/>
              </a:spcAft>
              <a:buSzPts val="1800"/>
              <a:buNone/>
            </a:pPr>
            <a:r>
              <a:rPr lang="en-US" sz="2200"/>
              <a:t>The rate at which the nerves discharge is influenced by the concentration of oxygen, carbon dioxide and the acidity of the blood.</a:t>
            </a:r>
            <a:endParaRPr sz="2200"/>
          </a:p>
          <a:p>
            <a:pPr indent="0" lvl="0" marL="0" rtl="0" algn="l">
              <a:lnSpc>
                <a:spcPct val="100000"/>
              </a:lnSpc>
              <a:spcBef>
                <a:spcPts val="900"/>
              </a:spcBef>
              <a:spcAft>
                <a:spcPts val="0"/>
              </a:spcAft>
              <a:buSzPts val="1800"/>
              <a:buNone/>
            </a:pPr>
            <a:r>
              <a:rPr lang="en-US" sz="2200"/>
              <a:t>The normal respiratory rate in adults is between </a:t>
            </a:r>
            <a:r>
              <a:rPr b="1" lang="en-US" sz="2200"/>
              <a:t>14 and 18 breaths per minute</a:t>
            </a:r>
            <a:r>
              <a:rPr lang="en-US" sz="2200"/>
              <a:t> on average. </a:t>
            </a:r>
            <a:endParaRPr sz="2200"/>
          </a:p>
          <a:p>
            <a:pPr indent="0" lvl="0" marL="0" rtl="0" algn="l">
              <a:lnSpc>
                <a:spcPct val="100000"/>
              </a:lnSpc>
              <a:spcBef>
                <a:spcPts val="900"/>
              </a:spcBef>
              <a:spcAft>
                <a:spcPts val="0"/>
              </a:spcAft>
              <a:buSzPts val="18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23"/>
          <p:cNvPicPr preferRelativeResize="0"/>
          <p:nvPr>
            <p:ph idx="1" type="body"/>
          </p:nvPr>
        </p:nvPicPr>
        <p:blipFill rotWithShape="1">
          <a:blip r:embed="rId3">
            <a:alphaModFix/>
          </a:blip>
          <a:srcRect b="0" l="0" r="0" t="0"/>
          <a:stretch/>
        </p:blipFill>
        <p:spPr>
          <a:xfrm>
            <a:off x="3451538" y="760264"/>
            <a:ext cx="5434885" cy="527541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Effects of Exercise on Breathing</a:t>
            </a:r>
            <a:endParaRPr/>
          </a:p>
        </p:txBody>
      </p:sp>
      <p:sp>
        <p:nvSpPr>
          <p:cNvPr id="262" name="Google Shape;262;p24"/>
          <p:cNvSpPr txBox="1"/>
          <p:nvPr>
            <p:ph idx="1" type="body"/>
          </p:nvPr>
        </p:nvSpPr>
        <p:spPr>
          <a:xfrm>
            <a:off x="1066800" y="2103125"/>
            <a:ext cx="10058400" cy="42138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t/>
            </a:r>
            <a:endParaRPr sz="2100"/>
          </a:p>
          <a:p>
            <a:pPr indent="-201930" lvl="0" marL="182880" rtl="0" algn="l">
              <a:lnSpc>
                <a:spcPct val="100000"/>
              </a:lnSpc>
              <a:spcBef>
                <a:spcPts val="900"/>
              </a:spcBef>
              <a:spcAft>
                <a:spcPts val="0"/>
              </a:spcAft>
              <a:buSzPts val="2100"/>
              <a:buChar char="◦"/>
            </a:pPr>
            <a:r>
              <a:rPr lang="en-US" sz="2100"/>
              <a:t>During exercise, the muscle cells respire more than they do at rest. This means: Oxygen and glucose must be delivered to them more quickly; Waste carbon dioxide must be removed more quickly</a:t>
            </a:r>
            <a:endParaRPr sz="2100"/>
          </a:p>
          <a:p>
            <a:pPr indent="-201930" lvl="0" marL="182880" rtl="0" algn="l">
              <a:lnSpc>
                <a:spcPct val="100000"/>
              </a:lnSpc>
              <a:spcBef>
                <a:spcPts val="900"/>
              </a:spcBef>
              <a:spcAft>
                <a:spcPts val="0"/>
              </a:spcAft>
              <a:buSzPts val="2100"/>
              <a:buChar char="◦"/>
            </a:pPr>
            <a:r>
              <a:rPr lang="en-US" sz="2100"/>
              <a:t>This is achieved by increasing the breathing rate and heart rate. The stroke volume also increases – this is the volume of blood pumped each beat. The total cardiac output can be calculated using the equation:</a:t>
            </a:r>
            <a:endParaRPr sz="2100"/>
          </a:p>
          <a:p>
            <a:pPr indent="-201930" lvl="0" marL="182880" rtl="0" algn="l">
              <a:lnSpc>
                <a:spcPct val="100000"/>
              </a:lnSpc>
              <a:spcBef>
                <a:spcPts val="900"/>
              </a:spcBef>
              <a:spcAft>
                <a:spcPts val="0"/>
              </a:spcAft>
              <a:buSzPts val="2100"/>
              <a:buChar char="◦"/>
            </a:pPr>
            <a:r>
              <a:rPr b="1" lang="en-US" sz="2100"/>
              <a:t>Cardiac output = stroke volume x heart rate</a:t>
            </a:r>
            <a:endParaRPr b="1" sz="2100"/>
          </a:p>
          <a:p>
            <a:pPr indent="-201930" lvl="0" marL="182880" rtl="0" algn="l">
              <a:lnSpc>
                <a:spcPct val="100000"/>
              </a:lnSpc>
              <a:spcBef>
                <a:spcPts val="900"/>
              </a:spcBef>
              <a:spcAft>
                <a:spcPts val="0"/>
              </a:spcAft>
              <a:buSzPts val="2100"/>
              <a:buChar char="◦"/>
            </a:pPr>
            <a:r>
              <a:rPr lang="en-US" sz="2100"/>
              <a:t>During hard exercise, the oxygen supply may not be enough for the needs of the muscle cells. When this happens, anaerobic respiration takes place, as well as aerobic respiration.</a:t>
            </a:r>
            <a:endParaRPr sz="21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293513c3342_0_0"/>
          <p:cNvSpPr txBox="1"/>
          <p:nvPr>
            <p:ph type="title"/>
          </p:nvPr>
        </p:nvSpPr>
        <p:spPr>
          <a:xfrm>
            <a:off x="1066800" y="642594"/>
            <a:ext cx="10058400" cy="13716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Respiratory Pathologies</a:t>
            </a:r>
            <a:endParaRPr/>
          </a:p>
        </p:txBody>
      </p:sp>
      <p:pic>
        <p:nvPicPr>
          <p:cNvPr id="268" name="Google Shape;268;g293513c3342_0_0"/>
          <p:cNvPicPr preferRelativeResize="0"/>
          <p:nvPr/>
        </p:nvPicPr>
        <p:blipFill>
          <a:blip r:embed="rId3">
            <a:alphaModFix/>
          </a:blip>
          <a:stretch>
            <a:fillRect/>
          </a:stretch>
        </p:blipFill>
        <p:spPr>
          <a:xfrm>
            <a:off x="2885048" y="2103123"/>
            <a:ext cx="5908441" cy="3931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6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62626"/>
              </a:buClr>
              <a:buSzPct val="100000"/>
              <a:buFont typeface="Century Gothic"/>
              <a:buNone/>
            </a:pPr>
            <a:r>
              <a:rPr b="1" lang="en-US"/>
              <a:t>Upper Respiratory Conditions</a:t>
            </a:r>
            <a:endParaRPr b="1"/>
          </a:p>
          <a:p>
            <a:pPr indent="0" lvl="0" marL="0" rtl="0" algn="ctr">
              <a:lnSpc>
                <a:spcPct val="90000"/>
              </a:lnSpc>
              <a:spcBef>
                <a:spcPts val="0"/>
              </a:spcBef>
              <a:spcAft>
                <a:spcPts val="0"/>
              </a:spcAft>
              <a:buClr>
                <a:srgbClr val="262626"/>
              </a:buClr>
              <a:buSzPct val="100000"/>
              <a:buFont typeface="Century Gothic"/>
              <a:buNone/>
            </a:pPr>
            <a:r>
              <a:rPr lang="en-US"/>
              <a:t>Common Cold</a:t>
            </a:r>
            <a:endParaRPr/>
          </a:p>
        </p:txBody>
      </p:sp>
      <p:sp>
        <p:nvSpPr>
          <p:cNvPr id="274" name="Google Shape;274;p6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lang="en-US" sz="2200"/>
              <a:t>The common cold is a </a:t>
            </a:r>
            <a:r>
              <a:rPr b="1" lang="en-US" sz="2200"/>
              <a:t>viral infection</a:t>
            </a:r>
            <a:r>
              <a:rPr lang="en-US" sz="2200"/>
              <a:t> of the upper respiratory tract — nose and throat. A common cold is usually harmless, although it may not feel that way at the time. If it's not a runny nose, sore throat and cough, it's the watery eyes, sneezing and congestion — or maybe all of the above. In fact, because any one of more than 100 viruses can cause a common cold, signs and symptoms tend to vary greatly.</a:t>
            </a:r>
            <a:endParaRPr sz="2200"/>
          </a:p>
          <a:p>
            <a:pPr indent="-208280" lvl="0" marL="182880" rtl="0" algn="l">
              <a:lnSpc>
                <a:spcPct val="100000"/>
              </a:lnSpc>
              <a:spcBef>
                <a:spcPts val="900"/>
              </a:spcBef>
              <a:spcAft>
                <a:spcPts val="0"/>
              </a:spcAft>
              <a:buSzPts val="2200"/>
              <a:buChar char="◦"/>
            </a:pPr>
            <a:r>
              <a:rPr lang="en-US" sz="2200"/>
              <a:t>Preschool children are at greatest risk of frequent colds, but even healthy adults can expect to have a few colds each year. Most people recover from a common cold in about a week or two.</a:t>
            </a:r>
            <a:endParaRPr sz="22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7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280" name="Google Shape;280;p70"/>
          <p:cNvSpPr txBox="1"/>
          <p:nvPr>
            <p:ph idx="1" type="body"/>
          </p:nvPr>
        </p:nvSpPr>
        <p:spPr>
          <a:xfrm>
            <a:off x="1066800" y="1830225"/>
            <a:ext cx="10584000" cy="44439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1665"/>
              <a:buNone/>
            </a:pPr>
            <a:r>
              <a:rPr lang="en-US" sz="1965"/>
              <a:t>Symptoms of a common cold usually appear about </a:t>
            </a:r>
            <a:r>
              <a:rPr b="1" lang="en-US" sz="1965"/>
              <a:t>one to three days after exposure to a cold-causing virus</a:t>
            </a:r>
            <a:r>
              <a:rPr lang="en-US" sz="1965"/>
              <a:t>. Signs and symptoms of a common cold may include:</a:t>
            </a:r>
            <a:endParaRPr sz="1965"/>
          </a:p>
          <a:p>
            <a:pPr indent="-201930" lvl="0" marL="182880" rtl="0" algn="l">
              <a:lnSpc>
                <a:spcPct val="80000"/>
              </a:lnSpc>
              <a:spcBef>
                <a:spcPts val="900"/>
              </a:spcBef>
              <a:spcAft>
                <a:spcPts val="0"/>
              </a:spcAft>
              <a:buSzPts val="1965"/>
              <a:buChar char="◦"/>
            </a:pPr>
            <a:r>
              <a:rPr lang="en-US" sz="1965"/>
              <a:t>Runny or stuffy nose</a:t>
            </a:r>
            <a:endParaRPr sz="1965"/>
          </a:p>
          <a:p>
            <a:pPr indent="-201930" lvl="0" marL="182880" rtl="0" algn="l">
              <a:lnSpc>
                <a:spcPct val="80000"/>
              </a:lnSpc>
              <a:spcBef>
                <a:spcPts val="900"/>
              </a:spcBef>
              <a:spcAft>
                <a:spcPts val="0"/>
              </a:spcAft>
              <a:buSzPts val="1965"/>
              <a:buChar char="◦"/>
            </a:pPr>
            <a:r>
              <a:rPr lang="en-US" sz="1965"/>
              <a:t>Itchy or sore throat</a:t>
            </a:r>
            <a:endParaRPr sz="1965"/>
          </a:p>
          <a:p>
            <a:pPr indent="-201930" lvl="0" marL="182880" rtl="0" algn="l">
              <a:lnSpc>
                <a:spcPct val="80000"/>
              </a:lnSpc>
              <a:spcBef>
                <a:spcPts val="900"/>
              </a:spcBef>
              <a:spcAft>
                <a:spcPts val="0"/>
              </a:spcAft>
              <a:buSzPts val="1965"/>
              <a:buChar char="◦"/>
            </a:pPr>
            <a:r>
              <a:rPr lang="en-US" sz="1965"/>
              <a:t>Cough</a:t>
            </a:r>
            <a:endParaRPr sz="1965"/>
          </a:p>
          <a:p>
            <a:pPr indent="-201930" lvl="0" marL="182880" rtl="0" algn="l">
              <a:lnSpc>
                <a:spcPct val="80000"/>
              </a:lnSpc>
              <a:spcBef>
                <a:spcPts val="900"/>
              </a:spcBef>
              <a:spcAft>
                <a:spcPts val="0"/>
              </a:spcAft>
              <a:buSzPts val="1965"/>
              <a:buChar char="◦"/>
            </a:pPr>
            <a:r>
              <a:rPr lang="en-US" sz="1965"/>
              <a:t>Congestion</a:t>
            </a:r>
            <a:endParaRPr sz="1965"/>
          </a:p>
          <a:p>
            <a:pPr indent="-201930" lvl="0" marL="182880" rtl="0" algn="l">
              <a:lnSpc>
                <a:spcPct val="80000"/>
              </a:lnSpc>
              <a:spcBef>
                <a:spcPts val="900"/>
              </a:spcBef>
              <a:spcAft>
                <a:spcPts val="0"/>
              </a:spcAft>
              <a:buSzPts val="1965"/>
              <a:buChar char="◦"/>
            </a:pPr>
            <a:r>
              <a:rPr lang="en-US" sz="1965"/>
              <a:t>Slight body aches or a mild headache</a:t>
            </a:r>
            <a:endParaRPr sz="1965"/>
          </a:p>
          <a:p>
            <a:pPr indent="-201930" lvl="0" marL="182880" rtl="0" algn="l">
              <a:lnSpc>
                <a:spcPct val="80000"/>
              </a:lnSpc>
              <a:spcBef>
                <a:spcPts val="900"/>
              </a:spcBef>
              <a:spcAft>
                <a:spcPts val="0"/>
              </a:spcAft>
              <a:buSzPts val="1965"/>
              <a:buChar char="◦"/>
            </a:pPr>
            <a:r>
              <a:rPr lang="en-US" sz="1965"/>
              <a:t>Sneezing</a:t>
            </a:r>
            <a:endParaRPr sz="1965"/>
          </a:p>
          <a:p>
            <a:pPr indent="-201930" lvl="0" marL="182880" rtl="0" algn="l">
              <a:lnSpc>
                <a:spcPct val="80000"/>
              </a:lnSpc>
              <a:spcBef>
                <a:spcPts val="900"/>
              </a:spcBef>
              <a:spcAft>
                <a:spcPts val="0"/>
              </a:spcAft>
              <a:buSzPts val="1965"/>
              <a:buChar char="◦"/>
            </a:pPr>
            <a:r>
              <a:rPr lang="en-US" sz="1965"/>
              <a:t>Watery eyes</a:t>
            </a:r>
            <a:endParaRPr sz="1965"/>
          </a:p>
          <a:p>
            <a:pPr indent="-201930" lvl="0" marL="182880" rtl="0" algn="l">
              <a:lnSpc>
                <a:spcPct val="80000"/>
              </a:lnSpc>
              <a:spcBef>
                <a:spcPts val="900"/>
              </a:spcBef>
              <a:spcAft>
                <a:spcPts val="0"/>
              </a:spcAft>
              <a:buSzPts val="1965"/>
              <a:buChar char="◦"/>
            </a:pPr>
            <a:r>
              <a:rPr lang="en-US" sz="1965"/>
              <a:t>Low-grade fever</a:t>
            </a:r>
            <a:endParaRPr sz="1965"/>
          </a:p>
          <a:p>
            <a:pPr indent="-201930" lvl="0" marL="182880" rtl="0" algn="l">
              <a:lnSpc>
                <a:spcPct val="80000"/>
              </a:lnSpc>
              <a:spcBef>
                <a:spcPts val="900"/>
              </a:spcBef>
              <a:spcAft>
                <a:spcPts val="0"/>
              </a:spcAft>
              <a:buSzPts val="1965"/>
              <a:buChar char="◦"/>
            </a:pPr>
            <a:r>
              <a:rPr lang="en-US" sz="1965"/>
              <a:t>Mild fatigue</a:t>
            </a:r>
            <a:endParaRPr sz="1965"/>
          </a:p>
          <a:p>
            <a:pPr indent="-201930" lvl="0" marL="182880" rtl="0" algn="l">
              <a:lnSpc>
                <a:spcPct val="80000"/>
              </a:lnSpc>
              <a:spcBef>
                <a:spcPts val="900"/>
              </a:spcBef>
              <a:spcAft>
                <a:spcPts val="0"/>
              </a:spcAft>
              <a:buSzPts val="1965"/>
              <a:buChar char="◦"/>
            </a:pPr>
            <a:r>
              <a:rPr lang="en-US" sz="1965"/>
              <a:t>The discharge from the nose may become thicker and yellow or green in color as a common cold runs its course.</a:t>
            </a:r>
            <a:endParaRPr sz="1965"/>
          </a:p>
          <a:p>
            <a:pPr indent="-77152" lvl="0" marL="182880" rtl="0" algn="l">
              <a:lnSpc>
                <a:spcPct val="80000"/>
              </a:lnSpc>
              <a:spcBef>
                <a:spcPts val="900"/>
              </a:spcBef>
              <a:spcAft>
                <a:spcPts val="0"/>
              </a:spcAft>
              <a:buSzPts val="1665"/>
              <a:buNone/>
            </a:pPr>
            <a:r>
              <a:t/>
            </a:r>
            <a:endParaRPr sz="1665"/>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7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a:t>
            </a:r>
            <a:endParaRPr/>
          </a:p>
        </p:txBody>
      </p:sp>
      <p:sp>
        <p:nvSpPr>
          <p:cNvPr id="286" name="Google Shape;286;p71"/>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20980" lvl="0" marL="182880" rtl="0" algn="l">
              <a:lnSpc>
                <a:spcPct val="100000"/>
              </a:lnSpc>
              <a:spcBef>
                <a:spcPts val="0"/>
              </a:spcBef>
              <a:spcAft>
                <a:spcPts val="0"/>
              </a:spcAft>
              <a:buSzPts val="2400"/>
              <a:buChar char="◦"/>
            </a:pPr>
            <a:r>
              <a:rPr lang="en-US" sz="2400"/>
              <a:t>Although more than 100 viruses can cause a common cold, the </a:t>
            </a:r>
            <a:r>
              <a:rPr b="1" lang="en-US" sz="2400"/>
              <a:t>rhinovirus</a:t>
            </a:r>
            <a:r>
              <a:rPr lang="en-US" sz="2400"/>
              <a:t> is the most common culprit, and it's highly contagious.</a:t>
            </a:r>
            <a:endParaRPr sz="2400"/>
          </a:p>
          <a:p>
            <a:pPr indent="-220980" lvl="0" marL="182880" rtl="0" algn="l">
              <a:lnSpc>
                <a:spcPct val="100000"/>
              </a:lnSpc>
              <a:spcBef>
                <a:spcPts val="900"/>
              </a:spcBef>
              <a:spcAft>
                <a:spcPts val="0"/>
              </a:spcAft>
              <a:buSzPts val="2400"/>
              <a:buChar char="◦"/>
            </a:pPr>
            <a:r>
              <a:rPr lang="en-US" sz="2400"/>
              <a:t>A cold virus enters the body through the mouth, eyes or nose. The virus can spread through droplets in the air when someone who is sick coughs, sneezes or talks. But it also spreads by hand-to-hand contact with someone who has a cold or by sharing contaminated objects (vehicles of transmission), such as utensils, towels, toys or telephones. </a:t>
            </a:r>
            <a:endParaRPr sz="2400"/>
          </a:p>
          <a:p>
            <a:pPr indent="-68579" lvl="0" marL="182880" rtl="0" algn="l">
              <a:lnSpc>
                <a:spcPct val="100000"/>
              </a:lnSpc>
              <a:spcBef>
                <a:spcPts val="900"/>
              </a:spcBef>
              <a:spcAft>
                <a:spcPts val="0"/>
              </a:spcAft>
              <a:buSzPts val="1800"/>
              <a:buNone/>
            </a:pPr>
            <a:r>
              <a:t/>
            </a:r>
            <a:endParaRPr sz="22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7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Sinusitis</a:t>
            </a:r>
            <a:endParaRPr/>
          </a:p>
        </p:txBody>
      </p:sp>
      <p:sp>
        <p:nvSpPr>
          <p:cNvPr id="292" name="Google Shape;292;p73"/>
          <p:cNvSpPr txBox="1"/>
          <p:nvPr>
            <p:ph idx="1" type="body"/>
          </p:nvPr>
        </p:nvSpPr>
        <p:spPr>
          <a:xfrm>
            <a:off x="1066800" y="1625300"/>
            <a:ext cx="10058400" cy="48987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00000"/>
              </a:lnSpc>
              <a:spcBef>
                <a:spcPts val="0"/>
              </a:spcBef>
              <a:spcAft>
                <a:spcPts val="0"/>
              </a:spcAft>
              <a:buNone/>
            </a:pPr>
            <a:r>
              <a:t/>
            </a:r>
            <a:endParaRPr/>
          </a:p>
          <a:p>
            <a:pPr indent="-158115" lvl="0" marL="182880" rtl="0" algn="l">
              <a:lnSpc>
                <a:spcPct val="100000"/>
              </a:lnSpc>
              <a:spcBef>
                <a:spcPts val="900"/>
              </a:spcBef>
              <a:spcAft>
                <a:spcPts val="0"/>
              </a:spcAft>
              <a:buSzPct val="86200"/>
              <a:buChar char="◦"/>
            </a:pPr>
            <a:r>
              <a:rPr b="1" lang="en-US" sz="3016"/>
              <a:t>Sinusitis</a:t>
            </a:r>
            <a:r>
              <a:rPr lang="en-US" sz="2216"/>
              <a:t>: </a:t>
            </a:r>
            <a:r>
              <a:rPr lang="en-US" sz="2746"/>
              <a:t>is an inflammation, or swelling, of the tissue lining the sinuses. Normally, sinuses are filled with air, but when sinuses become blocked and filled with fluid, germs (bacteria, viruses, and fungi) can grow and cause an infection. Conditions that can cause sinus blockage include the common cold, allergic rhinitis, nasal polyps (small growths in the lining of the nose), or a deviated septum (a shift in the nasal cavity). There are different types of sinusitis, including:</a:t>
            </a:r>
            <a:endParaRPr sz="2746"/>
          </a:p>
          <a:p>
            <a:pPr indent="-188123" lvl="1" marL="457200" rtl="0" algn="l">
              <a:lnSpc>
                <a:spcPct val="100000"/>
              </a:lnSpc>
              <a:spcBef>
                <a:spcPts val="500"/>
              </a:spcBef>
              <a:spcAft>
                <a:spcPts val="0"/>
              </a:spcAft>
              <a:buSzPct val="93985"/>
              <a:buChar char="◦"/>
            </a:pPr>
            <a:r>
              <a:rPr b="1" lang="en-US" sz="2145"/>
              <a:t>A</a:t>
            </a:r>
            <a:r>
              <a:rPr b="1" lang="en-US" sz="2509"/>
              <a:t>c</a:t>
            </a:r>
            <a:r>
              <a:rPr b="1" lang="en-US" sz="2380"/>
              <a:t>ute sinusitis:</a:t>
            </a:r>
            <a:r>
              <a:rPr lang="en-US" sz="2380"/>
              <a:t> A sudden onset of cold-like symptoms such as runny, stuffy nose and facia</a:t>
            </a:r>
            <a:r>
              <a:rPr lang="en-US" sz="2016"/>
              <a:t>l </a:t>
            </a:r>
            <a:r>
              <a:rPr lang="en-US" sz="2369"/>
              <a:t>pain that does not go away after 10 to 14 days. Acute sinusitis typically lasts 4 weeks or less.</a:t>
            </a:r>
            <a:endParaRPr sz="2369"/>
          </a:p>
          <a:p>
            <a:pPr indent="-205492" lvl="1" marL="457200" rtl="0" algn="l">
              <a:lnSpc>
                <a:spcPct val="100000"/>
              </a:lnSpc>
              <a:spcBef>
                <a:spcPts val="500"/>
              </a:spcBef>
              <a:spcAft>
                <a:spcPts val="0"/>
              </a:spcAft>
              <a:buSzPct val="100000"/>
              <a:buChar char="◦"/>
            </a:pPr>
            <a:r>
              <a:rPr b="1" lang="en-US" sz="2369"/>
              <a:t>Subacute sinusitis:</a:t>
            </a:r>
            <a:r>
              <a:rPr lang="en-US" sz="2369"/>
              <a:t> An inflammation lasting 4 to 8 weeks.</a:t>
            </a:r>
            <a:endParaRPr sz="2369"/>
          </a:p>
          <a:p>
            <a:pPr indent="-205492" lvl="1" marL="457200" rtl="0" algn="l">
              <a:lnSpc>
                <a:spcPct val="100000"/>
              </a:lnSpc>
              <a:spcBef>
                <a:spcPts val="500"/>
              </a:spcBef>
              <a:spcAft>
                <a:spcPts val="0"/>
              </a:spcAft>
              <a:buSzPct val="100000"/>
              <a:buChar char="◦"/>
            </a:pPr>
            <a:r>
              <a:rPr b="1" lang="en-US" sz="2369"/>
              <a:t>Chronic sinusitis</a:t>
            </a:r>
            <a:r>
              <a:rPr lang="en-US" sz="2369"/>
              <a:t>: A condition characterized by sinus inflammation symptoms lasting 8 weeks or longer.</a:t>
            </a:r>
            <a:endParaRPr sz="2369"/>
          </a:p>
          <a:p>
            <a:pPr indent="-205492" lvl="1" marL="457200" rtl="0" algn="l">
              <a:lnSpc>
                <a:spcPct val="100000"/>
              </a:lnSpc>
              <a:spcBef>
                <a:spcPts val="500"/>
              </a:spcBef>
              <a:spcAft>
                <a:spcPts val="0"/>
              </a:spcAft>
              <a:buSzPct val="100000"/>
              <a:buChar char="◦"/>
            </a:pPr>
            <a:r>
              <a:rPr b="1" lang="en-US" sz="2369"/>
              <a:t>Recurrent sinusitis: </a:t>
            </a:r>
            <a:r>
              <a:rPr lang="en-US" sz="2369"/>
              <a:t>Several attacks within a year.</a:t>
            </a:r>
            <a:endParaRPr sz="2369"/>
          </a:p>
          <a:p>
            <a:pPr indent="-77152" lvl="0" marL="182880" rtl="0" algn="l">
              <a:lnSpc>
                <a:spcPct val="100000"/>
              </a:lnSpc>
              <a:spcBef>
                <a:spcPts val="900"/>
              </a:spcBef>
              <a:spcAft>
                <a:spcPts val="0"/>
              </a:spcAft>
              <a:buSzPct val="100000"/>
              <a:buNone/>
            </a:pPr>
            <a:r>
              <a:t/>
            </a:r>
            <a:endParaRPr/>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7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 of Sinusitis</a:t>
            </a:r>
            <a:endParaRPr/>
          </a:p>
        </p:txBody>
      </p:sp>
      <p:sp>
        <p:nvSpPr>
          <p:cNvPr id="298" name="Google Shape;298;p7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a:t>Some of the primary symptoms of acute sinusitis include:</a:t>
            </a:r>
            <a:endParaRPr/>
          </a:p>
          <a:p>
            <a:pPr indent="-182880" lvl="0" marL="182880" rtl="0" algn="l">
              <a:lnSpc>
                <a:spcPct val="100000"/>
              </a:lnSpc>
              <a:spcBef>
                <a:spcPts val="900"/>
              </a:spcBef>
              <a:spcAft>
                <a:spcPts val="0"/>
              </a:spcAft>
              <a:buSzPts val="1800"/>
              <a:buChar char="◦"/>
            </a:pPr>
            <a:r>
              <a:rPr lang="en-US"/>
              <a:t>Facial pain/pressure</a:t>
            </a:r>
            <a:endParaRPr/>
          </a:p>
          <a:p>
            <a:pPr indent="-182880" lvl="0" marL="182880" rtl="0" algn="l">
              <a:lnSpc>
                <a:spcPct val="100000"/>
              </a:lnSpc>
              <a:spcBef>
                <a:spcPts val="900"/>
              </a:spcBef>
              <a:spcAft>
                <a:spcPts val="0"/>
              </a:spcAft>
              <a:buSzPts val="1800"/>
              <a:buChar char="◦"/>
            </a:pPr>
            <a:r>
              <a:rPr lang="en-US"/>
              <a:t>Nasal stuffiness</a:t>
            </a:r>
            <a:endParaRPr/>
          </a:p>
          <a:p>
            <a:pPr indent="-182880" lvl="0" marL="182880" rtl="0" algn="l">
              <a:lnSpc>
                <a:spcPct val="100000"/>
              </a:lnSpc>
              <a:spcBef>
                <a:spcPts val="900"/>
              </a:spcBef>
              <a:spcAft>
                <a:spcPts val="0"/>
              </a:spcAft>
              <a:buSzPts val="1800"/>
              <a:buChar char="◦"/>
            </a:pPr>
            <a:r>
              <a:rPr lang="en-US"/>
              <a:t>Nasal discharge</a:t>
            </a:r>
            <a:endParaRPr/>
          </a:p>
          <a:p>
            <a:pPr indent="-182880" lvl="0" marL="182880" rtl="0" algn="l">
              <a:lnSpc>
                <a:spcPct val="100000"/>
              </a:lnSpc>
              <a:spcBef>
                <a:spcPts val="900"/>
              </a:spcBef>
              <a:spcAft>
                <a:spcPts val="0"/>
              </a:spcAft>
              <a:buSzPts val="1800"/>
              <a:buChar char="◦"/>
            </a:pPr>
            <a:r>
              <a:rPr lang="en-US"/>
              <a:t>Loss of smell</a:t>
            </a:r>
            <a:endParaRPr/>
          </a:p>
          <a:p>
            <a:pPr indent="-182880" lvl="0" marL="182880" rtl="0" algn="l">
              <a:lnSpc>
                <a:spcPct val="100000"/>
              </a:lnSpc>
              <a:spcBef>
                <a:spcPts val="900"/>
              </a:spcBef>
              <a:spcAft>
                <a:spcPts val="0"/>
              </a:spcAft>
              <a:buSzPts val="1800"/>
              <a:buChar char="◦"/>
            </a:pPr>
            <a:r>
              <a:rPr lang="en-US"/>
              <a:t>Cough/congestion</a:t>
            </a:r>
            <a:endParaRPr/>
          </a:p>
          <a:p>
            <a:pPr indent="-182880" lvl="0" marL="182880" rtl="0" algn="l">
              <a:lnSpc>
                <a:spcPct val="100000"/>
              </a:lnSpc>
              <a:spcBef>
                <a:spcPts val="900"/>
              </a:spcBef>
              <a:spcAft>
                <a:spcPts val="0"/>
              </a:spcAft>
              <a:buSzPts val="1800"/>
              <a:buChar char="◦"/>
            </a:pPr>
            <a:r>
              <a:rPr lang="en-US"/>
              <a:t>Fever</a:t>
            </a:r>
            <a:endParaRPr/>
          </a:p>
          <a:p>
            <a:pPr indent="-182880" lvl="0" marL="182880" rtl="0" algn="l">
              <a:lnSpc>
                <a:spcPct val="100000"/>
              </a:lnSpc>
              <a:spcBef>
                <a:spcPts val="900"/>
              </a:spcBef>
              <a:spcAft>
                <a:spcPts val="0"/>
              </a:spcAft>
              <a:buSzPts val="1800"/>
              <a:buChar char="◦"/>
            </a:pPr>
            <a:r>
              <a:rPr lang="en-US"/>
              <a:t>Bad breath</a:t>
            </a:r>
            <a:endParaRPr/>
          </a:p>
          <a:p>
            <a:pPr indent="-182880" lvl="0" marL="182880" rtl="0" algn="l">
              <a:lnSpc>
                <a:spcPct val="100000"/>
              </a:lnSpc>
              <a:spcBef>
                <a:spcPts val="900"/>
              </a:spcBef>
              <a:spcAft>
                <a:spcPts val="0"/>
              </a:spcAft>
              <a:buSzPts val="1800"/>
              <a:buChar char="◦"/>
            </a:pPr>
            <a:r>
              <a:rPr lang="en-US"/>
              <a:t>Fatigue</a:t>
            </a:r>
            <a:endParaRPr/>
          </a:p>
          <a:p>
            <a:pPr indent="-182880" lvl="0" marL="182880" rtl="0" algn="l">
              <a:lnSpc>
                <a:spcPct val="100000"/>
              </a:lnSpc>
              <a:spcBef>
                <a:spcPts val="900"/>
              </a:spcBef>
              <a:spcAft>
                <a:spcPts val="0"/>
              </a:spcAft>
              <a:buSzPts val="1800"/>
              <a:buChar char="◦"/>
            </a:pPr>
            <a:r>
              <a:rPr lang="en-US"/>
              <a:t>Dental pain</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2942101ed06_0_13"/>
          <p:cNvSpPr txBox="1"/>
          <p:nvPr>
            <p:ph type="title"/>
          </p:nvPr>
        </p:nvSpPr>
        <p:spPr>
          <a:xfrm>
            <a:off x="1066800" y="642594"/>
            <a:ext cx="10058400" cy="13716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Sinusitis</a:t>
            </a:r>
            <a:endParaRPr/>
          </a:p>
        </p:txBody>
      </p:sp>
      <p:pic>
        <p:nvPicPr>
          <p:cNvPr id="304" name="Google Shape;304;g2942101ed06_0_13"/>
          <p:cNvPicPr preferRelativeResize="0"/>
          <p:nvPr/>
        </p:nvPicPr>
        <p:blipFill>
          <a:blip r:embed="rId3">
            <a:alphaModFix/>
          </a:blip>
          <a:stretch>
            <a:fillRect/>
          </a:stretch>
        </p:blipFill>
        <p:spPr>
          <a:xfrm>
            <a:off x="1446888" y="1744468"/>
            <a:ext cx="9298225" cy="46491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7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Otitis Media</a:t>
            </a:r>
            <a:endParaRPr/>
          </a:p>
        </p:txBody>
      </p:sp>
      <p:sp>
        <p:nvSpPr>
          <p:cNvPr id="310" name="Google Shape;310;p7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b="1" lang="en-US" sz="2000"/>
              <a:t>middle ear infection</a:t>
            </a:r>
            <a:r>
              <a:rPr lang="en-US" sz="2000"/>
              <a:t> that is most common in infants and young children, especially those between the ages of 6 months and 3 years. By the age of one year, most children will have had one or more middle ear infections. Although a middle ear infection can occur at any age, it's much less common in older children and adults. Ear infections do not spread from person to person and they most commonly occur with a cold. Antibiotics are often used to treat ear infections.</a:t>
            </a:r>
            <a:endParaRPr sz="2000"/>
          </a:p>
          <a:p>
            <a:pPr indent="-195580" lvl="0" marL="182880" rtl="0" algn="l">
              <a:lnSpc>
                <a:spcPct val="100000"/>
              </a:lnSpc>
              <a:spcBef>
                <a:spcPts val="900"/>
              </a:spcBef>
              <a:spcAft>
                <a:spcPts val="0"/>
              </a:spcAft>
              <a:buSzPts val="2000"/>
              <a:buChar char="◦"/>
            </a:pPr>
            <a:r>
              <a:rPr lang="en-US" sz="2000"/>
              <a:t>The middle ear is connected to the throat by a small tube called the </a:t>
            </a:r>
            <a:r>
              <a:rPr b="1" lang="en-US" sz="2000"/>
              <a:t>eustachian tube</a:t>
            </a:r>
            <a:r>
              <a:rPr lang="en-US" sz="2000"/>
              <a:t>. It's protected from the outside by a thin shield called the tympanic membrane, or eardrum. Viruses and bacteria that normally live in the throat can sometimes cross into the middle ear through the eustachian tube, causing an infection.</a:t>
            </a:r>
            <a:endParaRPr sz="20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7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Types</a:t>
            </a:r>
            <a:endParaRPr/>
          </a:p>
        </p:txBody>
      </p:sp>
      <p:sp>
        <p:nvSpPr>
          <p:cNvPr id="316" name="Google Shape;316;p79"/>
          <p:cNvSpPr txBox="1"/>
          <p:nvPr>
            <p:ph idx="1" type="body"/>
          </p:nvPr>
        </p:nvSpPr>
        <p:spPr>
          <a:xfrm>
            <a:off x="1066800" y="1647975"/>
            <a:ext cx="10058400" cy="4739700"/>
          </a:xfrm>
          <a:prstGeom prst="rect">
            <a:avLst/>
          </a:prstGeom>
          <a:noFill/>
          <a:ln>
            <a:noFill/>
          </a:ln>
        </p:spPr>
        <p:txBody>
          <a:bodyPr anchorCtr="0" anchor="t" bIns="45700" lIns="91425" spcFirstLastPara="1" rIns="91425" wrap="square" tIns="45700">
            <a:normAutofit lnSpcReduction="10000"/>
          </a:bodyPr>
          <a:lstStyle/>
          <a:p>
            <a:pPr indent="-195580" lvl="0" marL="182880" rtl="0" algn="l">
              <a:lnSpc>
                <a:spcPct val="100000"/>
              </a:lnSpc>
              <a:spcBef>
                <a:spcPts val="0"/>
              </a:spcBef>
              <a:spcAft>
                <a:spcPts val="0"/>
              </a:spcAft>
              <a:buSzPts val="2000"/>
              <a:buChar char="◦"/>
            </a:pPr>
            <a:r>
              <a:rPr lang="en-US" sz="2000"/>
              <a:t>Middle ear infections can be categorized as acute, chronic or serous.</a:t>
            </a:r>
            <a:endParaRPr sz="2000"/>
          </a:p>
          <a:p>
            <a:pPr indent="-195580" lvl="0" marL="182880" rtl="0" algn="l">
              <a:lnSpc>
                <a:spcPct val="100000"/>
              </a:lnSpc>
              <a:spcBef>
                <a:spcPts val="900"/>
              </a:spcBef>
              <a:spcAft>
                <a:spcPts val="0"/>
              </a:spcAft>
              <a:buSzPts val="2000"/>
              <a:buChar char="◦"/>
            </a:pPr>
            <a:r>
              <a:rPr b="1" lang="en-US" sz="2000"/>
              <a:t>Common symptoms</a:t>
            </a:r>
            <a:r>
              <a:rPr lang="en-US" sz="2000"/>
              <a:t> of acute otitis media are</a:t>
            </a:r>
            <a:r>
              <a:rPr b="1" lang="en-US" sz="2000"/>
              <a:t> fever, pain, and irritability</a:t>
            </a:r>
            <a:r>
              <a:rPr lang="en-US" sz="2000"/>
              <a:t>. Other symptoms can include difficulty sleeping, tugging on the ear and loss of or decreased hearing. In children, the ear infection often begins after the child has had a cold for several days.</a:t>
            </a:r>
            <a:endParaRPr sz="2000"/>
          </a:p>
          <a:p>
            <a:pPr indent="-195580" lvl="0" marL="182880" rtl="0" algn="l">
              <a:lnSpc>
                <a:spcPct val="100000"/>
              </a:lnSpc>
              <a:spcBef>
                <a:spcPts val="900"/>
              </a:spcBef>
              <a:spcAft>
                <a:spcPts val="0"/>
              </a:spcAft>
              <a:buSzPts val="2000"/>
              <a:buChar char="◦"/>
            </a:pPr>
            <a:r>
              <a:rPr lang="en-US" sz="2000"/>
              <a:t>It's more difficult to detect signs of ear infection in young babies. You may notice a change in mood or feeding, and the infant will most likely have a fever. Because ear infections are usually painful, many babies will be irritable.</a:t>
            </a:r>
            <a:endParaRPr sz="2000"/>
          </a:p>
          <a:p>
            <a:pPr indent="-182880" lvl="0" marL="182880" rtl="0" algn="l">
              <a:lnSpc>
                <a:spcPct val="100000"/>
              </a:lnSpc>
              <a:spcBef>
                <a:spcPts val="900"/>
              </a:spcBef>
              <a:spcAft>
                <a:spcPts val="0"/>
              </a:spcAft>
              <a:buSzPts val="1800"/>
              <a:buChar char="◦"/>
            </a:pPr>
            <a:r>
              <a:rPr lang="en-US" sz="2000"/>
              <a:t>If </a:t>
            </a:r>
            <a:r>
              <a:rPr b="1" lang="en-US" sz="2000"/>
              <a:t>fluid</a:t>
            </a:r>
            <a:r>
              <a:rPr lang="en-US" sz="2000"/>
              <a:t> builds up in the ear, the infection is called </a:t>
            </a:r>
            <a:r>
              <a:rPr b="1" lang="en-US" sz="2000"/>
              <a:t>serous otitis media</a:t>
            </a:r>
            <a:r>
              <a:rPr lang="en-US" sz="2000"/>
              <a:t>. (That's serous, referring to fluid, not serious.) This occurs when the eustachian tube becomes blocked, and pressure in the middle ear drops. Under these circumstances, the child might experience hearing loss or impairment in the infected ear. This is usually only temporary</a:t>
            </a:r>
            <a:r>
              <a:rPr lang="en-US"/>
              <a:t>. </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7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Risk Factors</a:t>
            </a:r>
            <a:endParaRPr/>
          </a:p>
        </p:txBody>
      </p:sp>
      <p:sp>
        <p:nvSpPr>
          <p:cNvPr id="322" name="Google Shape;322;p78"/>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00000"/>
              </a:lnSpc>
              <a:spcBef>
                <a:spcPts val="0"/>
              </a:spcBef>
              <a:spcAft>
                <a:spcPts val="0"/>
              </a:spcAft>
              <a:buSzPct val="100000"/>
              <a:buNone/>
            </a:pPr>
            <a:r>
              <a:rPr lang="en-US"/>
              <a:t>Some factors that increase a child's risk for middle ear infections include:</a:t>
            </a:r>
            <a:endParaRPr/>
          </a:p>
          <a:p>
            <a:pPr indent="-182880" lvl="0" marL="182880" rtl="0" algn="l">
              <a:lnSpc>
                <a:spcPct val="100000"/>
              </a:lnSpc>
              <a:spcBef>
                <a:spcPts val="900"/>
              </a:spcBef>
              <a:spcAft>
                <a:spcPts val="0"/>
              </a:spcAft>
              <a:buSzPct val="100000"/>
              <a:buChar char="◦"/>
            </a:pPr>
            <a:r>
              <a:rPr lang="en-US"/>
              <a:t>Crowded living conditions</a:t>
            </a:r>
            <a:endParaRPr/>
          </a:p>
          <a:p>
            <a:pPr indent="-182880" lvl="0" marL="182880" rtl="0" algn="l">
              <a:lnSpc>
                <a:spcPct val="100000"/>
              </a:lnSpc>
              <a:spcBef>
                <a:spcPts val="900"/>
              </a:spcBef>
              <a:spcAft>
                <a:spcPts val="0"/>
              </a:spcAft>
              <a:buSzPct val="100000"/>
              <a:buChar char="◦"/>
            </a:pPr>
            <a:r>
              <a:rPr lang="en-US"/>
              <a:t>Attending daycare</a:t>
            </a:r>
            <a:endParaRPr/>
          </a:p>
          <a:p>
            <a:pPr indent="-182880" lvl="0" marL="182880" rtl="0" algn="l">
              <a:lnSpc>
                <a:spcPct val="100000"/>
              </a:lnSpc>
              <a:spcBef>
                <a:spcPts val="900"/>
              </a:spcBef>
              <a:spcAft>
                <a:spcPts val="0"/>
              </a:spcAft>
              <a:buSzPct val="100000"/>
              <a:buChar char="◦"/>
            </a:pPr>
            <a:r>
              <a:rPr lang="en-US"/>
              <a:t>Exposure to secondhand smoke</a:t>
            </a:r>
            <a:endParaRPr/>
          </a:p>
          <a:p>
            <a:pPr indent="-182880" lvl="0" marL="182880" rtl="0" algn="l">
              <a:lnSpc>
                <a:spcPct val="100000"/>
              </a:lnSpc>
              <a:spcBef>
                <a:spcPts val="900"/>
              </a:spcBef>
              <a:spcAft>
                <a:spcPts val="0"/>
              </a:spcAft>
              <a:buSzPct val="100000"/>
              <a:buChar char="◦"/>
            </a:pPr>
            <a:r>
              <a:rPr lang="en-US"/>
              <a:t>Respiratory illnesses such as the common cold</a:t>
            </a:r>
            <a:endParaRPr/>
          </a:p>
          <a:p>
            <a:pPr indent="-182880" lvl="0" marL="182880" rtl="0" algn="l">
              <a:lnSpc>
                <a:spcPct val="100000"/>
              </a:lnSpc>
              <a:spcBef>
                <a:spcPts val="900"/>
              </a:spcBef>
              <a:spcAft>
                <a:spcPts val="0"/>
              </a:spcAft>
              <a:buSzPct val="100000"/>
              <a:buChar char="◦"/>
            </a:pPr>
            <a:r>
              <a:rPr lang="en-US"/>
              <a:t>Close contact with siblings who have colds</a:t>
            </a:r>
            <a:endParaRPr/>
          </a:p>
          <a:p>
            <a:pPr indent="-182880" lvl="0" marL="182880" rtl="0" algn="l">
              <a:lnSpc>
                <a:spcPct val="100000"/>
              </a:lnSpc>
              <a:spcBef>
                <a:spcPts val="900"/>
              </a:spcBef>
              <a:spcAft>
                <a:spcPts val="0"/>
              </a:spcAft>
              <a:buSzPct val="100000"/>
              <a:buChar char="◦"/>
            </a:pPr>
            <a:r>
              <a:rPr lang="en-US"/>
              <a:t>Having a cleft palate</a:t>
            </a:r>
            <a:endParaRPr/>
          </a:p>
          <a:p>
            <a:pPr indent="-182880" lvl="0" marL="182880" rtl="0" algn="l">
              <a:lnSpc>
                <a:spcPct val="100000"/>
              </a:lnSpc>
              <a:spcBef>
                <a:spcPts val="900"/>
              </a:spcBef>
              <a:spcAft>
                <a:spcPts val="0"/>
              </a:spcAft>
              <a:buSzPct val="100000"/>
              <a:buChar char="◦"/>
            </a:pPr>
            <a:r>
              <a:rPr lang="en-US"/>
              <a:t>Allergies that cause congestion on a chronic basis</a:t>
            </a:r>
            <a:endParaRPr/>
          </a:p>
          <a:p>
            <a:pPr indent="-182880" lvl="0" marL="182880" rtl="0" algn="l">
              <a:lnSpc>
                <a:spcPct val="100000"/>
              </a:lnSpc>
              <a:spcBef>
                <a:spcPts val="900"/>
              </a:spcBef>
              <a:spcAft>
                <a:spcPts val="0"/>
              </a:spcAft>
              <a:buSzPct val="100000"/>
              <a:buChar char="◦"/>
            </a:pPr>
            <a:r>
              <a:rPr lang="en-US"/>
              <a:t>Premature birth</a:t>
            </a:r>
            <a:endParaRPr/>
          </a:p>
          <a:p>
            <a:pPr indent="-182880" lvl="0" marL="182880" rtl="0" algn="l">
              <a:lnSpc>
                <a:spcPct val="100000"/>
              </a:lnSpc>
              <a:spcBef>
                <a:spcPts val="900"/>
              </a:spcBef>
              <a:spcAft>
                <a:spcPts val="0"/>
              </a:spcAft>
              <a:buSzPct val="100000"/>
              <a:buChar char="◦"/>
            </a:pPr>
            <a:r>
              <a:rPr lang="en-US"/>
              <a:t>Not being breast-fed</a:t>
            </a:r>
            <a:endParaRPr/>
          </a:p>
          <a:p>
            <a:pPr indent="-182880" lvl="0" marL="182880" rtl="0" algn="l">
              <a:lnSpc>
                <a:spcPct val="100000"/>
              </a:lnSpc>
              <a:spcBef>
                <a:spcPts val="900"/>
              </a:spcBef>
              <a:spcAft>
                <a:spcPts val="0"/>
              </a:spcAft>
              <a:buSzPct val="100000"/>
              <a:buChar char="◦"/>
            </a:pPr>
            <a:r>
              <a:rPr lang="en-US"/>
              <a:t>Bottle-feeding while lying down</a:t>
            </a:r>
            <a:endParaRPr/>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80"/>
          <p:cNvSpPr txBox="1"/>
          <p:nvPr>
            <p:ph type="title"/>
          </p:nvPr>
        </p:nvSpPr>
        <p:spPr>
          <a:xfrm>
            <a:off x="1066800" y="642599"/>
            <a:ext cx="10058400" cy="1118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328" name="Google Shape;328;p80"/>
          <p:cNvSpPr txBox="1"/>
          <p:nvPr>
            <p:ph idx="1" type="body"/>
          </p:nvPr>
        </p:nvSpPr>
        <p:spPr>
          <a:xfrm>
            <a:off x="1066800" y="1466550"/>
            <a:ext cx="10058400" cy="473970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Chronic otitis media refers to a long-lasting ear infection. This is often complicated by (or caused by) a hole in the eardrum (perforation) from any one of the following:</a:t>
            </a:r>
            <a:endParaRPr sz="2000"/>
          </a:p>
          <a:p>
            <a:pPr indent="-201930" lvl="1" marL="457200" rtl="0" algn="l">
              <a:lnSpc>
                <a:spcPct val="100000"/>
              </a:lnSpc>
              <a:spcBef>
                <a:spcPts val="500"/>
              </a:spcBef>
              <a:spcAft>
                <a:spcPts val="0"/>
              </a:spcAft>
              <a:buSzPts val="1900"/>
              <a:buChar char="◦"/>
            </a:pPr>
            <a:r>
              <a:rPr lang="en-US" sz="1900"/>
              <a:t>Acute infection</a:t>
            </a:r>
            <a:endParaRPr sz="1900"/>
          </a:p>
          <a:p>
            <a:pPr indent="-201930" lvl="1" marL="457200" rtl="0" algn="l">
              <a:lnSpc>
                <a:spcPct val="100000"/>
              </a:lnSpc>
              <a:spcBef>
                <a:spcPts val="500"/>
              </a:spcBef>
              <a:spcAft>
                <a:spcPts val="0"/>
              </a:spcAft>
              <a:buSzPts val="1900"/>
              <a:buChar char="◦"/>
            </a:pPr>
            <a:r>
              <a:rPr lang="en-US" sz="1900"/>
              <a:t>Blocked eustachian tube</a:t>
            </a:r>
            <a:endParaRPr sz="1900"/>
          </a:p>
          <a:p>
            <a:pPr indent="-201930" lvl="1" marL="457200" rtl="0" algn="l">
              <a:lnSpc>
                <a:spcPct val="100000"/>
              </a:lnSpc>
              <a:spcBef>
                <a:spcPts val="500"/>
              </a:spcBef>
              <a:spcAft>
                <a:spcPts val="0"/>
              </a:spcAft>
              <a:buSzPts val="1900"/>
              <a:buChar char="◦"/>
            </a:pPr>
            <a:r>
              <a:rPr lang="en-US" sz="1900"/>
              <a:t>Heat or chemical burns</a:t>
            </a:r>
            <a:endParaRPr sz="1900"/>
          </a:p>
          <a:p>
            <a:pPr indent="-201930" lvl="1" marL="457200" rtl="0" algn="l">
              <a:lnSpc>
                <a:spcPct val="100000"/>
              </a:lnSpc>
              <a:spcBef>
                <a:spcPts val="500"/>
              </a:spcBef>
              <a:spcAft>
                <a:spcPts val="0"/>
              </a:spcAft>
              <a:buSzPts val="1900"/>
              <a:buChar char="◦"/>
            </a:pPr>
            <a:r>
              <a:rPr lang="en-US" sz="1900"/>
              <a:t>Injury from sudden air pressure changes</a:t>
            </a:r>
            <a:endParaRPr sz="1900"/>
          </a:p>
          <a:p>
            <a:pPr indent="-201930" lvl="1" marL="457200" rtl="0" algn="l">
              <a:lnSpc>
                <a:spcPct val="100000"/>
              </a:lnSpc>
              <a:spcBef>
                <a:spcPts val="500"/>
              </a:spcBef>
              <a:spcAft>
                <a:spcPts val="0"/>
              </a:spcAft>
              <a:buSzPts val="1900"/>
              <a:buChar char="◦"/>
            </a:pPr>
            <a:r>
              <a:rPr lang="en-US" sz="1900"/>
              <a:t>Injury from an object entering the ear</a:t>
            </a:r>
            <a:endParaRPr sz="1900"/>
          </a:p>
          <a:p>
            <a:pPr indent="-195580" lvl="0" marL="182880" rtl="0" algn="l">
              <a:lnSpc>
                <a:spcPct val="100000"/>
              </a:lnSpc>
              <a:spcBef>
                <a:spcPts val="900"/>
              </a:spcBef>
              <a:spcAft>
                <a:spcPts val="0"/>
              </a:spcAft>
              <a:buSzPts val="2000"/>
              <a:buChar char="◦"/>
            </a:pPr>
            <a:r>
              <a:rPr lang="en-US" sz="2000"/>
              <a:t>Chronic ear infections often flare up after a cold, or, if the eardrum is perforated, when water enters the ear during swimming or bathing. Repeated or long-lasting infections can destroy the small bones in the middle ear, leading to long-term hearing loss. More serious complications include spread to nearby organs, facial paralysis, and brain infections (encephalitis or brain </a:t>
            </a:r>
            <a:r>
              <a:rPr lang="en-US" sz="2000"/>
              <a:t>abscesses</a:t>
            </a:r>
            <a:r>
              <a:rPr lang="en-US" sz="2000"/>
              <a:t>) </a:t>
            </a:r>
            <a:endParaRPr sz="2000"/>
          </a:p>
          <a:p>
            <a:pPr indent="-68579" lvl="0" marL="182880" rtl="0" algn="l">
              <a:lnSpc>
                <a:spcPct val="100000"/>
              </a:lnSpc>
              <a:spcBef>
                <a:spcPts val="900"/>
              </a:spcBef>
              <a:spcAft>
                <a:spcPts val="0"/>
              </a:spcAft>
              <a:buSzPts val="1800"/>
              <a:buNone/>
            </a:pPr>
            <a:r>
              <a:t/>
            </a:r>
            <a:endParaRPr sz="20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7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Tonsillitis</a:t>
            </a:r>
            <a:endParaRPr/>
          </a:p>
        </p:txBody>
      </p:sp>
      <p:sp>
        <p:nvSpPr>
          <p:cNvPr id="334" name="Google Shape;334;p75"/>
          <p:cNvSpPr txBox="1"/>
          <p:nvPr>
            <p:ph idx="1" type="body"/>
          </p:nvPr>
        </p:nvSpPr>
        <p:spPr>
          <a:xfrm>
            <a:off x="1066800" y="1670650"/>
            <a:ext cx="10058400" cy="46266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At the back of the throat, two masses of lymph tissue called </a:t>
            </a:r>
            <a:r>
              <a:rPr b="1" lang="en-US" sz="2000"/>
              <a:t>tonsils </a:t>
            </a:r>
            <a:r>
              <a:rPr lang="en-US" sz="2000"/>
              <a:t>act as filters, trapping germs that could otherwise enter the airways and cause infection. They also produce antibodies to fight infection. But sometimes the tonsils themselves become infected. Overwhelmed by bacteria or viruses, they swell and become inflamed, a condition known as tonsillitis.</a:t>
            </a:r>
            <a:endParaRPr sz="2000"/>
          </a:p>
          <a:p>
            <a:pPr indent="-195580" lvl="0" marL="182880" rtl="0" algn="l">
              <a:lnSpc>
                <a:spcPct val="100000"/>
              </a:lnSpc>
              <a:spcBef>
                <a:spcPts val="900"/>
              </a:spcBef>
              <a:spcAft>
                <a:spcPts val="0"/>
              </a:spcAft>
              <a:buSzPts val="2000"/>
              <a:buChar char="◦"/>
            </a:pPr>
            <a:r>
              <a:rPr lang="en-US" sz="2000"/>
              <a:t>Tonsillitis is common, especially in children. The condition can occur occasionally or recur frequently. Bacterial and viral infections can cause tonsillitis. A common cause is </a:t>
            </a:r>
            <a:r>
              <a:rPr b="1" lang="en-US" sz="2000"/>
              <a:t>Streptococcus </a:t>
            </a:r>
            <a:r>
              <a:rPr lang="en-US" sz="2000"/>
              <a:t>bacteria. Other common causes include:</a:t>
            </a:r>
            <a:endParaRPr sz="2000"/>
          </a:p>
          <a:p>
            <a:pPr indent="-195580" lvl="1" marL="457200" rtl="0" algn="l">
              <a:lnSpc>
                <a:spcPct val="100000"/>
              </a:lnSpc>
              <a:spcBef>
                <a:spcPts val="500"/>
              </a:spcBef>
              <a:spcAft>
                <a:spcPts val="0"/>
              </a:spcAft>
              <a:buSzPts val="1800"/>
              <a:buChar char="◦"/>
            </a:pPr>
            <a:r>
              <a:rPr lang="en-US" sz="1800"/>
              <a:t>Adenoviruses						</a:t>
            </a:r>
            <a:r>
              <a:rPr lang="en-US" sz="1800"/>
              <a:t>Epstein-Barr virus</a:t>
            </a:r>
            <a:r>
              <a:rPr lang="en-US" sz="1800"/>
              <a:t>				</a:t>
            </a:r>
            <a:endParaRPr sz="1800"/>
          </a:p>
          <a:p>
            <a:pPr indent="-195580" lvl="1" marL="457200" rtl="0" algn="l">
              <a:lnSpc>
                <a:spcPct val="100000"/>
              </a:lnSpc>
              <a:spcBef>
                <a:spcPts val="500"/>
              </a:spcBef>
              <a:spcAft>
                <a:spcPts val="0"/>
              </a:spcAft>
              <a:buSzPts val="1800"/>
              <a:buChar char="◦"/>
            </a:pPr>
            <a:r>
              <a:rPr lang="en-US" sz="1800"/>
              <a:t>Influenza virus						</a:t>
            </a:r>
            <a:r>
              <a:rPr lang="en-US" sz="1800"/>
              <a:t>Parainfluenza viruses</a:t>
            </a:r>
            <a:r>
              <a:rPr lang="en-US" sz="1800"/>
              <a:t>					</a:t>
            </a:r>
            <a:endParaRPr sz="1800"/>
          </a:p>
          <a:p>
            <a:pPr indent="-195580" lvl="1" marL="457200" rtl="0" algn="l">
              <a:lnSpc>
                <a:spcPct val="100000"/>
              </a:lnSpc>
              <a:spcBef>
                <a:spcPts val="500"/>
              </a:spcBef>
              <a:spcAft>
                <a:spcPts val="0"/>
              </a:spcAft>
              <a:buSzPts val="1800"/>
              <a:buChar char="◦"/>
            </a:pPr>
            <a:r>
              <a:rPr lang="en-US" sz="1800"/>
              <a:t>Enteroviruses						Herpes simplex virus</a:t>
            </a:r>
            <a:endParaRPr sz="18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7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340" name="Google Shape;340;p7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rPr lang="en-US" sz="2089"/>
              <a:t>The main symptoms of tonsillitis are inflammation and swelling of the tonsils, sometimes severe enough to block the airways. Other symptoms include:</a:t>
            </a:r>
            <a:endParaRPr sz="2089"/>
          </a:p>
          <a:p>
            <a:pPr indent="-226950" lvl="0" marL="182880" rtl="0" algn="l">
              <a:lnSpc>
                <a:spcPct val="100000"/>
              </a:lnSpc>
              <a:spcBef>
                <a:spcPts val="900"/>
              </a:spcBef>
              <a:spcAft>
                <a:spcPts val="0"/>
              </a:spcAft>
              <a:buSzPts val="2089"/>
              <a:buChar char="◦"/>
            </a:pPr>
            <a:r>
              <a:rPr lang="en-US" sz="2089"/>
              <a:t>Throat pain or tenderness							Redness of the tonsils</a:t>
            </a:r>
            <a:endParaRPr sz="2089"/>
          </a:p>
          <a:p>
            <a:pPr indent="-226950" lvl="0" marL="182880" rtl="0" algn="l">
              <a:lnSpc>
                <a:spcPct val="100000"/>
              </a:lnSpc>
              <a:spcBef>
                <a:spcPts val="900"/>
              </a:spcBef>
              <a:spcAft>
                <a:spcPts val="0"/>
              </a:spcAft>
              <a:buSzPts val="2089"/>
              <a:buChar char="◦"/>
            </a:pPr>
            <a:r>
              <a:rPr lang="en-US" sz="2089"/>
              <a:t>A white or yellow coating on the tonsils			</a:t>
            </a:r>
            <a:r>
              <a:rPr lang="en-US" sz="2089"/>
              <a:t>Bad breath</a:t>
            </a:r>
            <a:endParaRPr sz="2089"/>
          </a:p>
          <a:p>
            <a:pPr indent="-226950" lvl="0" marL="182880" rtl="0" algn="l">
              <a:lnSpc>
                <a:spcPct val="100000"/>
              </a:lnSpc>
              <a:spcBef>
                <a:spcPts val="900"/>
              </a:spcBef>
              <a:spcAft>
                <a:spcPts val="0"/>
              </a:spcAft>
              <a:buSzPts val="2089"/>
              <a:buChar char="◦"/>
            </a:pPr>
            <a:r>
              <a:rPr lang="en-US" sz="2089"/>
              <a:t>Hoarseness or loss of voice							Headache</a:t>
            </a:r>
            <a:endParaRPr sz="2089"/>
          </a:p>
          <a:p>
            <a:pPr indent="-226950" lvl="0" marL="182880" rtl="0" algn="l">
              <a:lnSpc>
                <a:spcPct val="100000"/>
              </a:lnSpc>
              <a:spcBef>
                <a:spcPts val="900"/>
              </a:spcBef>
              <a:spcAft>
                <a:spcPts val="0"/>
              </a:spcAft>
              <a:buSzPts val="2089"/>
              <a:buChar char="◦"/>
            </a:pPr>
            <a:r>
              <a:rPr lang="en-US" sz="2089"/>
              <a:t>Loss of appetite										Ear pain</a:t>
            </a:r>
            <a:endParaRPr sz="2089"/>
          </a:p>
          <a:p>
            <a:pPr indent="-226950" lvl="0" marL="182880" rtl="0" algn="l">
              <a:lnSpc>
                <a:spcPct val="100000"/>
              </a:lnSpc>
              <a:spcBef>
                <a:spcPts val="900"/>
              </a:spcBef>
              <a:spcAft>
                <a:spcPts val="0"/>
              </a:spcAft>
              <a:buSzPts val="2089"/>
              <a:buChar char="◦"/>
            </a:pPr>
            <a:r>
              <a:rPr lang="en-US" sz="2089"/>
              <a:t>Difficulty swallowing or breathing through the mouth</a:t>
            </a:r>
            <a:endParaRPr sz="2089"/>
          </a:p>
          <a:p>
            <a:pPr indent="-226950" lvl="0" marL="182880" rtl="0" algn="l">
              <a:lnSpc>
                <a:spcPct val="100000"/>
              </a:lnSpc>
              <a:spcBef>
                <a:spcPts val="900"/>
              </a:spcBef>
              <a:spcAft>
                <a:spcPts val="0"/>
              </a:spcAft>
              <a:buSzPts val="2089"/>
              <a:buChar char="◦"/>
            </a:pPr>
            <a:r>
              <a:rPr lang="en-US" sz="2089"/>
              <a:t>Swollen glands in the neck or jaw area			Fever, chills</a:t>
            </a:r>
            <a:endParaRPr sz="2089"/>
          </a:p>
          <a:p>
            <a:pPr indent="0" lvl="0" marL="182880" rtl="0" algn="l">
              <a:lnSpc>
                <a:spcPct val="100000"/>
              </a:lnSpc>
              <a:spcBef>
                <a:spcPts val="900"/>
              </a:spcBef>
              <a:spcAft>
                <a:spcPts val="0"/>
              </a:spcAft>
              <a:buNone/>
            </a:pPr>
            <a:r>
              <a:t/>
            </a:r>
            <a:endParaRPr sz="2089"/>
          </a:p>
          <a:p>
            <a:pPr indent="-94297" lvl="0" marL="182880" rtl="0" algn="l">
              <a:lnSpc>
                <a:spcPct val="100000"/>
              </a:lnSpc>
              <a:spcBef>
                <a:spcPts val="900"/>
              </a:spcBef>
              <a:spcAft>
                <a:spcPts val="0"/>
              </a:spcAft>
              <a:buSzPts val="18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8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Pharyngitis</a:t>
            </a:r>
            <a:endParaRPr/>
          </a:p>
        </p:txBody>
      </p:sp>
      <p:sp>
        <p:nvSpPr>
          <p:cNvPr id="346" name="Google Shape;346;p81"/>
          <p:cNvSpPr txBox="1"/>
          <p:nvPr>
            <p:ph idx="1" type="body"/>
          </p:nvPr>
        </p:nvSpPr>
        <p:spPr>
          <a:xfrm>
            <a:off x="1066800" y="1716001"/>
            <a:ext cx="10058400" cy="431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lang="en-US" sz="2000"/>
              <a:t>Or </a:t>
            </a:r>
            <a:r>
              <a:rPr b="1" lang="en-US" sz="2000"/>
              <a:t>sore throat,</a:t>
            </a:r>
            <a:r>
              <a:rPr lang="en-US" sz="2000"/>
              <a:t> is discomfort, pain, or scratchiness in the throat. It often makes it painful to swallow. It is caused by swelling in the back of the throat (pharynx) between the tonsils and the larynx. </a:t>
            </a:r>
            <a:endParaRPr sz="2000"/>
          </a:p>
          <a:p>
            <a:pPr indent="0" lvl="0" marL="0" rtl="0" algn="l">
              <a:lnSpc>
                <a:spcPct val="90000"/>
              </a:lnSpc>
              <a:spcBef>
                <a:spcPts val="0"/>
              </a:spcBef>
              <a:spcAft>
                <a:spcPts val="0"/>
              </a:spcAft>
              <a:buSzPts val="1800"/>
              <a:buNone/>
            </a:pPr>
            <a:r>
              <a:rPr lang="en-US" sz="2000"/>
              <a:t>Most sore throats are caused by colds, the flu, coxsackie virus or mononucleosis. Bacteria can cause pharyngitis in some cases.</a:t>
            </a:r>
            <a:endParaRPr sz="2000"/>
          </a:p>
          <a:p>
            <a:pPr indent="-195580" lvl="1" marL="457200" rtl="0" algn="l">
              <a:lnSpc>
                <a:spcPct val="90000"/>
              </a:lnSpc>
              <a:spcBef>
                <a:spcPts val="500"/>
              </a:spcBef>
              <a:spcAft>
                <a:spcPts val="0"/>
              </a:spcAft>
              <a:buSzPts val="1800"/>
              <a:buChar char="◦"/>
            </a:pPr>
            <a:r>
              <a:rPr b="1" lang="en-US" sz="1800"/>
              <a:t>Strep throat is caused by group A streptococcus.</a:t>
            </a:r>
            <a:endParaRPr b="1" sz="1800"/>
          </a:p>
          <a:p>
            <a:pPr indent="-195580" lvl="1" marL="457200" rtl="0" algn="l">
              <a:lnSpc>
                <a:spcPct val="90000"/>
              </a:lnSpc>
              <a:spcBef>
                <a:spcPts val="500"/>
              </a:spcBef>
              <a:spcAft>
                <a:spcPts val="0"/>
              </a:spcAft>
              <a:buSzPts val="1800"/>
              <a:buChar char="◦"/>
            </a:pPr>
            <a:r>
              <a:rPr lang="en-US" sz="1800"/>
              <a:t>Less commonly, bacteria such as gonorrhea and chlamydia can cause sore throat.</a:t>
            </a:r>
            <a:endParaRPr sz="1800"/>
          </a:p>
          <a:p>
            <a:pPr indent="-195580" lvl="0" marL="182880" rtl="0" algn="l">
              <a:lnSpc>
                <a:spcPct val="90000"/>
              </a:lnSpc>
              <a:spcBef>
                <a:spcPts val="900"/>
              </a:spcBef>
              <a:spcAft>
                <a:spcPts val="0"/>
              </a:spcAft>
              <a:buSzPts val="2000"/>
              <a:buChar char="◦"/>
            </a:pPr>
            <a:r>
              <a:rPr lang="en-US" sz="2000"/>
              <a:t>Most cases of pharyngitis occur during the colder months. The illness often spreads among family members and close contacts. The main symptom is a sore throat. Other symptoms may include:</a:t>
            </a:r>
            <a:endParaRPr sz="2000"/>
          </a:p>
          <a:p>
            <a:pPr indent="-195580" lvl="1" marL="457200" rtl="0" algn="l">
              <a:lnSpc>
                <a:spcPct val="90000"/>
              </a:lnSpc>
              <a:spcBef>
                <a:spcPts val="500"/>
              </a:spcBef>
              <a:spcAft>
                <a:spcPts val="0"/>
              </a:spcAft>
              <a:buSzPts val="1800"/>
              <a:buChar char="◦"/>
            </a:pPr>
            <a:r>
              <a:rPr lang="en-US" sz="1800"/>
              <a:t>Fever</a:t>
            </a:r>
            <a:endParaRPr sz="1800"/>
          </a:p>
          <a:p>
            <a:pPr indent="-195580" lvl="1" marL="457200" rtl="0" algn="l">
              <a:lnSpc>
                <a:spcPct val="90000"/>
              </a:lnSpc>
              <a:spcBef>
                <a:spcPts val="500"/>
              </a:spcBef>
              <a:spcAft>
                <a:spcPts val="0"/>
              </a:spcAft>
              <a:buSzPts val="1800"/>
              <a:buChar char="◦"/>
            </a:pPr>
            <a:r>
              <a:rPr lang="en-US" sz="1800"/>
              <a:t>Headache</a:t>
            </a:r>
            <a:endParaRPr sz="1800"/>
          </a:p>
          <a:p>
            <a:pPr indent="-195580" lvl="1" marL="457200" rtl="0" algn="l">
              <a:lnSpc>
                <a:spcPct val="90000"/>
              </a:lnSpc>
              <a:spcBef>
                <a:spcPts val="500"/>
              </a:spcBef>
              <a:spcAft>
                <a:spcPts val="0"/>
              </a:spcAft>
              <a:buSzPts val="1800"/>
              <a:buChar char="◦"/>
            </a:pPr>
            <a:r>
              <a:rPr lang="en-US" sz="1800"/>
              <a:t>Joint pain and muscle aches</a:t>
            </a:r>
            <a:endParaRPr sz="1800"/>
          </a:p>
          <a:p>
            <a:pPr indent="-195580" lvl="1" marL="457200" rtl="0" algn="l">
              <a:lnSpc>
                <a:spcPct val="90000"/>
              </a:lnSpc>
              <a:spcBef>
                <a:spcPts val="500"/>
              </a:spcBef>
              <a:spcAft>
                <a:spcPts val="0"/>
              </a:spcAft>
              <a:buSzPts val="1800"/>
              <a:buChar char="◦"/>
            </a:pPr>
            <a:r>
              <a:rPr lang="en-US" sz="1800"/>
              <a:t>Skin rashes</a:t>
            </a:r>
            <a:endParaRPr sz="1800"/>
          </a:p>
          <a:p>
            <a:pPr indent="-68579" lvl="0" marL="182880" rtl="0" algn="l">
              <a:lnSpc>
                <a:spcPct val="90000"/>
              </a:lnSpc>
              <a:spcBef>
                <a:spcPts val="900"/>
              </a:spcBef>
              <a:spcAft>
                <a:spcPts val="0"/>
              </a:spcAft>
              <a:buSzPts val="18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2942101ed06_0_19"/>
          <p:cNvSpPr txBox="1"/>
          <p:nvPr>
            <p:ph type="title"/>
          </p:nvPr>
        </p:nvSpPr>
        <p:spPr>
          <a:xfrm>
            <a:off x="1066800" y="642594"/>
            <a:ext cx="10058400" cy="13716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Pharyngitis</a:t>
            </a:r>
            <a:endParaRPr/>
          </a:p>
        </p:txBody>
      </p:sp>
      <p:sp>
        <p:nvSpPr>
          <p:cNvPr id="352" name="Google Shape;352;g2942101ed06_0_19"/>
          <p:cNvSpPr txBox="1"/>
          <p:nvPr>
            <p:ph idx="1" type="body"/>
          </p:nvPr>
        </p:nvSpPr>
        <p:spPr>
          <a:xfrm>
            <a:off x="1066800" y="2103120"/>
            <a:ext cx="10058400" cy="3931800"/>
          </a:xfrm>
          <a:prstGeom prst="rect">
            <a:avLst/>
          </a:prstGeom>
        </p:spPr>
        <p:txBody>
          <a:bodyPr anchorCtr="0" anchor="t" bIns="45700" lIns="91425" spcFirstLastPara="1" rIns="91425" wrap="square" tIns="45700">
            <a:normAutofit/>
          </a:bodyPr>
          <a:lstStyle/>
          <a:p>
            <a:pPr indent="0" lvl="0" marL="0" rtl="0" algn="l">
              <a:spcBef>
                <a:spcPts val="900"/>
              </a:spcBef>
              <a:spcAft>
                <a:spcPts val="0"/>
              </a:spcAft>
              <a:buNone/>
            </a:pPr>
            <a:r>
              <a:rPr b="1" lang="en-US"/>
              <a:t>T</a:t>
            </a:r>
            <a:r>
              <a:rPr b="1" lang="en-US" sz="2000"/>
              <a:t>reatment:  </a:t>
            </a:r>
            <a:r>
              <a:rPr lang="en-US" sz="2000"/>
              <a:t>Salt water gargling and honey are two old remedies that have some effectiveness against many pathogens.  </a:t>
            </a:r>
            <a:endParaRPr sz="2000"/>
          </a:p>
          <a:p>
            <a:pPr indent="0" lvl="0" marL="0" rtl="0" algn="l">
              <a:spcBef>
                <a:spcPts val="900"/>
              </a:spcBef>
              <a:spcAft>
                <a:spcPts val="0"/>
              </a:spcAft>
              <a:buNone/>
            </a:pPr>
            <a:r>
              <a:rPr lang="en-US" sz="2000"/>
              <a:t>Strep Throat should be treated with antibiotics to </a:t>
            </a:r>
            <a:r>
              <a:rPr lang="en-US" sz="2000"/>
              <a:t>avoid</a:t>
            </a:r>
            <a:r>
              <a:rPr lang="en-US" sz="2000"/>
              <a:t> possible complications including rheumatic fever. </a:t>
            </a:r>
            <a:endParaRPr sz="2000"/>
          </a:p>
          <a:p>
            <a:pPr indent="0" lvl="0" marL="0" rtl="0" algn="l">
              <a:spcBef>
                <a:spcPts val="900"/>
              </a:spcBef>
              <a:spcAft>
                <a:spcPts val="0"/>
              </a:spcAft>
              <a:buNone/>
            </a:pPr>
            <a:r>
              <a:rPr lang="en-US" sz="2000"/>
              <a:t>Pharyngitis can also be caused by allergens or irritants, in which case treatment would involve antihistamines.</a:t>
            </a:r>
            <a:endParaRPr sz="2000"/>
          </a:p>
          <a:p>
            <a:pPr indent="0" lvl="0" marL="0" rtl="0" algn="l">
              <a:spcBef>
                <a:spcPts val="900"/>
              </a:spcBef>
              <a:spcAft>
                <a:spcPts val="0"/>
              </a:spcAft>
              <a:buNone/>
            </a:pPr>
            <a:r>
              <a:t/>
            </a:r>
            <a:endParaRPr sz="2000"/>
          </a:p>
          <a:p>
            <a:pPr indent="0" lvl="0" marL="0" rtl="0" algn="l">
              <a:spcBef>
                <a:spcPts val="900"/>
              </a:spcBef>
              <a:spcAft>
                <a:spcPts val="0"/>
              </a:spcAft>
              <a:buNone/>
            </a:pPr>
            <a:r>
              <a:rPr lang="en-US" sz="2000"/>
              <a:t>Pharyngitis (&amp; laryngitis) may also occur from overuse of the voice as in excessive singing or yelling. Treatment would involve rest, and soothing strategies such as lozenges, honey, tea or ice chips.</a:t>
            </a:r>
            <a:endParaRPr sz="2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8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Laryngitis</a:t>
            </a:r>
            <a:endParaRPr/>
          </a:p>
        </p:txBody>
      </p:sp>
      <p:sp>
        <p:nvSpPr>
          <p:cNvPr id="358" name="Google Shape;358;p82"/>
          <p:cNvSpPr txBox="1"/>
          <p:nvPr>
            <p:ph idx="1" type="body"/>
          </p:nvPr>
        </p:nvSpPr>
        <p:spPr>
          <a:xfrm>
            <a:off x="1066800" y="1602625"/>
            <a:ext cx="10058400" cy="44904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1665"/>
              <a:buNone/>
            </a:pPr>
            <a:r>
              <a:rPr lang="en-US" sz="2065"/>
              <a:t>Inflammation of your voice box (larynx) from </a:t>
            </a:r>
            <a:r>
              <a:rPr b="1" lang="en-US" sz="2065"/>
              <a:t>overuse, irritation or infection</a:t>
            </a:r>
            <a:r>
              <a:rPr lang="en-US" sz="2065"/>
              <a:t>. Inside the larynx are the vocal cords — two folds of mucous membrane covering muscle and cartilage. Normally, the vocal cords open and close smoothly forming sounds through their movement and vibration.</a:t>
            </a:r>
            <a:endParaRPr sz="2065"/>
          </a:p>
          <a:p>
            <a:pPr indent="0" lvl="0" marL="0" rtl="0" algn="l">
              <a:lnSpc>
                <a:spcPct val="80000"/>
              </a:lnSpc>
              <a:spcBef>
                <a:spcPts val="900"/>
              </a:spcBef>
              <a:spcAft>
                <a:spcPts val="0"/>
              </a:spcAft>
              <a:buSzPts val="1665"/>
              <a:buNone/>
            </a:pPr>
            <a:r>
              <a:rPr lang="en-US" sz="2065"/>
              <a:t>But in laryngitis, the vocal cords become inflamed or irritated. This swelling causes distortion of the sounds produced by air passing over them. As a result, the voice sounds hoarse. In some cases of laryngitis, the voice can become almost undetectable.</a:t>
            </a:r>
            <a:endParaRPr sz="2065"/>
          </a:p>
          <a:p>
            <a:pPr indent="0" lvl="0" marL="0" rtl="0" algn="l">
              <a:lnSpc>
                <a:spcPct val="80000"/>
              </a:lnSpc>
              <a:spcBef>
                <a:spcPts val="900"/>
              </a:spcBef>
              <a:spcAft>
                <a:spcPts val="0"/>
              </a:spcAft>
              <a:buSzPts val="1665"/>
              <a:buNone/>
            </a:pPr>
            <a:r>
              <a:rPr lang="en-US" sz="2065"/>
              <a:t>Laryngitis may be short-lived (acute) or long lasting (chronic). Signs and symptoms can include:</a:t>
            </a:r>
            <a:endParaRPr sz="2065"/>
          </a:p>
          <a:p>
            <a:pPr indent="-216852" lvl="0" marL="182880" rtl="0" algn="l">
              <a:lnSpc>
                <a:spcPct val="80000"/>
              </a:lnSpc>
              <a:spcBef>
                <a:spcPts val="900"/>
              </a:spcBef>
              <a:spcAft>
                <a:spcPts val="0"/>
              </a:spcAft>
              <a:buSzPts val="2065"/>
              <a:buChar char="◦"/>
            </a:pPr>
            <a:r>
              <a:rPr lang="en-US" sz="2065"/>
              <a:t>Hoarseness					Weak voice or voice loss</a:t>
            </a:r>
            <a:endParaRPr sz="2065"/>
          </a:p>
          <a:p>
            <a:pPr indent="-216852" lvl="0" marL="182880" rtl="0" algn="l">
              <a:lnSpc>
                <a:spcPct val="80000"/>
              </a:lnSpc>
              <a:spcBef>
                <a:spcPts val="900"/>
              </a:spcBef>
              <a:spcAft>
                <a:spcPts val="0"/>
              </a:spcAft>
              <a:buSzPts val="2065"/>
              <a:buChar char="◦"/>
            </a:pPr>
            <a:r>
              <a:rPr lang="en-US" sz="2065"/>
              <a:t>Tickling sensation and/or  rawness of the throat</a:t>
            </a:r>
            <a:endParaRPr sz="2065"/>
          </a:p>
          <a:p>
            <a:pPr indent="-216852" lvl="0" marL="182880" rtl="0" algn="l">
              <a:lnSpc>
                <a:spcPct val="80000"/>
              </a:lnSpc>
              <a:spcBef>
                <a:spcPts val="900"/>
              </a:spcBef>
              <a:spcAft>
                <a:spcPts val="0"/>
              </a:spcAft>
              <a:buSzPts val="2065"/>
              <a:buChar char="◦"/>
            </a:pPr>
            <a:r>
              <a:rPr lang="en-US" sz="2065"/>
              <a:t>Sore &amp; Dry throat				Dry cough</a:t>
            </a:r>
            <a:endParaRPr sz="2065"/>
          </a:p>
          <a:p>
            <a:pPr indent="-85724" lvl="0" marL="182880" rtl="0" algn="l">
              <a:lnSpc>
                <a:spcPct val="80000"/>
              </a:lnSpc>
              <a:spcBef>
                <a:spcPts val="900"/>
              </a:spcBef>
              <a:spcAft>
                <a:spcPts val="0"/>
              </a:spcAft>
              <a:buSzPts val="1665"/>
              <a:buNone/>
            </a:pPr>
            <a:r>
              <a:t/>
            </a:r>
            <a:endParaRPr sz="1665"/>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83"/>
          <p:cNvSpPr txBox="1"/>
          <p:nvPr>
            <p:ph type="title"/>
          </p:nvPr>
        </p:nvSpPr>
        <p:spPr>
          <a:xfrm>
            <a:off x="1066800" y="731523"/>
            <a:ext cx="10058400" cy="871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Causes of Laryngitis</a:t>
            </a:r>
            <a:endParaRPr/>
          </a:p>
        </p:txBody>
      </p:sp>
      <p:sp>
        <p:nvSpPr>
          <p:cNvPr id="364" name="Google Shape;364;p83"/>
          <p:cNvSpPr txBox="1"/>
          <p:nvPr>
            <p:ph idx="1" type="body"/>
          </p:nvPr>
        </p:nvSpPr>
        <p:spPr>
          <a:xfrm>
            <a:off x="1066800" y="1602725"/>
            <a:ext cx="10058400" cy="51252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SzPct val="68664"/>
              <a:buNone/>
            </a:pPr>
            <a:r>
              <a:rPr lang="en-US" sz="2621"/>
              <a:t>Causes of</a:t>
            </a:r>
            <a:r>
              <a:rPr b="1" lang="en-US" sz="2621"/>
              <a:t> acute</a:t>
            </a:r>
            <a:r>
              <a:rPr lang="en-US" sz="2621"/>
              <a:t> laryngitis include:</a:t>
            </a:r>
            <a:endParaRPr sz="2621"/>
          </a:p>
          <a:p>
            <a:pPr indent="-238748" lvl="1" marL="457200" rtl="0" algn="l">
              <a:lnSpc>
                <a:spcPct val="100000"/>
              </a:lnSpc>
              <a:spcBef>
                <a:spcPts val="500"/>
              </a:spcBef>
              <a:spcAft>
                <a:spcPts val="0"/>
              </a:spcAft>
              <a:buSzPct val="100000"/>
              <a:buChar char="◦"/>
            </a:pPr>
            <a:r>
              <a:rPr b="1" lang="en-US" sz="2421"/>
              <a:t>Viral infections</a:t>
            </a:r>
            <a:r>
              <a:rPr lang="en-US" sz="2421"/>
              <a:t> similar to those that cause a cold</a:t>
            </a:r>
            <a:endParaRPr sz="2421"/>
          </a:p>
          <a:p>
            <a:pPr indent="-238748" lvl="1" marL="457200" rtl="0" algn="l">
              <a:lnSpc>
                <a:spcPct val="100000"/>
              </a:lnSpc>
              <a:spcBef>
                <a:spcPts val="500"/>
              </a:spcBef>
              <a:spcAft>
                <a:spcPts val="0"/>
              </a:spcAft>
              <a:buSzPct val="100000"/>
              <a:buChar char="◦"/>
            </a:pPr>
            <a:r>
              <a:rPr b="1" lang="en-US" sz="2421"/>
              <a:t>Vocal strain</a:t>
            </a:r>
            <a:r>
              <a:rPr lang="en-US" sz="2421"/>
              <a:t>, caused by yelling or overusing your voice</a:t>
            </a:r>
            <a:endParaRPr sz="2421"/>
          </a:p>
          <a:p>
            <a:pPr indent="-238748" lvl="1" marL="457200" rtl="0" algn="l">
              <a:lnSpc>
                <a:spcPct val="100000"/>
              </a:lnSpc>
              <a:spcBef>
                <a:spcPts val="500"/>
              </a:spcBef>
              <a:spcAft>
                <a:spcPts val="0"/>
              </a:spcAft>
              <a:buSzPct val="100000"/>
              <a:buChar char="◦"/>
            </a:pPr>
            <a:r>
              <a:rPr b="1" lang="en-US" sz="2421"/>
              <a:t>Bacterial infections</a:t>
            </a:r>
            <a:r>
              <a:rPr lang="en-US" sz="2421"/>
              <a:t>, such as diphtheria, although this is rare</a:t>
            </a:r>
            <a:endParaRPr sz="2421"/>
          </a:p>
          <a:p>
            <a:pPr indent="-238748" lvl="1" marL="457200" rtl="0" algn="l">
              <a:lnSpc>
                <a:spcPct val="100000"/>
              </a:lnSpc>
              <a:spcBef>
                <a:spcPts val="500"/>
              </a:spcBef>
              <a:spcAft>
                <a:spcPts val="0"/>
              </a:spcAft>
              <a:buSzPct val="100000"/>
              <a:buChar char="◦"/>
            </a:pPr>
            <a:r>
              <a:t/>
            </a:r>
            <a:endParaRPr sz="2421"/>
          </a:p>
          <a:p>
            <a:pPr indent="0" lvl="0" marL="0" rtl="0" algn="l">
              <a:lnSpc>
                <a:spcPct val="100000"/>
              </a:lnSpc>
              <a:spcBef>
                <a:spcPts val="900"/>
              </a:spcBef>
              <a:spcAft>
                <a:spcPts val="0"/>
              </a:spcAft>
              <a:buSzPct val="71337"/>
              <a:buNone/>
            </a:pPr>
            <a:r>
              <a:rPr lang="en-US" sz="2523"/>
              <a:t>Laryngitis that lasts </a:t>
            </a:r>
            <a:r>
              <a:rPr b="1" lang="en-US" sz="2523"/>
              <a:t>longer than three weeks</a:t>
            </a:r>
            <a:r>
              <a:rPr lang="en-US" sz="2523"/>
              <a:t> is known as </a:t>
            </a:r>
            <a:r>
              <a:rPr b="1" lang="en-US" sz="2523"/>
              <a:t>chronic </a:t>
            </a:r>
            <a:r>
              <a:rPr lang="en-US" sz="2523"/>
              <a:t>laryngitis. This type of laryngitis is generally caused by exposure to irritants over time. Chronic laryngitis can cause vocal cord strain and injuries or growths on the vocal cord (polyps or nodules). </a:t>
            </a:r>
            <a:endParaRPr sz="2523"/>
          </a:p>
          <a:p>
            <a:pPr indent="0" lvl="0" marL="0" rtl="0" algn="l">
              <a:lnSpc>
                <a:spcPct val="100000"/>
              </a:lnSpc>
              <a:spcBef>
                <a:spcPts val="900"/>
              </a:spcBef>
              <a:spcAft>
                <a:spcPts val="0"/>
              </a:spcAft>
              <a:buSzPct val="81273"/>
              <a:buNone/>
            </a:pPr>
            <a:r>
              <a:rPr lang="en-US" sz="2214"/>
              <a:t>These injuries can be caused by:</a:t>
            </a:r>
            <a:endParaRPr sz="2214"/>
          </a:p>
          <a:p>
            <a:pPr indent="-215813" lvl="0" marL="182880" rtl="0" algn="l">
              <a:lnSpc>
                <a:spcPct val="100000"/>
              </a:lnSpc>
              <a:spcBef>
                <a:spcPts val="900"/>
              </a:spcBef>
              <a:spcAft>
                <a:spcPts val="0"/>
              </a:spcAft>
              <a:buSzPct val="100000"/>
              <a:buChar char="◦"/>
            </a:pPr>
            <a:r>
              <a:rPr b="1" lang="en-US" sz="2214"/>
              <a:t>Inhaled irritants</a:t>
            </a:r>
            <a:r>
              <a:rPr lang="en-US" sz="2214"/>
              <a:t>, such as chemical fumes, allergens or smoke (Smoking)</a:t>
            </a:r>
            <a:endParaRPr sz="2214"/>
          </a:p>
          <a:p>
            <a:pPr indent="-215813" lvl="0" marL="182880" rtl="0" algn="l">
              <a:lnSpc>
                <a:spcPct val="100000"/>
              </a:lnSpc>
              <a:spcBef>
                <a:spcPts val="900"/>
              </a:spcBef>
              <a:spcAft>
                <a:spcPts val="0"/>
              </a:spcAft>
              <a:buSzPct val="100000"/>
              <a:buChar char="◦"/>
            </a:pPr>
            <a:r>
              <a:rPr b="1" lang="en-US" sz="2214"/>
              <a:t>Acid reflux</a:t>
            </a:r>
            <a:r>
              <a:rPr lang="en-US" sz="2214"/>
              <a:t>, also called gastroesophageal reflux disease (GERD)</a:t>
            </a:r>
            <a:endParaRPr sz="2214"/>
          </a:p>
          <a:p>
            <a:pPr indent="-215813" lvl="0" marL="182880" rtl="0" algn="l">
              <a:lnSpc>
                <a:spcPct val="100000"/>
              </a:lnSpc>
              <a:spcBef>
                <a:spcPts val="900"/>
              </a:spcBef>
              <a:spcAft>
                <a:spcPts val="0"/>
              </a:spcAft>
              <a:buSzPct val="100000"/>
              <a:buChar char="◦"/>
            </a:pPr>
            <a:r>
              <a:rPr b="1" lang="en-US" sz="2214"/>
              <a:t>Chronic sinusitis</a:t>
            </a:r>
            <a:r>
              <a:rPr lang="en-US" sz="2214"/>
              <a:t>					</a:t>
            </a:r>
            <a:r>
              <a:rPr b="1" lang="en-US" sz="2214"/>
              <a:t>Excessive alcohol use</a:t>
            </a:r>
            <a:endParaRPr b="1" sz="2214"/>
          </a:p>
          <a:p>
            <a:pPr indent="-215813" lvl="0" marL="182880" rtl="0" algn="l">
              <a:lnSpc>
                <a:spcPct val="100000"/>
              </a:lnSpc>
              <a:spcBef>
                <a:spcPts val="900"/>
              </a:spcBef>
              <a:spcAft>
                <a:spcPts val="0"/>
              </a:spcAft>
              <a:buSzPct val="100000"/>
              <a:buChar char="◦"/>
            </a:pPr>
            <a:r>
              <a:rPr b="1" lang="en-US" sz="2214"/>
              <a:t>Habitual overuse</a:t>
            </a:r>
            <a:r>
              <a:rPr lang="en-US" sz="2214"/>
              <a:t> of the voice (such as with singers or cheerleaders)		</a:t>
            </a:r>
            <a:endParaRPr sz="2214"/>
          </a:p>
          <a:p>
            <a:pPr indent="0" lvl="0" marL="0" rtl="0" algn="l">
              <a:lnSpc>
                <a:spcPct val="100000"/>
              </a:lnSpc>
              <a:spcBef>
                <a:spcPts val="900"/>
              </a:spcBef>
              <a:spcAft>
                <a:spcPts val="0"/>
              </a:spcAft>
              <a:buSzPct val="1000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8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Influenza</a:t>
            </a:r>
            <a:endParaRPr/>
          </a:p>
        </p:txBody>
      </p:sp>
      <p:sp>
        <p:nvSpPr>
          <p:cNvPr id="370" name="Google Shape;370;p84"/>
          <p:cNvSpPr txBox="1"/>
          <p:nvPr>
            <p:ph idx="1" type="body"/>
          </p:nvPr>
        </p:nvSpPr>
        <p:spPr>
          <a:xfrm>
            <a:off x="1066800" y="1738700"/>
            <a:ext cx="10058400" cy="46719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SzPct val="85384"/>
              <a:buNone/>
            </a:pPr>
            <a:r>
              <a:rPr lang="en-US"/>
              <a:t>c</a:t>
            </a:r>
            <a:r>
              <a:rPr lang="en-US" sz="2108"/>
              <a:t>ommonly called the flu, is a respiratory disease that affects the nose, throat and lungs. A virus that is easily passed from person to person causes it.</a:t>
            </a:r>
            <a:endParaRPr sz="2108"/>
          </a:p>
          <a:p>
            <a:pPr indent="-192405" lvl="0" marL="182880" rtl="0" algn="l">
              <a:lnSpc>
                <a:spcPct val="100000"/>
              </a:lnSpc>
              <a:spcBef>
                <a:spcPts val="900"/>
              </a:spcBef>
              <a:spcAft>
                <a:spcPts val="0"/>
              </a:spcAft>
              <a:buSzPct val="100000"/>
              <a:buChar char="◦"/>
            </a:pPr>
            <a:r>
              <a:rPr lang="en-US" sz="2108"/>
              <a:t>Seasonal influenza is the annual influenza that affects people in Canada during the winter, between November and April.</a:t>
            </a:r>
            <a:endParaRPr sz="2108"/>
          </a:p>
          <a:p>
            <a:pPr indent="-193357" lvl="1" marL="457200" rtl="0" algn="l">
              <a:lnSpc>
                <a:spcPct val="100000"/>
              </a:lnSpc>
              <a:spcBef>
                <a:spcPts val="500"/>
              </a:spcBef>
              <a:spcAft>
                <a:spcPts val="0"/>
              </a:spcAft>
              <a:buSzPct val="100000"/>
              <a:buChar char="◦"/>
            </a:pPr>
            <a:r>
              <a:rPr lang="en-US" sz="1908"/>
              <a:t>Seasonal influenza viruses change slightly from year to year.</a:t>
            </a:r>
            <a:endParaRPr sz="1908"/>
          </a:p>
          <a:p>
            <a:pPr indent="-192405" lvl="0" marL="182880" rtl="0" algn="l">
              <a:lnSpc>
                <a:spcPct val="100000"/>
              </a:lnSpc>
              <a:spcBef>
                <a:spcPts val="900"/>
              </a:spcBef>
              <a:spcAft>
                <a:spcPts val="0"/>
              </a:spcAft>
              <a:buSzPct val="100000"/>
              <a:buChar char="◦"/>
            </a:pPr>
            <a:r>
              <a:rPr lang="en-US" sz="2108"/>
              <a:t>Various strains of influenza virus circulate throughout the world each year and new strains can emerge and spread.</a:t>
            </a:r>
            <a:endParaRPr sz="2108"/>
          </a:p>
          <a:p>
            <a:pPr indent="-192405" lvl="0" marL="182880" rtl="0" algn="l">
              <a:lnSpc>
                <a:spcPct val="100000"/>
              </a:lnSpc>
              <a:spcBef>
                <a:spcPts val="900"/>
              </a:spcBef>
              <a:spcAft>
                <a:spcPts val="0"/>
              </a:spcAft>
              <a:buSzPct val="100000"/>
              <a:buChar char="◦"/>
            </a:pPr>
            <a:r>
              <a:rPr lang="en-US" sz="2108"/>
              <a:t>Most healthy people are able to recover from influenza without severe complications.</a:t>
            </a:r>
            <a:endParaRPr sz="2108"/>
          </a:p>
          <a:p>
            <a:pPr indent="-192405" lvl="0" marL="182880" rtl="0" algn="l">
              <a:lnSpc>
                <a:spcPct val="100000"/>
              </a:lnSpc>
              <a:spcBef>
                <a:spcPts val="900"/>
              </a:spcBef>
              <a:spcAft>
                <a:spcPts val="0"/>
              </a:spcAft>
              <a:buSzPct val="100000"/>
              <a:buChar char="◦"/>
            </a:pPr>
            <a:r>
              <a:rPr lang="en-US" sz="2108"/>
              <a:t>As with other viral illnesses, antibiotics do not work against an influenza virus. Antiviral medications may be used for treatment or prevention of influenza.</a:t>
            </a:r>
            <a:endParaRPr sz="2108"/>
          </a:p>
          <a:p>
            <a:pPr indent="-192405" lvl="0" marL="182880" rtl="0" algn="l">
              <a:lnSpc>
                <a:spcPct val="100000"/>
              </a:lnSpc>
              <a:spcBef>
                <a:spcPts val="900"/>
              </a:spcBef>
              <a:spcAft>
                <a:spcPts val="0"/>
              </a:spcAft>
              <a:buSzPct val="100000"/>
              <a:buChar char="◦"/>
            </a:pPr>
            <a:r>
              <a:rPr lang="en-US" sz="2108"/>
              <a:t>Influenza lowers the body’s ability to fight other infections. It can lead to bacterial infections, such as pneumonia, and even death especially in the elderly, children (6–60 months), pregnant women, and people with chronic medical conditions.</a:t>
            </a:r>
            <a:endParaRPr sz="2108"/>
          </a:p>
          <a:p>
            <a:pPr indent="-68579" lvl="0" marL="182880" rtl="0" algn="l">
              <a:lnSpc>
                <a:spcPct val="100000"/>
              </a:lnSpc>
              <a:spcBef>
                <a:spcPts val="900"/>
              </a:spcBef>
              <a:spcAft>
                <a:spcPts val="0"/>
              </a:spcAft>
              <a:buSzPct val="100000"/>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8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376" name="Google Shape;376;p85"/>
          <p:cNvSpPr txBox="1"/>
          <p:nvPr>
            <p:ph idx="1" type="body"/>
          </p:nvPr>
        </p:nvSpPr>
        <p:spPr>
          <a:xfrm>
            <a:off x="1066800" y="1647975"/>
            <a:ext cx="10665600" cy="4807800"/>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100000"/>
              </a:lnSpc>
              <a:spcBef>
                <a:spcPts val="0"/>
              </a:spcBef>
              <a:spcAft>
                <a:spcPts val="0"/>
              </a:spcAft>
              <a:buSzPct val="68010"/>
              <a:buNone/>
            </a:pPr>
            <a:r>
              <a:rPr lang="en-US" sz="2646"/>
              <a:t>P</a:t>
            </a:r>
            <a:r>
              <a:rPr lang="en-US" sz="2980"/>
              <a:t>eople develop </a:t>
            </a:r>
            <a:r>
              <a:rPr b="1" lang="en-US" sz="2980"/>
              <a:t>symptoms of influenza from 1–4 days after exposure.</a:t>
            </a:r>
            <a:endParaRPr b="1" sz="2980"/>
          </a:p>
          <a:p>
            <a:pPr indent="0" lvl="0" marL="0" rtl="0" algn="l">
              <a:lnSpc>
                <a:spcPct val="100000"/>
              </a:lnSpc>
              <a:spcBef>
                <a:spcPts val="0"/>
              </a:spcBef>
              <a:spcAft>
                <a:spcPts val="0"/>
              </a:spcAft>
              <a:buSzPct val="60392"/>
              <a:buNone/>
            </a:pPr>
            <a:r>
              <a:rPr lang="en-US" sz="2980"/>
              <a:t> They can pass on the virus from the day before they have the first symptoms until at least 5–7 days after the symptoms start. Symptoms include:</a:t>
            </a:r>
            <a:endParaRPr sz="2980"/>
          </a:p>
          <a:p>
            <a:pPr indent="-189823" lvl="0" marL="182880" rtl="0" algn="l">
              <a:lnSpc>
                <a:spcPct val="100000"/>
              </a:lnSpc>
              <a:spcBef>
                <a:spcPts val="900"/>
              </a:spcBef>
              <a:spcAft>
                <a:spcPts val="0"/>
              </a:spcAft>
              <a:buSzPct val="100000"/>
              <a:buChar char="◦"/>
            </a:pPr>
            <a:r>
              <a:rPr lang="en-US" sz="2534"/>
              <a:t>Fever of 38 C (100.4 F) or higher that starts suddenly;</a:t>
            </a:r>
            <a:endParaRPr sz="2534"/>
          </a:p>
          <a:p>
            <a:pPr indent="-189823" lvl="0" marL="182880" rtl="0" algn="l">
              <a:lnSpc>
                <a:spcPct val="100000"/>
              </a:lnSpc>
              <a:spcBef>
                <a:spcPts val="900"/>
              </a:spcBef>
              <a:spcAft>
                <a:spcPts val="0"/>
              </a:spcAft>
              <a:buSzPct val="100000"/>
              <a:buChar char="◦"/>
            </a:pPr>
            <a:r>
              <a:rPr lang="en-US" sz="2534"/>
              <a:t>A dry cough that can last for weeks;</a:t>
            </a:r>
            <a:endParaRPr sz="2534"/>
          </a:p>
          <a:p>
            <a:pPr indent="-189823" lvl="0" marL="182880" rtl="0" algn="l">
              <a:lnSpc>
                <a:spcPct val="100000"/>
              </a:lnSpc>
              <a:spcBef>
                <a:spcPts val="900"/>
              </a:spcBef>
              <a:spcAft>
                <a:spcPts val="0"/>
              </a:spcAft>
              <a:buSzPct val="100000"/>
              <a:buChar char="◦"/>
            </a:pPr>
            <a:r>
              <a:rPr lang="en-US" sz="2534"/>
              <a:t>Headache;</a:t>
            </a:r>
            <a:endParaRPr sz="2534"/>
          </a:p>
          <a:p>
            <a:pPr indent="-189823" lvl="0" marL="182880" rtl="0" algn="l">
              <a:lnSpc>
                <a:spcPct val="100000"/>
              </a:lnSpc>
              <a:spcBef>
                <a:spcPts val="900"/>
              </a:spcBef>
              <a:spcAft>
                <a:spcPts val="0"/>
              </a:spcAft>
              <a:buSzPct val="100000"/>
              <a:buChar char="◦"/>
            </a:pPr>
            <a:r>
              <a:rPr lang="en-US" sz="2534"/>
              <a:t>An aching body especially in the lower back and legs;</a:t>
            </a:r>
            <a:endParaRPr sz="2534"/>
          </a:p>
          <a:p>
            <a:pPr indent="-189823" lvl="0" marL="182880" rtl="0" algn="l">
              <a:lnSpc>
                <a:spcPct val="100000"/>
              </a:lnSpc>
              <a:spcBef>
                <a:spcPts val="900"/>
              </a:spcBef>
              <a:spcAft>
                <a:spcPts val="0"/>
              </a:spcAft>
              <a:buSzPct val="100000"/>
              <a:buChar char="◦"/>
            </a:pPr>
            <a:r>
              <a:rPr lang="en-US" sz="2534"/>
              <a:t>Feeling very weak and tired.</a:t>
            </a:r>
            <a:endParaRPr sz="2534"/>
          </a:p>
          <a:p>
            <a:pPr indent="-189823" lvl="0" marL="182880" rtl="0" algn="l">
              <a:lnSpc>
                <a:spcPct val="100000"/>
              </a:lnSpc>
              <a:spcBef>
                <a:spcPts val="900"/>
              </a:spcBef>
              <a:spcAft>
                <a:spcPts val="0"/>
              </a:spcAft>
              <a:buSzPct val="100000"/>
              <a:buChar char="◦"/>
            </a:pPr>
            <a:r>
              <a:rPr lang="en-US" sz="2534"/>
              <a:t>Chills;</a:t>
            </a:r>
            <a:endParaRPr sz="2534"/>
          </a:p>
          <a:p>
            <a:pPr indent="-189823" lvl="0" marL="182880" rtl="0" algn="l">
              <a:lnSpc>
                <a:spcPct val="100000"/>
              </a:lnSpc>
              <a:spcBef>
                <a:spcPts val="900"/>
              </a:spcBef>
              <a:spcAft>
                <a:spcPts val="0"/>
              </a:spcAft>
              <a:buSzPct val="100000"/>
              <a:buChar char="◦"/>
            </a:pPr>
            <a:r>
              <a:rPr lang="en-US" sz="2534"/>
              <a:t>Loss of appetite;</a:t>
            </a:r>
            <a:endParaRPr sz="2534"/>
          </a:p>
          <a:p>
            <a:pPr indent="-189823" lvl="0" marL="182880" rtl="0" algn="l">
              <a:lnSpc>
                <a:spcPct val="100000"/>
              </a:lnSpc>
              <a:spcBef>
                <a:spcPts val="900"/>
              </a:spcBef>
              <a:spcAft>
                <a:spcPts val="0"/>
              </a:spcAft>
              <a:buSzPct val="100000"/>
              <a:buChar char="◦"/>
            </a:pPr>
            <a:r>
              <a:rPr lang="en-US" sz="2534"/>
              <a:t>Sore throat;</a:t>
            </a:r>
            <a:endParaRPr sz="2534"/>
          </a:p>
          <a:p>
            <a:pPr indent="-189823" lvl="0" marL="182880" rtl="0" algn="l">
              <a:lnSpc>
                <a:spcPct val="100000"/>
              </a:lnSpc>
              <a:spcBef>
                <a:spcPts val="900"/>
              </a:spcBef>
              <a:spcAft>
                <a:spcPts val="0"/>
              </a:spcAft>
              <a:buSzPct val="100000"/>
              <a:buChar char="◦"/>
            </a:pPr>
            <a:r>
              <a:rPr lang="en-US" sz="2534"/>
              <a:t>Runny or stuffy nose;</a:t>
            </a:r>
            <a:endParaRPr sz="2534"/>
          </a:p>
          <a:p>
            <a:pPr indent="-189823" lvl="0" marL="182880" rtl="0" algn="l">
              <a:lnSpc>
                <a:spcPct val="100000"/>
              </a:lnSpc>
              <a:spcBef>
                <a:spcPts val="900"/>
              </a:spcBef>
              <a:spcAft>
                <a:spcPts val="0"/>
              </a:spcAft>
              <a:buSzPct val="100000"/>
              <a:buChar char="◦"/>
            </a:pPr>
            <a:r>
              <a:rPr lang="en-US" sz="2534"/>
              <a:t>Some people may have nausea, vomiting and diarrhea.</a:t>
            </a:r>
            <a:endParaRPr sz="2534"/>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pic>
        <p:nvPicPr>
          <p:cNvPr id="381" name="Google Shape;381;g2942101ed06_0_24"/>
          <p:cNvPicPr preferRelativeResize="0"/>
          <p:nvPr/>
        </p:nvPicPr>
        <p:blipFill>
          <a:blip r:embed="rId3">
            <a:alphaModFix/>
          </a:blip>
          <a:stretch>
            <a:fillRect/>
          </a:stretch>
        </p:blipFill>
        <p:spPr>
          <a:xfrm>
            <a:off x="2774350" y="377975"/>
            <a:ext cx="7053027" cy="61474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101"/>
          <p:cNvSpPr txBox="1"/>
          <p:nvPr>
            <p:ph type="title"/>
          </p:nvPr>
        </p:nvSpPr>
        <p:spPr>
          <a:xfrm>
            <a:off x="1066800" y="642601"/>
            <a:ext cx="10058400" cy="15936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262626"/>
              </a:buClr>
              <a:buSzPct val="100000"/>
              <a:buFont typeface="Century Gothic"/>
              <a:buNone/>
            </a:pPr>
            <a:r>
              <a:rPr lang="en-US"/>
              <a:t>Lower Respiratory Disease</a:t>
            </a:r>
            <a:endParaRPr/>
          </a:p>
          <a:p>
            <a:pPr indent="0" lvl="0" marL="0" rtl="0" algn="l">
              <a:lnSpc>
                <a:spcPct val="90000"/>
              </a:lnSpc>
              <a:spcBef>
                <a:spcPts val="0"/>
              </a:spcBef>
              <a:spcAft>
                <a:spcPts val="0"/>
              </a:spcAft>
              <a:buClr>
                <a:srgbClr val="262626"/>
              </a:buClr>
              <a:buSzPct val="100000"/>
              <a:buFont typeface="Century Gothic"/>
              <a:buNone/>
            </a:pPr>
            <a:r>
              <a:t/>
            </a:r>
            <a:endParaRPr/>
          </a:p>
          <a:p>
            <a:pPr indent="0" lvl="0" marL="0" rtl="0" algn="l">
              <a:lnSpc>
                <a:spcPct val="90000"/>
              </a:lnSpc>
              <a:spcBef>
                <a:spcPts val="0"/>
              </a:spcBef>
              <a:spcAft>
                <a:spcPts val="0"/>
              </a:spcAft>
              <a:buClr>
                <a:srgbClr val="262626"/>
              </a:buClr>
              <a:buSzPct val="100000"/>
              <a:buFont typeface="Century Gothic"/>
              <a:buNone/>
            </a:pPr>
            <a:r>
              <a:rPr lang="en-US"/>
              <a:t>Bronchiolitis</a:t>
            </a:r>
            <a:endParaRPr/>
          </a:p>
        </p:txBody>
      </p:sp>
      <p:sp>
        <p:nvSpPr>
          <p:cNvPr id="387" name="Google Shape;387;p101"/>
          <p:cNvSpPr txBox="1"/>
          <p:nvPr>
            <p:ph idx="1" type="body"/>
          </p:nvPr>
        </p:nvSpPr>
        <p:spPr>
          <a:xfrm>
            <a:off x="1066800" y="2312400"/>
            <a:ext cx="10058400" cy="37275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00"/>
              <a:t>a common lung infection in young children and infants. </a:t>
            </a:r>
            <a:endParaRPr sz="2000"/>
          </a:p>
          <a:p>
            <a:pPr indent="0" lvl="0" marL="0" rtl="0" algn="l">
              <a:lnSpc>
                <a:spcPct val="100000"/>
              </a:lnSpc>
              <a:spcBef>
                <a:spcPts val="0"/>
              </a:spcBef>
              <a:spcAft>
                <a:spcPts val="0"/>
              </a:spcAft>
              <a:buSzPts val="1800"/>
              <a:buNone/>
            </a:pPr>
            <a:r>
              <a:rPr lang="en-US" sz="2000"/>
              <a:t>It causes congestion in the small airways (bronchioles) of the lung. A </a:t>
            </a:r>
            <a:r>
              <a:rPr b="1" lang="en-US" sz="2000"/>
              <a:t>virus</a:t>
            </a:r>
            <a:r>
              <a:rPr lang="en-US" sz="2000"/>
              <a:t> almost always causes Bronchiolitis. Typically, the peak time for bronchiolitis is during the winter months.</a:t>
            </a:r>
            <a:endParaRPr sz="2000"/>
          </a:p>
          <a:p>
            <a:pPr indent="0" lvl="0" marL="0" rtl="0" algn="l">
              <a:lnSpc>
                <a:spcPct val="100000"/>
              </a:lnSpc>
              <a:spcBef>
                <a:spcPts val="0"/>
              </a:spcBef>
              <a:spcAft>
                <a:spcPts val="0"/>
              </a:spcAft>
              <a:buSzPts val="1800"/>
              <a:buNone/>
            </a:pPr>
            <a:r>
              <a:rPr lang="en-US" sz="2000"/>
              <a:t> Bronchiolitis starts out with symptoms similar to those of a common cold but then progresses to </a:t>
            </a:r>
            <a:r>
              <a:rPr b="1" lang="en-US" sz="2000"/>
              <a:t>coughing, wheezing and sometimes difficulty breathing. </a:t>
            </a:r>
            <a:endParaRPr b="1" sz="2000"/>
          </a:p>
          <a:p>
            <a:pPr indent="0" lvl="0" marL="0" rtl="0" algn="l">
              <a:lnSpc>
                <a:spcPct val="100000"/>
              </a:lnSpc>
              <a:spcBef>
                <a:spcPts val="0"/>
              </a:spcBef>
              <a:spcAft>
                <a:spcPts val="0"/>
              </a:spcAft>
              <a:buSzPts val="1800"/>
              <a:buNone/>
            </a:pPr>
            <a:r>
              <a:rPr lang="en-US" sz="2000"/>
              <a:t>Symptoms of bronchiolitis can last for several days to weeks, even a month. </a:t>
            </a:r>
            <a:endParaRPr sz="2000"/>
          </a:p>
          <a:p>
            <a:pPr indent="0" lvl="0" marL="0" rtl="0" algn="l">
              <a:lnSpc>
                <a:spcPct val="100000"/>
              </a:lnSpc>
              <a:spcBef>
                <a:spcPts val="0"/>
              </a:spcBef>
              <a:spcAft>
                <a:spcPts val="0"/>
              </a:spcAft>
              <a:buSzPts val="1800"/>
              <a:buNone/>
            </a:pPr>
            <a:r>
              <a:t/>
            </a:r>
            <a:endParaRPr sz="2000"/>
          </a:p>
          <a:p>
            <a:pPr indent="0" lvl="0" marL="0" rtl="0" algn="l">
              <a:lnSpc>
                <a:spcPct val="100000"/>
              </a:lnSpc>
              <a:spcBef>
                <a:spcPts val="0"/>
              </a:spcBef>
              <a:spcAft>
                <a:spcPts val="0"/>
              </a:spcAft>
              <a:buSzPts val="1800"/>
              <a:buNone/>
            </a:pPr>
            <a:r>
              <a:rPr lang="en-US" sz="2000"/>
              <a:t>Most children get better with supportive care at home. A very small percentage of children require hospitalization.</a:t>
            </a:r>
            <a:endParaRPr sz="20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10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393" name="Google Shape;393;p102"/>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a:t>For the first few days, the signs and symptoms of bronchiolitis are similar to those of a common cold:</a:t>
            </a:r>
            <a:endParaRPr/>
          </a:p>
          <a:p>
            <a:pPr indent="-182880" lvl="0" marL="182880" rtl="0" algn="l">
              <a:lnSpc>
                <a:spcPct val="100000"/>
              </a:lnSpc>
              <a:spcBef>
                <a:spcPts val="900"/>
              </a:spcBef>
              <a:spcAft>
                <a:spcPts val="0"/>
              </a:spcAft>
              <a:buSzPts val="1800"/>
              <a:buChar char="◦"/>
            </a:pPr>
            <a:r>
              <a:rPr lang="en-US"/>
              <a:t>Runny nose</a:t>
            </a:r>
            <a:endParaRPr/>
          </a:p>
          <a:p>
            <a:pPr indent="-182880" lvl="0" marL="182880" rtl="0" algn="l">
              <a:lnSpc>
                <a:spcPct val="100000"/>
              </a:lnSpc>
              <a:spcBef>
                <a:spcPts val="900"/>
              </a:spcBef>
              <a:spcAft>
                <a:spcPts val="0"/>
              </a:spcAft>
              <a:buSzPts val="1800"/>
              <a:buChar char="◦"/>
            </a:pPr>
            <a:r>
              <a:rPr lang="en-US"/>
              <a:t>Stuffy nose</a:t>
            </a:r>
            <a:endParaRPr/>
          </a:p>
          <a:p>
            <a:pPr indent="-182880" lvl="0" marL="182880" rtl="0" algn="l">
              <a:lnSpc>
                <a:spcPct val="100000"/>
              </a:lnSpc>
              <a:spcBef>
                <a:spcPts val="900"/>
              </a:spcBef>
              <a:spcAft>
                <a:spcPts val="0"/>
              </a:spcAft>
              <a:buSzPts val="1800"/>
              <a:buChar char="◦"/>
            </a:pPr>
            <a:r>
              <a:rPr lang="en-US"/>
              <a:t>Cough</a:t>
            </a:r>
            <a:endParaRPr/>
          </a:p>
          <a:p>
            <a:pPr indent="-182880" lvl="0" marL="182880" rtl="0" algn="l">
              <a:lnSpc>
                <a:spcPct val="100000"/>
              </a:lnSpc>
              <a:spcBef>
                <a:spcPts val="900"/>
              </a:spcBef>
              <a:spcAft>
                <a:spcPts val="0"/>
              </a:spcAft>
              <a:buSzPts val="1800"/>
              <a:buChar char="◦"/>
            </a:pPr>
            <a:r>
              <a:rPr lang="en-US"/>
              <a:t>Slight fever (not always present)</a:t>
            </a:r>
            <a:endParaRPr/>
          </a:p>
          <a:p>
            <a:pPr indent="-182880" lvl="0" marL="182880" rtl="0" algn="l">
              <a:lnSpc>
                <a:spcPct val="100000"/>
              </a:lnSpc>
              <a:spcBef>
                <a:spcPts val="900"/>
              </a:spcBef>
              <a:spcAft>
                <a:spcPts val="0"/>
              </a:spcAft>
              <a:buSzPts val="1800"/>
              <a:buChar char="◦"/>
            </a:pPr>
            <a:r>
              <a:rPr lang="en-US"/>
              <a:t>After this, there may be a week or more of breathing difficulty or a whistling noise when breathing out (wheezing). Many infants will also have an ear infection (otitis media). The viral infection makes the bronchioles swell and become inflamed. Mucus collects in these airways, which can make it difficult for air to flow freely into and out from the lungs.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10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a:t>
            </a:r>
            <a:endParaRPr/>
          </a:p>
        </p:txBody>
      </p:sp>
      <p:sp>
        <p:nvSpPr>
          <p:cNvPr id="399" name="Google Shape;399;p103"/>
          <p:cNvSpPr txBox="1"/>
          <p:nvPr>
            <p:ph idx="1" type="body"/>
          </p:nvPr>
        </p:nvSpPr>
        <p:spPr>
          <a:xfrm>
            <a:off x="981325" y="2014195"/>
            <a:ext cx="10058400" cy="3931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300"/>
              <a:t>Most cases of bronchiolitis are caused by the </a:t>
            </a:r>
            <a:r>
              <a:rPr b="1" lang="en-US" sz="2300"/>
              <a:t>respiratory syncytial virus (RSV). </a:t>
            </a:r>
            <a:endParaRPr b="1" sz="2300"/>
          </a:p>
          <a:p>
            <a:pPr indent="0" lvl="0" marL="0" rtl="0" algn="l">
              <a:lnSpc>
                <a:spcPct val="100000"/>
              </a:lnSpc>
              <a:spcBef>
                <a:spcPts val="0"/>
              </a:spcBef>
              <a:spcAft>
                <a:spcPts val="0"/>
              </a:spcAft>
              <a:buSzPts val="1800"/>
              <a:buNone/>
            </a:pPr>
            <a:r>
              <a:rPr lang="en-US" sz="2300"/>
              <a:t>RSV is a common virus, which infects just about every</a:t>
            </a:r>
            <a:r>
              <a:rPr b="1" lang="en-US" sz="2300"/>
              <a:t> child</a:t>
            </a:r>
            <a:r>
              <a:rPr lang="en-US" sz="2300"/>
              <a:t> by the age of 2. Seasonal outbreaks of RSV infection occur every winter. </a:t>
            </a:r>
            <a:endParaRPr sz="2300"/>
          </a:p>
          <a:p>
            <a:pPr indent="0" lvl="0" marL="0" rtl="0" algn="l">
              <a:lnSpc>
                <a:spcPct val="100000"/>
              </a:lnSpc>
              <a:spcBef>
                <a:spcPts val="0"/>
              </a:spcBef>
              <a:spcAft>
                <a:spcPts val="0"/>
              </a:spcAft>
              <a:buSzPts val="1800"/>
              <a:buNone/>
            </a:pPr>
            <a:r>
              <a:t/>
            </a:r>
            <a:endParaRPr sz="2300"/>
          </a:p>
          <a:p>
            <a:pPr indent="0" lvl="0" marL="0" rtl="0" algn="l">
              <a:lnSpc>
                <a:spcPct val="100000"/>
              </a:lnSpc>
              <a:spcBef>
                <a:spcPts val="0"/>
              </a:spcBef>
              <a:spcAft>
                <a:spcPts val="0"/>
              </a:spcAft>
              <a:buSzPts val="1800"/>
              <a:buNone/>
            </a:pPr>
            <a:r>
              <a:rPr lang="en-US" sz="2300"/>
              <a:t>Bronchiolitis can also be caused by a variety of other viruses, including those that cause the flu or the common cold. It is a contagious condition. </a:t>
            </a:r>
            <a:endParaRPr sz="23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6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Acute Bronchitis</a:t>
            </a:r>
            <a:endParaRPr/>
          </a:p>
        </p:txBody>
      </p:sp>
      <p:sp>
        <p:nvSpPr>
          <p:cNvPr id="405" name="Google Shape;405;p6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b="1" lang="en-US" sz="2000"/>
              <a:t>Acute bronchitis</a:t>
            </a:r>
            <a:endParaRPr b="1" sz="2000"/>
          </a:p>
          <a:p>
            <a:pPr indent="-220980" lvl="1" marL="457200" rtl="0" algn="l">
              <a:lnSpc>
                <a:spcPct val="100000"/>
              </a:lnSpc>
              <a:spcBef>
                <a:spcPts val="500"/>
              </a:spcBef>
              <a:spcAft>
                <a:spcPts val="0"/>
              </a:spcAft>
              <a:buSzPts val="2200"/>
              <a:buChar char="◦"/>
            </a:pPr>
            <a:r>
              <a:rPr lang="en-US" sz="2200"/>
              <a:t>Acute bronchitis is inflammation of the bronchial tubes, which are the airways that allow air to pass from the mouth to the lungs. It is a general term that describes inflammation of the bronchi that is usually caused by viruses or bacteria. A cough lasting 5 or more days suggests acute bronchitis as a cause. People with recurrent acute bronchitis may develop chronic bronchitis.</a:t>
            </a:r>
            <a:endParaRPr sz="2200"/>
          </a:p>
          <a:p>
            <a:pPr indent="0" lvl="0" marL="457200" rtl="0" algn="l">
              <a:lnSpc>
                <a:spcPct val="100000"/>
              </a:lnSpc>
              <a:spcBef>
                <a:spcPts val="500"/>
              </a:spcBef>
              <a:spcAft>
                <a:spcPts val="0"/>
              </a:spcAft>
              <a:buNone/>
            </a:pPr>
            <a:r>
              <a:t/>
            </a:r>
            <a:endParaRPr b="1" sz="20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6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 of Acute Bronchitis</a:t>
            </a:r>
            <a:endParaRPr/>
          </a:p>
        </p:txBody>
      </p:sp>
      <p:sp>
        <p:nvSpPr>
          <p:cNvPr id="411" name="Google Shape;411;p6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lang="en-US" sz="2200"/>
              <a:t>The most common causes of acute bronchitis are</a:t>
            </a:r>
            <a:r>
              <a:rPr b="1" lang="en-US" sz="2200"/>
              <a:t> viruses</a:t>
            </a:r>
            <a:r>
              <a:rPr lang="en-US" sz="2200"/>
              <a:t>. </a:t>
            </a:r>
            <a:endParaRPr sz="2200"/>
          </a:p>
          <a:p>
            <a:pPr indent="-208280" lvl="0" marL="182880" rtl="0" algn="l">
              <a:lnSpc>
                <a:spcPct val="100000"/>
              </a:lnSpc>
              <a:spcBef>
                <a:spcPts val="0"/>
              </a:spcBef>
              <a:spcAft>
                <a:spcPts val="0"/>
              </a:spcAft>
              <a:buSzPts val="2200"/>
              <a:buChar char="◦"/>
            </a:pPr>
            <a:r>
              <a:rPr lang="en-US" sz="2200"/>
              <a:t>Influenza, parainfluenza, RSV, rhinovirus, and corona viruses, but many people develop fairly mild symptoms so often the viral genus is never determined. Bacteria are less common the causative agents of acute bronchitis.</a:t>
            </a:r>
            <a:endParaRPr sz="2200"/>
          </a:p>
          <a:p>
            <a:pPr indent="-208280" lvl="0" marL="182880" rtl="0" algn="l">
              <a:lnSpc>
                <a:spcPct val="100000"/>
              </a:lnSpc>
              <a:spcBef>
                <a:spcPts val="0"/>
              </a:spcBef>
              <a:spcAft>
                <a:spcPts val="0"/>
              </a:spcAft>
              <a:buSzPts val="2200"/>
              <a:buChar char="◦"/>
            </a:pPr>
            <a:r>
              <a:t/>
            </a:r>
            <a:endParaRPr sz="2200"/>
          </a:p>
        </p:txBody>
      </p:sp>
      <p:pic>
        <p:nvPicPr>
          <p:cNvPr id="412" name="Google Shape;412;p67"/>
          <p:cNvPicPr preferRelativeResize="0"/>
          <p:nvPr/>
        </p:nvPicPr>
        <p:blipFill>
          <a:blip r:embed="rId3">
            <a:alphaModFix/>
          </a:blip>
          <a:stretch>
            <a:fillRect/>
          </a:stretch>
        </p:blipFill>
        <p:spPr>
          <a:xfrm>
            <a:off x="4141150" y="3913950"/>
            <a:ext cx="3909700" cy="22378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6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 and Risk Factors</a:t>
            </a:r>
            <a:endParaRPr/>
          </a:p>
        </p:txBody>
      </p:sp>
      <p:sp>
        <p:nvSpPr>
          <p:cNvPr id="418" name="Google Shape;418;p68"/>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b="1" lang="en-US"/>
              <a:t>Coughing</a:t>
            </a:r>
            <a:r>
              <a:rPr lang="en-US"/>
              <a:t> is the most common symptom of acute bronchitis. The coughing begins early in the disease and usually lasts about </a:t>
            </a:r>
            <a:r>
              <a:rPr b="1" lang="en-US"/>
              <a:t>10 to 20 days </a:t>
            </a:r>
            <a:r>
              <a:rPr lang="en-US"/>
              <a:t>as it gradually subsides. About 50% of individuals have a productive cough with either clear, yellow, greenish, or occasionally blood tinged sputum. The other symptoms may include: sore throat, nasal congestion, headache, muscle aches, and fatigue. </a:t>
            </a:r>
            <a:endParaRPr/>
          </a:p>
          <a:p>
            <a:pPr indent="-182880" lvl="0" marL="182880" rtl="0" algn="l">
              <a:lnSpc>
                <a:spcPct val="100000"/>
              </a:lnSpc>
              <a:spcBef>
                <a:spcPts val="900"/>
              </a:spcBef>
              <a:spcAft>
                <a:spcPts val="0"/>
              </a:spcAft>
              <a:buSzPts val="1800"/>
              <a:buChar char="◦"/>
            </a:pPr>
            <a:r>
              <a:rPr lang="en-US"/>
              <a:t>Risk factors for acute bronchitis are the same as those for getting viral and bacterial infections; being in close contact with people that are coughing, sneezing, and touching items that infected persons recently handled. People that are exposed to air pollution, tobacco smoke, and to chemicals that are aerosolized are at higher risk for acute bronchitis. Unfortunately, many people worldwide are at risk; as many as </a:t>
            </a:r>
            <a:r>
              <a:rPr b="1" lang="en-US"/>
              <a:t>44 per 1000 individuals </a:t>
            </a:r>
            <a:r>
              <a:rPr lang="en-US"/>
              <a:t>may develop acute bronchitis per year. The highest risks for the disease are the winter months.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0"/>
          <p:cNvSpPr txBox="1"/>
          <p:nvPr>
            <p:ph type="title"/>
          </p:nvPr>
        </p:nvSpPr>
        <p:spPr>
          <a:xfrm>
            <a:off x="1066800" y="642599"/>
            <a:ext cx="10058400" cy="108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Chronic Bronchitis</a:t>
            </a:r>
            <a:endParaRPr/>
          </a:p>
        </p:txBody>
      </p:sp>
      <p:sp>
        <p:nvSpPr>
          <p:cNvPr id="424" name="Google Shape;424;p5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182880" lvl="0" marL="182880" rtl="0" algn="l">
              <a:spcBef>
                <a:spcPts val="500"/>
              </a:spcBef>
              <a:spcAft>
                <a:spcPts val="0"/>
              </a:spcAft>
              <a:buSzPts val="1800"/>
              <a:buChar char="◦"/>
            </a:pPr>
            <a:r>
              <a:rPr b="1" lang="en-US" sz="2000"/>
              <a:t> Chronic bronchitis is defined as a cough that occurs every day with sputum production that lasts for at least 3 months, 2 years in a row</a:t>
            </a:r>
            <a:endParaRPr/>
          </a:p>
          <a:p>
            <a:pPr indent="-182880" lvl="0" marL="182880" rtl="0" algn="l">
              <a:lnSpc>
                <a:spcPct val="100000"/>
              </a:lnSpc>
              <a:spcBef>
                <a:spcPts val="0"/>
              </a:spcBef>
              <a:spcAft>
                <a:spcPts val="0"/>
              </a:spcAft>
              <a:buSzPts val="1800"/>
              <a:buChar char="◦"/>
            </a:pPr>
            <a:r>
              <a:rPr lang="en-US"/>
              <a:t>In chronic bronchitis, the lining of the airways is constantly irritated and inflamed. This causes the </a:t>
            </a:r>
            <a:r>
              <a:rPr b="1" lang="en-US"/>
              <a:t>lining to thicken</a:t>
            </a:r>
            <a:r>
              <a:rPr lang="en-US"/>
              <a:t>. Lots of thick mucus forms in the airways, making it hard to breathe. </a:t>
            </a:r>
            <a:endParaRPr/>
          </a:p>
          <a:p>
            <a:pPr indent="-182880" lvl="0" marL="182880" rtl="0" algn="l">
              <a:lnSpc>
                <a:spcPct val="100000"/>
              </a:lnSpc>
              <a:spcBef>
                <a:spcPts val="0"/>
              </a:spcBef>
              <a:spcAft>
                <a:spcPts val="0"/>
              </a:spcAft>
              <a:buSzPts val="1800"/>
              <a:buChar char="◦"/>
            </a:pPr>
            <a:r>
              <a:rPr lang="en-US"/>
              <a:t>Most people who have</a:t>
            </a:r>
            <a:r>
              <a:rPr b="1" lang="en-US"/>
              <a:t> COPD</a:t>
            </a:r>
            <a:r>
              <a:rPr lang="en-US"/>
              <a:t> have both </a:t>
            </a:r>
            <a:r>
              <a:rPr b="1" lang="en-US"/>
              <a:t>emphysema and chronic bronchitis.</a:t>
            </a:r>
            <a:r>
              <a:rPr lang="en-US"/>
              <a:t> Thus, the general term "COPD" is more accurate. COPD is a major cause of disability, and it's the third leading cause of death in the United States.. Many more people may have the disease and not even know it. COPD develops slowly. Symptoms often worsen over time and can limit ability to do routine activities. Severe COPD may prevent the person from doing even basic activities like walking, cooking. Most of the time, COPD is diagnosed in middle-aged or older adults. The disease isn't passed from person to person. COPD has no cure yet, and doctors don't know how to reverse the damage to the airways and lungs. However, treatments and lifestyle changes can help the patient feel better, stay more active, and slow the progress of the disease.</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62626"/>
              </a:buClr>
              <a:buSzPct val="100000"/>
              <a:buFont typeface="Century Gothic"/>
              <a:buNone/>
            </a:pPr>
            <a:r>
              <a:rPr lang="en-US"/>
              <a:t>Chronic Obstructive Pulmonary Disease (COPD)</a:t>
            </a:r>
            <a:endParaRPr/>
          </a:p>
        </p:txBody>
      </p:sp>
      <p:sp>
        <p:nvSpPr>
          <p:cNvPr id="430" name="Google Shape;430;p48"/>
          <p:cNvSpPr txBox="1"/>
          <p:nvPr>
            <p:ph idx="1" type="body"/>
          </p:nvPr>
        </p:nvSpPr>
        <p:spPr>
          <a:xfrm>
            <a:off x="1066800" y="2103125"/>
            <a:ext cx="10455900" cy="42351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SzPct val="81517"/>
              <a:buNone/>
            </a:pPr>
            <a:r>
              <a:rPr lang="en-US" sz="2208"/>
              <a:t>COPD, or chronic obstructive pulmonary disease, is a progressive disease that makes it hard to breathe. "Progressive" means the disease gets worse over time. COPD can cause coughing that produces large amounts of mucus, wheezing, shortness of breath, chest tightness, and other symptoms. </a:t>
            </a:r>
            <a:r>
              <a:rPr b="1" lang="en-US" sz="2208"/>
              <a:t>Cigarette smoking is the leading cause of COPD. </a:t>
            </a:r>
            <a:r>
              <a:rPr lang="en-US" sz="2208"/>
              <a:t>Most people who have COPD smoke or used to smoke. Long-term exposure to other lung irritants—such as air pollution, chemical fumes, or dust—also may contribute to COPD. In COPD, less air flows in and out of the airways because of one or more of the following:</a:t>
            </a:r>
            <a:endParaRPr sz="2208"/>
          </a:p>
          <a:p>
            <a:pPr indent="-198278" lvl="0" marL="182880" rtl="0" algn="l">
              <a:lnSpc>
                <a:spcPct val="100000"/>
              </a:lnSpc>
              <a:spcBef>
                <a:spcPts val="900"/>
              </a:spcBef>
              <a:spcAft>
                <a:spcPts val="0"/>
              </a:spcAft>
              <a:buSzPct val="100000"/>
              <a:buChar char="◦"/>
            </a:pPr>
            <a:r>
              <a:rPr lang="en-US" sz="2208"/>
              <a:t>The airways and air sacs lose their elastic quality.</a:t>
            </a:r>
            <a:endParaRPr sz="2208"/>
          </a:p>
          <a:p>
            <a:pPr indent="-198278" lvl="0" marL="182880" rtl="0" algn="l">
              <a:lnSpc>
                <a:spcPct val="100000"/>
              </a:lnSpc>
              <a:spcBef>
                <a:spcPts val="900"/>
              </a:spcBef>
              <a:spcAft>
                <a:spcPts val="0"/>
              </a:spcAft>
              <a:buSzPct val="100000"/>
              <a:buChar char="◦"/>
            </a:pPr>
            <a:r>
              <a:rPr lang="en-US" sz="2208"/>
              <a:t>The walls between many of the air sacs are destroyed.</a:t>
            </a:r>
            <a:endParaRPr sz="2208"/>
          </a:p>
          <a:p>
            <a:pPr indent="-198278" lvl="0" marL="182880" rtl="0" algn="l">
              <a:lnSpc>
                <a:spcPct val="100000"/>
              </a:lnSpc>
              <a:spcBef>
                <a:spcPts val="900"/>
              </a:spcBef>
              <a:spcAft>
                <a:spcPts val="0"/>
              </a:spcAft>
              <a:buSzPct val="100000"/>
              <a:buChar char="◦"/>
            </a:pPr>
            <a:r>
              <a:rPr lang="en-US" sz="2208"/>
              <a:t>The walls of the airways become thick and inflamed.</a:t>
            </a:r>
            <a:endParaRPr sz="2208"/>
          </a:p>
          <a:p>
            <a:pPr indent="-174307" lvl="0" marL="182880" rtl="0" algn="l">
              <a:lnSpc>
                <a:spcPct val="100000"/>
              </a:lnSpc>
              <a:spcBef>
                <a:spcPts val="900"/>
              </a:spcBef>
              <a:spcAft>
                <a:spcPts val="0"/>
              </a:spcAft>
              <a:buSzPct val="81517"/>
              <a:buChar char="◦"/>
            </a:pPr>
            <a:r>
              <a:rPr lang="en-US" sz="2208"/>
              <a:t>The airways make more mucus than usual, which can clog them</a:t>
            </a:r>
            <a:r>
              <a:rPr lang="en-US"/>
              <a:t>.</a:t>
            </a:r>
            <a:endParaRPr/>
          </a:p>
          <a:p>
            <a:pPr indent="-174307" lvl="0" marL="182880" rtl="0" algn="l">
              <a:lnSpc>
                <a:spcPct val="100000"/>
              </a:lnSpc>
              <a:spcBef>
                <a:spcPts val="900"/>
              </a:spcBef>
              <a:spcAft>
                <a:spcPts val="0"/>
              </a:spcAft>
              <a:buSzPct val="100000"/>
              <a:buChar char="◦"/>
            </a:pPr>
            <a:r>
              <a:t/>
            </a:r>
            <a:endParaRPr/>
          </a:p>
          <a:p>
            <a:pPr indent="-68579" lvl="0" marL="182880" rtl="0" algn="l">
              <a:lnSpc>
                <a:spcPct val="100000"/>
              </a:lnSpc>
              <a:spcBef>
                <a:spcPts val="900"/>
              </a:spcBef>
              <a:spcAft>
                <a:spcPts val="0"/>
              </a:spcAft>
              <a:buSzPct val="100000"/>
              <a:buNone/>
            </a:pPr>
            <a:r>
              <a:rPr lang="en-US" u="sng">
                <a:solidFill>
                  <a:schemeClr val="hlink"/>
                </a:solidFill>
                <a:hlinkClick r:id="rId3"/>
              </a:rPr>
              <a:t>https://youtu.be/Y29bTzKK_P8?feature=shared</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436" name="Google Shape;436;p4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b="1" lang="en-US" sz="2200"/>
              <a:t>The term "COPD" includes two main conditions—emphysema and chronic bronchitis</a:t>
            </a:r>
            <a:r>
              <a:rPr lang="en-US" sz="2200"/>
              <a:t>. In </a:t>
            </a:r>
            <a:r>
              <a:rPr b="1" lang="en-US" sz="2200"/>
              <a:t>emphysema, the walls between many of the air sacs are damaged</a:t>
            </a:r>
            <a:r>
              <a:rPr lang="en-US" sz="2200"/>
              <a:t>. As a result, the air sacs lose their shape and become floppy. This damage also can destroy the walls of the air sacs, leading to fewer and larger air sacs instead of many tiny ones. If this happens, the amount of gas exchange in the lungs is reduced.</a:t>
            </a:r>
            <a:endParaRPr sz="2200"/>
          </a:p>
          <a:p>
            <a:pPr indent="-208280" lvl="0" marL="182880" rtl="0" algn="l">
              <a:lnSpc>
                <a:spcPct val="100000"/>
              </a:lnSpc>
              <a:spcBef>
                <a:spcPts val="0"/>
              </a:spcBef>
              <a:spcAft>
                <a:spcPts val="0"/>
              </a:spcAft>
              <a:buSzPts val="2200"/>
              <a:buChar char="◦"/>
            </a:pPr>
            <a:r>
              <a:rPr lang="en-US" sz="2200" u="sng">
                <a:solidFill>
                  <a:schemeClr val="hlink"/>
                </a:solidFill>
                <a:hlinkClick r:id="rId3"/>
              </a:rPr>
              <a:t>https://youtu.be/TEuSV_7gWA8?feature=shared</a:t>
            </a:r>
            <a:endParaRPr sz="22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pic>
        <p:nvPicPr>
          <p:cNvPr id="441" name="Google Shape;441;p51"/>
          <p:cNvPicPr preferRelativeResize="0"/>
          <p:nvPr/>
        </p:nvPicPr>
        <p:blipFill rotWithShape="1">
          <a:blip r:embed="rId3">
            <a:alphaModFix/>
          </a:blip>
          <a:srcRect b="0" l="0" r="0" t="0"/>
          <a:stretch/>
        </p:blipFill>
        <p:spPr>
          <a:xfrm>
            <a:off x="2588654" y="322263"/>
            <a:ext cx="7572777" cy="6218237"/>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pic>
        <p:nvPicPr>
          <p:cNvPr id="446" name="Google Shape;446;p36"/>
          <p:cNvPicPr preferRelativeResize="0"/>
          <p:nvPr/>
        </p:nvPicPr>
        <p:blipFill rotWithShape="1">
          <a:blip r:embed="rId3">
            <a:alphaModFix/>
          </a:blip>
          <a:srcRect b="0" l="0" r="0" t="0"/>
          <a:stretch/>
        </p:blipFill>
        <p:spPr>
          <a:xfrm>
            <a:off x="3348507" y="1313645"/>
            <a:ext cx="4639793" cy="402353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86"/>
          <p:cNvSpPr txBox="1"/>
          <p:nvPr>
            <p:ph type="title"/>
          </p:nvPr>
        </p:nvSpPr>
        <p:spPr>
          <a:xfrm>
            <a:off x="1223375" y="616498"/>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Pneumonia</a:t>
            </a:r>
            <a:endParaRPr/>
          </a:p>
        </p:txBody>
      </p:sp>
      <p:sp>
        <p:nvSpPr>
          <p:cNvPr id="452" name="Google Shape;452;p86"/>
          <p:cNvSpPr txBox="1"/>
          <p:nvPr>
            <p:ph idx="1" type="body"/>
          </p:nvPr>
        </p:nvSpPr>
        <p:spPr>
          <a:xfrm>
            <a:off x="1066800" y="1578801"/>
            <a:ext cx="10058400" cy="4456239"/>
          </a:xfrm>
          <a:prstGeom prst="rect">
            <a:avLst/>
          </a:prstGeom>
          <a:noFill/>
          <a:ln>
            <a:noFill/>
          </a:ln>
        </p:spPr>
        <p:txBody>
          <a:bodyPr anchorCtr="0" anchor="t" bIns="45700" lIns="91425" spcFirstLastPara="1" rIns="91425" wrap="square" tIns="45700">
            <a:normAutofit lnSpcReduction="20000"/>
          </a:bodyPr>
          <a:lstStyle/>
          <a:p>
            <a:pPr indent="-182880" lvl="0" marL="182880" rtl="0" algn="l">
              <a:lnSpc>
                <a:spcPct val="100000"/>
              </a:lnSpc>
              <a:spcBef>
                <a:spcPts val="0"/>
              </a:spcBef>
              <a:spcAft>
                <a:spcPts val="0"/>
              </a:spcAft>
              <a:buSzPts val="1800"/>
              <a:buChar char="◦"/>
            </a:pPr>
            <a:r>
              <a:rPr lang="en-US" u="sng">
                <a:solidFill>
                  <a:schemeClr val="hlink"/>
                </a:solidFill>
                <a:hlinkClick r:id="rId3"/>
              </a:rPr>
              <a:t>https://youtu.be/IAQp2Zuqevc</a:t>
            </a:r>
            <a:endParaRPr/>
          </a:p>
          <a:p>
            <a:pPr indent="-182880" lvl="0" marL="182880" rtl="0" algn="l">
              <a:lnSpc>
                <a:spcPct val="100000"/>
              </a:lnSpc>
              <a:spcBef>
                <a:spcPts val="900"/>
              </a:spcBef>
              <a:spcAft>
                <a:spcPts val="0"/>
              </a:spcAft>
              <a:buSzPts val="1800"/>
              <a:buChar char="◦"/>
            </a:pPr>
            <a:r>
              <a:rPr lang="en-US"/>
              <a:t>Inflammation of the lung tissue. It is usually due to infection. Pneumonia tends to be more serious than bronchitis. Sometimes bronchitis and pneumonia occur together, which is called bronchopneumonia.</a:t>
            </a:r>
            <a:endParaRPr/>
          </a:p>
          <a:p>
            <a:pPr indent="-182880" lvl="0" marL="182880" rtl="0" algn="l">
              <a:lnSpc>
                <a:spcPct val="100000"/>
              </a:lnSpc>
              <a:spcBef>
                <a:spcPts val="900"/>
              </a:spcBef>
              <a:spcAft>
                <a:spcPts val="0"/>
              </a:spcAft>
              <a:buSzPts val="1800"/>
              <a:buChar char="◦"/>
            </a:pPr>
            <a:r>
              <a:rPr lang="en-US"/>
              <a:t>Pneumonia is commonly caused by an infection with a bacterium, virus or fungi. Other germs such as yeasts, or protozoa can sometimes also cause pneumonia. Rarely, inhaling poisons or chemicals causes non-infective pneumonia.</a:t>
            </a:r>
            <a:endParaRPr/>
          </a:p>
          <a:p>
            <a:pPr indent="-182880" lvl="0" marL="182880" rtl="0" algn="l">
              <a:lnSpc>
                <a:spcPct val="100000"/>
              </a:lnSpc>
              <a:spcBef>
                <a:spcPts val="900"/>
              </a:spcBef>
              <a:spcAft>
                <a:spcPts val="0"/>
              </a:spcAft>
              <a:buSzPts val="1800"/>
              <a:buChar char="◦"/>
            </a:pPr>
            <a:r>
              <a:rPr lang="en-US"/>
              <a:t>Most common causes are Strep. Pneumoniae – </a:t>
            </a:r>
            <a:r>
              <a:rPr b="1" lang="en-US"/>
              <a:t>“typical pneumonia” (sudden onset, crackles, fever, productive cough)</a:t>
            </a:r>
            <a:endParaRPr b="1"/>
          </a:p>
          <a:p>
            <a:pPr indent="-182880" lvl="0" marL="182880" rtl="0" algn="l">
              <a:lnSpc>
                <a:spcPct val="100000"/>
              </a:lnSpc>
              <a:spcBef>
                <a:spcPts val="900"/>
              </a:spcBef>
              <a:spcAft>
                <a:spcPts val="0"/>
              </a:spcAft>
              <a:buSzPts val="1800"/>
              <a:buChar char="◦"/>
            </a:pPr>
            <a:r>
              <a:rPr lang="en-US"/>
              <a:t>Mycoplasma pneumoniae, Chlamydophila pneumoniae – </a:t>
            </a:r>
            <a:r>
              <a:rPr b="1" lang="en-US"/>
              <a:t>“atypical pneumonia” (gradual onset, unproductive cough, crackles may not be present)</a:t>
            </a:r>
            <a:endParaRPr b="1"/>
          </a:p>
          <a:p>
            <a:pPr indent="-182880" lvl="0" marL="182880" rtl="0" algn="l">
              <a:lnSpc>
                <a:spcPct val="100000"/>
              </a:lnSpc>
              <a:spcBef>
                <a:spcPts val="900"/>
              </a:spcBef>
              <a:spcAft>
                <a:spcPts val="0"/>
              </a:spcAft>
              <a:buSzPts val="1800"/>
              <a:buChar char="◦"/>
            </a:pPr>
            <a:r>
              <a:rPr lang="en-US"/>
              <a:t> &amp; Legionella pneumophila (Legionnaire’s disease </a:t>
            </a:r>
            <a:r>
              <a:rPr lang="en-US" u="sng">
                <a:solidFill>
                  <a:schemeClr val="hlink"/>
                </a:solidFill>
                <a:hlinkClick r:id="rId4"/>
              </a:rPr>
              <a:t>https://youtu.be/x1ELZC9SdEM?feature=shared</a:t>
            </a:r>
            <a:endParaRPr/>
          </a:p>
          <a:p>
            <a:pPr indent="-182880" lvl="0" marL="182880" rtl="0" algn="l">
              <a:lnSpc>
                <a:spcPct val="100000"/>
              </a:lnSpc>
              <a:spcBef>
                <a:spcPts val="900"/>
              </a:spcBef>
              <a:spcAft>
                <a:spcPts val="0"/>
              </a:spcAft>
              <a:buSzPts val="1800"/>
              <a:buChar char="◦"/>
            </a:pPr>
            <a:r>
              <a:rPr b="1" lang="en-US"/>
              <a:t>“Walking pneumonia” – NOT a medical term, just refers to a milder form</a:t>
            </a:r>
            <a:r>
              <a:rPr lang="en-US"/>
              <a:t>. Often an atypical pneumonia caused by Mycoplasma</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8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458" name="Google Shape;458;p8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Typical symptoms are </a:t>
            </a:r>
            <a:r>
              <a:rPr b="1" lang="en-US"/>
              <a:t>cough with sputum,</a:t>
            </a:r>
            <a:r>
              <a:rPr lang="en-US"/>
              <a:t> the sputum may become yellow/green colored and is sometimes bloodstained, f</a:t>
            </a:r>
            <a:r>
              <a:rPr b="1" lang="en-US"/>
              <a:t>ever, sweats, shivers, and feeling generally unwell. </a:t>
            </a:r>
            <a:r>
              <a:rPr lang="en-US"/>
              <a:t>Headaches and aches and pains are common, breathless, tight chest. A sharp pain in the side of the chest may develop if the infection involves the pleura. </a:t>
            </a:r>
            <a:endParaRPr/>
          </a:p>
          <a:p>
            <a:pPr indent="-182880" lvl="0" marL="182880" rtl="0" algn="l">
              <a:lnSpc>
                <a:spcPct val="100000"/>
              </a:lnSpc>
              <a:spcBef>
                <a:spcPts val="900"/>
              </a:spcBef>
              <a:spcAft>
                <a:spcPts val="0"/>
              </a:spcAft>
              <a:buSzPts val="1800"/>
              <a:buChar char="◦"/>
            </a:pPr>
            <a:r>
              <a:rPr lang="en-US"/>
              <a:t>A person may breathe in some bacteria, viruses, or other germs. If he/she is normally healthy a small number of germs usually doesn't matter. They will be trapped in his/her sputum and killed by his/her immune system. Sometimes the germs multiply and cause lung infections. This is more likely to happen if a person is already in poor health. For example: if s/he is frail or elderly, if s/he has a chest disease, or if s/he has a low immunity to infection. Such things as alcohol dependence, HIV/AIDS, or another serious illness can cause low immunity. However, even healthy people sometimes develop pneumonia.</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8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Tuberculosis</a:t>
            </a:r>
            <a:endParaRPr/>
          </a:p>
        </p:txBody>
      </p:sp>
      <p:sp>
        <p:nvSpPr>
          <p:cNvPr id="464" name="Google Shape;464;p88"/>
          <p:cNvSpPr txBox="1"/>
          <p:nvPr>
            <p:ph idx="1" type="body"/>
          </p:nvPr>
        </p:nvSpPr>
        <p:spPr>
          <a:xfrm>
            <a:off x="1066800" y="1702025"/>
            <a:ext cx="10058400" cy="467880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u="sng">
                <a:solidFill>
                  <a:schemeClr val="hlink"/>
                </a:solidFill>
                <a:hlinkClick r:id="rId3"/>
              </a:rPr>
              <a:t>https://youtu.be/6P6zBHpWiGA</a:t>
            </a:r>
            <a:endParaRPr/>
          </a:p>
          <a:p>
            <a:pPr indent="-195580" lvl="0" marL="182880" rtl="0" algn="l">
              <a:lnSpc>
                <a:spcPct val="100000"/>
              </a:lnSpc>
              <a:spcBef>
                <a:spcPts val="900"/>
              </a:spcBef>
              <a:spcAft>
                <a:spcPts val="0"/>
              </a:spcAft>
              <a:buSzPts val="2000"/>
              <a:buChar char="◦"/>
            </a:pPr>
            <a:r>
              <a:rPr lang="en-US" sz="2000"/>
              <a:t>a potentially serious infectious disease that mainly affects your lungs. The </a:t>
            </a:r>
            <a:r>
              <a:rPr b="1" lang="en-US" sz="2000"/>
              <a:t>bacteria </a:t>
            </a:r>
            <a:r>
              <a:rPr lang="en-US" sz="2000"/>
              <a:t>that cause tuberculosis are spread from one person to another through tiny droplets released into the air via coughs and sneezes. Many strains of tuberculosis resist the drugs most used to treat the disease. People with active tuberculosis must take several types of medications for many months to eradicate the infection and prevent development of antibiotic resistance.</a:t>
            </a:r>
            <a:endParaRPr sz="2000"/>
          </a:p>
          <a:p>
            <a:pPr indent="-195580" lvl="1" marL="457200" rtl="0" algn="l">
              <a:lnSpc>
                <a:spcPct val="100000"/>
              </a:lnSpc>
              <a:spcBef>
                <a:spcPts val="500"/>
              </a:spcBef>
              <a:spcAft>
                <a:spcPts val="0"/>
              </a:spcAft>
              <a:buSzPts val="1800"/>
              <a:buChar char="◦"/>
            </a:pPr>
            <a:r>
              <a:rPr b="1" lang="en-US" sz="1800"/>
              <a:t>Latent TB</a:t>
            </a:r>
            <a:r>
              <a:rPr lang="en-US" sz="1800"/>
              <a:t>. In this condition, a person has a TB infection, but the bacteria remain in his body in an inactive state and cause no symptoms. Latent TB, also called inactive TB or TB infection, isn't contagious. It can turn into active TB, so treatment is important for the person with latent TB and to help control the spread of TB in general. </a:t>
            </a:r>
            <a:endParaRPr sz="1800"/>
          </a:p>
          <a:p>
            <a:pPr indent="-195580" lvl="1" marL="457200" rtl="0" algn="l">
              <a:lnSpc>
                <a:spcPct val="100000"/>
              </a:lnSpc>
              <a:spcBef>
                <a:spcPts val="500"/>
              </a:spcBef>
              <a:spcAft>
                <a:spcPts val="0"/>
              </a:spcAft>
              <a:buSzPts val="1800"/>
              <a:buChar char="◦"/>
            </a:pPr>
            <a:r>
              <a:rPr b="1" lang="en-US" sz="1800"/>
              <a:t>Active TB</a:t>
            </a:r>
            <a:r>
              <a:rPr lang="en-US" sz="1800"/>
              <a:t>. In this condition the person is sick and can spread infection to others. It can occur in the first few weeks after infection with the TB bacteria, or it might occur years later.</a:t>
            </a:r>
            <a:endParaRPr sz="18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8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Signs and Symptoms of Active TB</a:t>
            </a:r>
            <a:endParaRPr/>
          </a:p>
        </p:txBody>
      </p:sp>
      <p:sp>
        <p:nvSpPr>
          <p:cNvPr id="470" name="Google Shape;470;p89"/>
          <p:cNvSpPr txBox="1"/>
          <p:nvPr>
            <p:ph idx="1" type="body"/>
          </p:nvPr>
        </p:nvSpPr>
        <p:spPr>
          <a:xfrm>
            <a:off x="1066800" y="1738125"/>
            <a:ext cx="10778700" cy="42969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00000"/>
              </a:lnSpc>
              <a:spcBef>
                <a:spcPts val="0"/>
              </a:spcBef>
              <a:spcAft>
                <a:spcPts val="0"/>
              </a:spcAft>
              <a:buSzPct val="100000"/>
              <a:buNone/>
            </a:pPr>
            <a:r>
              <a:t/>
            </a:r>
            <a:endParaRPr/>
          </a:p>
          <a:p>
            <a:pPr indent="-209080" lvl="0" marL="182880" rtl="0" algn="l">
              <a:lnSpc>
                <a:spcPct val="100000"/>
              </a:lnSpc>
              <a:spcBef>
                <a:spcPts val="900"/>
              </a:spcBef>
              <a:spcAft>
                <a:spcPts val="0"/>
              </a:spcAft>
              <a:buSzPct val="100000"/>
              <a:buChar char="◦"/>
            </a:pPr>
            <a:r>
              <a:rPr lang="en-US" sz="2332"/>
              <a:t>Coughing that lasts </a:t>
            </a:r>
            <a:r>
              <a:rPr b="1" lang="en-US" sz="2332"/>
              <a:t>three or more weeks</a:t>
            </a:r>
            <a:endParaRPr b="1" sz="2332"/>
          </a:p>
          <a:p>
            <a:pPr indent="-209080" lvl="0" marL="182880" rtl="0" algn="l">
              <a:lnSpc>
                <a:spcPct val="100000"/>
              </a:lnSpc>
              <a:spcBef>
                <a:spcPts val="900"/>
              </a:spcBef>
              <a:spcAft>
                <a:spcPts val="0"/>
              </a:spcAft>
              <a:buSzPct val="100000"/>
              <a:buChar char="◦"/>
            </a:pPr>
            <a:r>
              <a:rPr lang="en-US" sz="2332"/>
              <a:t>Coughing up blood</a:t>
            </a:r>
            <a:endParaRPr sz="2332"/>
          </a:p>
          <a:p>
            <a:pPr indent="-209080" lvl="0" marL="182880" rtl="0" algn="l">
              <a:lnSpc>
                <a:spcPct val="100000"/>
              </a:lnSpc>
              <a:spcBef>
                <a:spcPts val="900"/>
              </a:spcBef>
              <a:spcAft>
                <a:spcPts val="0"/>
              </a:spcAft>
              <a:buSzPct val="100000"/>
              <a:buChar char="◦"/>
            </a:pPr>
            <a:r>
              <a:rPr lang="en-US" sz="2332"/>
              <a:t>Chest pain, or pain with breathing or coughing</a:t>
            </a:r>
            <a:endParaRPr sz="2332"/>
          </a:p>
          <a:p>
            <a:pPr indent="-209080" lvl="0" marL="182880" rtl="0" algn="l">
              <a:lnSpc>
                <a:spcPct val="100000"/>
              </a:lnSpc>
              <a:spcBef>
                <a:spcPts val="900"/>
              </a:spcBef>
              <a:spcAft>
                <a:spcPts val="0"/>
              </a:spcAft>
              <a:buSzPct val="100000"/>
              <a:buChar char="◦"/>
            </a:pPr>
            <a:r>
              <a:rPr lang="en-US" sz="2332"/>
              <a:t>Fatigue</a:t>
            </a:r>
            <a:endParaRPr sz="2332"/>
          </a:p>
          <a:p>
            <a:pPr indent="-209080" lvl="0" marL="182880" rtl="0" algn="l">
              <a:lnSpc>
                <a:spcPct val="100000"/>
              </a:lnSpc>
              <a:spcBef>
                <a:spcPts val="900"/>
              </a:spcBef>
              <a:spcAft>
                <a:spcPts val="0"/>
              </a:spcAft>
              <a:buSzPct val="100000"/>
              <a:buChar char="◦"/>
            </a:pPr>
            <a:r>
              <a:rPr lang="en-US" sz="2332"/>
              <a:t>Fever/Chills</a:t>
            </a:r>
            <a:endParaRPr sz="2332"/>
          </a:p>
          <a:p>
            <a:pPr indent="-209080" lvl="0" marL="182880" rtl="0" algn="l">
              <a:lnSpc>
                <a:spcPct val="100000"/>
              </a:lnSpc>
              <a:spcBef>
                <a:spcPts val="900"/>
              </a:spcBef>
              <a:spcAft>
                <a:spcPts val="0"/>
              </a:spcAft>
              <a:buSzPct val="100000"/>
              <a:buChar char="◦"/>
            </a:pPr>
            <a:r>
              <a:rPr lang="en-US" sz="2332"/>
              <a:t>Night sweats</a:t>
            </a:r>
            <a:endParaRPr sz="2332"/>
          </a:p>
          <a:p>
            <a:pPr indent="-209080" lvl="0" marL="182880" rtl="0" algn="l">
              <a:lnSpc>
                <a:spcPct val="100000"/>
              </a:lnSpc>
              <a:spcBef>
                <a:spcPts val="900"/>
              </a:spcBef>
              <a:spcAft>
                <a:spcPts val="0"/>
              </a:spcAft>
              <a:buSzPct val="100000"/>
              <a:buChar char="◦"/>
            </a:pPr>
            <a:r>
              <a:rPr lang="en-US" sz="2332"/>
              <a:t>Loss of appetite/Unintentional weight loss</a:t>
            </a:r>
            <a:endParaRPr sz="2332"/>
          </a:p>
          <a:p>
            <a:pPr indent="-209080" lvl="0" marL="182880" rtl="0" algn="l">
              <a:lnSpc>
                <a:spcPct val="100000"/>
              </a:lnSpc>
              <a:spcBef>
                <a:spcPts val="900"/>
              </a:spcBef>
              <a:spcAft>
                <a:spcPts val="0"/>
              </a:spcAft>
              <a:buSzPct val="100000"/>
              <a:buChar char="◦"/>
            </a:pPr>
            <a:r>
              <a:rPr lang="en-US" sz="2332"/>
              <a:t>Tuberculosis can also affect other parts of the body, including the kidneys, spine or brain. When TB occurs outside the lungs, signs and symptoms vary according to the organs involved. For example, tuberculosis of the spine may give back pain, and tuberculosis in kidneys might cause blood in urine. Bacteria that spread from person to person through microscopic droplets released into the air, cause tuberculosis. This can happen when someone with the untreated, active form of tuberculosis coughs, speaks, sneezes, spits, or laughs.</a:t>
            </a:r>
            <a:endParaRPr sz="2332"/>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id="475" name="Google Shape;475;p90"/>
          <p:cNvPicPr preferRelativeResize="0"/>
          <p:nvPr/>
        </p:nvPicPr>
        <p:blipFill rotWithShape="1">
          <a:blip r:embed="rId3">
            <a:alphaModFix/>
          </a:blip>
          <a:srcRect b="0" l="0" r="0" t="0"/>
          <a:stretch/>
        </p:blipFill>
        <p:spPr>
          <a:xfrm>
            <a:off x="3129566" y="848932"/>
            <a:ext cx="5312759" cy="5312759"/>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Asthma and its effects on Respiration</a:t>
            </a:r>
            <a:endParaRPr/>
          </a:p>
        </p:txBody>
      </p:sp>
      <p:sp>
        <p:nvSpPr>
          <p:cNvPr id="481" name="Google Shape;481;p52"/>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00"/>
              <a:t>Asthma is a </a:t>
            </a:r>
            <a:r>
              <a:rPr b="1" lang="en-US" sz="2000"/>
              <a:t>chronic inflammation of the bronchial tubes (airways) that causes swelling and narrowing (constriction) of the airways</a:t>
            </a:r>
            <a:r>
              <a:rPr lang="en-US" sz="2000"/>
              <a:t>. </a:t>
            </a:r>
            <a:endParaRPr sz="2000"/>
          </a:p>
          <a:p>
            <a:pPr indent="0" lvl="0" marL="0" rtl="0" algn="l">
              <a:lnSpc>
                <a:spcPct val="100000"/>
              </a:lnSpc>
              <a:spcBef>
                <a:spcPts val="0"/>
              </a:spcBef>
              <a:spcAft>
                <a:spcPts val="0"/>
              </a:spcAft>
              <a:buSzPts val="1800"/>
              <a:buNone/>
            </a:pPr>
            <a:r>
              <a:rPr lang="en-US" sz="2000"/>
              <a:t>The result is difficulty breathing. The bronchial narrowing is usually either totally or at least partially reversible with treatments. Bronchial tubes that are chronically inflamed may become overly sensitive to allergens (specific triggers) or irritants (nonspecific triggers). The airways may become "twitchy" and remain in a state of heightened sensitivity. This is called </a:t>
            </a:r>
            <a:r>
              <a:rPr b="1" lang="en-US" sz="2000"/>
              <a:t>"bronchial hyperreactivity</a:t>
            </a:r>
            <a:r>
              <a:rPr lang="en-US" sz="2000"/>
              <a:t>" (BHR). It is likely that there is a spectrum of bronchial hyperreactivity in all individuals. However, it is clear that asthmatics and allergic individuals (without apparent asthma) have a greater degree of bronchial hyperreactivity than nonasthmatic and nonallergic people</a:t>
            </a:r>
            <a:endParaRPr sz="20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5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487" name="Google Shape;487;p53"/>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195580" lvl="0" marL="182880" rtl="0" algn="l">
              <a:lnSpc>
                <a:spcPct val="100000"/>
              </a:lnSpc>
              <a:spcBef>
                <a:spcPts val="0"/>
              </a:spcBef>
              <a:spcAft>
                <a:spcPts val="0"/>
              </a:spcAft>
              <a:buSzPts val="2000"/>
              <a:buChar char="◦"/>
            </a:pPr>
            <a:r>
              <a:rPr lang="en-US" sz="2000"/>
              <a:t> In sensitive individuals, the bronchial tubes are more likely to swell and constrict when exposed to triggers such as allergens, tobacco smoke, or exercise. Amongst asthmatics, some may have mild BHR and no symptoms while others may have severe BHR and chronic symptoms. Asthma affects people differently. Each individual is unique in their degree of reactivity to environmental triggers. This naturally influences the type and dose of medication prescribed, which may vary from one individual to another.</a:t>
            </a:r>
            <a:endParaRPr sz="2000"/>
          </a:p>
          <a:p>
            <a:pPr indent="-195580" lvl="0" marL="182880" rtl="0" algn="l">
              <a:lnSpc>
                <a:spcPct val="100000"/>
              </a:lnSpc>
              <a:spcBef>
                <a:spcPts val="900"/>
              </a:spcBef>
              <a:spcAft>
                <a:spcPts val="0"/>
              </a:spcAft>
              <a:buSzPts val="2000"/>
              <a:buChar char="◦"/>
            </a:pPr>
            <a:r>
              <a:rPr lang="en-US" sz="2000"/>
              <a:t>Asthma causes a narrowing of the breathing airways, which interferes with the normal movement of air in and out of the lungs. </a:t>
            </a:r>
            <a:r>
              <a:rPr b="1" lang="en-US" sz="2000"/>
              <a:t>Asthma involves only the bronchial tubes </a:t>
            </a:r>
            <a:r>
              <a:rPr lang="en-US" sz="2000"/>
              <a:t>and does not affect the air sacs or the lung tissue. The narrowing that occurs in asthma is caused by three major factors: </a:t>
            </a:r>
            <a:r>
              <a:rPr b="1" lang="en-US" sz="2000"/>
              <a:t>inflammation, bronchospasm, and hyperreactivity</a:t>
            </a:r>
            <a:endParaRPr b="1"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5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Inflammation</a:t>
            </a:r>
            <a:endParaRPr/>
          </a:p>
        </p:txBody>
      </p:sp>
      <p:sp>
        <p:nvSpPr>
          <p:cNvPr id="493" name="Google Shape;493;p5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14630" lvl="0" marL="182880" rtl="0" algn="l">
              <a:lnSpc>
                <a:spcPct val="100000"/>
              </a:lnSpc>
              <a:spcBef>
                <a:spcPts val="0"/>
              </a:spcBef>
              <a:spcAft>
                <a:spcPts val="0"/>
              </a:spcAft>
              <a:buSzPts val="2300"/>
              <a:buChar char="◦"/>
            </a:pPr>
            <a:r>
              <a:rPr lang="en-US" sz="2300"/>
              <a:t>The first and most important factor causing narrowing of the bronchial tubes is inflammation. The bronchial tubes become red, irritated, and swollen. This inflammation increases the thickness of the wall of the bronchial tubes and thus results in a smaller passageway for air to flow through. </a:t>
            </a:r>
            <a:endParaRPr sz="2300"/>
          </a:p>
          <a:p>
            <a:pPr indent="-214630" lvl="0" marL="182880" rtl="0" algn="l">
              <a:lnSpc>
                <a:spcPct val="100000"/>
              </a:lnSpc>
              <a:spcBef>
                <a:spcPts val="0"/>
              </a:spcBef>
              <a:spcAft>
                <a:spcPts val="0"/>
              </a:spcAft>
              <a:buSzPts val="2300"/>
              <a:buChar char="◦"/>
            </a:pPr>
            <a:r>
              <a:rPr lang="en-US" sz="2300"/>
              <a:t>The inflammation occurs in response to an allergen or irritant and results from the action of chemical mediators (histamine, leukotrienes, and others). The inflamed tissues produce an excess amount of "sticky" mucus into the tubes. The mucus can clump together and form "plugs" that can clog the smaller airways. </a:t>
            </a:r>
            <a:endParaRPr sz="23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5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Bronchospasm</a:t>
            </a:r>
            <a:endParaRPr/>
          </a:p>
        </p:txBody>
      </p:sp>
      <p:sp>
        <p:nvSpPr>
          <p:cNvPr id="499" name="Google Shape;499;p5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The muscles around the bronchial tubes tighten during an attack of asthma. This muscle constriction of the airways is called </a:t>
            </a:r>
            <a:r>
              <a:rPr b="1" lang="en-US" sz="2100"/>
              <a:t>bronchospasm</a:t>
            </a:r>
            <a:r>
              <a:rPr lang="en-US" sz="2100"/>
              <a:t>. Bronchospasm causes the airway to narrow further. Chemical mediators and nerves in the bronchial tubes cause the muscles to constrict. Bronchospasm can occur in all humans and can be brought on by inhaling cold or dry air.</a:t>
            </a:r>
            <a:endParaRPr sz="21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5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Hyperactivity (Hypersensitivity)</a:t>
            </a:r>
            <a:endParaRPr/>
          </a:p>
        </p:txBody>
      </p:sp>
      <p:sp>
        <p:nvSpPr>
          <p:cNvPr id="505" name="Google Shape;505;p5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Autofit/>
          </a:bodyPr>
          <a:lstStyle/>
          <a:p>
            <a:pPr indent="-201930" lvl="0" marL="182880" rtl="0" algn="l">
              <a:lnSpc>
                <a:spcPct val="100000"/>
              </a:lnSpc>
              <a:spcBef>
                <a:spcPts val="0"/>
              </a:spcBef>
              <a:spcAft>
                <a:spcPts val="0"/>
              </a:spcAft>
              <a:buSzPts val="2100"/>
              <a:buChar char="◦"/>
            </a:pPr>
            <a:r>
              <a:rPr lang="en-US" sz="2100"/>
              <a:t>In patients with asthma, the chronically inflamed and constricted airways become highly sensitive, or reactive, to triggers such as allergens, irritants, and infections. Exposure to these triggers may result in progressively more inflammation and narrowing.</a:t>
            </a:r>
            <a:endParaRPr sz="2100"/>
          </a:p>
          <a:p>
            <a:pPr indent="-201930" lvl="0" marL="182880" rtl="0" algn="l">
              <a:lnSpc>
                <a:spcPct val="100000"/>
              </a:lnSpc>
              <a:spcBef>
                <a:spcPts val="900"/>
              </a:spcBef>
              <a:spcAft>
                <a:spcPts val="0"/>
              </a:spcAft>
              <a:buSzPts val="2100"/>
              <a:buChar char="◦"/>
            </a:pPr>
            <a:r>
              <a:rPr lang="en-US" sz="2100"/>
              <a:t>The combination of these three factors results in difficulty with breathing out, or exhaling. As a result, the air needs to be forcefully exhaled to overcome the narrowing, thereby causing the typical</a:t>
            </a:r>
            <a:r>
              <a:rPr b="1" lang="en-US" sz="2100"/>
              <a:t> "wheezing" sound.</a:t>
            </a:r>
            <a:r>
              <a:rPr lang="en-US" sz="2100"/>
              <a:t> People with asthma also frequently "cough" in an attempt to expel the thick mucus plugs. Reducing the flow of air may result in less oxygen passing into the bloodstream, and if very severe, carbon dioxide may dangerously accumulate in the blood</a:t>
            </a:r>
            <a:endParaRPr sz="21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5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Common Asthma Triggers:</a:t>
            </a:r>
            <a:br>
              <a:rPr lang="en-US"/>
            </a:br>
            <a:r>
              <a:rPr lang="en-US"/>
              <a:t>Allergens</a:t>
            </a:r>
            <a:endParaRPr/>
          </a:p>
        </p:txBody>
      </p:sp>
      <p:sp>
        <p:nvSpPr>
          <p:cNvPr id="511" name="Google Shape;511;p5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00"/>
              <a:t>Common asthma triggers: Allergens</a:t>
            </a:r>
            <a:endParaRPr sz="2000"/>
          </a:p>
          <a:p>
            <a:pPr indent="-195580" lvl="0" marL="182880" rtl="0" algn="l">
              <a:lnSpc>
                <a:spcPct val="100000"/>
              </a:lnSpc>
              <a:spcBef>
                <a:spcPts val="900"/>
              </a:spcBef>
              <a:spcAft>
                <a:spcPts val="0"/>
              </a:spcAft>
              <a:buSzPts val="2000"/>
              <a:buChar char="◦"/>
            </a:pPr>
            <a:r>
              <a:rPr lang="en-US" sz="2000"/>
              <a:t>"Seasonal" pollens</a:t>
            </a:r>
            <a:endParaRPr sz="2000"/>
          </a:p>
          <a:p>
            <a:pPr indent="-195580" lvl="0" marL="182880" rtl="0" algn="l">
              <a:lnSpc>
                <a:spcPct val="100000"/>
              </a:lnSpc>
              <a:spcBef>
                <a:spcPts val="900"/>
              </a:spcBef>
              <a:spcAft>
                <a:spcPts val="0"/>
              </a:spcAft>
              <a:buSzPts val="2000"/>
              <a:buChar char="◦"/>
            </a:pPr>
            <a:r>
              <a:rPr lang="en-US" sz="2000"/>
              <a:t>Year-round dust mites, molds, pets, and insect parts</a:t>
            </a:r>
            <a:endParaRPr sz="2000"/>
          </a:p>
          <a:p>
            <a:pPr indent="-195580" lvl="0" marL="182880" rtl="0" algn="l">
              <a:lnSpc>
                <a:spcPct val="100000"/>
              </a:lnSpc>
              <a:spcBef>
                <a:spcPts val="900"/>
              </a:spcBef>
              <a:spcAft>
                <a:spcPts val="0"/>
              </a:spcAft>
              <a:buSzPts val="2000"/>
              <a:buChar char="◦"/>
            </a:pPr>
            <a:r>
              <a:rPr lang="en-US" sz="2000"/>
              <a:t>Foods, such as fish, egg, peanuts, nuts, cow's milk, and soy</a:t>
            </a:r>
            <a:endParaRPr sz="2000"/>
          </a:p>
          <a:p>
            <a:pPr indent="-195580" lvl="0" marL="182880" rtl="0" algn="l">
              <a:lnSpc>
                <a:spcPct val="100000"/>
              </a:lnSpc>
              <a:spcBef>
                <a:spcPts val="900"/>
              </a:spcBef>
              <a:spcAft>
                <a:spcPts val="0"/>
              </a:spcAft>
              <a:buSzPts val="2000"/>
              <a:buChar char="◦"/>
            </a:pPr>
            <a:r>
              <a:rPr lang="en-US" sz="2000"/>
              <a:t>Work-related agents, such as latex, epoxides, and formaldehyde</a:t>
            </a:r>
            <a:endParaRPr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5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Irritants</a:t>
            </a:r>
            <a:endParaRPr/>
          </a:p>
        </p:txBody>
      </p:sp>
      <p:sp>
        <p:nvSpPr>
          <p:cNvPr id="517" name="Google Shape;517;p58"/>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fontScale="92500" lnSpcReduction="10000"/>
          </a:bodyPr>
          <a:lstStyle/>
          <a:p>
            <a:pPr indent="-182880" lvl="0" marL="182880" rtl="0" algn="l">
              <a:lnSpc>
                <a:spcPct val="100000"/>
              </a:lnSpc>
              <a:spcBef>
                <a:spcPts val="0"/>
              </a:spcBef>
              <a:spcAft>
                <a:spcPts val="0"/>
              </a:spcAft>
              <a:buSzPct val="100000"/>
              <a:buChar char="◦"/>
            </a:pPr>
            <a:r>
              <a:rPr lang="en-US"/>
              <a:t>Respiratory infections, such as those caused by viral "colds," bronchitis, and sinusitis</a:t>
            </a:r>
            <a:endParaRPr/>
          </a:p>
          <a:p>
            <a:pPr indent="-182880" lvl="0" marL="182880" rtl="0" algn="l">
              <a:lnSpc>
                <a:spcPct val="100000"/>
              </a:lnSpc>
              <a:spcBef>
                <a:spcPts val="900"/>
              </a:spcBef>
              <a:spcAft>
                <a:spcPts val="0"/>
              </a:spcAft>
              <a:buSzPct val="100000"/>
              <a:buChar char="◦"/>
            </a:pPr>
            <a:r>
              <a:rPr lang="en-US"/>
              <a:t>Drugs, such as aspirin, other NSAIDs (nonsteroidal anti-inflammatory drugs), and beta blockers (used to treat blood pressure and other heart conditions)</a:t>
            </a:r>
            <a:endParaRPr/>
          </a:p>
          <a:p>
            <a:pPr indent="-182880" lvl="0" marL="182880" rtl="0" algn="l">
              <a:lnSpc>
                <a:spcPct val="100000"/>
              </a:lnSpc>
              <a:spcBef>
                <a:spcPts val="900"/>
              </a:spcBef>
              <a:spcAft>
                <a:spcPts val="0"/>
              </a:spcAft>
              <a:buSzPct val="100000"/>
              <a:buChar char="◦"/>
            </a:pPr>
            <a:r>
              <a:rPr lang="en-US"/>
              <a:t>Tobacco smoke</a:t>
            </a:r>
            <a:endParaRPr/>
          </a:p>
          <a:p>
            <a:pPr indent="-182880" lvl="0" marL="182880" rtl="0" algn="l">
              <a:lnSpc>
                <a:spcPct val="100000"/>
              </a:lnSpc>
              <a:spcBef>
                <a:spcPts val="900"/>
              </a:spcBef>
              <a:spcAft>
                <a:spcPts val="0"/>
              </a:spcAft>
              <a:buSzPct val="100000"/>
              <a:buChar char="◦"/>
            </a:pPr>
            <a:r>
              <a:rPr lang="en-US"/>
              <a:t>Outdoor factors, such as smog, weather changes, and diesel fumes</a:t>
            </a:r>
            <a:endParaRPr/>
          </a:p>
          <a:p>
            <a:pPr indent="-182880" lvl="0" marL="182880" rtl="0" algn="l">
              <a:lnSpc>
                <a:spcPct val="100000"/>
              </a:lnSpc>
              <a:spcBef>
                <a:spcPts val="900"/>
              </a:spcBef>
              <a:spcAft>
                <a:spcPts val="0"/>
              </a:spcAft>
              <a:buSzPct val="100000"/>
              <a:buChar char="◦"/>
            </a:pPr>
            <a:r>
              <a:rPr lang="en-US"/>
              <a:t>Indoor factors, such as paint, detergents, deodorants, chemicals, and perfumes</a:t>
            </a:r>
            <a:endParaRPr/>
          </a:p>
          <a:p>
            <a:pPr indent="-182880" lvl="0" marL="182880" rtl="0" algn="l">
              <a:lnSpc>
                <a:spcPct val="100000"/>
              </a:lnSpc>
              <a:spcBef>
                <a:spcPts val="900"/>
              </a:spcBef>
              <a:spcAft>
                <a:spcPts val="0"/>
              </a:spcAft>
              <a:buSzPct val="100000"/>
              <a:buChar char="◦"/>
            </a:pPr>
            <a:r>
              <a:rPr lang="en-US"/>
              <a:t>GERD (gastroesophageal reflux disorder)</a:t>
            </a:r>
            <a:endParaRPr/>
          </a:p>
          <a:p>
            <a:pPr indent="-182880" lvl="0" marL="182880" rtl="0" algn="l">
              <a:lnSpc>
                <a:spcPct val="100000"/>
              </a:lnSpc>
              <a:spcBef>
                <a:spcPts val="900"/>
              </a:spcBef>
              <a:spcAft>
                <a:spcPts val="0"/>
              </a:spcAft>
              <a:buSzPct val="100000"/>
              <a:buChar char="◦"/>
            </a:pPr>
            <a:r>
              <a:rPr lang="en-US"/>
              <a:t>Exercise, especially under cold dry conditions</a:t>
            </a:r>
            <a:endParaRPr/>
          </a:p>
          <a:p>
            <a:pPr indent="-182880" lvl="0" marL="182880" rtl="0" algn="l">
              <a:lnSpc>
                <a:spcPct val="100000"/>
              </a:lnSpc>
              <a:spcBef>
                <a:spcPts val="900"/>
              </a:spcBef>
              <a:spcAft>
                <a:spcPts val="0"/>
              </a:spcAft>
              <a:buSzPct val="100000"/>
              <a:buChar char="◦"/>
            </a:pPr>
            <a:r>
              <a:rPr lang="en-US"/>
              <a:t>Work-related factors, such as chemicals, dusts, gases, and metals</a:t>
            </a:r>
            <a:endParaRPr/>
          </a:p>
          <a:p>
            <a:pPr indent="-182880" lvl="0" marL="182880" rtl="0" algn="l">
              <a:lnSpc>
                <a:spcPct val="100000"/>
              </a:lnSpc>
              <a:spcBef>
                <a:spcPts val="900"/>
              </a:spcBef>
              <a:spcAft>
                <a:spcPts val="0"/>
              </a:spcAft>
              <a:buSzPct val="100000"/>
              <a:buChar char="◦"/>
            </a:pPr>
            <a:r>
              <a:rPr lang="en-US"/>
              <a:t>Emotional factors, such as laughing, crying, yelling, and distress</a:t>
            </a:r>
            <a:endParaRPr/>
          </a:p>
          <a:p>
            <a:pPr indent="-182880" lvl="0" marL="182880" rtl="0" algn="l">
              <a:lnSpc>
                <a:spcPct val="100000"/>
              </a:lnSpc>
              <a:spcBef>
                <a:spcPts val="900"/>
              </a:spcBef>
              <a:spcAft>
                <a:spcPts val="0"/>
              </a:spcAft>
              <a:buSzPct val="100000"/>
              <a:buChar char="◦"/>
            </a:pPr>
            <a:r>
              <a:rPr lang="en-US"/>
              <a:t>Hormonal factors, such as in premenstrual syndrome</a:t>
            </a:r>
            <a:endParaRPr/>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4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Pneumoconiosis</a:t>
            </a:r>
            <a:endParaRPr/>
          </a:p>
        </p:txBody>
      </p:sp>
      <p:sp>
        <p:nvSpPr>
          <p:cNvPr id="523" name="Google Shape;523;p4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a lung condition that is caused by inhaling particles of mineral dust, usually while working in a high-risk, mineral-related industry. At first, irritating mineral dust can trigger lung inflammation, which causes areas of the lung to be temporarily damaged. Over time, these areas can progress to form tough, fibrous tissue deposits. This stage of pneumoconiosis is called fibrosis. Fibrosis stiffens the lungs and interferes with the lung's normal exchange of oxygen and carbon dioxide.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4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Types</a:t>
            </a:r>
            <a:endParaRPr/>
          </a:p>
        </p:txBody>
      </p:sp>
      <p:sp>
        <p:nvSpPr>
          <p:cNvPr id="529" name="Google Shape;529;p41"/>
          <p:cNvSpPr txBox="1"/>
          <p:nvPr>
            <p:ph idx="1" type="body"/>
          </p:nvPr>
        </p:nvSpPr>
        <p:spPr>
          <a:xfrm>
            <a:off x="1066800" y="1653575"/>
            <a:ext cx="10058400" cy="4490700"/>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100000"/>
              </a:lnSpc>
              <a:spcBef>
                <a:spcPts val="0"/>
              </a:spcBef>
              <a:spcAft>
                <a:spcPts val="0"/>
              </a:spcAft>
              <a:buSzPts val="1800"/>
              <a:buChar char="◦"/>
            </a:pPr>
            <a:r>
              <a:rPr b="1" lang="en-US"/>
              <a:t>Asbestosis</a:t>
            </a:r>
            <a:r>
              <a:rPr lang="en-US"/>
              <a:t> — Asbestos is the general name for a family of irritating fibrous minerals that are mined from underground deposits and used in the manufacture of home insulation, fireproof materials, tiles for floors and ceilings, automobile brake linings, and other products. Workers with the highest</a:t>
            </a:r>
            <a:r>
              <a:rPr b="1" lang="en-US"/>
              <a:t> asbestos </a:t>
            </a:r>
            <a:r>
              <a:rPr lang="en-US"/>
              <a:t>exposure include miners, construction workers, demolition workers, shipbuilders and auto mechanics who work with brakes. Asbestos exposure also can affect people who live or work in buildings where asbestos-containing building products are deteriorating. In most cases, signs of asbestosis do not develop for 20 or more years after a person is first exposed to asbestos dust.</a:t>
            </a:r>
            <a:endParaRPr/>
          </a:p>
          <a:p>
            <a:pPr indent="-182880" lvl="0" marL="182880" rtl="0" algn="l">
              <a:lnSpc>
                <a:spcPct val="100000"/>
              </a:lnSpc>
              <a:spcBef>
                <a:spcPts val="900"/>
              </a:spcBef>
              <a:spcAft>
                <a:spcPts val="0"/>
              </a:spcAft>
              <a:buSzPts val="1800"/>
              <a:buChar char="◦"/>
            </a:pPr>
            <a:r>
              <a:rPr b="1" lang="en-US"/>
              <a:t>Silicosis</a:t>
            </a:r>
            <a:r>
              <a:rPr lang="en-US"/>
              <a:t> — this form of pneumoconiosis affects people who work with </a:t>
            </a:r>
            <a:r>
              <a:rPr b="1" lang="en-US"/>
              <a:t>silica</a:t>
            </a:r>
            <a:r>
              <a:rPr lang="en-US"/>
              <a:t>, usually in the form of quartz that is found in sand, sandstone, slate, some clays, granite and other ores. Workers with the highest exposure to silica include sandblasters, miners, tunnel builders, silica millers, quarry workers, foundry workers and those who make ceramics or glass. Silicosis can cause progressive fibrosis in the lung with a significant decrease in lung function, especially in cigarette smokers.</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4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535" name="Google Shape;535;p42"/>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b="1" lang="en-US"/>
              <a:t>Coal worker's pneumoconiosis</a:t>
            </a:r>
            <a:r>
              <a:rPr lang="en-US"/>
              <a:t> — this form of pneumoconiosis is caused by inhaling </a:t>
            </a:r>
            <a:r>
              <a:rPr b="1" lang="en-US"/>
              <a:t>carbon </a:t>
            </a:r>
            <a:r>
              <a:rPr lang="en-US"/>
              <a:t>particles from coal, graphite, lamp black or carbon black. It most often affects people who mine, process or ship coal; graphite miners; and workers who manufacture synthetic graphite, lamp black or carbon black. Like silicosis, coal worker's pneumoconiosis can cause significant fibrosis, primarily in miners who have worked for decades without protective equipment.</a:t>
            </a:r>
            <a:endParaRPr/>
          </a:p>
          <a:p>
            <a:pPr indent="-182880" lvl="0" marL="182880" rtl="0" algn="l">
              <a:lnSpc>
                <a:spcPct val="100000"/>
              </a:lnSpc>
              <a:spcBef>
                <a:spcPts val="900"/>
              </a:spcBef>
              <a:spcAft>
                <a:spcPts val="0"/>
              </a:spcAft>
              <a:buSzPts val="1800"/>
              <a:buChar char="◦"/>
            </a:pPr>
            <a:r>
              <a:rPr b="1" lang="en-US"/>
              <a:t>Talc pneumoconiosis</a:t>
            </a:r>
            <a:r>
              <a:rPr lang="en-US"/>
              <a:t> — this is caused by exposure to </a:t>
            </a:r>
            <a:r>
              <a:rPr b="1" lang="en-US"/>
              <a:t>talc</a:t>
            </a:r>
            <a:r>
              <a:rPr lang="en-US"/>
              <a:t> dust, usually during talc mining. Talc pneumoconiosis also can lead to lung fibrosis.</a:t>
            </a:r>
            <a:endParaRPr/>
          </a:p>
          <a:p>
            <a:pPr indent="-182880" lvl="0" marL="182880" rtl="0" algn="l">
              <a:lnSpc>
                <a:spcPct val="100000"/>
              </a:lnSpc>
              <a:spcBef>
                <a:spcPts val="900"/>
              </a:spcBef>
              <a:spcAft>
                <a:spcPts val="0"/>
              </a:spcAft>
              <a:buSzPts val="1800"/>
              <a:buChar char="◦"/>
            </a:pPr>
            <a:r>
              <a:rPr b="1" lang="en-US"/>
              <a:t>Siderosis</a:t>
            </a:r>
            <a:r>
              <a:rPr lang="en-US"/>
              <a:t> of the lung — this pneumoconiosis, also known as welder's lung or silver polisher's lung, is caused by inhaling</a:t>
            </a:r>
            <a:r>
              <a:rPr b="1" lang="en-US"/>
              <a:t> iron</a:t>
            </a:r>
            <a:r>
              <a:rPr lang="en-US"/>
              <a:t> particles. Although welder's lung often looks abnormal on a chest X-ray, it usually does not cause any symptoms.</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4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541" name="Google Shape;541;p43"/>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Pneumoconiosis sometimes does not cause any symptoms. When symptoms develop,they can include: Cough (with or without mucus), Wheezing, Shortness of breath, especially during exercise                                                                                                                   </a:t>
            </a:r>
            <a:endParaRPr sz="2100"/>
          </a:p>
          <a:p>
            <a:pPr indent="-201930" lvl="0" marL="182880" rtl="0" algn="l">
              <a:lnSpc>
                <a:spcPct val="100000"/>
              </a:lnSpc>
              <a:spcBef>
                <a:spcPts val="900"/>
              </a:spcBef>
              <a:spcAft>
                <a:spcPts val="0"/>
              </a:spcAft>
              <a:buSzPts val="2100"/>
              <a:buChar char="◦"/>
            </a:pPr>
            <a:r>
              <a:rPr lang="en-US" sz="2100"/>
              <a:t>If pneumoconiosis causes severe lung fibrosis, breathing can become extremely difficult. When this happens, the patient's lips and fingernails may have a bluish tinge. In very advanced disease, there also may be signs of leg swelling caused by too much strain on the heart. </a:t>
            </a:r>
            <a:endParaRPr sz="21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pic>
        <p:nvPicPr>
          <p:cNvPr id="546" name="Google Shape;546;p44"/>
          <p:cNvPicPr preferRelativeResize="0"/>
          <p:nvPr/>
        </p:nvPicPr>
        <p:blipFill rotWithShape="1">
          <a:blip r:embed="rId3">
            <a:alphaModFix/>
          </a:blip>
          <a:srcRect b="0" l="0" r="0" t="0"/>
          <a:stretch/>
        </p:blipFill>
        <p:spPr>
          <a:xfrm>
            <a:off x="3052294" y="929083"/>
            <a:ext cx="5776398" cy="4900798"/>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4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Carcinoma of the Lung</a:t>
            </a:r>
            <a:endParaRPr/>
          </a:p>
        </p:txBody>
      </p:sp>
      <p:sp>
        <p:nvSpPr>
          <p:cNvPr id="552" name="Google Shape;552;p45"/>
          <p:cNvSpPr txBox="1"/>
          <p:nvPr>
            <p:ph idx="1" type="body"/>
          </p:nvPr>
        </p:nvSpPr>
        <p:spPr>
          <a:xfrm>
            <a:off x="1066800" y="1862451"/>
            <a:ext cx="10058400" cy="4172700"/>
          </a:xfrm>
          <a:prstGeom prst="rect">
            <a:avLst/>
          </a:prstGeom>
          <a:noFill/>
          <a:ln>
            <a:noFill/>
          </a:ln>
        </p:spPr>
        <p:txBody>
          <a:bodyPr anchorCtr="0" anchor="t" bIns="45700" lIns="91425" spcFirstLastPara="1" rIns="91425" wrap="square" tIns="45700">
            <a:normAutofit lnSpcReduction="10000"/>
          </a:bodyPr>
          <a:lstStyle/>
          <a:p>
            <a:pPr indent="-195580" lvl="0" marL="182880" rtl="0" algn="l">
              <a:lnSpc>
                <a:spcPct val="100000"/>
              </a:lnSpc>
              <a:spcBef>
                <a:spcPts val="0"/>
              </a:spcBef>
              <a:spcAft>
                <a:spcPts val="0"/>
              </a:spcAft>
              <a:buSzPts val="2000"/>
              <a:buChar char="◦"/>
            </a:pPr>
            <a:r>
              <a:rPr lang="en-US" sz="2000"/>
              <a:t>estimated that up to 90% of all lung cancer cases are the result of cigarette </a:t>
            </a:r>
            <a:r>
              <a:rPr b="1" lang="en-US" sz="2000"/>
              <a:t>smoking</a:t>
            </a:r>
            <a:r>
              <a:rPr lang="en-US" sz="2000"/>
              <a:t>. Lung cancer accounts for the majority of all cancers worldwide, in both men and women. Besides cigarette smoking, other tobacco products such as pipe tobacco and cigars also contribute to the pathophysiology of lung cancer. Other toxins, such as </a:t>
            </a:r>
            <a:r>
              <a:rPr b="1" i="1" lang="en-US" sz="2000"/>
              <a:t>radon, arsenic, and asbestos </a:t>
            </a:r>
            <a:r>
              <a:rPr lang="en-US" sz="2000"/>
              <a:t>also seem to play a role, as does second-hand smoke. The World Health Organization (WHO) estimates that approximately 1.2 million cases of cancer worldwide are due to lung cancer.                    </a:t>
            </a:r>
            <a:endParaRPr sz="2000"/>
          </a:p>
          <a:p>
            <a:pPr indent="-195580" lvl="0" marL="182880" rtl="0" algn="l">
              <a:lnSpc>
                <a:spcPct val="100000"/>
              </a:lnSpc>
              <a:spcBef>
                <a:spcPts val="900"/>
              </a:spcBef>
              <a:spcAft>
                <a:spcPts val="0"/>
              </a:spcAft>
              <a:buSzPts val="2000"/>
              <a:buChar char="◦"/>
            </a:pPr>
            <a:r>
              <a:rPr lang="en-US" sz="2000"/>
              <a:t>There are other contributing risk factors as well including diet, and genetic disposition. A diet high in fat intake has been found to contribute to an increased risk. Conversely, a diet high in fruits and vegetables has been associated with a reduced risk.</a:t>
            </a:r>
            <a:endParaRPr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4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Classifications</a:t>
            </a:r>
            <a:endParaRPr/>
          </a:p>
        </p:txBody>
      </p:sp>
      <p:sp>
        <p:nvSpPr>
          <p:cNvPr id="558" name="Google Shape;558;p46"/>
          <p:cNvSpPr txBox="1"/>
          <p:nvPr>
            <p:ph idx="1" type="body"/>
          </p:nvPr>
        </p:nvSpPr>
        <p:spPr>
          <a:xfrm>
            <a:off x="1066800" y="1810226"/>
            <a:ext cx="10058400" cy="42249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Lung cancers are generally classified as either </a:t>
            </a:r>
            <a:r>
              <a:rPr b="1" lang="en-US" sz="2000"/>
              <a:t>small cell lung cancer (SCLC) or non-small cell lung cancer (NSCLC)</a:t>
            </a:r>
            <a:r>
              <a:rPr lang="en-US" sz="2000"/>
              <a:t>. Non-small cell lung cancers account for approximately 85% of all lung cancers.</a:t>
            </a:r>
            <a:endParaRPr sz="2000"/>
          </a:p>
          <a:p>
            <a:pPr indent="-195580" lvl="0" marL="182880" rtl="0" algn="l">
              <a:lnSpc>
                <a:spcPct val="100000"/>
              </a:lnSpc>
              <a:spcBef>
                <a:spcPts val="900"/>
              </a:spcBef>
              <a:spcAft>
                <a:spcPts val="0"/>
              </a:spcAft>
              <a:buSzPts val="2000"/>
              <a:buChar char="◦"/>
            </a:pPr>
            <a:r>
              <a:rPr lang="en-US" sz="2000"/>
              <a:t>NSCLCs are further divided into three subcategories: adenocarcinoma, large cell carcinoma, and squamous cell carcinoma. Adenocarcinoma is the most common type of NSCLC among non-smokers &amp; it is also considered the most treatable type of lung cancer.  NSCLCs tend to grow and spread more slowly than SCLCs.</a:t>
            </a:r>
            <a:endParaRPr sz="2000"/>
          </a:p>
          <a:p>
            <a:pPr indent="-195580" lvl="0" marL="182880" rtl="0" algn="l">
              <a:lnSpc>
                <a:spcPct val="100000"/>
              </a:lnSpc>
              <a:spcBef>
                <a:spcPts val="900"/>
              </a:spcBef>
              <a:spcAft>
                <a:spcPts val="0"/>
              </a:spcAft>
              <a:buSzPts val="2000"/>
              <a:buChar char="◦"/>
            </a:pPr>
            <a:r>
              <a:rPr lang="en-US" sz="2000"/>
              <a:t>SCLC is the lung cancer most associated with smoking, and almost all patients who have SCLC have a history of smoking.</a:t>
            </a:r>
            <a:endParaRPr sz="2000"/>
          </a:p>
          <a:p>
            <a:pPr indent="-195580" lvl="0" marL="182880" rtl="0" algn="l">
              <a:lnSpc>
                <a:spcPct val="100000"/>
              </a:lnSpc>
              <a:spcBef>
                <a:spcPts val="900"/>
              </a:spcBef>
              <a:spcAft>
                <a:spcPts val="0"/>
              </a:spcAft>
              <a:buSzPts val="2000"/>
              <a:buChar char="◦"/>
            </a:pPr>
            <a:r>
              <a:t/>
            </a:r>
            <a:endParaRPr sz="2000"/>
          </a:p>
          <a:p>
            <a:pPr indent="0" lvl="0" marL="0" rtl="0" algn="l">
              <a:lnSpc>
                <a:spcPct val="100000"/>
              </a:lnSpc>
              <a:spcBef>
                <a:spcPts val="900"/>
              </a:spcBef>
              <a:spcAft>
                <a:spcPts val="0"/>
              </a:spcAft>
              <a:buSzPts val="1800"/>
              <a:buNone/>
            </a:pPr>
            <a: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47"/>
          <p:cNvPicPr preferRelativeResize="0"/>
          <p:nvPr/>
        </p:nvPicPr>
        <p:blipFill rotWithShape="1">
          <a:blip r:embed="rId3">
            <a:alphaModFix/>
          </a:blip>
          <a:srcRect b="0" l="0" r="0" t="0"/>
          <a:stretch/>
        </p:blipFill>
        <p:spPr>
          <a:xfrm>
            <a:off x="2936383" y="615652"/>
            <a:ext cx="5988676" cy="5311237"/>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32"/>
          <p:cNvSpPr txBox="1"/>
          <p:nvPr>
            <p:ph type="title"/>
          </p:nvPr>
        </p:nvSpPr>
        <p:spPr>
          <a:xfrm>
            <a:off x="1066800" y="548350"/>
            <a:ext cx="10058400" cy="16878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62626"/>
              </a:buClr>
              <a:buSzPct val="100000"/>
              <a:buFont typeface="Century Gothic"/>
              <a:buNone/>
            </a:pPr>
            <a:r>
              <a:rPr lang="en-US"/>
              <a:t>Pleural cavity disease </a:t>
            </a:r>
            <a:endParaRPr/>
          </a:p>
          <a:p>
            <a:pPr indent="0" lvl="0" marL="0" rtl="0" algn="ctr">
              <a:lnSpc>
                <a:spcPct val="90000"/>
              </a:lnSpc>
              <a:spcBef>
                <a:spcPts val="0"/>
              </a:spcBef>
              <a:spcAft>
                <a:spcPts val="0"/>
              </a:spcAft>
              <a:buClr>
                <a:srgbClr val="262626"/>
              </a:buClr>
              <a:buSzPct val="100000"/>
              <a:buFont typeface="Century Gothic"/>
              <a:buNone/>
            </a:pPr>
            <a:r>
              <a:rPr lang="en-US"/>
              <a:t>Pleurisy, Pneumothorax, and</a:t>
            </a:r>
            <a:endParaRPr/>
          </a:p>
          <a:p>
            <a:pPr indent="0" lvl="0" marL="0" rtl="0" algn="ctr">
              <a:lnSpc>
                <a:spcPct val="90000"/>
              </a:lnSpc>
              <a:spcBef>
                <a:spcPts val="0"/>
              </a:spcBef>
              <a:spcAft>
                <a:spcPts val="0"/>
              </a:spcAft>
              <a:buClr>
                <a:srgbClr val="262626"/>
              </a:buClr>
              <a:buSzPct val="100000"/>
              <a:buFont typeface="Century Gothic"/>
              <a:buNone/>
            </a:pPr>
            <a:r>
              <a:rPr lang="en-US"/>
              <a:t> Pleural effusion</a:t>
            </a:r>
            <a:endParaRPr/>
          </a:p>
        </p:txBody>
      </p:sp>
      <p:sp>
        <p:nvSpPr>
          <p:cNvPr id="569" name="Google Shape;569;p32"/>
          <p:cNvSpPr txBox="1"/>
          <p:nvPr>
            <p:ph idx="1" type="body"/>
          </p:nvPr>
        </p:nvSpPr>
        <p:spPr>
          <a:xfrm>
            <a:off x="1066800" y="2385699"/>
            <a:ext cx="10058400" cy="36495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b="1" lang="en-US" sz="2000"/>
              <a:t>Pleurisy: </a:t>
            </a:r>
            <a:r>
              <a:rPr lang="en-US" sz="2000"/>
              <a:t>Pleurisy is inflammation of the parietal pleura that typically results in characteristic pleuritic pain and has a variety of possible causes. </a:t>
            </a:r>
            <a:endParaRPr sz="2000"/>
          </a:p>
          <a:p>
            <a:pPr indent="-195580" lvl="0" marL="182880" rtl="0" algn="l">
              <a:lnSpc>
                <a:spcPct val="100000"/>
              </a:lnSpc>
              <a:spcBef>
                <a:spcPts val="0"/>
              </a:spcBef>
              <a:spcAft>
                <a:spcPts val="0"/>
              </a:spcAft>
              <a:buSzPts val="2000"/>
              <a:buChar char="◦"/>
            </a:pPr>
            <a:r>
              <a:rPr lang="en-US" sz="2000"/>
              <a:t>The visceral pleura does not contain any nociceptors ( pain receptors). The parietal pleura is innervated by somatic nerves that sense pain when the parietal pleura is inflamed. Inflammation that occurs at the periphery of the lung parenchyma can extend into the pleural space and involve the parietal pleura, thereby activating the somatic pain receptors and resulting in pleuritic pain.</a:t>
            </a:r>
            <a:endParaRPr sz="2000"/>
          </a:p>
          <a:p>
            <a:pPr indent="-195580" lvl="0" marL="182880" rtl="0" algn="l">
              <a:lnSpc>
                <a:spcPct val="100000"/>
              </a:lnSpc>
              <a:spcBef>
                <a:spcPts val="0"/>
              </a:spcBef>
              <a:spcAft>
                <a:spcPts val="0"/>
              </a:spcAft>
              <a:buSzPts val="2000"/>
              <a:buChar char="◦"/>
            </a:pPr>
            <a:r>
              <a:rPr lang="en-US" sz="2000"/>
              <a:t> Parietal </a:t>
            </a:r>
            <a:r>
              <a:rPr lang="en-US" sz="2000"/>
              <a:t>pleura</a:t>
            </a:r>
            <a:r>
              <a:rPr lang="en-US" sz="2000"/>
              <a:t> of the outer rib cage and lateral aspect of each hemidiaphragm are innervated by </a:t>
            </a:r>
            <a:r>
              <a:rPr b="1" lang="en-US" sz="2000"/>
              <a:t>intercostal nerves.</a:t>
            </a:r>
            <a:endParaRPr b="1" sz="2000"/>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3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Pleurisy Continued</a:t>
            </a:r>
            <a:endParaRPr/>
          </a:p>
        </p:txBody>
      </p:sp>
      <p:sp>
        <p:nvSpPr>
          <p:cNvPr id="575" name="Google Shape;575;p33"/>
          <p:cNvSpPr txBox="1"/>
          <p:nvPr>
            <p:ph idx="1" type="body"/>
          </p:nvPr>
        </p:nvSpPr>
        <p:spPr>
          <a:xfrm>
            <a:off x="1066800" y="1915675"/>
            <a:ext cx="10058400" cy="411930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Pain is localized to the cutaneous distribution of those nerves. The phrenic nerve supplies innervations to the central part of each hemidiaphragm; when these fibers are activated, the sensation of pain is referred to the ipsilateral neck or shoulder. Patients with pleuritic pain present in different ways depending on the underlying cause. Pleuritic pain typically is localized to the area that is inflamed or along predictable referred pain pathways. Patients' descriptions of the pain are consistent in most cases of pleurisy. The classic feature is that forceful breathing movement, such as taking a deep breath, talking, coughing, or sneezing, exacerbates the pain. Patients often relate that the pain is sharp and is made worse with movement. Typically, they will assume a posture that limits motion of the affected area. Pain with respiration may cause patients to complain of shortness of breath or dyspnea.</a:t>
            </a:r>
            <a:endParaRPr sz="2000"/>
          </a:p>
          <a:p>
            <a:pPr indent="-195580" lvl="0" marL="182880" rtl="0" algn="l">
              <a:lnSpc>
                <a:spcPct val="100000"/>
              </a:lnSpc>
              <a:spcBef>
                <a:spcPts val="0"/>
              </a:spcBef>
              <a:spcAft>
                <a:spcPts val="0"/>
              </a:spcAft>
              <a:buSzPts val="2000"/>
              <a:buChar char="◦"/>
            </a:pPr>
            <a:r>
              <a:rPr lang="en-US" sz="2000" u="sng">
                <a:solidFill>
                  <a:schemeClr val="hlink"/>
                </a:solidFill>
                <a:hlinkClick r:id="rId3"/>
              </a:rPr>
              <a:t>https://youtu.be/fIJW9K9K0BY</a:t>
            </a:r>
            <a:endParaRPr sz="2000"/>
          </a:p>
          <a:p>
            <a:pPr indent="0" lvl="0" marL="0" rtl="0" algn="l">
              <a:lnSpc>
                <a:spcPct val="100000"/>
              </a:lnSpc>
              <a:spcBef>
                <a:spcPts val="0"/>
              </a:spcBef>
              <a:spcAft>
                <a:spcPts val="0"/>
              </a:spcAft>
              <a:buNone/>
            </a:pPr>
            <a:r>
              <a:t/>
            </a:r>
            <a:endParaRPr sz="200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3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Pneumothorax</a:t>
            </a:r>
            <a:endParaRPr/>
          </a:p>
        </p:txBody>
      </p:sp>
      <p:sp>
        <p:nvSpPr>
          <p:cNvPr id="581" name="Google Shape;581;p3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defined as </a:t>
            </a:r>
            <a:r>
              <a:rPr b="1" lang="en-US" sz="2100"/>
              <a:t>the presence of air or gas in the pleural cavity (ie, the potential space between the visceral and parietal pleura of the lung)</a:t>
            </a:r>
            <a:r>
              <a:rPr lang="en-US" sz="2100"/>
              <a:t>, which can impair oxygenation and/or ventilation. </a:t>
            </a:r>
            <a:endParaRPr sz="2100"/>
          </a:p>
          <a:p>
            <a:pPr indent="-201930" lvl="0" marL="182880" rtl="0" algn="l">
              <a:lnSpc>
                <a:spcPct val="100000"/>
              </a:lnSpc>
              <a:spcBef>
                <a:spcPts val="0"/>
              </a:spcBef>
              <a:spcAft>
                <a:spcPts val="0"/>
              </a:spcAft>
              <a:buSzPts val="2100"/>
              <a:buChar char="◦"/>
            </a:pPr>
            <a:r>
              <a:rPr lang="en-US" sz="2100"/>
              <a:t>The clinical results are dependent on the degree of collapse of the lung on the affected side. If the pneumothorax is significant, it can cause a shift of the mediastinum and compromise hemodynamic stability. Air can enter the intrapleural space through a communication from the chest wall (ie, trauma) or through the lung parenchyma across the visceral pleura</a:t>
            </a:r>
            <a:endParaRPr sz="21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3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Types</a:t>
            </a:r>
            <a:endParaRPr/>
          </a:p>
        </p:txBody>
      </p:sp>
      <p:sp>
        <p:nvSpPr>
          <p:cNvPr id="587" name="Google Shape;587;p35"/>
          <p:cNvSpPr txBox="1"/>
          <p:nvPr>
            <p:ph idx="1" type="body"/>
          </p:nvPr>
        </p:nvSpPr>
        <p:spPr>
          <a:xfrm>
            <a:off x="1066800" y="1616575"/>
            <a:ext cx="10058400" cy="4700100"/>
          </a:xfrm>
          <a:prstGeom prst="rect">
            <a:avLst/>
          </a:prstGeom>
          <a:noFill/>
          <a:ln>
            <a:noFill/>
          </a:ln>
        </p:spPr>
        <p:txBody>
          <a:bodyPr anchorCtr="0" anchor="t" bIns="45700" lIns="91425" spcFirstLastPara="1" rIns="91425" wrap="square" tIns="45700">
            <a:normAutofit fontScale="92500" lnSpcReduction="20000"/>
          </a:bodyPr>
          <a:lstStyle/>
          <a:p>
            <a:pPr indent="0" lvl="0" marL="182880" rtl="0" algn="l">
              <a:lnSpc>
                <a:spcPct val="100000"/>
              </a:lnSpc>
              <a:spcBef>
                <a:spcPts val="0"/>
              </a:spcBef>
              <a:spcAft>
                <a:spcPts val="0"/>
              </a:spcAft>
              <a:buNone/>
            </a:pPr>
            <a:r>
              <a:rPr lang="en-US" u="sng">
                <a:solidFill>
                  <a:schemeClr val="hlink"/>
                </a:solidFill>
                <a:hlinkClick r:id="rId3"/>
              </a:rPr>
              <a:t>Osmosis Pneomothorax</a:t>
            </a:r>
            <a:endParaRPr/>
          </a:p>
          <a:p>
            <a:pPr indent="-204152" lvl="0" marL="182880" rtl="0" algn="l">
              <a:lnSpc>
                <a:spcPct val="100000"/>
              </a:lnSpc>
              <a:spcBef>
                <a:spcPts val="900"/>
              </a:spcBef>
              <a:spcAft>
                <a:spcPts val="0"/>
              </a:spcAft>
              <a:buSzPct val="100000"/>
              <a:buChar char="◦"/>
            </a:pPr>
            <a:r>
              <a:rPr lang="en-US" sz="2308"/>
              <a:t>The presentation of patients with pneumothorax varies depending on the following types of pneumothorax and ranges from completely asymptomatic to life-threatening respiratory distress:                                       </a:t>
            </a:r>
            <a:endParaRPr sz="2308"/>
          </a:p>
          <a:p>
            <a:pPr indent="-205105" lvl="1" marL="457200" rtl="0" algn="l">
              <a:lnSpc>
                <a:spcPct val="100000"/>
              </a:lnSpc>
              <a:spcBef>
                <a:spcPts val="500"/>
              </a:spcBef>
              <a:spcAft>
                <a:spcPts val="0"/>
              </a:spcAft>
              <a:buSzPct val="100000"/>
              <a:buChar char="◦"/>
            </a:pPr>
            <a:r>
              <a:rPr b="1" lang="en-US" sz="2108"/>
              <a:t>Spontaneous pneumothorax</a:t>
            </a:r>
            <a:r>
              <a:rPr lang="en-US" sz="2108"/>
              <a:t>: No clinical signs or symptoms in primary spontaneous pneumothorax until a bleb ruptures and causes pneumothorax; typically, the result is acute onset of chest pain and shortness of breath, particularly with secondary spontaneous </a:t>
            </a:r>
            <a:r>
              <a:rPr lang="en-US" sz="2108"/>
              <a:t>pneumothorax</a:t>
            </a:r>
            <a:endParaRPr sz="2108"/>
          </a:p>
          <a:p>
            <a:pPr indent="-205105" lvl="1" marL="457200" rtl="0" algn="l">
              <a:lnSpc>
                <a:spcPct val="100000"/>
              </a:lnSpc>
              <a:spcBef>
                <a:spcPts val="500"/>
              </a:spcBef>
              <a:spcAft>
                <a:spcPts val="0"/>
              </a:spcAft>
              <a:buSzPct val="100000"/>
              <a:buChar char="◦"/>
            </a:pPr>
            <a:r>
              <a:rPr b="1" lang="en-US" sz="2108"/>
              <a:t>Iatrogenic pneumothorax:</a:t>
            </a:r>
            <a:r>
              <a:rPr lang="en-US" sz="2108"/>
              <a:t> Symptoms similar to those of spontaneous pneumothorax, depending on patient’s age, presence of underlying lung disease, and extent of pneumothorax. Caused by a medical intervention.</a:t>
            </a:r>
            <a:endParaRPr sz="2108"/>
          </a:p>
          <a:p>
            <a:pPr indent="-205105" lvl="1" marL="457200" rtl="0" algn="l">
              <a:lnSpc>
                <a:spcPct val="100000"/>
              </a:lnSpc>
              <a:spcBef>
                <a:spcPts val="500"/>
              </a:spcBef>
              <a:spcAft>
                <a:spcPts val="0"/>
              </a:spcAft>
              <a:buSzPct val="100000"/>
              <a:buChar char="◦"/>
            </a:pPr>
            <a:r>
              <a:rPr b="1" lang="en-US" sz="2108"/>
              <a:t>Tension pneumothorax:</a:t>
            </a:r>
            <a:r>
              <a:rPr lang="en-US" sz="2108"/>
              <a:t> Hypotension, hypoxia, chest pain, dyspnea</a:t>
            </a:r>
            <a:endParaRPr sz="2108"/>
          </a:p>
          <a:p>
            <a:pPr indent="-205105" lvl="1" marL="457200" rtl="0" algn="l">
              <a:lnSpc>
                <a:spcPct val="100000"/>
              </a:lnSpc>
              <a:spcBef>
                <a:spcPts val="500"/>
              </a:spcBef>
              <a:spcAft>
                <a:spcPts val="0"/>
              </a:spcAft>
              <a:buSzPct val="100000"/>
              <a:buChar char="◦"/>
            </a:pPr>
            <a:r>
              <a:rPr b="1" lang="en-US" sz="2108"/>
              <a:t>Pneumomediastinum</a:t>
            </a:r>
            <a:r>
              <a:rPr lang="en-US" sz="2108"/>
              <a:t>: Must be differentiated from spontaneous pneumothorax; patients may or may not have symptoms of chest pain, persistent cough, sore throat, dysphagia, shortness of breath, or nausea/vomiting</a:t>
            </a:r>
            <a:endParaRPr sz="2108"/>
          </a:p>
          <a:p>
            <a:pPr indent="-68579" lvl="0" marL="182880" rtl="0" algn="l">
              <a:lnSpc>
                <a:spcPct val="100000"/>
              </a:lnSpc>
              <a:spcBef>
                <a:spcPts val="900"/>
              </a:spcBef>
              <a:spcAft>
                <a:spcPts val="0"/>
              </a:spcAft>
              <a:buSzPct val="77985"/>
              <a:buNone/>
            </a:pPr>
            <a:r>
              <a:t/>
            </a:r>
            <a:endParaRPr sz="2308"/>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3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Pleural Effusion</a:t>
            </a:r>
            <a:endParaRPr/>
          </a:p>
        </p:txBody>
      </p:sp>
      <p:sp>
        <p:nvSpPr>
          <p:cNvPr id="593" name="Google Shape;593;p37"/>
          <p:cNvSpPr txBox="1"/>
          <p:nvPr>
            <p:ph idx="1" type="body"/>
          </p:nvPr>
        </p:nvSpPr>
        <p:spPr>
          <a:xfrm>
            <a:off x="1066800" y="1702025"/>
            <a:ext cx="10058400" cy="49566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an </a:t>
            </a:r>
            <a:r>
              <a:rPr b="1" lang="en-US" sz="2000"/>
              <a:t>abnormal amount of fluid around the lung</a:t>
            </a:r>
            <a:r>
              <a:rPr lang="en-US" sz="2000"/>
              <a:t>. It can result from many medical conditions. Most pleural effusions are not serious by themselves, but some require treatment to avoid problems.</a:t>
            </a:r>
            <a:r>
              <a:rPr lang="en-US" sz="2000"/>
              <a:t>The pleura is a thin membrane that lines the surface of the lungs and the inside of the chest wall outside the lungs. In pleural effusions, fluid accumulates in the space between the layers of pleura. Normally, only very small amount of watery fluid are present in the pleural space, allowing the lungs to move smoothly within the chest cavity during breathing. Numerous medical conditions can cause pleural effusions.</a:t>
            </a:r>
            <a:endParaRPr sz="2000"/>
          </a:p>
          <a:p>
            <a:pPr indent="-182880" lvl="0" marL="182880" rtl="0" algn="l">
              <a:lnSpc>
                <a:spcPct val="100000"/>
              </a:lnSpc>
              <a:spcBef>
                <a:spcPts val="0"/>
              </a:spcBef>
              <a:spcAft>
                <a:spcPts val="0"/>
              </a:spcAft>
              <a:buSzPts val="1800"/>
              <a:buChar char="◦"/>
            </a:pPr>
            <a:r>
              <a:t/>
            </a:r>
            <a:endParaRPr/>
          </a:p>
          <a:p>
            <a:pPr indent="-182880" lvl="0" marL="182880" rtl="0" algn="l">
              <a:lnSpc>
                <a:spcPct val="100000"/>
              </a:lnSpc>
              <a:spcBef>
                <a:spcPts val="0"/>
              </a:spcBef>
              <a:spcAft>
                <a:spcPts val="0"/>
              </a:spcAft>
              <a:buSzPts val="1800"/>
              <a:buChar char="◦"/>
            </a:pPr>
            <a:r>
              <a:rPr lang="en-US"/>
              <a:t> </a:t>
            </a:r>
            <a:r>
              <a:rPr lang="en-US" sz="2000"/>
              <a:t>Some of the more common</a:t>
            </a:r>
            <a:r>
              <a:rPr b="1" lang="en-US" sz="2000"/>
              <a:t> causes</a:t>
            </a:r>
            <a:r>
              <a:rPr lang="en-US" sz="2000"/>
              <a:t> are:</a:t>
            </a:r>
            <a:endParaRPr sz="2000"/>
          </a:p>
          <a:p>
            <a:pPr indent="-182880" lvl="1" marL="457200" rtl="0" algn="l">
              <a:spcBef>
                <a:spcPts val="500"/>
              </a:spcBef>
              <a:spcAft>
                <a:spcPts val="0"/>
              </a:spcAft>
              <a:buSzPts val="1800"/>
              <a:buChar char="◦"/>
            </a:pPr>
            <a:r>
              <a:rPr lang="en-US" sz="1800"/>
              <a:t>Congestive heart failure						Pneumonia</a:t>
            </a:r>
            <a:endParaRPr sz="1800"/>
          </a:p>
          <a:p>
            <a:pPr indent="-182880" lvl="1" marL="457200" rtl="0" algn="l">
              <a:spcBef>
                <a:spcPts val="500"/>
              </a:spcBef>
              <a:spcAft>
                <a:spcPts val="0"/>
              </a:spcAft>
              <a:buSzPts val="1800"/>
              <a:buChar char="◦"/>
            </a:pPr>
            <a:r>
              <a:rPr lang="en-US" sz="1800"/>
              <a:t>Liver disease (cirrhosis)						End-stage renal disease</a:t>
            </a:r>
            <a:endParaRPr sz="1800"/>
          </a:p>
          <a:p>
            <a:pPr indent="-182880" lvl="1" marL="457200" rtl="0" algn="l">
              <a:spcBef>
                <a:spcPts val="500"/>
              </a:spcBef>
              <a:spcAft>
                <a:spcPts val="0"/>
              </a:spcAft>
              <a:buSzPts val="1800"/>
              <a:buChar char="◦"/>
            </a:pPr>
            <a:r>
              <a:rPr lang="en-US" sz="1800"/>
              <a:t>Nephrotic syndrome							Cancer</a:t>
            </a:r>
            <a:endParaRPr sz="1800"/>
          </a:p>
          <a:p>
            <a:pPr indent="-182880" lvl="1" marL="457200" rtl="0" algn="l">
              <a:spcBef>
                <a:spcPts val="500"/>
              </a:spcBef>
              <a:spcAft>
                <a:spcPts val="0"/>
              </a:spcAft>
              <a:buSzPts val="1800"/>
              <a:buChar char="◦"/>
            </a:pPr>
            <a:r>
              <a:rPr lang="en-US" sz="1800"/>
              <a:t>Pulmonary embolism				Lupus and other autoimmune conditions</a:t>
            </a:r>
            <a:endParaRPr sz="1800"/>
          </a:p>
          <a:p>
            <a:pPr indent="0" lvl="0" marL="182880" rtl="0" algn="l">
              <a:lnSpc>
                <a:spcPct val="100000"/>
              </a:lnSpc>
              <a:spcBef>
                <a:spcPts val="0"/>
              </a:spcBef>
              <a:spcAft>
                <a:spcPts val="0"/>
              </a:spcAft>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3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599" name="Google Shape;599;p3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Pleural effusions often cause no symptoms. Symptoms are more likely when a pleural effusion is moderate or large-sized, or if inflammation is present. Symptoms of pleural effusions may include:</a:t>
            </a:r>
            <a:endParaRPr/>
          </a:p>
          <a:p>
            <a:pPr indent="-182880" lvl="1" marL="457200" rtl="0" algn="l">
              <a:lnSpc>
                <a:spcPct val="100000"/>
              </a:lnSpc>
              <a:spcBef>
                <a:spcPts val="500"/>
              </a:spcBef>
              <a:spcAft>
                <a:spcPts val="0"/>
              </a:spcAft>
              <a:buSzPts val="1600"/>
              <a:buChar char="◦"/>
            </a:pPr>
            <a:r>
              <a:rPr lang="en-US"/>
              <a:t>Shortness of breath(dyspnea) </a:t>
            </a:r>
            <a:endParaRPr/>
          </a:p>
          <a:p>
            <a:pPr indent="-182880" lvl="1" marL="457200" rtl="0" algn="l">
              <a:lnSpc>
                <a:spcPct val="100000"/>
              </a:lnSpc>
              <a:spcBef>
                <a:spcPts val="500"/>
              </a:spcBef>
              <a:spcAft>
                <a:spcPts val="0"/>
              </a:spcAft>
              <a:buSzPts val="1600"/>
              <a:buChar char="◦"/>
            </a:pPr>
            <a:r>
              <a:rPr lang="en-US"/>
              <a:t>Chest pain, especially on breathing in deeply (pleurisy, or pleuritic pain)</a:t>
            </a:r>
            <a:endParaRPr/>
          </a:p>
          <a:p>
            <a:pPr indent="-182880" lvl="1" marL="457200" rtl="0" algn="l">
              <a:lnSpc>
                <a:spcPct val="100000"/>
              </a:lnSpc>
              <a:spcBef>
                <a:spcPts val="500"/>
              </a:spcBef>
              <a:spcAft>
                <a:spcPts val="0"/>
              </a:spcAft>
              <a:buSzPts val="1600"/>
              <a:buChar char="◦"/>
            </a:pPr>
            <a:r>
              <a:rPr lang="en-US"/>
              <a:t>Fever</a:t>
            </a:r>
            <a:endParaRPr/>
          </a:p>
          <a:p>
            <a:pPr indent="-182880" lvl="1" marL="457200" rtl="0" algn="l">
              <a:lnSpc>
                <a:spcPct val="100000"/>
              </a:lnSpc>
              <a:spcBef>
                <a:spcPts val="500"/>
              </a:spcBef>
              <a:spcAft>
                <a:spcPts val="0"/>
              </a:spcAft>
              <a:buSzPts val="1600"/>
              <a:buChar char="◦"/>
            </a:pPr>
            <a:r>
              <a:rPr lang="en-US"/>
              <a:t>Cough</a:t>
            </a:r>
            <a:endParaRPr/>
          </a:p>
          <a:p>
            <a:pPr indent="-182880" lvl="0" marL="182880" rtl="0" algn="l">
              <a:lnSpc>
                <a:spcPct val="100000"/>
              </a:lnSpc>
              <a:spcBef>
                <a:spcPts val="900"/>
              </a:spcBef>
              <a:spcAft>
                <a:spcPts val="0"/>
              </a:spcAft>
              <a:buSzPts val="1800"/>
              <a:buChar char="◦"/>
            </a:pPr>
            <a:r>
              <a:rPr lang="en-US"/>
              <a:t>Because pleural effusions are usually caused by underlying medical conditions, symptoms of these conditions are also often present.</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9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Pulmonary Edema</a:t>
            </a:r>
            <a:endParaRPr/>
          </a:p>
        </p:txBody>
      </p:sp>
      <p:sp>
        <p:nvSpPr>
          <p:cNvPr id="605" name="Google Shape;605;p9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a condition caused by excess fluid in the lungs. This fluid collects in the numerous air sacs in the lungs, making it difficult to breathe. In most cases, heart problems cause pulmonary edema. But fluid can accumulate for other reasons, including pneumonia, exposure to certain toxins and medications, trauma to the chest wall, and exercising or living at high elevations. Pulmonary edema that develops suddenly (acute pulmonary edema) is a medical emergency requiring immediate care</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9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 </a:t>
            </a:r>
            <a:endParaRPr/>
          </a:p>
        </p:txBody>
      </p:sp>
      <p:sp>
        <p:nvSpPr>
          <p:cNvPr id="611" name="Google Shape;611;p98"/>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rPr lang="en-US"/>
              <a:t>Depending on the cause, pulmonary edema symptoms may appear suddenly or develop over time.</a:t>
            </a:r>
            <a:endParaRPr/>
          </a:p>
          <a:p>
            <a:pPr indent="0" lvl="0" marL="0" rtl="0" algn="l">
              <a:lnSpc>
                <a:spcPct val="100000"/>
              </a:lnSpc>
              <a:spcBef>
                <a:spcPts val="900"/>
              </a:spcBef>
              <a:spcAft>
                <a:spcPts val="0"/>
              </a:spcAft>
              <a:buSzPts val="1800"/>
              <a:buNone/>
            </a:pPr>
            <a:r>
              <a:rPr lang="en-US"/>
              <a:t>Sudden (acute) pulmonary edema symptoms</a:t>
            </a:r>
            <a:endParaRPr/>
          </a:p>
          <a:p>
            <a:pPr indent="-182880" lvl="0" marL="182880" rtl="0" algn="l">
              <a:lnSpc>
                <a:spcPct val="100000"/>
              </a:lnSpc>
              <a:spcBef>
                <a:spcPts val="900"/>
              </a:spcBef>
              <a:spcAft>
                <a:spcPts val="0"/>
              </a:spcAft>
              <a:buSzPts val="1800"/>
              <a:buChar char="◦"/>
            </a:pPr>
            <a:r>
              <a:rPr lang="en-US"/>
              <a:t>Extreme shortness of breath or difficulty breathing (dyspnea) that worsens when lying down</a:t>
            </a:r>
            <a:endParaRPr/>
          </a:p>
          <a:p>
            <a:pPr indent="-182880" lvl="0" marL="182880" rtl="0" algn="l">
              <a:lnSpc>
                <a:spcPct val="100000"/>
              </a:lnSpc>
              <a:spcBef>
                <a:spcPts val="900"/>
              </a:spcBef>
              <a:spcAft>
                <a:spcPts val="0"/>
              </a:spcAft>
              <a:buSzPts val="1800"/>
              <a:buChar char="◦"/>
            </a:pPr>
            <a:r>
              <a:rPr lang="en-US"/>
              <a:t>A feeling of suffocating or drowning</a:t>
            </a:r>
            <a:endParaRPr/>
          </a:p>
          <a:p>
            <a:pPr indent="-182880" lvl="0" marL="182880" rtl="0" algn="l">
              <a:lnSpc>
                <a:spcPct val="100000"/>
              </a:lnSpc>
              <a:spcBef>
                <a:spcPts val="900"/>
              </a:spcBef>
              <a:spcAft>
                <a:spcPts val="0"/>
              </a:spcAft>
              <a:buSzPts val="1800"/>
              <a:buChar char="◦"/>
            </a:pPr>
            <a:r>
              <a:rPr lang="en-US"/>
              <a:t>Wheezing or gasping for breath</a:t>
            </a:r>
            <a:endParaRPr/>
          </a:p>
          <a:p>
            <a:pPr indent="-182880" lvl="0" marL="182880" rtl="0" algn="l">
              <a:lnSpc>
                <a:spcPct val="100000"/>
              </a:lnSpc>
              <a:spcBef>
                <a:spcPts val="900"/>
              </a:spcBef>
              <a:spcAft>
                <a:spcPts val="0"/>
              </a:spcAft>
              <a:buSzPts val="1800"/>
              <a:buChar char="◦"/>
            </a:pPr>
            <a:r>
              <a:rPr lang="en-US"/>
              <a:t>Anxiety, restlessness or a sense of apprehension</a:t>
            </a:r>
            <a:endParaRPr/>
          </a:p>
          <a:p>
            <a:pPr indent="-182880" lvl="0" marL="182880" rtl="0" algn="l">
              <a:lnSpc>
                <a:spcPct val="100000"/>
              </a:lnSpc>
              <a:spcBef>
                <a:spcPts val="900"/>
              </a:spcBef>
              <a:spcAft>
                <a:spcPts val="0"/>
              </a:spcAft>
              <a:buSzPts val="1800"/>
              <a:buChar char="◦"/>
            </a:pPr>
            <a:r>
              <a:rPr lang="en-US"/>
              <a:t>A cough that produces frothy sputum that may be tinged with blood</a:t>
            </a:r>
            <a:endParaRPr/>
          </a:p>
          <a:p>
            <a:pPr indent="-182880" lvl="0" marL="182880" rtl="0" algn="l">
              <a:lnSpc>
                <a:spcPct val="100000"/>
              </a:lnSpc>
              <a:spcBef>
                <a:spcPts val="900"/>
              </a:spcBef>
              <a:spcAft>
                <a:spcPts val="0"/>
              </a:spcAft>
              <a:buSzPts val="1800"/>
              <a:buChar char="◦"/>
            </a:pPr>
            <a:r>
              <a:rPr lang="en-US"/>
              <a:t>Chest pain if pulmonary edema is caused by heart disease</a:t>
            </a:r>
            <a:endParaRPr/>
          </a:p>
          <a:p>
            <a:pPr indent="-182880" lvl="0" marL="182880" rtl="0" algn="l">
              <a:lnSpc>
                <a:spcPct val="100000"/>
              </a:lnSpc>
              <a:spcBef>
                <a:spcPts val="900"/>
              </a:spcBef>
              <a:spcAft>
                <a:spcPts val="0"/>
              </a:spcAft>
              <a:buSzPts val="1800"/>
              <a:buChar char="◦"/>
            </a:pPr>
            <a:r>
              <a:rPr lang="en-US"/>
              <a:t> A rapid, irregular heartbeat (palpitations)</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9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617" name="Google Shape;617;p9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a:t>Long-term (chronic) pulmonary edema symptoms:</a:t>
            </a:r>
            <a:endParaRPr/>
          </a:p>
          <a:p>
            <a:pPr indent="-182880" lvl="0" marL="182880" rtl="0" algn="l">
              <a:lnSpc>
                <a:spcPct val="100000"/>
              </a:lnSpc>
              <a:spcBef>
                <a:spcPts val="900"/>
              </a:spcBef>
              <a:spcAft>
                <a:spcPts val="0"/>
              </a:spcAft>
              <a:buSzPts val="1800"/>
              <a:buChar char="◦"/>
            </a:pPr>
            <a:r>
              <a:rPr lang="en-US"/>
              <a:t>Having more shortness of breath than normal when you're physically active.</a:t>
            </a:r>
            <a:endParaRPr/>
          </a:p>
          <a:p>
            <a:pPr indent="-182880" lvl="0" marL="182880" rtl="0" algn="l">
              <a:lnSpc>
                <a:spcPct val="100000"/>
              </a:lnSpc>
              <a:spcBef>
                <a:spcPts val="900"/>
              </a:spcBef>
              <a:spcAft>
                <a:spcPts val="0"/>
              </a:spcAft>
              <a:buSzPts val="1800"/>
              <a:buChar char="◦"/>
            </a:pPr>
            <a:r>
              <a:rPr lang="en-US"/>
              <a:t>Difficulty breathing with exertion.</a:t>
            </a:r>
            <a:endParaRPr/>
          </a:p>
          <a:p>
            <a:pPr indent="-182880" lvl="0" marL="182880" rtl="0" algn="l">
              <a:lnSpc>
                <a:spcPct val="100000"/>
              </a:lnSpc>
              <a:spcBef>
                <a:spcPts val="900"/>
              </a:spcBef>
              <a:spcAft>
                <a:spcPts val="0"/>
              </a:spcAft>
              <a:buSzPts val="1800"/>
              <a:buChar char="◦"/>
            </a:pPr>
            <a:r>
              <a:rPr lang="en-US"/>
              <a:t>Difficulty breathing when lying flat.</a:t>
            </a:r>
            <a:endParaRPr/>
          </a:p>
          <a:p>
            <a:pPr indent="-182880" lvl="0" marL="182880" rtl="0" algn="l">
              <a:lnSpc>
                <a:spcPct val="100000"/>
              </a:lnSpc>
              <a:spcBef>
                <a:spcPts val="900"/>
              </a:spcBef>
              <a:spcAft>
                <a:spcPts val="0"/>
              </a:spcAft>
              <a:buSzPts val="1800"/>
              <a:buChar char="◦"/>
            </a:pPr>
            <a:r>
              <a:rPr lang="en-US"/>
              <a:t>Wheezing.</a:t>
            </a:r>
            <a:endParaRPr/>
          </a:p>
          <a:p>
            <a:pPr indent="-182880" lvl="0" marL="182880" rtl="0" algn="l">
              <a:lnSpc>
                <a:spcPct val="100000"/>
              </a:lnSpc>
              <a:spcBef>
                <a:spcPts val="900"/>
              </a:spcBef>
              <a:spcAft>
                <a:spcPts val="0"/>
              </a:spcAft>
              <a:buSzPts val="1800"/>
              <a:buChar char="◦"/>
            </a:pPr>
            <a:r>
              <a:rPr lang="en-US"/>
              <a:t>Awakening at night with a breathless feeling that may be relieved by sitting up.</a:t>
            </a:r>
            <a:endParaRPr/>
          </a:p>
          <a:p>
            <a:pPr indent="-182880" lvl="0" marL="182880" rtl="0" algn="l">
              <a:lnSpc>
                <a:spcPct val="100000"/>
              </a:lnSpc>
              <a:spcBef>
                <a:spcPts val="900"/>
              </a:spcBef>
              <a:spcAft>
                <a:spcPts val="0"/>
              </a:spcAft>
              <a:buSzPts val="1800"/>
              <a:buChar char="◦"/>
            </a:pPr>
            <a:r>
              <a:rPr lang="en-US"/>
              <a:t>Rapid weight gain when pulmonary edema develops as a result of congestive heart failure.</a:t>
            </a:r>
            <a:endParaRPr/>
          </a:p>
          <a:p>
            <a:pPr indent="-182880" lvl="0" marL="182880" rtl="0" algn="l">
              <a:lnSpc>
                <a:spcPct val="100000"/>
              </a:lnSpc>
              <a:spcBef>
                <a:spcPts val="900"/>
              </a:spcBef>
              <a:spcAft>
                <a:spcPts val="0"/>
              </a:spcAft>
              <a:buSzPts val="1800"/>
              <a:buChar char="◦"/>
            </a:pPr>
            <a:r>
              <a:rPr lang="en-US"/>
              <a:t>Swelling in lower extremities.</a:t>
            </a:r>
            <a:endParaRPr/>
          </a:p>
          <a:p>
            <a:pPr indent="-182880" lvl="0" marL="182880" rtl="0" algn="l">
              <a:lnSpc>
                <a:spcPct val="100000"/>
              </a:lnSpc>
              <a:spcBef>
                <a:spcPts val="900"/>
              </a:spcBef>
              <a:spcAft>
                <a:spcPts val="0"/>
              </a:spcAft>
              <a:buSzPts val="1800"/>
              <a:buChar char="◦"/>
            </a:pPr>
            <a:r>
              <a:rPr lang="en-US"/>
              <a:t>Fatigue.</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25"/>
          <p:cNvSpPr txBox="1"/>
          <p:nvPr>
            <p:ph type="title"/>
          </p:nvPr>
        </p:nvSpPr>
        <p:spPr>
          <a:xfrm>
            <a:off x="1066800" y="156650"/>
            <a:ext cx="10058400" cy="22281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t/>
            </a:r>
            <a:endParaRPr/>
          </a:p>
          <a:p>
            <a:pPr indent="0" lvl="0" marL="0" rtl="0" algn="l">
              <a:lnSpc>
                <a:spcPct val="90000"/>
              </a:lnSpc>
              <a:spcBef>
                <a:spcPts val="0"/>
              </a:spcBef>
              <a:spcAft>
                <a:spcPts val="0"/>
              </a:spcAft>
              <a:buClr>
                <a:srgbClr val="262626"/>
              </a:buClr>
              <a:buSzPct val="100000"/>
              <a:buFont typeface="Century Gothic"/>
              <a:buNone/>
            </a:pPr>
            <a:r>
              <a:rPr lang="en-US"/>
              <a:t>Symptoms of and Mechanisms Leading to Infant and Adult Respiratory Distress Syndrome</a:t>
            </a:r>
            <a:br>
              <a:rPr lang="en-US"/>
            </a:br>
            <a:endParaRPr/>
          </a:p>
        </p:txBody>
      </p:sp>
      <p:sp>
        <p:nvSpPr>
          <p:cNvPr id="623" name="Google Shape;623;p2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t/>
            </a:r>
            <a:endParaRPr/>
          </a:p>
          <a:p>
            <a:pPr indent="-68579" lvl="0" marL="182880" rtl="0" algn="l">
              <a:lnSpc>
                <a:spcPct val="100000"/>
              </a:lnSpc>
              <a:spcBef>
                <a:spcPts val="900"/>
              </a:spcBef>
              <a:spcAft>
                <a:spcPts val="0"/>
              </a:spcAft>
              <a:buSzPts val="1800"/>
              <a:buNone/>
            </a:pPr>
            <a:r>
              <a:t/>
            </a:r>
            <a:endParaRPr sz="2200"/>
          </a:p>
          <a:p>
            <a:pPr indent="-208280" lvl="0" marL="182880" rtl="0" algn="l">
              <a:lnSpc>
                <a:spcPct val="100000"/>
              </a:lnSpc>
              <a:spcBef>
                <a:spcPts val="900"/>
              </a:spcBef>
              <a:spcAft>
                <a:spcPts val="0"/>
              </a:spcAft>
              <a:buSzPts val="2200"/>
              <a:buChar char="◦"/>
            </a:pPr>
            <a:r>
              <a:rPr b="1" lang="en-US" sz="2200"/>
              <a:t>Acute respiratory distress syndrome (ARDS) in adult:</a:t>
            </a:r>
            <a:r>
              <a:rPr lang="en-US" sz="2200"/>
              <a:t> occurs when fluid builds up in the alveoli in the lungs. More fluid in the lungs means less oxygen can reach the bloodstream. This deprives organs of the oxygen they need to function.</a:t>
            </a:r>
            <a:endParaRPr sz="2200"/>
          </a:p>
          <a:p>
            <a:pPr indent="-208280" lvl="0" marL="182880" rtl="0" algn="l">
              <a:lnSpc>
                <a:spcPct val="100000"/>
              </a:lnSpc>
              <a:spcBef>
                <a:spcPts val="900"/>
              </a:spcBef>
              <a:spcAft>
                <a:spcPts val="0"/>
              </a:spcAft>
              <a:buSzPts val="2200"/>
              <a:buChar char="◦"/>
            </a:pPr>
            <a:r>
              <a:rPr lang="en-US" sz="2200"/>
              <a:t>ARDS typically occurs in people who are already critically ill or who have significant injuries. Severe shortness of breath — the main symptom of ARDS — usually develops within a few hours to a few days after the original disease or trauma.</a:t>
            </a:r>
            <a:endParaRPr sz="22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2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Continued</a:t>
            </a:r>
            <a:endParaRPr/>
          </a:p>
        </p:txBody>
      </p:sp>
      <p:sp>
        <p:nvSpPr>
          <p:cNvPr id="629" name="Google Shape;629;p2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Autofit/>
          </a:bodyPr>
          <a:lstStyle/>
          <a:p>
            <a:pPr indent="-208280" lvl="0" marL="182880" rtl="0" algn="l">
              <a:lnSpc>
                <a:spcPct val="90000"/>
              </a:lnSpc>
              <a:spcBef>
                <a:spcPts val="0"/>
              </a:spcBef>
              <a:spcAft>
                <a:spcPts val="0"/>
              </a:spcAft>
              <a:buSzPts val="2200"/>
              <a:buChar char="◦"/>
            </a:pPr>
            <a:r>
              <a:rPr lang="en-US" sz="2200"/>
              <a:t>Many people who develop ARDS don't survive. The risk of death increases with age and severity of illness. Of the people who do survive ARDS, some recover completely while others experience lasting damage to their lungs.</a:t>
            </a:r>
            <a:endParaRPr sz="2200"/>
          </a:p>
          <a:p>
            <a:pPr indent="0" lvl="0" marL="182880" rtl="0" algn="l">
              <a:lnSpc>
                <a:spcPct val="90000"/>
              </a:lnSpc>
              <a:spcBef>
                <a:spcPts val="0"/>
              </a:spcBef>
              <a:spcAft>
                <a:spcPts val="0"/>
              </a:spcAft>
              <a:buNone/>
            </a:pPr>
            <a:r>
              <a:t/>
            </a:r>
            <a:endParaRPr sz="2200"/>
          </a:p>
          <a:p>
            <a:pPr indent="-208280" lvl="0" marL="182880" rtl="0" algn="l">
              <a:lnSpc>
                <a:spcPct val="90000"/>
              </a:lnSpc>
              <a:spcBef>
                <a:spcPts val="0"/>
              </a:spcBef>
              <a:spcAft>
                <a:spcPts val="0"/>
              </a:spcAft>
              <a:buSzPts val="2200"/>
              <a:buChar char="◦"/>
            </a:pPr>
            <a:r>
              <a:rPr b="1" lang="en-US" sz="2200"/>
              <a:t>S</a:t>
            </a:r>
            <a:r>
              <a:rPr b="1" lang="en-US" sz="2200"/>
              <a:t>igns and symptoms</a:t>
            </a:r>
            <a:r>
              <a:rPr lang="en-US" sz="2200"/>
              <a:t> of ARDS can vary in intensity, depending on its cause and severity. They include:</a:t>
            </a:r>
            <a:endParaRPr sz="2200"/>
          </a:p>
          <a:p>
            <a:pPr indent="-195580" lvl="1" marL="457200" rtl="0" algn="l">
              <a:lnSpc>
                <a:spcPct val="90000"/>
              </a:lnSpc>
              <a:spcBef>
                <a:spcPts val="500"/>
              </a:spcBef>
              <a:spcAft>
                <a:spcPts val="0"/>
              </a:spcAft>
              <a:buSzPts val="2000"/>
              <a:buChar char="◦"/>
            </a:pPr>
            <a:r>
              <a:rPr lang="en-US" sz="2000"/>
              <a:t>Severe shortness of breath</a:t>
            </a:r>
            <a:endParaRPr sz="2000"/>
          </a:p>
          <a:p>
            <a:pPr indent="-195580" lvl="1" marL="457200" rtl="0" algn="l">
              <a:lnSpc>
                <a:spcPct val="90000"/>
              </a:lnSpc>
              <a:spcBef>
                <a:spcPts val="500"/>
              </a:spcBef>
              <a:spcAft>
                <a:spcPts val="0"/>
              </a:spcAft>
              <a:buSzPts val="2000"/>
              <a:buChar char="◦"/>
            </a:pPr>
            <a:r>
              <a:rPr lang="en-US" sz="2000"/>
              <a:t>Labored and unusually rapid breathing</a:t>
            </a:r>
            <a:endParaRPr sz="2000"/>
          </a:p>
          <a:p>
            <a:pPr indent="-195580" lvl="1" marL="457200" rtl="0" algn="l">
              <a:lnSpc>
                <a:spcPct val="90000"/>
              </a:lnSpc>
              <a:spcBef>
                <a:spcPts val="500"/>
              </a:spcBef>
              <a:spcAft>
                <a:spcPts val="0"/>
              </a:spcAft>
              <a:buSzPts val="2000"/>
              <a:buChar char="◦"/>
            </a:pPr>
            <a:r>
              <a:rPr lang="en-US" sz="2000"/>
              <a:t>Low blood pressure</a:t>
            </a:r>
            <a:endParaRPr sz="2000"/>
          </a:p>
          <a:p>
            <a:pPr indent="-195580" lvl="1" marL="457200" rtl="0" algn="l">
              <a:lnSpc>
                <a:spcPct val="90000"/>
              </a:lnSpc>
              <a:spcBef>
                <a:spcPts val="500"/>
              </a:spcBef>
              <a:spcAft>
                <a:spcPts val="0"/>
              </a:spcAft>
              <a:buSzPts val="2000"/>
              <a:buChar char="◦"/>
            </a:pPr>
            <a:r>
              <a:rPr lang="en-US" sz="2000"/>
              <a:t>Confusion and extreme tiredness</a:t>
            </a:r>
            <a:endParaRPr sz="2000"/>
          </a:p>
          <a:p>
            <a:pPr indent="-195580" lvl="1" marL="457200" rtl="0" algn="l">
              <a:lnSpc>
                <a:spcPct val="90000"/>
              </a:lnSpc>
              <a:spcBef>
                <a:spcPts val="500"/>
              </a:spcBef>
              <a:spcAft>
                <a:spcPts val="0"/>
              </a:spcAft>
              <a:buSzPts val="2000"/>
              <a:buChar char="◦"/>
            </a:pPr>
            <a:r>
              <a:rPr lang="en-US" sz="2000" u="sng">
                <a:solidFill>
                  <a:schemeClr val="hlink"/>
                </a:solidFill>
                <a:hlinkClick r:id="rId3"/>
              </a:rPr>
              <a:t>https://youtu.be/l6FMNRmz_A8</a:t>
            </a:r>
            <a:endParaRPr sz="2000"/>
          </a:p>
          <a:p>
            <a:pPr indent="-195580" lvl="1" marL="457200" rtl="0" algn="l">
              <a:lnSpc>
                <a:spcPct val="90000"/>
              </a:lnSpc>
              <a:spcBef>
                <a:spcPts val="500"/>
              </a:spcBef>
              <a:spcAft>
                <a:spcPts val="0"/>
              </a:spcAft>
              <a:buSzPts val="2000"/>
              <a:buChar char="◦"/>
            </a:pPr>
            <a:r>
              <a:t/>
            </a:r>
            <a:endParaRPr sz="2000"/>
          </a:p>
          <a:p>
            <a:pPr indent="-195580" lvl="0" marL="182880" rtl="0" algn="l">
              <a:lnSpc>
                <a:spcPct val="90000"/>
              </a:lnSpc>
              <a:spcBef>
                <a:spcPts val="0"/>
              </a:spcBef>
              <a:spcAft>
                <a:spcPts val="0"/>
              </a:spcAft>
              <a:buSzPts val="2000"/>
              <a:buChar char="◦"/>
            </a:pPr>
            <a:r>
              <a:t/>
            </a:r>
            <a:endParaRPr sz="20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2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a:t>
            </a:r>
            <a:endParaRPr/>
          </a:p>
        </p:txBody>
      </p:sp>
      <p:sp>
        <p:nvSpPr>
          <p:cNvPr id="635" name="Google Shape;635;p28"/>
          <p:cNvSpPr txBox="1"/>
          <p:nvPr>
            <p:ph idx="1" type="body"/>
          </p:nvPr>
        </p:nvSpPr>
        <p:spPr>
          <a:xfrm>
            <a:off x="1066800" y="1637951"/>
            <a:ext cx="10058400" cy="439710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The mechanical cause of ARDS is fluid leaked from the smallest blood vessels in the lungs into the alveoli. Normally, a protective membrane keeps this fluid in the vessels. Severe illness or injury, however, can cause inflammation that undermines the </a:t>
            </a:r>
            <a:r>
              <a:rPr lang="en-US" sz="2000"/>
              <a:t>membrane’s</a:t>
            </a:r>
            <a:r>
              <a:rPr lang="en-US" sz="2000"/>
              <a:t> integrity, leading to the fluid leakage of ARDS.</a:t>
            </a:r>
            <a:endParaRPr sz="2000"/>
          </a:p>
          <a:p>
            <a:pPr indent="-195580" lvl="0" marL="182880" rtl="0" algn="l">
              <a:lnSpc>
                <a:spcPct val="100000"/>
              </a:lnSpc>
              <a:spcBef>
                <a:spcPts val="900"/>
              </a:spcBef>
              <a:spcAft>
                <a:spcPts val="0"/>
              </a:spcAft>
              <a:buSzPts val="2000"/>
              <a:buChar char="◦"/>
            </a:pPr>
            <a:r>
              <a:rPr lang="en-US" sz="2000"/>
              <a:t>The most common underlying causes of ARDS include:</a:t>
            </a:r>
            <a:endParaRPr sz="2000"/>
          </a:p>
          <a:p>
            <a:pPr indent="-195580" lvl="1" marL="457200" rtl="0" algn="l">
              <a:lnSpc>
                <a:spcPct val="100000"/>
              </a:lnSpc>
              <a:spcBef>
                <a:spcPts val="500"/>
              </a:spcBef>
              <a:spcAft>
                <a:spcPts val="0"/>
              </a:spcAft>
              <a:buSzPts val="1800"/>
              <a:buChar char="◦"/>
            </a:pPr>
            <a:r>
              <a:rPr b="1" lang="en-US" sz="1800"/>
              <a:t>Sepsis</a:t>
            </a:r>
            <a:r>
              <a:rPr lang="en-US" sz="1800"/>
              <a:t>. The most common cause of ARDS is sepsis, a serious and widespread infection of the bloodstream.</a:t>
            </a:r>
            <a:endParaRPr sz="1800"/>
          </a:p>
          <a:p>
            <a:pPr indent="-195580" lvl="1" marL="457200" rtl="0" algn="l">
              <a:lnSpc>
                <a:spcPct val="100000"/>
              </a:lnSpc>
              <a:spcBef>
                <a:spcPts val="500"/>
              </a:spcBef>
              <a:spcAft>
                <a:spcPts val="0"/>
              </a:spcAft>
              <a:buSzPts val="1800"/>
              <a:buChar char="◦"/>
            </a:pPr>
            <a:r>
              <a:rPr b="1" lang="en-US" sz="1800"/>
              <a:t>Inhalation of harmful substances</a:t>
            </a:r>
            <a:r>
              <a:rPr lang="en-US" sz="1800"/>
              <a:t>. Breathing high concentrations of smoke or chemical fumes can result in ARDS, as can inhaling (aspirating) vomit.</a:t>
            </a:r>
            <a:endParaRPr sz="1800"/>
          </a:p>
          <a:p>
            <a:pPr indent="-195580" lvl="1" marL="457200" rtl="0" algn="l">
              <a:lnSpc>
                <a:spcPct val="100000"/>
              </a:lnSpc>
              <a:spcBef>
                <a:spcPts val="500"/>
              </a:spcBef>
              <a:spcAft>
                <a:spcPts val="0"/>
              </a:spcAft>
              <a:buSzPts val="1800"/>
              <a:buChar char="◦"/>
            </a:pPr>
            <a:r>
              <a:rPr b="1" lang="en-US" sz="1800"/>
              <a:t>Severe pneumonia</a:t>
            </a:r>
            <a:r>
              <a:rPr lang="en-US" sz="1800"/>
              <a:t>. Severe cases of pneumonia usually affect all five lobes of the lungs.</a:t>
            </a:r>
            <a:endParaRPr sz="1800"/>
          </a:p>
          <a:p>
            <a:pPr indent="-195580" lvl="1" marL="457200" rtl="0" algn="l">
              <a:lnSpc>
                <a:spcPct val="100000"/>
              </a:lnSpc>
              <a:spcBef>
                <a:spcPts val="500"/>
              </a:spcBef>
              <a:spcAft>
                <a:spcPts val="0"/>
              </a:spcAft>
              <a:buSzPts val="1800"/>
              <a:buChar char="◦"/>
            </a:pPr>
            <a:r>
              <a:rPr b="1" lang="en-US" sz="1800"/>
              <a:t>Head or chest injury</a:t>
            </a:r>
            <a:r>
              <a:rPr lang="en-US" sz="1800"/>
              <a:t>. Accidents, such as falls or car crashes, can directly damage the lungs or the portion of the brain that controls breathing.</a:t>
            </a:r>
            <a:endParaRPr sz="1800"/>
          </a:p>
          <a:p>
            <a:pPr indent="-68579" lvl="0" marL="182880" rtl="0" algn="l">
              <a:lnSpc>
                <a:spcPct val="100000"/>
              </a:lnSpc>
              <a:spcBef>
                <a:spcPts val="900"/>
              </a:spcBef>
              <a:spcAft>
                <a:spcPts val="0"/>
              </a:spcAft>
              <a:buSzPts val="1800"/>
              <a:buNone/>
            </a:pPr>
            <a:r>
              <a:t/>
            </a:r>
            <a:endParaRPr sz="2000"/>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2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Infant Respiratory Distress Syndrome</a:t>
            </a:r>
            <a:endParaRPr/>
          </a:p>
        </p:txBody>
      </p:sp>
      <p:sp>
        <p:nvSpPr>
          <p:cNvPr id="641" name="Google Shape;641;p2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Autofit/>
          </a:bodyPr>
          <a:lstStyle/>
          <a:p>
            <a:pPr indent="-208280" lvl="0" marL="182880" rtl="0" algn="l">
              <a:lnSpc>
                <a:spcPct val="90000"/>
              </a:lnSpc>
              <a:spcBef>
                <a:spcPts val="0"/>
              </a:spcBef>
              <a:spcAft>
                <a:spcPts val="0"/>
              </a:spcAft>
              <a:buSzPts val="2200"/>
              <a:buChar char="◦"/>
            </a:pPr>
            <a:r>
              <a:rPr b="1" lang="en-US" sz="2200"/>
              <a:t>IRDS is a </a:t>
            </a:r>
            <a:r>
              <a:rPr b="1" lang="en-US" sz="2200"/>
              <a:t>hyaline membrane disease</a:t>
            </a:r>
            <a:r>
              <a:rPr lang="en-US" sz="2200"/>
              <a:t>: Neonatal or infant respiratory distress syndrome (RDS) is a problem often seen in premature babies. The condition makes it hard for the baby to breathe. Neonatal RDS occurs in infants whose lungs have not yet fully developed. The disease is mainly caused by a </a:t>
            </a:r>
            <a:r>
              <a:rPr i="1" lang="en-US" sz="2200"/>
              <a:t>lack of a slippery substance in the lungs called surfactant.</a:t>
            </a:r>
            <a:r>
              <a:rPr lang="en-US" sz="2200"/>
              <a:t> This substance helps the lungs fill with air and keeps the air sacs from deflating. Surfactant is present when the lungs are fully developed. Neonatal RDS can also be due to genetic problems with lung development.     </a:t>
            </a:r>
            <a:endParaRPr sz="2200"/>
          </a:p>
          <a:p>
            <a:pPr indent="-208280" lvl="0" marL="182880" rtl="0" algn="l">
              <a:lnSpc>
                <a:spcPct val="90000"/>
              </a:lnSpc>
              <a:spcBef>
                <a:spcPts val="900"/>
              </a:spcBef>
              <a:spcAft>
                <a:spcPts val="0"/>
              </a:spcAft>
              <a:buSzPts val="2200"/>
              <a:buChar char="◦"/>
            </a:pPr>
            <a:r>
              <a:rPr lang="en-US" sz="2200"/>
              <a:t>Most cases of RDS occur in babies born </a:t>
            </a:r>
            <a:r>
              <a:rPr i="1" lang="en-US" sz="2200"/>
              <a:t>before 37 weeks</a:t>
            </a:r>
            <a:r>
              <a:rPr lang="en-US" sz="2200"/>
              <a:t>. The less the lungs are developed, the higher the chance of RDS after birth. The problem is uncommon in babies born full-term (at 40 weeks). </a:t>
            </a:r>
            <a:endParaRPr sz="2200"/>
          </a:p>
          <a:p>
            <a:pPr indent="-68579" lvl="0" marL="182880" rtl="0" algn="l">
              <a:lnSpc>
                <a:spcPct val="90000"/>
              </a:lnSpc>
              <a:spcBef>
                <a:spcPts val="900"/>
              </a:spcBef>
              <a:spcAft>
                <a:spcPts val="0"/>
              </a:spcAft>
              <a:buSzPts val="1800"/>
              <a:buNone/>
            </a:pPr>
            <a:r>
              <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3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Risk Factors</a:t>
            </a:r>
            <a:endParaRPr/>
          </a:p>
        </p:txBody>
      </p:sp>
      <p:sp>
        <p:nvSpPr>
          <p:cNvPr id="647" name="Google Shape;647;p3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lang="en-US" sz="2200"/>
              <a:t>Other factors that can increase the risk of RDS include:</a:t>
            </a:r>
            <a:endParaRPr sz="2200"/>
          </a:p>
          <a:p>
            <a:pPr indent="-208280" lvl="1" marL="457200" rtl="0" algn="l">
              <a:lnSpc>
                <a:spcPct val="100000"/>
              </a:lnSpc>
              <a:spcBef>
                <a:spcPts val="500"/>
              </a:spcBef>
              <a:spcAft>
                <a:spcPts val="0"/>
              </a:spcAft>
              <a:buSzPts val="2000"/>
              <a:buChar char="◦"/>
            </a:pPr>
            <a:r>
              <a:rPr lang="en-US" sz="2000"/>
              <a:t>A brother or sister who had RDS</a:t>
            </a:r>
            <a:endParaRPr sz="2000"/>
          </a:p>
          <a:p>
            <a:pPr indent="-208280" lvl="1" marL="457200" rtl="0" algn="l">
              <a:lnSpc>
                <a:spcPct val="100000"/>
              </a:lnSpc>
              <a:spcBef>
                <a:spcPts val="500"/>
              </a:spcBef>
              <a:spcAft>
                <a:spcPts val="0"/>
              </a:spcAft>
              <a:buSzPts val="2000"/>
              <a:buChar char="◦"/>
            </a:pPr>
            <a:r>
              <a:rPr lang="en-US" sz="2000"/>
              <a:t>Diabetes in the mother</a:t>
            </a:r>
            <a:endParaRPr sz="2000"/>
          </a:p>
          <a:p>
            <a:pPr indent="-208280" lvl="1" marL="457200" rtl="0" algn="l">
              <a:lnSpc>
                <a:spcPct val="100000"/>
              </a:lnSpc>
              <a:spcBef>
                <a:spcPts val="500"/>
              </a:spcBef>
              <a:spcAft>
                <a:spcPts val="0"/>
              </a:spcAft>
              <a:buSzPts val="2000"/>
              <a:buChar char="◦"/>
            </a:pPr>
            <a:r>
              <a:rPr lang="en-US" sz="2000"/>
              <a:t>Cesarean delivery or induction of labor before the is full-term</a:t>
            </a:r>
            <a:endParaRPr sz="2000"/>
          </a:p>
          <a:p>
            <a:pPr indent="-208280" lvl="1" marL="457200" rtl="0" algn="l">
              <a:lnSpc>
                <a:spcPct val="100000"/>
              </a:lnSpc>
              <a:spcBef>
                <a:spcPts val="500"/>
              </a:spcBef>
              <a:spcAft>
                <a:spcPts val="0"/>
              </a:spcAft>
              <a:buSzPts val="2000"/>
              <a:buChar char="◦"/>
            </a:pPr>
            <a:r>
              <a:rPr lang="en-US" sz="2000"/>
              <a:t>Problems with delivery that reduce blood flow to the baby</a:t>
            </a:r>
            <a:endParaRPr sz="2000"/>
          </a:p>
          <a:p>
            <a:pPr indent="-208280" lvl="1" marL="457200" rtl="0" algn="l">
              <a:lnSpc>
                <a:spcPct val="100000"/>
              </a:lnSpc>
              <a:spcBef>
                <a:spcPts val="500"/>
              </a:spcBef>
              <a:spcAft>
                <a:spcPts val="0"/>
              </a:spcAft>
              <a:buSzPts val="2000"/>
              <a:buChar char="◦"/>
            </a:pPr>
            <a:r>
              <a:rPr lang="en-US" sz="2000"/>
              <a:t>Multiple pregnancy (twins or more)</a:t>
            </a:r>
            <a:endParaRPr sz="2000"/>
          </a:p>
          <a:p>
            <a:pPr indent="-208280" lvl="1" marL="457200" rtl="0" algn="l">
              <a:lnSpc>
                <a:spcPct val="100000"/>
              </a:lnSpc>
              <a:spcBef>
                <a:spcPts val="500"/>
              </a:spcBef>
              <a:spcAft>
                <a:spcPts val="0"/>
              </a:spcAft>
              <a:buSzPts val="2000"/>
              <a:buChar char="◦"/>
            </a:pPr>
            <a:r>
              <a:rPr lang="en-US" sz="2000"/>
              <a:t>Rapid labor</a:t>
            </a:r>
            <a:endParaRPr sz="2000"/>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3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653" name="Google Shape;653;p31"/>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Autofit/>
          </a:bodyPr>
          <a:lstStyle/>
          <a:p>
            <a:pPr indent="-195580" lvl="0" marL="182880" rtl="0" algn="l">
              <a:lnSpc>
                <a:spcPct val="100000"/>
              </a:lnSpc>
              <a:spcBef>
                <a:spcPts val="0"/>
              </a:spcBef>
              <a:spcAft>
                <a:spcPts val="0"/>
              </a:spcAft>
              <a:buSzPts val="2000"/>
              <a:buChar char="◦"/>
            </a:pPr>
            <a:r>
              <a:rPr lang="en-US" sz="2000"/>
              <a:t>Most of the time </a:t>
            </a:r>
            <a:r>
              <a:rPr b="1" lang="en-US" sz="2000"/>
              <a:t>symptoms appear within minutes of birth</a:t>
            </a:r>
            <a:r>
              <a:rPr lang="en-US" sz="2000"/>
              <a:t>. However, they may not be seen for several hours. Symptoms may include:</a:t>
            </a:r>
            <a:endParaRPr sz="2000"/>
          </a:p>
          <a:p>
            <a:pPr indent="-195580" lvl="1" marL="457200" rtl="0" algn="l">
              <a:lnSpc>
                <a:spcPct val="100000"/>
              </a:lnSpc>
              <a:spcBef>
                <a:spcPts val="500"/>
              </a:spcBef>
              <a:spcAft>
                <a:spcPts val="0"/>
              </a:spcAft>
              <a:buSzPts val="1800"/>
              <a:buChar char="◦"/>
            </a:pPr>
            <a:r>
              <a:rPr lang="en-US" sz="1800"/>
              <a:t>Bluish color of the skin and mucus membranes (cyanosis)</a:t>
            </a:r>
            <a:endParaRPr sz="1800"/>
          </a:p>
          <a:p>
            <a:pPr indent="-195580" lvl="1" marL="457200" rtl="0" algn="l">
              <a:lnSpc>
                <a:spcPct val="100000"/>
              </a:lnSpc>
              <a:spcBef>
                <a:spcPts val="500"/>
              </a:spcBef>
              <a:spcAft>
                <a:spcPts val="0"/>
              </a:spcAft>
              <a:buSzPts val="1800"/>
              <a:buChar char="◦"/>
            </a:pPr>
            <a:r>
              <a:rPr lang="en-US" sz="1800"/>
              <a:t>Brief stop in breathing (apnea)</a:t>
            </a:r>
            <a:endParaRPr sz="1800"/>
          </a:p>
          <a:p>
            <a:pPr indent="-195580" lvl="1" marL="457200" rtl="0" algn="l">
              <a:lnSpc>
                <a:spcPct val="100000"/>
              </a:lnSpc>
              <a:spcBef>
                <a:spcPts val="500"/>
              </a:spcBef>
              <a:spcAft>
                <a:spcPts val="0"/>
              </a:spcAft>
              <a:buSzPts val="1800"/>
              <a:buChar char="◦"/>
            </a:pPr>
            <a:r>
              <a:rPr lang="en-US" sz="1800"/>
              <a:t>Decreased urine output</a:t>
            </a:r>
            <a:endParaRPr sz="1800"/>
          </a:p>
          <a:p>
            <a:pPr indent="-195580" lvl="1" marL="457200" rtl="0" algn="l">
              <a:lnSpc>
                <a:spcPct val="100000"/>
              </a:lnSpc>
              <a:spcBef>
                <a:spcPts val="500"/>
              </a:spcBef>
              <a:spcAft>
                <a:spcPts val="0"/>
              </a:spcAft>
              <a:buSzPts val="1800"/>
              <a:buChar char="◦"/>
            </a:pPr>
            <a:r>
              <a:rPr lang="en-US" sz="1800"/>
              <a:t>Grunting</a:t>
            </a:r>
            <a:endParaRPr sz="1800"/>
          </a:p>
          <a:p>
            <a:pPr indent="-195580" lvl="1" marL="457200" rtl="0" algn="l">
              <a:lnSpc>
                <a:spcPct val="100000"/>
              </a:lnSpc>
              <a:spcBef>
                <a:spcPts val="500"/>
              </a:spcBef>
              <a:spcAft>
                <a:spcPts val="0"/>
              </a:spcAft>
              <a:buSzPts val="1800"/>
              <a:buChar char="◦"/>
            </a:pPr>
            <a:r>
              <a:rPr lang="en-US" sz="1800"/>
              <a:t>Nasal flaring</a:t>
            </a:r>
            <a:endParaRPr sz="1800"/>
          </a:p>
          <a:p>
            <a:pPr indent="-195580" lvl="1" marL="457200" rtl="0" algn="l">
              <a:lnSpc>
                <a:spcPct val="100000"/>
              </a:lnSpc>
              <a:spcBef>
                <a:spcPts val="500"/>
              </a:spcBef>
              <a:spcAft>
                <a:spcPts val="0"/>
              </a:spcAft>
              <a:buSzPts val="1800"/>
              <a:buChar char="◦"/>
            </a:pPr>
            <a:r>
              <a:rPr lang="en-US" sz="1800"/>
              <a:t>Rapid breathing</a:t>
            </a:r>
            <a:endParaRPr sz="1800"/>
          </a:p>
          <a:p>
            <a:pPr indent="-195580" lvl="1" marL="457200" rtl="0" algn="l">
              <a:lnSpc>
                <a:spcPct val="100000"/>
              </a:lnSpc>
              <a:spcBef>
                <a:spcPts val="500"/>
              </a:spcBef>
              <a:spcAft>
                <a:spcPts val="0"/>
              </a:spcAft>
              <a:buSzPts val="1800"/>
              <a:buChar char="◦"/>
            </a:pPr>
            <a:r>
              <a:rPr lang="en-US" sz="1800"/>
              <a:t>Shallow breathing</a:t>
            </a:r>
            <a:endParaRPr sz="1800"/>
          </a:p>
          <a:p>
            <a:pPr indent="-195580" lvl="1" marL="457200" rtl="0" algn="l">
              <a:lnSpc>
                <a:spcPct val="100000"/>
              </a:lnSpc>
              <a:spcBef>
                <a:spcPts val="500"/>
              </a:spcBef>
              <a:spcAft>
                <a:spcPts val="0"/>
              </a:spcAft>
              <a:buSzPts val="1800"/>
              <a:buChar char="◦"/>
            </a:pPr>
            <a:r>
              <a:rPr lang="en-US" sz="1800"/>
              <a:t>Shortness of breath and grunting sounds while breathing</a:t>
            </a:r>
            <a:endParaRPr sz="1800"/>
          </a:p>
          <a:p>
            <a:pPr indent="-195580" lvl="1" marL="457200" rtl="0" algn="l">
              <a:lnSpc>
                <a:spcPct val="100000"/>
              </a:lnSpc>
              <a:spcBef>
                <a:spcPts val="500"/>
              </a:spcBef>
              <a:spcAft>
                <a:spcPts val="0"/>
              </a:spcAft>
              <a:buSzPts val="1800"/>
              <a:buChar char="◦"/>
            </a:pPr>
            <a:r>
              <a:rPr lang="en-US" sz="1800"/>
              <a:t>Unusual breathing movement (such as drawing back of the chest muscles with breathing)</a:t>
            </a:r>
            <a:endParaRPr sz="1800"/>
          </a:p>
          <a:p>
            <a:pPr indent="-68579" lvl="0" marL="182880" rtl="0" algn="l">
              <a:lnSpc>
                <a:spcPct val="100000"/>
              </a:lnSpc>
              <a:spcBef>
                <a:spcPts val="900"/>
              </a:spcBef>
              <a:spcAft>
                <a:spcPts val="0"/>
              </a:spcAft>
              <a:buSzPts val="1800"/>
              <a:buNone/>
            </a:pPr>
            <a:r>
              <a:t/>
            </a:r>
            <a:endParaRPr sz="2000"/>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5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Respiratory Failure</a:t>
            </a:r>
            <a:endParaRPr/>
          </a:p>
        </p:txBody>
      </p:sp>
      <p:sp>
        <p:nvSpPr>
          <p:cNvPr id="659" name="Google Shape;659;p59"/>
          <p:cNvSpPr txBox="1"/>
          <p:nvPr>
            <p:ph idx="1" type="body"/>
          </p:nvPr>
        </p:nvSpPr>
        <p:spPr>
          <a:xfrm>
            <a:off x="1066800" y="2103120"/>
            <a:ext cx="10058400" cy="393180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a syndrome in which the respiratory system fails in one or both of its gas exchange functions: oxygenation and carbon dioxide elimination. In practice, it may be classified as either </a:t>
            </a:r>
            <a:r>
              <a:rPr b="1" lang="en-US" sz="2100"/>
              <a:t>hypoxemic or hypercapnic.</a:t>
            </a:r>
            <a:endParaRPr b="1" sz="2100"/>
          </a:p>
          <a:p>
            <a:pPr indent="0" lvl="0" marL="0" rtl="0" algn="l">
              <a:lnSpc>
                <a:spcPct val="100000"/>
              </a:lnSpc>
              <a:spcBef>
                <a:spcPts val="0"/>
              </a:spcBef>
              <a:spcAft>
                <a:spcPts val="0"/>
              </a:spcAft>
              <a:buNone/>
            </a:pPr>
            <a:r>
              <a:t/>
            </a:r>
            <a:endParaRPr b="1"/>
          </a:p>
          <a:p>
            <a:pPr indent="0" lvl="0" marL="0" rtl="0" algn="l">
              <a:lnSpc>
                <a:spcPct val="100000"/>
              </a:lnSpc>
              <a:spcBef>
                <a:spcPts val="0"/>
              </a:spcBef>
              <a:spcAft>
                <a:spcPts val="0"/>
              </a:spcAft>
              <a:buNone/>
            </a:pPr>
            <a:r>
              <a:rPr b="1" lang="en-US" sz="2300"/>
              <a:t>Type I - </a:t>
            </a:r>
            <a:r>
              <a:rPr b="1" lang="en-US" sz="2100"/>
              <a:t>Hypoxemic</a:t>
            </a:r>
            <a:r>
              <a:rPr lang="en-US" sz="2100"/>
              <a:t> respiratory failure (type I) is characterized by an</a:t>
            </a:r>
            <a:r>
              <a:rPr b="1" i="1" lang="en-US" sz="2100"/>
              <a:t> arterial oxygen tension (Pa O2) lower than 60 mm Hg with a normal or low arterial carbon dioxide tension (Pa CO2)</a:t>
            </a:r>
            <a:r>
              <a:rPr lang="en-US" sz="2100"/>
              <a:t>. This is the </a:t>
            </a:r>
            <a:r>
              <a:rPr b="1" lang="en-US" sz="2100"/>
              <a:t>most common</a:t>
            </a:r>
            <a:r>
              <a:rPr lang="en-US" sz="2100"/>
              <a:t> form of respiratory failure, and it can be associated with virtually all acute diseases of the lung, which generally involve fluid filling or collapse of alveolar units. Some examples of type I respiratory failure are cardiogenic or noncardiogenic pulmonary edema, pneumonia, and pulmonary hemorrhage.</a:t>
            </a:r>
            <a:endParaRPr b="1" sz="260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6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Type II</a:t>
            </a:r>
            <a:endParaRPr/>
          </a:p>
        </p:txBody>
      </p:sp>
      <p:sp>
        <p:nvSpPr>
          <p:cNvPr id="665" name="Google Shape;665;p61"/>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8280" lvl="0" marL="182880" rtl="0" algn="l">
              <a:lnSpc>
                <a:spcPct val="100000"/>
              </a:lnSpc>
              <a:spcBef>
                <a:spcPts val="0"/>
              </a:spcBef>
              <a:spcAft>
                <a:spcPts val="0"/>
              </a:spcAft>
              <a:buSzPts val="2200"/>
              <a:buChar char="◦"/>
            </a:pPr>
            <a:r>
              <a:rPr b="1" lang="en-US" sz="2200"/>
              <a:t>Hypercapnic</a:t>
            </a:r>
            <a:r>
              <a:rPr lang="en-US" sz="2200"/>
              <a:t> respiratory failure (type II) is characterized by a </a:t>
            </a:r>
            <a:r>
              <a:rPr b="1" i="1" lang="en-US" sz="2200"/>
              <a:t>PaCO2 higher than 50 mm Hg. </a:t>
            </a:r>
            <a:endParaRPr b="1" i="1" sz="2200"/>
          </a:p>
          <a:p>
            <a:pPr indent="-208280" lvl="0" marL="182880" rtl="0" algn="l">
              <a:lnSpc>
                <a:spcPct val="100000"/>
              </a:lnSpc>
              <a:spcBef>
                <a:spcPts val="0"/>
              </a:spcBef>
              <a:spcAft>
                <a:spcPts val="0"/>
              </a:spcAft>
              <a:buSzPts val="2200"/>
              <a:buChar char="◦"/>
            </a:pPr>
            <a:r>
              <a:rPr lang="en-US" sz="2200"/>
              <a:t>Hypoxemia is common in patients with hypercapnic respiratory failure who are breathing room air. The pH depends on the level of bicarbonate, which, in turn, is dependent on the duration of hypercapnia. Common etiologies include drug overdose, neuromuscular disease, chest wall abnormalities, and severe airway disorders (eg, asthma and chronic obstructive pulmonary disease [COPD]).</a:t>
            </a:r>
            <a:endParaRPr sz="22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6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 </a:t>
            </a:r>
            <a:endParaRPr/>
          </a:p>
        </p:txBody>
      </p:sp>
      <p:sp>
        <p:nvSpPr>
          <p:cNvPr id="671" name="Google Shape;671;p6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Common causes of </a:t>
            </a:r>
            <a:r>
              <a:rPr b="1" lang="en-US"/>
              <a:t>type I (hypoxemic) </a:t>
            </a:r>
            <a:r>
              <a:rPr lang="en-US"/>
              <a:t>respiratory failure include the following:</a:t>
            </a:r>
            <a:endParaRPr/>
          </a:p>
          <a:p>
            <a:pPr indent="-182880" lvl="0" marL="182880" rtl="0" algn="l">
              <a:lnSpc>
                <a:spcPct val="100000"/>
              </a:lnSpc>
              <a:spcBef>
                <a:spcPts val="900"/>
              </a:spcBef>
              <a:spcAft>
                <a:spcPts val="0"/>
              </a:spcAft>
              <a:buSzPts val="1800"/>
              <a:buChar char="◦"/>
            </a:pPr>
            <a:r>
              <a:rPr lang="en-US"/>
              <a:t>COPD, Pneumonia, Pulmonary edema, Pulmonary fibrosis, Asthma, Pneumothorax, Pulmonary embolism, Pulmonary arterial hypertension, Pneumoconiosis, Cyanotic congenital heart disease, Bronchiectasis, Acute respiratory distress syndrome (ARDS), Fat embolism syndrome, Kyphoscoliosis, Obesity.</a:t>
            </a:r>
            <a:endParaRPr/>
          </a:p>
          <a:p>
            <a:pPr indent="-68579" lvl="0" marL="182880" rtl="0" algn="l">
              <a:lnSpc>
                <a:spcPct val="100000"/>
              </a:lnSpc>
              <a:spcBef>
                <a:spcPts val="900"/>
              </a:spcBef>
              <a:spcAft>
                <a:spcPts val="0"/>
              </a:spcAft>
              <a:buSzPts val="1800"/>
              <a:buNone/>
            </a:pPr>
            <a:r>
              <a:t/>
            </a:r>
            <a:endParaRPr/>
          </a:p>
          <a:p>
            <a:pPr indent="-182880" lvl="0" marL="182880" rtl="0" algn="l">
              <a:spcBef>
                <a:spcPts val="0"/>
              </a:spcBef>
              <a:spcAft>
                <a:spcPts val="0"/>
              </a:spcAft>
              <a:buSzPts val="1800"/>
              <a:buChar char="◦"/>
            </a:pPr>
            <a:r>
              <a:rPr lang="en-US"/>
              <a:t>Common causes of </a:t>
            </a:r>
            <a:r>
              <a:rPr b="1" lang="en-US"/>
              <a:t>type II (hypercapnic) </a:t>
            </a:r>
            <a:r>
              <a:rPr lang="en-US"/>
              <a:t>respiratory failure include the following:</a:t>
            </a:r>
            <a:endParaRPr/>
          </a:p>
          <a:p>
            <a:pPr indent="-182880" lvl="0" marL="182880" rtl="0" algn="l">
              <a:spcBef>
                <a:spcPts val="900"/>
              </a:spcBef>
              <a:spcAft>
                <a:spcPts val="0"/>
              </a:spcAft>
              <a:buSzPts val="1800"/>
              <a:buChar char="◦"/>
            </a:pPr>
            <a:r>
              <a:rPr lang="en-US"/>
              <a:t>COPD, Severe asthma, Drug overdose, Poisonings, Myasthenia gravis, Polyneuropathy, Poliomyelitis, Primary muscle disorders, Head and cervical cord injury, Pulmonary edema, Myxedema, Tetanus.</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g2612520c83c_0_0"/>
          <p:cNvSpPr txBox="1"/>
          <p:nvPr>
            <p:ph type="title"/>
          </p:nvPr>
        </p:nvSpPr>
        <p:spPr>
          <a:xfrm>
            <a:off x="1066800" y="642594"/>
            <a:ext cx="10058400" cy="13716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Circulatory Problems that </a:t>
            </a:r>
            <a:r>
              <a:rPr lang="en-US"/>
              <a:t>affect</a:t>
            </a:r>
            <a:r>
              <a:rPr lang="en-US"/>
              <a:t> the lungs</a:t>
            </a:r>
            <a:endParaRPr/>
          </a:p>
        </p:txBody>
      </p:sp>
      <p:pic>
        <p:nvPicPr>
          <p:cNvPr id="677" name="Google Shape;677;g2612520c83c_0_0"/>
          <p:cNvPicPr preferRelativeResize="0"/>
          <p:nvPr/>
        </p:nvPicPr>
        <p:blipFill>
          <a:blip r:embed="rId3">
            <a:alphaModFix/>
          </a:blip>
          <a:stretch>
            <a:fillRect/>
          </a:stretch>
        </p:blipFill>
        <p:spPr>
          <a:xfrm>
            <a:off x="3422474" y="2471749"/>
            <a:ext cx="4449570" cy="356317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9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Pulmonary Embolism</a:t>
            </a:r>
            <a:endParaRPr/>
          </a:p>
        </p:txBody>
      </p:sp>
      <p:sp>
        <p:nvSpPr>
          <p:cNvPr id="683" name="Google Shape;683;p91"/>
          <p:cNvSpPr txBox="1"/>
          <p:nvPr>
            <p:ph idx="1" type="body"/>
          </p:nvPr>
        </p:nvSpPr>
        <p:spPr>
          <a:xfrm>
            <a:off x="1066800" y="2103125"/>
            <a:ext cx="10058400" cy="4250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00"/>
              <a:t>Sudden blockage of a major blood vessel (artery) in the lung, usually by a blood clot. In most cases the clots are small and are not deadly, but they can damage the lung. But if the clot is large and stops blood flow to the lung, it can be deadly. Quick treatment could save the life or reduce the risk of future problems.</a:t>
            </a:r>
            <a:endParaRPr sz="2000"/>
          </a:p>
          <a:p>
            <a:pPr indent="0" lvl="0" marL="0" rtl="0" algn="l">
              <a:lnSpc>
                <a:spcPct val="100000"/>
              </a:lnSpc>
              <a:spcBef>
                <a:spcPts val="0"/>
              </a:spcBef>
              <a:spcAft>
                <a:spcPts val="0"/>
              </a:spcAft>
              <a:buSzPts val="1800"/>
              <a:buNone/>
            </a:pPr>
            <a:r>
              <a:rPr b="1" lang="en-US" sz="2200"/>
              <a:t>SIgns &amp; Symptoms-</a:t>
            </a:r>
            <a:r>
              <a:rPr b="1" lang="en-US" sz="2400"/>
              <a:t> </a:t>
            </a:r>
            <a:r>
              <a:rPr lang="en-US" sz="2000"/>
              <a:t>Sudden shortness of breath.</a:t>
            </a:r>
            <a:endParaRPr sz="2000"/>
          </a:p>
          <a:p>
            <a:pPr indent="-195580" lvl="0" marL="182880" rtl="0" algn="l">
              <a:spcBef>
                <a:spcPts val="900"/>
              </a:spcBef>
              <a:spcAft>
                <a:spcPts val="0"/>
              </a:spcAft>
              <a:buSzPts val="2000"/>
              <a:buChar char="◦"/>
            </a:pPr>
            <a:r>
              <a:rPr lang="en-US" sz="2000"/>
              <a:t>Sharp chest pain that is worse with cough or a deep breath.</a:t>
            </a:r>
            <a:endParaRPr sz="2000"/>
          </a:p>
          <a:p>
            <a:pPr indent="-195580" lvl="0" marL="182880" rtl="0" algn="l">
              <a:spcBef>
                <a:spcPts val="900"/>
              </a:spcBef>
              <a:spcAft>
                <a:spcPts val="0"/>
              </a:spcAft>
              <a:buSzPts val="2000"/>
              <a:buChar char="◦"/>
            </a:pPr>
            <a:r>
              <a:rPr lang="en-US" sz="2000"/>
              <a:t>A cough that brings up pink, foamy mucus.</a:t>
            </a:r>
            <a:endParaRPr sz="2000"/>
          </a:p>
          <a:p>
            <a:pPr indent="-195580" lvl="0" marL="182880" rtl="0" algn="l">
              <a:spcBef>
                <a:spcPts val="900"/>
              </a:spcBef>
              <a:spcAft>
                <a:spcPts val="0"/>
              </a:spcAft>
              <a:buSzPts val="2000"/>
              <a:buChar char="◦"/>
            </a:pPr>
            <a:r>
              <a:rPr lang="en-US" sz="2000"/>
              <a:t>Pulmonary embolism can also cause more general symptoms. For example, the patient may feel anxious or on edge, sweats a lot, feels lightheaded or faints, or has a fast heart rate or palpitations.</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9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a:t>
            </a:r>
            <a:endParaRPr/>
          </a:p>
        </p:txBody>
      </p:sp>
      <p:sp>
        <p:nvSpPr>
          <p:cNvPr id="689" name="Google Shape;689;p93"/>
          <p:cNvSpPr txBox="1"/>
          <p:nvPr>
            <p:ph idx="1" type="body"/>
          </p:nvPr>
        </p:nvSpPr>
        <p:spPr>
          <a:xfrm>
            <a:off x="1066800" y="1758025"/>
            <a:ext cx="10058400" cy="45951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SzPct val="89275"/>
              <a:buNone/>
            </a:pPr>
            <a:r>
              <a:rPr lang="en-US"/>
              <a:t>I</a:t>
            </a:r>
            <a:r>
              <a:rPr lang="en-US" sz="2016"/>
              <a:t>n most cases, pulmonary embolism is caused by a </a:t>
            </a:r>
            <a:r>
              <a:rPr b="1" lang="en-US" sz="2016"/>
              <a:t>blood clot</a:t>
            </a:r>
            <a:r>
              <a:rPr lang="en-US" sz="2016"/>
              <a:t> in the leg that breaks loose and travels to the lungs. A blood clot in a vein close to the skin is not likely to cause problems. But having blood clots in deep veins (deep vein thrombosis) can lead to pulmonary embolism. Other things can block an artery, such as tumors, air bubbles, amniotic fluid, or fat that is released into the blood vessels when a bone is broken. But these are rare.</a:t>
            </a:r>
            <a:endParaRPr sz="2016"/>
          </a:p>
          <a:p>
            <a:pPr indent="0" lvl="0" marL="0" rtl="0" algn="l">
              <a:lnSpc>
                <a:spcPct val="100000"/>
              </a:lnSpc>
              <a:spcBef>
                <a:spcPts val="900"/>
              </a:spcBef>
              <a:spcAft>
                <a:spcPts val="0"/>
              </a:spcAft>
              <a:buSzPct val="89275"/>
              <a:buNone/>
            </a:pPr>
            <a:r>
              <a:rPr lang="en-US" sz="2016"/>
              <a:t>Some people are born with blood that clots too quickly. Other things that can increase the risk include:</a:t>
            </a:r>
            <a:endParaRPr sz="2016"/>
          </a:p>
          <a:p>
            <a:pPr indent="-195580" lvl="1" marL="457200" rtl="0" algn="l">
              <a:lnSpc>
                <a:spcPct val="100000"/>
              </a:lnSpc>
              <a:spcBef>
                <a:spcPts val="500"/>
              </a:spcBef>
              <a:spcAft>
                <a:spcPts val="0"/>
              </a:spcAft>
              <a:buSzPct val="100000"/>
              <a:buChar char="◦"/>
            </a:pPr>
            <a:r>
              <a:rPr lang="en-US" sz="1816"/>
              <a:t>Being inactive for long periods. Like staying in bed after surgery or a serious illness, or sitting for a long time on a flight or car trip.</a:t>
            </a:r>
            <a:endParaRPr sz="1816"/>
          </a:p>
          <a:p>
            <a:pPr indent="-195580" lvl="1" marL="457200" rtl="0" algn="l">
              <a:lnSpc>
                <a:spcPct val="100000"/>
              </a:lnSpc>
              <a:spcBef>
                <a:spcPts val="500"/>
              </a:spcBef>
              <a:spcAft>
                <a:spcPts val="0"/>
              </a:spcAft>
              <a:buSzPct val="100000"/>
              <a:buChar char="◦"/>
            </a:pPr>
            <a:r>
              <a:rPr lang="en-US" sz="1816"/>
              <a:t>Recent surgery that involved the legs, hips, belly, or brain.</a:t>
            </a:r>
            <a:endParaRPr sz="1816"/>
          </a:p>
          <a:p>
            <a:pPr indent="-195580" lvl="1" marL="457200" rtl="0" algn="l">
              <a:lnSpc>
                <a:spcPct val="100000"/>
              </a:lnSpc>
              <a:spcBef>
                <a:spcPts val="500"/>
              </a:spcBef>
              <a:spcAft>
                <a:spcPts val="0"/>
              </a:spcAft>
              <a:buSzPct val="100000"/>
              <a:buChar char="◦"/>
            </a:pPr>
            <a:r>
              <a:rPr lang="en-US" sz="1816"/>
              <a:t>Some diseases, such as cancer, heart failure, stroke, or a severe infection.</a:t>
            </a:r>
            <a:endParaRPr sz="1816"/>
          </a:p>
          <a:p>
            <a:pPr indent="-195580" lvl="1" marL="457200" rtl="0" algn="l">
              <a:lnSpc>
                <a:spcPct val="100000"/>
              </a:lnSpc>
              <a:spcBef>
                <a:spcPts val="500"/>
              </a:spcBef>
              <a:spcAft>
                <a:spcPts val="0"/>
              </a:spcAft>
              <a:buSzPct val="100000"/>
              <a:buChar char="◦"/>
            </a:pPr>
            <a:r>
              <a:rPr lang="en-US" sz="1816"/>
              <a:t>Pregnancy </a:t>
            </a:r>
            <a:endParaRPr sz="1816"/>
          </a:p>
          <a:p>
            <a:pPr indent="-195580" lvl="1" marL="457200" rtl="0" algn="l">
              <a:lnSpc>
                <a:spcPct val="100000"/>
              </a:lnSpc>
              <a:spcBef>
                <a:spcPts val="500"/>
              </a:spcBef>
              <a:spcAft>
                <a:spcPts val="0"/>
              </a:spcAft>
              <a:buSzPct val="100000"/>
              <a:buChar char="◦"/>
            </a:pPr>
            <a:r>
              <a:rPr lang="en-US" sz="1816"/>
              <a:t>Taking birth control pills or hormone therapy.</a:t>
            </a:r>
            <a:endParaRPr sz="1816"/>
          </a:p>
          <a:p>
            <a:pPr indent="-195580" lvl="1" marL="457200" rtl="0" algn="l">
              <a:lnSpc>
                <a:spcPct val="100000"/>
              </a:lnSpc>
              <a:spcBef>
                <a:spcPts val="500"/>
              </a:spcBef>
              <a:spcAft>
                <a:spcPts val="0"/>
              </a:spcAft>
              <a:buSzPct val="100000"/>
              <a:buChar char="◦"/>
            </a:pPr>
            <a:r>
              <a:rPr lang="en-US" sz="1816"/>
              <a:t>Smoking.</a:t>
            </a:r>
            <a:endParaRPr sz="1816"/>
          </a:p>
          <a:p>
            <a:pPr indent="-195580" lvl="1" marL="457200" rtl="0" algn="l">
              <a:lnSpc>
                <a:spcPct val="100000"/>
              </a:lnSpc>
              <a:spcBef>
                <a:spcPts val="500"/>
              </a:spcBef>
              <a:spcAft>
                <a:spcPts val="0"/>
              </a:spcAft>
              <a:buSzPct val="100000"/>
              <a:buChar char="◦"/>
            </a:pPr>
            <a:r>
              <a:rPr lang="en-US" sz="1816"/>
              <a:t>Overweight </a:t>
            </a:r>
            <a:endParaRPr sz="1816"/>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9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Pulmonary Arterial Hypertension</a:t>
            </a:r>
            <a:endParaRPr/>
          </a:p>
        </p:txBody>
      </p:sp>
      <p:sp>
        <p:nvSpPr>
          <p:cNvPr id="695" name="Google Shape;695;p9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Pulmonary hypertension is a type of high blood pressure that affects the arteries in the lungs and the right side of the heart. </a:t>
            </a:r>
            <a:endParaRPr sz="2000"/>
          </a:p>
          <a:p>
            <a:pPr indent="-195580" lvl="0" marL="182880" rtl="0" algn="l">
              <a:lnSpc>
                <a:spcPct val="100000"/>
              </a:lnSpc>
              <a:spcBef>
                <a:spcPts val="0"/>
              </a:spcBef>
              <a:spcAft>
                <a:spcPts val="0"/>
              </a:spcAft>
              <a:buSzPts val="2000"/>
              <a:buChar char="◦"/>
            </a:pPr>
            <a:r>
              <a:rPr lang="en-US" sz="2000"/>
              <a:t>It begins when tiny arteries in the lungs, called pulmonary arteries, and capillaries become narrowed, blocked or destroyed. This makes it harder for blood to flow through the lungs, and raises pressure within the lungs' arteries. As the pressure builds, the heart's lower right chamber (right ventricle) must work harder to pump blood through the lungs, eventually causing the heart muscle to weaken and eventually fail. Pulmonary hypertension is a serious illness that becomes progressively worse and is sometimes fatal.</a:t>
            </a:r>
            <a:endParaRPr sz="2000"/>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9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Signs and Symptoms</a:t>
            </a:r>
            <a:endParaRPr/>
          </a:p>
        </p:txBody>
      </p:sp>
      <p:sp>
        <p:nvSpPr>
          <p:cNvPr id="701" name="Google Shape;701;p9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rPr lang="en-US"/>
              <a:t>The signs and symptoms of pulmonary hypertension in its early stages may not be noticeable for months or even years. As the disease progresses, symptoms become worse.</a:t>
            </a:r>
            <a:endParaRPr/>
          </a:p>
          <a:p>
            <a:pPr indent="0" lvl="0" marL="0" rtl="0" algn="l">
              <a:lnSpc>
                <a:spcPct val="100000"/>
              </a:lnSpc>
              <a:spcBef>
                <a:spcPts val="900"/>
              </a:spcBef>
              <a:spcAft>
                <a:spcPts val="0"/>
              </a:spcAft>
              <a:buSzPts val="1800"/>
              <a:buNone/>
            </a:pPr>
            <a:r>
              <a:rPr lang="en-US"/>
              <a:t>Pulmonary hypertension symptoms include:</a:t>
            </a:r>
            <a:endParaRPr/>
          </a:p>
          <a:p>
            <a:pPr indent="-182880" lvl="0" marL="182880" rtl="0" algn="l">
              <a:lnSpc>
                <a:spcPct val="100000"/>
              </a:lnSpc>
              <a:spcBef>
                <a:spcPts val="900"/>
              </a:spcBef>
              <a:spcAft>
                <a:spcPts val="0"/>
              </a:spcAft>
              <a:buSzPts val="1800"/>
              <a:buChar char="◦"/>
            </a:pPr>
            <a:r>
              <a:rPr lang="en-US"/>
              <a:t>Shortness of breath (dyspnea), initially while exercising and eventually while at rest</a:t>
            </a:r>
            <a:endParaRPr/>
          </a:p>
          <a:p>
            <a:pPr indent="-182880" lvl="0" marL="182880" rtl="0" algn="l">
              <a:lnSpc>
                <a:spcPct val="100000"/>
              </a:lnSpc>
              <a:spcBef>
                <a:spcPts val="900"/>
              </a:spcBef>
              <a:spcAft>
                <a:spcPts val="0"/>
              </a:spcAft>
              <a:buSzPts val="1800"/>
              <a:buChar char="◦"/>
            </a:pPr>
            <a:r>
              <a:rPr lang="en-US"/>
              <a:t>Fatigue</a:t>
            </a:r>
            <a:endParaRPr/>
          </a:p>
          <a:p>
            <a:pPr indent="-182880" lvl="0" marL="182880" rtl="0" algn="l">
              <a:lnSpc>
                <a:spcPct val="100000"/>
              </a:lnSpc>
              <a:spcBef>
                <a:spcPts val="900"/>
              </a:spcBef>
              <a:spcAft>
                <a:spcPts val="0"/>
              </a:spcAft>
              <a:buSzPts val="1800"/>
              <a:buChar char="◦"/>
            </a:pPr>
            <a:r>
              <a:rPr lang="en-US"/>
              <a:t>Dizziness or fainting spells (syncope)</a:t>
            </a:r>
            <a:endParaRPr/>
          </a:p>
          <a:p>
            <a:pPr indent="-182880" lvl="0" marL="182880" rtl="0" algn="l">
              <a:lnSpc>
                <a:spcPct val="100000"/>
              </a:lnSpc>
              <a:spcBef>
                <a:spcPts val="900"/>
              </a:spcBef>
              <a:spcAft>
                <a:spcPts val="0"/>
              </a:spcAft>
              <a:buSzPts val="1800"/>
              <a:buChar char="◦"/>
            </a:pPr>
            <a:r>
              <a:rPr lang="en-US"/>
              <a:t>Chest pressure or pain</a:t>
            </a:r>
            <a:endParaRPr/>
          </a:p>
          <a:p>
            <a:pPr indent="-182880" lvl="0" marL="182880" rtl="0" algn="l">
              <a:lnSpc>
                <a:spcPct val="100000"/>
              </a:lnSpc>
              <a:spcBef>
                <a:spcPts val="900"/>
              </a:spcBef>
              <a:spcAft>
                <a:spcPts val="0"/>
              </a:spcAft>
              <a:buSzPts val="1800"/>
              <a:buChar char="◦"/>
            </a:pPr>
            <a:r>
              <a:rPr lang="en-US"/>
              <a:t>Swelling (edema) in the ankles, legs and eventually in the abdomen (ascites)</a:t>
            </a:r>
            <a:endParaRPr/>
          </a:p>
          <a:p>
            <a:pPr indent="-182880" lvl="0" marL="182880" rtl="0" algn="l">
              <a:lnSpc>
                <a:spcPct val="100000"/>
              </a:lnSpc>
              <a:spcBef>
                <a:spcPts val="900"/>
              </a:spcBef>
              <a:spcAft>
                <a:spcPts val="0"/>
              </a:spcAft>
              <a:buSzPts val="1800"/>
              <a:buChar char="◦"/>
            </a:pPr>
            <a:r>
              <a:rPr lang="en-US"/>
              <a:t>Bluish color to the lips and skin (cyanosis)</a:t>
            </a:r>
            <a:endParaRPr/>
          </a:p>
          <a:p>
            <a:pPr indent="-182880" lvl="0" marL="182880" rtl="0" algn="l">
              <a:lnSpc>
                <a:spcPct val="100000"/>
              </a:lnSpc>
              <a:spcBef>
                <a:spcPts val="900"/>
              </a:spcBef>
              <a:spcAft>
                <a:spcPts val="0"/>
              </a:spcAft>
              <a:buSzPts val="1800"/>
              <a:buChar char="◦"/>
            </a:pPr>
            <a:r>
              <a:rPr lang="en-US"/>
              <a:t>Racing pulse or heart palpitations</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9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Causes</a:t>
            </a:r>
            <a:endParaRPr/>
          </a:p>
        </p:txBody>
      </p:sp>
      <p:sp>
        <p:nvSpPr>
          <p:cNvPr id="707" name="Google Shape;707;p96"/>
          <p:cNvSpPr txBox="1"/>
          <p:nvPr>
            <p:ph idx="1" type="body"/>
          </p:nvPr>
        </p:nvSpPr>
        <p:spPr>
          <a:xfrm>
            <a:off x="522175" y="1601350"/>
            <a:ext cx="11139900" cy="4699500"/>
          </a:xfrm>
          <a:prstGeom prst="rect">
            <a:avLst/>
          </a:prstGeom>
          <a:noFill/>
          <a:ln>
            <a:noFill/>
          </a:ln>
        </p:spPr>
        <p:txBody>
          <a:bodyPr anchorCtr="0" anchor="t" bIns="45700" lIns="91425" spcFirstLastPara="1" rIns="91425" wrap="square" tIns="45700">
            <a:normAutofit fontScale="70000" lnSpcReduction="10000"/>
          </a:bodyPr>
          <a:lstStyle/>
          <a:p>
            <a:pPr indent="0" lvl="0" marL="0" rtl="0" algn="l">
              <a:lnSpc>
                <a:spcPct val="100000"/>
              </a:lnSpc>
              <a:spcBef>
                <a:spcPts val="0"/>
              </a:spcBef>
              <a:spcAft>
                <a:spcPts val="0"/>
              </a:spcAft>
              <a:buSzPct val="86301"/>
              <a:buNone/>
            </a:pPr>
            <a:r>
              <a:rPr lang="en-US" sz="2085"/>
              <a:t>Causes of pulmonary hypertension include:</a:t>
            </a:r>
            <a:endParaRPr sz="2085"/>
          </a:p>
          <a:p>
            <a:pPr indent="-195579" lvl="0" marL="182880" rtl="0" algn="l">
              <a:lnSpc>
                <a:spcPct val="100000"/>
              </a:lnSpc>
              <a:spcBef>
                <a:spcPts val="900"/>
              </a:spcBef>
              <a:spcAft>
                <a:spcPts val="0"/>
              </a:spcAft>
              <a:buSzPct val="100000"/>
              <a:buChar char="◦"/>
            </a:pPr>
            <a:r>
              <a:rPr lang="en-US" sz="2085"/>
              <a:t>Idiopathic</a:t>
            </a:r>
            <a:endParaRPr sz="2085"/>
          </a:p>
          <a:p>
            <a:pPr indent="-195579" lvl="0" marL="182880" rtl="0" algn="l">
              <a:lnSpc>
                <a:spcPct val="100000"/>
              </a:lnSpc>
              <a:spcBef>
                <a:spcPts val="900"/>
              </a:spcBef>
              <a:spcAft>
                <a:spcPts val="0"/>
              </a:spcAft>
              <a:buSzPct val="100000"/>
              <a:buChar char="◦"/>
            </a:pPr>
            <a:r>
              <a:rPr lang="en-US" sz="2085"/>
              <a:t>Blood clots in the lungs (pulmonary emboli)</a:t>
            </a:r>
            <a:endParaRPr sz="2085"/>
          </a:p>
          <a:p>
            <a:pPr indent="-195579" lvl="0" marL="182880" rtl="0" algn="l">
              <a:lnSpc>
                <a:spcPct val="100000"/>
              </a:lnSpc>
              <a:spcBef>
                <a:spcPts val="900"/>
              </a:spcBef>
              <a:spcAft>
                <a:spcPts val="0"/>
              </a:spcAft>
              <a:buSzPct val="100000"/>
              <a:buChar char="◦"/>
            </a:pPr>
            <a:r>
              <a:rPr lang="en-US" sz="2085"/>
              <a:t>Chronic obstructive pulmonary diseases, such as emphysema</a:t>
            </a:r>
            <a:endParaRPr sz="2085"/>
          </a:p>
          <a:p>
            <a:pPr indent="-195579" lvl="0" marL="182880" rtl="0" algn="l">
              <a:lnSpc>
                <a:spcPct val="100000"/>
              </a:lnSpc>
              <a:spcBef>
                <a:spcPts val="900"/>
              </a:spcBef>
              <a:spcAft>
                <a:spcPts val="0"/>
              </a:spcAft>
              <a:buSzPct val="100000"/>
              <a:buChar char="◦"/>
            </a:pPr>
            <a:r>
              <a:rPr lang="en-US" sz="2085"/>
              <a:t>Connective tissue disorders, such as scleroderma or lupus</a:t>
            </a:r>
            <a:endParaRPr sz="2085"/>
          </a:p>
          <a:p>
            <a:pPr indent="-195579" lvl="0" marL="182880" rtl="0" algn="l">
              <a:lnSpc>
                <a:spcPct val="100000"/>
              </a:lnSpc>
              <a:spcBef>
                <a:spcPts val="900"/>
              </a:spcBef>
              <a:spcAft>
                <a:spcPts val="0"/>
              </a:spcAft>
              <a:buSzPct val="100000"/>
              <a:buChar char="◦"/>
            </a:pPr>
            <a:r>
              <a:rPr lang="en-US" sz="2085"/>
              <a:t>Sleep apnea and other sleep disorders</a:t>
            </a:r>
            <a:endParaRPr sz="2085"/>
          </a:p>
          <a:p>
            <a:pPr indent="-195579" lvl="0" marL="182880" rtl="0" algn="l">
              <a:lnSpc>
                <a:spcPct val="100000"/>
              </a:lnSpc>
              <a:spcBef>
                <a:spcPts val="900"/>
              </a:spcBef>
              <a:spcAft>
                <a:spcPts val="0"/>
              </a:spcAft>
              <a:buSzPct val="100000"/>
              <a:buChar char="◦"/>
            </a:pPr>
            <a:r>
              <a:rPr lang="en-US" sz="2085"/>
              <a:t>Congenital heart defects</a:t>
            </a:r>
            <a:endParaRPr sz="2085"/>
          </a:p>
          <a:p>
            <a:pPr indent="-195579" lvl="0" marL="182880" rtl="0" algn="l">
              <a:lnSpc>
                <a:spcPct val="100000"/>
              </a:lnSpc>
              <a:spcBef>
                <a:spcPts val="900"/>
              </a:spcBef>
              <a:spcAft>
                <a:spcPts val="0"/>
              </a:spcAft>
              <a:buSzPct val="100000"/>
              <a:buChar char="◦"/>
            </a:pPr>
            <a:r>
              <a:rPr lang="en-US" sz="2085"/>
              <a:t>Sickle cell anemia</a:t>
            </a:r>
            <a:endParaRPr sz="2085"/>
          </a:p>
          <a:p>
            <a:pPr indent="-195579" lvl="0" marL="182880" rtl="0" algn="l">
              <a:lnSpc>
                <a:spcPct val="100000"/>
              </a:lnSpc>
              <a:spcBef>
                <a:spcPts val="900"/>
              </a:spcBef>
              <a:spcAft>
                <a:spcPts val="0"/>
              </a:spcAft>
              <a:buSzPct val="100000"/>
              <a:buChar char="◦"/>
            </a:pPr>
            <a:r>
              <a:rPr lang="en-US" sz="2085"/>
              <a:t>Chronic liver disease (cirrhosis)</a:t>
            </a:r>
            <a:endParaRPr sz="2085"/>
          </a:p>
          <a:p>
            <a:pPr indent="-195579" lvl="0" marL="182880" rtl="0" algn="l">
              <a:lnSpc>
                <a:spcPct val="100000"/>
              </a:lnSpc>
              <a:spcBef>
                <a:spcPts val="900"/>
              </a:spcBef>
              <a:spcAft>
                <a:spcPts val="0"/>
              </a:spcAft>
              <a:buSzPct val="100000"/>
              <a:buChar char="◦"/>
            </a:pPr>
            <a:r>
              <a:rPr lang="en-US" sz="2085"/>
              <a:t>HIV/AIDS</a:t>
            </a:r>
            <a:endParaRPr sz="2085"/>
          </a:p>
          <a:p>
            <a:pPr indent="-195579" lvl="0" marL="182880" rtl="0" algn="l">
              <a:lnSpc>
                <a:spcPct val="100000"/>
              </a:lnSpc>
              <a:spcBef>
                <a:spcPts val="900"/>
              </a:spcBef>
              <a:spcAft>
                <a:spcPts val="0"/>
              </a:spcAft>
              <a:buSzPct val="100000"/>
              <a:buChar char="◦"/>
            </a:pPr>
            <a:r>
              <a:rPr lang="en-US" sz="2085"/>
              <a:t>Lung diseases such as pulmonary fibrosis, a condition that causes scarring in the tissue between the lungs' air sacs.</a:t>
            </a:r>
            <a:endParaRPr sz="2085"/>
          </a:p>
          <a:p>
            <a:pPr indent="-195579" lvl="0" marL="182880" rtl="0" algn="l">
              <a:lnSpc>
                <a:spcPct val="100000"/>
              </a:lnSpc>
              <a:spcBef>
                <a:spcPts val="900"/>
              </a:spcBef>
              <a:spcAft>
                <a:spcPts val="0"/>
              </a:spcAft>
              <a:buSzPct val="100000"/>
              <a:buChar char="◦"/>
            </a:pPr>
            <a:r>
              <a:rPr lang="en-US" sz="2085"/>
              <a:t>Left-sided heart failure</a:t>
            </a:r>
            <a:endParaRPr sz="2085"/>
          </a:p>
          <a:p>
            <a:pPr indent="-195579" lvl="0" marL="182880" rtl="0" algn="l">
              <a:lnSpc>
                <a:spcPct val="100000"/>
              </a:lnSpc>
              <a:spcBef>
                <a:spcPts val="900"/>
              </a:spcBef>
              <a:spcAft>
                <a:spcPts val="0"/>
              </a:spcAft>
              <a:buSzPct val="100000"/>
              <a:buChar char="◦"/>
            </a:pPr>
            <a:r>
              <a:rPr lang="en-US" sz="2085"/>
              <a:t>Living at altitudes higher than 8,000 feet (2,438 meters)</a:t>
            </a:r>
            <a:endParaRPr sz="2085"/>
          </a:p>
          <a:p>
            <a:pPr indent="-195579" lvl="0" marL="182880" rtl="0" algn="l">
              <a:lnSpc>
                <a:spcPct val="100000"/>
              </a:lnSpc>
              <a:spcBef>
                <a:spcPts val="900"/>
              </a:spcBef>
              <a:spcAft>
                <a:spcPts val="0"/>
              </a:spcAft>
              <a:buSzPct val="100000"/>
              <a:buChar char="◦"/>
            </a:pPr>
            <a:r>
              <a:rPr lang="en-US" sz="2085"/>
              <a:t>Use of certain stimulant drugs, such as cocaine</a:t>
            </a:r>
            <a:endParaRPr sz="2085"/>
          </a:p>
          <a:p>
            <a:pPr indent="0" lvl="0" marL="0" rtl="0" algn="l">
              <a:lnSpc>
                <a:spcPct val="100000"/>
              </a:lnSpc>
              <a:spcBef>
                <a:spcPts val="900"/>
              </a:spcBef>
              <a:spcAft>
                <a:spcPts val="0"/>
              </a:spcAft>
              <a:buSzPct val="100000"/>
              <a:buNone/>
            </a:pPr>
            <a:r>
              <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10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a:t>
            </a:r>
            <a:endParaRPr/>
          </a:p>
        </p:txBody>
      </p:sp>
      <p:sp>
        <p:nvSpPr>
          <p:cNvPr id="713" name="Google Shape;713;p10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00000"/>
              </a:lnSpc>
              <a:spcBef>
                <a:spcPts val="0"/>
              </a:spcBef>
              <a:spcAft>
                <a:spcPts val="0"/>
              </a:spcAft>
              <a:buSzPct val="100000"/>
              <a:buNone/>
            </a:pPr>
            <a:r>
              <a:rPr lang="en-US"/>
              <a:t>Causes:</a:t>
            </a:r>
            <a:endParaRPr/>
          </a:p>
          <a:p>
            <a:pPr indent="-182880" lvl="0" marL="182880" rtl="0" algn="l">
              <a:lnSpc>
                <a:spcPct val="100000"/>
              </a:lnSpc>
              <a:spcBef>
                <a:spcPts val="900"/>
              </a:spcBef>
              <a:spcAft>
                <a:spcPts val="0"/>
              </a:spcAft>
              <a:buSzPct val="100000"/>
              <a:buChar char="◦"/>
            </a:pPr>
            <a:r>
              <a:rPr lang="en-US"/>
              <a:t>Coronary artery disease</a:t>
            </a:r>
            <a:endParaRPr/>
          </a:p>
          <a:p>
            <a:pPr indent="-182880" lvl="0" marL="182880" rtl="0" algn="l">
              <a:lnSpc>
                <a:spcPct val="100000"/>
              </a:lnSpc>
              <a:spcBef>
                <a:spcPts val="900"/>
              </a:spcBef>
              <a:spcAft>
                <a:spcPts val="0"/>
              </a:spcAft>
              <a:buSzPct val="100000"/>
              <a:buChar char="◦"/>
            </a:pPr>
            <a:r>
              <a:rPr lang="en-US"/>
              <a:t>Cardiomyopathy</a:t>
            </a:r>
            <a:endParaRPr/>
          </a:p>
          <a:p>
            <a:pPr indent="-182880" lvl="0" marL="182880" rtl="0" algn="l">
              <a:lnSpc>
                <a:spcPct val="100000"/>
              </a:lnSpc>
              <a:spcBef>
                <a:spcPts val="900"/>
              </a:spcBef>
              <a:spcAft>
                <a:spcPts val="0"/>
              </a:spcAft>
              <a:buSzPct val="100000"/>
              <a:buChar char="◦"/>
            </a:pPr>
            <a:r>
              <a:rPr lang="en-US"/>
              <a:t>Heart valve problems.</a:t>
            </a:r>
            <a:endParaRPr/>
          </a:p>
          <a:p>
            <a:pPr indent="-182880" lvl="0" marL="182880" rtl="0" algn="l">
              <a:lnSpc>
                <a:spcPct val="100000"/>
              </a:lnSpc>
              <a:spcBef>
                <a:spcPts val="900"/>
              </a:spcBef>
              <a:spcAft>
                <a:spcPts val="0"/>
              </a:spcAft>
              <a:buSzPct val="100000"/>
              <a:buChar char="◦"/>
            </a:pPr>
            <a:r>
              <a:rPr lang="en-US"/>
              <a:t>High blood pressure (hypertension)</a:t>
            </a:r>
            <a:endParaRPr/>
          </a:p>
          <a:p>
            <a:pPr indent="-182880" lvl="0" marL="182880" rtl="0" algn="l">
              <a:lnSpc>
                <a:spcPct val="100000"/>
              </a:lnSpc>
              <a:spcBef>
                <a:spcPts val="900"/>
              </a:spcBef>
              <a:spcAft>
                <a:spcPts val="0"/>
              </a:spcAft>
              <a:buSzPct val="100000"/>
              <a:buChar char="◦"/>
            </a:pPr>
            <a:r>
              <a:rPr lang="en-US"/>
              <a:t>Acute respiratory distress syndrome (ARDS)</a:t>
            </a:r>
            <a:endParaRPr/>
          </a:p>
          <a:p>
            <a:pPr indent="-182880" lvl="0" marL="182880" rtl="0" algn="l">
              <a:lnSpc>
                <a:spcPct val="100000"/>
              </a:lnSpc>
              <a:spcBef>
                <a:spcPts val="900"/>
              </a:spcBef>
              <a:spcAft>
                <a:spcPts val="0"/>
              </a:spcAft>
              <a:buSzPct val="100000"/>
              <a:buChar char="◦"/>
            </a:pPr>
            <a:r>
              <a:rPr lang="en-US"/>
              <a:t>High altitudes.</a:t>
            </a:r>
            <a:endParaRPr/>
          </a:p>
          <a:p>
            <a:pPr indent="-182880" lvl="0" marL="182880" rtl="0" algn="l">
              <a:lnSpc>
                <a:spcPct val="100000"/>
              </a:lnSpc>
              <a:spcBef>
                <a:spcPts val="900"/>
              </a:spcBef>
              <a:spcAft>
                <a:spcPts val="0"/>
              </a:spcAft>
              <a:buSzPct val="100000"/>
              <a:buChar char="◦"/>
            </a:pPr>
            <a:r>
              <a:rPr lang="en-US"/>
              <a:t>Adverse drug reaction</a:t>
            </a:r>
            <a:endParaRPr/>
          </a:p>
          <a:p>
            <a:pPr indent="-182880" lvl="0" marL="182880" rtl="0" algn="l">
              <a:lnSpc>
                <a:spcPct val="100000"/>
              </a:lnSpc>
              <a:spcBef>
                <a:spcPts val="900"/>
              </a:spcBef>
              <a:spcAft>
                <a:spcPts val="0"/>
              </a:spcAft>
              <a:buSzPct val="100000"/>
              <a:buChar char="◦"/>
            </a:pPr>
            <a:r>
              <a:rPr lang="en-US"/>
              <a:t>Viral infections</a:t>
            </a:r>
            <a:endParaRPr/>
          </a:p>
          <a:p>
            <a:pPr indent="-182880" lvl="0" marL="182880" rtl="0" algn="l">
              <a:lnSpc>
                <a:spcPct val="100000"/>
              </a:lnSpc>
              <a:spcBef>
                <a:spcPts val="900"/>
              </a:spcBef>
              <a:spcAft>
                <a:spcPts val="0"/>
              </a:spcAft>
              <a:buSzPct val="100000"/>
              <a:buChar char="◦"/>
            </a:pPr>
            <a:r>
              <a:rPr lang="en-US"/>
              <a:t>Smoke inhalation.</a:t>
            </a:r>
            <a:endParaRPr/>
          </a:p>
          <a:p>
            <a:pPr indent="-182880" lvl="0" marL="182880" rtl="0" algn="l">
              <a:lnSpc>
                <a:spcPct val="100000"/>
              </a:lnSpc>
              <a:spcBef>
                <a:spcPts val="900"/>
              </a:spcBef>
              <a:spcAft>
                <a:spcPts val="0"/>
              </a:spcAft>
              <a:buSzPct val="100000"/>
              <a:buChar char="◦"/>
            </a:pPr>
            <a:r>
              <a:rPr lang="en-US"/>
              <a:t>Near drowning</a:t>
            </a:r>
            <a:endParaRPr/>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g2612520c83c_0_6"/>
          <p:cNvSpPr txBox="1"/>
          <p:nvPr>
            <p:ph type="title"/>
          </p:nvPr>
        </p:nvSpPr>
        <p:spPr>
          <a:xfrm>
            <a:off x="1066800" y="642594"/>
            <a:ext cx="10058400" cy="13716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Other Pathologies affecting respiration</a:t>
            </a:r>
            <a:endParaRPr/>
          </a:p>
        </p:txBody>
      </p:sp>
      <p:pic>
        <p:nvPicPr>
          <p:cNvPr id="719" name="Google Shape;719;g2612520c83c_0_6"/>
          <p:cNvPicPr preferRelativeResize="0"/>
          <p:nvPr/>
        </p:nvPicPr>
        <p:blipFill>
          <a:blip r:embed="rId3">
            <a:alphaModFix/>
          </a:blip>
          <a:stretch>
            <a:fillRect/>
          </a:stretch>
        </p:blipFill>
        <p:spPr>
          <a:xfrm>
            <a:off x="3550825" y="2293887"/>
            <a:ext cx="4260353" cy="355027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10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Bronchiectasis</a:t>
            </a:r>
            <a:endParaRPr/>
          </a:p>
        </p:txBody>
      </p:sp>
      <p:sp>
        <p:nvSpPr>
          <p:cNvPr id="725" name="Google Shape;725;p10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en-US" sz="2100"/>
              <a:t>Describes damage to the walls of the bronchial tubes with loss of the smooth muscle and loss of elasticity of segments of the bronchi. The resultant airway distortion prevents secretions from being adequately cleared from the lung. Bronchiectasis may be congenital or acquired. Cystic fibrosis is the most common cause of congenital bronchiectasis. An increased amount of sputum production, recurrent infections, and gradual loss of lung function leading to shortness of breath characterize it.</a:t>
            </a:r>
            <a:endParaRPr sz="2100"/>
          </a:p>
          <a:p>
            <a:pPr indent="0" lvl="0" marL="0" rtl="0" algn="l">
              <a:lnSpc>
                <a:spcPct val="100000"/>
              </a:lnSpc>
              <a:spcBef>
                <a:spcPts val="0"/>
              </a:spcBef>
              <a:spcAft>
                <a:spcPts val="0"/>
              </a:spcAft>
              <a:buSzPts val="1800"/>
              <a:buNone/>
            </a:pPr>
            <a:r>
              <a:t/>
            </a:r>
            <a:endParaRPr sz="2100"/>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10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Causes</a:t>
            </a:r>
            <a:endParaRPr/>
          </a:p>
        </p:txBody>
      </p:sp>
      <p:sp>
        <p:nvSpPr>
          <p:cNvPr id="731" name="Google Shape;731;p10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Congenital (cystic fibrosis)</a:t>
            </a:r>
            <a:endParaRPr/>
          </a:p>
          <a:p>
            <a:pPr indent="-182880" lvl="0" marL="182880" rtl="0" algn="l">
              <a:lnSpc>
                <a:spcPct val="100000"/>
              </a:lnSpc>
              <a:spcBef>
                <a:spcPts val="900"/>
              </a:spcBef>
              <a:spcAft>
                <a:spcPts val="0"/>
              </a:spcAft>
              <a:buSzPts val="1800"/>
              <a:buChar char="◦"/>
            </a:pPr>
            <a:r>
              <a:rPr lang="en-US"/>
              <a:t>Recurrent infection</a:t>
            </a:r>
            <a:endParaRPr/>
          </a:p>
          <a:p>
            <a:pPr indent="-182880" lvl="0" marL="182880" rtl="0" algn="l">
              <a:lnSpc>
                <a:spcPct val="100000"/>
              </a:lnSpc>
              <a:spcBef>
                <a:spcPts val="900"/>
              </a:spcBef>
              <a:spcAft>
                <a:spcPts val="0"/>
              </a:spcAft>
              <a:buSzPts val="1800"/>
              <a:buChar char="◦"/>
            </a:pPr>
            <a:r>
              <a:rPr lang="en-US"/>
              <a:t>Aspiration of foreign bodies</a:t>
            </a:r>
            <a:endParaRPr/>
          </a:p>
          <a:p>
            <a:pPr indent="0" lvl="0" marL="182880" rtl="0" algn="l">
              <a:lnSpc>
                <a:spcPct val="100000"/>
              </a:lnSpc>
              <a:spcBef>
                <a:spcPts val="900"/>
              </a:spcBef>
              <a:spcAft>
                <a:spcPts val="0"/>
              </a:spcAft>
              <a:buNone/>
            </a:pPr>
            <a:r>
              <a:rPr lang="en-US"/>
              <a:t> or other materials</a:t>
            </a:r>
            <a:endParaRPr/>
          </a:p>
          <a:p>
            <a:pPr indent="-182880" lvl="0" marL="182880" rtl="0" algn="l">
              <a:lnSpc>
                <a:spcPct val="100000"/>
              </a:lnSpc>
              <a:spcBef>
                <a:spcPts val="900"/>
              </a:spcBef>
              <a:spcAft>
                <a:spcPts val="0"/>
              </a:spcAft>
              <a:buSzPts val="1800"/>
              <a:buChar char="◦"/>
            </a:pPr>
            <a:r>
              <a:rPr lang="en-US"/>
              <a:t>Inhalation of toxic gases like ammonia</a:t>
            </a:r>
            <a:endParaRPr/>
          </a:p>
          <a:p>
            <a:pPr indent="-182880" lvl="0" marL="182880" rtl="0" algn="l">
              <a:lnSpc>
                <a:spcPct val="100000"/>
              </a:lnSpc>
              <a:spcBef>
                <a:spcPts val="900"/>
              </a:spcBef>
              <a:spcAft>
                <a:spcPts val="0"/>
              </a:spcAft>
              <a:buSzPts val="1800"/>
              <a:buChar char="◦"/>
            </a:pPr>
            <a:r>
              <a:rPr lang="en-US"/>
              <a:t>Alcohol and drug abuse</a:t>
            </a:r>
            <a:endParaRPr/>
          </a:p>
          <a:p>
            <a:pPr indent="-182880" lvl="0" marL="182880" rtl="0" algn="l">
              <a:lnSpc>
                <a:spcPct val="100000"/>
              </a:lnSpc>
              <a:spcBef>
                <a:spcPts val="900"/>
              </a:spcBef>
              <a:spcAft>
                <a:spcPts val="0"/>
              </a:spcAft>
              <a:buSzPts val="1800"/>
              <a:buChar char="◦"/>
            </a:pPr>
            <a:r>
              <a:rPr lang="en-US"/>
              <a:t>Tuberculosis</a:t>
            </a:r>
            <a:endParaRPr/>
          </a:p>
          <a:p>
            <a:pPr indent="-68579" lvl="0" marL="182880" rtl="0" algn="l">
              <a:lnSpc>
                <a:spcPct val="100000"/>
              </a:lnSpc>
              <a:spcBef>
                <a:spcPts val="900"/>
              </a:spcBef>
              <a:spcAft>
                <a:spcPts val="0"/>
              </a:spcAft>
              <a:buSzPts val="1800"/>
              <a:buNone/>
            </a:pPr>
            <a:r>
              <a:t/>
            </a:r>
            <a:endParaRPr/>
          </a:p>
        </p:txBody>
      </p:sp>
      <p:pic>
        <p:nvPicPr>
          <p:cNvPr id="732" name="Google Shape;732;p105"/>
          <p:cNvPicPr preferRelativeResize="0"/>
          <p:nvPr/>
        </p:nvPicPr>
        <p:blipFill>
          <a:blip r:embed="rId3">
            <a:alphaModFix/>
          </a:blip>
          <a:stretch>
            <a:fillRect/>
          </a:stretch>
        </p:blipFill>
        <p:spPr>
          <a:xfrm>
            <a:off x="5785331" y="1383510"/>
            <a:ext cx="5983144" cy="409097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10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Symptoms</a:t>
            </a:r>
            <a:endParaRPr/>
          </a:p>
        </p:txBody>
      </p:sp>
      <p:sp>
        <p:nvSpPr>
          <p:cNvPr id="738" name="Google Shape;738;p10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201930" lvl="0" marL="182880" rtl="0" algn="l">
              <a:lnSpc>
                <a:spcPct val="100000"/>
              </a:lnSpc>
              <a:spcBef>
                <a:spcPts val="0"/>
              </a:spcBef>
              <a:spcAft>
                <a:spcPts val="0"/>
              </a:spcAft>
              <a:buSzPts val="2100"/>
              <a:buChar char="◦"/>
            </a:pPr>
            <a:r>
              <a:rPr lang="en-US" sz="2100"/>
              <a:t>Common symptoms include recurrent cough and sputum production. Usually the mucus is clear, but it may be bloody due to bronchial wall injury or green or yellow if infection is present. Shortness of breath and fatigue develop as lung function decreases. Wheezing may or may not be present. If the disease progresses or if it is poorly controlled, the amount of work required to breathe increases and weight loss and diminished quality of life may occur.</a:t>
            </a:r>
            <a:endParaRPr sz="2100"/>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10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Cystic Fibrosis</a:t>
            </a:r>
            <a:endParaRPr/>
          </a:p>
        </p:txBody>
      </p:sp>
      <p:sp>
        <p:nvSpPr>
          <p:cNvPr id="744" name="Google Shape;744;p107"/>
          <p:cNvSpPr txBox="1"/>
          <p:nvPr>
            <p:ph idx="1" type="body"/>
          </p:nvPr>
        </p:nvSpPr>
        <p:spPr>
          <a:xfrm>
            <a:off x="972325" y="1760100"/>
            <a:ext cx="10058400" cy="462570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u="sng">
                <a:solidFill>
                  <a:schemeClr val="hlink"/>
                </a:solidFill>
                <a:hlinkClick r:id="rId3"/>
              </a:rPr>
              <a:t>https://youtu.be/CqFsAwCFvCM</a:t>
            </a:r>
            <a:endParaRPr/>
          </a:p>
          <a:p>
            <a:pPr indent="-182880" lvl="0" marL="182880" rtl="0" algn="l">
              <a:lnSpc>
                <a:spcPct val="100000"/>
              </a:lnSpc>
              <a:spcBef>
                <a:spcPts val="900"/>
              </a:spcBef>
              <a:spcAft>
                <a:spcPts val="0"/>
              </a:spcAft>
              <a:buSzPts val="1800"/>
              <a:buChar char="◦"/>
            </a:pPr>
            <a:r>
              <a:rPr lang="en-US"/>
              <a:t>a life-threatening disorder that causes severe </a:t>
            </a:r>
            <a:r>
              <a:rPr b="1" lang="en-US"/>
              <a:t>damage to the lungs and digestive system</a:t>
            </a:r>
            <a:r>
              <a:rPr lang="en-US"/>
              <a:t>. An</a:t>
            </a:r>
            <a:r>
              <a:rPr b="1" lang="en-US"/>
              <a:t> inherited condition</a:t>
            </a:r>
            <a:r>
              <a:rPr lang="en-US"/>
              <a:t>, cystic fibrosis affects the cells that produce mucus, sweat and digestive juices. These secreted fluids are normally thin and slippery. But in cystic fibrosis, a defective gene causes the secretions to become thick and sticky. Instead of acting as a lubricant, the secretions plug up tubes, ducts and passageways, especially in the lungs and pancreas. </a:t>
            </a:r>
            <a:endParaRPr/>
          </a:p>
          <a:p>
            <a:pPr indent="-182880" lvl="0" marL="182880" rtl="0" algn="l">
              <a:lnSpc>
                <a:spcPct val="100000"/>
              </a:lnSpc>
              <a:spcBef>
                <a:spcPts val="900"/>
              </a:spcBef>
              <a:spcAft>
                <a:spcPts val="0"/>
              </a:spcAft>
              <a:buSzPts val="1800"/>
              <a:buChar char="◦"/>
            </a:pPr>
            <a:r>
              <a:rPr lang="en-US"/>
              <a:t>Cystic fibrosis is most common in white people of Northern European ancestry, but also occurs in Hispanics, African-Americans and some Native Americans. It is rare in people of Asian and Middle Eastern origin.</a:t>
            </a:r>
            <a:endParaRPr/>
          </a:p>
          <a:p>
            <a:pPr indent="-182880" lvl="0" marL="182880" rtl="0" algn="l">
              <a:lnSpc>
                <a:spcPct val="100000"/>
              </a:lnSpc>
              <a:spcBef>
                <a:spcPts val="900"/>
              </a:spcBef>
              <a:spcAft>
                <a:spcPts val="0"/>
              </a:spcAft>
              <a:buSzPts val="1800"/>
              <a:buChar char="◦"/>
            </a:pPr>
            <a:r>
              <a:rPr lang="en-US"/>
              <a:t>In cystic fibrosis, a defect (mutation) in a gene changes a protein that regulates the movement of salt in and out of cells. The result is </a:t>
            </a:r>
            <a:r>
              <a:rPr b="1" lang="en-US"/>
              <a:t>thick, sticky mucus</a:t>
            </a:r>
            <a:r>
              <a:rPr lang="en-US"/>
              <a:t> in the respiratory, digestive and reproductive systems, as well as </a:t>
            </a:r>
            <a:r>
              <a:rPr b="1" lang="en-US"/>
              <a:t>increased salt in sweat.</a:t>
            </a:r>
            <a:r>
              <a:rPr lang="en-US"/>
              <a:t> Many different defects can occur in the gene. The type of gene mutation is associated with the severity of the condition.</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10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Symptoms</a:t>
            </a:r>
            <a:endParaRPr/>
          </a:p>
        </p:txBody>
      </p:sp>
      <p:sp>
        <p:nvSpPr>
          <p:cNvPr id="750" name="Google Shape;750;p108"/>
          <p:cNvSpPr txBox="1"/>
          <p:nvPr>
            <p:ph idx="1" type="body"/>
          </p:nvPr>
        </p:nvSpPr>
        <p:spPr>
          <a:xfrm>
            <a:off x="557000" y="1670975"/>
            <a:ext cx="11244300" cy="47169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100000"/>
              </a:lnSpc>
              <a:spcBef>
                <a:spcPts val="0"/>
              </a:spcBef>
              <a:spcAft>
                <a:spcPts val="0"/>
              </a:spcAft>
              <a:buSzPct val="83978"/>
              <a:buNone/>
            </a:pPr>
            <a:r>
              <a:rPr lang="en-US" sz="2143"/>
              <a:t>Cystic fibrosis signs and symptoms vary, depending on the severity of the disease. Even in the same person, symptoms may worsen or improve as time passes. In some children, symptoms begin during infancy. Other people may not experience symptoms until adolescence or adulthood. People with cystic fibrosis tend to have a higher than normal level of salt in their sweat. Parents often can taste the salt when they kiss their children. Most of the other signs and symptoms of cystic fibrosis affect the respiratory system or the digestive system.</a:t>
            </a:r>
            <a:endParaRPr sz="2143"/>
          </a:p>
          <a:p>
            <a:pPr indent="-192842" lvl="0" marL="182880" rtl="0" algn="l">
              <a:lnSpc>
                <a:spcPct val="100000"/>
              </a:lnSpc>
              <a:spcBef>
                <a:spcPts val="900"/>
              </a:spcBef>
              <a:spcAft>
                <a:spcPts val="0"/>
              </a:spcAft>
              <a:buSzPct val="100000"/>
              <a:buChar char="◦"/>
            </a:pPr>
            <a:r>
              <a:rPr lang="en-US" sz="2143"/>
              <a:t>Respiratory signs and symptoms: The thick and sticky mucus associated with cystic fibrosis clogs the tubes that carry air in and out of your lungs. This can cause:</a:t>
            </a:r>
            <a:endParaRPr sz="2143"/>
          </a:p>
          <a:p>
            <a:pPr indent="-192842" lvl="0" marL="182880" rtl="0" algn="l">
              <a:lnSpc>
                <a:spcPct val="100000"/>
              </a:lnSpc>
              <a:spcBef>
                <a:spcPts val="900"/>
              </a:spcBef>
              <a:spcAft>
                <a:spcPts val="0"/>
              </a:spcAft>
              <a:buSzPct val="100000"/>
              <a:buChar char="◦"/>
            </a:pPr>
            <a:r>
              <a:rPr lang="en-US" sz="2143"/>
              <a:t>A persistent cough that produces thick spit (sputum) and mucus</a:t>
            </a:r>
            <a:endParaRPr sz="2143"/>
          </a:p>
          <a:p>
            <a:pPr indent="-192842" lvl="0" marL="182880" rtl="0" algn="l">
              <a:lnSpc>
                <a:spcPct val="100000"/>
              </a:lnSpc>
              <a:spcBef>
                <a:spcPts val="900"/>
              </a:spcBef>
              <a:spcAft>
                <a:spcPts val="0"/>
              </a:spcAft>
              <a:buSzPct val="100000"/>
              <a:buChar char="◦"/>
            </a:pPr>
            <a:r>
              <a:rPr lang="en-US" sz="2143"/>
              <a:t>Wheezing</a:t>
            </a:r>
            <a:endParaRPr sz="2143"/>
          </a:p>
          <a:p>
            <a:pPr indent="-192842" lvl="0" marL="182880" rtl="0" algn="l">
              <a:lnSpc>
                <a:spcPct val="100000"/>
              </a:lnSpc>
              <a:spcBef>
                <a:spcPts val="900"/>
              </a:spcBef>
              <a:spcAft>
                <a:spcPts val="0"/>
              </a:spcAft>
              <a:buSzPct val="100000"/>
              <a:buChar char="◦"/>
            </a:pPr>
            <a:r>
              <a:rPr lang="en-US" sz="2143"/>
              <a:t>Breathlessness</a:t>
            </a:r>
            <a:endParaRPr sz="2143"/>
          </a:p>
          <a:p>
            <a:pPr indent="-192842" lvl="0" marL="182880" rtl="0" algn="l">
              <a:lnSpc>
                <a:spcPct val="100000"/>
              </a:lnSpc>
              <a:spcBef>
                <a:spcPts val="900"/>
              </a:spcBef>
              <a:spcAft>
                <a:spcPts val="0"/>
              </a:spcAft>
              <a:buSzPct val="100000"/>
              <a:buChar char="◦"/>
            </a:pPr>
            <a:r>
              <a:rPr lang="en-US" sz="2143"/>
              <a:t>A decreased ability to exercise</a:t>
            </a:r>
            <a:endParaRPr sz="2143"/>
          </a:p>
          <a:p>
            <a:pPr indent="-192842" lvl="0" marL="182880" rtl="0" algn="l">
              <a:lnSpc>
                <a:spcPct val="100000"/>
              </a:lnSpc>
              <a:spcBef>
                <a:spcPts val="900"/>
              </a:spcBef>
              <a:spcAft>
                <a:spcPts val="0"/>
              </a:spcAft>
              <a:buSzPct val="100000"/>
              <a:buChar char="◦"/>
            </a:pPr>
            <a:r>
              <a:rPr lang="en-US" sz="2143"/>
              <a:t>Repeated lung infections</a:t>
            </a:r>
            <a:endParaRPr sz="2143"/>
          </a:p>
          <a:p>
            <a:pPr indent="-192842" lvl="0" marL="182880" rtl="0" algn="l">
              <a:lnSpc>
                <a:spcPct val="100000"/>
              </a:lnSpc>
              <a:spcBef>
                <a:spcPts val="900"/>
              </a:spcBef>
              <a:spcAft>
                <a:spcPts val="0"/>
              </a:spcAft>
              <a:buSzPct val="100000"/>
              <a:buChar char="◦"/>
            </a:pPr>
            <a:r>
              <a:rPr lang="en-US" sz="2143"/>
              <a:t>Inflamed nasal passages or a stuffy nose</a:t>
            </a:r>
            <a:endParaRPr sz="2143"/>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10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Digestive Signs and Symptoms</a:t>
            </a:r>
            <a:endParaRPr/>
          </a:p>
        </p:txBody>
      </p:sp>
      <p:sp>
        <p:nvSpPr>
          <p:cNvPr id="756" name="Google Shape;756;p109"/>
          <p:cNvSpPr txBox="1"/>
          <p:nvPr>
            <p:ph idx="1" type="body"/>
          </p:nvPr>
        </p:nvSpPr>
        <p:spPr>
          <a:xfrm>
            <a:off x="1066800" y="2103125"/>
            <a:ext cx="10058400" cy="416310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The thick mucus can also block tubes that carry digestive enzymes from your pancreas to your small intestine. Without these digestive enzymes, your intestines can't fully absorb the nutrients in the food you eat. The result is often:</a:t>
            </a:r>
            <a:endParaRPr sz="2000"/>
          </a:p>
          <a:p>
            <a:pPr indent="-195580" lvl="1" marL="457200" rtl="0" algn="l">
              <a:lnSpc>
                <a:spcPct val="100000"/>
              </a:lnSpc>
              <a:spcBef>
                <a:spcPts val="500"/>
              </a:spcBef>
              <a:spcAft>
                <a:spcPts val="0"/>
              </a:spcAft>
              <a:buSzPts val="1800"/>
              <a:buChar char="◦"/>
            </a:pPr>
            <a:r>
              <a:rPr lang="en-US" sz="1800"/>
              <a:t>Foul-smelling, greasy stools</a:t>
            </a:r>
            <a:endParaRPr sz="1800"/>
          </a:p>
          <a:p>
            <a:pPr indent="-195580" lvl="1" marL="457200" rtl="0" algn="l">
              <a:lnSpc>
                <a:spcPct val="100000"/>
              </a:lnSpc>
              <a:spcBef>
                <a:spcPts val="500"/>
              </a:spcBef>
              <a:spcAft>
                <a:spcPts val="0"/>
              </a:spcAft>
              <a:buSzPts val="1800"/>
              <a:buChar char="◦"/>
            </a:pPr>
            <a:r>
              <a:rPr lang="en-US" sz="1800"/>
              <a:t>Poor weight gain and growth</a:t>
            </a:r>
            <a:endParaRPr sz="1800"/>
          </a:p>
          <a:p>
            <a:pPr indent="-195580" lvl="1" marL="457200" rtl="0" algn="l">
              <a:lnSpc>
                <a:spcPct val="100000"/>
              </a:lnSpc>
              <a:spcBef>
                <a:spcPts val="500"/>
              </a:spcBef>
              <a:spcAft>
                <a:spcPts val="0"/>
              </a:spcAft>
              <a:buSzPts val="1800"/>
              <a:buChar char="◦"/>
            </a:pPr>
            <a:r>
              <a:rPr lang="en-US" sz="1800"/>
              <a:t>Intestinal blockage, particularly in newborns (meconium ileus)</a:t>
            </a:r>
            <a:endParaRPr sz="1800"/>
          </a:p>
          <a:p>
            <a:pPr indent="-195580" lvl="1" marL="457200" rtl="0" algn="l">
              <a:lnSpc>
                <a:spcPct val="100000"/>
              </a:lnSpc>
              <a:spcBef>
                <a:spcPts val="500"/>
              </a:spcBef>
              <a:spcAft>
                <a:spcPts val="0"/>
              </a:spcAft>
              <a:buSzPts val="1800"/>
              <a:buChar char="◦"/>
            </a:pPr>
            <a:r>
              <a:rPr lang="en-US" sz="1800"/>
              <a:t>Severe constipation</a:t>
            </a:r>
            <a:endParaRPr sz="1800"/>
          </a:p>
          <a:p>
            <a:pPr indent="-195580" lvl="0" marL="182880" rtl="0" algn="l">
              <a:lnSpc>
                <a:spcPct val="100000"/>
              </a:lnSpc>
              <a:spcBef>
                <a:spcPts val="900"/>
              </a:spcBef>
              <a:spcAft>
                <a:spcPts val="0"/>
              </a:spcAft>
              <a:buSzPts val="2000"/>
              <a:buChar char="◦"/>
            </a:pPr>
            <a:r>
              <a:rPr lang="en-US" sz="2000"/>
              <a:t>Frequent straining while passing stool can cause part of the rectum to protrude outside the anus, (rectal prolapse). When this occurs in children, it may be a sign of cystic fibrosis.</a:t>
            </a:r>
            <a:endParaRPr sz="2000"/>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11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Sleep Apnea</a:t>
            </a:r>
            <a:endParaRPr/>
          </a:p>
        </p:txBody>
      </p:sp>
      <p:sp>
        <p:nvSpPr>
          <p:cNvPr id="762" name="Google Shape;762;p110"/>
          <p:cNvSpPr txBox="1"/>
          <p:nvPr>
            <p:ph idx="1" type="body"/>
          </p:nvPr>
        </p:nvSpPr>
        <p:spPr>
          <a:xfrm>
            <a:off x="944950" y="1862450"/>
            <a:ext cx="10058400" cy="40836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a:p>
          <a:p>
            <a:pPr indent="0" lvl="0" marL="0" rtl="0" algn="l">
              <a:lnSpc>
                <a:spcPct val="100000"/>
              </a:lnSpc>
              <a:spcBef>
                <a:spcPts val="900"/>
              </a:spcBef>
              <a:spcAft>
                <a:spcPts val="0"/>
              </a:spcAft>
              <a:buSzPts val="1800"/>
              <a:buNone/>
            </a:pPr>
            <a:r>
              <a:rPr lang="en-US" sz="2000"/>
              <a:t>A</a:t>
            </a:r>
            <a:r>
              <a:rPr lang="en-US" sz="2000"/>
              <a:t> potentially serious sleep disorder in which </a:t>
            </a:r>
            <a:r>
              <a:rPr b="1" lang="en-US" sz="2000"/>
              <a:t>breathing repeatedly stops and starts.</a:t>
            </a:r>
            <a:r>
              <a:rPr lang="en-US" sz="2000"/>
              <a:t> A person may have sleep apnea if he snores loudly and feels tired even after a full night's sleep. There are two main types of sleep apnea:</a:t>
            </a:r>
            <a:endParaRPr sz="2000"/>
          </a:p>
          <a:p>
            <a:pPr indent="-195580" lvl="0" marL="182880" rtl="0" algn="l">
              <a:lnSpc>
                <a:spcPct val="100000"/>
              </a:lnSpc>
              <a:spcBef>
                <a:spcPts val="900"/>
              </a:spcBef>
              <a:spcAft>
                <a:spcPts val="0"/>
              </a:spcAft>
              <a:buSzPts val="2000"/>
              <a:buChar char="◦"/>
            </a:pPr>
            <a:r>
              <a:rPr b="1" lang="en-US" sz="2000"/>
              <a:t>Obstructive sleep apnea</a:t>
            </a:r>
            <a:r>
              <a:rPr lang="en-US" sz="2000"/>
              <a:t>, the more common form that occurs when throat muscles relax</a:t>
            </a:r>
            <a:endParaRPr sz="2000"/>
          </a:p>
          <a:p>
            <a:pPr indent="-195580" lvl="0" marL="182880" rtl="0" algn="l">
              <a:lnSpc>
                <a:spcPct val="100000"/>
              </a:lnSpc>
              <a:spcBef>
                <a:spcPts val="900"/>
              </a:spcBef>
              <a:spcAft>
                <a:spcPts val="0"/>
              </a:spcAft>
              <a:buSzPts val="2000"/>
              <a:buChar char="◦"/>
            </a:pPr>
            <a:r>
              <a:rPr b="1" lang="en-US" sz="2000"/>
              <a:t>Central sleep apnea</a:t>
            </a:r>
            <a:r>
              <a:rPr lang="en-US" sz="2000"/>
              <a:t>, which occurs when the brain doesn't send proper signals to the muscles that control breathing</a:t>
            </a:r>
            <a:endParaRPr sz="2000"/>
          </a:p>
          <a:p>
            <a:pPr indent="-195580" lvl="0" marL="182880" rtl="0" algn="l">
              <a:lnSpc>
                <a:spcPct val="100000"/>
              </a:lnSpc>
              <a:spcBef>
                <a:spcPts val="900"/>
              </a:spcBef>
              <a:spcAft>
                <a:spcPts val="0"/>
              </a:spcAft>
              <a:buSzPts val="2000"/>
              <a:buChar char="◦"/>
            </a:pPr>
            <a:r>
              <a:rPr lang="en-US" sz="2000"/>
              <a:t>Treatment is necessary to avoid heart problems and other complications. The signs and symptoms of obstructive and central sleep apneas overlap, sometimes making the type of sleep apnea more difficult to determine. </a:t>
            </a:r>
            <a:endParaRPr sz="2000"/>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11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Symptoms</a:t>
            </a:r>
            <a:endParaRPr/>
          </a:p>
        </p:txBody>
      </p:sp>
      <p:sp>
        <p:nvSpPr>
          <p:cNvPr id="768" name="Google Shape;768;p111"/>
          <p:cNvSpPr txBox="1"/>
          <p:nvPr>
            <p:ph idx="1" type="body"/>
          </p:nvPr>
        </p:nvSpPr>
        <p:spPr>
          <a:xfrm>
            <a:off x="544875" y="1737775"/>
            <a:ext cx="10058400" cy="43371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800"/>
              <a:buNone/>
            </a:pPr>
            <a:r>
              <a:rPr lang="en-US"/>
              <a:t>The most common signs and symptoms of obstructive and central sleep apneas include:</a:t>
            </a:r>
            <a:endParaRPr/>
          </a:p>
          <a:p>
            <a:pPr indent="-182880" lvl="0" marL="182880" rtl="0" algn="l">
              <a:lnSpc>
                <a:spcPct val="100000"/>
              </a:lnSpc>
              <a:spcBef>
                <a:spcPts val="900"/>
              </a:spcBef>
              <a:spcAft>
                <a:spcPts val="0"/>
              </a:spcAft>
              <a:buSzPts val="1800"/>
              <a:buChar char="◦"/>
            </a:pPr>
            <a:r>
              <a:rPr lang="en-US"/>
              <a:t>Excessive daytime sleepiness (hypersomnia)</a:t>
            </a:r>
            <a:endParaRPr/>
          </a:p>
          <a:p>
            <a:pPr indent="-182880" lvl="0" marL="182880" rtl="0" algn="l">
              <a:lnSpc>
                <a:spcPct val="100000"/>
              </a:lnSpc>
              <a:spcBef>
                <a:spcPts val="900"/>
              </a:spcBef>
              <a:spcAft>
                <a:spcPts val="0"/>
              </a:spcAft>
              <a:buSzPts val="1800"/>
              <a:buChar char="◦"/>
            </a:pPr>
            <a:r>
              <a:rPr lang="en-US"/>
              <a:t>Loud snoring, which is usually more prominent in obstructive sleep apnea</a:t>
            </a:r>
            <a:endParaRPr/>
          </a:p>
          <a:p>
            <a:pPr indent="-182880" lvl="0" marL="182880" rtl="0" algn="l">
              <a:lnSpc>
                <a:spcPct val="100000"/>
              </a:lnSpc>
              <a:spcBef>
                <a:spcPts val="900"/>
              </a:spcBef>
              <a:spcAft>
                <a:spcPts val="0"/>
              </a:spcAft>
              <a:buSzPts val="1800"/>
              <a:buChar char="◦"/>
            </a:pPr>
            <a:r>
              <a:rPr lang="en-US"/>
              <a:t>Episodes of breathing cessation during sleep witnessed by another person</a:t>
            </a:r>
            <a:endParaRPr/>
          </a:p>
          <a:p>
            <a:pPr indent="-182880" lvl="0" marL="182880" rtl="0" algn="l">
              <a:lnSpc>
                <a:spcPct val="100000"/>
              </a:lnSpc>
              <a:spcBef>
                <a:spcPts val="900"/>
              </a:spcBef>
              <a:spcAft>
                <a:spcPts val="0"/>
              </a:spcAft>
              <a:buSzPts val="1800"/>
              <a:buChar char="◦"/>
            </a:pPr>
            <a:r>
              <a:rPr lang="en-US"/>
              <a:t>Awakening with a dry mouth or sore throat</a:t>
            </a:r>
            <a:endParaRPr/>
          </a:p>
          <a:p>
            <a:pPr indent="-182880" lvl="0" marL="182880" rtl="0" algn="l">
              <a:lnSpc>
                <a:spcPct val="100000"/>
              </a:lnSpc>
              <a:spcBef>
                <a:spcPts val="900"/>
              </a:spcBef>
              <a:spcAft>
                <a:spcPts val="0"/>
              </a:spcAft>
              <a:buSzPts val="1800"/>
              <a:buChar char="◦"/>
            </a:pPr>
            <a:r>
              <a:rPr lang="en-US"/>
              <a:t>Morning headache</a:t>
            </a:r>
            <a:endParaRPr/>
          </a:p>
          <a:p>
            <a:pPr indent="-182880" lvl="0" marL="182880" rtl="0" algn="l">
              <a:lnSpc>
                <a:spcPct val="100000"/>
              </a:lnSpc>
              <a:spcBef>
                <a:spcPts val="900"/>
              </a:spcBef>
              <a:spcAft>
                <a:spcPts val="0"/>
              </a:spcAft>
              <a:buSzPts val="1800"/>
              <a:buChar char="◦"/>
            </a:pPr>
            <a:r>
              <a:rPr lang="en-US"/>
              <a:t>Attention problems</a:t>
            </a:r>
            <a:endParaRPr/>
          </a:p>
          <a:p>
            <a:pPr indent="-182880" lvl="0" marL="182880" rtl="0" algn="l">
              <a:lnSpc>
                <a:spcPct val="100000"/>
              </a:lnSpc>
              <a:spcBef>
                <a:spcPts val="900"/>
              </a:spcBef>
              <a:spcAft>
                <a:spcPts val="0"/>
              </a:spcAft>
              <a:buSzPts val="1800"/>
              <a:buChar char="◦"/>
            </a:pPr>
            <a:r>
              <a:rPr lang="en-US"/>
              <a:t>Abrupt awakenings accompanied by shortness of breath, which more likely indicates central sleep apnea</a:t>
            </a:r>
            <a:endParaRPr/>
          </a:p>
          <a:p>
            <a:pPr indent="-182880" lvl="0" marL="182880" rtl="0" algn="l">
              <a:lnSpc>
                <a:spcPct val="100000"/>
              </a:lnSpc>
              <a:spcBef>
                <a:spcPts val="900"/>
              </a:spcBef>
              <a:spcAft>
                <a:spcPts val="0"/>
              </a:spcAft>
              <a:buSzPts val="1800"/>
              <a:buChar char="◦"/>
            </a:pPr>
            <a:r>
              <a:rPr lang="en-US"/>
              <a:t>Difficulty staying asleep (insomnia)</a:t>
            </a:r>
            <a:endParaRPr/>
          </a:p>
          <a:p>
            <a:pPr indent="-182880" lvl="0" marL="182880" rtl="0" algn="l">
              <a:lnSpc>
                <a:spcPct val="100000"/>
              </a:lnSpc>
              <a:spcBef>
                <a:spcPts val="900"/>
              </a:spcBef>
              <a:spcAft>
                <a:spcPts val="0"/>
              </a:spcAft>
              <a:buSzPts val="1800"/>
              <a:buChar char="◦"/>
            </a:pPr>
            <a:r>
              <a:rPr lang="en-US" u="sng">
                <a:solidFill>
                  <a:schemeClr val="hlink"/>
                </a:solidFill>
                <a:hlinkClick r:id="rId3"/>
              </a:rPr>
              <a:t>https://youtu.be/cjQPGs_tvDY</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11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262626"/>
              </a:buClr>
              <a:buSzPct val="100000"/>
              <a:buFont typeface="Century Gothic"/>
              <a:buNone/>
            </a:pPr>
            <a:r>
              <a:rPr lang="en-US"/>
              <a:t>FYI: Self Tests for Obstructive Sleep Apnea</a:t>
            </a:r>
            <a:endParaRPr/>
          </a:p>
        </p:txBody>
      </p:sp>
      <p:sp>
        <p:nvSpPr>
          <p:cNvPr id="774" name="Google Shape;774;p112"/>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fontScale="92500" lnSpcReduction="20000"/>
          </a:bodyPr>
          <a:lstStyle/>
          <a:p>
            <a:pPr indent="-182880" lvl="0" marL="182880" rtl="0" algn="l">
              <a:lnSpc>
                <a:spcPct val="100000"/>
              </a:lnSpc>
              <a:spcBef>
                <a:spcPts val="0"/>
              </a:spcBef>
              <a:spcAft>
                <a:spcPts val="0"/>
              </a:spcAft>
              <a:buSzPct val="100000"/>
              <a:buChar char="◦"/>
            </a:pPr>
            <a:r>
              <a:rPr i="1" lang="en-US"/>
              <a:t>FYI: Self Test for Sleep Apnea from our favourite physios</a:t>
            </a:r>
            <a:r>
              <a:rPr lang="en-US"/>
              <a:t>: </a:t>
            </a:r>
            <a:r>
              <a:rPr lang="en-US" u="sng">
                <a:solidFill>
                  <a:schemeClr val="hlink"/>
                </a:solidFill>
                <a:hlinkClick r:id="rId3"/>
              </a:rPr>
              <a:t>https://youtu.be/uDyyPSa85BE</a:t>
            </a:r>
            <a:endParaRPr/>
          </a:p>
          <a:p>
            <a:pPr indent="-182880" lvl="0" marL="182880" rtl="0" algn="l">
              <a:lnSpc>
                <a:spcPct val="100000"/>
              </a:lnSpc>
              <a:spcBef>
                <a:spcPts val="900"/>
              </a:spcBef>
              <a:spcAft>
                <a:spcPts val="0"/>
              </a:spcAft>
              <a:buSzPct val="100000"/>
              <a:buChar char="◦"/>
            </a:pPr>
            <a:r>
              <a:rPr lang="en-US"/>
              <a:t>From Harvard.edu-</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These four yes-or-no "STOP" questions can help you determine your risk for sleep apnea:</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S</a:t>
            </a:r>
            <a:r>
              <a:rPr b="0" i="0" lang="en-US" sz="1400">
                <a:solidFill>
                  <a:srgbClr val="333333"/>
                </a:solidFill>
                <a:latin typeface="verdana"/>
                <a:ea typeface="verdana"/>
                <a:cs typeface="verdana"/>
                <a:sym typeface="verdana"/>
              </a:rPr>
              <a:t>: Do you snore loudly (louder than talking or loud enough to be heard through closed doors)?</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T</a:t>
            </a:r>
            <a:r>
              <a:rPr b="0" i="0" lang="en-US" sz="1400">
                <a:solidFill>
                  <a:srgbClr val="333333"/>
                </a:solidFill>
                <a:latin typeface="verdana"/>
                <a:ea typeface="verdana"/>
                <a:cs typeface="verdana"/>
                <a:sym typeface="verdana"/>
              </a:rPr>
              <a:t>: Do you often feel tired, fatigued, or sleepy during the day?</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O</a:t>
            </a:r>
            <a:r>
              <a:rPr b="0" i="0" lang="en-US" sz="1400">
                <a:solidFill>
                  <a:srgbClr val="333333"/>
                </a:solidFill>
                <a:latin typeface="verdana"/>
                <a:ea typeface="verdana"/>
                <a:cs typeface="verdana"/>
                <a:sym typeface="verdana"/>
              </a:rPr>
              <a:t>: Has anyone observed you not breathing during sleep?</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P</a:t>
            </a:r>
            <a:r>
              <a:rPr b="0" i="0" lang="en-US" sz="1400">
                <a:solidFill>
                  <a:srgbClr val="333333"/>
                </a:solidFill>
                <a:latin typeface="verdana"/>
                <a:ea typeface="verdana"/>
                <a:cs typeface="verdana"/>
                <a:sym typeface="verdana"/>
              </a:rPr>
              <a:t>: Do you have or have you been treated for high blood pressure?</a:t>
            </a:r>
            <a:endParaRPr b="0" i="0" sz="1400">
              <a:solidFill>
                <a:srgbClr val="333333"/>
              </a:solidFill>
              <a:latin typeface="verdana"/>
              <a:ea typeface="verdana"/>
              <a:cs typeface="verdana"/>
              <a:sym typeface="verdana"/>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The questionnaire has an even higher predictive value when you answer four more questions:</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B</a:t>
            </a:r>
            <a:r>
              <a:rPr b="0" i="0" lang="en-US" sz="1400">
                <a:solidFill>
                  <a:srgbClr val="333333"/>
                </a:solidFill>
                <a:latin typeface="verdana"/>
                <a:ea typeface="verdana"/>
                <a:cs typeface="verdana"/>
                <a:sym typeface="verdana"/>
              </a:rPr>
              <a:t>: Is your Body Mass Index more than 35 kg/m</a:t>
            </a:r>
            <a:r>
              <a:rPr b="0" baseline="30000" i="0" lang="en-US" sz="1400">
                <a:solidFill>
                  <a:srgbClr val="333333"/>
                </a:solidFill>
                <a:latin typeface="verdana"/>
                <a:ea typeface="verdana"/>
                <a:cs typeface="verdana"/>
                <a:sym typeface="verdana"/>
              </a:rPr>
              <a:t>2</a:t>
            </a:r>
            <a:r>
              <a:rPr b="0" i="0" lang="en-US" sz="1400">
                <a:solidFill>
                  <a:srgbClr val="333333"/>
                </a:solidFill>
                <a:latin typeface="verdana"/>
                <a:ea typeface="verdana"/>
                <a:cs typeface="verdana"/>
                <a:sym typeface="verdana"/>
              </a:rPr>
              <a:t>?</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A</a:t>
            </a:r>
            <a:r>
              <a:rPr b="0" i="0" lang="en-US" sz="1400">
                <a:solidFill>
                  <a:srgbClr val="333333"/>
                </a:solidFill>
                <a:latin typeface="verdana"/>
                <a:ea typeface="verdana"/>
                <a:cs typeface="verdana"/>
                <a:sym typeface="verdana"/>
              </a:rPr>
              <a:t>: Is your age more than 50 years old?</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N</a:t>
            </a:r>
            <a:r>
              <a:rPr b="0" i="0" lang="en-US" sz="1400">
                <a:solidFill>
                  <a:srgbClr val="333333"/>
                </a:solidFill>
                <a:latin typeface="verdana"/>
                <a:ea typeface="verdana"/>
                <a:cs typeface="verdana"/>
                <a:sym typeface="verdana"/>
              </a:rPr>
              <a:t>: Is your neck circumference greater than 40 cm?</a:t>
            </a:r>
            <a:endParaRPr/>
          </a:p>
          <a:p>
            <a:pPr indent="-182880" lvl="0" marL="182880" rtl="0" algn="l">
              <a:lnSpc>
                <a:spcPct val="100000"/>
              </a:lnSpc>
              <a:spcBef>
                <a:spcPts val="900"/>
              </a:spcBef>
              <a:spcAft>
                <a:spcPts val="0"/>
              </a:spcAft>
              <a:buSzPct val="100000"/>
              <a:buChar char="◦"/>
            </a:pPr>
            <a:r>
              <a:rPr b="1" i="0" lang="en-US" sz="1400">
                <a:solidFill>
                  <a:srgbClr val="333333"/>
                </a:solidFill>
                <a:latin typeface="verdana"/>
                <a:ea typeface="verdana"/>
                <a:cs typeface="verdana"/>
                <a:sym typeface="verdana"/>
              </a:rPr>
              <a:t>G</a:t>
            </a:r>
            <a:r>
              <a:rPr b="0" i="0" lang="en-US" sz="1400">
                <a:solidFill>
                  <a:srgbClr val="333333"/>
                </a:solidFill>
                <a:latin typeface="verdana"/>
                <a:ea typeface="verdana"/>
                <a:cs typeface="verdana"/>
                <a:sym typeface="verdana"/>
              </a:rPr>
              <a:t>: Is your gender male?</a:t>
            </a:r>
            <a:endParaRPr/>
          </a:p>
          <a:p>
            <a:pPr indent="-182880" lvl="0" marL="182880" rtl="0" algn="l">
              <a:lnSpc>
                <a:spcPct val="100000"/>
              </a:lnSpc>
              <a:spcBef>
                <a:spcPts val="900"/>
              </a:spcBef>
              <a:spcAft>
                <a:spcPts val="0"/>
              </a:spcAft>
              <a:buSzPct val="100000"/>
              <a:buChar char="◦"/>
            </a:pPr>
            <a:r>
              <a:rPr b="0" i="0" lang="en-US" sz="1400">
                <a:solidFill>
                  <a:srgbClr val="333333"/>
                </a:solidFill>
                <a:latin typeface="verdana"/>
                <a:ea typeface="verdana"/>
                <a:cs typeface="verdana"/>
                <a:sym typeface="verdana"/>
              </a:rPr>
              <a:t>You have a high risk of sleep apnea if you have answered 3 or more questions with a YES – you should discuss the possibility of a sleep study with your healthcare provider</a:t>
            </a:r>
            <a:endParaRPr b="0" i="0" sz="1400">
              <a:solidFill>
                <a:srgbClr val="333333"/>
              </a:solidFill>
              <a:latin typeface="verdana"/>
              <a:ea typeface="verdana"/>
              <a:cs typeface="verdana"/>
              <a:sym typeface="verdana"/>
            </a:endParaRPr>
          </a:p>
          <a:p>
            <a:pPr indent="-77152" lvl="0" marL="182880" rtl="0" algn="l">
              <a:lnSpc>
                <a:spcPct val="100000"/>
              </a:lnSpc>
              <a:spcBef>
                <a:spcPts val="900"/>
              </a:spcBef>
              <a:spcAft>
                <a:spcPts val="0"/>
              </a:spcAft>
              <a:buSzPct val="100000"/>
              <a:buNone/>
            </a:pPr>
            <a:r>
              <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11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800"/>
              <a:buFont typeface="Century Gothic"/>
              <a:buNone/>
            </a:pPr>
            <a:r>
              <a:rPr lang="en-US"/>
              <a:t>References</a:t>
            </a:r>
            <a:endParaRPr/>
          </a:p>
        </p:txBody>
      </p:sp>
      <p:sp>
        <p:nvSpPr>
          <p:cNvPr id="780" name="Google Shape;780;p113"/>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References:</a:t>
            </a:r>
            <a:endParaRPr/>
          </a:p>
          <a:p>
            <a:pPr indent="-182880" lvl="0" marL="182880" rtl="0" algn="l">
              <a:lnSpc>
                <a:spcPct val="100000"/>
              </a:lnSpc>
              <a:spcBef>
                <a:spcPts val="900"/>
              </a:spcBef>
              <a:spcAft>
                <a:spcPts val="0"/>
              </a:spcAft>
              <a:buSzPts val="1800"/>
              <a:buChar char="◦"/>
            </a:pPr>
            <a:r>
              <a:rPr lang="en-US"/>
              <a:t>Lippincott Williams &amp; Wilkins          www.innerbody.com         www.patient.co.uk                          </a:t>
            </a:r>
            <a:endParaRPr/>
          </a:p>
          <a:p>
            <a:pPr indent="-182880" lvl="0" marL="182880" rtl="0" algn="l">
              <a:lnSpc>
                <a:spcPct val="100000"/>
              </a:lnSpc>
              <a:spcBef>
                <a:spcPts val="900"/>
              </a:spcBef>
              <a:spcAft>
                <a:spcPts val="0"/>
              </a:spcAft>
              <a:buSzPts val="1800"/>
              <a:buChar char="◦"/>
            </a:pPr>
            <a:r>
              <a:rPr lang="en-US"/>
              <a:t>www.nlm.nih.gov                               www.livestrong.com          http://www.lung.ca                                                        </a:t>
            </a:r>
            <a:endParaRPr/>
          </a:p>
          <a:p>
            <a:pPr indent="-182880" lvl="0" marL="182880" rtl="0" algn="l">
              <a:lnSpc>
                <a:spcPct val="100000"/>
              </a:lnSpc>
              <a:spcBef>
                <a:spcPts val="900"/>
              </a:spcBef>
              <a:spcAft>
                <a:spcPts val="0"/>
              </a:spcAft>
              <a:buSzPts val="1800"/>
              <a:buChar char="◦"/>
            </a:pPr>
            <a:r>
              <a:rPr lang="en-US"/>
              <a:t>www.mayoclinic.org                          www.bbc.co.uk                   www.health.alberta.ca                         </a:t>
            </a:r>
            <a:endParaRPr/>
          </a:p>
          <a:p>
            <a:pPr indent="-182880" lvl="0" marL="182880" rtl="0" algn="l">
              <a:lnSpc>
                <a:spcPct val="100000"/>
              </a:lnSpc>
              <a:spcBef>
                <a:spcPts val="900"/>
              </a:spcBef>
              <a:spcAft>
                <a:spcPts val="0"/>
              </a:spcAft>
              <a:buSzPts val="1800"/>
              <a:buChar char="◦"/>
            </a:pPr>
            <a:r>
              <a:rPr lang="en-US"/>
              <a:t>www.aafp.org                                     http://emedicine.medscape.com                  </a:t>
            </a:r>
            <a:endParaRPr/>
          </a:p>
          <a:p>
            <a:pPr indent="-182880" lvl="0" marL="182880" rtl="0" algn="l">
              <a:lnSpc>
                <a:spcPct val="100000"/>
              </a:lnSpc>
              <a:spcBef>
                <a:spcPts val="900"/>
              </a:spcBef>
              <a:spcAft>
                <a:spcPts val="0"/>
              </a:spcAft>
              <a:buSzPts val="1800"/>
              <a:buChar char="◦"/>
            </a:pPr>
            <a:r>
              <a:rPr lang="en-US"/>
              <a:t>www.drugs.com                                 www.wisegeekhealth.com                             </a:t>
            </a:r>
            <a:endParaRPr/>
          </a:p>
          <a:p>
            <a:pPr indent="-182880" lvl="0" marL="182880" rtl="0" algn="l">
              <a:lnSpc>
                <a:spcPct val="100000"/>
              </a:lnSpc>
              <a:spcBef>
                <a:spcPts val="900"/>
              </a:spcBef>
              <a:spcAft>
                <a:spcPts val="0"/>
              </a:spcAft>
              <a:buSzPts val="1800"/>
              <a:buChar char="◦"/>
            </a:pPr>
            <a:r>
              <a:rPr lang="en-US"/>
              <a:t>www.lung.ca                                      www.nhlbi.nih.gov </a:t>
            </a:r>
            <a:endParaRPr/>
          </a:p>
          <a:p>
            <a:pPr indent="-182880" lvl="0" marL="182880" rtl="0" algn="l">
              <a:lnSpc>
                <a:spcPct val="100000"/>
              </a:lnSpc>
              <a:spcBef>
                <a:spcPts val="900"/>
              </a:spcBef>
              <a:spcAft>
                <a:spcPts val="0"/>
              </a:spcAft>
              <a:buSzPts val="1800"/>
              <a:buChar char="◦"/>
            </a:pPr>
            <a:r>
              <a:rPr lang="en-US"/>
              <a:t>www.onhealth.com                             http://www.webmd.com</a:t>
            </a:r>
            <a:endParaRPr/>
          </a:p>
          <a:p>
            <a:pPr indent="-182880" lvl="0" marL="182880" rtl="0" algn="l">
              <a:lnSpc>
                <a:spcPct val="100000"/>
              </a:lnSpc>
              <a:spcBef>
                <a:spcPts val="900"/>
              </a:spcBef>
              <a:spcAft>
                <a:spcPts val="0"/>
              </a:spcAft>
              <a:buSzPts val="1800"/>
              <a:buChar char="◦"/>
            </a:pPr>
            <a:r>
              <a:rPr lang="en-US"/>
              <a:t>http://radiopaedia.org                          http://chealth.canoe.ca</a:t>
            </a:r>
            <a:endParaRPr/>
          </a:p>
          <a:p>
            <a:pPr indent="-68579" lvl="0" marL="182880" rtl="0" algn="l">
              <a:lnSpc>
                <a:spcPct val="100000"/>
              </a:lnSpc>
              <a:spcBef>
                <a:spcPts val="900"/>
              </a:spcBef>
              <a:spcAft>
                <a:spcPts val="0"/>
              </a:spcAft>
              <a:buSzPts val="1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avon">
  <a:themeElements>
    <a:clrScheme name="Savon">
      <a:dk1>
        <a:srgbClr val="000000"/>
      </a:dk1>
      <a:lt1>
        <a:srgbClr val="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2021-08-18T21:52:53Z</dcterms:created>
  <dc:creator>Chris Tucker</dc:creator>
</cp:coreProperties>
</file>