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6858000" cx="12192000"/>
  <p:notesSz cx="6858000" cy="9144000"/>
  <p:embeddedFontLst>
    <p:embeddedFont>
      <p:font typeface="Arimo"/>
      <p:regular r:id="rId45"/>
      <p:bold r:id="rId46"/>
      <p:italic r:id="rId47"/>
      <p:boldItalic r:id="rId48"/>
    </p:embeddedFont>
    <p:embeddedFont>
      <p:font typeface="Arial Narrow"/>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53" roundtripDataSignature="AMtx7mhcm4KP905OD20bW+0TPB6CEP/F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Arimo-bold.fntdata"/><Relationship Id="rId45" Type="http://schemas.openxmlformats.org/officeDocument/2006/relationships/font" Target="fonts/Arim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imo-boldItalic.fntdata"/><Relationship Id="rId47" Type="http://schemas.openxmlformats.org/officeDocument/2006/relationships/font" Target="fonts/Arimo-italic.fntdata"/><Relationship Id="rId49" Type="http://schemas.openxmlformats.org/officeDocument/2006/relationships/font" Target="fonts/ArialNarrow-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ArialNarrow-italic.fntdata"/><Relationship Id="rId50" Type="http://schemas.openxmlformats.org/officeDocument/2006/relationships/font" Target="fonts/ArialNarrow-bold.fntdata"/><Relationship Id="rId53" Type="http://customschemas.google.com/relationships/presentationmetadata" Target="metadata"/><Relationship Id="rId52" Type="http://schemas.openxmlformats.org/officeDocument/2006/relationships/font" Target="fonts/ArialNarrow-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Lipoprotein" TargetMode="External"/><Relationship Id="rId3" Type="http://schemas.openxmlformats.org/officeDocument/2006/relationships/hyperlink" Target="https://en.wikipedia.org/wiki/Very_low-density_lipoprotein" TargetMode="External"/><Relationship Id="rId4" Type="http://schemas.openxmlformats.org/officeDocument/2006/relationships/hyperlink" Target="https://en.wikipedia.org/wiki/Cardiovascular_disease"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3" name="Google Shape;6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817285559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 name="Google Shape;75;g1817285559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g1817285559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fa0f99e21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 name="Google Shape;88;g2fa0f99e216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g2fa0f99e216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fa0f99e216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4" name="Google Shape;94;g2fa0f99e216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g2fa0f99e216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fa0f99e216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fa0f99e216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g2fa0f99e216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fa0f99e216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fa0f99e216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g2fa0f99e216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Monounsaturated = 1 double bond</a:t>
            </a:r>
            <a:endParaRPr/>
          </a:p>
          <a:p>
            <a:pPr indent="0" lvl="0" marL="0" rtl="0" algn="l">
              <a:spcBef>
                <a:spcPts val="0"/>
              </a:spcBef>
              <a:spcAft>
                <a:spcPts val="0"/>
              </a:spcAft>
              <a:buNone/>
            </a:pPr>
            <a:r>
              <a:rPr lang="en-CA"/>
              <a:t>Polyunsaturated = more than 1 double bond</a:t>
            </a:r>
            <a:endParaRPr/>
          </a:p>
          <a:p>
            <a:pPr indent="0" lvl="0" marL="0" rtl="0" algn="l">
              <a:spcBef>
                <a:spcPts val="0"/>
              </a:spcBef>
              <a:spcAft>
                <a:spcPts val="0"/>
              </a:spcAft>
              <a:buNone/>
            </a:pPr>
            <a:r>
              <a:rPr lang="en-CA"/>
              <a:t>The greater the number of double bonds, the greater the tendency for an oil to become rancid </a:t>
            </a:r>
            <a:endParaRPr/>
          </a:p>
          <a:p>
            <a:pPr indent="0" lvl="0" marL="0" rtl="0" algn="l">
              <a:spcBef>
                <a:spcPts val="0"/>
              </a:spcBef>
              <a:spcAft>
                <a:spcPts val="0"/>
              </a:spcAft>
              <a:buNone/>
            </a:pPr>
            <a:r>
              <a:rPr lang="en-CA"/>
              <a:t>In general plant based lipids contain less saturated fat (exceptions are coconut and palm oil)</a:t>
            </a:r>
            <a:endParaRPr/>
          </a:p>
          <a:p>
            <a:pPr indent="0" lvl="0" marL="0" rtl="0" algn="l">
              <a:spcBef>
                <a:spcPts val="0"/>
              </a:spcBef>
              <a:spcAft>
                <a:spcPts val="0"/>
              </a:spcAft>
              <a:buNone/>
            </a:pPr>
            <a:r>
              <a:rPr lang="en-CA"/>
              <a:t>The number of double bonds affects the temperature at which a lipid becomes liquid. (Eg. Olive oil is liquid at room temperature but butter is not)</a:t>
            </a:r>
            <a:endParaRPr/>
          </a:p>
          <a:p>
            <a:pPr indent="0" lvl="0" marL="0" rtl="0" algn="l">
              <a:spcBef>
                <a:spcPts val="0"/>
              </a:spcBef>
              <a:spcAft>
                <a:spcPts val="0"/>
              </a:spcAft>
              <a:buNone/>
            </a:pPr>
            <a:r>
              <a:t/>
            </a:r>
            <a:endParaRPr/>
          </a:p>
        </p:txBody>
      </p:sp>
      <p:sp>
        <p:nvSpPr>
          <p:cNvPr id="128" name="Google Shape;12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a:t>In general plant based lipids contain less saturated fat (exceptions are coconut and palm oil)</a:t>
            </a:r>
            <a:endParaRPr/>
          </a:p>
          <a:p>
            <a:pPr indent="0" lvl="0" marL="0" rtl="0" algn="l">
              <a:spcBef>
                <a:spcPts val="0"/>
              </a:spcBef>
              <a:spcAft>
                <a:spcPts val="0"/>
              </a:spcAft>
              <a:buNone/>
            </a:pPr>
            <a:r>
              <a:rPr lang="en-CA"/>
              <a:t>The number of double bonds affects the temperature at which a lipid becomes liquid. (Eg. Olive oil is liquid at room temperature but butter is not)</a:t>
            </a:r>
            <a:endParaRPr/>
          </a:p>
          <a:p>
            <a:pPr indent="0" lvl="0" marL="0" rtl="0" algn="l">
              <a:spcBef>
                <a:spcPts val="0"/>
              </a:spcBef>
              <a:spcAft>
                <a:spcPts val="0"/>
              </a:spcAft>
              <a:buNone/>
            </a:pPr>
            <a:r>
              <a:t/>
            </a:r>
            <a:endParaRPr/>
          </a:p>
        </p:txBody>
      </p:sp>
      <p:sp>
        <p:nvSpPr>
          <p:cNvPr id="166" name="Google Shape;16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solidFill>
                  <a:srgbClr val="000000"/>
                </a:solidFill>
              </a:rPr>
              <a:t>‹#›</a:t>
            </a:fld>
            <a:endParaRPr>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85ab883731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85ab883731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185ab883731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617f4b22b1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617f4b22b1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g2617f4b22b1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fc42d62918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fc42d62918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g2fc42d62918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Phospholipids are major components of cell membranes. They form lipid bilayers</a:t>
            </a:r>
            <a:endParaRPr/>
          </a:p>
        </p:txBody>
      </p:sp>
      <p:sp>
        <p:nvSpPr>
          <p:cNvPr id="194" name="Google Shape;19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02" name="Google Shape;20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617f4b22b1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617f4b22b1_0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g2617f4b22b1_0_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617f4b22b1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617f4b22b1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g2617f4b22b1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CA"/>
              <a:t>Chylomicrons transport lipids from the intestine to the rest of the body</a:t>
            </a:r>
            <a:endParaRPr/>
          </a:p>
          <a:p>
            <a:pPr indent="0" lvl="0" marL="0" rtl="0" algn="l">
              <a:spcBef>
                <a:spcPts val="0"/>
              </a:spcBef>
              <a:spcAft>
                <a:spcPts val="0"/>
              </a:spcAft>
              <a:buNone/>
            </a:pPr>
            <a:r>
              <a:rPr lang="en-CA"/>
              <a:t>VLDL: transport endogenous products. They convert in bloodstream to LDL</a:t>
            </a:r>
            <a:endParaRPr/>
          </a:p>
          <a:p>
            <a:pPr indent="0" lvl="0" marL="0" rtl="0" algn="l">
              <a:spcBef>
                <a:spcPts val="0"/>
              </a:spcBef>
              <a:spcAft>
                <a:spcPts val="0"/>
              </a:spcAft>
              <a:buNone/>
            </a:pPr>
            <a:r>
              <a:rPr b="1" i="0" lang="en-CA" sz="1200">
                <a:solidFill>
                  <a:schemeClr val="dk1"/>
                </a:solidFill>
                <a:latin typeface="Calibri"/>
                <a:ea typeface="Calibri"/>
                <a:cs typeface="Calibri"/>
                <a:sym typeface="Calibri"/>
              </a:rPr>
              <a:t>Intermediate-density lipoproteins</a:t>
            </a:r>
            <a:r>
              <a:rPr b="0" i="0" lang="en-CA" sz="1200">
                <a:solidFill>
                  <a:schemeClr val="dk1"/>
                </a:solidFill>
                <a:latin typeface="Calibri"/>
                <a:ea typeface="Calibri"/>
                <a:cs typeface="Calibri"/>
                <a:sym typeface="Calibri"/>
              </a:rPr>
              <a:t> (</a:t>
            </a:r>
            <a:r>
              <a:rPr b="1" i="0" lang="en-CA" sz="1200">
                <a:solidFill>
                  <a:schemeClr val="dk1"/>
                </a:solidFill>
                <a:latin typeface="Calibri"/>
                <a:ea typeface="Calibri"/>
                <a:cs typeface="Calibri"/>
                <a:sym typeface="Calibri"/>
              </a:rPr>
              <a:t>IDLs</a:t>
            </a:r>
            <a:r>
              <a:rPr b="0" i="0" lang="en-CA" sz="1200">
                <a:solidFill>
                  <a:schemeClr val="dk1"/>
                </a:solidFill>
                <a:latin typeface="Calibri"/>
                <a:ea typeface="Calibri"/>
                <a:cs typeface="Calibri"/>
                <a:sym typeface="Calibri"/>
              </a:rPr>
              <a:t>) belong to the </a:t>
            </a:r>
            <a:r>
              <a:rPr b="0" i="0" lang="en-CA" sz="1200" u="sng" strike="noStrike">
                <a:solidFill>
                  <a:schemeClr val="dk1"/>
                </a:solidFill>
                <a:latin typeface="Calibri"/>
                <a:ea typeface="Calibri"/>
                <a:cs typeface="Calibri"/>
                <a:sym typeface="Calibri"/>
                <a:hlinkClick r:id="rId2">
                  <a:extLst>
                    <a:ext uri="{A12FA001-AC4F-418D-AE19-62706E023703}">
                      <ahyp:hlinkClr val="tx"/>
                    </a:ext>
                  </a:extLst>
                </a:hlinkClick>
              </a:rPr>
              <a:t>lipoprotein</a:t>
            </a:r>
            <a:r>
              <a:rPr b="0" i="0" lang="en-CA" sz="1200">
                <a:solidFill>
                  <a:schemeClr val="dk1"/>
                </a:solidFill>
                <a:latin typeface="Calibri"/>
                <a:ea typeface="Calibri"/>
                <a:cs typeface="Calibri"/>
                <a:sym typeface="Calibri"/>
              </a:rPr>
              <a:t> particle family and are formed from the degradation of </a:t>
            </a:r>
            <a:r>
              <a:rPr b="0" i="0" lang="en-CA" sz="1200" u="sng" strike="noStrike">
                <a:solidFill>
                  <a:schemeClr val="dk1"/>
                </a:solidFill>
                <a:latin typeface="Calibri"/>
                <a:ea typeface="Calibri"/>
                <a:cs typeface="Calibri"/>
                <a:sym typeface="Calibri"/>
                <a:hlinkClick r:id="rId3">
                  <a:extLst>
                    <a:ext uri="{A12FA001-AC4F-418D-AE19-62706E023703}">
                      <ahyp:hlinkClr val="tx"/>
                    </a:ext>
                  </a:extLst>
                </a:hlinkClick>
              </a:rPr>
              <a:t>very low-density lipoproteins</a:t>
            </a:r>
            <a:r>
              <a:rPr b="0" i="0" lang="en-CA" sz="1200" u="none" strike="noStrike">
                <a:solidFill>
                  <a:schemeClr val="dk1"/>
                </a:solidFill>
                <a:latin typeface="Calibri"/>
                <a:ea typeface="Calibri"/>
                <a:cs typeface="Calibri"/>
                <a:sym typeface="Calibri"/>
              </a:rPr>
              <a:t>. They are similar to LDL in that they can contribute to atherosclerosis</a:t>
            </a:r>
            <a:endParaRPr/>
          </a:p>
          <a:p>
            <a:pPr indent="0" lvl="0" marL="0" rtl="0" algn="l">
              <a:spcBef>
                <a:spcPts val="0"/>
              </a:spcBef>
              <a:spcAft>
                <a:spcPts val="0"/>
              </a:spcAft>
              <a:buNone/>
            </a:pPr>
            <a:r>
              <a:rPr b="0" i="0" lang="en-CA" sz="1200">
                <a:solidFill>
                  <a:schemeClr val="dk1"/>
                </a:solidFill>
                <a:latin typeface="Calibri"/>
                <a:ea typeface="Calibri"/>
                <a:cs typeface="Calibri"/>
                <a:sym typeface="Calibri"/>
              </a:rPr>
              <a:t>LDL (low-density lipoproteins, also known as “bad cholesterol”) particles pose a risk for </a:t>
            </a:r>
            <a:r>
              <a:rPr b="0" i="0" lang="en-CA" sz="1200" u="sng">
                <a:solidFill>
                  <a:schemeClr val="dk1"/>
                </a:solidFill>
                <a:latin typeface="Calibri"/>
                <a:ea typeface="Calibri"/>
                <a:cs typeface="Calibri"/>
                <a:sym typeface="Calibri"/>
                <a:hlinkClick r:id="rId4">
                  <a:extLst>
                    <a:ext uri="{A12FA001-AC4F-418D-AE19-62706E023703}">
                      <ahyp:hlinkClr val="tx"/>
                    </a:ext>
                  </a:extLst>
                </a:hlinkClick>
              </a:rPr>
              <a:t>cardiovascular disease</a:t>
            </a:r>
            <a:endParaRPr b="0" i="0" sz="1200" u="sng">
              <a:solidFill>
                <a:schemeClr val="dk1"/>
              </a:solidFill>
              <a:latin typeface="Calibri"/>
              <a:ea typeface="Calibri"/>
              <a:cs typeface="Calibri"/>
              <a:sym typeface="Calibri"/>
            </a:endParaRPr>
          </a:p>
          <a:p>
            <a:pPr indent="0" lvl="0" marL="0" rtl="0" algn="l">
              <a:spcBef>
                <a:spcPts val="0"/>
              </a:spcBef>
              <a:spcAft>
                <a:spcPts val="0"/>
              </a:spcAft>
              <a:buNone/>
            </a:pPr>
            <a:r>
              <a:rPr b="0" i="0" lang="en-CA" sz="1200">
                <a:solidFill>
                  <a:schemeClr val="dk1"/>
                </a:solidFill>
                <a:latin typeface="Calibri"/>
                <a:ea typeface="Calibri"/>
                <a:cs typeface="Calibri"/>
                <a:sym typeface="Calibri"/>
              </a:rPr>
              <a:t>HDL (high-density lipoproteins) are also known as “good cholesterol” because they can transport fat molecules (including cholesterol, triglycerides, etc.) out of artery walls, reducing macrophage accumulation, and thus helping prevent, even regress atherosclerosis</a:t>
            </a:r>
            <a:endParaRPr/>
          </a:p>
        </p:txBody>
      </p:sp>
      <p:sp>
        <p:nvSpPr>
          <p:cNvPr id="261" name="Google Shape;26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253cbaaea0_0_4"/>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5" name="Google Shape;15;g1253cbaaea0_0_4"/>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6" name="Google Shape;16;g1253cbaaea0_0_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1253cbaaea0_0_8"/>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g1253cbaaea0_0_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1253cbaaea0_0_11"/>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g1253cbaaea0_0_11"/>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3" name="Google Shape;23;g1253cbaaea0_0_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1253cbaaea0_0_1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6" name="Google Shape;26;g1253cbaaea0_0_1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g1253cbaaea0_0_1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8" name="Google Shape;28;g1253cbaaea0_0_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1253cbaaea0_0_2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1" name="Google Shape;31;g1253cbaaea0_0_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1253cbaaea0_0_23"/>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4" name="Google Shape;34;g1253cbaaea0_0_23"/>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5" name="Google Shape;35;g1253cbaaea0_0_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1253cbaaea0_0_27"/>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8" name="Google Shape;38;g1253cbaaea0_0_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1253cbaaea0_0_3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g1253cbaaea0_0_30"/>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2" name="Google Shape;42;g1253cbaaea0_0_30"/>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 name="Google Shape;43;g1253cbaaea0_0_30"/>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4" name="Google Shape;44;g1253cbaaea0_0_3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1253cbaaea0_0_36"/>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7" name="Google Shape;47;g1253cbaaea0_0_3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1253cbaaea0_0_39"/>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0" name="Google Shape;50;g1253cbaaea0_0_39"/>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1" name="Google Shape;51;g1253cbaaea0_0_3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1253cbaaea0_0_4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1253cbaaea0_0_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SzPts val="3700"/>
              <a:buNone/>
              <a:defRPr/>
            </a:lvl1pPr>
            <a:lvl2pPr lvl="1" rtl="0" algn="ctr">
              <a:spcBef>
                <a:spcPts val="0"/>
              </a:spcBef>
              <a:spcAft>
                <a:spcPts val="0"/>
              </a:spcAft>
              <a:buSzPts val="3700"/>
              <a:buNone/>
              <a:defRPr/>
            </a:lvl2pPr>
            <a:lvl3pPr lvl="2" rtl="0" algn="ctr">
              <a:spcBef>
                <a:spcPts val="0"/>
              </a:spcBef>
              <a:spcAft>
                <a:spcPts val="0"/>
              </a:spcAft>
              <a:buSzPts val="3700"/>
              <a:buNone/>
              <a:defRPr/>
            </a:lvl3pPr>
            <a:lvl4pPr lvl="3" rtl="0" algn="ctr">
              <a:spcBef>
                <a:spcPts val="0"/>
              </a:spcBef>
              <a:spcAft>
                <a:spcPts val="0"/>
              </a:spcAft>
              <a:buSzPts val="3700"/>
              <a:buNone/>
              <a:defRPr/>
            </a:lvl4pPr>
            <a:lvl5pPr lvl="4" rtl="0" algn="ctr">
              <a:spcBef>
                <a:spcPts val="0"/>
              </a:spcBef>
              <a:spcAft>
                <a:spcPts val="0"/>
              </a:spcAft>
              <a:buSzPts val="3700"/>
              <a:buNone/>
              <a:defRPr/>
            </a:lvl5pPr>
            <a:lvl6pPr lvl="5" rtl="0" algn="ctr">
              <a:spcBef>
                <a:spcPts val="0"/>
              </a:spcBef>
              <a:spcAft>
                <a:spcPts val="0"/>
              </a:spcAft>
              <a:buSzPts val="3700"/>
              <a:buNone/>
              <a:defRPr/>
            </a:lvl6pPr>
            <a:lvl7pPr lvl="6" rtl="0" algn="ctr">
              <a:spcBef>
                <a:spcPts val="0"/>
              </a:spcBef>
              <a:spcAft>
                <a:spcPts val="0"/>
              </a:spcAft>
              <a:buSzPts val="3700"/>
              <a:buNone/>
              <a:defRPr/>
            </a:lvl7pPr>
            <a:lvl8pPr lvl="7" rtl="0" algn="ctr">
              <a:spcBef>
                <a:spcPts val="0"/>
              </a:spcBef>
              <a:spcAft>
                <a:spcPts val="0"/>
              </a:spcAft>
              <a:buSzPts val="3700"/>
              <a:buNone/>
              <a:defRPr/>
            </a:lvl8pPr>
            <a:lvl9pPr lvl="8" rtl="0" algn="ctr">
              <a:spcBef>
                <a:spcPts val="0"/>
              </a:spcBef>
              <a:spcAft>
                <a:spcPts val="0"/>
              </a:spcAft>
              <a:buSzPts val="3700"/>
              <a:buNone/>
              <a:defRPr/>
            </a:lvl9pPr>
          </a:lstStyle>
          <a:p/>
        </p:txBody>
      </p:sp>
      <p:sp>
        <p:nvSpPr>
          <p:cNvPr id="56" name="Google Shape;56;g1253cbaaea0_0_45"/>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57" name="Google Shape;57;g1253cbaaea0_0_45"/>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1253cbaaea0_0_4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1253cbaaea0_0_45"/>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rmAutofit/>
          </a:bodyPr>
          <a:lstStyle>
            <a:lvl1pPr indent="0" lvl="0" marL="0" marR="0" rtl="0" algn="r">
              <a:spcBef>
                <a:spcPts val="0"/>
              </a:spcBef>
              <a:buNone/>
              <a:defRPr sz="1200">
                <a:solidFill>
                  <a:srgbClr val="898989"/>
                </a:solidFill>
                <a:latin typeface="Arial Narrow"/>
                <a:ea typeface="Arial Narrow"/>
                <a:cs typeface="Arial Narrow"/>
                <a:sym typeface="Arial Narrow"/>
              </a:defRPr>
            </a:lvl1pPr>
            <a:lvl2pPr indent="0" lvl="1" marL="0" marR="0" rtl="0" algn="r">
              <a:spcBef>
                <a:spcPts val="0"/>
              </a:spcBef>
              <a:buNone/>
              <a:defRPr sz="1200">
                <a:solidFill>
                  <a:srgbClr val="898989"/>
                </a:solidFill>
                <a:latin typeface="Arial Narrow"/>
                <a:ea typeface="Arial Narrow"/>
                <a:cs typeface="Arial Narrow"/>
                <a:sym typeface="Arial Narrow"/>
              </a:defRPr>
            </a:lvl2pPr>
            <a:lvl3pPr indent="0" lvl="2" marL="0" marR="0" rtl="0" algn="r">
              <a:spcBef>
                <a:spcPts val="0"/>
              </a:spcBef>
              <a:buNone/>
              <a:defRPr sz="1200">
                <a:solidFill>
                  <a:srgbClr val="898989"/>
                </a:solidFill>
                <a:latin typeface="Arial Narrow"/>
                <a:ea typeface="Arial Narrow"/>
                <a:cs typeface="Arial Narrow"/>
                <a:sym typeface="Arial Narrow"/>
              </a:defRPr>
            </a:lvl3pPr>
            <a:lvl4pPr indent="0" lvl="3" marL="0" marR="0" rtl="0" algn="r">
              <a:spcBef>
                <a:spcPts val="0"/>
              </a:spcBef>
              <a:buNone/>
              <a:defRPr sz="1200">
                <a:solidFill>
                  <a:srgbClr val="898989"/>
                </a:solidFill>
                <a:latin typeface="Arial Narrow"/>
                <a:ea typeface="Arial Narrow"/>
                <a:cs typeface="Arial Narrow"/>
                <a:sym typeface="Arial Narrow"/>
              </a:defRPr>
            </a:lvl4pPr>
            <a:lvl5pPr indent="0" lvl="4" marL="0" marR="0" rtl="0" algn="r">
              <a:spcBef>
                <a:spcPts val="0"/>
              </a:spcBef>
              <a:buNone/>
              <a:defRPr sz="1200">
                <a:solidFill>
                  <a:srgbClr val="898989"/>
                </a:solidFill>
                <a:latin typeface="Arial Narrow"/>
                <a:ea typeface="Arial Narrow"/>
                <a:cs typeface="Arial Narrow"/>
                <a:sym typeface="Arial Narrow"/>
              </a:defRPr>
            </a:lvl5pPr>
            <a:lvl6pPr indent="0" lvl="5" marL="0" marR="0" rtl="0" algn="r">
              <a:spcBef>
                <a:spcPts val="0"/>
              </a:spcBef>
              <a:buNone/>
              <a:defRPr sz="1200">
                <a:solidFill>
                  <a:srgbClr val="898989"/>
                </a:solidFill>
                <a:latin typeface="Arial Narrow"/>
                <a:ea typeface="Arial Narrow"/>
                <a:cs typeface="Arial Narrow"/>
                <a:sym typeface="Arial Narrow"/>
              </a:defRPr>
            </a:lvl6pPr>
            <a:lvl7pPr indent="0" lvl="6" marL="0" marR="0" rtl="0" algn="r">
              <a:spcBef>
                <a:spcPts val="0"/>
              </a:spcBef>
              <a:buNone/>
              <a:defRPr sz="1200">
                <a:solidFill>
                  <a:srgbClr val="898989"/>
                </a:solidFill>
                <a:latin typeface="Arial Narrow"/>
                <a:ea typeface="Arial Narrow"/>
                <a:cs typeface="Arial Narrow"/>
                <a:sym typeface="Arial Narrow"/>
              </a:defRPr>
            </a:lvl7pPr>
            <a:lvl8pPr indent="0" lvl="7" marL="0" marR="0" rtl="0" algn="r">
              <a:spcBef>
                <a:spcPts val="0"/>
              </a:spcBef>
              <a:buNone/>
              <a:defRPr sz="1200">
                <a:solidFill>
                  <a:srgbClr val="898989"/>
                </a:solidFill>
                <a:latin typeface="Arial Narrow"/>
                <a:ea typeface="Arial Narrow"/>
                <a:cs typeface="Arial Narrow"/>
                <a:sym typeface="Arial Narrow"/>
              </a:defRPr>
            </a:lvl8pPr>
            <a:lvl9pPr indent="0" lvl="8" marL="0" marR="0" rtl="0" algn="r">
              <a:spcBef>
                <a:spcPts val="0"/>
              </a:spcBef>
              <a:buNone/>
              <a:defRPr sz="1200">
                <a:solidFill>
                  <a:srgbClr val="89898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FFC982"/>
            </a:gs>
            <a:gs pos="100000">
              <a:srgbClr val="F58F09"/>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g1253cbaaea0_0_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1" name="Google Shape;11;g1253cbaaea0_0_0"/>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12" name="Google Shape;12;g1253cbaaea0_0_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youtu.be/69-eGO7XDf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youtu.be/RdhZD2EUyRQ?feature=share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gif"/><Relationship Id="rId4" Type="http://schemas.openxmlformats.org/officeDocument/2006/relationships/hyperlink" Target="https://youtu.be/QhUrc4BnPgg?feature=shared"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youtu.be/brs2nMubr8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 Id="rId4" Type="http://schemas.openxmlformats.org/officeDocument/2006/relationships/hyperlink" Target="https://youtu.be/BVxeeiR7JB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youtu.be/5FlEcQ9-XQA?feature=shar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youtu.be/ZnvOSs7sODo"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youtu.be/TNG-RRzwBVU" TargetMode="External"/><Relationship Id="rId4" Type="http://schemas.openxmlformats.org/officeDocument/2006/relationships/image" Target="../media/image10.png"/><Relationship Id="rId5"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www.youtube.com/watch?v=TZOCQko8iD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www.youtube.com/watch?v=i0kHf_5s3J8"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youtu.be/YGSbs-Wri1A" TargetMode="External"/><Relationship Id="rId4" Type="http://schemas.openxmlformats.org/officeDocument/2006/relationships/image" Target="../media/image19.jpg"/><Relationship Id="rId5"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ph type="ctrTitle"/>
          </p:nvPr>
        </p:nvSpPr>
        <p:spPr>
          <a:xfrm>
            <a:off x="6411525" y="967825"/>
            <a:ext cx="4892100" cy="48366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a:latin typeface="Arial Narrow"/>
                <a:ea typeface="Arial Narrow"/>
                <a:cs typeface="Arial Narrow"/>
                <a:sym typeface="Arial Narrow"/>
              </a:rPr>
              <a:t>Lecture 5 - The lipids:</a:t>
            </a:r>
            <a:endParaRPr b="1">
              <a:latin typeface="Arial Narrow"/>
              <a:ea typeface="Arial Narrow"/>
              <a:cs typeface="Arial Narrow"/>
              <a:sym typeface="Arial Narrow"/>
            </a:endParaRPr>
          </a:p>
          <a:p>
            <a:pPr indent="0" lvl="0" marL="0" rtl="0" algn="ctr">
              <a:spcBef>
                <a:spcPts val="0"/>
              </a:spcBef>
              <a:spcAft>
                <a:spcPts val="0"/>
              </a:spcAft>
              <a:buNone/>
            </a:pPr>
            <a:br>
              <a:rPr b="1" lang="en-CA">
                <a:latin typeface="Arial Narrow"/>
                <a:ea typeface="Arial Narrow"/>
                <a:cs typeface="Arial Narrow"/>
                <a:sym typeface="Arial Narrow"/>
              </a:rPr>
            </a:br>
            <a:r>
              <a:rPr b="1" lang="en-CA">
                <a:latin typeface="Arial Narrow"/>
                <a:ea typeface="Arial Narrow"/>
                <a:cs typeface="Arial Narrow"/>
                <a:sym typeface="Arial Narrow"/>
              </a:rPr>
              <a:t>Fats, oils, phospholipids, and sterols</a:t>
            </a:r>
            <a:endParaRPr/>
          </a:p>
        </p:txBody>
      </p:sp>
      <p:pic>
        <p:nvPicPr>
          <p:cNvPr id="66" name="Google Shape;66;p1"/>
          <p:cNvPicPr preferRelativeResize="0"/>
          <p:nvPr/>
        </p:nvPicPr>
        <p:blipFill>
          <a:blip r:embed="rId3">
            <a:alphaModFix/>
          </a:blip>
          <a:stretch>
            <a:fillRect/>
          </a:stretch>
        </p:blipFill>
        <p:spPr>
          <a:xfrm>
            <a:off x="1422750" y="1806200"/>
            <a:ext cx="3810075" cy="3245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ctrTitle"/>
          </p:nvPr>
        </p:nvSpPr>
        <p:spPr>
          <a:xfrm>
            <a:off x="933254" y="169651"/>
            <a:ext cx="10363200" cy="101145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a:latin typeface="Arial Narrow"/>
                <a:ea typeface="Arial Narrow"/>
                <a:cs typeface="Arial Narrow"/>
                <a:sym typeface="Arial Narrow"/>
              </a:rPr>
              <a:t>Lipids/Fats</a:t>
            </a:r>
            <a:endParaRPr/>
          </a:p>
        </p:txBody>
      </p:sp>
      <p:sp>
        <p:nvSpPr>
          <p:cNvPr id="72" name="Google Shape;72;p3"/>
          <p:cNvSpPr txBox="1"/>
          <p:nvPr/>
        </p:nvSpPr>
        <p:spPr>
          <a:xfrm>
            <a:off x="735290" y="1197204"/>
            <a:ext cx="10926441" cy="483209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Lipid</a:t>
            </a:r>
            <a:r>
              <a:rPr b="0" i="0" lang="en-CA" sz="2800" u="none" cap="none" strike="noStrike">
                <a:solidFill>
                  <a:srgbClr val="000000"/>
                </a:solidFill>
                <a:latin typeface="Arial Narrow"/>
                <a:ea typeface="Arial Narrow"/>
                <a:cs typeface="Arial Narrow"/>
                <a:sym typeface="Arial Narrow"/>
              </a:rPr>
              <a:t> – not soluble in water; an organic compound</a:t>
            </a:r>
            <a:endParaRPr/>
          </a:p>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Fat</a:t>
            </a:r>
            <a:r>
              <a:rPr b="0" i="0" lang="en-CA" sz="2800" u="none" cap="none" strike="noStrike">
                <a:solidFill>
                  <a:srgbClr val="000000"/>
                </a:solidFill>
                <a:latin typeface="Arial Narrow"/>
                <a:ea typeface="Arial Narrow"/>
                <a:cs typeface="Arial Narrow"/>
                <a:sym typeface="Arial Narrow"/>
              </a:rPr>
              <a:t> – a solid lipid (at room temperature) – in this course used interchangeably with the term lipid unless specified</a:t>
            </a:r>
            <a:endParaRPr/>
          </a:p>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Oil</a:t>
            </a:r>
            <a:r>
              <a:rPr b="0" i="0" lang="en-CA" sz="2800" u="none" cap="none" strike="noStrike">
                <a:solidFill>
                  <a:srgbClr val="000000"/>
                </a:solidFill>
                <a:latin typeface="Arial Narrow"/>
                <a:ea typeface="Arial Narrow"/>
                <a:cs typeface="Arial Narrow"/>
                <a:sym typeface="Arial Narrow"/>
              </a:rPr>
              <a:t> – a liquid lipid (at room temperature)</a:t>
            </a:r>
            <a:endParaRPr/>
          </a:p>
          <a:p>
            <a:pPr indent="-285750" lvl="0" marL="285750" marR="0" rtl="0" algn="l">
              <a:spcBef>
                <a:spcPts val="0"/>
              </a:spcBef>
              <a:spcAft>
                <a:spcPts val="0"/>
              </a:spcAft>
              <a:buClr>
                <a:srgbClr val="000000"/>
              </a:buClr>
              <a:buSzPts val="2800"/>
              <a:buFont typeface="Arial"/>
              <a:buChar char="•"/>
            </a:pPr>
            <a:r>
              <a:rPr b="0" i="0" lang="en-CA" sz="2800" u="none" cap="none" strike="noStrike">
                <a:solidFill>
                  <a:srgbClr val="000000"/>
                </a:solidFill>
                <a:latin typeface="Arial Narrow"/>
                <a:ea typeface="Arial Narrow"/>
                <a:cs typeface="Arial Narrow"/>
                <a:sym typeface="Arial Narrow"/>
              </a:rPr>
              <a:t>3 Main categories of dietary lipids:</a:t>
            </a:r>
            <a:endParaRPr/>
          </a:p>
          <a:p>
            <a:pPr indent="-285750" lvl="1" marL="7429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Triglyceride: </a:t>
            </a:r>
            <a:r>
              <a:rPr b="0" i="0" lang="en-CA" sz="2800" u="none" cap="none" strike="noStrike">
                <a:solidFill>
                  <a:srgbClr val="000000"/>
                </a:solidFill>
                <a:latin typeface="Arial Narrow"/>
                <a:ea typeface="Arial Narrow"/>
                <a:cs typeface="Arial Narrow"/>
                <a:sym typeface="Arial Narrow"/>
              </a:rPr>
              <a:t>~ 95% of lipids in human body</a:t>
            </a:r>
            <a:endParaRPr/>
          </a:p>
          <a:p>
            <a:pPr indent="-285750" lvl="1" marL="7429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Phospholipid: </a:t>
            </a:r>
            <a:r>
              <a:rPr b="0" i="0" lang="en-CA" sz="2800" u="none" cap="none" strike="noStrike">
                <a:solidFill>
                  <a:srgbClr val="000000"/>
                </a:solidFill>
                <a:latin typeface="Arial Narrow"/>
                <a:ea typeface="Arial Narrow"/>
                <a:cs typeface="Arial Narrow"/>
                <a:sym typeface="Arial Narrow"/>
              </a:rPr>
              <a:t>soluble in water and fat. Used as an emulsifier (mixes fat and water – eg. Lecithin). Present in all cell membranes. </a:t>
            </a:r>
            <a:endParaRPr/>
          </a:p>
          <a:p>
            <a:pPr indent="-285750" lvl="1" marL="7429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Sterol:</a:t>
            </a:r>
            <a:r>
              <a:rPr b="0" i="0" lang="en-CA" sz="2800" u="none" cap="none" strike="noStrike">
                <a:solidFill>
                  <a:srgbClr val="000000"/>
                </a:solidFill>
                <a:latin typeface="Arial Narrow"/>
                <a:ea typeface="Arial Narrow"/>
                <a:cs typeface="Arial Narrow"/>
                <a:sym typeface="Arial Narrow"/>
              </a:rPr>
              <a:t> example: cholesterol </a:t>
            </a:r>
            <a:endParaRPr b="0" i="0" sz="2800" u="none" cap="none" strike="noStrike">
              <a:solidFill>
                <a:srgbClr val="000000"/>
              </a:solidFill>
              <a:latin typeface="Arial Narrow"/>
              <a:ea typeface="Arial Narrow"/>
              <a:cs typeface="Arial Narrow"/>
              <a:sym typeface="Arial Narrow"/>
            </a:endParaRPr>
          </a:p>
          <a:p>
            <a:pPr indent="-285750" lvl="1" marL="742950" marR="0" rtl="0" algn="l">
              <a:spcBef>
                <a:spcPts val="0"/>
              </a:spcBef>
              <a:spcAft>
                <a:spcPts val="0"/>
              </a:spcAft>
              <a:buClr>
                <a:srgbClr val="000000"/>
              </a:buClr>
              <a:buSzPts val="2800"/>
              <a:buFont typeface="Arial"/>
              <a:buChar char="•"/>
            </a:pPr>
            <a:r>
              <a:rPr b="0" i="0" lang="en-CA" sz="2800" u="sng" cap="none" strike="noStrike">
                <a:solidFill>
                  <a:srgbClr val="000000"/>
                </a:solidFill>
                <a:latin typeface="Arial Narrow"/>
                <a:ea typeface="Arial Narrow"/>
                <a:cs typeface="Arial Narrow"/>
                <a:sym typeface="Arial Narrow"/>
                <a:hlinkClick r:id="rId3">
                  <a:extLst>
                    <a:ext uri="{A12FA001-AC4F-418D-AE19-62706E023703}">
                      <ahyp:hlinkClr val="tx"/>
                    </a:ext>
                  </a:extLst>
                </a:hlinkClick>
              </a:rPr>
              <a:t>https://youtu.be/69-eGO7XDfU</a:t>
            </a:r>
            <a:endParaRPr b="0" i="0" sz="2800" u="none" cap="none" strike="noStrike">
              <a:solidFill>
                <a:srgbClr val="000000"/>
              </a:solidFill>
              <a:latin typeface="Arial Narrow"/>
              <a:ea typeface="Arial Narrow"/>
              <a:cs typeface="Arial Narrow"/>
              <a:sym typeface="Arial Narro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g1817285559f_0_0"/>
          <p:cNvPicPr preferRelativeResize="0"/>
          <p:nvPr/>
        </p:nvPicPr>
        <p:blipFill>
          <a:blip r:embed="rId3">
            <a:alphaModFix/>
          </a:blip>
          <a:stretch>
            <a:fillRect/>
          </a:stretch>
        </p:blipFill>
        <p:spPr>
          <a:xfrm>
            <a:off x="1609350" y="280950"/>
            <a:ext cx="8378299" cy="6130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type="ctrTitle"/>
          </p:nvPr>
        </p:nvSpPr>
        <p:spPr>
          <a:xfrm>
            <a:off x="933254" y="0"/>
            <a:ext cx="10363200" cy="10114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t>Usefulness of fats in the body</a:t>
            </a:r>
            <a:endParaRPr/>
          </a:p>
        </p:txBody>
      </p:sp>
      <p:sp>
        <p:nvSpPr>
          <p:cNvPr id="84" name="Google Shape;84;p4"/>
          <p:cNvSpPr txBox="1"/>
          <p:nvPr/>
        </p:nvSpPr>
        <p:spPr>
          <a:xfrm>
            <a:off x="622550" y="871525"/>
            <a:ext cx="10878600" cy="523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Arial"/>
              <a:buChar char="•"/>
            </a:pPr>
            <a:r>
              <a:rPr b="1" i="0" lang="en-CA" sz="2800" u="none" cap="none" strike="noStrike">
                <a:solidFill>
                  <a:srgbClr val="000000"/>
                </a:solidFill>
                <a:latin typeface="Arial Narrow"/>
                <a:ea typeface="Arial Narrow"/>
                <a:cs typeface="Arial Narrow"/>
                <a:sym typeface="Arial Narrow"/>
              </a:rPr>
              <a:t>Why is glucose is not the body’s major form of stored energy?</a:t>
            </a:r>
            <a:endParaRPr/>
          </a:p>
        </p:txBody>
      </p:sp>
      <p:sp>
        <p:nvSpPr>
          <p:cNvPr id="85" name="Google Shape;85;p4"/>
          <p:cNvSpPr txBox="1"/>
          <p:nvPr/>
        </p:nvSpPr>
        <p:spPr>
          <a:xfrm>
            <a:off x="321950" y="1471926"/>
            <a:ext cx="10878600" cy="4617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Glucose is stored as </a:t>
            </a:r>
            <a:r>
              <a:rPr b="1" lang="en-CA" sz="2800">
                <a:solidFill>
                  <a:srgbClr val="000000"/>
                </a:solidFill>
                <a:latin typeface="Arial Narrow"/>
                <a:ea typeface="Arial Narrow"/>
                <a:cs typeface="Arial Narrow"/>
                <a:sym typeface="Arial Narrow"/>
              </a:rPr>
              <a:t>glycogen </a:t>
            </a:r>
            <a:r>
              <a:rPr lang="en-CA" sz="2800">
                <a:solidFill>
                  <a:srgbClr val="000000"/>
                </a:solidFill>
                <a:latin typeface="Arial Narrow"/>
                <a:ea typeface="Arial Narrow"/>
                <a:cs typeface="Arial Narrow"/>
                <a:sym typeface="Arial Narrow"/>
              </a:rPr>
              <a:t>– we have limited quantities stored in our liver &amp; muscles. Enough for 1 – 48 hrs depending on activity level</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lang="en-CA" sz="2800">
                <a:latin typeface="Arial Narrow"/>
                <a:ea typeface="Arial Narrow"/>
                <a:cs typeface="Arial Narrow"/>
                <a:sym typeface="Arial Narrow"/>
              </a:rPr>
              <a:t>Glucose attracts water, so our weight would double if we stored the same amount of energy as glycogen rather than fat.</a:t>
            </a:r>
            <a:endParaRPr sz="2800">
              <a:latin typeface="Arial Narrow"/>
              <a:ea typeface="Arial Narrow"/>
              <a:cs typeface="Arial Narrow"/>
              <a:sym typeface="Arial Narrow"/>
            </a:endParaRPr>
          </a:p>
          <a:p>
            <a:pPr indent="0" lvl="0" marL="0" rtl="0" algn="l">
              <a:spcBef>
                <a:spcPts val="0"/>
              </a:spcBef>
              <a:spcAft>
                <a:spcPts val="0"/>
              </a:spcAft>
              <a:buNone/>
            </a:pPr>
            <a:r>
              <a:t/>
            </a:r>
            <a:endParaRPr>
              <a:solidFill>
                <a:schemeClr val="dk1"/>
              </a:solidFill>
            </a:endParaRPr>
          </a:p>
          <a:p>
            <a:pPr indent="-285750" lvl="0" marL="285750" rtl="0" algn="l">
              <a:spcBef>
                <a:spcPts val="0"/>
              </a:spcBef>
              <a:spcAft>
                <a:spcPts val="0"/>
              </a:spcAft>
              <a:buClr>
                <a:schemeClr val="dk1"/>
              </a:buClr>
              <a:buSzPts val="2800"/>
              <a:buChar char="•"/>
            </a:pPr>
            <a:r>
              <a:rPr b="1" lang="en-CA" sz="2800">
                <a:solidFill>
                  <a:schemeClr val="dk1"/>
                </a:solidFill>
                <a:latin typeface="Arial Narrow"/>
                <a:ea typeface="Arial Narrow"/>
                <a:cs typeface="Arial Narrow"/>
                <a:sym typeface="Arial Narrow"/>
              </a:rPr>
              <a:t>Fat cells/Adipocytes: </a:t>
            </a:r>
            <a:r>
              <a:rPr lang="en-CA" sz="2800">
                <a:solidFill>
                  <a:schemeClr val="dk1"/>
                </a:solidFill>
                <a:latin typeface="Arial Narrow"/>
                <a:ea typeface="Arial Narrow"/>
                <a:cs typeface="Arial Narrow"/>
                <a:sym typeface="Arial Narrow"/>
              </a:rPr>
              <a:t> specialize in fat storage (fat tissue secretes hormones that regulate appetite and influence other body functions) Fats pack tightly together without water and can store much more energy in a small space</a:t>
            </a:r>
            <a:endParaRPr>
              <a:solidFill>
                <a:schemeClr val="dk1"/>
              </a:solidFill>
            </a:endParaRPr>
          </a:p>
          <a:p>
            <a:pPr indent="-285750" lvl="0" marL="285750" rtl="0" algn="l">
              <a:spcBef>
                <a:spcPts val="0"/>
              </a:spcBef>
              <a:spcAft>
                <a:spcPts val="0"/>
              </a:spcAft>
              <a:buClr>
                <a:schemeClr val="dk1"/>
              </a:buClr>
              <a:buSzPts val="2800"/>
              <a:buChar char="•"/>
            </a:pPr>
            <a:r>
              <a:rPr lang="en-CA" sz="2800">
                <a:solidFill>
                  <a:schemeClr val="dk1"/>
                </a:solidFill>
                <a:latin typeface="Arial Narrow"/>
                <a:ea typeface="Arial Narrow"/>
                <a:cs typeface="Arial Narrow"/>
                <a:sym typeface="Arial Narrow"/>
              </a:rPr>
              <a:t>Gram for gram: fats provide more than twice energy of carbs</a:t>
            </a:r>
            <a:endParaRPr sz="28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CA" sz="2800">
                <a:solidFill>
                  <a:schemeClr val="dk1"/>
                </a:solidFill>
                <a:latin typeface="Arial Narrow"/>
                <a:ea typeface="Arial Narrow"/>
                <a:cs typeface="Arial Narrow"/>
                <a:sym typeface="Arial Narrow"/>
              </a:rPr>
              <a:t>Lipids serve as energy reserves</a:t>
            </a:r>
            <a:endParaRPr sz="28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CA" sz="2800">
                <a:solidFill>
                  <a:schemeClr val="dk1"/>
                </a:solidFill>
                <a:latin typeface="Arial Narrow"/>
                <a:ea typeface="Arial Narrow"/>
                <a:cs typeface="Arial Narrow"/>
                <a:sym typeface="Arial Narrow"/>
              </a:rPr>
              <a:t>Can produce ATP energy through </a:t>
            </a:r>
            <a:r>
              <a:rPr b="1" lang="en-CA" sz="2800">
                <a:solidFill>
                  <a:schemeClr val="dk1"/>
                </a:solidFill>
                <a:latin typeface="Arial Narrow"/>
                <a:ea typeface="Arial Narrow"/>
                <a:cs typeface="Arial Narrow"/>
                <a:sym typeface="Arial Narrow"/>
              </a:rPr>
              <a:t>Beta-oxidation</a:t>
            </a:r>
            <a:endParaRPr sz="2800">
              <a:solidFill>
                <a:schemeClr val="dk1"/>
              </a:solidFill>
              <a:latin typeface="Arial Narrow"/>
              <a:ea typeface="Arial Narrow"/>
              <a:cs typeface="Arial Narrow"/>
              <a:sym typeface="Arial Narro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500"/>
                                        <p:tgtEl>
                                          <p:spTgt spid="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g2fa0f99e216_0_0"/>
          <p:cNvPicPr preferRelativeResize="0"/>
          <p:nvPr/>
        </p:nvPicPr>
        <p:blipFill>
          <a:blip r:embed="rId3">
            <a:alphaModFix/>
          </a:blip>
          <a:stretch>
            <a:fillRect/>
          </a:stretch>
        </p:blipFill>
        <p:spPr>
          <a:xfrm>
            <a:off x="152400" y="152400"/>
            <a:ext cx="11887200" cy="609319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g2fa0f99e216_0_14"/>
          <p:cNvPicPr preferRelativeResize="0"/>
          <p:nvPr/>
        </p:nvPicPr>
        <p:blipFill>
          <a:blip r:embed="rId3">
            <a:alphaModFix/>
          </a:blip>
          <a:stretch>
            <a:fillRect/>
          </a:stretch>
        </p:blipFill>
        <p:spPr>
          <a:xfrm>
            <a:off x="1979250" y="384400"/>
            <a:ext cx="8096250" cy="6210300"/>
          </a:xfrm>
          <a:prstGeom prst="rect">
            <a:avLst/>
          </a:prstGeom>
          <a:noFill/>
          <a:ln>
            <a:noFill/>
          </a:ln>
        </p:spPr>
      </p:pic>
      <p:sp>
        <p:nvSpPr>
          <p:cNvPr id="98" name="Google Shape;98;g2fa0f99e216_0_14"/>
          <p:cNvSpPr txBox="1"/>
          <p:nvPr/>
        </p:nvSpPr>
        <p:spPr>
          <a:xfrm>
            <a:off x="394375" y="977225"/>
            <a:ext cx="985800" cy="52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CA" sz="2400">
                <a:solidFill>
                  <a:schemeClr val="dk2"/>
                </a:solidFill>
              </a:rPr>
              <a:t>FYI</a:t>
            </a:r>
            <a:endParaRPr b="1" sz="24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g2fa0f99e216_0_7"/>
          <p:cNvPicPr preferRelativeResize="0"/>
          <p:nvPr/>
        </p:nvPicPr>
        <p:blipFill>
          <a:blip r:embed="rId3">
            <a:alphaModFix/>
          </a:blip>
          <a:stretch>
            <a:fillRect/>
          </a:stretch>
        </p:blipFill>
        <p:spPr>
          <a:xfrm>
            <a:off x="406425" y="228613"/>
            <a:ext cx="11379149" cy="6400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5"/>
          <p:cNvSpPr txBox="1"/>
          <p:nvPr>
            <p:ph type="ctrTitle"/>
          </p:nvPr>
        </p:nvSpPr>
        <p:spPr>
          <a:xfrm>
            <a:off x="933254" y="0"/>
            <a:ext cx="10363200" cy="10114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t>Usefulness of fats </a:t>
            </a:r>
            <a:endParaRPr/>
          </a:p>
        </p:txBody>
      </p:sp>
      <p:sp>
        <p:nvSpPr>
          <p:cNvPr id="110" name="Google Shape;110;p5"/>
          <p:cNvSpPr txBox="1"/>
          <p:nvPr/>
        </p:nvSpPr>
        <p:spPr>
          <a:xfrm>
            <a:off x="622557" y="871527"/>
            <a:ext cx="10878600" cy="5695200"/>
          </a:xfrm>
          <a:prstGeom prst="rect">
            <a:avLst/>
          </a:prstGeom>
          <a:noFill/>
          <a:ln>
            <a:noFill/>
          </a:ln>
        </p:spPr>
        <p:txBody>
          <a:bodyPr anchorCtr="0" anchor="t" bIns="45700" lIns="91425" spcFirstLastPara="1" rIns="91425" wrap="square" tIns="45700">
            <a:spAutoFit/>
          </a:bodyPr>
          <a:lstStyle/>
          <a:p>
            <a:pPr indent="0" lvl="0" marL="457200" marR="0" rtl="0" algn="l">
              <a:spcBef>
                <a:spcPts val="0"/>
              </a:spcBef>
              <a:spcAft>
                <a:spcPts val="0"/>
              </a:spcAft>
              <a:buNone/>
            </a:pPr>
            <a:r>
              <a:t/>
            </a:r>
            <a:endParaRPr sz="2800">
              <a:latin typeface="Arial Narrow"/>
              <a:ea typeface="Arial Narrow"/>
              <a:cs typeface="Arial Narrow"/>
              <a:sym typeface="Arial Narrow"/>
            </a:endParaRPr>
          </a:p>
          <a:p>
            <a:pPr indent="-285750" lvl="0" marL="285750" rtl="0" algn="l">
              <a:spcBef>
                <a:spcPts val="0"/>
              </a:spcBef>
              <a:spcAft>
                <a:spcPts val="0"/>
              </a:spcAft>
              <a:buClr>
                <a:schemeClr val="dk1"/>
              </a:buClr>
              <a:buSzPts val="2800"/>
              <a:buFont typeface="Arial Narrow"/>
              <a:buChar char="•"/>
            </a:pPr>
            <a:r>
              <a:rPr b="1" lang="en-CA" sz="2800">
                <a:solidFill>
                  <a:schemeClr val="dk1"/>
                </a:solidFill>
                <a:latin typeface="Arial Narrow"/>
                <a:ea typeface="Arial Narrow"/>
                <a:cs typeface="Arial Narrow"/>
                <a:sym typeface="Arial Narrow"/>
              </a:rPr>
              <a:t>Fats in food:</a:t>
            </a:r>
            <a:r>
              <a:rPr lang="en-CA" sz="2800">
                <a:solidFill>
                  <a:schemeClr val="dk1"/>
                </a:solidFill>
                <a:latin typeface="Arial Narrow"/>
                <a:ea typeface="Arial Narrow"/>
                <a:cs typeface="Arial Narrow"/>
                <a:sym typeface="Arial Narrow"/>
              </a:rPr>
              <a:t> provide nutrition, provide energy, transport fat soluble vitamins, contribute to taste and mouthfeel of foods, feelings of satiety</a:t>
            </a:r>
            <a:endParaRPr sz="2800">
              <a:solidFill>
                <a:schemeClr val="dk1"/>
              </a:solidFill>
              <a:latin typeface="Arial Narrow"/>
              <a:ea typeface="Arial Narrow"/>
              <a:cs typeface="Arial Narrow"/>
              <a:sym typeface="Arial Narrow"/>
            </a:endParaRPr>
          </a:p>
          <a:p>
            <a:pPr indent="0" lvl="0" marL="457200" rtl="0" algn="l">
              <a:spcBef>
                <a:spcPts val="0"/>
              </a:spcBef>
              <a:spcAft>
                <a:spcPts val="0"/>
              </a:spcAft>
              <a:buNone/>
            </a:pPr>
            <a:r>
              <a:t/>
            </a:r>
            <a:endParaRPr sz="28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b="1" lang="en-CA" sz="2800">
                <a:latin typeface="Arial Narrow"/>
                <a:ea typeface="Arial Narrow"/>
                <a:cs typeface="Arial Narrow"/>
                <a:sym typeface="Arial Narrow"/>
              </a:rPr>
              <a:t>Fats in the body:</a:t>
            </a:r>
            <a:endParaRPr b="1" sz="2800">
              <a:latin typeface="Arial Narrow"/>
              <a:ea typeface="Arial Narrow"/>
              <a:cs typeface="Arial Narrow"/>
              <a:sym typeface="Arial Narrow"/>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They also cushion vital organs</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Clr>
                <a:srgbClr val="000000"/>
              </a:buClr>
              <a:buSzPts val="2800"/>
              <a:buFont typeface="Arial"/>
              <a:buChar char="•"/>
            </a:pPr>
            <a:r>
              <a:rPr lang="en-CA" sz="2800">
                <a:latin typeface="Arial Narrow"/>
                <a:ea typeface="Arial Narrow"/>
                <a:cs typeface="Arial Narrow"/>
                <a:sym typeface="Arial Narrow"/>
              </a:rPr>
              <a:t>Insulate </a:t>
            </a:r>
            <a:r>
              <a:rPr lang="en-CA" sz="2800">
                <a:solidFill>
                  <a:srgbClr val="000000"/>
                </a:solidFill>
                <a:latin typeface="Arial Narrow"/>
                <a:ea typeface="Arial Narrow"/>
                <a:cs typeface="Arial Narrow"/>
                <a:sym typeface="Arial Narrow"/>
              </a:rPr>
              <a:t>body from temperature extremes,</a:t>
            </a:r>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Carry fat-soluble vitamins (A, D, E, K)</a:t>
            </a:r>
            <a:endParaRPr/>
          </a:p>
          <a:p>
            <a:pPr indent="-285750" lvl="0" marL="285750" marR="0" rtl="0" algn="l">
              <a:spcBef>
                <a:spcPts val="0"/>
              </a:spcBef>
              <a:spcAft>
                <a:spcPts val="0"/>
              </a:spcAft>
              <a:buClr>
                <a:srgbClr val="000000"/>
              </a:buClr>
              <a:buSzPts val="2800"/>
              <a:buFont typeface="Arial"/>
              <a:buChar char="•"/>
            </a:pPr>
            <a:r>
              <a:rPr lang="en-CA" sz="2800">
                <a:solidFill>
                  <a:srgbClr val="000000"/>
                </a:solidFill>
                <a:latin typeface="Arial Narrow"/>
                <a:ea typeface="Arial Narrow"/>
                <a:cs typeface="Arial Narrow"/>
                <a:sym typeface="Arial Narrow"/>
              </a:rPr>
              <a:t>Essential fatty acids are raw materials necessary for making other molecules - steroid hormones, </a:t>
            </a:r>
            <a:r>
              <a:rPr lang="en-CA" sz="2800">
                <a:latin typeface="Arial Narrow"/>
                <a:ea typeface="Arial Narrow"/>
                <a:cs typeface="Arial Narrow"/>
                <a:sym typeface="Arial Narrow"/>
              </a:rPr>
              <a:t>bile, Vit D</a:t>
            </a:r>
            <a:endParaRPr sz="2800">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b="1" lang="en-CA" sz="2800">
                <a:solidFill>
                  <a:schemeClr val="dk1"/>
                </a:solidFill>
                <a:latin typeface="Arial Narrow"/>
                <a:ea typeface="Arial Narrow"/>
                <a:cs typeface="Arial Narrow"/>
                <a:sym typeface="Arial Narrow"/>
              </a:rPr>
              <a:t>Phospholipids</a:t>
            </a:r>
            <a:r>
              <a:rPr lang="en-CA" sz="2800">
                <a:solidFill>
                  <a:schemeClr val="dk1"/>
                </a:solidFill>
                <a:latin typeface="Arial Narrow"/>
                <a:ea typeface="Arial Narrow"/>
                <a:cs typeface="Arial Narrow"/>
                <a:sym typeface="Arial Narrow"/>
              </a:rPr>
              <a:t>: present in all cell membranes</a:t>
            </a:r>
            <a:endParaRPr sz="2800">
              <a:solidFill>
                <a:srgbClr val="000000"/>
              </a:solidFill>
              <a:latin typeface="Arial Narrow"/>
              <a:ea typeface="Arial Narrow"/>
              <a:cs typeface="Arial Narrow"/>
              <a:sym typeface="Arial Narrow"/>
            </a:endParaRPr>
          </a:p>
          <a:p>
            <a:pPr indent="-285750" lvl="0" marL="285750" marR="0" rtl="0" algn="l">
              <a:spcBef>
                <a:spcPts val="0"/>
              </a:spcBef>
              <a:spcAft>
                <a:spcPts val="0"/>
              </a:spcAft>
              <a:buSzPts val="2800"/>
              <a:buFont typeface="Arial Narrow"/>
              <a:buChar char="•"/>
            </a:pPr>
            <a:r>
              <a:rPr b="1" lang="en-CA" sz="2800">
                <a:latin typeface="Arial Narrow"/>
                <a:ea typeface="Arial Narrow"/>
                <a:cs typeface="Arial Narrow"/>
                <a:sym typeface="Arial Narrow"/>
              </a:rPr>
              <a:t>Sterols</a:t>
            </a:r>
            <a:r>
              <a:rPr lang="en-CA" sz="2800">
                <a:latin typeface="Arial Narrow"/>
                <a:ea typeface="Arial Narrow"/>
                <a:cs typeface="Arial Narrow"/>
                <a:sym typeface="Arial Narrow"/>
              </a:rPr>
              <a:t>: </a:t>
            </a:r>
            <a:r>
              <a:rPr lang="en-CA" sz="2800">
                <a:latin typeface="Arial Narrow"/>
                <a:ea typeface="Arial Narrow"/>
                <a:cs typeface="Arial Narrow"/>
                <a:sym typeface="Arial Narrow"/>
              </a:rPr>
              <a:t>Cholesterol</a:t>
            </a:r>
            <a:r>
              <a:rPr lang="en-CA" sz="2800">
                <a:latin typeface="Arial Narrow"/>
                <a:ea typeface="Arial Narrow"/>
                <a:cs typeface="Arial Narrow"/>
                <a:sym typeface="Arial Narrow"/>
              </a:rPr>
              <a:t> forms the basis of steroid hormones &amp; myelin sheaths</a:t>
            </a:r>
            <a:endParaRPr sz="2800">
              <a:latin typeface="Arial Narrow"/>
              <a:ea typeface="Arial Narrow"/>
              <a:cs typeface="Arial Narrow"/>
              <a:sym typeface="Arial Narrow"/>
            </a:endParaRPr>
          </a:p>
          <a:p>
            <a:pPr indent="-107950" lvl="0" marL="285750" marR="0" rtl="0" algn="l">
              <a:spcBef>
                <a:spcPts val="0"/>
              </a:spcBef>
              <a:spcAft>
                <a:spcPts val="0"/>
              </a:spcAft>
              <a:buClr>
                <a:schemeClr val="dk1"/>
              </a:buClr>
              <a:buSzPts val="2800"/>
              <a:buFont typeface="Arial"/>
              <a:buNone/>
            </a:pPr>
            <a:r>
              <a:t/>
            </a:r>
            <a:endParaRPr sz="2800">
              <a:solidFill>
                <a:srgbClr val="000000"/>
              </a:solidFill>
              <a:latin typeface="Arial Narrow"/>
              <a:ea typeface="Arial Narrow"/>
              <a:cs typeface="Arial Narrow"/>
              <a:sym typeface="Arial Narrow"/>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7"/>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a:t>Triglycerides: storage of fat</a:t>
            </a:r>
            <a:endParaRPr/>
          </a:p>
        </p:txBody>
      </p:sp>
      <p:pic>
        <p:nvPicPr>
          <p:cNvPr id="116" name="Google Shape;116;p7"/>
          <p:cNvPicPr preferRelativeResize="0"/>
          <p:nvPr/>
        </p:nvPicPr>
        <p:blipFill rotWithShape="1">
          <a:blip r:embed="rId3">
            <a:alphaModFix/>
          </a:blip>
          <a:srcRect b="0" l="0" r="0" t="0"/>
          <a:stretch/>
        </p:blipFill>
        <p:spPr>
          <a:xfrm>
            <a:off x="933253" y="1806504"/>
            <a:ext cx="3713391" cy="3107522"/>
          </a:xfrm>
          <a:prstGeom prst="rect">
            <a:avLst/>
          </a:prstGeom>
          <a:noFill/>
          <a:ln>
            <a:noFill/>
          </a:ln>
        </p:spPr>
      </p:pic>
      <p:pic>
        <p:nvPicPr>
          <p:cNvPr id="117" name="Google Shape;117;p7"/>
          <p:cNvPicPr preferRelativeResize="0"/>
          <p:nvPr/>
        </p:nvPicPr>
        <p:blipFill rotWithShape="1">
          <a:blip r:embed="rId4">
            <a:alphaModFix/>
          </a:blip>
          <a:srcRect b="0" l="0" r="0" t="0"/>
          <a:stretch/>
        </p:blipFill>
        <p:spPr>
          <a:xfrm>
            <a:off x="4497355" y="1806504"/>
            <a:ext cx="7501812" cy="28756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g2fa0f99e216_0_21"/>
          <p:cNvSpPr txBox="1"/>
          <p:nvPr>
            <p:ph type="ctrTitle"/>
          </p:nvPr>
        </p:nvSpPr>
        <p:spPr>
          <a:xfrm>
            <a:off x="415600" y="992769"/>
            <a:ext cx="11360700" cy="9270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990"/>
              <a:buNone/>
            </a:pPr>
            <a:r>
              <a:rPr lang="en-CA" sz="4410"/>
              <a:t>Biochemistry of Fats</a:t>
            </a:r>
            <a:endParaRPr sz="4410"/>
          </a:p>
        </p:txBody>
      </p:sp>
      <p:sp>
        <p:nvSpPr>
          <p:cNvPr id="124" name="Google Shape;124;g2fa0f99e216_0_21"/>
          <p:cNvSpPr txBox="1"/>
          <p:nvPr>
            <p:ph idx="1" type="subTitle"/>
          </p:nvPr>
        </p:nvSpPr>
        <p:spPr>
          <a:xfrm>
            <a:off x="415600" y="1919745"/>
            <a:ext cx="11360700" cy="43062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CA" sz="2400"/>
              <a:t>Fats and oils are composed of </a:t>
            </a:r>
            <a:r>
              <a:rPr b="1" lang="en-CA" sz="2400"/>
              <a:t>triglycerides</a:t>
            </a:r>
            <a:r>
              <a:rPr lang="en-CA" sz="2400"/>
              <a:t> - a </a:t>
            </a:r>
            <a:r>
              <a:rPr b="1" i="1" lang="en-CA" sz="2400"/>
              <a:t>Glycerol</a:t>
            </a:r>
            <a:r>
              <a:rPr lang="en-CA" sz="2400"/>
              <a:t> backbone with </a:t>
            </a:r>
            <a:r>
              <a:rPr b="1" i="1" lang="en-CA" sz="2400"/>
              <a:t>three fatty acids attached </a:t>
            </a:r>
            <a:endParaRPr sz="2400"/>
          </a:p>
          <a:p>
            <a:pPr indent="0" lvl="0" marL="0" rtl="0" algn="l">
              <a:spcBef>
                <a:spcPts val="0"/>
              </a:spcBef>
              <a:spcAft>
                <a:spcPts val="0"/>
              </a:spcAft>
              <a:buNone/>
            </a:pPr>
            <a:r>
              <a:rPr lang="en-CA" sz="2400"/>
              <a:t>Fatty acids can be: </a:t>
            </a:r>
            <a:r>
              <a:rPr b="1" i="1" lang="en-CA" sz="2400"/>
              <a:t>Short chain</a:t>
            </a:r>
            <a:r>
              <a:rPr lang="en-CA" sz="2400"/>
              <a:t> (2 - 5 Carbons)</a:t>
            </a:r>
            <a:endParaRPr sz="2400"/>
          </a:p>
          <a:p>
            <a:pPr indent="0" lvl="0" marL="0" rtl="0" algn="l">
              <a:spcBef>
                <a:spcPts val="0"/>
              </a:spcBef>
              <a:spcAft>
                <a:spcPts val="0"/>
              </a:spcAft>
              <a:buNone/>
            </a:pPr>
            <a:r>
              <a:rPr lang="en-CA" sz="2400"/>
              <a:t>					    </a:t>
            </a:r>
            <a:r>
              <a:rPr b="1" i="1" lang="en-CA" sz="2400"/>
              <a:t>Medium Chain</a:t>
            </a:r>
            <a:r>
              <a:rPr lang="en-CA" sz="2400"/>
              <a:t> (6 -12 Carbons)  or</a:t>
            </a:r>
            <a:endParaRPr sz="2400"/>
          </a:p>
          <a:p>
            <a:pPr indent="0" lvl="0" marL="0" rtl="0" algn="l">
              <a:spcBef>
                <a:spcPts val="0"/>
              </a:spcBef>
              <a:spcAft>
                <a:spcPts val="0"/>
              </a:spcAft>
              <a:buNone/>
            </a:pPr>
            <a:r>
              <a:rPr lang="en-CA" sz="2400"/>
              <a:t>					    </a:t>
            </a:r>
            <a:r>
              <a:rPr b="1" i="1" lang="en-CA" sz="2400"/>
              <a:t>Long </a:t>
            </a:r>
            <a:r>
              <a:rPr b="1" i="1" lang="en-CA" sz="2400"/>
              <a:t>chain</a:t>
            </a:r>
            <a:r>
              <a:rPr lang="en-CA" sz="2400"/>
              <a:t> (13 or more Carbons)</a:t>
            </a:r>
            <a:endParaRPr sz="2400"/>
          </a:p>
          <a:p>
            <a:pPr indent="0" lvl="0" marL="0" rtl="0" algn="l">
              <a:spcBef>
                <a:spcPts val="0"/>
              </a:spcBef>
              <a:spcAft>
                <a:spcPts val="0"/>
              </a:spcAft>
              <a:buNone/>
            </a:pPr>
            <a:r>
              <a:rPr lang="en-CA" sz="2400"/>
              <a:t>Fatty Acids may also be </a:t>
            </a:r>
            <a:r>
              <a:rPr b="1" lang="en-CA" sz="2400"/>
              <a:t>Saturated, Monounsaturated or Polyunsaturated </a:t>
            </a:r>
            <a:r>
              <a:rPr lang="en-CA" sz="2400"/>
              <a:t>(see next slide)</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CA" sz="2400" u="sng">
                <a:solidFill>
                  <a:schemeClr val="hlink"/>
                </a:solidFill>
                <a:hlinkClick r:id="rId3"/>
              </a:rPr>
              <a:t>Fats Osmosis</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8"/>
          <p:cNvSpPr txBox="1"/>
          <p:nvPr>
            <p:ph type="ctrTitle"/>
          </p:nvPr>
        </p:nvSpPr>
        <p:spPr>
          <a:xfrm>
            <a:off x="288099" y="169651"/>
            <a:ext cx="11008355" cy="87001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sz="3600"/>
              <a:t>Saturated vs. unsaturated Fatty Acids (filled with H or not)</a:t>
            </a:r>
            <a:endParaRPr/>
          </a:p>
        </p:txBody>
      </p:sp>
      <p:pic>
        <p:nvPicPr>
          <p:cNvPr descr="http://www.aafp.org/afp/2009/0815/afp20090815p345-f1.gif" id="131" name="Google Shape;131;p8"/>
          <p:cNvPicPr preferRelativeResize="0"/>
          <p:nvPr/>
        </p:nvPicPr>
        <p:blipFill rotWithShape="1">
          <a:blip r:embed="rId3">
            <a:alphaModFix/>
          </a:blip>
          <a:srcRect b="0" l="0" r="0" t="0"/>
          <a:stretch/>
        </p:blipFill>
        <p:spPr>
          <a:xfrm>
            <a:off x="193150" y="1029224"/>
            <a:ext cx="3978025" cy="5078675"/>
          </a:xfrm>
          <a:prstGeom prst="rect">
            <a:avLst/>
          </a:prstGeom>
          <a:noFill/>
          <a:ln>
            <a:noFill/>
          </a:ln>
        </p:spPr>
      </p:pic>
      <p:sp>
        <p:nvSpPr>
          <p:cNvPr id="132" name="Google Shape;132;p8"/>
          <p:cNvSpPr txBox="1"/>
          <p:nvPr/>
        </p:nvSpPr>
        <p:spPr>
          <a:xfrm>
            <a:off x="4246325" y="1039650"/>
            <a:ext cx="7653300" cy="5510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Saturation</a:t>
            </a:r>
            <a:r>
              <a:rPr lang="en-CA" sz="2200">
                <a:solidFill>
                  <a:schemeClr val="dk1"/>
                </a:solidFill>
                <a:latin typeface="Arial Narrow"/>
                <a:ea typeface="Arial Narrow"/>
                <a:cs typeface="Arial Narrow"/>
                <a:sym typeface="Arial Narrow"/>
              </a:rPr>
              <a:t> refers to whether a fatty acid chain is holding all of the hydrogen</a:t>
            </a:r>
            <a:r>
              <a:rPr lang="en-CA" sz="1600"/>
              <a:t> </a:t>
            </a:r>
            <a:r>
              <a:rPr lang="en-CA" sz="2200">
                <a:solidFill>
                  <a:schemeClr val="dk1"/>
                </a:solidFill>
                <a:latin typeface="Arial Narrow"/>
                <a:ea typeface="Arial Narrow"/>
                <a:cs typeface="Arial Narrow"/>
                <a:sym typeface="Arial Narrow"/>
              </a:rPr>
              <a:t>(H) atoms it can hold. If every available bond from the carbons (C) is holding</a:t>
            </a:r>
            <a:r>
              <a:rPr lang="en-CA" sz="1600"/>
              <a:t> </a:t>
            </a:r>
            <a:r>
              <a:rPr lang="en-CA" sz="2200">
                <a:solidFill>
                  <a:schemeClr val="dk1"/>
                </a:solidFill>
                <a:latin typeface="Arial Narrow"/>
                <a:ea typeface="Arial Narrow"/>
                <a:cs typeface="Arial Narrow"/>
                <a:sym typeface="Arial Narrow"/>
              </a:rPr>
              <a:t>an H, the chain forms a </a:t>
            </a:r>
            <a:r>
              <a:rPr b="1" lang="en-CA" sz="2200">
                <a:solidFill>
                  <a:schemeClr val="dk1"/>
                </a:solidFill>
                <a:latin typeface="Arial Narrow"/>
                <a:ea typeface="Arial Narrow"/>
                <a:cs typeface="Arial Narrow"/>
                <a:sym typeface="Arial Narrow"/>
              </a:rPr>
              <a:t>saturated fatty acid (filled to capacity with H</a:t>
            </a:r>
            <a:r>
              <a:rPr lang="en-CA" sz="2200">
                <a:solidFill>
                  <a:schemeClr val="dk1"/>
                </a:solidFill>
                <a:latin typeface="Arial Narrow"/>
                <a:ea typeface="Arial Narrow"/>
                <a:cs typeface="Arial Narrow"/>
                <a:sym typeface="Arial Narrow"/>
              </a:rPr>
              <a:t>)</a:t>
            </a:r>
            <a:endParaRPr sz="1600"/>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Unsaturated</a:t>
            </a:r>
            <a:r>
              <a:rPr lang="en-CA" sz="2200">
                <a:solidFill>
                  <a:schemeClr val="dk1"/>
                </a:solidFill>
                <a:latin typeface="Arial Narrow"/>
                <a:ea typeface="Arial Narrow"/>
                <a:cs typeface="Arial Narrow"/>
                <a:sym typeface="Arial Narrow"/>
              </a:rPr>
              <a:t> fatty acid contains one or more points of unsaturation.</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CA" sz="2200">
                <a:solidFill>
                  <a:schemeClr val="dk1"/>
                </a:solidFill>
                <a:latin typeface="Arial Narrow"/>
                <a:ea typeface="Arial Narrow"/>
                <a:cs typeface="Arial Narrow"/>
                <a:sym typeface="Arial Narrow"/>
              </a:rPr>
              <a:t>One point of </a:t>
            </a:r>
            <a:r>
              <a:rPr lang="en-CA" sz="2200">
                <a:solidFill>
                  <a:schemeClr val="dk1"/>
                </a:solidFill>
                <a:latin typeface="Arial Narrow"/>
                <a:ea typeface="Arial Narrow"/>
                <a:cs typeface="Arial Narrow"/>
                <a:sym typeface="Arial Narrow"/>
              </a:rPr>
              <a:t>unsaturation</a:t>
            </a:r>
            <a:r>
              <a:rPr lang="en-CA" sz="2200">
                <a:solidFill>
                  <a:schemeClr val="dk1"/>
                </a:solidFill>
                <a:latin typeface="Arial Narrow"/>
                <a:ea typeface="Arial Narrow"/>
                <a:cs typeface="Arial Narrow"/>
                <a:sym typeface="Arial Narrow"/>
              </a:rPr>
              <a:t> is a </a:t>
            </a:r>
            <a:r>
              <a:rPr b="1" lang="en-CA" sz="2200">
                <a:solidFill>
                  <a:schemeClr val="dk1"/>
                </a:solidFill>
                <a:latin typeface="Arial Narrow"/>
                <a:ea typeface="Arial Narrow"/>
                <a:cs typeface="Arial Narrow"/>
                <a:sym typeface="Arial Narrow"/>
              </a:rPr>
              <a:t>Monounsaturated fatty acid.</a:t>
            </a:r>
            <a:endParaRPr b="1"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CA" sz="2200">
                <a:solidFill>
                  <a:schemeClr val="dk1"/>
                </a:solidFill>
                <a:latin typeface="Arial Narrow"/>
                <a:ea typeface="Arial Narrow"/>
                <a:cs typeface="Arial Narrow"/>
                <a:sym typeface="Arial Narrow"/>
              </a:rPr>
              <a:t>With 2 or more points of unsaturation, it is a </a:t>
            </a:r>
            <a:r>
              <a:rPr b="1" lang="en-CA" sz="2200">
                <a:solidFill>
                  <a:schemeClr val="dk1"/>
                </a:solidFill>
                <a:latin typeface="Arial Narrow"/>
                <a:ea typeface="Arial Narrow"/>
                <a:cs typeface="Arial Narrow"/>
                <a:sym typeface="Arial Narrow"/>
              </a:rPr>
              <a:t>polyunsaturated fatty acid</a:t>
            </a:r>
            <a:r>
              <a:rPr lang="en-CA" sz="2200">
                <a:solidFill>
                  <a:schemeClr val="dk1"/>
                </a:solidFill>
                <a:latin typeface="Arial Narrow"/>
                <a:ea typeface="Arial Narrow"/>
                <a:cs typeface="Arial Narrow"/>
                <a:sym typeface="Arial Narrow"/>
              </a:rPr>
              <a:t>.</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2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Font typeface="Arial"/>
              <a:buNone/>
            </a:pPr>
            <a:r>
              <a:rPr b="1" lang="en-CA" sz="2200">
                <a:solidFill>
                  <a:schemeClr val="dk1"/>
                </a:solidFill>
                <a:latin typeface="Arial Narrow"/>
                <a:ea typeface="Arial Narrow"/>
                <a:cs typeface="Arial Narrow"/>
                <a:sym typeface="Arial Narrow"/>
              </a:rPr>
              <a:t>Point of unsaturation</a:t>
            </a:r>
            <a:r>
              <a:rPr lang="en-CA" sz="2200">
                <a:solidFill>
                  <a:schemeClr val="dk1"/>
                </a:solidFill>
                <a:latin typeface="Arial Narrow"/>
                <a:ea typeface="Arial Narrow"/>
                <a:cs typeface="Arial Narrow"/>
                <a:sym typeface="Arial Narrow"/>
              </a:rPr>
              <a:t>: the chain has a place where H are missing </a:t>
            </a:r>
            <a:endParaRPr sz="1600">
              <a:solidFill>
                <a:schemeClr val="dk1"/>
              </a:solidFill>
            </a:endParaRPr>
          </a:p>
          <a:p>
            <a:pPr indent="0" lvl="0" marL="0" rtl="0" algn="l">
              <a:spcBef>
                <a:spcPts val="0"/>
              </a:spcBef>
              <a:spcAft>
                <a:spcPts val="0"/>
              </a:spcAft>
              <a:buNone/>
            </a:pPr>
            <a:r>
              <a:rPr lang="en-CA" sz="2200">
                <a:solidFill>
                  <a:schemeClr val="dk1"/>
                </a:solidFill>
                <a:latin typeface="Arial Narrow"/>
                <a:ea typeface="Arial Narrow"/>
                <a:cs typeface="Arial Narrow"/>
                <a:sym typeface="Arial Narrow"/>
              </a:rPr>
              <a:t>(an “empty spot”)</a:t>
            </a:r>
            <a:endParaRPr sz="22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Font typeface="Arial"/>
              <a:buNone/>
            </a:pPr>
            <a:r>
              <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Degree of saturation of fatty acids in a fat affects temperature</a:t>
            </a:r>
            <a:r>
              <a:rPr lang="en-CA" sz="2200">
                <a:solidFill>
                  <a:schemeClr val="dk1"/>
                </a:solidFill>
                <a:latin typeface="Arial Narrow"/>
                <a:ea typeface="Arial Narrow"/>
                <a:cs typeface="Arial Narrow"/>
                <a:sym typeface="Arial Narrow"/>
              </a:rPr>
              <a:t> at which the fat melts (it determines the fat’s softness or hardness)</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b="1" lang="en-CA" sz="2200">
                <a:solidFill>
                  <a:schemeClr val="dk1"/>
                </a:solidFill>
                <a:latin typeface="Arial Narrow"/>
                <a:ea typeface="Arial Narrow"/>
                <a:cs typeface="Arial Narrow"/>
                <a:sym typeface="Arial Narrow"/>
              </a:rPr>
              <a:t>In general, animal fats tend to be saturated, while plant fats are likely unsaturated. </a:t>
            </a:r>
            <a:r>
              <a:rPr b="1" lang="en-CA" sz="2200" u="sng">
                <a:solidFill>
                  <a:schemeClr val="hlink"/>
                </a:solidFill>
                <a:latin typeface="Arial Narrow"/>
                <a:ea typeface="Arial Narrow"/>
                <a:cs typeface="Arial Narrow"/>
                <a:sym typeface="Arial Narrow"/>
                <a:hlinkClick r:id="rId4"/>
              </a:rPr>
              <a:t>Ted Ed</a:t>
            </a:r>
            <a:endParaRPr b="1" sz="2200">
              <a:solidFill>
                <a:schemeClr val="dk1"/>
              </a:solidFill>
              <a:latin typeface="Arial Narrow"/>
              <a:ea typeface="Arial Narrow"/>
              <a:cs typeface="Arial Narrow"/>
              <a:sym typeface="Arial Narrow"/>
            </a:endParaRPr>
          </a:p>
        </p:txBody>
      </p:sp>
      <p:sp>
        <p:nvSpPr>
          <p:cNvPr id="133" name="Google Shape;133;p8"/>
          <p:cNvSpPr/>
          <p:nvPr/>
        </p:nvSpPr>
        <p:spPr>
          <a:xfrm>
            <a:off x="1089764" y="4371583"/>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
        <p:nvSpPr>
          <p:cNvPr id="134" name="Google Shape;134;p8"/>
          <p:cNvSpPr/>
          <p:nvPr/>
        </p:nvSpPr>
        <p:spPr>
          <a:xfrm>
            <a:off x="1530263" y="4373671"/>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
        <p:nvSpPr>
          <p:cNvPr id="135" name="Google Shape;135;p8"/>
          <p:cNvSpPr/>
          <p:nvPr/>
        </p:nvSpPr>
        <p:spPr>
          <a:xfrm>
            <a:off x="1995813" y="4475967"/>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
        <p:nvSpPr>
          <p:cNvPr id="136" name="Google Shape;136;p8"/>
          <p:cNvSpPr/>
          <p:nvPr/>
        </p:nvSpPr>
        <p:spPr>
          <a:xfrm>
            <a:off x="1966586" y="2780778"/>
            <a:ext cx="388307" cy="513567"/>
          </a:xfrm>
          <a:prstGeom prst="ellipse">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Narrow"/>
              <a:ea typeface="Arial Narrow"/>
              <a:cs typeface="Arial Narrow"/>
              <a:sym typeface="Arial Narro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par>
                                <p:cTn fill="hold" nodeType="with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Effects of processing on unsaturated fats</a:t>
            </a:r>
            <a:endParaRPr/>
          </a:p>
        </p:txBody>
      </p:sp>
      <p:sp>
        <p:nvSpPr>
          <p:cNvPr id="142" name="Google Shape;142;p22"/>
          <p:cNvSpPr txBox="1"/>
          <p:nvPr/>
        </p:nvSpPr>
        <p:spPr>
          <a:xfrm>
            <a:off x="582816" y="1052185"/>
            <a:ext cx="11167200" cy="6003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What is “hydrogenated vegetable oil”?</a:t>
            </a:r>
            <a:endParaRPr sz="2400">
              <a:solidFill>
                <a:srgbClr val="000000"/>
              </a:solidFill>
              <a:latin typeface="Arimo"/>
              <a:ea typeface="Arimo"/>
              <a:cs typeface="Arimo"/>
              <a:sym typeface="Arimo"/>
            </a:endParaRPr>
          </a:p>
          <a:p>
            <a:pPr indent="-285750" lvl="0" marL="285750" marR="0" rtl="0" algn="l">
              <a:lnSpc>
                <a:spcPct val="150000"/>
              </a:lnSpc>
              <a:spcBef>
                <a:spcPts val="0"/>
              </a:spcBef>
              <a:spcAft>
                <a:spcPts val="0"/>
              </a:spcAft>
              <a:buSzPts val="2400"/>
              <a:buFont typeface="Arimo"/>
              <a:buChar char="•"/>
            </a:pPr>
            <a:r>
              <a:rPr lang="en-CA" sz="2400" u="sng">
                <a:solidFill>
                  <a:schemeClr val="hlink"/>
                </a:solidFill>
                <a:latin typeface="Arimo"/>
                <a:ea typeface="Arimo"/>
                <a:cs typeface="Arimo"/>
                <a:sym typeface="Arimo"/>
                <a:hlinkClick r:id="rId3"/>
              </a:rPr>
              <a:t>https://youtu.be/brs2nMubr84</a:t>
            </a:r>
            <a:endParaRPr sz="2400">
              <a:latin typeface="Arimo"/>
              <a:ea typeface="Arimo"/>
              <a:cs typeface="Arimo"/>
              <a:sym typeface="Arimo"/>
            </a:endParaRPr>
          </a:p>
          <a:p>
            <a:pPr indent="-285750" lvl="0" marL="285750" marR="0" rtl="0" algn="l">
              <a:lnSpc>
                <a:spcPct val="150000"/>
              </a:lnSpc>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Hydrogenation</a:t>
            </a:r>
            <a:r>
              <a:rPr lang="en-CA" sz="2400">
                <a:solidFill>
                  <a:srgbClr val="000000"/>
                </a:solidFill>
                <a:latin typeface="Arimo"/>
                <a:ea typeface="Arimo"/>
                <a:cs typeface="Arimo"/>
                <a:sym typeface="Arimo"/>
              </a:rPr>
              <a:t> of fats makes them stay fresher longer and also changes their physical properties</a:t>
            </a:r>
            <a:endParaRPr/>
          </a:p>
          <a:p>
            <a:pPr indent="-285750" lvl="0" marL="285750" marR="0" rtl="0" algn="l">
              <a:lnSpc>
                <a:spcPct val="150000"/>
              </a:lnSpc>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Hydrogenated fats resist rancidity better, are firmer textured, have a higher smoking point (for frying) than unsaturated oils</a:t>
            </a:r>
            <a:endParaRPr/>
          </a:p>
          <a:p>
            <a:pPr indent="-285750" lvl="0" marL="285750" marR="0" rtl="0" algn="l">
              <a:lnSpc>
                <a:spcPct val="150000"/>
              </a:lnSpc>
              <a:spcBef>
                <a:spcPts val="0"/>
              </a:spcBef>
              <a:spcAft>
                <a:spcPts val="0"/>
              </a:spcAft>
              <a:buClr>
                <a:srgbClr val="000000"/>
              </a:buClr>
              <a:buSzPts val="2400"/>
              <a:buFont typeface="Arial"/>
              <a:buChar char="•"/>
            </a:pPr>
            <a:r>
              <a:rPr lang="en-CA" sz="2400">
                <a:latin typeface="Arimo"/>
                <a:ea typeface="Arimo"/>
                <a:cs typeface="Arimo"/>
                <a:sym typeface="Arimo"/>
              </a:rPr>
              <a:t>BUT </a:t>
            </a:r>
            <a:r>
              <a:rPr lang="en-CA" sz="2400">
                <a:solidFill>
                  <a:srgbClr val="000000"/>
                </a:solidFill>
                <a:latin typeface="Arimo"/>
                <a:ea typeface="Arimo"/>
                <a:cs typeface="Arimo"/>
                <a:sym typeface="Arimo"/>
              </a:rPr>
              <a:t>Hydrogenated fats also lose health benefits of unsaturated oils</a:t>
            </a:r>
            <a:endParaRPr sz="2400">
              <a:solidFill>
                <a:srgbClr val="000000"/>
              </a:solidFill>
              <a:latin typeface="Arimo"/>
              <a:ea typeface="Arimo"/>
              <a:cs typeface="Arimo"/>
              <a:sym typeface="Arimo"/>
            </a:endParaRPr>
          </a:p>
          <a:p>
            <a:pPr indent="-285750" lvl="0" marL="285750" marR="0" rtl="0" algn="l">
              <a:lnSpc>
                <a:spcPct val="150000"/>
              </a:lnSpc>
              <a:spcBef>
                <a:spcPts val="0"/>
              </a:spcBef>
              <a:spcAft>
                <a:spcPts val="0"/>
              </a:spcAft>
              <a:buSzPts val="2400"/>
              <a:buFont typeface="Arimo"/>
              <a:buChar char="•"/>
            </a:pPr>
            <a:r>
              <a:rPr lang="en-CA" sz="2400">
                <a:latin typeface="Arimo"/>
                <a:ea typeface="Arimo"/>
                <a:cs typeface="Arimo"/>
                <a:sym typeface="Arimo"/>
              </a:rPr>
              <a:t>PARTLY HYDROGENATED OILS = TRANS FATS</a:t>
            </a:r>
            <a:endParaRPr sz="2400">
              <a:latin typeface="Arimo"/>
              <a:ea typeface="Arimo"/>
              <a:cs typeface="Arimo"/>
              <a:sym typeface="Arimo"/>
            </a:endParaRPr>
          </a:p>
          <a:p>
            <a:pPr indent="0" lvl="0" marL="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a:p>
            <a:pPr indent="0" lvl="0" marL="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a:p>
            <a:pPr indent="-133350" lvl="0" marL="285750" marR="0" rtl="0" algn="l">
              <a:lnSpc>
                <a:spcPct val="150000"/>
              </a:lnSpc>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Trans fatty acids –are they harmful?</a:t>
            </a:r>
            <a:endParaRPr/>
          </a:p>
        </p:txBody>
      </p:sp>
      <p:sp>
        <p:nvSpPr>
          <p:cNvPr id="148" name="Google Shape;148;p23"/>
          <p:cNvSpPr txBox="1"/>
          <p:nvPr/>
        </p:nvSpPr>
        <p:spPr>
          <a:xfrm>
            <a:off x="569775" y="1052177"/>
            <a:ext cx="11167200" cy="2124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Through partial hydrogenation, some of the unsaturated oils end up changing their shapes instead of becoming saturated</a:t>
            </a:r>
            <a:endParaRPr/>
          </a:p>
          <a:p>
            <a:pPr indent="-133350" lvl="0" marL="285750" marR="0" rtl="0" algn="l">
              <a:lnSpc>
                <a:spcPct val="150000"/>
              </a:lnSpc>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lnSpc>
                <a:spcPct val="150000"/>
              </a:lnSpc>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p:txBody>
      </p:sp>
      <p:pic>
        <p:nvPicPr>
          <p:cNvPr descr="http://www.thelabrat.com/images/transfat1.jpg" id="149" name="Google Shape;149;p23"/>
          <p:cNvPicPr preferRelativeResize="0"/>
          <p:nvPr/>
        </p:nvPicPr>
        <p:blipFill rotWithShape="1">
          <a:blip r:embed="rId3">
            <a:alphaModFix/>
          </a:blip>
          <a:srcRect b="0" l="0" r="0" t="0"/>
          <a:stretch/>
        </p:blipFill>
        <p:spPr>
          <a:xfrm>
            <a:off x="844506" y="2356154"/>
            <a:ext cx="5618924" cy="2494889"/>
          </a:xfrm>
          <a:prstGeom prst="rect">
            <a:avLst/>
          </a:prstGeom>
          <a:noFill/>
          <a:ln cap="flat" cmpd="sng" w="9525">
            <a:solidFill>
              <a:srgbClr val="92D050"/>
            </a:solidFill>
            <a:prstDash val="solid"/>
            <a:round/>
            <a:headEnd len="sm" w="sm" type="none"/>
            <a:tailEnd len="sm" w="sm" type="none"/>
          </a:ln>
        </p:spPr>
      </p:pic>
      <p:sp>
        <p:nvSpPr>
          <p:cNvPr id="150" name="Google Shape;150;p23"/>
          <p:cNvSpPr txBox="1"/>
          <p:nvPr/>
        </p:nvSpPr>
        <p:spPr>
          <a:xfrm>
            <a:off x="6696132" y="2379239"/>
            <a:ext cx="5714065" cy="3416320"/>
          </a:xfrm>
          <a:prstGeom prst="rect">
            <a:avLst/>
          </a:prstGeom>
          <a:noFill/>
          <a:ln>
            <a:noFill/>
          </a:ln>
        </p:spPr>
        <p:txBody>
          <a:bodyPr anchorCtr="0" anchor="t" bIns="45700" lIns="91425" spcFirstLastPara="1" rIns="91425" wrap="square" tIns="45700">
            <a:spAutoFit/>
          </a:bodyPr>
          <a:lstStyle/>
          <a:p>
            <a:pPr indent="-152400" lvl="0" marL="0" marR="0" rtl="0" algn="l">
              <a:spcBef>
                <a:spcPts val="0"/>
              </a:spcBef>
              <a:spcAft>
                <a:spcPts val="0"/>
              </a:spcAft>
              <a:buClr>
                <a:schemeClr val="dk1"/>
              </a:buClr>
              <a:buSzPts val="2400"/>
              <a:buFont typeface="Arial"/>
              <a:buChar char="•"/>
            </a:pPr>
            <a:r>
              <a:rPr lang="en-CA" sz="2400">
                <a:solidFill>
                  <a:schemeClr val="dk1"/>
                </a:solidFill>
                <a:latin typeface="Arial Narrow"/>
                <a:ea typeface="Arial Narrow"/>
                <a:cs typeface="Arial Narrow"/>
                <a:sym typeface="Arial Narrow"/>
              </a:rPr>
              <a:t> Trans fats raise LDL and lower HDL,</a:t>
            </a:r>
            <a:endParaRPr/>
          </a:p>
          <a:p>
            <a:pPr indent="0" lvl="0" marL="0" marR="0" rtl="0" algn="l">
              <a:spcBef>
                <a:spcPts val="0"/>
              </a:spcBef>
              <a:spcAft>
                <a:spcPts val="0"/>
              </a:spcAft>
              <a:buNone/>
            </a:pPr>
            <a:r>
              <a:rPr lang="en-CA" sz="2400">
                <a:solidFill>
                  <a:schemeClr val="dk1"/>
                </a:solidFill>
                <a:latin typeface="Arial Narrow"/>
                <a:ea typeface="Arial Narrow"/>
                <a:cs typeface="Arial Narrow"/>
                <a:sym typeface="Arial Narrow"/>
              </a:rPr>
              <a:t> as well as promote inflammation</a:t>
            </a:r>
            <a:endParaRPr/>
          </a:p>
          <a:p>
            <a:pPr indent="-152400" lvl="0" marL="0" marR="0" rtl="0" algn="l">
              <a:spcBef>
                <a:spcPts val="0"/>
              </a:spcBef>
              <a:spcAft>
                <a:spcPts val="0"/>
              </a:spcAft>
              <a:buClr>
                <a:schemeClr val="dk1"/>
              </a:buClr>
              <a:buSzPts val="2400"/>
              <a:buFont typeface="Arial"/>
              <a:buChar char="•"/>
            </a:pPr>
            <a:r>
              <a:rPr lang="en-CA" sz="2400">
                <a:solidFill>
                  <a:schemeClr val="dk1"/>
                </a:solidFill>
                <a:latin typeface="Arial Narrow"/>
                <a:ea typeface="Arial Narrow"/>
                <a:cs typeface="Arial Narrow"/>
                <a:sym typeface="Arial Narrow"/>
              </a:rPr>
              <a:t> Trans fats act somewhat like saturated </a:t>
            </a:r>
            <a:endParaRPr/>
          </a:p>
          <a:p>
            <a:pPr indent="0" lvl="0" marL="0" marR="0" rtl="0" algn="l">
              <a:spcBef>
                <a:spcPts val="0"/>
              </a:spcBef>
              <a:spcAft>
                <a:spcPts val="0"/>
              </a:spcAft>
              <a:buNone/>
            </a:pPr>
            <a:r>
              <a:rPr lang="en-CA" sz="2400">
                <a:solidFill>
                  <a:schemeClr val="dk1"/>
                </a:solidFill>
                <a:latin typeface="Arial Narrow"/>
                <a:ea typeface="Arial Narrow"/>
                <a:cs typeface="Arial Narrow"/>
                <a:sym typeface="Arial Narrow"/>
              </a:rPr>
              <a:t> fats in the body</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t/>
            </a:r>
            <a:endParaRPr sz="24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CA" sz="2400">
                <a:solidFill>
                  <a:schemeClr val="dk1"/>
                </a:solidFill>
                <a:latin typeface="Arial Narrow"/>
                <a:ea typeface="Arial Narrow"/>
                <a:cs typeface="Arial Narrow"/>
                <a:sym typeface="Arial Narrow"/>
              </a:rPr>
              <a:t>Lipid Review:</a:t>
            </a:r>
            <a:endParaRPr/>
          </a:p>
          <a:p>
            <a:pPr indent="0" lvl="0" marL="0" marR="0" rtl="0" algn="l">
              <a:spcBef>
                <a:spcPts val="0"/>
              </a:spcBef>
              <a:spcAft>
                <a:spcPts val="0"/>
              </a:spcAft>
              <a:buNone/>
            </a:pPr>
            <a:r>
              <a:rPr lang="en-CA" sz="2400" u="sng">
                <a:solidFill>
                  <a:schemeClr val="dk1"/>
                </a:solidFill>
                <a:latin typeface="Arial Narrow"/>
                <a:ea typeface="Arial Narrow"/>
                <a:cs typeface="Arial Narrow"/>
                <a:sym typeface="Arial Narrow"/>
                <a:hlinkClick r:id="rId4">
                  <a:extLst>
                    <a:ext uri="{A12FA001-AC4F-418D-AE19-62706E023703}">
                      <ahyp:hlinkClr val="tx"/>
                    </a:ext>
                  </a:extLst>
                </a:hlinkClick>
              </a:rPr>
              <a:t>https://youtu.be/BVxeeiR7JB0</a:t>
            </a:r>
            <a:endParaRPr sz="2400">
              <a:solidFill>
                <a:schemeClr val="dk1"/>
              </a:solidFill>
              <a:latin typeface="Arial Narrow"/>
              <a:ea typeface="Arial Narrow"/>
              <a:cs typeface="Arial Narrow"/>
              <a:sym typeface="Arial Narro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Essential polyunsaturated fatty acids</a:t>
            </a:r>
            <a:endParaRPr/>
          </a:p>
        </p:txBody>
      </p:sp>
      <p:sp>
        <p:nvSpPr>
          <p:cNvPr id="156" name="Google Shape;156;p20"/>
          <p:cNvSpPr txBox="1"/>
          <p:nvPr/>
        </p:nvSpPr>
        <p:spPr>
          <a:xfrm>
            <a:off x="669976" y="1077237"/>
            <a:ext cx="11167200" cy="3786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Char char="•"/>
            </a:pPr>
            <a:r>
              <a:rPr lang="en-CA" sz="2400">
                <a:latin typeface="Arimo"/>
                <a:ea typeface="Arimo"/>
                <a:cs typeface="Arimo"/>
                <a:sym typeface="Arimo"/>
              </a:rPr>
              <a:t>Recall that </a:t>
            </a:r>
            <a:r>
              <a:rPr i="1" lang="en-CA" sz="2400">
                <a:latin typeface="Arimo"/>
                <a:ea typeface="Arimo"/>
                <a:cs typeface="Arimo"/>
                <a:sym typeface="Arimo"/>
              </a:rPr>
              <a:t>Essential </a:t>
            </a:r>
            <a:r>
              <a:rPr lang="en-CA" sz="2400">
                <a:latin typeface="Arimo"/>
                <a:ea typeface="Arimo"/>
                <a:cs typeface="Arimo"/>
                <a:sym typeface="Arimo"/>
              </a:rPr>
              <a:t>means we must get these fatty acids through the diet</a:t>
            </a:r>
            <a:endParaRPr sz="2400">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Linoleic acid and linolenic acid: they must be supplied by diet</a:t>
            </a:r>
            <a:r>
              <a:rPr lang="en-CA" sz="2400">
                <a:solidFill>
                  <a:srgbClr val="000000"/>
                </a:solidFill>
                <a:latin typeface="Arimo"/>
                <a:ea typeface="Arimo"/>
                <a:cs typeface="Arimo"/>
                <a:sym typeface="Arimo"/>
              </a:rPr>
              <a:t> (essential nutrients)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Raw materials necessary to make </a:t>
            </a:r>
            <a:r>
              <a:rPr b="1" lang="en-CA" sz="2400">
                <a:solidFill>
                  <a:srgbClr val="000000"/>
                </a:solidFill>
                <a:latin typeface="Arimo"/>
                <a:ea typeface="Arimo"/>
                <a:cs typeface="Arimo"/>
                <a:sym typeface="Arimo"/>
              </a:rPr>
              <a:t>eicosanoids</a:t>
            </a:r>
            <a:r>
              <a:rPr lang="en-CA" sz="2400">
                <a:solidFill>
                  <a:srgbClr val="000000"/>
                </a:solidFill>
                <a:latin typeface="Arimo"/>
                <a:ea typeface="Arimo"/>
                <a:cs typeface="Arimo"/>
                <a:sym typeface="Arimo"/>
              </a:rPr>
              <a:t>: hormone-like, affect wide range of diverse body functions, such as muscle relaxation and contraction; blood vessel dilation and constriction, blood clot formation, blood lipid regulation, immune responses, inflammation, pain</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Aspirin (NSAIDs) relieves fever, inflammation and pain by slowing synthesis of eicosanoids such as prostaglandins &amp; thyroxine</a:t>
            </a:r>
            <a:endParaRPr/>
          </a:p>
          <a:p>
            <a:pPr indent="0" lvl="0" marL="457200" marR="0" rtl="0" algn="l">
              <a:spcBef>
                <a:spcPts val="0"/>
              </a:spcBef>
              <a:spcAft>
                <a:spcPts val="0"/>
              </a:spcAft>
              <a:buNone/>
            </a:pPr>
            <a:r>
              <a:rPr lang="en-CA" sz="2400" u="sng">
                <a:solidFill>
                  <a:schemeClr val="hlink"/>
                </a:solidFill>
                <a:latin typeface="Arimo"/>
                <a:ea typeface="Arimo"/>
                <a:cs typeface="Arimo"/>
                <a:sym typeface="Arimo"/>
                <a:hlinkClick r:id="rId3"/>
              </a:rPr>
              <a:t>Whats Up Dude Fatty Acids</a:t>
            </a:r>
            <a:endParaRPr sz="2400">
              <a:solidFill>
                <a:srgbClr val="000000"/>
              </a:solidFill>
              <a:latin typeface="Arimo"/>
              <a:ea typeface="Arimo"/>
              <a:cs typeface="Arimo"/>
              <a:sym typeface="Arim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1"/>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Omega-6 and Omega-3 fatty acid families</a:t>
            </a:r>
            <a:endParaRPr/>
          </a:p>
        </p:txBody>
      </p:sp>
      <p:sp>
        <p:nvSpPr>
          <p:cNvPr id="162" name="Google Shape;162;p21"/>
          <p:cNvSpPr txBox="1"/>
          <p:nvPr/>
        </p:nvSpPr>
        <p:spPr>
          <a:xfrm>
            <a:off x="569768" y="1039659"/>
            <a:ext cx="11167200" cy="48948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Linoleic acid: </a:t>
            </a:r>
            <a:r>
              <a:rPr lang="en-CA" sz="2400">
                <a:solidFill>
                  <a:srgbClr val="000000"/>
                </a:solidFill>
                <a:latin typeface="Arimo"/>
                <a:ea typeface="Arimo"/>
                <a:cs typeface="Arimo"/>
                <a:sym typeface="Arimo"/>
              </a:rPr>
              <a:t>parent member of the </a:t>
            </a:r>
            <a:r>
              <a:rPr b="1" lang="en-CA" sz="2400">
                <a:solidFill>
                  <a:srgbClr val="000000"/>
                </a:solidFill>
                <a:latin typeface="Arimo"/>
                <a:ea typeface="Arimo"/>
                <a:cs typeface="Arimo"/>
                <a:sym typeface="Arimo"/>
              </a:rPr>
              <a:t>omega-6 fatty acid; example of omega-6 is arachidonic acid </a:t>
            </a:r>
            <a:r>
              <a:rPr lang="en-CA" sz="2400">
                <a:solidFill>
                  <a:srgbClr val="000000"/>
                </a:solidFill>
                <a:latin typeface="Arimo"/>
                <a:ea typeface="Arimo"/>
                <a:cs typeface="Arimo"/>
                <a:sym typeface="Arimo"/>
              </a:rPr>
              <a:t>(necessary to make eicosanoids).</a:t>
            </a:r>
            <a:r>
              <a:rPr b="1" lang="en-CA" sz="2400">
                <a:solidFill>
                  <a:srgbClr val="000000"/>
                </a:solidFill>
                <a:latin typeface="Arimo"/>
                <a:ea typeface="Arimo"/>
                <a:cs typeface="Arimo"/>
                <a:sym typeface="Arimo"/>
              </a:rPr>
              <a:t> </a:t>
            </a:r>
            <a:endParaRPr/>
          </a:p>
          <a:p>
            <a:pPr indent="-133350" lvl="0" marL="285750" marR="0" rtl="0" algn="l">
              <a:spcBef>
                <a:spcPts val="0"/>
              </a:spcBef>
              <a:spcAft>
                <a:spcPts val="0"/>
              </a:spcAft>
              <a:buClr>
                <a:schemeClr val="dk1"/>
              </a:buClr>
              <a:buSzPts val="2400"/>
              <a:buFont typeface="Arial"/>
              <a:buNone/>
            </a:pPr>
            <a:r>
              <a:t/>
            </a:r>
            <a:endParaRPr b="1"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Linole</a:t>
            </a:r>
            <a:r>
              <a:rPr b="1" lang="en-CA" sz="2400" u="sng">
                <a:latin typeface="Arimo"/>
                <a:ea typeface="Arimo"/>
                <a:cs typeface="Arimo"/>
                <a:sym typeface="Arimo"/>
              </a:rPr>
              <a:t>N</a:t>
            </a:r>
            <a:r>
              <a:rPr b="1" lang="en-CA" sz="2400">
                <a:solidFill>
                  <a:srgbClr val="000000"/>
                </a:solidFill>
                <a:latin typeface="Arimo"/>
                <a:ea typeface="Arimo"/>
                <a:cs typeface="Arimo"/>
                <a:sym typeface="Arimo"/>
              </a:rPr>
              <a:t>ic acid: </a:t>
            </a:r>
            <a:r>
              <a:rPr lang="en-CA" sz="2400">
                <a:solidFill>
                  <a:srgbClr val="000000"/>
                </a:solidFill>
                <a:latin typeface="Arimo"/>
                <a:ea typeface="Arimo"/>
                <a:cs typeface="Arimo"/>
                <a:sym typeface="Arimo"/>
              </a:rPr>
              <a:t>parent member of the </a:t>
            </a:r>
            <a:r>
              <a:rPr b="1" lang="en-CA" sz="2400">
                <a:solidFill>
                  <a:srgbClr val="000000"/>
                </a:solidFill>
                <a:latin typeface="Arimo"/>
                <a:ea typeface="Arimo"/>
                <a:cs typeface="Arimo"/>
                <a:sym typeface="Arimo"/>
              </a:rPr>
              <a:t>omega-3 fatty acid </a:t>
            </a:r>
            <a:r>
              <a:rPr lang="en-CA" sz="2400">
                <a:solidFill>
                  <a:srgbClr val="000000"/>
                </a:solidFill>
                <a:latin typeface="Arimo"/>
                <a:ea typeface="Arimo"/>
                <a:cs typeface="Arimo"/>
                <a:sym typeface="Arimo"/>
              </a:rPr>
              <a:t>family; examples: </a:t>
            </a:r>
            <a:r>
              <a:rPr b="1" lang="en-CA" sz="2400">
                <a:solidFill>
                  <a:srgbClr val="000000"/>
                </a:solidFill>
                <a:latin typeface="Arimo"/>
                <a:ea typeface="Arimo"/>
                <a:cs typeface="Arimo"/>
                <a:sym typeface="Arimo"/>
              </a:rPr>
              <a:t>EPA and DHA </a:t>
            </a:r>
            <a:r>
              <a:rPr lang="en-CA" sz="2400">
                <a:solidFill>
                  <a:srgbClr val="000000"/>
                </a:solidFill>
                <a:latin typeface="Arimo"/>
                <a:ea typeface="Arimo"/>
                <a:cs typeface="Arimo"/>
                <a:sym typeface="Arimo"/>
              </a:rPr>
              <a:t>(abundant in oils of certain fish, lower risk of heart disease).</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Native peoples of Greenland and Alaska: diet high in fat but abundant in fish and fish oils, they have very low rate of death by heart disease.</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Omega-3s are also beneficial to immune system, joint health, skin health and protective against some cancers</a:t>
            </a:r>
            <a:endParaRPr sz="2400">
              <a:solidFill>
                <a:srgbClr val="000000"/>
              </a:solidFill>
              <a:latin typeface="Arimo"/>
              <a:ea typeface="Arimo"/>
              <a:cs typeface="Arimo"/>
              <a:sym typeface="Arimo"/>
            </a:endParaRPr>
          </a:p>
          <a:p>
            <a:pPr indent="0" lvl="0" marL="457200" marR="0" rtl="0" algn="l">
              <a:spcBef>
                <a:spcPts val="0"/>
              </a:spcBef>
              <a:spcAft>
                <a:spcPts val="0"/>
              </a:spcAft>
              <a:buNone/>
            </a:pPr>
            <a:r>
              <a:t/>
            </a:r>
            <a:endParaRPr sz="2400">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https://youtu.be/ZnvOSs7sODo</a:t>
            </a:r>
            <a:endParaRPr sz="2400">
              <a:solidFill>
                <a:srgbClr val="000000"/>
              </a:solidFill>
              <a:latin typeface="Arimo"/>
              <a:ea typeface="Arimo"/>
              <a:cs typeface="Arimo"/>
              <a:sym typeface="Arim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CA"/>
              <a:t>Dietary fatty acids</a:t>
            </a:r>
            <a:endParaRPr/>
          </a:p>
        </p:txBody>
      </p:sp>
      <p:pic>
        <p:nvPicPr>
          <p:cNvPr id="169" name="Google Shape;169;p9"/>
          <p:cNvPicPr preferRelativeResize="0"/>
          <p:nvPr/>
        </p:nvPicPr>
        <p:blipFill rotWithShape="1">
          <a:blip r:embed="rId3">
            <a:alphaModFix/>
          </a:blip>
          <a:srcRect b="0" l="0" r="0" t="0"/>
          <a:stretch/>
        </p:blipFill>
        <p:spPr>
          <a:xfrm>
            <a:off x="1781346" y="0"/>
            <a:ext cx="10058400" cy="656939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185ab883731_0_6"/>
          <p:cNvSpPr txBox="1"/>
          <p:nvPr>
            <p:ph type="ctrTitle"/>
          </p:nvPr>
        </p:nvSpPr>
        <p:spPr>
          <a:xfrm>
            <a:off x="415600" y="727126"/>
            <a:ext cx="11360700" cy="760200"/>
          </a:xfrm>
          <a:prstGeom prst="rect">
            <a:avLst/>
          </a:prstGeom>
        </p:spPr>
        <p:txBody>
          <a:bodyPr anchorCtr="0" anchor="b" bIns="121900" lIns="121900" spcFirstLastPara="1" rIns="121900" wrap="square" tIns="121900">
            <a:normAutofit fontScale="90000"/>
          </a:bodyPr>
          <a:lstStyle/>
          <a:p>
            <a:pPr indent="0" lvl="0" marL="0" rtl="0" algn="ctr">
              <a:spcBef>
                <a:spcPts val="0"/>
              </a:spcBef>
              <a:spcAft>
                <a:spcPts val="0"/>
              </a:spcAft>
              <a:buSzPct val="27423"/>
              <a:buNone/>
            </a:pPr>
            <a:r>
              <a:rPr lang="en-CA" sz="3609"/>
              <a:t>How to choose which oil to use?</a:t>
            </a:r>
            <a:endParaRPr sz="3609"/>
          </a:p>
        </p:txBody>
      </p:sp>
      <p:sp>
        <p:nvSpPr>
          <p:cNvPr id="176" name="Google Shape;176;g185ab883731_0_6"/>
          <p:cNvSpPr txBox="1"/>
          <p:nvPr>
            <p:ph idx="1" type="subTitle"/>
          </p:nvPr>
        </p:nvSpPr>
        <p:spPr>
          <a:xfrm>
            <a:off x="415600" y="1768074"/>
            <a:ext cx="11360700" cy="4346400"/>
          </a:xfrm>
          <a:prstGeom prst="rect">
            <a:avLst/>
          </a:prstGeom>
        </p:spPr>
        <p:txBody>
          <a:bodyPr anchorCtr="0" anchor="t" bIns="121900" lIns="121900" spcFirstLastPara="1" rIns="121900" wrap="square" tIns="121900">
            <a:normAutofit lnSpcReduction="10000"/>
          </a:bodyPr>
          <a:lstStyle/>
          <a:p>
            <a:pPr indent="0" lvl="0" marL="457200" rtl="0" algn="ctr">
              <a:spcBef>
                <a:spcPts val="0"/>
              </a:spcBef>
              <a:spcAft>
                <a:spcPts val="0"/>
              </a:spcAft>
              <a:buNone/>
            </a:pPr>
            <a:r>
              <a:t/>
            </a:r>
            <a:endParaRPr sz="2300"/>
          </a:p>
          <a:p>
            <a:pPr indent="-374650" lvl="0" marL="457200" rtl="0" algn="ctr">
              <a:spcBef>
                <a:spcPts val="0"/>
              </a:spcBef>
              <a:spcAft>
                <a:spcPts val="0"/>
              </a:spcAft>
              <a:buSzPts val="2300"/>
              <a:buChar char="-"/>
            </a:pPr>
            <a:r>
              <a:rPr lang="en-CA" sz="2300"/>
              <a:t>Use fresh oils -within 30 - 60 days after opening. Oils will begin to oxidize &amp; form free radicals</a:t>
            </a:r>
            <a:endParaRPr sz="2300"/>
          </a:p>
          <a:p>
            <a:pPr indent="-374650" lvl="0" marL="457200" rtl="0" algn="ctr">
              <a:spcBef>
                <a:spcPts val="0"/>
              </a:spcBef>
              <a:spcAft>
                <a:spcPts val="0"/>
              </a:spcAft>
              <a:buSzPts val="2300"/>
              <a:buChar char="-"/>
            </a:pPr>
            <a:r>
              <a:rPr lang="en-CA" sz="2300"/>
              <a:t>Choose glass bottles for max freshness</a:t>
            </a:r>
            <a:endParaRPr sz="2300"/>
          </a:p>
          <a:p>
            <a:pPr indent="-374650" lvl="0" marL="457200" rtl="0" algn="ctr">
              <a:spcBef>
                <a:spcPts val="0"/>
              </a:spcBef>
              <a:spcAft>
                <a:spcPts val="0"/>
              </a:spcAft>
              <a:buSzPts val="2300"/>
              <a:buChar char="-"/>
            </a:pPr>
            <a:r>
              <a:rPr b="1" lang="en-CA" sz="2300"/>
              <a:t>Choose an oil with the correct smoke point</a:t>
            </a:r>
            <a:r>
              <a:rPr lang="en-CA" sz="2300"/>
              <a:t>-  heating an oil beyond its smoke point will cause free radical formation. </a:t>
            </a:r>
            <a:endParaRPr sz="2300"/>
          </a:p>
          <a:p>
            <a:pPr indent="-374650" lvl="0" marL="457200" rtl="0" algn="ctr">
              <a:spcBef>
                <a:spcPts val="0"/>
              </a:spcBef>
              <a:spcAft>
                <a:spcPts val="0"/>
              </a:spcAft>
              <a:buSzPts val="2300"/>
              <a:buChar char="-"/>
            </a:pPr>
            <a:r>
              <a:rPr lang="en-CA" sz="2300"/>
              <a:t>High smoke point oils are: Avocado, </a:t>
            </a:r>
            <a:r>
              <a:rPr lang="en-CA" sz="2300"/>
              <a:t>Camellia</a:t>
            </a:r>
            <a:r>
              <a:rPr lang="en-CA" sz="2300"/>
              <a:t>, Almond, Ghee (clarified butter) &amp; canola.</a:t>
            </a:r>
            <a:endParaRPr sz="2300"/>
          </a:p>
          <a:p>
            <a:pPr indent="-374650" lvl="0" marL="457200" rtl="0" algn="ctr">
              <a:spcBef>
                <a:spcPts val="0"/>
              </a:spcBef>
              <a:spcAft>
                <a:spcPts val="0"/>
              </a:spcAft>
              <a:buSzPts val="2300"/>
              <a:buChar char="-"/>
            </a:pPr>
            <a:r>
              <a:rPr lang="en-CA" sz="2300"/>
              <a:t> Olive oil, coconut oil  &amp; sesame oil are  medium heat oil (sauteing, baking)</a:t>
            </a:r>
            <a:endParaRPr sz="2300"/>
          </a:p>
          <a:p>
            <a:pPr indent="0" lvl="0" marL="457200" rtl="0" algn="ctr">
              <a:spcBef>
                <a:spcPts val="0"/>
              </a:spcBef>
              <a:spcAft>
                <a:spcPts val="0"/>
              </a:spcAft>
              <a:buNone/>
            </a:pPr>
            <a:r>
              <a:t/>
            </a:r>
            <a:endParaRPr sz="2300"/>
          </a:p>
          <a:p>
            <a:pPr indent="-374650" lvl="0" marL="457200" rtl="0" algn="ctr">
              <a:spcBef>
                <a:spcPts val="0"/>
              </a:spcBef>
              <a:spcAft>
                <a:spcPts val="0"/>
              </a:spcAft>
              <a:buSzPts val="2300"/>
              <a:buChar char="-"/>
            </a:pPr>
            <a:r>
              <a:rPr lang="en-CA" sz="2300"/>
              <a:t>Avoid chemical extractants - choose cold-pressed oils </a:t>
            </a:r>
            <a:r>
              <a:rPr lang="en-CA" sz="2300"/>
              <a:t>instead</a:t>
            </a:r>
            <a:r>
              <a:rPr lang="en-CA" sz="2300"/>
              <a:t> of expeller pressed or refined oils</a:t>
            </a:r>
            <a:endParaRPr sz="23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g2617f4b22b1_0_1"/>
          <p:cNvPicPr preferRelativeResize="0"/>
          <p:nvPr/>
        </p:nvPicPr>
        <p:blipFill>
          <a:blip r:embed="rId3">
            <a:alphaModFix/>
          </a:blip>
          <a:stretch>
            <a:fillRect/>
          </a:stretch>
        </p:blipFill>
        <p:spPr>
          <a:xfrm>
            <a:off x="2607475" y="368200"/>
            <a:ext cx="6447227" cy="60364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2fc42d62918_0_2"/>
          <p:cNvSpPr txBox="1"/>
          <p:nvPr>
            <p:ph type="ctrTitle"/>
          </p:nvPr>
        </p:nvSpPr>
        <p:spPr>
          <a:xfrm>
            <a:off x="348775" y="574995"/>
            <a:ext cx="11360700" cy="9705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990"/>
              <a:buNone/>
            </a:pPr>
            <a:r>
              <a:rPr lang="en-CA" sz="3609"/>
              <a:t>FYI - Smoke points of Oils and Fats</a:t>
            </a:r>
            <a:endParaRPr sz="3609"/>
          </a:p>
        </p:txBody>
      </p:sp>
      <p:pic>
        <p:nvPicPr>
          <p:cNvPr id="189" name="Google Shape;189;g2fc42d62918_0_2"/>
          <p:cNvPicPr preferRelativeResize="0"/>
          <p:nvPr/>
        </p:nvPicPr>
        <p:blipFill>
          <a:blip r:embed="rId3">
            <a:alphaModFix/>
          </a:blip>
          <a:stretch>
            <a:fillRect/>
          </a:stretch>
        </p:blipFill>
        <p:spPr>
          <a:xfrm>
            <a:off x="1843150" y="2059675"/>
            <a:ext cx="4335825" cy="4701925"/>
          </a:xfrm>
          <a:prstGeom prst="rect">
            <a:avLst/>
          </a:prstGeom>
          <a:noFill/>
          <a:ln>
            <a:noFill/>
          </a:ln>
        </p:spPr>
      </p:pic>
      <p:pic>
        <p:nvPicPr>
          <p:cNvPr id="190" name="Google Shape;190;g2fc42d62918_0_2"/>
          <p:cNvPicPr preferRelativeResize="0"/>
          <p:nvPr/>
        </p:nvPicPr>
        <p:blipFill>
          <a:blip r:embed="rId4">
            <a:alphaModFix/>
          </a:blip>
          <a:stretch>
            <a:fillRect/>
          </a:stretch>
        </p:blipFill>
        <p:spPr>
          <a:xfrm>
            <a:off x="6761525" y="2115670"/>
            <a:ext cx="3077049" cy="458993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0"/>
          <p:cNvSpPr txBox="1"/>
          <p:nvPr>
            <p:ph type="ctrTitle"/>
          </p:nvPr>
        </p:nvSpPr>
        <p:spPr>
          <a:xfrm>
            <a:off x="908202" y="182177"/>
            <a:ext cx="10363200" cy="70717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t>Phospholipids</a:t>
            </a:r>
            <a:endParaRPr/>
          </a:p>
        </p:txBody>
      </p:sp>
      <p:pic>
        <p:nvPicPr>
          <p:cNvPr id="197" name="Google Shape;197;p10"/>
          <p:cNvPicPr preferRelativeResize="0"/>
          <p:nvPr/>
        </p:nvPicPr>
        <p:blipFill rotWithShape="1">
          <a:blip r:embed="rId3">
            <a:alphaModFix/>
          </a:blip>
          <a:srcRect b="0" l="0" r="0" t="0"/>
          <a:stretch/>
        </p:blipFill>
        <p:spPr>
          <a:xfrm>
            <a:off x="2311563" y="3084176"/>
            <a:ext cx="7556477" cy="3077547"/>
          </a:xfrm>
          <a:prstGeom prst="rect">
            <a:avLst/>
          </a:prstGeom>
          <a:noFill/>
          <a:ln>
            <a:noFill/>
          </a:ln>
        </p:spPr>
      </p:pic>
      <p:sp>
        <p:nvSpPr>
          <p:cNvPr id="198" name="Google Shape;198;p10"/>
          <p:cNvSpPr txBox="1"/>
          <p:nvPr/>
        </p:nvSpPr>
        <p:spPr>
          <a:xfrm>
            <a:off x="296225" y="1064702"/>
            <a:ext cx="11307600" cy="115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300">
                <a:solidFill>
                  <a:schemeClr val="dk1"/>
                </a:solidFill>
                <a:latin typeface="Arial Narrow"/>
                <a:ea typeface="Arial Narrow"/>
                <a:cs typeface="Arial Narrow"/>
                <a:sym typeface="Arial Narrow"/>
              </a:rPr>
              <a:t>Phospholipid</a:t>
            </a:r>
            <a:r>
              <a:rPr lang="en-CA" sz="2300">
                <a:solidFill>
                  <a:schemeClr val="dk1"/>
                </a:solidFill>
                <a:latin typeface="Arial Narrow"/>
                <a:ea typeface="Arial Narrow"/>
                <a:cs typeface="Arial Narrow"/>
                <a:sym typeface="Arial Narrow"/>
              </a:rPr>
              <a:t>: also formed of a molecule of </a:t>
            </a:r>
            <a:r>
              <a:rPr b="1" lang="en-CA" sz="2300">
                <a:solidFill>
                  <a:schemeClr val="dk1"/>
                </a:solidFill>
                <a:latin typeface="Arial Narrow"/>
                <a:ea typeface="Arial Narrow"/>
                <a:cs typeface="Arial Narrow"/>
                <a:sym typeface="Arial Narrow"/>
              </a:rPr>
              <a:t>glycerol</a:t>
            </a:r>
            <a:r>
              <a:rPr lang="en-CA" sz="2300">
                <a:solidFill>
                  <a:schemeClr val="dk1"/>
                </a:solidFill>
                <a:latin typeface="Arial Narrow"/>
                <a:ea typeface="Arial Narrow"/>
                <a:cs typeface="Arial Narrow"/>
                <a:sym typeface="Arial Narrow"/>
              </a:rPr>
              <a:t> with fatty acids attached but 2 rather than 3 fatty acids</a:t>
            </a:r>
            <a:r>
              <a:rPr lang="en-CA" sz="1700"/>
              <a:t> </a:t>
            </a:r>
            <a:r>
              <a:rPr lang="en-CA" sz="2300">
                <a:solidFill>
                  <a:schemeClr val="dk1"/>
                </a:solidFill>
                <a:latin typeface="Arial Narrow"/>
                <a:ea typeface="Arial Narrow"/>
                <a:cs typeface="Arial Narrow"/>
                <a:sym typeface="Arial Narrow"/>
              </a:rPr>
              <a:t>In place of the third is a molecule containing </a:t>
            </a:r>
            <a:r>
              <a:rPr b="1" lang="en-CA" sz="2300">
                <a:solidFill>
                  <a:schemeClr val="dk1"/>
                </a:solidFill>
                <a:latin typeface="Arial Narrow"/>
                <a:ea typeface="Arial Narrow"/>
                <a:cs typeface="Arial Narrow"/>
                <a:sym typeface="Arial Narrow"/>
              </a:rPr>
              <a:t>phosphorus</a:t>
            </a:r>
            <a:r>
              <a:rPr lang="en-CA" sz="2300">
                <a:solidFill>
                  <a:schemeClr val="dk1"/>
                </a:solidFill>
                <a:latin typeface="Arial Narrow"/>
                <a:ea typeface="Arial Narrow"/>
                <a:cs typeface="Arial Narrow"/>
                <a:sym typeface="Arial Narrow"/>
              </a:rPr>
              <a:t>, which makes the phospholipid soluble in water (while its fatty acid makes it soluble in fat)</a:t>
            </a:r>
            <a:endParaRPr sz="17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1"/>
          <p:cNvSpPr txBox="1"/>
          <p:nvPr>
            <p:ph type="ctrTitle"/>
          </p:nvPr>
        </p:nvSpPr>
        <p:spPr>
          <a:xfrm>
            <a:off x="175364" y="182177"/>
            <a:ext cx="11096038" cy="707171"/>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lang="en-CA" sz="3600"/>
              <a:t>Phospholipids: water-loving and fat-loving characteristics</a:t>
            </a:r>
            <a:endParaRPr/>
          </a:p>
        </p:txBody>
      </p:sp>
      <p:sp>
        <p:nvSpPr>
          <p:cNvPr id="205" name="Google Shape;205;p11"/>
          <p:cNvSpPr txBox="1"/>
          <p:nvPr/>
        </p:nvSpPr>
        <p:spPr>
          <a:xfrm>
            <a:off x="296213" y="1064712"/>
            <a:ext cx="11691300" cy="170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CA" sz="2100">
                <a:solidFill>
                  <a:schemeClr val="dk1"/>
                </a:solidFill>
                <a:latin typeface="Arial Narrow"/>
                <a:ea typeface="Arial Narrow"/>
                <a:cs typeface="Arial Narrow"/>
                <a:sym typeface="Arial Narrow"/>
              </a:rPr>
              <a:t>Emulsifier</a:t>
            </a:r>
            <a:r>
              <a:rPr lang="en-CA" sz="2100">
                <a:solidFill>
                  <a:schemeClr val="dk1"/>
                </a:solidFill>
                <a:latin typeface="Arial Narrow"/>
                <a:ea typeface="Arial Narrow"/>
                <a:cs typeface="Arial Narrow"/>
                <a:sym typeface="Arial Narrow"/>
              </a:rPr>
              <a:t>: a substance that mixes with both fat and water and permanently disperses fat in water, forming an </a:t>
            </a:r>
            <a:r>
              <a:rPr b="1" lang="en-CA" sz="2100">
                <a:solidFill>
                  <a:schemeClr val="dk1"/>
                </a:solidFill>
                <a:latin typeface="Arial Narrow"/>
                <a:ea typeface="Arial Narrow"/>
                <a:cs typeface="Arial Narrow"/>
                <a:sym typeface="Arial Narrow"/>
              </a:rPr>
              <a:t>emulsion.</a:t>
            </a:r>
            <a:endParaRPr sz="1500"/>
          </a:p>
          <a:p>
            <a:pPr indent="0" lvl="0" marL="0" marR="0" rtl="0" algn="l">
              <a:spcBef>
                <a:spcPts val="0"/>
              </a:spcBef>
              <a:spcAft>
                <a:spcPts val="0"/>
              </a:spcAft>
              <a:buNone/>
            </a:pPr>
            <a:r>
              <a:rPr b="1" lang="en-CA" sz="2100">
                <a:solidFill>
                  <a:schemeClr val="dk1"/>
                </a:solidFill>
                <a:latin typeface="Arial Narrow"/>
                <a:ea typeface="Arial Narrow"/>
                <a:cs typeface="Arial Narrow"/>
                <a:sym typeface="Arial Narrow"/>
              </a:rPr>
              <a:t>Bile: </a:t>
            </a:r>
            <a:r>
              <a:rPr lang="en-CA" sz="2100">
                <a:solidFill>
                  <a:schemeClr val="dk1"/>
                </a:solidFill>
                <a:latin typeface="Arial Narrow"/>
                <a:ea typeface="Arial Narrow"/>
                <a:cs typeface="Arial Narrow"/>
                <a:sym typeface="Arial Narrow"/>
              </a:rPr>
              <a:t>emulsifier made by liver. Bile doesn’t digest fat as enzymes do but </a:t>
            </a:r>
            <a:r>
              <a:rPr b="1" lang="en-CA" sz="2100">
                <a:solidFill>
                  <a:schemeClr val="dk1"/>
                </a:solidFill>
                <a:latin typeface="Arial Narrow"/>
                <a:ea typeface="Arial Narrow"/>
                <a:cs typeface="Arial Narrow"/>
                <a:sym typeface="Arial Narrow"/>
              </a:rPr>
              <a:t>emulsifies</a:t>
            </a:r>
            <a:r>
              <a:rPr lang="en-CA" sz="2100">
                <a:solidFill>
                  <a:schemeClr val="dk1"/>
                </a:solidFill>
                <a:latin typeface="Arial Narrow"/>
                <a:ea typeface="Arial Narrow"/>
                <a:cs typeface="Arial Narrow"/>
                <a:sym typeface="Arial Narrow"/>
              </a:rPr>
              <a:t> it so enzymes in watery fluids may contact it and split the fatty acids from glycerol for absorption </a:t>
            </a:r>
            <a:endParaRPr sz="1500"/>
          </a:p>
          <a:p>
            <a:pPr indent="0" lvl="0" marL="0" marR="0" rtl="0" algn="l">
              <a:spcBef>
                <a:spcPts val="0"/>
              </a:spcBef>
              <a:spcAft>
                <a:spcPts val="0"/>
              </a:spcAft>
              <a:buNone/>
            </a:pPr>
            <a:r>
              <a:rPr lang="en-CA" sz="2100" u="sng">
                <a:solidFill>
                  <a:schemeClr val="dk1"/>
                </a:solidFill>
                <a:latin typeface="Arial Narrow"/>
                <a:ea typeface="Arial Narrow"/>
                <a:cs typeface="Arial Narrow"/>
                <a:sym typeface="Arial Narrow"/>
                <a:hlinkClick r:id="rId3">
                  <a:extLst>
                    <a:ext uri="{A12FA001-AC4F-418D-AE19-62706E023703}">
                      <ahyp:hlinkClr val="tx"/>
                    </a:ext>
                  </a:extLst>
                </a:hlinkClick>
              </a:rPr>
              <a:t>https://youtu.be/TNG-RRzwBVU</a:t>
            </a:r>
            <a:endParaRPr sz="2100">
              <a:solidFill>
                <a:schemeClr val="dk1"/>
              </a:solidFill>
              <a:latin typeface="Arial Narrow"/>
              <a:ea typeface="Arial Narrow"/>
              <a:cs typeface="Arial Narrow"/>
              <a:sym typeface="Arial Narrow"/>
            </a:endParaRPr>
          </a:p>
        </p:txBody>
      </p:sp>
      <p:pic>
        <p:nvPicPr>
          <p:cNvPr descr="Image result for emulsifier image" id="206" name="Google Shape;206;p11"/>
          <p:cNvPicPr preferRelativeResize="0"/>
          <p:nvPr/>
        </p:nvPicPr>
        <p:blipFill rotWithShape="1">
          <a:blip r:embed="rId4">
            <a:alphaModFix/>
          </a:blip>
          <a:srcRect b="0" l="0" r="0" t="0"/>
          <a:stretch/>
        </p:blipFill>
        <p:spPr>
          <a:xfrm>
            <a:off x="743934" y="3207771"/>
            <a:ext cx="6187406" cy="2585517"/>
          </a:xfrm>
          <a:prstGeom prst="rect">
            <a:avLst/>
          </a:prstGeom>
          <a:noFill/>
          <a:ln>
            <a:noFill/>
          </a:ln>
        </p:spPr>
      </p:pic>
      <p:pic>
        <p:nvPicPr>
          <p:cNvPr descr="https://mokoshskincare.files.wordpress.com/2013/10/oilwater.jpg" id="207" name="Google Shape;207;p11"/>
          <p:cNvPicPr preferRelativeResize="0"/>
          <p:nvPr/>
        </p:nvPicPr>
        <p:blipFill rotWithShape="1">
          <a:blip r:embed="rId5">
            <a:alphaModFix/>
          </a:blip>
          <a:srcRect b="0" l="0" r="0" t="0"/>
          <a:stretch/>
        </p:blipFill>
        <p:spPr>
          <a:xfrm>
            <a:off x="8098119" y="2536717"/>
            <a:ext cx="2794943" cy="325657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2"/>
          <p:cNvSpPr txBox="1"/>
          <p:nvPr>
            <p:ph type="ctrTitle"/>
          </p:nvPr>
        </p:nvSpPr>
        <p:spPr>
          <a:xfrm>
            <a:off x="958306" y="0"/>
            <a:ext cx="10363200" cy="105825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Sterols</a:t>
            </a:r>
            <a:endParaRPr/>
          </a:p>
        </p:txBody>
      </p:sp>
      <p:sp>
        <p:nvSpPr>
          <p:cNvPr id="213" name="Google Shape;213;p12"/>
          <p:cNvSpPr txBox="1"/>
          <p:nvPr/>
        </p:nvSpPr>
        <p:spPr>
          <a:xfrm>
            <a:off x="765110" y="1129004"/>
            <a:ext cx="10531344" cy="83099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Such as cholesterol are large, complicated molecules</a:t>
            </a:r>
            <a:r>
              <a:rPr lang="en-CA" sz="2400">
                <a:latin typeface="Arimo"/>
                <a:ea typeface="Arimo"/>
                <a:cs typeface="Arimo"/>
                <a:sym typeface="Arimo"/>
              </a:rPr>
              <a:t> in the shape of </a:t>
            </a:r>
            <a:r>
              <a:rPr lang="en-CA" sz="2400">
                <a:solidFill>
                  <a:srgbClr val="000000"/>
                </a:solidFill>
                <a:latin typeface="Arimo"/>
                <a:ea typeface="Arimo"/>
                <a:cs typeface="Arimo"/>
                <a:sym typeface="Arimo"/>
              </a:rPr>
              <a:t>rings of C with side chains of C, H and O</a:t>
            </a:r>
            <a:endParaRPr/>
          </a:p>
        </p:txBody>
      </p:sp>
      <p:pic>
        <p:nvPicPr>
          <p:cNvPr id="214" name="Google Shape;214;p12"/>
          <p:cNvPicPr preferRelativeResize="0"/>
          <p:nvPr/>
        </p:nvPicPr>
        <p:blipFill rotWithShape="1">
          <a:blip r:embed="rId3">
            <a:alphaModFix/>
          </a:blip>
          <a:srcRect b="0" l="0" r="0" t="0"/>
          <a:stretch/>
        </p:blipFill>
        <p:spPr>
          <a:xfrm>
            <a:off x="4132496" y="2918296"/>
            <a:ext cx="5118100" cy="2451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3"/>
          <p:cNvSpPr txBox="1"/>
          <p:nvPr>
            <p:ph type="ctrTitle"/>
          </p:nvPr>
        </p:nvSpPr>
        <p:spPr>
          <a:xfrm>
            <a:off x="945780" y="1"/>
            <a:ext cx="10363200" cy="78914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Sterols -examples</a:t>
            </a:r>
            <a:endParaRPr/>
          </a:p>
        </p:txBody>
      </p:sp>
      <p:sp>
        <p:nvSpPr>
          <p:cNvPr id="220" name="Google Shape;220;p13"/>
          <p:cNvSpPr txBox="1"/>
          <p:nvPr/>
        </p:nvSpPr>
        <p:spPr>
          <a:xfrm>
            <a:off x="213975" y="853425"/>
            <a:ext cx="11234700" cy="4525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Cholesterol </a:t>
            </a:r>
            <a:r>
              <a:rPr lang="en-CA" sz="2400">
                <a:solidFill>
                  <a:srgbClr val="000000"/>
                </a:solidFill>
                <a:latin typeface="Arimo"/>
                <a:ea typeface="Arimo"/>
                <a:cs typeface="Arimo"/>
                <a:sym typeface="Arimo"/>
              </a:rPr>
              <a:t>is an emulsifier – the key emulsifier in bile (secreted by the gallbladder) </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Vitamin D </a:t>
            </a:r>
            <a:r>
              <a:rPr lang="en-CA" sz="2400">
                <a:solidFill>
                  <a:srgbClr val="000000"/>
                </a:solidFill>
                <a:latin typeface="Arimo"/>
                <a:ea typeface="Arimo"/>
                <a:cs typeface="Arimo"/>
                <a:sym typeface="Arimo"/>
              </a:rPr>
              <a:t>is also an important sterol made from cholesterol in the body</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Steroid hormones</a:t>
            </a:r>
            <a:r>
              <a:rPr lang="en-CA" sz="2400">
                <a:solidFill>
                  <a:srgbClr val="000000"/>
                </a:solidFill>
                <a:latin typeface="Arimo"/>
                <a:ea typeface="Arimo"/>
                <a:cs typeface="Arimo"/>
                <a:sym typeface="Arimo"/>
              </a:rPr>
              <a:t>, including cortisol and sex hormones such as testosterone and estrogen are also made from cholesterol</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None/>
            </a:pPr>
            <a:r>
              <a:rPr b="1" lang="en-CA" sz="2400">
                <a:solidFill>
                  <a:srgbClr val="000000"/>
                </a:solidFill>
                <a:latin typeface="Arimo"/>
                <a:ea typeface="Arimo"/>
                <a:cs typeface="Arimo"/>
                <a:sym typeface="Arimo"/>
              </a:rPr>
              <a:t>Cholestero</a:t>
            </a:r>
            <a:r>
              <a:rPr lang="en-CA" sz="2400">
                <a:solidFill>
                  <a:srgbClr val="000000"/>
                </a:solidFill>
                <a:latin typeface="Arimo"/>
                <a:ea typeface="Arimo"/>
                <a:cs typeface="Arimo"/>
                <a:sym typeface="Arimo"/>
              </a:rPr>
              <a:t>l:</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Forms cell membranes and it is necessary</a:t>
            </a:r>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for body’s functioning</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It is not an essential nutrient</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It is a major component of plaques that </a:t>
            </a:r>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narrow arteries in atherosclerosis</a:t>
            </a:r>
            <a:endParaRPr/>
          </a:p>
        </p:txBody>
      </p:sp>
      <p:pic>
        <p:nvPicPr>
          <p:cNvPr id="221" name="Google Shape;221;p13"/>
          <p:cNvPicPr preferRelativeResize="0"/>
          <p:nvPr/>
        </p:nvPicPr>
        <p:blipFill>
          <a:blip r:embed="rId3">
            <a:alphaModFix/>
          </a:blip>
          <a:stretch>
            <a:fillRect/>
          </a:stretch>
        </p:blipFill>
        <p:spPr>
          <a:xfrm>
            <a:off x="6438900" y="3946925"/>
            <a:ext cx="5267650" cy="1901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4"/>
          <p:cNvSpPr txBox="1"/>
          <p:nvPr>
            <p:ph type="ctrTitle"/>
          </p:nvPr>
        </p:nvSpPr>
        <p:spPr>
          <a:xfrm>
            <a:off x="933254" y="169650"/>
            <a:ext cx="103632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latin typeface="Arimo"/>
                <a:ea typeface="Arimo"/>
                <a:cs typeface="Arimo"/>
                <a:sym typeface="Arimo"/>
              </a:rPr>
              <a:t>Digestion of Lipids</a:t>
            </a:r>
            <a:endParaRPr/>
          </a:p>
        </p:txBody>
      </p:sp>
      <p:sp>
        <p:nvSpPr>
          <p:cNvPr id="227" name="Google Shape;227;p14"/>
          <p:cNvSpPr txBox="1"/>
          <p:nvPr/>
        </p:nvSpPr>
        <p:spPr>
          <a:xfrm>
            <a:off x="669976" y="1706656"/>
            <a:ext cx="10878532" cy="304698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Fat does not mix well with saliva or stomach acid </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Stomach – gastric lipase begins to digest triglycerides into fatty acids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Gallbladder secretes bile – emulsifies fats and helps them to dissolve in the small intestine</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Pancreatic enzymes – pancreatic lipase breaks lipids into smaller particles for digestion (triglycerides → fatty acids, monoglycerides)</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https://www.youtube.com/watch?v=TZOCQko8iDg</a:t>
            </a:r>
            <a:r>
              <a:rPr lang="en-CA" sz="2400">
                <a:solidFill>
                  <a:srgbClr val="000000"/>
                </a:solidFill>
                <a:latin typeface="Arimo"/>
                <a:ea typeface="Arimo"/>
                <a:cs typeface="Arimo"/>
                <a:sym typeface="Arimo"/>
              </a:rPr>
              <a:t> (1:52 min)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5"/>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Digestion of Lipids (cont.)</a:t>
            </a:r>
            <a:endParaRPr/>
          </a:p>
        </p:txBody>
      </p:sp>
      <p:sp>
        <p:nvSpPr>
          <p:cNvPr id="233" name="Google Shape;233;p15"/>
          <p:cNvSpPr txBox="1"/>
          <p:nvPr/>
        </p:nvSpPr>
        <p:spPr>
          <a:xfrm>
            <a:off x="669976" y="1077237"/>
            <a:ext cx="11167120" cy="415498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Once intestine’s contents are emulsified, fat-splitting enzymes act on triglycerides to split fatty acids from glycerol backbones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Free fatty acids, glycerol and monoglycerides cling together in spherical particles (micelles) surrounded by bile</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Bile shuttles lipids across watery mucus layer to absorptive cells of intestinal villi</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Cells extract lipids</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Bile may be absorbed and reused by body, or it may exit with feces (gives brown colour)</a:t>
            </a:r>
            <a:endParaRPr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Digestive tract absorbs triglycerides from a meal with up to 98% efficiency (little fat is excreted by a healthy system)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g2617f4b22b1_0_9"/>
          <p:cNvPicPr preferRelativeResize="0"/>
          <p:nvPr/>
        </p:nvPicPr>
        <p:blipFill>
          <a:blip r:embed="rId3">
            <a:alphaModFix/>
          </a:blip>
          <a:stretch>
            <a:fillRect/>
          </a:stretch>
        </p:blipFill>
        <p:spPr>
          <a:xfrm>
            <a:off x="3018225" y="881775"/>
            <a:ext cx="5590000" cy="52875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6"/>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Absorption and transport of fats</a:t>
            </a:r>
            <a:endParaRPr/>
          </a:p>
        </p:txBody>
      </p:sp>
      <p:sp>
        <p:nvSpPr>
          <p:cNvPr id="245" name="Google Shape;245;p16"/>
          <p:cNvSpPr txBox="1"/>
          <p:nvPr/>
        </p:nvSpPr>
        <p:spPr>
          <a:xfrm>
            <a:off x="669975" y="1077223"/>
            <a:ext cx="11167200" cy="4525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Smaller products of lipid digestion (glycerol, short chain fatty acids) pass directly to blood, travelling unassisted to the liver</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Larger lipids (monoglycerides and long chain fatty acids) would float in water: instead they are transported as </a:t>
            </a:r>
            <a:r>
              <a:rPr b="1" i="1" lang="en-CA" sz="2400">
                <a:solidFill>
                  <a:srgbClr val="000000"/>
                </a:solidFill>
                <a:latin typeface="Arimo"/>
                <a:ea typeface="Arimo"/>
                <a:cs typeface="Arimo"/>
                <a:sym typeface="Arimo"/>
              </a:rPr>
              <a:t>“passengers” in lipoproteins </a:t>
            </a:r>
            <a:r>
              <a:rPr lang="en-CA" sz="2400">
                <a:solidFill>
                  <a:srgbClr val="000000"/>
                </a:solidFill>
                <a:latin typeface="Arimo"/>
                <a:ea typeface="Arimo"/>
                <a:cs typeface="Arimo"/>
                <a:sym typeface="Arimo"/>
              </a:rPr>
              <a:t>(assembled packages of lipids + proteins) before being released into </a:t>
            </a:r>
            <a:r>
              <a:rPr b="1" lang="en-CA" sz="2400">
                <a:latin typeface="Arimo"/>
                <a:ea typeface="Arimo"/>
                <a:cs typeface="Arimo"/>
                <a:sym typeface="Arimo"/>
              </a:rPr>
              <a:t>lymph </a:t>
            </a:r>
            <a:r>
              <a:rPr lang="en-CA" sz="2400">
                <a:solidFill>
                  <a:srgbClr val="000000"/>
                </a:solidFill>
                <a:latin typeface="Arimo"/>
                <a:ea typeface="Arimo"/>
                <a:cs typeface="Arimo"/>
                <a:sym typeface="Arimo"/>
              </a:rPr>
              <a:t>lthat leads to blood</a:t>
            </a:r>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Inside intestinal cells, they cluster with proteins and phospholipids to form </a:t>
            </a:r>
            <a:r>
              <a:rPr b="1" lang="en-CA" sz="2400">
                <a:solidFill>
                  <a:srgbClr val="000000"/>
                </a:solidFill>
                <a:latin typeface="Arimo"/>
                <a:ea typeface="Arimo"/>
                <a:cs typeface="Arimo"/>
                <a:sym typeface="Arimo"/>
              </a:rPr>
              <a:t>chylomicrons</a:t>
            </a:r>
            <a:endParaRPr b="1" sz="2400">
              <a:solidFill>
                <a:srgbClr val="000000"/>
              </a:solidFill>
              <a:latin typeface="Arimo"/>
              <a:ea typeface="Arimo"/>
              <a:cs typeface="Arimo"/>
              <a:sym typeface="Arimo"/>
            </a:endParaRPr>
          </a:p>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Tissues of body can extract fat from chylomicrons passing by in the blood. Remnants are picked up by liver, which dismantles and reuses its parts</a:t>
            </a:r>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a:t>
            </a:r>
            <a:endParaRPr/>
          </a:p>
          <a:p>
            <a:pPr indent="-285750" lvl="0" marL="285750" marR="0" rtl="0" algn="l">
              <a:spcBef>
                <a:spcPts val="0"/>
              </a:spcBef>
              <a:spcAft>
                <a:spcPts val="0"/>
              </a:spcAft>
              <a:buClr>
                <a:srgbClr val="000000"/>
              </a:buClr>
              <a:buSzPts val="2400"/>
              <a:buFont typeface="Arial"/>
              <a:buChar char="•"/>
            </a:pPr>
            <a:r>
              <a:rPr lang="en-CA" sz="2400" u="sng">
                <a:solidFill>
                  <a:srgbClr val="000000"/>
                </a:solidFill>
                <a:latin typeface="Arimo"/>
                <a:ea typeface="Arimo"/>
                <a:cs typeface="Arimo"/>
                <a:sym typeface="Arimo"/>
                <a:hlinkClick r:id="rId3">
                  <a:extLst>
                    <a:ext uri="{A12FA001-AC4F-418D-AE19-62706E023703}">
                      <ahyp:hlinkClr val="tx"/>
                    </a:ext>
                  </a:extLst>
                </a:hlinkClick>
              </a:rPr>
              <a:t>https://www.youtube.com/watch?v=i0kHf_5s3J8</a:t>
            </a:r>
            <a:r>
              <a:rPr lang="en-CA" sz="2400">
                <a:solidFill>
                  <a:srgbClr val="000000"/>
                </a:solidFill>
                <a:latin typeface="Arimo"/>
                <a:ea typeface="Arimo"/>
                <a:cs typeface="Arimo"/>
                <a:sym typeface="Arimo"/>
              </a:rPr>
              <a:t> (10:07 min)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7"/>
          <p:cNvSpPr txBox="1"/>
          <p:nvPr>
            <p:ph type="ctrTitle"/>
          </p:nvPr>
        </p:nvSpPr>
        <p:spPr>
          <a:xfrm>
            <a:off x="933254" y="16965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3600">
                <a:latin typeface="Arimo"/>
                <a:ea typeface="Arimo"/>
                <a:cs typeface="Arimo"/>
                <a:sym typeface="Arimo"/>
              </a:rPr>
              <a:t>Major Lipoproteins: VLDL, LDL, HDL</a:t>
            </a:r>
            <a:endParaRPr/>
          </a:p>
        </p:txBody>
      </p:sp>
      <p:sp>
        <p:nvSpPr>
          <p:cNvPr id="251" name="Google Shape;251;p17"/>
          <p:cNvSpPr txBox="1"/>
          <p:nvPr/>
        </p:nvSpPr>
        <p:spPr>
          <a:xfrm>
            <a:off x="669976" y="1077237"/>
            <a:ext cx="11167200" cy="48948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2400"/>
              <a:buFont typeface="Arial"/>
              <a:buChar char="•"/>
            </a:pPr>
            <a:r>
              <a:rPr lang="en-CA" sz="2400">
                <a:solidFill>
                  <a:srgbClr val="000000"/>
                </a:solidFill>
                <a:latin typeface="Arimo"/>
                <a:ea typeface="Arimo"/>
                <a:cs typeface="Arimo"/>
                <a:sym typeface="Arimo"/>
              </a:rPr>
              <a:t>In addition to chylomicrons, the body uses </a:t>
            </a:r>
            <a:r>
              <a:rPr lang="en-CA" sz="2400">
                <a:latin typeface="Arimo"/>
                <a:ea typeface="Arimo"/>
                <a:cs typeface="Arimo"/>
                <a:sym typeface="Arimo"/>
              </a:rPr>
              <a:t>4 </a:t>
            </a:r>
            <a:r>
              <a:rPr lang="en-CA" sz="2400">
                <a:solidFill>
                  <a:srgbClr val="000000"/>
                </a:solidFill>
                <a:latin typeface="Arimo"/>
                <a:ea typeface="Arimo"/>
                <a:cs typeface="Arimo"/>
                <a:sym typeface="Arimo"/>
              </a:rPr>
              <a:t>other types of lipoproteins to carry fats:</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Very low-density lipoproteins (VLDL): </a:t>
            </a:r>
            <a:r>
              <a:rPr lang="en-CA" sz="2400">
                <a:solidFill>
                  <a:srgbClr val="000000"/>
                </a:solidFill>
                <a:latin typeface="Arimo"/>
                <a:ea typeface="Arimo"/>
                <a:cs typeface="Arimo"/>
                <a:sym typeface="Arimo"/>
              </a:rPr>
              <a:t>carry triglycerides made in liver to body cells for their use</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Intermediate -density lipoproteins (IDL), </a:t>
            </a:r>
            <a:r>
              <a:rPr lang="en-CA" sz="2400">
                <a:solidFill>
                  <a:srgbClr val="000000"/>
                </a:solidFill>
                <a:latin typeface="Arimo"/>
                <a:ea typeface="Arimo"/>
                <a:cs typeface="Arimo"/>
                <a:sym typeface="Arimo"/>
              </a:rPr>
              <a:t>similar to LDL, can contribute to atherosclerosis </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Low-density lipoproteins (LDL), aka </a:t>
            </a:r>
            <a:r>
              <a:rPr b="1" lang="en-CA" sz="2400">
                <a:latin typeface="Arimo"/>
                <a:ea typeface="Arimo"/>
                <a:cs typeface="Arimo"/>
                <a:sym typeface="Arimo"/>
              </a:rPr>
              <a:t>“bad” </a:t>
            </a:r>
            <a:r>
              <a:rPr b="1" lang="en-CA" sz="2400">
                <a:latin typeface="Arimo"/>
                <a:ea typeface="Arimo"/>
                <a:cs typeface="Arimo"/>
                <a:sym typeface="Arimo"/>
              </a:rPr>
              <a:t>cholesterol</a:t>
            </a:r>
            <a:r>
              <a:rPr b="1" lang="en-CA" sz="2400">
                <a:latin typeface="Arimo"/>
                <a:ea typeface="Arimo"/>
                <a:cs typeface="Arimo"/>
                <a:sym typeface="Arimo"/>
              </a:rPr>
              <a:t> </a:t>
            </a:r>
            <a:r>
              <a:rPr lang="en-CA" sz="2400">
                <a:solidFill>
                  <a:srgbClr val="000000"/>
                </a:solidFill>
                <a:latin typeface="Arimo"/>
                <a:ea typeface="Arimo"/>
                <a:cs typeface="Arimo"/>
                <a:sym typeface="Arimo"/>
              </a:rPr>
              <a:t>transport cholesterol and other lipids to tissues. LDL are made from VLDL after they have donated many of  their triglycerides to body cells</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High-density lipoproteins (HDL): aka </a:t>
            </a:r>
            <a:r>
              <a:rPr b="1" lang="en-CA" sz="2400">
                <a:latin typeface="Arimo"/>
                <a:ea typeface="Arimo"/>
                <a:cs typeface="Arimo"/>
                <a:sym typeface="Arimo"/>
              </a:rPr>
              <a:t>“good” cholesterol - </a:t>
            </a:r>
            <a:r>
              <a:rPr lang="en-CA" sz="2400">
                <a:solidFill>
                  <a:srgbClr val="000000"/>
                </a:solidFill>
                <a:latin typeface="Arimo"/>
                <a:ea typeface="Arimo"/>
                <a:cs typeface="Arimo"/>
                <a:sym typeface="Arimo"/>
              </a:rPr>
              <a:t>critical for carrying cholesterol away from body cells to liver for disposal</a:t>
            </a:r>
            <a:endParaRPr/>
          </a:p>
          <a:p>
            <a:pPr indent="-285750" lvl="0" marL="285750" marR="0" rtl="0" algn="l">
              <a:spcBef>
                <a:spcPts val="0"/>
              </a:spcBef>
              <a:spcAft>
                <a:spcPts val="0"/>
              </a:spcAft>
              <a:buClr>
                <a:srgbClr val="000000"/>
              </a:buClr>
              <a:buSzPts val="2400"/>
              <a:buFont typeface="Arial"/>
              <a:buChar char="•"/>
            </a:pPr>
            <a:r>
              <a:rPr b="1" lang="en-CA" sz="2400">
                <a:solidFill>
                  <a:srgbClr val="000000"/>
                </a:solidFill>
                <a:latin typeface="Arimo"/>
                <a:ea typeface="Arimo"/>
                <a:cs typeface="Arimo"/>
                <a:sym typeface="Arimo"/>
              </a:rPr>
              <a:t>LDL and HDL difference</a:t>
            </a:r>
            <a:r>
              <a:rPr lang="en-CA" sz="2400">
                <a:solidFill>
                  <a:srgbClr val="000000"/>
                </a:solidFill>
                <a:latin typeface="Arimo"/>
                <a:ea typeface="Arimo"/>
                <a:cs typeface="Arimo"/>
                <a:sym typeface="Arimo"/>
              </a:rPr>
              <a:t>: in proportions of lipids they contain and tasks they perform (</a:t>
            </a:r>
            <a:r>
              <a:rPr b="1" lang="en-CA" sz="2400">
                <a:solidFill>
                  <a:srgbClr val="000000"/>
                </a:solidFill>
                <a:latin typeface="Arimo"/>
                <a:ea typeface="Arimo"/>
                <a:cs typeface="Arimo"/>
                <a:sym typeface="Arimo"/>
              </a:rPr>
              <a:t>not</a:t>
            </a:r>
            <a:r>
              <a:rPr lang="en-CA" sz="2400">
                <a:solidFill>
                  <a:srgbClr val="000000"/>
                </a:solidFill>
                <a:latin typeface="Arimo"/>
                <a:ea typeface="Arimo"/>
                <a:cs typeface="Arimo"/>
                <a:sym typeface="Arimo"/>
              </a:rPr>
              <a:t> in type of cholesterol they carry)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g2617f4b22b1_0_16"/>
          <p:cNvPicPr preferRelativeResize="0"/>
          <p:nvPr/>
        </p:nvPicPr>
        <p:blipFill>
          <a:blip r:embed="rId3">
            <a:alphaModFix/>
          </a:blip>
          <a:stretch>
            <a:fillRect/>
          </a:stretch>
        </p:blipFill>
        <p:spPr>
          <a:xfrm>
            <a:off x="1660925" y="337150"/>
            <a:ext cx="8804676" cy="63053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8"/>
          <p:cNvSpPr txBox="1"/>
          <p:nvPr>
            <p:ph type="ctrTitle"/>
          </p:nvPr>
        </p:nvSpPr>
        <p:spPr>
          <a:xfrm>
            <a:off x="933254" y="39021"/>
            <a:ext cx="10363200" cy="104519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CA" sz="4000"/>
              <a:t>Lipoproteins</a:t>
            </a:r>
            <a:endParaRPr/>
          </a:p>
        </p:txBody>
      </p:sp>
      <p:pic>
        <p:nvPicPr>
          <p:cNvPr id="264" name="Google Shape;264;p18"/>
          <p:cNvPicPr preferRelativeResize="0"/>
          <p:nvPr/>
        </p:nvPicPr>
        <p:blipFill rotWithShape="1">
          <a:blip r:embed="rId3">
            <a:alphaModFix/>
          </a:blip>
          <a:srcRect b="0" l="0" r="0" t="0"/>
          <a:stretch/>
        </p:blipFill>
        <p:spPr>
          <a:xfrm>
            <a:off x="2821569" y="963737"/>
            <a:ext cx="6930779" cy="509100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9"/>
          <p:cNvSpPr txBox="1"/>
          <p:nvPr/>
        </p:nvSpPr>
        <p:spPr>
          <a:xfrm>
            <a:off x="689952" y="350730"/>
            <a:ext cx="10971900" cy="4771500"/>
          </a:xfrm>
          <a:prstGeom prst="rect">
            <a:avLst/>
          </a:prstGeom>
          <a:noFill/>
          <a:ln>
            <a:noFill/>
          </a:ln>
        </p:spPr>
        <p:txBody>
          <a:bodyPr anchorCtr="0" anchor="t" bIns="45700" lIns="91425" spcFirstLastPara="1" rIns="91425" wrap="square" tIns="45700">
            <a:spAutoFit/>
          </a:bodyPr>
          <a:lstStyle/>
          <a:p>
            <a:pPr indent="-285750" lvl="0" marL="285750" marR="0" rtl="0" algn="ctr">
              <a:spcBef>
                <a:spcPts val="0"/>
              </a:spcBef>
              <a:spcAft>
                <a:spcPts val="0"/>
              </a:spcAft>
              <a:buNone/>
            </a:pPr>
            <a:r>
              <a:rPr b="1" lang="en-CA" sz="3200">
                <a:solidFill>
                  <a:srgbClr val="000000"/>
                </a:solidFill>
                <a:latin typeface="Arimo"/>
                <a:ea typeface="Arimo"/>
                <a:cs typeface="Arimo"/>
                <a:sym typeface="Arimo"/>
              </a:rPr>
              <a:t>Cholesterol theory: </a:t>
            </a:r>
            <a:endParaRPr/>
          </a:p>
          <a:p>
            <a:pPr indent="-285750" lvl="0" marL="285750" marR="0" rtl="0" algn="l">
              <a:spcBef>
                <a:spcPts val="0"/>
              </a:spcBef>
              <a:spcAft>
                <a:spcPts val="0"/>
              </a:spcAft>
              <a:buNone/>
            </a:pPr>
            <a:r>
              <a:rPr b="1" lang="en-CA" sz="3200">
                <a:solidFill>
                  <a:srgbClr val="000000"/>
                </a:solidFill>
                <a:latin typeface="Arimo"/>
                <a:ea typeface="Arimo"/>
                <a:cs typeface="Arimo"/>
                <a:sym typeface="Arimo"/>
              </a:rPr>
              <a:t>“Cholesterol is the major cause behind heart disease”</a:t>
            </a:r>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133350" lvl="0" marL="285750" marR="0" rtl="0" algn="l">
              <a:spcBef>
                <a:spcPts val="0"/>
              </a:spcBef>
              <a:spcAft>
                <a:spcPts val="0"/>
              </a:spcAft>
              <a:buClr>
                <a:schemeClr val="dk1"/>
              </a:buClr>
              <a:buSzPts val="2400"/>
              <a:buFont typeface="Arial"/>
              <a:buNone/>
            </a:pPr>
            <a:r>
              <a:t/>
            </a:r>
            <a:endParaRPr sz="2400">
              <a:solidFill>
                <a:srgbClr val="000000"/>
              </a:solidFill>
              <a:latin typeface="Arimo"/>
              <a:ea typeface="Arimo"/>
              <a:cs typeface="Arimo"/>
              <a:sym typeface="Arimo"/>
            </a:endParaRPr>
          </a:p>
          <a:p>
            <a:pPr indent="-285750" lvl="0" marL="285750" marR="0" rtl="0" algn="l">
              <a:spcBef>
                <a:spcPts val="0"/>
              </a:spcBef>
              <a:spcAft>
                <a:spcPts val="0"/>
              </a:spcAft>
              <a:buNone/>
            </a:pPr>
            <a:r>
              <a:rPr lang="en-CA" sz="2400">
                <a:solidFill>
                  <a:srgbClr val="000000"/>
                </a:solidFill>
                <a:latin typeface="Arimo"/>
                <a:ea typeface="Arimo"/>
                <a:cs typeface="Arimo"/>
                <a:sym typeface="Arimo"/>
              </a:rPr>
              <a:t>                                                                        </a:t>
            </a:r>
            <a:r>
              <a:rPr lang="en-CA" sz="2400" u="sng">
                <a:solidFill>
                  <a:srgbClr val="000000"/>
                </a:solidFill>
                <a:latin typeface="Arimo"/>
                <a:ea typeface="Arimo"/>
                <a:cs typeface="Arimo"/>
                <a:sym typeface="Arimo"/>
                <a:hlinkClick r:id="rId3">
                  <a:extLst>
                    <a:ext uri="{A12FA001-AC4F-418D-AE19-62706E023703}">
                      <ahyp:hlinkClr val="tx"/>
                    </a:ext>
                  </a:extLst>
                </a:hlinkClick>
              </a:rPr>
              <a:t>https://youtu.be/YGSbs-Wri1A</a:t>
            </a:r>
            <a:endParaRPr sz="2400">
              <a:solidFill>
                <a:srgbClr val="000000"/>
              </a:solidFill>
              <a:latin typeface="Arimo"/>
              <a:ea typeface="Arimo"/>
              <a:cs typeface="Arimo"/>
              <a:sym typeface="Arimo"/>
            </a:endParaRPr>
          </a:p>
        </p:txBody>
      </p:sp>
      <p:pic>
        <p:nvPicPr>
          <p:cNvPr descr="http://dietitiandrritikadua.com/sites/default/files/Cholesterol-Graphic_0.jpg" id="270" name="Google Shape;270;p19"/>
          <p:cNvPicPr preferRelativeResize="0"/>
          <p:nvPr/>
        </p:nvPicPr>
        <p:blipFill rotWithShape="1">
          <a:blip r:embed="rId4">
            <a:alphaModFix/>
          </a:blip>
          <a:srcRect b="0" l="0" r="0" t="0"/>
          <a:stretch/>
        </p:blipFill>
        <p:spPr>
          <a:xfrm>
            <a:off x="6721199" y="1645112"/>
            <a:ext cx="4447300" cy="2181825"/>
          </a:xfrm>
          <a:prstGeom prst="rect">
            <a:avLst/>
          </a:prstGeom>
          <a:noFill/>
          <a:ln cap="flat" cmpd="sng" w="9525">
            <a:solidFill>
              <a:srgbClr val="00B050"/>
            </a:solidFill>
            <a:prstDash val="solid"/>
            <a:round/>
            <a:headEnd len="sm" w="sm" type="none"/>
            <a:tailEnd len="sm" w="sm" type="none"/>
          </a:ln>
        </p:spPr>
      </p:pic>
      <p:pic>
        <p:nvPicPr>
          <p:cNvPr id="271" name="Google Shape;271;p19"/>
          <p:cNvPicPr preferRelativeResize="0"/>
          <p:nvPr/>
        </p:nvPicPr>
        <p:blipFill>
          <a:blip r:embed="rId5">
            <a:alphaModFix/>
          </a:blip>
          <a:stretch>
            <a:fillRect/>
          </a:stretch>
        </p:blipFill>
        <p:spPr>
          <a:xfrm>
            <a:off x="689950" y="1412800"/>
            <a:ext cx="5047841" cy="4770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CA"/>
              <a:t>General Recommendations for Lipids</a:t>
            </a:r>
            <a:endParaRPr/>
          </a:p>
        </p:txBody>
      </p:sp>
      <p:sp>
        <p:nvSpPr>
          <p:cNvPr id="277" name="Google Shape;277;p24"/>
          <p:cNvSpPr txBox="1"/>
          <p:nvPr>
            <p:ph idx="1" type="body"/>
          </p:nvPr>
        </p:nvSpPr>
        <p:spPr>
          <a:xfrm>
            <a:off x="609600" y="1196575"/>
            <a:ext cx="10972800" cy="5661300"/>
          </a:xfrm>
          <a:prstGeom prst="rect">
            <a:avLst/>
          </a:prstGeom>
          <a:noFill/>
          <a:ln>
            <a:noFill/>
          </a:ln>
        </p:spPr>
        <p:txBody>
          <a:bodyPr anchorCtr="0" anchor="t" bIns="45700" lIns="91425" spcFirstLastPara="1" rIns="91425" wrap="square" tIns="45700">
            <a:normAutofit fontScale="77500" lnSpcReduction="20000"/>
          </a:bodyPr>
          <a:lstStyle/>
          <a:p>
            <a:pPr indent="-297180" lvl="0" marL="342900" rtl="0" algn="l">
              <a:spcBef>
                <a:spcPts val="0"/>
              </a:spcBef>
              <a:spcAft>
                <a:spcPts val="0"/>
              </a:spcAft>
              <a:buClr>
                <a:schemeClr val="dk1"/>
              </a:buClr>
              <a:buSzPct val="133333"/>
              <a:buChar char="●"/>
            </a:pPr>
            <a:r>
              <a:rPr b="1" lang="en-CA"/>
              <a:t>20 – 35% of the diet; 44 – 78g based on a 2000 cal diet</a:t>
            </a:r>
            <a:endParaRPr b="1"/>
          </a:p>
          <a:p>
            <a:pPr indent="-297180" lvl="0" marL="342900" rtl="0" algn="l">
              <a:spcBef>
                <a:spcPts val="640"/>
              </a:spcBef>
              <a:spcAft>
                <a:spcPts val="0"/>
              </a:spcAft>
              <a:buClr>
                <a:schemeClr val="dk1"/>
              </a:buClr>
              <a:buSzPct val="133333"/>
              <a:buChar char="●"/>
            </a:pPr>
            <a:r>
              <a:rPr lang="en-CA"/>
              <a:t>Focus on getting more PUFAs, less saturated fats, trans fats as low as possible (WHO)</a:t>
            </a:r>
            <a:endParaRPr/>
          </a:p>
          <a:p>
            <a:pPr indent="-228282" lvl="0" marL="342900" rtl="0" algn="l">
              <a:spcBef>
                <a:spcPts val="640"/>
              </a:spcBef>
              <a:spcAft>
                <a:spcPts val="0"/>
              </a:spcAft>
              <a:buSzPct val="75000"/>
              <a:buChar char="●"/>
            </a:pPr>
            <a:r>
              <a:rPr lang="en-CA"/>
              <a:t>PUFAs -</a:t>
            </a:r>
            <a:endParaRPr/>
          </a:p>
          <a:p>
            <a:pPr indent="0" lvl="0" marL="0" rtl="0" algn="l">
              <a:spcBef>
                <a:spcPts val="640"/>
              </a:spcBef>
              <a:spcAft>
                <a:spcPts val="0"/>
              </a:spcAft>
              <a:buNone/>
            </a:pPr>
            <a:r>
              <a:rPr lang="en-CA"/>
              <a:t>     </a:t>
            </a:r>
            <a:r>
              <a:rPr b="1" lang="en-CA"/>
              <a:t>DRI Linoleic acid (omega 6) (5-10% total Calories) 17g/day young men, 12 g/day young women </a:t>
            </a:r>
            <a:endParaRPr b="1"/>
          </a:p>
          <a:p>
            <a:pPr indent="0" lvl="0" marL="342900" rtl="0" algn="l">
              <a:spcBef>
                <a:spcPts val="640"/>
              </a:spcBef>
              <a:spcAft>
                <a:spcPts val="0"/>
              </a:spcAft>
              <a:buNone/>
            </a:pPr>
            <a:r>
              <a:rPr b="1" lang="en-CA"/>
              <a:t>DRI Linolenic acid (omega 3) (0.6% - 1.2% tot Cal) 1.6g/day for men &amp; 1.1g/day women</a:t>
            </a:r>
            <a:endParaRPr b="1"/>
          </a:p>
          <a:p>
            <a:pPr indent="-297180" lvl="0" marL="342900" rtl="0" algn="l">
              <a:spcBef>
                <a:spcPts val="640"/>
              </a:spcBef>
              <a:spcAft>
                <a:spcPts val="0"/>
              </a:spcAft>
              <a:buClr>
                <a:schemeClr val="dk1"/>
              </a:buClr>
              <a:buSzPct val="133333"/>
              <a:buChar char="●"/>
            </a:pPr>
            <a:r>
              <a:rPr lang="en-CA"/>
              <a:t>Ensure healthy ratio omega 6 to Omega 3 fats</a:t>
            </a:r>
            <a:endParaRPr/>
          </a:p>
          <a:p>
            <a:pPr indent="-228282" lvl="0" marL="342900" rtl="0" algn="l">
              <a:spcBef>
                <a:spcPts val="640"/>
              </a:spcBef>
              <a:spcAft>
                <a:spcPts val="0"/>
              </a:spcAft>
              <a:buSzPct val="75000"/>
              <a:buChar char="●"/>
            </a:pPr>
            <a:r>
              <a:rPr lang="en-CA"/>
              <a:t>Many studies have shown that humans evolved eating a diet that had equal amounts of omega 6 &amp; Omega 3 fats. However, the standard Western diet often s closer to a 16 to 1 ratio of omega 6s to 3s. DRI recommendations are at a ratio of approx. 10 to 1. Many studies have tried lower ratios such as 5:1 or 3:1 &amp; found benefits in many kinds of </a:t>
            </a:r>
            <a:r>
              <a:rPr lang="en-CA"/>
              <a:t>inflammatory</a:t>
            </a:r>
            <a:r>
              <a:rPr lang="en-CA"/>
              <a:t> diseases. Research is ongoing. </a:t>
            </a:r>
            <a:endParaRPr/>
          </a:p>
          <a:p>
            <a:pPr indent="-297180" lvl="0" marL="342900" rtl="0" algn="l">
              <a:spcBef>
                <a:spcPts val="640"/>
              </a:spcBef>
              <a:spcAft>
                <a:spcPts val="0"/>
              </a:spcAft>
              <a:buClr>
                <a:schemeClr val="dk1"/>
              </a:buClr>
              <a:buSzPct val="133333"/>
              <a:buChar char="●"/>
            </a:pPr>
            <a:r>
              <a:rPr b="1" lang="en-CA" u="sng"/>
              <a:t>Special diets</a:t>
            </a:r>
            <a:r>
              <a:rPr lang="en-CA"/>
              <a:t>:</a:t>
            </a:r>
            <a:endParaRPr/>
          </a:p>
          <a:p>
            <a:pPr indent="-297180" lvl="0" marL="342900" rtl="0" algn="l">
              <a:spcBef>
                <a:spcPts val="640"/>
              </a:spcBef>
              <a:spcAft>
                <a:spcPts val="0"/>
              </a:spcAft>
              <a:buClr>
                <a:schemeClr val="dk1"/>
              </a:buClr>
              <a:buSzPct val="133333"/>
              <a:buChar char="●"/>
            </a:pPr>
            <a:r>
              <a:rPr lang="en-CA"/>
              <a:t> Keto diets recommend ~70-80% of your calories should come from fats</a:t>
            </a:r>
            <a:endParaRPr/>
          </a:p>
          <a:p>
            <a:pPr indent="-297180" lvl="0" marL="342900" rtl="0" algn="l">
              <a:spcBef>
                <a:spcPts val="640"/>
              </a:spcBef>
              <a:spcAft>
                <a:spcPts val="0"/>
              </a:spcAft>
              <a:buClr>
                <a:schemeClr val="dk1"/>
              </a:buClr>
              <a:buSzPct val="133333"/>
              <a:buChar char="●"/>
            </a:pPr>
            <a:r>
              <a:rPr lang="en-CA"/>
              <a:t>Low fat diets 15 – 20% calories; popularly recommended for CVD &amp; weight loss in the 80s to 2000s; less common now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5"/>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Which of the following is not one of the ways fats are useful in foods?</a:t>
            </a:r>
            <a:endParaRPr/>
          </a:p>
        </p:txBody>
      </p:sp>
      <p:sp>
        <p:nvSpPr>
          <p:cNvPr id="283" name="Google Shape;283;p25"/>
          <p:cNvSpPr txBox="1"/>
          <p:nvPr/>
        </p:nvSpPr>
        <p:spPr>
          <a:xfrm>
            <a:off x="1148888" y="1905625"/>
            <a:ext cx="10372552" cy="230832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contribute to the taste and smells of foods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carry fat-soluble vitamins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provide a low-calorie source of energy compared to carbohydrates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Fats provide essential fatty acids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6"/>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Generally speaking, vegetable and fish oils are rich in which of these?</a:t>
            </a:r>
            <a:endParaRPr/>
          </a:p>
        </p:txBody>
      </p:sp>
      <p:sp>
        <p:nvSpPr>
          <p:cNvPr id="289" name="Google Shape;289;p26"/>
          <p:cNvSpPr txBox="1"/>
          <p:nvPr/>
        </p:nvSpPr>
        <p:spPr>
          <a:xfrm>
            <a:off x="2992928" y="2210425"/>
            <a:ext cx="5754832" cy="230832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Polyunsaturated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Cholesterol</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Trans fatty acids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7"/>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A benefit to health is seen when ______is used in place of ______in the diet</a:t>
            </a:r>
            <a:endParaRPr/>
          </a:p>
        </p:txBody>
      </p:sp>
      <p:sp>
        <p:nvSpPr>
          <p:cNvPr id="295" name="Google Shape;295;p27"/>
          <p:cNvSpPr txBox="1"/>
          <p:nvPr/>
        </p:nvSpPr>
        <p:spPr>
          <a:xfrm>
            <a:off x="2992928" y="2210425"/>
            <a:ext cx="5754832" cy="279384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saturated fat; monounsaturated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saturated fat; polyunsaturated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monounsaturated fat; saturated fat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polyunsaturated fat; saturated and trans fats</a:t>
            </a:r>
            <a:endParaRPr sz="2400">
              <a:solidFill>
                <a:srgbClr val="000000"/>
              </a:solidFill>
              <a:latin typeface="Arimo"/>
              <a:ea typeface="Arimo"/>
              <a:cs typeface="Arimo"/>
              <a:sym typeface="Arim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8"/>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Chylomicrons, a class of lipoproteins, are produced in the</a:t>
            </a:r>
            <a:endParaRPr/>
          </a:p>
        </p:txBody>
      </p:sp>
      <p:sp>
        <p:nvSpPr>
          <p:cNvPr id="301" name="Google Shape;301;p28"/>
          <p:cNvSpPr txBox="1"/>
          <p:nvPr/>
        </p:nvSpPr>
        <p:spPr>
          <a:xfrm>
            <a:off x="2992928" y="2210425"/>
            <a:ext cx="5754832" cy="286232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Gallbladder</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Small intestinal cells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Large intestinal cells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Liver</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9"/>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The roles of the essential fatty acids include</a:t>
            </a:r>
            <a:endParaRPr/>
          </a:p>
        </p:txBody>
      </p:sp>
      <p:sp>
        <p:nvSpPr>
          <p:cNvPr id="307" name="Google Shape;307;p29"/>
          <p:cNvSpPr txBox="1"/>
          <p:nvPr/>
        </p:nvSpPr>
        <p:spPr>
          <a:xfrm>
            <a:off x="2962448" y="1859905"/>
            <a:ext cx="5754832" cy="341632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Form part of cell membranes</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Support infant growth and vision development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Support immune function</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All of the above</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0"/>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LDL deliver triglycerides and cholesterol from the liver to the body’s tissues</a:t>
            </a:r>
            <a:endParaRPr/>
          </a:p>
        </p:txBody>
      </p:sp>
      <p:sp>
        <p:nvSpPr>
          <p:cNvPr id="313" name="Google Shape;313;p30"/>
          <p:cNvSpPr txBox="1"/>
          <p:nvPr/>
        </p:nvSpPr>
        <p:spPr>
          <a:xfrm>
            <a:off x="4760768" y="2042785"/>
            <a:ext cx="5754832" cy="175432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1"/>
          <p:cNvSpPr txBox="1"/>
          <p:nvPr>
            <p:ph type="ctrTitle"/>
          </p:nvPr>
        </p:nvSpPr>
        <p:spPr>
          <a:xfrm>
            <a:off x="887534" y="672571"/>
            <a:ext cx="10363200" cy="70717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b="1" i="1" lang="en-CA" sz="3600">
                <a:solidFill>
                  <a:srgbClr val="FF0000"/>
                </a:solidFill>
                <a:latin typeface="Arimo"/>
                <a:ea typeface="Arimo"/>
                <a:cs typeface="Arimo"/>
                <a:sym typeface="Arimo"/>
              </a:rPr>
              <a:t>Consuming large amounts of trans fatty acids lowers LDL cholesterol and thus lowers the risk of heart disease and heart attack</a:t>
            </a:r>
            <a:endParaRPr/>
          </a:p>
        </p:txBody>
      </p:sp>
      <p:sp>
        <p:nvSpPr>
          <p:cNvPr id="319" name="Google Shape;319;p31"/>
          <p:cNvSpPr txBox="1"/>
          <p:nvPr/>
        </p:nvSpPr>
        <p:spPr>
          <a:xfrm>
            <a:off x="4760768" y="2042785"/>
            <a:ext cx="5754832" cy="175432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T</a:t>
            </a:r>
            <a:endParaRPr/>
          </a:p>
          <a:p>
            <a:pPr indent="-457200" lvl="0" marL="457200" marR="0" rtl="0" algn="l">
              <a:lnSpc>
                <a:spcPct val="150000"/>
              </a:lnSpc>
              <a:spcBef>
                <a:spcPts val="0"/>
              </a:spcBef>
              <a:spcAft>
                <a:spcPts val="0"/>
              </a:spcAft>
              <a:buClr>
                <a:srgbClr val="000000"/>
              </a:buClr>
              <a:buSzPts val="2400"/>
              <a:buFont typeface="Arial Narrow"/>
              <a:buAutoNum type="alphaLcPeriod"/>
            </a:pPr>
            <a:r>
              <a:rPr lang="en-CA" sz="2400">
                <a:solidFill>
                  <a:srgbClr val="000000"/>
                </a:solidFill>
                <a:latin typeface="Arimo"/>
                <a:ea typeface="Arimo"/>
                <a:cs typeface="Arimo"/>
                <a:sym typeface="Arimo"/>
              </a:rPr>
              <a:t>F</a:t>
            </a:r>
            <a:endParaRPr/>
          </a:p>
          <a:p>
            <a:pPr indent="-457200" lvl="0" marL="457200" marR="0" rtl="0" algn="l">
              <a:lnSpc>
                <a:spcPct val="150000"/>
              </a:lnSpc>
              <a:spcBef>
                <a:spcPts val="0"/>
              </a:spcBef>
              <a:spcAft>
                <a:spcPts val="0"/>
              </a:spcAft>
              <a:buNone/>
            </a:pPr>
            <a:r>
              <a:t/>
            </a:r>
            <a:endParaRPr sz="2400">
              <a:solidFill>
                <a:srgbClr val="000000"/>
              </a:solidFill>
              <a:latin typeface="Arimo"/>
              <a:ea typeface="Arimo"/>
              <a:cs typeface="Arimo"/>
              <a:sym typeface="Arimo"/>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2014-12-09T17:35:05Z</dcterms:created>
  <dc:creator>Amy Kroeker</dc:creator>
</cp:coreProperties>
</file>