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6"/>
  </p:notesMasterIdLst>
  <p:handoutMasterIdLst>
    <p:handoutMasterId r:id="rId27"/>
  </p:handoutMasterIdLst>
  <p:sldIdLst>
    <p:sldId id="279" r:id="rId2"/>
    <p:sldId id="1423" r:id="rId3"/>
    <p:sldId id="1341" r:id="rId4"/>
    <p:sldId id="1558" r:id="rId5"/>
    <p:sldId id="1457" r:id="rId6"/>
    <p:sldId id="1554" r:id="rId7"/>
    <p:sldId id="1555" r:id="rId8"/>
    <p:sldId id="1556" r:id="rId9"/>
    <p:sldId id="1534" r:id="rId10"/>
    <p:sldId id="1557" r:id="rId11"/>
    <p:sldId id="1535" r:id="rId12"/>
    <p:sldId id="1559" r:id="rId13"/>
    <p:sldId id="1560" r:id="rId14"/>
    <p:sldId id="1561" r:id="rId15"/>
    <p:sldId id="1536" r:id="rId16"/>
    <p:sldId id="1562" r:id="rId17"/>
    <p:sldId id="1537" r:id="rId18"/>
    <p:sldId id="1563" r:id="rId19"/>
    <p:sldId id="1538" r:id="rId20"/>
    <p:sldId id="1564" r:id="rId21"/>
    <p:sldId id="1539" r:id="rId22"/>
    <p:sldId id="1540" r:id="rId23"/>
    <p:sldId id="1565" r:id="rId24"/>
    <p:sldId id="1566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CE293F-7FDC-4EDB-A095-2BB6077560F2}" v="1" dt="2025-03-22T18:09:03.9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62" autoAdjust="0"/>
    <p:restoredTop sz="73634" autoAdjust="0"/>
  </p:normalViewPr>
  <p:slideViewPr>
    <p:cSldViewPr snapToGrid="0">
      <p:cViewPr varScale="1">
        <p:scale>
          <a:sx n="90" d="100"/>
          <a:sy n="90" d="100"/>
        </p:scale>
        <p:origin x="199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9" d="100"/>
          <a:sy n="59" d="100"/>
        </p:scale>
        <p:origin x="792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FBDFC86-52BE-51E9-091E-44E5DD06AE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83F14B-6C9E-6628-0176-F742A1EC21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E26096-A83B-2C66-159E-3CFCF08A58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82C1C5-7003-4EA6-95BB-645DD0205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384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4C355B14-F2D3-4B4F-BE0A-4F2FFA69AA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1739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86738-2023-42EA-8DA0-4BDB42F1E31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483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F39F6-73E0-309A-DA17-DF73BA8B1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92496F-0458-3314-898E-9566F13168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9EA4F5-896D-181D-2DD9-13D6DCADC1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FC085B-F1B3-2379-70F0-4EA037BA60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86738-2023-42EA-8DA0-4BDB42F1E31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047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458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63C5B-47CF-FD06-A500-0695E7186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710A72-8755-7FE5-413B-0B787004E4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F35DC6-F128-3E60-97B1-565309E56B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E4EAFF-D153-AE8C-3F0B-E272247A15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418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516BD-534F-388D-23FE-B9442B02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46C9DA-6A7D-99C9-804C-9D8C53192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5AED2C-2E3A-27D0-4008-F4B9E1A7C9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2856D6-B71C-7428-8F55-3C9CB5FE5A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9843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59EA80-4998-6633-0773-B9758A638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112560-CB2F-F611-1BED-0CB90042AC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394460-51C4-AB84-0E44-133C3C7D21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2F38BC-29C7-0AFC-18BA-9658B41BC0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952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91050-D737-E046-E119-E627A542D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91197A-565F-9967-D09D-83C8419660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C3F2C8-6FC9-AD0B-AB30-F4E79974CC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CA77B5-E36E-E6D8-2D8E-184B3B8339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7368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E3067-4B9C-EFFC-0A76-E5FEC9AEB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B2C04D-D8A9-45A9-5487-F10FE863F9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6DF993-36B6-E69D-A9D8-263E7124AF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2C7506-EFAF-049C-4C1B-1D856E9210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475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73739-0AA9-77DF-404D-04BC5B76A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3037A2-D153-51C3-BA25-2CD80CE8F5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951577-5FE1-8941-0601-F24D02AA6C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itchFamily="34" charset="0"/>
              <a:buChar char="•"/>
            </a:pPr>
            <a:endParaRPr lang="en-US" dirty="0"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5DBAD9-C531-7FB7-3E76-0C792404D7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1696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E2A24-D424-28DF-1A98-63C893C62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977859-A81B-C1F8-1C6D-D8632E5FA0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C54B0B-9913-08DE-D4E1-264FE0CBB6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Textbook Figure 14.4: Pituitary Gland. (A) Hormones and target organs of the anterior and posterior pituitary glands.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F11A6D-D2D9-F206-3658-B5D04F932E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6714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8D6F6-A69E-63D3-4C3A-8A90A42E4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A26E56-F730-6061-5774-0BAB7930EF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BBC294-65F6-4BD5-381D-91A57622D1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E8DB50-7A33-B954-2343-5F316A4943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3917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2483B-11C9-0065-3F75-FCCE6434D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C31C9A-27B2-65FD-EDCA-8A21618ADE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4ABED3-BFB0-DD08-0785-2DB3E2ABAF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7F2AFE-246D-0543-8807-D9774ADDAB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5703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026A9-EE9C-A82E-F3E7-AE221E798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C0395C-D6CE-3C8E-211B-68E2515A69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E0711E-652E-CCFD-233D-6842DEF4D3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C11F29-0071-F815-6B4A-7D6A6ACCA8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2127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D0230-87F8-E22F-EAEA-433DD5D59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568C3C-2C38-48C3-7651-128C361E15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2054D4-A3F3-0A11-55BE-FE1141AA85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C4CA94-83E6-4FB8-BA16-DD004EEC0E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5236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B3AE6-8E0F-5BBC-5631-D8F3E3236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7D3FAC-41D4-D9A5-D9BC-D367BFED5D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912BAA-C9A2-0C12-13AA-C622C9545B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1FA31F-CB74-5BF9-9146-175669ED30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0026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4388-D756-3ADA-00A1-2AE21C6E6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1E203F-8F4F-50CD-6227-B4EB730A38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4E6C39-2A50-66E2-303B-8306588EE3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84BE0F-783C-CF2B-0756-7415F9E8C8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3805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E27EB-2809-1425-3BA6-3F9FF713B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A81D4E-1B9B-2CE8-F1B7-5E124A27F8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56C6BD-DE91-EE37-7A87-E9794F39B2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F1F835-149D-F4D9-A42E-2ED7BB8D19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199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FCDFB-F5C3-7BF0-383A-16984E811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489E8E-87B5-6961-06E3-6FACB43827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CC0E9F-2D9E-7EA4-B680-37D040457B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DD8DB8-523E-4B9E-D0C4-BD1315329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9541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ADD79-4074-6FF1-8952-8BC3078D7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044735-C1DD-E275-2264-656CE65E43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7AA81B-2071-FC9D-E01E-653DABAAC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18DE42-F6F8-D59F-23DD-A9E57171A1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947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808E1-5B1B-8297-0EF1-1AA56BEF9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B0287F-441A-C116-27F4-A45BF32926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EE6A14-A8AD-B570-5D86-4375ACEC81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2A602D-4609-CDC2-71E6-232CE442D9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7134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B1296-BCD0-0184-5858-B2E3675CA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888CE4-67DF-A722-D8DF-8FE600034D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DCC861-7C23-16EE-0DBA-65EBE00002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4EE7D8-F885-5288-1B67-AF52063C17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8219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68898-CB49-2F87-F047-61BD540AE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5B9678-A4E7-5271-832F-8354D809BF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CC130E-839D-FEE9-399E-E48A9D0C5F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2AE8A7-6149-4B71-D08C-AA713627EB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1207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D8CAE-7EFF-E9DE-39E7-FD667BEC6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CF1E1B-4603-46C6-E0C6-14A3151CFB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A390B4-4165-D48B-939A-F5152AE40C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17064C-16DF-1C51-34F5-02DAC3831E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113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3B7DE-D9CF-E029-D100-2DEE1829C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368889-7DF1-97DE-6114-8AED3C20E4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05CD9D-8172-E43A-1F25-3471937032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970EDF-4FBA-6BD4-0590-243F0CCF85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795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51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143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5352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819400"/>
            <a:ext cx="6400800" cy="1752600"/>
          </a:xfrm>
          <a:ln w="9525">
            <a:headEnd/>
            <a:tailEnd/>
          </a:ln>
        </p:spPr>
        <p:txBody>
          <a:bodyPr lIns="92075" tIns="46038" rIns="92075" bIns="46038"/>
          <a:lstStyle>
            <a:lvl1pPr marL="0" indent="0" algn="ctr">
              <a:buFont typeface="Wingdings 2" pitchFamily="18" charset="2"/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665859"/>
            <a:ext cx="7772400" cy="4454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41475"/>
            <a:ext cx="7772400" cy="44545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D28E9D7-37B5-3FA2-0C30-6216A864D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810" y="6677013"/>
            <a:ext cx="7554379" cy="17147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 2" pitchFamily="18" charset="2"/>
        <a:buChar char="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Ø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 3" pitchFamily="18" charset="2"/>
        <a:buChar char="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1073426"/>
            <a:ext cx="7772400" cy="3193774"/>
          </a:xfrm>
        </p:spPr>
        <p:txBody>
          <a:bodyPr/>
          <a:lstStyle/>
          <a:p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r>
              <a:rPr lang="en-US" dirty="0"/>
              <a:t>The Human Body in Health and Illness, 8th ed.</a:t>
            </a:r>
            <a:br>
              <a:rPr lang="en-US" altLang="en-US" sz="4000" dirty="0">
                <a:latin typeface="Arial" charset="0"/>
                <a:cs typeface="Arial" charset="0"/>
              </a:rPr>
            </a:br>
            <a:br>
              <a:rPr lang="en-US" altLang="en-US" sz="4000" dirty="0"/>
            </a:br>
            <a: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Barbara Herlihy,</a:t>
            </a:r>
            <a:b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BSN, MA, PhD (Physiology), RN</a:t>
            </a:r>
            <a:b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68484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0C1E0-FC65-FB0A-D5F8-8C65CABED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5909-0488-D3C4-0AC2-57EA8B35E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1073426"/>
            <a:ext cx="7772400" cy="3193774"/>
          </a:xfrm>
        </p:spPr>
        <p:txBody>
          <a:bodyPr/>
          <a:lstStyle/>
          <a:p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r>
              <a:rPr lang="en-US" sz="3600" dirty="0"/>
              <a:t>Chapter 14</a:t>
            </a:r>
            <a:br>
              <a:rPr lang="en-US" sz="3200" dirty="0"/>
            </a:br>
            <a:br>
              <a:rPr lang="en-US" sz="4000" dirty="0"/>
            </a:br>
            <a:r>
              <a:rPr lang="en-US" sz="4000" dirty="0"/>
              <a:t>Endocrine </a:t>
            </a:r>
            <a:r>
              <a:rPr lang="en-US" altLang="en-US" sz="4000" dirty="0">
                <a:latin typeface="Arial" charset="0"/>
                <a:cs typeface="Arial" charset="0"/>
              </a:rPr>
              <a:t>System</a:t>
            </a:r>
            <a:br>
              <a:rPr lang="en-US" altLang="en-US" sz="4000" dirty="0">
                <a:latin typeface="Arial" charset="0"/>
                <a:cs typeface="Arial" charset="0"/>
              </a:rPr>
            </a:br>
            <a:br>
              <a:rPr lang="en-US" altLang="en-US" sz="4000" dirty="0"/>
            </a:br>
            <a:r>
              <a:rPr lang="en-US" sz="2800" i="1" dirty="0"/>
              <a:t>The Human Body in Health and Illness,</a:t>
            </a:r>
            <a:br>
              <a:rPr lang="en-US" sz="2800" i="1" dirty="0"/>
            </a:br>
            <a:r>
              <a:rPr lang="en-US" sz="2800" i="1" dirty="0"/>
              <a:t>8th ed.</a:t>
            </a:r>
            <a:b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Barbara Herlihy</a:t>
            </a:r>
            <a:b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26047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09DF8-3547-CC30-B4B4-C1AABFB79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Lesson 14.1</a:t>
            </a:r>
            <a:br>
              <a:rPr lang="en-US" dirty="0"/>
            </a:br>
            <a:r>
              <a:rPr lang="en-US" sz="1600" dirty="0"/>
              <a:t>(1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23D83-64FF-7DFA-F744-995874E97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3925061"/>
          </a:xfrm>
        </p:spPr>
        <p:txBody>
          <a:bodyPr numCol="1"/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List the functions of the endocrine system.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Discuss the role and function of hormones in the body, including the following:</a:t>
            </a:r>
          </a:p>
          <a:p>
            <a:pPr lvl="1"/>
            <a:r>
              <a:rPr lang="en-US" sz="2000" dirty="0"/>
              <a:t>Define </a:t>
            </a:r>
            <a:r>
              <a:rPr lang="en-US" sz="2000" i="1" dirty="0"/>
              <a:t>hormone</a:t>
            </a:r>
            <a:r>
              <a:rPr lang="en-US" sz="2000" dirty="0"/>
              <a:t>.</a:t>
            </a:r>
          </a:p>
          <a:p>
            <a:pPr lvl="1"/>
            <a:r>
              <a:rPr lang="en-US" sz="2000" dirty="0"/>
              <a:t>Explain the process by which hormones bind to the receptor sites of specific tissues (targets).</a:t>
            </a:r>
          </a:p>
          <a:p>
            <a:pPr lvl="1"/>
            <a:r>
              <a:rPr lang="en-US" sz="2000" dirty="0"/>
              <a:t>Explain the three mechanisms that control the secretion of hormones.</a:t>
            </a:r>
          </a:p>
          <a:p>
            <a:pPr marL="457200" indent="-457200">
              <a:buFont typeface="+mj-lt"/>
              <a:buAutoNum type="arabicPeriod"/>
              <a:tabLst>
                <a:tab pos="2522538" algn="l"/>
              </a:tabLst>
            </a:pPr>
            <a:r>
              <a:rPr lang="en-US" sz="2400" dirty="0"/>
              <a:t>Discuss the pituitary gland, including the following:</a:t>
            </a:r>
          </a:p>
          <a:p>
            <a:pPr lvl="1">
              <a:tabLst>
                <a:tab pos="2522538" algn="l"/>
              </a:tabLst>
            </a:pPr>
            <a:r>
              <a:rPr lang="en-US" sz="2000" dirty="0"/>
              <a:t>Describe the relationship of the hypothalamus to the pituitary gland.</a:t>
            </a:r>
          </a:p>
          <a:p>
            <a:pPr lvl="1">
              <a:tabLst>
                <a:tab pos="2522538" algn="l"/>
              </a:tabLst>
            </a:pPr>
            <a:r>
              <a:rPr lang="en-US" sz="2000" dirty="0"/>
              <a:t>Describe the location, regulation, and hormones of the pituitary gland.</a:t>
            </a:r>
          </a:p>
        </p:txBody>
      </p:sp>
    </p:spTree>
    <p:extLst>
      <p:ext uri="{BB962C8B-B14F-4D97-AF65-F5344CB8AC3E}">
        <p14:creationId xmlns:p14="http://schemas.microsoft.com/office/powerpoint/2010/main" val="1761847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C9F23-C54C-BA04-4A91-28BF5C1F4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C5E4A-1A33-616D-F267-AAB0DCE5B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Lesson 14.1</a:t>
            </a:r>
            <a:br>
              <a:rPr lang="en-US" dirty="0"/>
            </a:br>
            <a:r>
              <a:rPr lang="en-US" sz="1600" dirty="0"/>
              <a:t>(2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25194-827D-C7BE-3070-3D5AB41027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3925061"/>
          </a:xfrm>
        </p:spPr>
        <p:txBody>
          <a:bodyPr numCol="1"/>
          <a:lstStyle/>
          <a:p>
            <a:pPr marL="457200" indent="-457200">
              <a:buFont typeface="+mj-lt"/>
              <a:buAutoNum type="arabicPeriod" startAt="4"/>
            </a:pPr>
            <a:r>
              <a:rPr lang="en-US" sz="2400"/>
              <a:t>Identify </a:t>
            </a:r>
            <a:r>
              <a:rPr lang="en-US" sz="2400" dirty="0"/>
              <a:t>the other major endocrine glands and their hormones, and explain the effects of hyposecretion and hypersecretion.</a:t>
            </a:r>
          </a:p>
        </p:txBody>
      </p:sp>
    </p:spTree>
    <p:extLst>
      <p:ext uri="{BB962C8B-B14F-4D97-AF65-F5344CB8AC3E}">
        <p14:creationId xmlns:p14="http://schemas.microsoft.com/office/powerpoint/2010/main" val="1780423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B4F5F-B677-0538-470D-D0723BEB7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F3CAF-6724-945F-93D2-EAB1CC583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Endocrine Glands</a:t>
            </a:r>
            <a:br>
              <a:rPr lang="en-US" dirty="0"/>
            </a:br>
            <a:r>
              <a:rPr lang="en-US" sz="1400" dirty="0"/>
              <a:t>(1 of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6A194-F3EC-20F1-FFC9-76458E421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Functions</a:t>
            </a:r>
          </a:p>
          <a:p>
            <a:pPr lvl="1"/>
            <a:r>
              <a:rPr lang="en-US" dirty="0"/>
              <a:t>Regulate metabolic processes </a:t>
            </a:r>
          </a:p>
          <a:p>
            <a:pPr lvl="1"/>
            <a:r>
              <a:rPr lang="en-US" dirty="0"/>
              <a:t>Play an important role in growth and reproduction </a:t>
            </a:r>
          </a:p>
          <a:p>
            <a:pPr lvl="1"/>
            <a:r>
              <a:rPr lang="en-US" dirty="0"/>
              <a:t>Regulate water and electrolyte balance</a:t>
            </a:r>
          </a:p>
          <a:p>
            <a:pPr lvl="1"/>
            <a:r>
              <a:rPr lang="en-US" dirty="0"/>
              <a:t>Help the body during infection, trauma, and stress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155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9CEFE-77BC-1374-EAFD-A393B21AF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DF39B-E360-D3FB-17B0-BD3D43AAC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Endocrine Glands</a:t>
            </a:r>
            <a:br>
              <a:rPr lang="en-US" dirty="0"/>
            </a:br>
            <a:r>
              <a:rPr lang="en-US" sz="1400" dirty="0"/>
              <a:t>(2 of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74A66-A9C0-E20C-6D93-61ACE4844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Hormones</a:t>
            </a:r>
          </a:p>
          <a:p>
            <a:pPr lvl="1"/>
            <a:r>
              <a:rPr lang="en-US" dirty="0"/>
              <a:t>Chemical substances</a:t>
            </a:r>
          </a:p>
          <a:p>
            <a:r>
              <a:rPr lang="en-US" dirty="0"/>
              <a:t>Classification of hormones</a:t>
            </a:r>
          </a:p>
          <a:p>
            <a:pPr lvl="1"/>
            <a:r>
              <a:rPr lang="en-US" dirty="0"/>
              <a:t>Steroids (secretions from adrenal cortex and sex glands)</a:t>
            </a:r>
          </a:p>
          <a:p>
            <a:pPr lvl="1"/>
            <a:r>
              <a:rPr lang="en-US" dirty="0"/>
              <a:t>Proteins and protein-related substances (all other hormones)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016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168B9-E6DE-43C9-429D-190B0EA9A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29AF2-C746-08AD-C422-39FD01788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Endocrine Glands</a:t>
            </a:r>
            <a:br>
              <a:rPr lang="en-US" dirty="0"/>
            </a:br>
            <a:r>
              <a:rPr lang="en-US" sz="1400" dirty="0"/>
              <a:t>(3 of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0EDA6-5792-ED81-2A42-AFFCE28E4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Targets</a:t>
            </a:r>
          </a:p>
          <a:p>
            <a:pPr lvl="1"/>
            <a:r>
              <a:rPr lang="en-US" dirty="0"/>
              <a:t>Each hormone binds to a specific tissue</a:t>
            </a:r>
          </a:p>
          <a:p>
            <a:r>
              <a:rPr lang="en-US" dirty="0"/>
              <a:t>Hormone receptors</a:t>
            </a:r>
          </a:p>
          <a:p>
            <a:pPr lvl="1"/>
            <a:r>
              <a:rPr lang="en-US" dirty="0"/>
              <a:t>Types</a:t>
            </a:r>
          </a:p>
          <a:p>
            <a:pPr lvl="2"/>
            <a:r>
              <a:rPr lang="en-US" dirty="0"/>
              <a:t>Membrane receptors</a:t>
            </a:r>
          </a:p>
          <a:p>
            <a:pPr lvl="2"/>
            <a:r>
              <a:rPr lang="en-US" dirty="0"/>
              <a:t>Intracellular receptors</a:t>
            </a:r>
          </a:p>
          <a:p>
            <a:pPr lvl="1"/>
            <a:r>
              <a:rPr lang="en-US" dirty="0"/>
              <a:t>Lock-and-key mechanism</a:t>
            </a:r>
          </a:p>
          <a:p>
            <a:pPr lvl="1"/>
            <a:r>
              <a:rPr lang="en-US" dirty="0"/>
              <a:t>Second messenger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05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95202-4220-0E69-E639-73D1B0403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663B0-5439-B3C7-078D-94BAF81BF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Endocrine Glands</a:t>
            </a:r>
            <a:br>
              <a:rPr lang="en-US" dirty="0"/>
            </a:br>
            <a:r>
              <a:rPr lang="en-US" sz="1400" dirty="0"/>
              <a:t>(4 of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CCA52-E68F-1A42-FD58-B3D9A767EA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Control of hormone secretion</a:t>
            </a:r>
          </a:p>
          <a:p>
            <a:pPr lvl="1"/>
            <a:r>
              <a:rPr lang="en-US" dirty="0"/>
              <a:t>Feedback loops</a:t>
            </a:r>
          </a:p>
          <a:p>
            <a:pPr lvl="2"/>
            <a:r>
              <a:rPr lang="en-US" dirty="0"/>
              <a:t>Negative</a:t>
            </a:r>
          </a:p>
          <a:p>
            <a:pPr lvl="2"/>
            <a:r>
              <a:rPr lang="en-US" dirty="0"/>
              <a:t>Positive</a:t>
            </a:r>
          </a:p>
          <a:p>
            <a:pPr lvl="1"/>
            <a:r>
              <a:rPr lang="en-US" dirty="0"/>
              <a:t>Biorhythms</a:t>
            </a:r>
          </a:p>
          <a:p>
            <a:pPr lvl="2"/>
            <a:r>
              <a:rPr lang="en-US" dirty="0"/>
              <a:t>Rhythmic alteration in a hormone’s rate of secretion</a:t>
            </a:r>
          </a:p>
          <a:p>
            <a:pPr>
              <a:tabLst>
                <a:tab pos="2336800" algn="l"/>
              </a:tabLst>
            </a:pPr>
            <a:r>
              <a:rPr lang="en-US" dirty="0"/>
              <a:t>Control by the central nervous system</a:t>
            </a:r>
          </a:p>
          <a:p>
            <a:pPr lvl="1">
              <a:tabLst>
                <a:tab pos="2336800" algn="l"/>
              </a:tabLst>
            </a:pPr>
            <a:r>
              <a:rPr lang="en-US" dirty="0"/>
              <a:t>Activation of the hypothalamus </a:t>
            </a:r>
          </a:p>
          <a:p>
            <a:pPr lvl="1">
              <a:tabLst>
                <a:tab pos="2336800" algn="l"/>
              </a:tabLst>
            </a:pPr>
            <a:r>
              <a:rPr lang="en-US" dirty="0"/>
              <a:t>Stimulation of the sympathetic nervous system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069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B10D6-7E6D-4E73-E5F3-ABD9236C4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F6B6C-C8CD-3C74-FD88-8336480D0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1363542"/>
          </a:xfrm>
        </p:spPr>
        <p:txBody>
          <a:bodyPr/>
          <a:lstStyle/>
          <a:p>
            <a:r>
              <a:rPr lang="en-US" dirty="0"/>
              <a:t>Pituitary Gland and the Hypothalamus</a:t>
            </a:r>
            <a:br>
              <a:rPr lang="en-US" dirty="0"/>
            </a:br>
            <a:r>
              <a:rPr lang="en-US" sz="1400" dirty="0"/>
              <a:t>(1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8729C-AE9B-0DBE-0BCD-50D39003A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24593"/>
            <a:ext cx="7772400" cy="4454525"/>
          </a:xfrm>
        </p:spPr>
        <p:txBody>
          <a:bodyPr/>
          <a:lstStyle/>
          <a:p>
            <a:r>
              <a:rPr lang="en-US" dirty="0"/>
              <a:t>Hypothalamus </a:t>
            </a:r>
          </a:p>
          <a:p>
            <a:pPr lvl="1"/>
            <a:r>
              <a:rPr lang="en-US" dirty="0"/>
              <a:t>Controls pituitary function</a:t>
            </a:r>
          </a:p>
          <a:p>
            <a:r>
              <a:rPr lang="en-US" dirty="0"/>
              <a:t>Anterior pituitary gland</a:t>
            </a:r>
          </a:p>
          <a:p>
            <a:pPr lvl="1"/>
            <a:r>
              <a:rPr lang="en-US" dirty="0"/>
              <a:t>Growth hormone</a:t>
            </a:r>
          </a:p>
          <a:p>
            <a:pPr lvl="1"/>
            <a:r>
              <a:rPr lang="en-US" dirty="0"/>
              <a:t>Prolactin</a:t>
            </a:r>
          </a:p>
          <a:p>
            <a:pPr lvl="1"/>
            <a:r>
              <a:rPr lang="en-US" dirty="0"/>
              <a:t>Tropic hormones</a:t>
            </a:r>
          </a:p>
          <a:p>
            <a:r>
              <a:rPr lang="en-US" dirty="0"/>
              <a:t>Posterior pituitary gland</a:t>
            </a:r>
          </a:p>
          <a:p>
            <a:pPr lvl="1"/>
            <a:r>
              <a:rPr lang="en-US" dirty="0"/>
              <a:t>Antidiuretic hormone</a:t>
            </a:r>
          </a:p>
          <a:p>
            <a:pPr lvl="1"/>
            <a:r>
              <a:rPr lang="en-US" dirty="0"/>
              <a:t>Oxytocin</a:t>
            </a:r>
          </a:p>
        </p:txBody>
      </p:sp>
    </p:spTree>
    <p:extLst>
      <p:ext uri="{BB962C8B-B14F-4D97-AF65-F5344CB8AC3E}">
        <p14:creationId xmlns:p14="http://schemas.microsoft.com/office/powerpoint/2010/main" val="855688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7E1B3-57BB-68D5-1213-0A8EC2616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BE9C2-4B8E-60D0-E198-4FC1593B3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1363542"/>
          </a:xfrm>
        </p:spPr>
        <p:txBody>
          <a:bodyPr/>
          <a:lstStyle/>
          <a:p>
            <a:r>
              <a:rPr lang="en-US" dirty="0"/>
              <a:t>Pituitary Gland and the Hypothalamus</a:t>
            </a:r>
            <a:br>
              <a:rPr lang="en-US" dirty="0"/>
            </a:br>
            <a:r>
              <a:rPr lang="en-US" sz="1400" dirty="0"/>
              <a:t>(2 of 2)</a:t>
            </a:r>
          </a:p>
        </p:txBody>
      </p:sp>
      <p:pic>
        <p:nvPicPr>
          <p:cNvPr id="7" name="Picture 6" descr="Figure 14.4 A: Pituitary Gland. Illustration showing hormones and target organs of the anterior and posterior pituitary glands.">
            <a:extLst>
              <a:ext uri="{FF2B5EF4-FFF2-40B4-BE49-F238E27FC236}">
                <a16:creationId xmlns:a16="http://schemas.microsoft.com/office/drawing/2014/main" id="{61463B91-5063-68D8-3D6B-2F9E2F2E55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18"/>
          <a:stretch/>
        </p:blipFill>
        <p:spPr>
          <a:xfrm>
            <a:off x="952500" y="1725460"/>
            <a:ext cx="7239000" cy="479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401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D11F8-91D8-B3DD-6885-79BAE526E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81263-56C3-56E9-2038-02EBFD509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Thyroid Gland</a:t>
            </a:r>
            <a:br>
              <a:rPr lang="en-US" dirty="0"/>
            </a:br>
            <a:r>
              <a:rPr lang="en-US" sz="1400" dirty="0"/>
              <a:t>(1 of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CD882-AEB0-6D3B-B13D-CA27F5D5ED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Thyroid gland</a:t>
            </a:r>
          </a:p>
          <a:p>
            <a:pPr lvl="1"/>
            <a:r>
              <a:rPr lang="en-US" dirty="0"/>
              <a:t>Location: anterior neck</a:t>
            </a:r>
          </a:p>
          <a:p>
            <a:pPr lvl="1"/>
            <a:r>
              <a:rPr lang="en-US" dirty="0"/>
              <a:t>Two large lobes connected by the isthmus</a:t>
            </a:r>
          </a:p>
          <a:p>
            <a:pPr lvl="1"/>
            <a:r>
              <a:rPr lang="en-US" dirty="0"/>
              <a:t>Types of cells</a:t>
            </a:r>
          </a:p>
          <a:p>
            <a:pPr lvl="2"/>
            <a:r>
              <a:rPr lang="en-US" dirty="0"/>
              <a:t>Follicular cells</a:t>
            </a:r>
          </a:p>
          <a:p>
            <a:pPr lvl="2"/>
            <a:r>
              <a:rPr lang="en-US" dirty="0"/>
              <a:t>Parafollicular cells</a:t>
            </a:r>
          </a:p>
        </p:txBody>
      </p:sp>
    </p:spTree>
    <p:extLst>
      <p:ext uri="{BB962C8B-B14F-4D97-AF65-F5344CB8AC3E}">
        <p14:creationId xmlns:p14="http://schemas.microsoft.com/office/powerpoint/2010/main" val="2326775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A7E99-5261-C3F4-5651-DC87355F8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B6A52-A817-7382-02B9-534D2F4D5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Thyroid Gland</a:t>
            </a:r>
            <a:br>
              <a:rPr lang="en-US" dirty="0"/>
            </a:br>
            <a:r>
              <a:rPr lang="en-US" sz="1400" dirty="0"/>
              <a:t>(2 of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ED4AF-B0E3-6C41-FE67-DB19E47B7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Thyroid follicles</a:t>
            </a:r>
          </a:p>
          <a:p>
            <a:pPr lvl="1"/>
            <a:r>
              <a:rPr lang="en-US" dirty="0"/>
              <a:t>Secretory units</a:t>
            </a:r>
          </a:p>
          <a:p>
            <a:pPr lvl="1"/>
            <a:r>
              <a:rPr lang="en-US" dirty="0"/>
              <a:t>Cavity in each follicle is filled with colloid</a:t>
            </a:r>
          </a:p>
          <a:p>
            <a:pPr lvl="1"/>
            <a:r>
              <a:rPr lang="en-US" dirty="0"/>
              <a:t>Thyroid hormones: </a:t>
            </a:r>
            <a:r>
              <a:rPr lang="en-US" b="0" i="0" u="none" strike="noStrike" baseline="0" dirty="0">
                <a:solidFill>
                  <a:srgbClr val="221E1F"/>
                </a:solidFill>
              </a:rPr>
              <a:t>T</a:t>
            </a:r>
            <a:r>
              <a:rPr lang="en-US" b="0" i="0" u="none" strike="noStrike" baseline="-25000" dirty="0">
                <a:solidFill>
                  <a:srgbClr val="221E1F"/>
                </a:solidFill>
              </a:rPr>
              <a:t>3</a:t>
            </a:r>
            <a:r>
              <a:rPr lang="en-US" b="0" i="0" u="none" strike="noStrike" baseline="0" dirty="0">
                <a:solidFill>
                  <a:srgbClr val="221E1F"/>
                </a:solidFill>
              </a:rPr>
              <a:t> and T</a:t>
            </a:r>
            <a:r>
              <a:rPr lang="en-US" b="0" i="0" u="none" strike="noStrike" baseline="-25000" dirty="0">
                <a:solidFill>
                  <a:srgbClr val="221E1F"/>
                </a:solidFill>
              </a:rPr>
              <a:t>4</a:t>
            </a:r>
            <a:r>
              <a:rPr lang="en-US" b="0" i="0" u="none" strike="noStrike" baseline="0" dirty="0">
                <a:solidFill>
                  <a:srgbClr val="221E1F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306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07FD0-B2CC-B5AE-5EDF-AB202F7E3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A9F53-6210-D226-04A4-DA06ED994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Thyroid Gland</a:t>
            </a:r>
            <a:br>
              <a:rPr lang="en-US" dirty="0"/>
            </a:br>
            <a:r>
              <a:rPr lang="en-US" sz="1400" dirty="0"/>
              <a:t>(3 of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E1D490-29A4-2A10-3DEC-2A485CA60B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Thyroid hormones </a:t>
            </a:r>
            <a:r>
              <a:rPr lang="en-US" b="0" i="0" u="none" strike="noStrike" baseline="0" dirty="0">
                <a:solidFill>
                  <a:srgbClr val="221E1F"/>
                </a:solidFill>
              </a:rPr>
              <a:t>T</a:t>
            </a:r>
            <a:r>
              <a:rPr lang="en-US" b="0" i="0" u="none" strike="noStrike" baseline="-25000" dirty="0">
                <a:solidFill>
                  <a:srgbClr val="221E1F"/>
                </a:solidFill>
              </a:rPr>
              <a:t>3</a:t>
            </a:r>
            <a:r>
              <a:rPr lang="en-US" b="0" i="0" u="none" strike="noStrike" baseline="0" dirty="0">
                <a:solidFill>
                  <a:srgbClr val="221E1F"/>
                </a:solidFill>
              </a:rPr>
              <a:t> and T</a:t>
            </a:r>
            <a:r>
              <a:rPr lang="en-US" b="0" i="0" u="none" strike="noStrike" baseline="-25000" dirty="0">
                <a:solidFill>
                  <a:srgbClr val="221E1F"/>
                </a:solidFill>
              </a:rPr>
              <a:t>4</a:t>
            </a:r>
            <a:r>
              <a:rPr lang="en-US" b="0" i="0" u="none" strike="noStrike" baseline="0" dirty="0">
                <a:solidFill>
                  <a:srgbClr val="221E1F"/>
                </a:solidFill>
              </a:rPr>
              <a:t> </a:t>
            </a:r>
          </a:p>
          <a:p>
            <a:pPr lvl="1"/>
            <a:r>
              <a:rPr lang="en-US" b="0" i="0" u="none" strike="noStrike" baseline="0" dirty="0">
                <a:solidFill>
                  <a:srgbClr val="221E1F"/>
                </a:solidFill>
              </a:rPr>
              <a:t>T</a:t>
            </a:r>
            <a:r>
              <a:rPr lang="en-US" b="0" i="0" u="none" strike="noStrike" baseline="-25000" dirty="0">
                <a:solidFill>
                  <a:srgbClr val="221E1F"/>
                </a:solidFill>
              </a:rPr>
              <a:t>3</a:t>
            </a:r>
            <a:r>
              <a:rPr lang="en-US" b="0" i="0" u="none" strike="noStrike" baseline="0" dirty="0">
                <a:solidFill>
                  <a:srgbClr val="221E1F"/>
                </a:solidFill>
              </a:rPr>
              <a:t> and T</a:t>
            </a:r>
            <a:r>
              <a:rPr lang="en-US" b="0" i="0" u="none" strike="noStrike" baseline="-25000" dirty="0">
                <a:solidFill>
                  <a:srgbClr val="221E1F"/>
                </a:solidFill>
              </a:rPr>
              <a:t>4 </a:t>
            </a:r>
            <a:r>
              <a:rPr lang="en-US" b="0" i="0" u="none" strike="noStrike" dirty="0">
                <a:solidFill>
                  <a:srgbClr val="221E1F"/>
                </a:solidFill>
              </a:rPr>
              <a:t>have similar functions </a:t>
            </a:r>
          </a:p>
          <a:p>
            <a:pPr lvl="2"/>
            <a:r>
              <a:rPr lang="en-US" b="0" i="0" u="none" strike="noStrike" baseline="0" dirty="0">
                <a:solidFill>
                  <a:srgbClr val="221E1F"/>
                </a:solidFill>
              </a:rPr>
              <a:t>T</a:t>
            </a:r>
            <a:r>
              <a:rPr lang="en-US" b="0" i="0" u="none" strike="noStrike" baseline="-25000" dirty="0">
                <a:solidFill>
                  <a:srgbClr val="221E1F"/>
                </a:solidFill>
              </a:rPr>
              <a:t>3</a:t>
            </a:r>
            <a:r>
              <a:rPr lang="en-US" b="0" i="0" u="none" strike="noStrike" baseline="0" dirty="0">
                <a:solidFill>
                  <a:srgbClr val="221E1F"/>
                </a:solidFill>
              </a:rPr>
              <a:t> is more potent</a:t>
            </a:r>
            <a:endParaRPr lang="en-US" b="0" i="0" u="none" strike="noStrike" dirty="0">
              <a:solidFill>
                <a:srgbClr val="221E1F"/>
              </a:solidFill>
            </a:endParaRPr>
          </a:p>
          <a:p>
            <a:pPr lvl="1"/>
            <a:r>
              <a:rPr lang="en-US" b="0" i="0" u="none" strike="noStrike" dirty="0">
                <a:solidFill>
                  <a:srgbClr val="221E1F"/>
                </a:solidFill>
              </a:rPr>
              <a:t>Thyroid hormones regulate all phases of metabolism</a:t>
            </a:r>
          </a:p>
          <a:p>
            <a:pPr lvl="2"/>
            <a:r>
              <a:rPr lang="en-US" b="0" i="0" u="none" strike="noStrike" dirty="0">
                <a:solidFill>
                  <a:srgbClr val="221E1F"/>
                </a:solidFill>
              </a:rPr>
              <a:t>Basal metabolic rate</a:t>
            </a:r>
          </a:p>
          <a:p>
            <a:r>
              <a:rPr lang="en-US" dirty="0">
                <a:solidFill>
                  <a:srgbClr val="221E1F"/>
                </a:solidFill>
              </a:rPr>
              <a:t>Regulation of secretion</a:t>
            </a:r>
          </a:p>
          <a:p>
            <a:pPr lvl="1"/>
            <a:r>
              <a:rPr lang="en-US" b="0" i="0" u="none" strike="noStrike" dirty="0">
                <a:solidFill>
                  <a:srgbClr val="221E1F"/>
                </a:solidFill>
              </a:rPr>
              <a:t>The hypothalamus secretes a hypothalamic releasing hormone, which stimulates the anterior pituitary to secrete TSH. </a:t>
            </a:r>
          </a:p>
          <a:p>
            <a:pPr lvl="1"/>
            <a:r>
              <a:rPr lang="en-US" b="0" i="0" u="none" strike="noStrike" dirty="0">
                <a:solidFill>
                  <a:srgbClr val="221E1F"/>
                </a:solidFill>
              </a:rPr>
              <a:t>TSH stimulates the thyroid gland to secrete </a:t>
            </a:r>
            <a:r>
              <a:rPr lang="en-US" b="0" i="0" u="none" strike="noStrike" baseline="0" dirty="0">
                <a:solidFill>
                  <a:srgbClr val="221E1F"/>
                </a:solidFill>
              </a:rPr>
              <a:t>T</a:t>
            </a:r>
            <a:r>
              <a:rPr lang="en-US" b="0" i="0" u="none" strike="noStrike" baseline="-25000" dirty="0">
                <a:solidFill>
                  <a:srgbClr val="221E1F"/>
                </a:solidFill>
              </a:rPr>
              <a:t>3</a:t>
            </a:r>
            <a:r>
              <a:rPr lang="en-US" b="0" i="0" u="none" strike="noStrike" baseline="0" dirty="0">
                <a:solidFill>
                  <a:srgbClr val="221E1F"/>
                </a:solidFill>
              </a:rPr>
              <a:t> and T</a:t>
            </a:r>
            <a:r>
              <a:rPr lang="en-US" b="0" i="0" u="none" strike="noStrike" baseline="-25000" dirty="0">
                <a:solidFill>
                  <a:srgbClr val="221E1F"/>
                </a:solidFill>
              </a:rPr>
              <a:t>4</a:t>
            </a:r>
            <a:r>
              <a:rPr lang="en-US" b="0" i="0" u="none" strike="noStrike" baseline="0" dirty="0">
                <a:solidFill>
                  <a:srgbClr val="221E1F"/>
                </a:solidFill>
              </a:rPr>
              <a:t> </a:t>
            </a:r>
            <a:endParaRPr lang="en-US" b="0" i="0" u="none" strike="noStrike" dirty="0">
              <a:solidFill>
                <a:srgbClr val="221E1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110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E9881-07E4-AEC1-2049-5D6EA273C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027AA-B9C0-03E3-3263-45DD61599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Thyroid Gland</a:t>
            </a:r>
            <a:br>
              <a:rPr lang="en-US" dirty="0"/>
            </a:br>
            <a:r>
              <a:rPr lang="en-US" sz="1400" dirty="0"/>
              <a:t>(4 of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C4B98-DBDE-D928-4FEB-89E616F2C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b="0" i="0" u="none" strike="noStrike" dirty="0">
                <a:solidFill>
                  <a:srgbClr val="221E1F"/>
                </a:solidFill>
              </a:rPr>
              <a:t>Need for Iodine</a:t>
            </a:r>
          </a:p>
          <a:p>
            <a:pPr lvl="1"/>
            <a:r>
              <a:rPr lang="en-US" b="0" i="0" u="none" strike="noStrike" dirty="0">
                <a:solidFill>
                  <a:srgbClr val="221E1F"/>
                </a:solidFill>
              </a:rPr>
              <a:t>Synthesis of thyroid hormone</a:t>
            </a:r>
          </a:p>
          <a:p>
            <a:pPr lvl="2"/>
            <a:r>
              <a:rPr lang="en-US" dirty="0">
                <a:solidFill>
                  <a:srgbClr val="221E1F"/>
                </a:solidFill>
              </a:rPr>
              <a:t>Requires iodine salts called iodides</a:t>
            </a:r>
            <a:endParaRPr lang="en-US" b="0" i="0" u="none" strike="noStrike" dirty="0">
              <a:solidFill>
                <a:srgbClr val="221E1F"/>
              </a:solidFill>
            </a:endParaRPr>
          </a:p>
          <a:p>
            <a:pPr lvl="1"/>
            <a:r>
              <a:rPr lang="en-US" b="0" i="0" u="none" strike="noStrike" dirty="0">
                <a:solidFill>
                  <a:srgbClr val="221E1F"/>
                </a:solidFill>
              </a:rPr>
              <a:t>Iodine deficiency</a:t>
            </a:r>
          </a:p>
          <a:p>
            <a:pPr lvl="2"/>
            <a:r>
              <a:rPr lang="en-US" b="0" i="0" u="none" strike="noStrike" dirty="0">
                <a:solidFill>
                  <a:srgbClr val="221E1F"/>
                </a:solidFill>
              </a:rPr>
              <a:t>T</a:t>
            </a:r>
            <a:r>
              <a:rPr lang="en-US" b="0" i="0" u="none" strike="noStrike" baseline="-25000" dirty="0">
                <a:solidFill>
                  <a:srgbClr val="221E1F"/>
                </a:solidFill>
              </a:rPr>
              <a:t>3</a:t>
            </a:r>
            <a:r>
              <a:rPr lang="en-US" b="0" i="0" u="none" strike="noStrike" dirty="0">
                <a:solidFill>
                  <a:srgbClr val="221E1F"/>
                </a:solidFill>
              </a:rPr>
              <a:t> and T</a:t>
            </a:r>
            <a:r>
              <a:rPr lang="en-US" b="0" i="0" u="none" strike="noStrike" baseline="-25000" dirty="0">
                <a:solidFill>
                  <a:srgbClr val="221E1F"/>
                </a:solidFill>
              </a:rPr>
              <a:t>4</a:t>
            </a:r>
            <a:r>
              <a:rPr lang="en-US" b="0" i="0" u="none" strike="noStrike" dirty="0">
                <a:solidFill>
                  <a:srgbClr val="221E1F"/>
                </a:solidFill>
              </a:rPr>
              <a:t> production decreases</a:t>
            </a:r>
          </a:p>
          <a:p>
            <a:r>
              <a:rPr lang="en-US" b="0" i="0" u="none" strike="noStrike" dirty="0">
                <a:solidFill>
                  <a:srgbClr val="221E1F"/>
                </a:solidFill>
              </a:rPr>
              <a:t>Calcitonin</a:t>
            </a:r>
          </a:p>
          <a:p>
            <a:pPr lvl="1"/>
            <a:r>
              <a:rPr lang="en-US" b="0" i="0" u="none" strike="noStrike" dirty="0">
                <a:solidFill>
                  <a:srgbClr val="221E1F"/>
                </a:solidFill>
              </a:rPr>
              <a:t>Helps regulate blood levels of calcium and phosphate</a:t>
            </a:r>
          </a:p>
        </p:txBody>
      </p:sp>
    </p:spTree>
    <p:extLst>
      <p:ext uri="{BB962C8B-B14F-4D97-AF65-F5344CB8AC3E}">
        <p14:creationId xmlns:p14="http://schemas.microsoft.com/office/powerpoint/2010/main" val="1468066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F01EF-71BF-818E-5998-250C33B81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59AA5-83EB-5671-E133-5B16456C4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Parathyroid Glands</a:t>
            </a:r>
            <a:br>
              <a:rPr lang="en-US" dirty="0"/>
            </a:br>
            <a:r>
              <a:rPr lang="en-US" sz="1400" dirty="0"/>
              <a:t>(1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A82BA-65E1-99C0-00EB-65F3A96B7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Parathyroid glands</a:t>
            </a:r>
          </a:p>
          <a:p>
            <a:pPr lvl="1"/>
            <a:r>
              <a:rPr lang="en-US" dirty="0"/>
              <a:t>Four tiny glands located along the posterior surface of the thyroid gland</a:t>
            </a:r>
          </a:p>
          <a:p>
            <a:pPr lvl="1"/>
            <a:r>
              <a:rPr lang="en-US" dirty="0"/>
              <a:t>Secrete PTH, the main hormone the body uses to maintain calcium homeostasis</a:t>
            </a:r>
          </a:p>
        </p:txBody>
      </p:sp>
    </p:spTree>
    <p:extLst>
      <p:ext uri="{BB962C8B-B14F-4D97-AF65-F5344CB8AC3E}">
        <p14:creationId xmlns:p14="http://schemas.microsoft.com/office/powerpoint/2010/main" val="3424114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18BE7-656F-E98A-593E-1B6A4413A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4DBC1-BD1F-18F3-B718-AA5E317EC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Parathyroid Glands</a:t>
            </a:r>
            <a:br>
              <a:rPr lang="en-US" dirty="0"/>
            </a:br>
            <a:r>
              <a:rPr lang="en-US" sz="1400" dirty="0"/>
              <a:t>(2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BEB86-81C6-78FC-F6B1-D01921CD22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Parathyroid hormone deficiency and hypocalcemic tetany</a:t>
            </a:r>
          </a:p>
          <a:p>
            <a:pPr lvl="1"/>
            <a:r>
              <a:rPr lang="en-US" dirty="0"/>
              <a:t>Insufficient PTH causes hypocalcemia</a:t>
            </a:r>
          </a:p>
          <a:p>
            <a:pPr lvl="1"/>
            <a:r>
              <a:rPr lang="en-US" dirty="0"/>
              <a:t>Nerve and muscle membranes continuously fire electrical signals, causing muscles to remain contracted (tetany)</a:t>
            </a:r>
          </a:p>
          <a:p>
            <a:pPr lvl="1"/>
            <a:r>
              <a:rPr lang="en-US" dirty="0"/>
              <a:t>Sustained contractions of the muscles of the larynx (laryngospasm) and the breathing muscles causes asphyxiation and death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09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C3D49-56FA-11DB-A071-066F03DE1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99903-3B08-3E04-5540-1B71526B6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Adrenal Glands</a:t>
            </a:r>
            <a:br>
              <a:rPr lang="en-US" dirty="0"/>
            </a:br>
            <a:r>
              <a:rPr lang="en-US" sz="1400" dirty="0"/>
              <a:t>(1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7450B-B692-DF46-6D04-8130F1CF28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Adrenal medulla</a:t>
            </a:r>
          </a:p>
          <a:p>
            <a:pPr lvl="1"/>
            <a:r>
              <a:rPr lang="en-US" dirty="0"/>
              <a:t>Inner region of the adrenal gland </a:t>
            </a:r>
          </a:p>
          <a:p>
            <a:pPr lvl="1"/>
            <a:r>
              <a:rPr lang="en-US" dirty="0"/>
              <a:t>Extension of the sympathetic nervous system</a:t>
            </a:r>
          </a:p>
          <a:p>
            <a:pPr lvl="1"/>
            <a:r>
              <a:rPr lang="en-US" dirty="0"/>
              <a:t>Secretes catecholamines: epinephrine and norepinephrine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525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9E5EB-4BD4-CBC7-6D30-200A47F4D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7EDD6-FED1-DA81-7191-5579DCCFE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Adrenal Glands</a:t>
            </a:r>
            <a:br>
              <a:rPr lang="en-US" dirty="0"/>
            </a:br>
            <a:r>
              <a:rPr lang="en-US" sz="1400" dirty="0"/>
              <a:t>(2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A4FFB-3E5F-27B1-5003-AA7808E03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Adrenal cortex</a:t>
            </a:r>
          </a:p>
          <a:p>
            <a:pPr lvl="1"/>
            <a:r>
              <a:rPr lang="en-US" dirty="0"/>
              <a:t>Outer region of the adrenal gland </a:t>
            </a:r>
          </a:p>
          <a:p>
            <a:pPr lvl="1"/>
            <a:r>
              <a:rPr lang="en-US" dirty="0"/>
              <a:t>Secretes steroids</a:t>
            </a:r>
          </a:p>
          <a:p>
            <a:pPr lvl="2"/>
            <a:r>
              <a:rPr lang="en-US" dirty="0"/>
              <a:t>Glucocorticoids (regulate sugar)</a:t>
            </a:r>
          </a:p>
          <a:p>
            <a:pPr lvl="3"/>
            <a:r>
              <a:rPr lang="en-US" sz="2000" dirty="0"/>
              <a:t>Cortisol</a:t>
            </a:r>
          </a:p>
          <a:p>
            <a:pPr lvl="2"/>
            <a:r>
              <a:rPr lang="en-US" dirty="0"/>
              <a:t>Mineralocorticoids (regulate salt)</a:t>
            </a:r>
          </a:p>
          <a:p>
            <a:pPr lvl="3"/>
            <a:r>
              <a:rPr lang="en-US" sz="2000" dirty="0"/>
              <a:t>Aldosterone</a:t>
            </a:r>
          </a:p>
          <a:p>
            <a:pPr lvl="2"/>
            <a:r>
              <a:rPr lang="en-US" dirty="0"/>
              <a:t>Sex hormones (regulate sex)</a:t>
            </a:r>
          </a:p>
          <a:p>
            <a:pPr lvl="3"/>
            <a:r>
              <a:rPr lang="en-US" sz="2000" dirty="0"/>
              <a:t>Estrogens</a:t>
            </a:r>
          </a:p>
          <a:p>
            <a:pPr lvl="3"/>
            <a:r>
              <a:rPr lang="en-US" sz="2000" dirty="0"/>
              <a:t>Androgens</a:t>
            </a:r>
          </a:p>
          <a:p>
            <a:pPr lvl="1"/>
            <a:r>
              <a:rPr lang="en-US" sz="2600" dirty="0"/>
              <a:t>Negative feedback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1182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CCF67-0105-723D-3EAF-9D315C387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F199B-400F-F35B-95A8-E41D54DFF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Pancreas</a:t>
            </a:r>
            <a:br>
              <a:rPr lang="en-US" dirty="0"/>
            </a:br>
            <a:r>
              <a:rPr lang="en-US" sz="1400" dirty="0"/>
              <a:t>(1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F2014-25EB-B2D7-CC2E-8EBE8CF674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Pancreas</a:t>
            </a:r>
          </a:p>
          <a:p>
            <a:pPr lvl="1"/>
            <a:r>
              <a:rPr lang="en-US" dirty="0"/>
              <a:t>Long, slender organ </a:t>
            </a:r>
          </a:p>
          <a:p>
            <a:pPr lvl="1"/>
            <a:r>
              <a:rPr lang="en-US" dirty="0"/>
              <a:t>Lies transversely across the upper abdomen</a:t>
            </a:r>
          </a:p>
          <a:p>
            <a:pPr lvl="1"/>
            <a:r>
              <a:rPr lang="en-US" dirty="0"/>
              <a:t>Functions as an exocrine gland and an endocrine gland</a:t>
            </a:r>
          </a:p>
          <a:p>
            <a:pPr lvl="1"/>
            <a:r>
              <a:rPr lang="en-US" dirty="0"/>
              <a:t>Secretes at least five hormones, including insulin and glucagon</a:t>
            </a:r>
          </a:p>
          <a:p>
            <a:pPr lvl="2"/>
            <a:r>
              <a:rPr lang="en-US" dirty="0"/>
              <a:t>Islets of Langerhans</a:t>
            </a:r>
          </a:p>
          <a:p>
            <a:pPr lvl="3"/>
            <a:r>
              <a:rPr lang="en-US" dirty="0"/>
              <a:t>Alpha cells: glucagon</a:t>
            </a:r>
          </a:p>
          <a:p>
            <a:pPr lvl="3"/>
            <a:r>
              <a:rPr lang="en-US" dirty="0"/>
              <a:t>Beta cells: insulin</a:t>
            </a:r>
          </a:p>
        </p:txBody>
      </p:sp>
    </p:spTree>
    <p:extLst>
      <p:ext uri="{BB962C8B-B14F-4D97-AF65-F5344CB8AC3E}">
        <p14:creationId xmlns:p14="http://schemas.microsoft.com/office/powerpoint/2010/main" val="31017732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A842E-2BC0-E240-83C1-D252265BA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53032-81C1-9669-DB29-8D1DA1AE9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Pancreas</a:t>
            </a:r>
            <a:br>
              <a:rPr lang="en-US" dirty="0"/>
            </a:br>
            <a:r>
              <a:rPr lang="en-US" sz="1400" dirty="0"/>
              <a:t>(2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2EBB3-555E-3879-1873-B4F2AA3725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Insulin</a:t>
            </a:r>
          </a:p>
          <a:p>
            <a:pPr lvl="1"/>
            <a:r>
              <a:rPr lang="en-US" dirty="0"/>
              <a:t>Secretion and effects</a:t>
            </a:r>
          </a:p>
          <a:p>
            <a:pPr lvl="2"/>
            <a:r>
              <a:rPr lang="en-US" dirty="0"/>
              <a:t>Helps transport glucose into most cells</a:t>
            </a:r>
          </a:p>
          <a:p>
            <a:pPr lvl="2"/>
            <a:r>
              <a:rPr lang="en-US" dirty="0"/>
              <a:t>Helps control carbohydrate, protein, and fat metabolism in the cell</a:t>
            </a:r>
          </a:p>
          <a:p>
            <a:pPr lvl="2"/>
            <a:r>
              <a:rPr lang="en-US" dirty="0"/>
              <a:t>Can only work if it first binds to the insulin receptors on the target cell membrane</a:t>
            </a:r>
          </a:p>
          <a:p>
            <a:r>
              <a:rPr lang="en-US" dirty="0"/>
              <a:t>Glucagon</a:t>
            </a:r>
          </a:p>
          <a:p>
            <a:pPr lvl="1"/>
            <a:r>
              <a:rPr lang="en-US" dirty="0"/>
              <a:t>Raises the blood glucose level in two ways: </a:t>
            </a:r>
          </a:p>
          <a:p>
            <a:pPr lvl="2"/>
            <a:r>
              <a:rPr lang="en-US" dirty="0"/>
              <a:t>Stimulating the conversion of glycogen to glucose in the liver </a:t>
            </a:r>
          </a:p>
          <a:p>
            <a:pPr lvl="2"/>
            <a:r>
              <a:rPr lang="en-US" dirty="0"/>
              <a:t>Stimulating the conversion of proteins into glucose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5392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1BB52-FD19-DBA4-5FA4-6AC171603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959A4-C484-C320-EF6D-86C7E4E0D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Additional Endocrine Glands</a:t>
            </a:r>
            <a:endParaRPr lang="en-US" sz="1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03D36-3115-1C97-B514-84A8703F2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Gonads</a:t>
            </a:r>
          </a:p>
          <a:p>
            <a:pPr lvl="1"/>
            <a:r>
              <a:rPr lang="en-US" dirty="0"/>
              <a:t>Ovaries: estrogen and progesterone</a:t>
            </a:r>
          </a:p>
          <a:p>
            <a:pPr lvl="1"/>
            <a:r>
              <a:rPr lang="en-US" dirty="0"/>
              <a:t>Testes: testosterone</a:t>
            </a:r>
          </a:p>
          <a:p>
            <a:r>
              <a:rPr lang="en-US" dirty="0"/>
              <a:t>Thymus</a:t>
            </a:r>
          </a:p>
          <a:p>
            <a:pPr lvl="1"/>
            <a:r>
              <a:rPr lang="en-US" dirty="0" err="1"/>
              <a:t>Thymosins</a:t>
            </a:r>
            <a:endParaRPr lang="en-US" dirty="0"/>
          </a:p>
          <a:p>
            <a:r>
              <a:rPr lang="en-US" dirty="0"/>
              <a:t>Pineal gland</a:t>
            </a:r>
          </a:p>
          <a:p>
            <a:pPr lvl="1"/>
            <a:r>
              <a:rPr lang="en-US" dirty="0"/>
              <a:t>Melatonin</a:t>
            </a:r>
          </a:p>
        </p:txBody>
      </p:sp>
    </p:spTree>
    <p:extLst>
      <p:ext uri="{BB962C8B-B14F-4D97-AF65-F5344CB8AC3E}">
        <p14:creationId xmlns:p14="http://schemas.microsoft.com/office/powerpoint/2010/main" val="39636782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F8950-6847-B4EB-F3A1-3ADA0E9B6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B3278-BABD-F5B3-3E92-A81FFCB3B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Other Hormones</a:t>
            </a:r>
            <a:br>
              <a:rPr lang="en-US" dirty="0"/>
            </a:br>
            <a:r>
              <a:rPr lang="en-US" sz="1400" dirty="0"/>
              <a:t>(1 of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3A9898-EE63-9715-B0A9-B15AA7CDEF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Organ-specific hormones</a:t>
            </a:r>
          </a:p>
          <a:p>
            <a:pPr lvl="1"/>
            <a:r>
              <a:rPr lang="en-US" dirty="0"/>
              <a:t>Numerous hormone-secreting cells are scattered throughout the body</a:t>
            </a:r>
          </a:p>
          <a:p>
            <a:pPr lvl="1"/>
            <a:r>
              <a:rPr lang="en-US" dirty="0"/>
              <a:t>These hormones usually control the activities of a particular organ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7236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4250C-3661-906D-5FC6-3EDC37AAA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0D134-92B2-5E22-2855-289ACC0AC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Other Hormones</a:t>
            </a:r>
            <a:br>
              <a:rPr lang="en-US" dirty="0"/>
            </a:br>
            <a:r>
              <a:rPr lang="en-US" sz="1400" dirty="0"/>
              <a:t>(2 of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8026A-D7C0-4D68-CB4E-753FC4212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Prostaglandins</a:t>
            </a:r>
          </a:p>
          <a:p>
            <a:pPr lvl="1"/>
            <a:r>
              <a:rPr lang="en-US" dirty="0"/>
              <a:t>Produced by many tissues </a:t>
            </a:r>
          </a:p>
          <a:p>
            <a:pPr lvl="1"/>
            <a:r>
              <a:rPr lang="en-US" dirty="0"/>
              <a:t>Act locally, near their site of secretion</a:t>
            </a:r>
          </a:p>
          <a:p>
            <a:pPr lvl="1"/>
            <a:r>
              <a:rPr lang="en-US" dirty="0"/>
              <a:t>Involved in the regulation of smooth muscle contraction and the inflammatory response</a:t>
            </a:r>
          </a:p>
          <a:p>
            <a:pPr lvl="1"/>
            <a:r>
              <a:rPr lang="en-US" dirty="0"/>
              <a:t>Thought to increase sensitivity to pain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7587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AE9BE-A3F5-BFFE-6798-7D9DB271A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1E6F-6BAD-31E9-505B-6ECE206FF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Other Hormones</a:t>
            </a:r>
            <a:br>
              <a:rPr lang="en-US" dirty="0"/>
            </a:br>
            <a:r>
              <a:rPr lang="en-US" sz="1400" dirty="0"/>
              <a:t>(3 of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A3EF5-849A-069D-9E6D-BCCEBD680F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Adipose tissue hormones</a:t>
            </a:r>
          </a:p>
          <a:p>
            <a:pPr lvl="1"/>
            <a:r>
              <a:rPr lang="en-US" dirty="0"/>
              <a:t>Excess adipose tissue acts as a gland that secretes hormones called cytokines</a:t>
            </a:r>
          </a:p>
          <a:p>
            <a:pPr lvl="1"/>
            <a:r>
              <a:rPr lang="en-US" dirty="0"/>
              <a:t>Cytokines make the obese person resistant to insulin</a:t>
            </a:r>
          </a:p>
        </p:txBody>
      </p:sp>
    </p:spTree>
    <p:extLst>
      <p:ext uri="{BB962C8B-B14F-4D97-AF65-F5344CB8AC3E}">
        <p14:creationId xmlns:p14="http://schemas.microsoft.com/office/powerpoint/2010/main" val="1275083968"/>
      </p:ext>
    </p:extLst>
  </p:cSld>
  <p:clrMapOvr>
    <a:masterClrMapping/>
  </p:clrMapOvr>
</p:sld>
</file>

<file path=ppt/theme/theme1.xml><?xml version="1.0" encoding="utf-8"?>
<a:theme xmlns:a="http://schemas.openxmlformats.org/drawingml/2006/main" name="TEACH 2.0 Lecture Slides Template 2011_1207">
  <a:themeElements>
    <a:clrScheme name="Blue Diagonal 1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4568"/>
      </a:hlink>
      <a:folHlink>
        <a:srgbClr val="CCECFF"/>
      </a:folHlink>
    </a:clrScheme>
    <a:fontScheme name="Blue Diagon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 Diagonal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4568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Diagonal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TEACH 2.0 Lecture Slides Template 2011_1207</Template>
  <TotalTime>41223</TotalTime>
  <Words>948</Words>
  <Application>Microsoft Office PowerPoint</Application>
  <PresentationFormat>On-screen Show (4:3)</PresentationFormat>
  <Paragraphs>176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Times New Roman</vt:lpstr>
      <vt:lpstr>Wingdings</vt:lpstr>
      <vt:lpstr>Wingdings 2</vt:lpstr>
      <vt:lpstr>Wingdings 3</vt:lpstr>
      <vt:lpstr>TEACH 2.0 Lecture Slides Template 2011_1207</vt:lpstr>
      <vt:lpstr>    The Human Body in Health and Illness, 8th ed.  Barbara Herlihy, BSN, MA, PhD (Physiology), RN </vt:lpstr>
      <vt:lpstr>    Chapter 14  Endocrine System  The Human Body in Health and Illness, 8th ed. Barbara Herlihy </vt:lpstr>
      <vt:lpstr>Lesson 14.1 (1 of 2)</vt:lpstr>
      <vt:lpstr>Lesson 14.1 (2 of 2)</vt:lpstr>
      <vt:lpstr>Endocrine Glands (1 of 4)</vt:lpstr>
      <vt:lpstr>Endocrine Glands (2 of 4)</vt:lpstr>
      <vt:lpstr>Endocrine Glands (3 of 4)</vt:lpstr>
      <vt:lpstr>Endocrine Glands (4 of 4)</vt:lpstr>
      <vt:lpstr>Pituitary Gland and the Hypothalamus (1 of 2)</vt:lpstr>
      <vt:lpstr>Pituitary Gland and the Hypothalamus (2 of 2)</vt:lpstr>
      <vt:lpstr>Thyroid Gland (1 of 4)</vt:lpstr>
      <vt:lpstr>Thyroid Gland (2 of 4)</vt:lpstr>
      <vt:lpstr>Thyroid Gland (3 of 4)</vt:lpstr>
      <vt:lpstr>Thyroid Gland (4 of 4)</vt:lpstr>
      <vt:lpstr>Parathyroid Glands (1 of 2)</vt:lpstr>
      <vt:lpstr>Parathyroid Glands (2 of 2)</vt:lpstr>
      <vt:lpstr>Adrenal Glands (1 of 2)</vt:lpstr>
      <vt:lpstr>Adrenal Glands (2 of 2)</vt:lpstr>
      <vt:lpstr>Pancreas (1 of 2)</vt:lpstr>
      <vt:lpstr>Pancreas (2 of 2)</vt:lpstr>
      <vt:lpstr>Additional Endocrine Glands</vt:lpstr>
      <vt:lpstr>Other Hormones (1 of 3)</vt:lpstr>
      <vt:lpstr>Other Hormones (2 of 3)</vt:lpstr>
      <vt:lpstr>Other Hormones (3 of 3)</vt:lpstr>
    </vt:vector>
  </TitlesOfParts>
  <Company>Reed Elsevier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Reed Elsevier</dc:creator>
  <cp:lastModifiedBy>Sushant Nayal (IL-IN)</cp:lastModifiedBy>
  <cp:revision>110</cp:revision>
  <dcterms:created xsi:type="dcterms:W3CDTF">2017-07-18T01:49:35Z</dcterms:created>
  <dcterms:modified xsi:type="dcterms:W3CDTF">2025-07-02T04:14:44Z</dcterms:modified>
</cp:coreProperties>
</file>