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5"/>
  </p:notesMasterIdLst>
  <p:handoutMasterIdLst>
    <p:handoutMasterId r:id="rId26"/>
  </p:handoutMasterIdLst>
  <p:sldIdLst>
    <p:sldId id="279" r:id="rId2"/>
    <p:sldId id="1423" r:id="rId3"/>
    <p:sldId id="1341" r:id="rId4"/>
    <p:sldId id="1457" r:id="rId5"/>
    <p:sldId id="1535" r:id="rId6"/>
    <p:sldId id="1536" r:id="rId7"/>
    <p:sldId id="1537" r:id="rId8"/>
    <p:sldId id="1538" r:id="rId9"/>
    <p:sldId id="1539" r:id="rId10"/>
    <p:sldId id="1540" r:id="rId11"/>
    <p:sldId id="1541" r:id="rId12"/>
    <p:sldId id="1542" r:id="rId13"/>
    <p:sldId id="1543" r:id="rId14"/>
    <p:sldId id="1544" r:id="rId15"/>
    <p:sldId id="1545" r:id="rId16"/>
    <p:sldId id="1546" r:id="rId17"/>
    <p:sldId id="1547" r:id="rId18"/>
    <p:sldId id="1548" r:id="rId19"/>
    <p:sldId id="1549" r:id="rId20"/>
    <p:sldId id="1550" r:id="rId21"/>
    <p:sldId id="1551" r:id="rId22"/>
    <p:sldId id="1552" r:id="rId23"/>
    <p:sldId id="1553"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9F0615-7FC4-4FD5-BE58-0EFEF7FFEBD6}" v="6" dt="2025-03-21T01:46:46.7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73634" autoAdjust="0"/>
  </p:normalViewPr>
  <p:slideViewPr>
    <p:cSldViewPr snapToGrid="0">
      <p:cViewPr varScale="1">
        <p:scale>
          <a:sx n="90" d="100"/>
          <a:sy n="90" d="100"/>
        </p:scale>
        <p:origin x="199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792"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2F2BA6-BDA6-B7BA-5F69-6F0836B6E3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AD7687F5-32F0-40C6-5289-2DDC48C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A12C29C-7461-7B40-00F4-15B0FC0FB0C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23D9B6-7F60-4274-BF37-9E756A87B254}" type="slidenum">
              <a:rPr lang="en-US" smtClean="0"/>
              <a:t>‹#›</a:t>
            </a:fld>
            <a:endParaRPr lang="en-US"/>
          </a:p>
        </p:txBody>
      </p:sp>
    </p:spTree>
    <p:extLst>
      <p:ext uri="{BB962C8B-B14F-4D97-AF65-F5344CB8AC3E}">
        <p14:creationId xmlns:p14="http://schemas.microsoft.com/office/powerpoint/2010/main" val="889312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4C355B14-F2D3-4B4F-BE0A-4F2FFA69AAAF}" type="slidenum">
              <a:rPr lang="en-US"/>
              <a:pPr>
                <a:defRPr/>
              </a:pPr>
              <a:t>‹#›</a:t>
            </a:fld>
            <a:endParaRPr lang="en-US"/>
          </a:p>
        </p:txBody>
      </p:sp>
    </p:spTree>
    <p:extLst>
      <p:ext uri="{BB962C8B-B14F-4D97-AF65-F5344CB8AC3E}">
        <p14:creationId xmlns:p14="http://schemas.microsoft.com/office/powerpoint/2010/main" val="2132173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D8486738-2023-42EA-8DA0-4BDB42F1E313}" type="slidenum">
              <a:rPr lang="en-US" smtClean="0"/>
              <a:t>1</a:t>
            </a:fld>
            <a:endParaRPr lang="en-US" dirty="0"/>
          </a:p>
        </p:txBody>
      </p:sp>
    </p:spTree>
    <p:extLst>
      <p:ext uri="{BB962C8B-B14F-4D97-AF65-F5344CB8AC3E}">
        <p14:creationId xmlns:p14="http://schemas.microsoft.com/office/powerpoint/2010/main" val="2197483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39F6-73E0-309A-DA17-DF73BA8B1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2496F-0458-3314-898E-9566F1316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EA4F5-896D-181D-2DD9-13D6DCADC136}"/>
              </a:ext>
            </a:extLst>
          </p:cNvPr>
          <p:cNvSpPr>
            <a:spLocks noGrp="1"/>
          </p:cNvSpPr>
          <p:nvPr>
            <p:ph type="body" idx="1"/>
          </p:nvPr>
        </p:nvSpPr>
        <p:spPr/>
        <p:txBody>
          <a:bodyPr/>
          <a:lstStyle/>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1FC085B-F1B3-2379-70F0-4EA037BA60A7}"/>
              </a:ext>
            </a:extLst>
          </p:cNvPr>
          <p:cNvSpPr>
            <a:spLocks noGrp="1"/>
          </p:cNvSpPr>
          <p:nvPr>
            <p:ph type="sldNum" sz="quarter" idx="10"/>
          </p:nvPr>
        </p:nvSpPr>
        <p:spPr/>
        <p:txBody>
          <a:bodyPr/>
          <a:lstStyle/>
          <a:p>
            <a:fld id="{D8486738-2023-42EA-8DA0-4BDB42F1E313}" type="slidenum">
              <a:rPr lang="en-US" smtClean="0"/>
              <a:t>2</a:t>
            </a:fld>
            <a:endParaRPr lang="en-US" dirty="0"/>
          </a:p>
        </p:txBody>
      </p:sp>
    </p:spTree>
    <p:extLst>
      <p:ext uri="{BB962C8B-B14F-4D97-AF65-F5344CB8AC3E}">
        <p14:creationId xmlns:p14="http://schemas.microsoft.com/office/powerpoint/2010/main" val="386204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5"/>
          </p:nvPr>
        </p:nvSpPr>
        <p:spPr/>
        <p:txBody>
          <a:bodyPr/>
          <a:lstStyle/>
          <a:p>
            <a:pPr>
              <a:defRPr/>
            </a:pPr>
            <a:fld id="{4C355B14-F2D3-4B4F-BE0A-4F2FFA69AAAF}" type="slidenum">
              <a:rPr lang="en-US" smtClean="0"/>
              <a:pPr>
                <a:defRPr/>
              </a:pPr>
              <a:t>3</a:t>
            </a:fld>
            <a:endParaRPr lang="en-US"/>
          </a:p>
        </p:txBody>
      </p:sp>
    </p:spTree>
    <p:extLst>
      <p:ext uri="{BB962C8B-B14F-4D97-AF65-F5344CB8AC3E}">
        <p14:creationId xmlns:p14="http://schemas.microsoft.com/office/powerpoint/2010/main" val="2644458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16BD-534F-388D-23FE-B9442B026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6C9DA-6A7D-99C9-804C-9D8C53192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AED2C-2E3A-27D0-4008-F4B9E1A7C912}"/>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DA2856D6-B71C-7428-8F55-3C9CB5FE5AFA}"/>
              </a:ext>
            </a:extLst>
          </p:cNvPr>
          <p:cNvSpPr>
            <a:spLocks noGrp="1"/>
          </p:cNvSpPr>
          <p:nvPr>
            <p:ph type="sldNum" sz="quarter" idx="5"/>
          </p:nvPr>
        </p:nvSpPr>
        <p:spPr/>
        <p:txBody>
          <a:bodyPr/>
          <a:lstStyle/>
          <a:p>
            <a:pPr>
              <a:defRPr/>
            </a:pPr>
            <a:fld id="{4C355B14-F2D3-4B4F-BE0A-4F2FFA69AAAF}" type="slidenum">
              <a:rPr lang="en-US" smtClean="0"/>
              <a:pPr>
                <a:defRPr/>
              </a:pPr>
              <a:t>4</a:t>
            </a:fld>
            <a:endParaRPr lang="en-US"/>
          </a:p>
        </p:txBody>
      </p:sp>
    </p:spTree>
    <p:extLst>
      <p:ext uri="{BB962C8B-B14F-4D97-AF65-F5344CB8AC3E}">
        <p14:creationId xmlns:p14="http://schemas.microsoft.com/office/powerpoint/2010/main" val="366598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8D6F6-A69E-63D3-4C3A-8A90A42E4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26E56-F730-6061-5774-0BAB7930E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BC294-65F6-4BD5-381D-91A57622D1C4}"/>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EDE8DB50-7A33-B954-2343-5F316A4943E2}"/>
              </a:ext>
            </a:extLst>
          </p:cNvPr>
          <p:cNvSpPr>
            <a:spLocks noGrp="1"/>
          </p:cNvSpPr>
          <p:nvPr>
            <p:ph type="sldNum" sz="quarter" idx="5"/>
          </p:nvPr>
        </p:nvSpPr>
        <p:spPr/>
        <p:txBody>
          <a:bodyPr/>
          <a:lstStyle/>
          <a:p>
            <a:pPr>
              <a:defRPr/>
            </a:pPr>
            <a:fld id="{4C355B14-F2D3-4B4F-BE0A-4F2FFA69AAAF}" type="slidenum">
              <a:rPr lang="en-US" smtClean="0"/>
              <a:pPr>
                <a:defRPr/>
              </a:pPr>
              <a:t>5</a:t>
            </a:fld>
            <a:endParaRPr lang="en-US"/>
          </a:p>
        </p:txBody>
      </p:sp>
    </p:spTree>
    <p:extLst>
      <p:ext uri="{BB962C8B-B14F-4D97-AF65-F5344CB8AC3E}">
        <p14:creationId xmlns:p14="http://schemas.microsoft.com/office/powerpoint/2010/main" val="3558391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B3AE6-8E0F-5BBC-5631-D8F3E3236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D3FAC-41D4-D9A5-D9BC-D367BFED5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12BAA-C9A2-0C12-13AA-C622C9545BA8}"/>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8C1FA31F-CB74-5BF9-9146-175669ED301F}"/>
              </a:ext>
            </a:extLst>
          </p:cNvPr>
          <p:cNvSpPr>
            <a:spLocks noGrp="1"/>
          </p:cNvSpPr>
          <p:nvPr>
            <p:ph type="sldNum" sz="quarter" idx="5"/>
          </p:nvPr>
        </p:nvSpPr>
        <p:spPr/>
        <p:txBody>
          <a:bodyPr/>
          <a:lstStyle/>
          <a:p>
            <a:pPr>
              <a:defRPr/>
            </a:pPr>
            <a:fld id="{4C355B14-F2D3-4B4F-BE0A-4F2FFA69AAAF}" type="slidenum">
              <a:rPr lang="en-US" smtClean="0"/>
              <a:pPr>
                <a:defRPr/>
              </a:pPr>
              <a:t>6</a:t>
            </a:fld>
            <a:endParaRPr lang="en-US"/>
          </a:p>
        </p:txBody>
      </p:sp>
    </p:spTree>
    <p:extLst>
      <p:ext uri="{BB962C8B-B14F-4D97-AF65-F5344CB8AC3E}">
        <p14:creationId xmlns:p14="http://schemas.microsoft.com/office/powerpoint/2010/main" val="1399002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E27EB-2809-1425-3BA6-3F9FF713B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81D4E-1B9B-2CE8-F1B7-5E124A27F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6C6BD-DE91-EE37-7A87-E9794F39B264}"/>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7AF1F835-149D-F4D9-A42E-2ED7BB8D192A}"/>
              </a:ext>
            </a:extLst>
          </p:cNvPr>
          <p:cNvSpPr>
            <a:spLocks noGrp="1"/>
          </p:cNvSpPr>
          <p:nvPr>
            <p:ph type="sldNum" sz="quarter" idx="5"/>
          </p:nvPr>
        </p:nvSpPr>
        <p:spPr/>
        <p:txBody>
          <a:bodyPr/>
          <a:lstStyle/>
          <a:p>
            <a:pPr>
              <a:defRPr/>
            </a:pPr>
            <a:fld id="{4C355B14-F2D3-4B4F-BE0A-4F2FFA69AAAF}" type="slidenum">
              <a:rPr lang="en-US" smtClean="0"/>
              <a:pPr>
                <a:defRPr/>
              </a:pPr>
              <a:t>7</a:t>
            </a:fld>
            <a:endParaRPr lang="en-US"/>
          </a:p>
        </p:txBody>
      </p:sp>
    </p:spTree>
    <p:extLst>
      <p:ext uri="{BB962C8B-B14F-4D97-AF65-F5344CB8AC3E}">
        <p14:creationId xmlns:p14="http://schemas.microsoft.com/office/powerpoint/2010/main" val="197519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DD79-4074-6FF1-8952-8BC3078D7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44735-C1DD-E275-2264-656CE65E4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7AA81B-2071-FC9D-E01E-653DABAACA25}"/>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6318DE42-F6F8-D59F-23DD-A9E57171A1FB}"/>
              </a:ext>
            </a:extLst>
          </p:cNvPr>
          <p:cNvSpPr>
            <a:spLocks noGrp="1"/>
          </p:cNvSpPr>
          <p:nvPr>
            <p:ph type="sldNum" sz="quarter" idx="5"/>
          </p:nvPr>
        </p:nvSpPr>
        <p:spPr/>
        <p:txBody>
          <a:bodyPr/>
          <a:lstStyle/>
          <a:p>
            <a:pPr>
              <a:defRPr/>
            </a:pPr>
            <a:fld id="{4C355B14-F2D3-4B4F-BE0A-4F2FFA69AAAF}" type="slidenum">
              <a:rPr lang="en-US" smtClean="0"/>
              <a:pPr>
                <a:defRPr/>
              </a:pPr>
              <a:t>8</a:t>
            </a:fld>
            <a:endParaRPr lang="en-US"/>
          </a:p>
        </p:txBody>
      </p:sp>
    </p:spTree>
    <p:extLst>
      <p:ext uri="{BB962C8B-B14F-4D97-AF65-F5344CB8AC3E}">
        <p14:creationId xmlns:p14="http://schemas.microsoft.com/office/powerpoint/2010/main" val="38429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1296-BCD0-0184-5858-B2E3675CA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88CE4-67DF-A722-D8DF-8FE600034D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CC861-7C23-16EE-0DBA-65EBE0000290}"/>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DD4EE7D8-F885-5288-1B67-AF52063C17A9}"/>
              </a:ext>
            </a:extLst>
          </p:cNvPr>
          <p:cNvSpPr>
            <a:spLocks noGrp="1"/>
          </p:cNvSpPr>
          <p:nvPr>
            <p:ph type="sldNum" sz="quarter" idx="5"/>
          </p:nvPr>
        </p:nvSpPr>
        <p:spPr/>
        <p:txBody>
          <a:bodyPr/>
          <a:lstStyle/>
          <a:p>
            <a:pPr>
              <a:defRPr/>
            </a:pPr>
            <a:fld id="{4C355B14-F2D3-4B4F-BE0A-4F2FFA69AAAF}" type="slidenum">
              <a:rPr lang="en-US" smtClean="0"/>
              <a:pPr>
                <a:defRPr/>
              </a:pPr>
              <a:t>9</a:t>
            </a:fld>
            <a:endParaRPr lang="en-US"/>
          </a:p>
        </p:txBody>
      </p:sp>
    </p:spTree>
    <p:extLst>
      <p:ext uri="{BB962C8B-B14F-4D97-AF65-F5344CB8AC3E}">
        <p14:creationId xmlns:p14="http://schemas.microsoft.com/office/powerpoint/2010/main" val="4035821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68898-CB49-2F87-F047-61BD540AE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B9678-A4E7-5271-832F-8354D809B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CC130E-839D-FEE9-399E-E48A9D0C5F25}"/>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2F2AE8A7-6149-4B71-D08C-AA713627EB49}"/>
              </a:ext>
            </a:extLst>
          </p:cNvPr>
          <p:cNvSpPr>
            <a:spLocks noGrp="1"/>
          </p:cNvSpPr>
          <p:nvPr>
            <p:ph type="sldNum" sz="quarter" idx="5"/>
          </p:nvPr>
        </p:nvSpPr>
        <p:spPr/>
        <p:txBody>
          <a:bodyPr/>
          <a:lstStyle/>
          <a:p>
            <a:pPr>
              <a:defRPr/>
            </a:pPr>
            <a:fld id="{4C355B14-F2D3-4B4F-BE0A-4F2FFA69AAAF}" type="slidenum">
              <a:rPr lang="en-US" smtClean="0"/>
              <a:pPr>
                <a:defRPr/>
              </a:pPr>
              <a:t>10</a:t>
            </a:fld>
            <a:endParaRPr lang="en-US"/>
          </a:p>
        </p:txBody>
      </p:sp>
    </p:spTree>
    <p:extLst>
      <p:ext uri="{BB962C8B-B14F-4D97-AF65-F5344CB8AC3E}">
        <p14:creationId xmlns:p14="http://schemas.microsoft.com/office/powerpoint/2010/main" val="1839120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04A3-A3DC-5922-3F8B-0E1762851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8D0F2-9D2A-552C-3565-AC379D3CB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C8E4F-E1B9-C636-D893-CB91C6BD3CC5}"/>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13.5: </a:t>
            </a:r>
            <a:r>
              <a:rPr lang="en-US" sz="1200" b="0" i="0" u="none" strike="noStrike" baseline="0" dirty="0">
                <a:solidFill>
                  <a:srgbClr val="221E1F"/>
                </a:solidFill>
                <a:latin typeface="Helvetica Neue LT Std"/>
              </a:rPr>
              <a:t>Sense of smell: olfactory receptors, olfactory nerve, and olfactory cortex of temporal and frontal lobes. </a:t>
            </a:r>
            <a:endParaRPr lang="en-US" dirty="0"/>
          </a:p>
        </p:txBody>
      </p:sp>
      <p:sp>
        <p:nvSpPr>
          <p:cNvPr id="4" name="Slide Number Placeholder 3">
            <a:extLst>
              <a:ext uri="{FF2B5EF4-FFF2-40B4-BE49-F238E27FC236}">
                <a16:creationId xmlns:a16="http://schemas.microsoft.com/office/drawing/2014/main" id="{7DC76400-9AAC-B553-B139-BE7834FCF8C5}"/>
              </a:ext>
            </a:extLst>
          </p:cNvPr>
          <p:cNvSpPr>
            <a:spLocks noGrp="1"/>
          </p:cNvSpPr>
          <p:nvPr>
            <p:ph type="sldNum" sz="quarter" idx="5"/>
          </p:nvPr>
        </p:nvSpPr>
        <p:spPr/>
        <p:txBody>
          <a:bodyPr/>
          <a:lstStyle/>
          <a:p>
            <a:pPr>
              <a:defRPr/>
            </a:pPr>
            <a:fld id="{4C355B14-F2D3-4B4F-BE0A-4F2FFA69AAAF}" type="slidenum">
              <a:rPr lang="en-US" smtClean="0"/>
              <a:pPr>
                <a:defRPr/>
              </a:pPr>
              <a:t>11</a:t>
            </a:fld>
            <a:endParaRPr lang="en-US"/>
          </a:p>
        </p:txBody>
      </p:sp>
    </p:spTree>
    <p:extLst>
      <p:ext uri="{BB962C8B-B14F-4D97-AF65-F5344CB8AC3E}">
        <p14:creationId xmlns:p14="http://schemas.microsoft.com/office/powerpoint/2010/main" val="3672664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44623-A737-5FD3-B804-2B2D89CC8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627C8-3618-3B5A-42BE-ABB2646687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E6FEE-5134-448B-2F56-3835A95AA596}"/>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13.6: Sense of Taste. The four taste sensations are bitter, sour, salty, and sweet.</a:t>
            </a:r>
            <a:endParaRPr lang="en-US" dirty="0"/>
          </a:p>
        </p:txBody>
      </p:sp>
      <p:sp>
        <p:nvSpPr>
          <p:cNvPr id="4" name="Slide Number Placeholder 3">
            <a:extLst>
              <a:ext uri="{FF2B5EF4-FFF2-40B4-BE49-F238E27FC236}">
                <a16:creationId xmlns:a16="http://schemas.microsoft.com/office/drawing/2014/main" id="{8A6886C7-C773-EA8B-A0FD-26F0B82150B3}"/>
              </a:ext>
            </a:extLst>
          </p:cNvPr>
          <p:cNvSpPr>
            <a:spLocks noGrp="1"/>
          </p:cNvSpPr>
          <p:nvPr>
            <p:ph type="sldNum" sz="quarter" idx="5"/>
          </p:nvPr>
        </p:nvSpPr>
        <p:spPr/>
        <p:txBody>
          <a:bodyPr/>
          <a:lstStyle/>
          <a:p>
            <a:pPr>
              <a:defRPr/>
            </a:pPr>
            <a:fld id="{4C355B14-F2D3-4B4F-BE0A-4F2FFA69AAAF}" type="slidenum">
              <a:rPr lang="en-US" smtClean="0"/>
              <a:pPr>
                <a:defRPr/>
              </a:pPr>
              <a:t>12</a:t>
            </a:fld>
            <a:endParaRPr lang="en-US"/>
          </a:p>
        </p:txBody>
      </p:sp>
    </p:spTree>
    <p:extLst>
      <p:ext uri="{BB962C8B-B14F-4D97-AF65-F5344CB8AC3E}">
        <p14:creationId xmlns:p14="http://schemas.microsoft.com/office/powerpoint/2010/main" val="4010123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BD59D-9A05-89CF-9EB9-259EABE28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54ABE-38A0-E3E3-C7F1-55D8EA387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3D9A-60F8-E451-3C49-575D435B1663}"/>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7C88AA37-93E5-D89F-EC2B-FAB764EA151B}"/>
              </a:ext>
            </a:extLst>
          </p:cNvPr>
          <p:cNvSpPr>
            <a:spLocks noGrp="1"/>
          </p:cNvSpPr>
          <p:nvPr>
            <p:ph type="sldNum" sz="quarter" idx="5"/>
          </p:nvPr>
        </p:nvSpPr>
        <p:spPr/>
        <p:txBody>
          <a:bodyPr/>
          <a:lstStyle/>
          <a:p>
            <a:pPr>
              <a:defRPr/>
            </a:pPr>
            <a:fld id="{4C355B14-F2D3-4B4F-BE0A-4F2FFA69AAAF}" type="slidenum">
              <a:rPr lang="en-US" smtClean="0"/>
              <a:pPr>
                <a:defRPr/>
              </a:pPr>
              <a:t>13</a:t>
            </a:fld>
            <a:endParaRPr lang="en-US"/>
          </a:p>
        </p:txBody>
      </p:sp>
    </p:spTree>
    <p:extLst>
      <p:ext uri="{BB962C8B-B14F-4D97-AF65-F5344CB8AC3E}">
        <p14:creationId xmlns:p14="http://schemas.microsoft.com/office/powerpoint/2010/main" val="36726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2540-32FB-C83A-B988-A58EC4F7C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F9FDE2-B082-2496-2565-ACBF03614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51B3BB-8D62-D8A3-6EAC-0E4EDEC5F002}"/>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6EF84ECB-8450-CD08-39BC-E6223B0EF9ED}"/>
              </a:ext>
            </a:extLst>
          </p:cNvPr>
          <p:cNvSpPr>
            <a:spLocks noGrp="1"/>
          </p:cNvSpPr>
          <p:nvPr>
            <p:ph type="sldNum" sz="quarter" idx="5"/>
          </p:nvPr>
        </p:nvSpPr>
        <p:spPr/>
        <p:txBody>
          <a:bodyPr/>
          <a:lstStyle/>
          <a:p>
            <a:pPr>
              <a:defRPr/>
            </a:pPr>
            <a:fld id="{4C355B14-F2D3-4B4F-BE0A-4F2FFA69AAAF}" type="slidenum">
              <a:rPr lang="en-US" smtClean="0"/>
              <a:pPr>
                <a:defRPr/>
              </a:pPr>
              <a:t>14</a:t>
            </a:fld>
            <a:endParaRPr lang="en-US"/>
          </a:p>
        </p:txBody>
      </p:sp>
    </p:spTree>
    <p:extLst>
      <p:ext uri="{BB962C8B-B14F-4D97-AF65-F5344CB8AC3E}">
        <p14:creationId xmlns:p14="http://schemas.microsoft.com/office/powerpoint/2010/main" val="496044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DA8B1-566F-549D-561D-C257A3216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8E2FB-0AC1-3164-6660-E2DD1E4CC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413BBE-C78D-5F11-F820-B24D84813E53}"/>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E2EAD2CC-DE24-B7A1-FAC6-C3FE7F84F5A8}"/>
              </a:ext>
            </a:extLst>
          </p:cNvPr>
          <p:cNvSpPr>
            <a:spLocks noGrp="1"/>
          </p:cNvSpPr>
          <p:nvPr>
            <p:ph type="sldNum" sz="quarter" idx="5"/>
          </p:nvPr>
        </p:nvSpPr>
        <p:spPr/>
        <p:txBody>
          <a:bodyPr/>
          <a:lstStyle/>
          <a:p>
            <a:pPr>
              <a:defRPr/>
            </a:pPr>
            <a:fld id="{4C355B14-F2D3-4B4F-BE0A-4F2FFA69AAAF}" type="slidenum">
              <a:rPr lang="en-US" smtClean="0"/>
              <a:pPr>
                <a:defRPr/>
              </a:pPr>
              <a:t>15</a:t>
            </a:fld>
            <a:endParaRPr lang="en-US"/>
          </a:p>
        </p:txBody>
      </p:sp>
    </p:spTree>
    <p:extLst>
      <p:ext uri="{BB962C8B-B14F-4D97-AF65-F5344CB8AC3E}">
        <p14:creationId xmlns:p14="http://schemas.microsoft.com/office/powerpoint/2010/main" val="2675331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480F-1EE4-5D9B-EF2D-564A35D3A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3DCD4-0981-ECF6-E073-694A5A02C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65A7B-DBB9-93CE-C0C5-E5D32D5653CF}"/>
              </a:ext>
            </a:extLst>
          </p:cNvPr>
          <p:cNvSpPr>
            <a:spLocks noGrp="1"/>
          </p:cNvSpPr>
          <p:nvPr>
            <p:ph type="body" idx="1"/>
          </p:nvPr>
        </p:nvSpPr>
        <p:spPr/>
        <p:txBody>
          <a:bodyPr/>
          <a:lstStyle/>
          <a:p>
            <a:r>
              <a:rPr lang="en-US" dirty="0"/>
              <a:t>Textbook Figure 13.8 (A) Structure of the eyeball. (B) Cavities and fluids. (C) Flow of aqueous humor from the ciliary body to the canal of Schlemm (arrow).</a:t>
            </a:r>
          </a:p>
        </p:txBody>
      </p:sp>
      <p:sp>
        <p:nvSpPr>
          <p:cNvPr id="4" name="Slide Number Placeholder 3">
            <a:extLst>
              <a:ext uri="{FF2B5EF4-FFF2-40B4-BE49-F238E27FC236}">
                <a16:creationId xmlns:a16="http://schemas.microsoft.com/office/drawing/2014/main" id="{741F1962-E443-5E45-3499-BDE5EFFC3C22}"/>
              </a:ext>
            </a:extLst>
          </p:cNvPr>
          <p:cNvSpPr>
            <a:spLocks noGrp="1"/>
          </p:cNvSpPr>
          <p:nvPr>
            <p:ph type="sldNum" sz="quarter" idx="5"/>
          </p:nvPr>
        </p:nvSpPr>
        <p:spPr/>
        <p:txBody>
          <a:bodyPr/>
          <a:lstStyle/>
          <a:p>
            <a:pPr>
              <a:defRPr/>
            </a:pPr>
            <a:fld id="{4C355B14-F2D3-4B4F-BE0A-4F2FFA69AAAF}" type="slidenum">
              <a:rPr lang="en-US" smtClean="0"/>
              <a:pPr>
                <a:defRPr/>
              </a:pPr>
              <a:t>16</a:t>
            </a:fld>
            <a:endParaRPr lang="en-US"/>
          </a:p>
        </p:txBody>
      </p:sp>
    </p:spTree>
    <p:extLst>
      <p:ext uri="{BB962C8B-B14F-4D97-AF65-F5344CB8AC3E}">
        <p14:creationId xmlns:p14="http://schemas.microsoft.com/office/powerpoint/2010/main" val="63931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EAB43-CFD8-9B70-03FC-446582436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C3F4B6-0E23-BF0C-1D28-ECCABB369C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9920E5-C5EC-0384-44A9-BF1E1E23CBFB}"/>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7017CF74-FD84-5A51-CE23-CD7A0D8F654E}"/>
              </a:ext>
            </a:extLst>
          </p:cNvPr>
          <p:cNvSpPr>
            <a:spLocks noGrp="1"/>
          </p:cNvSpPr>
          <p:nvPr>
            <p:ph type="sldNum" sz="quarter" idx="5"/>
          </p:nvPr>
        </p:nvSpPr>
        <p:spPr/>
        <p:txBody>
          <a:bodyPr/>
          <a:lstStyle/>
          <a:p>
            <a:pPr>
              <a:defRPr/>
            </a:pPr>
            <a:fld id="{4C355B14-F2D3-4B4F-BE0A-4F2FFA69AAAF}" type="slidenum">
              <a:rPr lang="en-US" smtClean="0"/>
              <a:pPr>
                <a:defRPr/>
              </a:pPr>
              <a:t>17</a:t>
            </a:fld>
            <a:endParaRPr lang="en-US"/>
          </a:p>
        </p:txBody>
      </p:sp>
    </p:spTree>
    <p:extLst>
      <p:ext uri="{BB962C8B-B14F-4D97-AF65-F5344CB8AC3E}">
        <p14:creationId xmlns:p14="http://schemas.microsoft.com/office/powerpoint/2010/main" val="590908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16BC-9364-71BB-C475-0A1CB7812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1475F-2276-51AF-935A-09BB45679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E7DBB-48C6-3615-738A-6E4C65ADD584}"/>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7BEB9A34-D808-1D28-1EE1-B722664633C3}"/>
              </a:ext>
            </a:extLst>
          </p:cNvPr>
          <p:cNvSpPr>
            <a:spLocks noGrp="1"/>
          </p:cNvSpPr>
          <p:nvPr>
            <p:ph type="sldNum" sz="quarter" idx="5"/>
          </p:nvPr>
        </p:nvSpPr>
        <p:spPr/>
        <p:txBody>
          <a:bodyPr/>
          <a:lstStyle/>
          <a:p>
            <a:pPr>
              <a:defRPr/>
            </a:pPr>
            <a:fld id="{4C355B14-F2D3-4B4F-BE0A-4F2FFA69AAAF}" type="slidenum">
              <a:rPr lang="en-US" smtClean="0"/>
              <a:pPr>
                <a:defRPr/>
              </a:pPr>
              <a:t>18</a:t>
            </a:fld>
            <a:endParaRPr lang="en-US"/>
          </a:p>
        </p:txBody>
      </p:sp>
    </p:spTree>
    <p:extLst>
      <p:ext uri="{BB962C8B-B14F-4D97-AF65-F5344CB8AC3E}">
        <p14:creationId xmlns:p14="http://schemas.microsoft.com/office/powerpoint/2010/main" val="3385126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36622-40B5-CF04-E0BA-CED3D5BD2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2D3DE3-F157-DC75-51A0-91637D309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C5619-725F-8484-B0F4-2B1A5990AAC6}"/>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13.12 </a:t>
            </a:r>
            <a:r>
              <a:rPr lang="en-US" sz="1200" b="0" i="0" u="none" strike="noStrike" baseline="0" dirty="0">
                <a:solidFill>
                  <a:srgbClr val="221E1F"/>
                </a:solidFill>
                <a:latin typeface="Helvetica Neue LT Std"/>
              </a:rPr>
              <a:t>Visual Pathway. (A) From retina to primary visual cortex (occipital lobe). Note the optic chiasm and the pituitary gland (behind the optic chiasm). (B) From retina to primary visual cortex (occipital lobe). </a:t>
            </a:r>
            <a:endParaRPr lang="en-US" dirty="0"/>
          </a:p>
        </p:txBody>
      </p:sp>
      <p:sp>
        <p:nvSpPr>
          <p:cNvPr id="4" name="Slide Number Placeholder 3">
            <a:extLst>
              <a:ext uri="{FF2B5EF4-FFF2-40B4-BE49-F238E27FC236}">
                <a16:creationId xmlns:a16="http://schemas.microsoft.com/office/drawing/2014/main" id="{3F18CEFD-CBA9-57DE-1623-6FDE628AFF80}"/>
              </a:ext>
            </a:extLst>
          </p:cNvPr>
          <p:cNvSpPr>
            <a:spLocks noGrp="1"/>
          </p:cNvSpPr>
          <p:nvPr>
            <p:ph type="sldNum" sz="quarter" idx="5"/>
          </p:nvPr>
        </p:nvSpPr>
        <p:spPr/>
        <p:txBody>
          <a:bodyPr/>
          <a:lstStyle/>
          <a:p>
            <a:pPr>
              <a:defRPr/>
            </a:pPr>
            <a:fld id="{4C355B14-F2D3-4B4F-BE0A-4F2FFA69AAAF}" type="slidenum">
              <a:rPr lang="en-US" smtClean="0"/>
              <a:pPr>
                <a:defRPr/>
              </a:pPr>
              <a:t>19</a:t>
            </a:fld>
            <a:endParaRPr lang="en-US"/>
          </a:p>
        </p:txBody>
      </p:sp>
    </p:spTree>
    <p:extLst>
      <p:ext uri="{BB962C8B-B14F-4D97-AF65-F5344CB8AC3E}">
        <p14:creationId xmlns:p14="http://schemas.microsoft.com/office/powerpoint/2010/main" val="3480691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B60C-99E9-B929-1871-40BC1A36F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5DAE2-552E-0972-1878-313B9D410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87CE1-360E-8585-C703-D4BC57D5367A}"/>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006B35E1-7963-D702-FC7D-800589C91C65}"/>
              </a:ext>
            </a:extLst>
          </p:cNvPr>
          <p:cNvSpPr>
            <a:spLocks noGrp="1"/>
          </p:cNvSpPr>
          <p:nvPr>
            <p:ph type="sldNum" sz="quarter" idx="5"/>
          </p:nvPr>
        </p:nvSpPr>
        <p:spPr/>
        <p:txBody>
          <a:bodyPr/>
          <a:lstStyle/>
          <a:p>
            <a:pPr>
              <a:defRPr/>
            </a:pPr>
            <a:fld id="{4C355B14-F2D3-4B4F-BE0A-4F2FFA69AAAF}" type="slidenum">
              <a:rPr lang="en-US" smtClean="0"/>
              <a:pPr>
                <a:defRPr/>
              </a:pPr>
              <a:t>20</a:t>
            </a:fld>
            <a:endParaRPr lang="en-US"/>
          </a:p>
        </p:txBody>
      </p:sp>
    </p:spTree>
    <p:extLst>
      <p:ext uri="{BB962C8B-B14F-4D97-AF65-F5344CB8AC3E}">
        <p14:creationId xmlns:p14="http://schemas.microsoft.com/office/powerpoint/2010/main" val="4210890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CD612-8968-058F-8055-EC81974327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22514-6164-38A5-7111-98743205E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78ABC-D563-4F76-6391-262093A96E40}"/>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13.13: </a:t>
            </a:r>
            <a:r>
              <a:rPr lang="en-US" sz="1200" b="0" i="0" u="none" strike="noStrike" baseline="0" dirty="0">
                <a:solidFill>
                  <a:srgbClr val="221E1F"/>
                </a:solidFill>
                <a:latin typeface="Helvetica Neue LT Std"/>
              </a:rPr>
              <a:t>Three divisions of the ear: external, middle, and inner. Structures within the ear. </a:t>
            </a:r>
            <a:endParaRPr lang="en-US" dirty="0"/>
          </a:p>
        </p:txBody>
      </p:sp>
      <p:sp>
        <p:nvSpPr>
          <p:cNvPr id="4" name="Slide Number Placeholder 3">
            <a:extLst>
              <a:ext uri="{FF2B5EF4-FFF2-40B4-BE49-F238E27FC236}">
                <a16:creationId xmlns:a16="http://schemas.microsoft.com/office/drawing/2014/main" id="{427A8D54-CA9E-2A10-A7CB-27E14838E1F5}"/>
              </a:ext>
            </a:extLst>
          </p:cNvPr>
          <p:cNvSpPr>
            <a:spLocks noGrp="1"/>
          </p:cNvSpPr>
          <p:nvPr>
            <p:ph type="sldNum" sz="quarter" idx="5"/>
          </p:nvPr>
        </p:nvSpPr>
        <p:spPr/>
        <p:txBody>
          <a:bodyPr/>
          <a:lstStyle/>
          <a:p>
            <a:pPr>
              <a:defRPr/>
            </a:pPr>
            <a:fld id="{4C355B14-F2D3-4B4F-BE0A-4F2FFA69AAAF}" type="slidenum">
              <a:rPr lang="en-US" smtClean="0"/>
              <a:pPr>
                <a:defRPr/>
              </a:pPr>
              <a:t>21</a:t>
            </a:fld>
            <a:endParaRPr lang="en-US"/>
          </a:p>
        </p:txBody>
      </p:sp>
    </p:spTree>
    <p:extLst>
      <p:ext uri="{BB962C8B-B14F-4D97-AF65-F5344CB8AC3E}">
        <p14:creationId xmlns:p14="http://schemas.microsoft.com/office/powerpoint/2010/main" val="3560181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DD5F-2BA3-9C03-D52A-667C5D579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55534-963A-6912-2E07-3613272BA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EA8949-FE46-11E1-6BAB-6BF2B3DD3F8A}"/>
              </a:ext>
            </a:extLst>
          </p:cNvPr>
          <p:cNvSpPr>
            <a:spLocks noGrp="1"/>
          </p:cNvSpPr>
          <p:nvPr>
            <p:ph type="body" idx="1"/>
          </p:nvPr>
        </p:nvSpPr>
        <p:spPr/>
        <p:txBody>
          <a:bodyPr/>
          <a:lstStyle/>
          <a:p>
            <a:r>
              <a:rPr lang="en-US" sz="1200" b="0" i="0" u="none" strike="noStrike" baseline="0" dirty="0">
                <a:solidFill>
                  <a:srgbClr val="007B91"/>
                </a:solidFill>
                <a:latin typeface="Helvetica Neue LT Std"/>
              </a:rPr>
              <a:t>Textbook Figure 13.14: </a:t>
            </a:r>
            <a:r>
              <a:rPr lang="en-US" sz="1200" b="0" i="0" u="none" strike="noStrike" baseline="0" dirty="0">
                <a:solidFill>
                  <a:srgbClr val="221E1F"/>
                </a:solidFill>
                <a:latin typeface="Helvetica Neue LT Std"/>
              </a:rPr>
              <a:t>Inner Ear. (A) The receptors for balance. (B) The receptors for hearing (organ of Corti). (C) Structures of the inner ear.</a:t>
            </a:r>
            <a:endParaRPr lang="en-US" dirty="0"/>
          </a:p>
        </p:txBody>
      </p:sp>
      <p:sp>
        <p:nvSpPr>
          <p:cNvPr id="4" name="Slide Number Placeholder 3">
            <a:extLst>
              <a:ext uri="{FF2B5EF4-FFF2-40B4-BE49-F238E27FC236}">
                <a16:creationId xmlns:a16="http://schemas.microsoft.com/office/drawing/2014/main" id="{5924D70D-ABAE-9190-28BF-C71CAEB7ECC1}"/>
              </a:ext>
            </a:extLst>
          </p:cNvPr>
          <p:cNvSpPr>
            <a:spLocks noGrp="1"/>
          </p:cNvSpPr>
          <p:nvPr>
            <p:ph type="sldNum" sz="quarter" idx="5"/>
          </p:nvPr>
        </p:nvSpPr>
        <p:spPr/>
        <p:txBody>
          <a:bodyPr/>
          <a:lstStyle/>
          <a:p>
            <a:pPr>
              <a:defRPr/>
            </a:pPr>
            <a:fld id="{4C355B14-F2D3-4B4F-BE0A-4F2FFA69AAAF}" type="slidenum">
              <a:rPr lang="en-US" smtClean="0"/>
              <a:pPr>
                <a:defRPr/>
              </a:pPr>
              <a:t>22</a:t>
            </a:fld>
            <a:endParaRPr lang="en-US"/>
          </a:p>
        </p:txBody>
      </p:sp>
    </p:spTree>
    <p:extLst>
      <p:ext uri="{BB962C8B-B14F-4D97-AF65-F5344CB8AC3E}">
        <p14:creationId xmlns:p14="http://schemas.microsoft.com/office/powerpoint/2010/main" val="2255779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D93E3-BAEE-6D57-FD89-6CCEE8561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88EE42-2E7D-B75F-D83A-ED84F0CB2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01D1A-5A67-09F7-D4BC-944CA05E4CC0}"/>
              </a:ext>
            </a:extLst>
          </p:cNvPr>
          <p:cNvSpPr>
            <a:spLocks noGrp="1"/>
          </p:cNvSpPr>
          <p:nvPr>
            <p:ph type="body" idx="1"/>
          </p:nvPr>
        </p:nvSpPr>
        <p:spPr/>
        <p:txBody>
          <a:bodyPr/>
          <a:lstStyle/>
          <a:p>
            <a:pPr marL="228600" indent="-228600">
              <a:buFont typeface="Arial" panose="020B0604020202020204" pitchFamily="34" charset="0"/>
              <a:buChar char="•"/>
            </a:pP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a:extLst>
              <a:ext uri="{FF2B5EF4-FFF2-40B4-BE49-F238E27FC236}">
                <a16:creationId xmlns:a16="http://schemas.microsoft.com/office/drawing/2014/main" id="{F226D18C-0629-CA8A-0426-07274F16E667}"/>
              </a:ext>
            </a:extLst>
          </p:cNvPr>
          <p:cNvSpPr>
            <a:spLocks noGrp="1"/>
          </p:cNvSpPr>
          <p:nvPr>
            <p:ph type="sldNum" sz="quarter" idx="5"/>
          </p:nvPr>
        </p:nvSpPr>
        <p:spPr/>
        <p:txBody>
          <a:bodyPr/>
          <a:lstStyle/>
          <a:p>
            <a:pPr>
              <a:defRPr/>
            </a:pPr>
            <a:fld id="{4C355B14-F2D3-4B4F-BE0A-4F2FFA69AAAF}" type="slidenum">
              <a:rPr lang="en-US" smtClean="0"/>
              <a:pPr>
                <a:defRPr/>
              </a:pPr>
              <a:t>23</a:t>
            </a:fld>
            <a:endParaRPr lang="en-US"/>
          </a:p>
        </p:txBody>
      </p:sp>
    </p:spTree>
    <p:extLst>
      <p:ext uri="{BB962C8B-B14F-4D97-AF65-F5344CB8AC3E}">
        <p14:creationId xmlns:p14="http://schemas.microsoft.com/office/powerpoint/2010/main" val="1416929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5351" name="Rectangle 7"/>
          <p:cNvSpPr>
            <a:spLocks noGrp="1" noChangeArrowheads="1"/>
          </p:cNvSpPr>
          <p:nvPr>
            <p:ph type="ctrTitle" sz="quarter"/>
          </p:nvPr>
        </p:nvSpPr>
        <p:spPr>
          <a:xfrm>
            <a:off x="685800" y="1143000"/>
            <a:ext cx="7772400" cy="1143000"/>
          </a:xfrm>
        </p:spPr>
        <p:txBody>
          <a:bodyPr/>
          <a:lstStyle>
            <a:lvl1pPr>
              <a:defRPr/>
            </a:lvl1pPr>
          </a:lstStyle>
          <a:p>
            <a:r>
              <a:rPr lang="en-US"/>
              <a:t>Click to edit Master title style</a:t>
            </a:r>
            <a:endParaRPr lang="en-GB"/>
          </a:p>
        </p:txBody>
      </p:sp>
      <p:sp>
        <p:nvSpPr>
          <p:cNvPr id="185352" name="Rectangle 8"/>
          <p:cNvSpPr>
            <a:spLocks noGrp="1" noChangeArrowheads="1"/>
          </p:cNvSpPr>
          <p:nvPr>
            <p:ph type="subTitle" sz="quarter" idx="1"/>
          </p:nvPr>
        </p:nvSpPr>
        <p:spPr>
          <a:xfrm>
            <a:off x="1371600" y="2819400"/>
            <a:ext cx="6400800" cy="1752600"/>
          </a:xfrm>
          <a:ln w="9525">
            <a:headEnd/>
            <a:tailEnd/>
          </a:ln>
        </p:spPr>
        <p:txBody>
          <a:bodyPr lIns="92075" tIns="46038" rIns="92075" bIns="46038"/>
          <a:lstStyle>
            <a:lvl1pPr marL="0" indent="0" algn="ctr">
              <a:buFont typeface="Wingdings 2" pitchFamily="18" charset="2"/>
              <a:buNone/>
              <a:defRPr/>
            </a:lvl1pPr>
          </a:lstStyle>
          <a:p>
            <a:r>
              <a:rPr lang="en-US"/>
              <a:t>Click to edit Master subtitle style</a:t>
            </a:r>
            <a:endParaRPr lang="en-GB"/>
          </a:p>
        </p:txBody>
      </p:sp>
      <p:sp>
        <p:nvSpPr>
          <p:cNvPr id="4" name="Rectangle 18"/>
          <p:cNvSpPr>
            <a:spLocks noGrp="1" noChangeArrowheads="1"/>
          </p:cNvSpPr>
          <p:nvPr>
            <p:ph type="ftr" sz="quarter" idx="10"/>
          </p:nvPr>
        </p:nvSpPr>
        <p:spPr>
          <a:xfrm>
            <a:off x="2667000" y="6477000"/>
            <a:ext cx="3810000" cy="381000"/>
          </a:xfrm>
          <a:prstGeom prst="rect">
            <a:avLst/>
          </a:prstGeom>
        </p:spPr>
        <p:txBody>
          <a:bodyPr/>
          <a:lstStyle>
            <a:lvl1pPr>
              <a:defRPr smtClean="0"/>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a:t>Copyright line.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1665859"/>
            <a:ext cx="7772400" cy="4454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ftr" sz="quarter" idx="10"/>
          </p:nvPr>
        </p:nvSpPr>
        <p:spPr>
          <a:xfrm>
            <a:off x="2667000" y="6477000"/>
            <a:ext cx="3810000" cy="381000"/>
          </a:xfrm>
          <a:prstGeom prst="rect">
            <a:avLst/>
          </a:prstGeom>
          <a:ln/>
        </p:spPr>
        <p:txBody>
          <a:bodyPr/>
          <a:lstStyle>
            <a:lvl1pPr>
              <a:defRPr/>
            </a:lvl1pPr>
          </a:lstStyle>
          <a:p>
            <a:pPr>
              <a:defRPr/>
            </a:pPr>
            <a:r>
              <a:rPr lang="en-US" b="0" i="0" dirty="0">
                <a:solidFill>
                  <a:srgbClr val="000000"/>
                </a:solidFill>
                <a:effectLst/>
                <a:latin typeface="Helvetica Neue"/>
              </a:rPr>
              <a:t>Copyright © 2023, Elsevier Inc. All rights reserved.</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85800" y="228600"/>
            <a:ext cx="7772400" cy="12192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t>Click to edit Master title style</a:t>
            </a:r>
            <a:endParaRPr lang="en-GB"/>
          </a:p>
        </p:txBody>
      </p:sp>
      <p:sp>
        <p:nvSpPr>
          <p:cNvPr id="1027" name="Rectangle 11"/>
          <p:cNvSpPr>
            <a:spLocks noGrp="1" noChangeArrowheads="1"/>
          </p:cNvSpPr>
          <p:nvPr>
            <p:ph type="body" idx="1"/>
          </p:nvPr>
        </p:nvSpPr>
        <p:spPr bwMode="auto">
          <a:xfrm>
            <a:off x="685800" y="1641475"/>
            <a:ext cx="7772400" cy="4454525"/>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11222A39-FC98-D094-DFAE-DD21D734B1C3}"/>
              </a:ext>
              <a:ext uri="{C183D7F6-B498-43B3-948B-1728B52AA6E4}">
                <adec:decorative xmlns:adec="http://schemas.microsoft.com/office/drawing/2017/decorative" val="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94810" y="6677013"/>
            <a:ext cx="7554379" cy="171474"/>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ctr" rtl="0" eaLnBrk="1" fontAlgn="base" hangingPunct="1">
        <a:spcBef>
          <a:spcPct val="0"/>
        </a:spcBef>
        <a:spcAft>
          <a:spcPct val="0"/>
        </a:spcAft>
        <a:defRPr sz="4000">
          <a:solidFill>
            <a:schemeClr val="tx1"/>
          </a:solidFill>
          <a:latin typeface="+mj-lt"/>
          <a:ea typeface="+mj-ea"/>
          <a:cs typeface="+mj-cs"/>
        </a:defRPr>
      </a:lvl1pPr>
      <a:lvl2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2pPr>
      <a:lvl3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3pPr>
      <a:lvl4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4pPr>
      <a:lvl5pPr algn="ctr" rtl="0" eaLnBrk="1" fontAlgn="base" hangingPunct="1">
        <a:spcBef>
          <a:spcPct val="0"/>
        </a:spcBef>
        <a:spcAft>
          <a:spcPct val="0"/>
        </a:spcAft>
        <a:defRPr sz="4000">
          <a:solidFill>
            <a:schemeClr val="tx1"/>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000">
          <a:solidFill>
            <a:schemeClr val="tx2"/>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chemeClr val="tx2"/>
        </a:buClr>
        <a:buSzPct val="60000"/>
        <a:buFont typeface="Wingdings 2" pitchFamily="18"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80000"/>
        <a:buFont typeface="Wingdings" pitchFamily="2" charset="2"/>
        <a:buChar char="Ø"/>
        <a:defRPr sz="2400">
          <a:solidFill>
            <a:schemeClr val="tx1"/>
          </a:solidFill>
          <a:latin typeface="+mn-lt"/>
        </a:defRPr>
      </a:lvl2pPr>
      <a:lvl3pPr marL="1143000" indent="-228600" algn="l" rtl="0" eaLnBrk="1" fontAlgn="base" hangingPunct="1">
        <a:spcBef>
          <a:spcPct val="20000"/>
        </a:spcBef>
        <a:spcAft>
          <a:spcPct val="0"/>
        </a:spcAft>
        <a:buClr>
          <a:schemeClr val="tx2"/>
        </a:buClr>
        <a:buSzPct val="115000"/>
        <a:buChar char="•"/>
        <a:defRPr sz="2000">
          <a:solidFill>
            <a:schemeClr val="tx1"/>
          </a:solidFill>
          <a:latin typeface="+mn-lt"/>
        </a:defRPr>
      </a:lvl3pPr>
      <a:lvl4pPr marL="1600200" indent="-228600" algn="l" rtl="0" eaLnBrk="1" fontAlgn="base" hangingPunct="1">
        <a:spcBef>
          <a:spcPct val="20000"/>
        </a:spcBef>
        <a:spcAft>
          <a:spcPct val="0"/>
        </a:spcAft>
        <a:buClr>
          <a:schemeClr val="tx2"/>
        </a:buClr>
        <a:buSzPct val="75000"/>
        <a:buFont typeface="Wingdings 3" pitchFamily="18" charset="2"/>
        <a:buChar char=""/>
        <a:defRPr>
          <a:solidFill>
            <a:schemeClr val="tx1"/>
          </a:solidFill>
          <a:latin typeface="+mn-lt"/>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defRPr>
      </a:lvl5pPr>
      <a:lvl6pPr marL="25146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dirty="0"/>
              <a:t>The Human Body in Health and Illness, 8th ed.</a:t>
            </a:r>
            <a:br>
              <a:rPr lang="en-US" altLang="en-US" sz="4000" dirty="0">
                <a:latin typeface="Arial" charset="0"/>
                <a:cs typeface="Arial" charset="0"/>
              </a:rPr>
            </a:br>
            <a:br>
              <a:rPr lang="en-US" altLang="en-US" sz="4000" dirty="0"/>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BSN, MA, PhD (Physiology), RN</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276848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C1E0-FC65-FB0A-D5F8-8C65CABED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45909-0488-D3C4-0AC2-57EA8B35EAAE}"/>
              </a:ext>
            </a:extLst>
          </p:cNvPr>
          <p:cNvSpPr>
            <a:spLocks noGrp="1"/>
          </p:cNvSpPr>
          <p:nvPr>
            <p:ph type="title"/>
          </p:nvPr>
        </p:nvSpPr>
        <p:spPr>
          <a:xfrm>
            <a:off x="647700" y="1073426"/>
            <a:ext cx="7772400" cy="3193774"/>
          </a:xfrm>
        </p:spPr>
        <p:txBody>
          <a:bodyPr/>
          <a:lstStyle/>
          <a:p>
            <a:br>
              <a:rPr lang="en-US" sz="4000" dirty="0"/>
            </a:br>
            <a:br>
              <a:rPr lang="en-US" sz="4000" dirty="0"/>
            </a:br>
            <a:br>
              <a:rPr lang="en-US" sz="4000" dirty="0"/>
            </a:br>
            <a:br>
              <a:rPr lang="en-US" sz="4000" dirty="0"/>
            </a:br>
            <a:r>
              <a:rPr lang="en-US" sz="3600" dirty="0"/>
              <a:t>Chapter 13</a:t>
            </a:r>
            <a:br>
              <a:rPr lang="en-US" sz="3200" dirty="0"/>
            </a:br>
            <a:br>
              <a:rPr lang="en-US" sz="4000" dirty="0"/>
            </a:br>
            <a:r>
              <a:rPr lang="en-US" sz="4000" dirty="0"/>
              <a:t>Sensory </a:t>
            </a:r>
            <a:r>
              <a:rPr lang="en-US" altLang="en-US" sz="4000" dirty="0">
                <a:latin typeface="Arial" charset="0"/>
                <a:cs typeface="Arial" charset="0"/>
              </a:rPr>
              <a:t>System</a:t>
            </a:r>
            <a:br>
              <a:rPr lang="en-US" altLang="en-US" sz="4000" dirty="0">
                <a:latin typeface="Arial" charset="0"/>
                <a:cs typeface="Arial" charset="0"/>
              </a:rPr>
            </a:br>
            <a:br>
              <a:rPr lang="en-US" altLang="en-US" sz="4000" dirty="0"/>
            </a:br>
            <a:r>
              <a:rPr lang="en-US" sz="2800" i="1" dirty="0"/>
              <a:t>The Human Body in Health and Illness,</a:t>
            </a:r>
            <a:br>
              <a:rPr lang="en-US" sz="2800" i="1" dirty="0"/>
            </a:br>
            <a:r>
              <a:rPr lang="en-US" sz="2800" i="1" dirty="0"/>
              <a:t>8th ed.</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latin typeface="Arial" panose="020B0604020202020204" pitchFamily="34" charset="0"/>
                <a:ea typeface="Calibri" panose="020F0502020204030204" pitchFamily="34" charset="0"/>
                <a:cs typeface="Arial" panose="020B0604020202020204" pitchFamily="34" charset="0"/>
              </a:rPr>
              <a:t>Barbara Herlihy</a:t>
            </a:r>
            <a:br>
              <a:rPr lang="en-US" sz="2800" dirty="0">
                <a:latin typeface="Arial" panose="020B0604020202020204" pitchFamily="34" charset="0"/>
                <a:ea typeface="Calibri" panose="020F0502020204030204" pitchFamily="34" charset="0"/>
                <a:cs typeface="Arial" panose="020B0604020202020204" pitchFamily="34" charset="0"/>
              </a:rPr>
            </a:br>
            <a:endParaRPr lang="en-US" sz="4000" dirty="0"/>
          </a:p>
        </p:txBody>
      </p:sp>
    </p:spTree>
    <p:extLst>
      <p:ext uri="{BB962C8B-B14F-4D97-AF65-F5344CB8AC3E}">
        <p14:creationId xmlns:p14="http://schemas.microsoft.com/office/powerpoint/2010/main" val="342604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9DF8-3547-CC30-B4B4-C1AABFB79A3A}"/>
              </a:ext>
            </a:extLst>
          </p:cNvPr>
          <p:cNvSpPr>
            <a:spLocks noGrp="1"/>
          </p:cNvSpPr>
          <p:nvPr>
            <p:ph type="title"/>
          </p:nvPr>
        </p:nvSpPr>
        <p:spPr>
          <a:xfrm>
            <a:off x="685800" y="277368"/>
            <a:ext cx="7772400" cy="862500"/>
          </a:xfrm>
        </p:spPr>
        <p:txBody>
          <a:bodyPr/>
          <a:lstStyle/>
          <a:p>
            <a:r>
              <a:rPr lang="en-US" dirty="0"/>
              <a:t>Lesson 13.1</a:t>
            </a:r>
            <a:endParaRPr lang="en-US" sz="1400" dirty="0"/>
          </a:p>
        </p:txBody>
      </p:sp>
      <p:sp>
        <p:nvSpPr>
          <p:cNvPr id="3" name="Content Placeholder 2">
            <a:extLst>
              <a:ext uri="{FF2B5EF4-FFF2-40B4-BE49-F238E27FC236}">
                <a16:creationId xmlns:a16="http://schemas.microsoft.com/office/drawing/2014/main" id="{2DB23D83-64FF-7DFA-F744-995874E9783D}"/>
              </a:ext>
            </a:extLst>
          </p:cNvPr>
          <p:cNvSpPr>
            <a:spLocks noGrp="1"/>
          </p:cNvSpPr>
          <p:nvPr>
            <p:ph idx="1"/>
          </p:nvPr>
        </p:nvSpPr>
        <p:spPr>
          <a:xfrm>
            <a:off x="685800" y="1373449"/>
            <a:ext cx="7772400" cy="3925061"/>
          </a:xfrm>
        </p:spPr>
        <p:txBody>
          <a:bodyPr numCol="1"/>
          <a:lstStyle/>
          <a:p>
            <a:pPr marL="514350" indent="-514350">
              <a:buFont typeface="+mj-lt"/>
              <a:buAutoNum type="arabicPeriod"/>
            </a:pPr>
            <a:r>
              <a:rPr lang="en-US" sz="2400" dirty="0"/>
              <a:t>State the functions of the sensory system.</a:t>
            </a:r>
          </a:p>
          <a:p>
            <a:pPr marL="514350" indent="-514350">
              <a:buFont typeface="+mj-lt"/>
              <a:buAutoNum type="arabicPeriod"/>
            </a:pPr>
            <a:r>
              <a:rPr lang="en-US" sz="2400" dirty="0"/>
              <a:t>Define the five types of sensory receptors.</a:t>
            </a:r>
          </a:p>
          <a:p>
            <a:pPr marL="514350" indent="-514350">
              <a:buFont typeface="+mj-lt"/>
              <a:buAutoNum type="arabicPeriod"/>
            </a:pPr>
            <a:r>
              <a:rPr lang="en-US" sz="2400" dirty="0"/>
              <a:t>Describe the four components involved in the perception of a sensation and two important characteristics of sensation.</a:t>
            </a:r>
          </a:p>
          <a:p>
            <a:pPr marL="514350" indent="-514350">
              <a:buFont typeface="+mj-lt"/>
              <a:buAutoNum type="arabicPeriod"/>
            </a:pPr>
            <a:r>
              <a:rPr lang="en-US" sz="2400" dirty="0"/>
              <a:t>Describe the five general senses.</a:t>
            </a:r>
          </a:p>
          <a:p>
            <a:pPr marL="514350" indent="-514350">
              <a:buFont typeface="+mj-lt"/>
              <a:buAutoNum type="arabicPeriod"/>
            </a:pPr>
            <a:r>
              <a:rPr lang="en-US" sz="2400" dirty="0"/>
              <a:t>Describe the special senses of smell and taste.</a:t>
            </a:r>
          </a:p>
          <a:p>
            <a:pPr marL="0" indent="0">
              <a:buNone/>
            </a:pPr>
            <a:endParaRPr lang="en-US" sz="2400" dirty="0"/>
          </a:p>
        </p:txBody>
      </p:sp>
    </p:spTree>
    <p:extLst>
      <p:ext uri="{BB962C8B-B14F-4D97-AF65-F5344CB8AC3E}">
        <p14:creationId xmlns:p14="http://schemas.microsoft.com/office/powerpoint/2010/main" val="1761847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B4F5F-B677-0538-470D-D0723BEB7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7F3CAF-6724-945F-93D2-EAB1CC583788}"/>
              </a:ext>
            </a:extLst>
          </p:cNvPr>
          <p:cNvSpPr>
            <a:spLocks noGrp="1"/>
          </p:cNvSpPr>
          <p:nvPr>
            <p:ph type="title"/>
          </p:nvPr>
        </p:nvSpPr>
        <p:spPr>
          <a:xfrm>
            <a:off x="685800" y="277368"/>
            <a:ext cx="7772400" cy="862500"/>
          </a:xfrm>
        </p:spPr>
        <p:txBody>
          <a:bodyPr/>
          <a:lstStyle/>
          <a:p>
            <a:r>
              <a:rPr lang="en-US" dirty="0"/>
              <a:t>Receptors and Sensation</a:t>
            </a:r>
            <a:br>
              <a:rPr lang="en-US" dirty="0"/>
            </a:br>
            <a:r>
              <a:rPr lang="en-US" sz="1600" dirty="0"/>
              <a:t>(1 of 3)</a:t>
            </a:r>
            <a:endParaRPr lang="en-US" sz="1400" dirty="0"/>
          </a:p>
        </p:txBody>
      </p:sp>
      <p:sp>
        <p:nvSpPr>
          <p:cNvPr id="3" name="Content Placeholder 2">
            <a:extLst>
              <a:ext uri="{FF2B5EF4-FFF2-40B4-BE49-F238E27FC236}">
                <a16:creationId xmlns:a16="http://schemas.microsoft.com/office/drawing/2014/main" id="{6186A194-F3EC-20F1-FFC9-76458E42111B}"/>
              </a:ext>
            </a:extLst>
          </p:cNvPr>
          <p:cNvSpPr>
            <a:spLocks noGrp="1"/>
          </p:cNvSpPr>
          <p:nvPr>
            <p:ph idx="1"/>
          </p:nvPr>
        </p:nvSpPr>
        <p:spPr>
          <a:xfrm>
            <a:off x="685800" y="1373449"/>
            <a:ext cx="7772400" cy="4454525"/>
          </a:xfrm>
        </p:spPr>
        <p:txBody>
          <a:bodyPr/>
          <a:lstStyle/>
          <a:p>
            <a:r>
              <a:rPr lang="en-US" dirty="0"/>
              <a:t>Sensory system</a:t>
            </a:r>
          </a:p>
          <a:p>
            <a:pPr lvl="1"/>
            <a:r>
              <a:rPr lang="en-US" dirty="0"/>
              <a:t>Allows us to experience the world</a:t>
            </a:r>
          </a:p>
          <a:p>
            <a:pPr lvl="1"/>
            <a:r>
              <a:rPr lang="en-US" dirty="0"/>
              <a:t>Keep track of what is happening within our own bodies</a:t>
            </a:r>
          </a:p>
          <a:p>
            <a:r>
              <a:rPr lang="en-US" dirty="0"/>
              <a:t>Cells that detect stimuli</a:t>
            </a:r>
          </a:p>
          <a:p>
            <a:pPr lvl="1"/>
            <a:r>
              <a:rPr lang="en-US" dirty="0"/>
              <a:t>Chemoreceptors</a:t>
            </a:r>
          </a:p>
          <a:p>
            <a:pPr lvl="1"/>
            <a:r>
              <a:rPr lang="en-US" dirty="0"/>
              <a:t>Nociceptors</a:t>
            </a:r>
          </a:p>
          <a:p>
            <a:pPr lvl="1"/>
            <a:r>
              <a:rPr lang="en-US" dirty="0"/>
              <a:t>Thermoreceptors</a:t>
            </a:r>
          </a:p>
          <a:p>
            <a:pPr lvl="1"/>
            <a:r>
              <a:rPr lang="en-US" dirty="0"/>
              <a:t>Mechanoreceptors</a:t>
            </a:r>
          </a:p>
          <a:p>
            <a:pPr lvl="1"/>
            <a:r>
              <a:rPr lang="en-US" dirty="0"/>
              <a:t>Photoreceptors</a:t>
            </a:r>
          </a:p>
        </p:txBody>
      </p:sp>
    </p:spTree>
    <p:extLst>
      <p:ext uri="{BB962C8B-B14F-4D97-AF65-F5344CB8AC3E}">
        <p14:creationId xmlns:p14="http://schemas.microsoft.com/office/powerpoint/2010/main" val="3214155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D11F8-91D8-B3DD-6885-79BAE526EB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81263-56C3-56E9-2038-02EBFD50958B}"/>
              </a:ext>
            </a:extLst>
          </p:cNvPr>
          <p:cNvSpPr>
            <a:spLocks noGrp="1"/>
          </p:cNvSpPr>
          <p:nvPr>
            <p:ph type="title"/>
          </p:nvPr>
        </p:nvSpPr>
        <p:spPr>
          <a:xfrm>
            <a:off x="685800" y="277368"/>
            <a:ext cx="7772400" cy="862500"/>
          </a:xfrm>
        </p:spPr>
        <p:txBody>
          <a:bodyPr/>
          <a:lstStyle/>
          <a:p>
            <a:r>
              <a:rPr lang="en-US" dirty="0"/>
              <a:t>Receptors and Sensation</a:t>
            </a:r>
            <a:br>
              <a:rPr lang="en-US" dirty="0"/>
            </a:br>
            <a:r>
              <a:rPr lang="en-US" sz="1600" dirty="0"/>
              <a:t>(2 of 3)</a:t>
            </a:r>
            <a:endParaRPr lang="en-US" sz="1400" dirty="0"/>
          </a:p>
        </p:txBody>
      </p:sp>
      <p:sp>
        <p:nvSpPr>
          <p:cNvPr id="3" name="Content Placeholder 2">
            <a:extLst>
              <a:ext uri="{FF2B5EF4-FFF2-40B4-BE49-F238E27FC236}">
                <a16:creationId xmlns:a16="http://schemas.microsoft.com/office/drawing/2014/main" id="{059CD882-AEB0-6D3B-B13D-CA27F5D5ED39}"/>
              </a:ext>
            </a:extLst>
          </p:cNvPr>
          <p:cNvSpPr>
            <a:spLocks noGrp="1"/>
          </p:cNvSpPr>
          <p:nvPr>
            <p:ph idx="1"/>
          </p:nvPr>
        </p:nvSpPr>
        <p:spPr>
          <a:xfrm>
            <a:off x="685800" y="1373449"/>
            <a:ext cx="7772400" cy="4454525"/>
          </a:xfrm>
        </p:spPr>
        <p:txBody>
          <a:bodyPr/>
          <a:lstStyle/>
          <a:p>
            <a:r>
              <a:rPr lang="en-US" dirty="0"/>
              <a:t>Sensation and perception</a:t>
            </a:r>
          </a:p>
          <a:p>
            <a:pPr lvl="1"/>
            <a:r>
              <a:rPr lang="en-US" dirty="0"/>
              <a:t>Sensation: conscious or unconscious awareness of incoming sensory information</a:t>
            </a:r>
          </a:p>
          <a:p>
            <a:pPr lvl="1"/>
            <a:r>
              <a:rPr lang="en-US" dirty="0"/>
              <a:t>Perception: conscious awareness of a sensation</a:t>
            </a:r>
          </a:p>
          <a:p>
            <a:r>
              <a:rPr lang="en-US" dirty="0"/>
              <a:t>Experiencing a sensation</a:t>
            </a:r>
          </a:p>
          <a:p>
            <a:pPr lvl="1"/>
            <a:r>
              <a:rPr lang="en-US" dirty="0"/>
              <a:t>Stimulus</a:t>
            </a:r>
          </a:p>
          <a:p>
            <a:pPr lvl="1"/>
            <a:r>
              <a:rPr lang="en-US" dirty="0"/>
              <a:t>Receptor</a:t>
            </a:r>
          </a:p>
          <a:p>
            <a:pPr lvl="1"/>
            <a:r>
              <a:rPr lang="en-US" dirty="0"/>
              <a:t>Sensory nerve</a:t>
            </a:r>
          </a:p>
          <a:p>
            <a:pPr lvl="1"/>
            <a:r>
              <a:rPr lang="en-US" dirty="0"/>
              <a:t>Special area of the brain</a:t>
            </a:r>
          </a:p>
        </p:txBody>
      </p:sp>
    </p:spTree>
    <p:extLst>
      <p:ext uri="{BB962C8B-B14F-4D97-AF65-F5344CB8AC3E}">
        <p14:creationId xmlns:p14="http://schemas.microsoft.com/office/powerpoint/2010/main" val="232677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F01EF-71BF-818E-5998-250C33B81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59AA5-83EB-5671-E133-5B16456C4AA7}"/>
              </a:ext>
            </a:extLst>
          </p:cNvPr>
          <p:cNvSpPr>
            <a:spLocks noGrp="1"/>
          </p:cNvSpPr>
          <p:nvPr>
            <p:ph type="title"/>
          </p:nvPr>
        </p:nvSpPr>
        <p:spPr>
          <a:xfrm>
            <a:off x="685800" y="277368"/>
            <a:ext cx="7772400" cy="862500"/>
          </a:xfrm>
        </p:spPr>
        <p:txBody>
          <a:bodyPr/>
          <a:lstStyle/>
          <a:p>
            <a:r>
              <a:rPr lang="en-US" dirty="0"/>
              <a:t>Receptors and Sensation</a:t>
            </a:r>
            <a:br>
              <a:rPr lang="en-US" dirty="0"/>
            </a:br>
            <a:r>
              <a:rPr lang="en-US" sz="1600" dirty="0"/>
              <a:t>(3 of 3)</a:t>
            </a:r>
            <a:endParaRPr lang="en-US" sz="1400" dirty="0"/>
          </a:p>
        </p:txBody>
      </p:sp>
      <p:sp>
        <p:nvSpPr>
          <p:cNvPr id="3" name="Content Placeholder 2">
            <a:extLst>
              <a:ext uri="{FF2B5EF4-FFF2-40B4-BE49-F238E27FC236}">
                <a16:creationId xmlns:a16="http://schemas.microsoft.com/office/drawing/2014/main" id="{88EA82BA-65E1-99C0-00EB-65F3A96B7F43}"/>
              </a:ext>
            </a:extLst>
          </p:cNvPr>
          <p:cNvSpPr>
            <a:spLocks noGrp="1"/>
          </p:cNvSpPr>
          <p:nvPr>
            <p:ph idx="1"/>
          </p:nvPr>
        </p:nvSpPr>
        <p:spPr>
          <a:xfrm>
            <a:off x="685800" y="1373449"/>
            <a:ext cx="7772400" cy="4454525"/>
          </a:xfrm>
        </p:spPr>
        <p:txBody>
          <a:bodyPr/>
          <a:lstStyle/>
          <a:p>
            <a:r>
              <a:rPr lang="en-US" dirty="0"/>
              <a:t>Characteristics of sensation</a:t>
            </a:r>
          </a:p>
          <a:p>
            <a:pPr lvl="1"/>
            <a:r>
              <a:rPr lang="en-US" dirty="0"/>
              <a:t>Projection</a:t>
            </a:r>
          </a:p>
          <a:p>
            <a:pPr lvl="1"/>
            <a:r>
              <a:rPr lang="en-US" dirty="0"/>
              <a:t>Adaptation</a:t>
            </a:r>
          </a:p>
          <a:p>
            <a:r>
              <a:rPr lang="en-US" dirty="0"/>
              <a:t>Groups of senses</a:t>
            </a:r>
          </a:p>
          <a:p>
            <a:pPr lvl="1"/>
            <a:r>
              <a:rPr lang="en-US" dirty="0"/>
              <a:t>General/somatic senses: proprioception, pain, touch, heat, cold, pressure</a:t>
            </a:r>
          </a:p>
          <a:p>
            <a:pPr lvl="1"/>
            <a:r>
              <a:rPr lang="en-US" dirty="0"/>
              <a:t>Special senses: taste, smell, sight, hearing, balance</a:t>
            </a:r>
          </a:p>
          <a:p>
            <a:pPr marL="914400" lvl="2" indent="0">
              <a:buNone/>
            </a:pPr>
            <a:endParaRPr lang="en-US" dirty="0"/>
          </a:p>
        </p:txBody>
      </p:sp>
    </p:spTree>
    <p:extLst>
      <p:ext uri="{BB962C8B-B14F-4D97-AF65-F5344CB8AC3E}">
        <p14:creationId xmlns:p14="http://schemas.microsoft.com/office/powerpoint/2010/main" val="342411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C3D49-56FA-11DB-A071-066F03DE1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99903-3B08-3E04-5540-1B71526B6F46}"/>
              </a:ext>
            </a:extLst>
          </p:cNvPr>
          <p:cNvSpPr>
            <a:spLocks noGrp="1"/>
          </p:cNvSpPr>
          <p:nvPr>
            <p:ph type="title"/>
          </p:nvPr>
        </p:nvSpPr>
        <p:spPr>
          <a:xfrm>
            <a:off x="685800" y="277368"/>
            <a:ext cx="7772400" cy="862500"/>
          </a:xfrm>
        </p:spPr>
        <p:txBody>
          <a:bodyPr/>
          <a:lstStyle/>
          <a:p>
            <a:r>
              <a:rPr lang="en-US" dirty="0"/>
              <a:t>General Senses</a:t>
            </a:r>
            <a:br>
              <a:rPr lang="en-US" dirty="0"/>
            </a:br>
            <a:r>
              <a:rPr lang="en-US" sz="1600" dirty="0"/>
              <a:t>(1 of 3)</a:t>
            </a:r>
          </a:p>
        </p:txBody>
      </p:sp>
      <p:sp>
        <p:nvSpPr>
          <p:cNvPr id="3" name="Content Placeholder 2">
            <a:extLst>
              <a:ext uri="{FF2B5EF4-FFF2-40B4-BE49-F238E27FC236}">
                <a16:creationId xmlns:a16="http://schemas.microsoft.com/office/drawing/2014/main" id="{0957450B-B692-DF46-6D04-8130F1CF28BC}"/>
              </a:ext>
            </a:extLst>
          </p:cNvPr>
          <p:cNvSpPr>
            <a:spLocks noGrp="1"/>
          </p:cNvSpPr>
          <p:nvPr>
            <p:ph idx="1"/>
          </p:nvPr>
        </p:nvSpPr>
        <p:spPr>
          <a:xfrm>
            <a:off x="685800" y="1373449"/>
            <a:ext cx="7772400" cy="4454525"/>
          </a:xfrm>
        </p:spPr>
        <p:txBody>
          <a:bodyPr/>
          <a:lstStyle/>
          <a:p>
            <a:r>
              <a:rPr lang="en-US" dirty="0"/>
              <a:t> Pain</a:t>
            </a:r>
          </a:p>
          <a:p>
            <a:pPr lvl="1"/>
            <a:r>
              <a:rPr lang="en-US" dirty="0"/>
              <a:t>Receptors: nociceptors</a:t>
            </a:r>
          </a:p>
          <a:p>
            <a:pPr lvl="1"/>
            <a:r>
              <a:rPr lang="en-US" dirty="0"/>
              <a:t>Free nerve endings</a:t>
            </a:r>
          </a:p>
          <a:p>
            <a:pPr lvl="1"/>
            <a:r>
              <a:rPr lang="en-US" dirty="0"/>
              <a:t>Pain triggers</a:t>
            </a:r>
          </a:p>
          <a:p>
            <a:pPr lvl="2"/>
            <a:r>
              <a:rPr lang="en-US" dirty="0"/>
              <a:t>Tissue injury  </a:t>
            </a:r>
          </a:p>
          <a:p>
            <a:pPr lvl="2"/>
            <a:r>
              <a:rPr lang="en-US" dirty="0"/>
              <a:t>Deficiency of oxygen  </a:t>
            </a:r>
          </a:p>
          <a:p>
            <a:pPr lvl="2"/>
            <a:r>
              <a:rPr lang="en-US" dirty="0"/>
              <a:t>Stretched or deformed tissues</a:t>
            </a:r>
          </a:p>
          <a:p>
            <a:pPr lvl="1"/>
            <a:r>
              <a:rPr lang="en-US" dirty="0"/>
              <a:t>Referred pain</a:t>
            </a:r>
          </a:p>
        </p:txBody>
      </p:sp>
    </p:spTree>
    <p:extLst>
      <p:ext uri="{BB962C8B-B14F-4D97-AF65-F5344CB8AC3E}">
        <p14:creationId xmlns:p14="http://schemas.microsoft.com/office/powerpoint/2010/main" val="977525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CF67-0105-723D-3EAF-9D315C387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0F199B-400F-F35B-95A8-E41D54DFF95B}"/>
              </a:ext>
            </a:extLst>
          </p:cNvPr>
          <p:cNvSpPr>
            <a:spLocks noGrp="1"/>
          </p:cNvSpPr>
          <p:nvPr>
            <p:ph type="title"/>
          </p:nvPr>
        </p:nvSpPr>
        <p:spPr>
          <a:xfrm>
            <a:off x="685800" y="277368"/>
            <a:ext cx="7772400" cy="862500"/>
          </a:xfrm>
        </p:spPr>
        <p:txBody>
          <a:bodyPr/>
          <a:lstStyle/>
          <a:p>
            <a:r>
              <a:rPr lang="en-US" dirty="0"/>
              <a:t>General Senses</a:t>
            </a:r>
            <a:br>
              <a:rPr lang="en-US" dirty="0"/>
            </a:br>
            <a:r>
              <a:rPr lang="en-US" sz="1600" dirty="0"/>
              <a:t>(2 of 3)</a:t>
            </a:r>
            <a:endParaRPr lang="en-US" sz="1400" dirty="0"/>
          </a:p>
        </p:txBody>
      </p:sp>
      <p:sp>
        <p:nvSpPr>
          <p:cNvPr id="3" name="Content Placeholder 2">
            <a:extLst>
              <a:ext uri="{FF2B5EF4-FFF2-40B4-BE49-F238E27FC236}">
                <a16:creationId xmlns:a16="http://schemas.microsoft.com/office/drawing/2014/main" id="{D6EF2014-25EB-B2D7-CC2E-8EBE8CF6746E}"/>
              </a:ext>
            </a:extLst>
          </p:cNvPr>
          <p:cNvSpPr>
            <a:spLocks noGrp="1"/>
          </p:cNvSpPr>
          <p:nvPr>
            <p:ph idx="1"/>
          </p:nvPr>
        </p:nvSpPr>
        <p:spPr>
          <a:xfrm>
            <a:off x="685800" y="1373449"/>
            <a:ext cx="7772400" cy="4454525"/>
          </a:xfrm>
        </p:spPr>
        <p:txBody>
          <a:bodyPr/>
          <a:lstStyle/>
          <a:p>
            <a:r>
              <a:rPr lang="en-US" dirty="0"/>
              <a:t>Touch</a:t>
            </a:r>
          </a:p>
          <a:p>
            <a:pPr lvl="1"/>
            <a:r>
              <a:rPr lang="en-US" dirty="0"/>
              <a:t>Mechanoreceptors</a:t>
            </a:r>
          </a:p>
          <a:p>
            <a:pPr lvl="1"/>
            <a:r>
              <a:rPr lang="en-US" dirty="0"/>
              <a:t>Found mostly in skin </a:t>
            </a:r>
          </a:p>
          <a:p>
            <a:pPr lvl="0"/>
            <a:r>
              <a:rPr lang="en-US" dirty="0"/>
              <a:t>Pressure receptors</a:t>
            </a:r>
          </a:p>
          <a:p>
            <a:pPr lvl="1"/>
            <a:r>
              <a:rPr lang="en-US" dirty="0"/>
              <a:t>Mechanoreceptors</a:t>
            </a:r>
          </a:p>
          <a:p>
            <a:pPr lvl="1"/>
            <a:r>
              <a:rPr lang="en-US" dirty="0"/>
              <a:t>Located in the skin, subcutaneous tissue, and deep tissue</a:t>
            </a:r>
          </a:p>
          <a:p>
            <a:pPr marL="457200" lvl="1" indent="0">
              <a:buNone/>
            </a:pPr>
            <a:endParaRPr lang="en-US" dirty="0"/>
          </a:p>
        </p:txBody>
      </p:sp>
    </p:spTree>
    <p:extLst>
      <p:ext uri="{BB962C8B-B14F-4D97-AF65-F5344CB8AC3E}">
        <p14:creationId xmlns:p14="http://schemas.microsoft.com/office/powerpoint/2010/main" val="3101773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1BB52-FD19-DBA4-5FA4-6AC171603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959A4-C484-C320-EF6D-86C7E4E0D49A}"/>
              </a:ext>
            </a:extLst>
          </p:cNvPr>
          <p:cNvSpPr>
            <a:spLocks noGrp="1"/>
          </p:cNvSpPr>
          <p:nvPr>
            <p:ph type="title"/>
          </p:nvPr>
        </p:nvSpPr>
        <p:spPr>
          <a:xfrm>
            <a:off x="685800" y="277368"/>
            <a:ext cx="7772400" cy="862500"/>
          </a:xfrm>
        </p:spPr>
        <p:txBody>
          <a:bodyPr/>
          <a:lstStyle/>
          <a:p>
            <a:r>
              <a:rPr lang="en-US" dirty="0"/>
              <a:t>General Senses</a:t>
            </a:r>
            <a:br>
              <a:rPr lang="en-US" dirty="0"/>
            </a:br>
            <a:r>
              <a:rPr lang="en-US" sz="1600" dirty="0"/>
              <a:t>(3 of 3)</a:t>
            </a:r>
            <a:endParaRPr lang="en-US" sz="1400" dirty="0"/>
          </a:p>
        </p:txBody>
      </p:sp>
      <p:sp>
        <p:nvSpPr>
          <p:cNvPr id="3" name="Content Placeholder 2">
            <a:extLst>
              <a:ext uri="{FF2B5EF4-FFF2-40B4-BE49-F238E27FC236}">
                <a16:creationId xmlns:a16="http://schemas.microsoft.com/office/drawing/2014/main" id="{76D03D36-3115-1C97-B514-84A8703F2F43}"/>
              </a:ext>
            </a:extLst>
          </p:cNvPr>
          <p:cNvSpPr>
            <a:spLocks noGrp="1"/>
          </p:cNvSpPr>
          <p:nvPr>
            <p:ph idx="1"/>
          </p:nvPr>
        </p:nvSpPr>
        <p:spPr>
          <a:xfrm>
            <a:off x="685800" y="1373449"/>
            <a:ext cx="7772400" cy="4454525"/>
          </a:xfrm>
        </p:spPr>
        <p:txBody>
          <a:bodyPr/>
          <a:lstStyle/>
          <a:p>
            <a:r>
              <a:rPr lang="en-US" dirty="0"/>
              <a:t>Temperature</a:t>
            </a:r>
          </a:p>
          <a:p>
            <a:pPr lvl="1"/>
            <a:r>
              <a:rPr lang="en-US" dirty="0"/>
              <a:t>Heat and cold thermoreceptors</a:t>
            </a:r>
          </a:p>
          <a:p>
            <a:pPr lvl="1"/>
            <a:r>
              <a:rPr lang="en-US" dirty="0"/>
              <a:t>Pain receptors are stimulated at both temperature extremes</a:t>
            </a:r>
          </a:p>
          <a:p>
            <a:r>
              <a:rPr lang="en-US" dirty="0"/>
              <a:t>Proprioception</a:t>
            </a:r>
          </a:p>
          <a:p>
            <a:pPr lvl="1"/>
            <a:r>
              <a:rPr lang="en-US" dirty="0"/>
              <a:t>Sense of orientation, or position</a:t>
            </a:r>
          </a:p>
          <a:p>
            <a:pPr lvl="1"/>
            <a:r>
              <a:rPr lang="en-US" dirty="0"/>
              <a:t>Receptors are located in muscles, tendons and joints and in the inner ear, where they function in balance and equilibrium. </a:t>
            </a:r>
          </a:p>
          <a:p>
            <a:pPr marL="457200" lvl="1" indent="0">
              <a:buNone/>
            </a:pPr>
            <a:endParaRPr lang="en-US" dirty="0"/>
          </a:p>
        </p:txBody>
      </p:sp>
    </p:spTree>
    <p:extLst>
      <p:ext uri="{BB962C8B-B14F-4D97-AF65-F5344CB8AC3E}">
        <p14:creationId xmlns:p14="http://schemas.microsoft.com/office/powerpoint/2010/main" val="3963678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F8950-6847-B4EB-F3A1-3ADA0E9B6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B3278-BABD-F5B3-3E92-A81FFCB3BD22}"/>
              </a:ext>
            </a:extLst>
          </p:cNvPr>
          <p:cNvSpPr>
            <a:spLocks noGrp="1"/>
          </p:cNvSpPr>
          <p:nvPr>
            <p:ph type="title"/>
          </p:nvPr>
        </p:nvSpPr>
        <p:spPr>
          <a:xfrm>
            <a:off x="685800" y="277368"/>
            <a:ext cx="7772400" cy="1262674"/>
          </a:xfrm>
        </p:spPr>
        <p:txBody>
          <a:bodyPr/>
          <a:lstStyle/>
          <a:p>
            <a:r>
              <a:rPr lang="en-US" dirty="0"/>
              <a:t>The Special Senses:</a:t>
            </a:r>
            <a:br>
              <a:rPr lang="en-US" dirty="0"/>
            </a:br>
            <a:r>
              <a:rPr lang="en-US" dirty="0"/>
              <a:t>Smell and Taste</a:t>
            </a:r>
            <a:br>
              <a:rPr lang="en-US" dirty="0"/>
            </a:br>
            <a:r>
              <a:rPr lang="en-US" sz="1600" dirty="0"/>
              <a:t>(1 of 3)</a:t>
            </a:r>
            <a:endParaRPr lang="en-US" sz="1400" dirty="0"/>
          </a:p>
        </p:txBody>
      </p:sp>
      <p:sp>
        <p:nvSpPr>
          <p:cNvPr id="3" name="Content Placeholder 2">
            <a:extLst>
              <a:ext uri="{FF2B5EF4-FFF2-40B4-BE49-F238E27FC236}">
                <a16:creationId xmlns:a16="http://schemas.microsoft.com/office/drawing/2014/main" id="{F03A9898-EE63-9715-B0A9-B15AA7CDEF5F}"/>
              </a:ext>
            </a:extLst>
          </p:cNvPr>
          <p:cNvSpPr>
            <a:spLocks noGrp="1"/>
          </p:cNvSpPr>
          <p:nvPr>
            <p:ph idx="1"/>
          </p:nvPr>
        </p:nvSpPr>
        <p:spPr>
          <a:xfrm>
            <a:off x="685800" y="1716505"/>
            <a:ext cx="7772400" cy="4111469"/>
          </a:xfrm>
        </p:spPr>
        <p:txBody>
          <a:bodyPr/>
          <a:lstStyle/>
          <a:p>
            <a:r>
              <a:rPr lang="en-US" dirty="0"/>
              <a:t>Sense of smell: the nose</a:t>
            </a:r>
          </a:p>
          <a:p>
            <a:pPr lvl="1"/>
            <a:r>
              <a:rPr lang="en-US" dirty="0"/>
              <a:t>Olfactory cell, chemoreceptor</a:t>
            </a:r>
          </a:p>
          <a:p>
            <a:r>
              <a:rPr lang="en-US" dirty="0"/>
              <a:t>Sense of taste: the tongue</a:t>
            </a:r>
          </a:p>
          <a:p>
            <a:pPr lvl="1"/>
            <a:r>
              <a:rPr lang="en-US" dirty="0"/>
              <a:t>Gustatory cell, chemoreceptor</a:t>
            </a:r>
          </a:p>
          <a:p>
            <a:pPr marL="0" indent="0">
              <a:buNone/>
            </a:pPr>
            <a:endParaRPr lang="en-US" dirty="0"/>
          </a:p>
        </p:txBody>
      </p:sp>
    </p:spTree>
    <p:extLst>
      <p:ext uri="{BB962C8B-B14F-4D97-AF65-F5344CB8AC3E}">
        <p14:creationId xmlns:p14="http://schemas.microsoft.com/office/powerpoint/2010/main" val="3682723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0ED8B-430F-186D-FB30-3D65CA07FF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632F8-D24F-27F0-B3F4-D5597BEA38F5}"/>
              </a:ext>
            </a:extLst>
          </p:cNvPr>
          <p:cNvSpPr>
            <a:spLocks noGrp="1"/>
          </p:cNvSpPr>
          <p:nvPr>
            <p:ph type="title"/>
          </p:nvPr>
        </p:nvSpPr>
        <p:spPr>
          <a:xfrm>
            <a:off x="685800" y="277368"/>
            <a:ext cx="7772400" cy="862500"/>
          </a:xfrm>
        </p:spPr>
        <p:txBody>
          <a:bodyPr/>
          <a:lstStyle/>
          <a:p>
            <a:r>
              <a:rPr lang="en-US" dirty="0"/>
              <a:t>The Special Senses: </a:t>
            </a:r>
            <a:br>
              <a:rPr lang="en-US" dirty="0"/>
            </a:br>
            <a:r>
              <a:rPr lang="en-US" dirty="0"/>
              <a:t>Smell and Taste</a:t>
            </a:r>
            <a:br>
              <a:rPr lang="en-US" dirty="0"/>
            </a:br>
            <a:r>
              <a:rPr lang="en-US" sz="1400" dirty="0"/>
              <a:t>(2 of 3)</a:t>
            </a:r>
          </a:p>
        </p:txBody>
      </p:sp>
      <p:pic>
        <p:nvPicPr>
          <p:cNvPr id="7" name="Picture 6" descr="Figure 13.5: Sense of smell. Illustration showing a cross section of the head with the olfactory receptors, olfactory nerve, and olfactory cortex of temporal and frontal lobes labeled.">
            <a:extLst>
              <a:ext uri="{FF2B5EF4-FFF2-40B4-BE49-F238E27FC236}">
                <a16:creationId xmlns:a16="http://schemas.microsoft.com/office/drawing/2014/main" id="{5FACE58F-939E-EB2A-4469-2A912D1D1FA0}"/>
              </a:ext>
            </a:extLst>
          </p:cNvPr>
          <p:cNvPicPr>
            <a:picLocks noChangeAspect="1"/>
          </p:cNvPicPr>
          <p:nvPr/>
        </p:nvPicPr>
        <p:blipFill>
          <a:blip r:embed="rId3">
            <a:extLst>
              <a:ext uri="{28A0092B-C50C-407E-A947-70E740481C1C}">
                <a14:useLocalDpi xmlns:a14="http://schemas.microsoft.com/office/drawing/2010/main" val="0"/>
              </a:ext>
            </a:extLst>
          </a:blip>
          <a:srcRect b="2195"/>
          <a:stretch/>
        </p:blipFill>
        <p:spPr>
          <a:xfrm>
            <a:off x="2005251" y="1748589"/>
            <a:ext cx="5133498" cy="4712536"/>
          </a:xfrm>
          <a:prstGeom prst="rect">
            <a:avLst/>
          </a:prstGeom>
        </p:spPr>
      </p:pic>
    </p:spTree>
    <p:extLst>
      <p:ext uri="{BB962C8B-B14F-4D97-AF65-F5344CB8AC3E}">
        <p14:creationId xmlns:p14="http://schemas.microsoft.com/office/powerpoint/2010/main" val="1010972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821F-D5CE-4DCF-26B1-1956FD34D5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7A84C-0172-B81C-9E71-BB4DEB93F91A}"/>
              </a:ext>
            </a:extLst>
          </p:cNvPr>
          <p:cNvSpPr>
            <a:spLocks noGrp="1"/>
          </p:cNvSpPr>
          <p:nvPr>
            <p:ph type="title"/>
          </p:nvPr>
        </p:nvSpPr>
        <p:spPr>
          <a:xfrm>
            <a:off x="685800" y="277368"/>
            <a:ext cx="7772400" cy="1182464"/>
          </a:xfrm>
        </p:spPr>
        <p:txBody>
          <a:bodyPr/>
          <a:lstStyle/>
          <a:p>
            <a:r>
              <a:rPr lang="en-US" dirty="0"/>
              <a:t>The Special Senses:</a:t>
            </a:r>
            <a:br>
              <a:rPr lang="en-US" dirty="0"/>
            </a:br>
            <a:r>
              <a:rPr lang="en-US" dirty="0"/>
              <a:t>Smell and Taste</a:t>
            </a:r>
            <a:br>
              <a:rPr lang="en-US" dirty="0"/>
            </a:br>
            <a:r>
              <a:rPr lang="en-US" sz="1400" dirty="0"/>
              <a:t>(3 of 3)</a:t>
            </a:r>
          </a:p>
        </p:txBody>
      </p:sp>
      <p:pic>
        <p:nvPicPr>
          <p:cNvPr id="3" name="Picture 2" descr="Figure 13.6: Sense of Taste. Illustration of the tongue showing areas of the tongue responsible for bitter, sour, salty, and sweet taste.">
            <a:extLst>
              <a:ext uri="{FF2B5EF4-FFF2-40B4-BE49-F238E27FC236}">
                <a16:creationId xmlns:a16="http://schemas.microsoft.com/office/drawing/2014/main" id="{E6BE7F48-39E2-7B1E-44FE-44C8142DAAA7}"/>
              </a:ext>
            </a:extLst>
          </p:cNvPr>
          <p:cNvPicPr>
            <a:picLocks noChangeAspect="1"/>
          </p:cNvPicPr>
          <p:nvPr/>
        </p:nvPicPr>
        <p:blipFill>
          <a:blip r:embed="rId3">
            <a:extLst>
              <a:ext uri="{28A0092B-C50C-407E-A947-70E740481C1C}">
                <a14:useLocalDpi xmlns:a14="http://schemas.microsoft.com/office/drawing/2010/main" val="0"/>
              </a:ext>
            </a:extLst>
          </a:blip>
          <a:srcRect b="1961"/>
          <a:stretch/>
        </p:blipFill>
        <p:spPr>
          <a:xfrm>
            <a:off x="2590038" y="1796716"/>
            <a:ext cx="3963924" cy="4680284"/>
          </a:xfrm>
          <a:prstGeom prst="rect">
            <a:avLst/>
          </a:prstGeom>
        </p:spPr>
      </p:pic>
    </p:spTree>
    <p:extLst>
      <p:ext uri="{BB962C8B-B14F-4D97-AF65-F5344CB8AC3E}">
        <p14:creationId xmlns:p14="http://schemas.microsoft.com/office/powerpoint/2010/main" val="21268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3146C-D45E-CD0D-554B-A0E9B7E5A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63E55-6BAF-DA2A-9EFF-8E65942A817C}"/>
              </a:ext>
            </a:extLst>
          </p:cNvPr>
          <p:cNvSpPr>
            <a:spLocks noGrp="1"/>
          </p:cNvSpPr>
          <p:nvPr>
            <p:ph type="title"/>
          </p:nvPr>
        </p:nvSpPr>
        <p:spPr>
          <a:xfrm>
            <a:off x="685800" y="277368"/>
            <a:ext cx="7772400" cy="862500"/>
          </a:xfrm>
        </p:spPr>
        <p:txBody>
          <a:bodyPr/>
          <a:lstStyle/>
          <a:p>
            <a:r>
              <a:rPr lang="en-US" dirty="0"/>
              <a:t>Lesson 13.2</a:t>
            </a:r>
            <a:endParaRPr lang="en-US" sz="1400" dirty="0"/>
          </a:p>
        </p:txBody>
      </p:sp>
      <p:sp>
        <p:nvSpPr>
          <p:cNvPr id="3" name="Content Placeholder 2">
            <a:extLst>
              <a:ext uri="{FF2B5EF4-FFF2-40B4-BE49-F238E27FC236}">
                <a16:creationId xmlns:a16="http://schemas.microsoft.com/office/drawing/2014/main" id="{D6F4267C-8E13-556F-0060-5388C4F74A88}"/>
              </a:ext>
            </a:extLst>
          </p:cNvPr>
          <p:cNvSpPr>
            <a:spLocks noGrp="1"/>
          </p:cNvSpPr>
          <p:nvPr>
            <p:ph idx="1"/>
          </p:nvPr>
        </p:nvSpPr>
        <p:spPr>
          <a:xfrm>
            <a:off x="685800" y="1373449"/>
            <a:ext cx="7772400" cy="3925061"/>
          </a:xfrm>
        </p:spPr>
        <p:txBody>
          <a:bodyPr numCol="1"/>
          <a:lstStyle/>
          <a:p>
            <a:pPr marL="514350" indent="-514350">
              <a:buFont typeface="+mj-lt"/>
              <a:buAutoNum type="arabicPeriod" startAt="6"/>
            </a:pPr>
            <a:r>
              <a:rPr lang="en-US" sz="2400" dirty="0"/>
              <a:t>Describe the sense of sight, including the following:</a:t>
            </a:r>
          </a:p>
          <a:p>
            <a:pPr marL="914400" lvl="1" indent="-514350"/>
            <a:r>
              <a:rPr lang="en-US" sz="2000" dirty="0"/>
              <a:t>The structure of the eye.</a:t>
            </a:r>
          </a:p>
          <a:p>
            <a:pPr marL="914400" lvl="1" indent="-514350"/>
            <a:r>
              <a:rPr lang="en-US" sz="2000" dirty="0"/>
              <a:t>The movement of the eyes.</a:t>
            </a:r>
          </a:p>
          <a:p>
            <a:pPr marL="914400" lvl="1" indent="-514350"/>
            <a:r>
              <a:rPr lang="en-US" sz="2000" dirty="0"/>
              <a:t>How the size of the pupils changes.</a:t>
            </a:r>
          </a:p>
          <a:p>
            <a:pPr marL="514350" indent="-514350">
              <a:buFont typeface="+mj-lt"/>
              <a:buAutoNum type="arabicPeriod" startAt="7"/>
            </a:pPr>
            <a:r>
              <a:rPr lang="en-US" sz="2400" dirty="0"/>
              <a:t>Describe the sense of hearing, including:</a:t>
            </a:r>
          </a:p>
          <a:p>
            <a:pPr marL="914400" lvl="1" indent="-514350"/>
            <a:r>
              <a:rPr lang="en-US" sz="2000" dirty="0"/>
              <a:t>Describe the three divisions of the ear.</a:t>
            </a:r>
          </a:p>
          <a:p>
            <a:pPr marL="914400" lvl="1" indent="-514350"/>
            <a:r>
              <a:rPr lang="en-US" sz="2000" dirty="0"/>
              <a:t>Describe the functions of the parts of the ear involved in hearing.</a:t>
            </a:r>
          </a:p>
          <a:p>
            <a:pPr marL="914400" lvl="1" indent="-514350"/>
            <a:r>
              <a:rPr lang="en-US" sz="2000" dirty="0"/>
              <a:t>Explain the role of the ear in maintaining the body’s equilibrium.</a:t>
            </a:r>
          </a:p>
          <a:p>
            <a:pPr lvl="1"/>
            <a:endParaRPr lang="en-US" sz="2000" dirty="0"/>
          </a:p>
          <a:p>
            <a:pPr marL="0" indent="0">
              <a:buNone/>
            </a:pPr>
            <a:endParaRPr lang="en-US" dirty="0"/>
          </a:p>
        </p:txBody>
      </p:sp>
    </p:spTree>
    <p:extLst>
      <p:ext uri="{BB962C8B-B14F-4D97-AF65-F5344CB8AC3E}">
        <p14:creationId xmlns:p14="http://schemas.microsoft.com/office/powerpoint/2010/main" val="337848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DEF1-624E-BA31-91CC-DF3B34C5DB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C45B5-500C-620F-0216-1D730CF98E9C}"/>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(1 of 6)</a:t>
            </a:r>
            <a:endParaRPr lang="en-US" sz="1400" dirty="0"/>
          </a:p>
        </p:txBody>
      </p:sp>
      <p:sp>
        <p:nvSpPr>
          <p:cNvPr id="3" name="Content Placeholder 2">
            <a:extLst>
              <a:ext uri="{FF2B5EF4-FFF2-40B4-BE49-F238E27FC236}">
                <a16:creationId xmlns:a16="http://schemas.microsoft.com/office/drawing/2014/main" id="{85390B2C-B3FA-3BFE-CB4A-E71967058C29}"/>
              </a:ext>
            </a:extLst>
          </p:cNvPr>
          <p:cNvSpPr>
            <a:spLocks noGrp="1"/>
          </p:cNvSpPr>
          <p:nvPr>
            <p:ph idx="1"/>
          </p:nvPr>
        </p:nvSpPr>
        <p:spPr>
          <a:xfrm>
            <a:off x="685800" y="1373449"/>
            <a:ext cx="7772400" cy="4454525"/>
          </a:xfrm>
        </p:spPr>
        <p:txBody>
          <a:bodyPr/>
          <a:lstStyle/>
          <a:p>
            <a:r>
              <a:rPr lang="en-US" dirty="0"/>
              <a:t>Sense of sight: the eye</a:t>
            </a:r>
          </a:p>
          <a:p>
            <a:pPr lvl="1"/>
            <a:r>
              <a:rPr lang="en-US" dirty="0"/>
              <a:t>Visual accessory organs</a:t>
            </a:r>
          </a:p>
          <a:p>
            <a:pPr lvl="2"/>
            <a:r>
              <a:rPr lang="en-US" dirty="0"/>
              <a:t>Eyebrows</a:t>
            </a:r>
          </a:p>
          <a:p>
            <a:pPr lvl="2"/>
            <a:r>
              <a:rPr lang="en-US" dirty="0"/>
              <a:t>Eyelids</a:t>
            </a:r>
          </a:p>
          <a:p>
            <a:pPr lvl="2"/>
            <a:r>
              <a:rPr lang="en-US" dirty="0"/>
              <a:t>Eyelashes</a:t>
            </a:r>
          </a:p>
          <a:p>
            <a:pPr lvl="2"/>
            <a:r>
              <a:rPr lang="en-US" dirty="0"/>
              <a:t>Conjunctiva</a:t>
            </a:r>
          </a:p>
          <a:p>
            <a:pPr lvl="2"/>
            <a:r>
              <a:rPr lang="en-US" dirty="0"/>
              <a:t>Lacrimal apparatus</a:t>
            </a:r>
          </a:p>
          <a:p>
            <a:pPr lvl="2"/>
            <a:r>
              <a:rPr lang="en-US" dirty="0"/>
              <a:t>Extrinsic eye muscles</a:t>
            </a:r>
          </a:p>
        </p:txBody>
      </p:sp>
    </p:spTree>
    <p:extLst>
      <p:ext uri="{BB962C8B-B14F-4D97-AF65-F5344CB8AC3E}">
        <p14:creationId xmlns:p14="http://schemas.microsoft.com/office/powerpoint/2010/main" val="240545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21161-AA4A-1FCF-36C6-73A3EEFD0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FBF3A-64F6-F085-FC0D-4CCB359871C5}"/>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(2 of 6)</a:t>
            </a:r>
            <a:endParaRPr lang="en-US" sz="1400" dirty="0"/>
          </a:p>
        </p:txBody>
      </p:sp>
      <p:sp>
        <p:nvSpPr>
          <p:cNvPr id="3" name="Content Placeholder 2">
            <a:extLst>
              <a:ext uri="{FF2B5EF4-FFF2-40B4-BE49-F238E27FC236}">
                <a16:creationId xmlns:a16="http://schemas.microsoft.com/office/drawing/2014/main" id="{9598DBAD-940D-B1B2-9A0C-ECCB20AF05DD}"/>
              </a:ext>
            </a:extLst>
          </p:cNvPr>
          <p:cNvSpPr>
            <a:spLocks noGrp="1"/>
          </p:cNvSpPr>
          <p:nvPr>
            <p:ph idx="1"/>
          </p:nvPr>
        </p:nvSpPr>
        <p:spPr>
          <a:xfrm>
            <a:off x="685800" y="1373449"/>
            <a:ext cx="7772400" cy="4454525"/>
          </a:xfrm>
        </p:spPr>
        <p:txBody>
          <a:bodyPr/>
          <a:lstStyle/>
          <a:p>
            <a:r>
              <a:rPr lang="en-US" dirty="0"/>
              <a:t>Sense of sight: the eye (cont’d)</a:t>
            </a:r>
          </a:p>
          <a:p>
            <a:pPr lvl="1"/>
            <a:r>
              <a:rPr lang="en-US" dirty="0"/>
              <a:t>The eyeball</a:t>
            </a:r>
          </a:p>
          <a:p>
            <a:pPr lvl="2"/>
            <a:r>
              <a:rPr lang="en-US" dirty="0"/>
              <a:t>Sclera</a:t>
            </a:r>
          </a:p>
          <a:p>
            <a:pPr lvl="2"/>
            <a:r>
              <a:rPr lang="en-US" dirty="0" err="1"/>
              <a:t>Choiroid</a:t>
            </a:r>
            <a:endParaRPr lang="en-US" dirty="0"/>
          </a:p>
          <a:p>
            <a:pPr lvl="2"/>
            <a:r>
              <a:rPr lang="en-US" dirty="0"/>
              <a:t>Retina</a:t>
            </a:r>
          </a:p>
          <a:p>
            <a:pPr lvl="2"/>
            <a:r>
              <a:rPr lang="en-US" dirty="0"/>
              <a:t>Cavities and fluid</a:t>
            </a:r>
          </a:p>
          <a:p>
            <a:pPr lvl="1"/>
            <a:r>
              <a:rPr lang="en-US" dirty="0"/>
              <a:t>Muscles of the eye</a:t>
            </a:r>
          </a:p>
          <a:p>
            <a:pPr lvl="2"/>
            <a:r>
              <a:rPr lang="en-US" dirty="0"/>
              <a:t>Extrinsic eye muscles</a:t>
            </a:r>
          </a:p>
          <a:p>
            <a:pPr lvl="2"/>
            <a:r>
              <a:rPr lang="en-US" dirty="0"/>
              <a:t>Intrinsic eye muscles</a:t>
            </a:r>
          </a:p>
        </p:txBody>
      </p:sp>
    </p:spTree>
    <p:extLst>
      <p:ext uri="{BB962C8B-B14F-4D97-AF65-F5344CB8AC3E}">
        <p14:creationId xmlns:p14="http://schemas.microsoft.com/office/powerpoint/2010/main" val="150093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E8D04-5811-1392-7B61-CB126E85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48FD1F-947F-8357-B34B-1404012A2635}"/>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(3 of 6)</a:t>
            </a:r>
            <a:endParaRPr lang="en-US" sz="1400" dirty="0"/>
          </a:p>
        </p:txBody>
      </p:sp>
      <p:grpSp>
        <p:nvGrpSpPr>
          <p:cNvPr id="7" name="Group 6" descr="Figure 13.8: (A) Structure of the eyeball. (B) Cavities and fluids. (C) Flow of aqueous humor from the ciliary body to the canal of Schlemm (arrow). Illustration of the eye with the anatomy labeled.">
            <a:extLst>
              <a:ext uri="{FF2B5EF4-FFF2-40B4-BE49-F238E27FC236}">
                <a16:creationId xmlns:a16="http://schemas.microsoft.com/office/drawing/2014/main" id="{DD8E9F93-D057-5250-4C6F-FBFA53522A48}"/>
              </a:ext>
            </a:extLst>
          </p:cNvPr>
          <p:cNvGrpSpPr/>
          <p:nvPr/>
        </p:nvGrpSpPr>
        <p:grpSpPr>
          <a:xfrm>
            <a:off x="112889" y="1368249"/>
            <a:ext cx="8968681" cy="4575351"/>
            <a:chOff x="112889" y="1368249"/>
            <a:chExt cx="8968681" cy="4575351"/>
          </a:xfrm>
        </p:grpSpPr>
        <p:pic>
          <p:nvPicPr>
            <p:cNvPr id="8" name="Picture 7" descr="Diagram&#10;&#10;Description automatically generated">
              <a:extLst>
                <a:ext uri="{FF2B5EF4-FFF2-40B4-BE49-F238E27FC236}">
                  <a16:creationId xmlns:a16="http://schemas.microsoft.com/office/drawing/2014/main" id="{8C68C0C4-38FD-E25C-4355-2C48FECB321C}"/>
                </a:ext>
              </a:extLst>
            </p:cNvPr>
            <p:cNvPicPr>
              <a:picLocks noChangeAspect="1"/>
            </p:cNvPicPr>
            <p:nvPr/>
          </p:nvPicPr>
          <p:blipFill>
            <a:blip r:embed="rId3">
              <a:extLst>
                <a:ext uri="{28A0092B-C50C-407E-A947-70E740481C1C}">
                  <a14:useLocalDpi xmlns:a14="http://schemas.microsoft.com/office/drawing/2010/main" val="0"/>
                </a:ext>
              </a:extLst>
            </a:blip>
            <a:srcRect b="2227"/>
            <a:stretch/>
          </p:blipFill>
          <p:spPr>
            <a:xfrm>
              <a:off x="4191000" y="2807522"/>
              <a:ext cx="4890570" cy="3136078"/>
            </a:xfrm>
            <a:prstGeom prst="rect">
              <a:avLst/>
            </a:prstGeom>
          </p:spPr>
        </p:pic>
        <p:pic>
          <p:nvPicPr>
            <p:cNvPr id="9" name="Picture 8" descr="Diagram, schematic&#10;&#10;Description automatically generated">
              <a:extLst>
                <a:ext uri="{FF2B5EF4-FFF2-40B4-BE49-F238E27FC236}">
                  <a16:creationId xmlns:a16="http://schemas.microsoft.com/office/drawing/2014/main" id="{69A1B37D-88B5-AAFB-EF1E-18EED1FDCE81}"/>
                </a:ext>
              </a:extLst>
            </p:cNvPr>
            <p:cNvPicPr>
              <a:picLocks noChangeAspect="1"/>
            </p:cNvPicPr>
            <p:nvPr/>
          </p:nvPicPr>
          <p:blipFill>
            <a:blip r:embed="rId4">
              <a:extLst>
                <a:ext uri="{28A0092B-C50C-407E-A947-70E740481C1C}">
                  <a14:useLocalDpi xmlns:a14="http://schemas.microsoft.com/office/drawing/2010/main" val="0"/>
                </a:ext>
              </a:extLst>
            </a:blip>
            <a:srcRect b="2591"/>
            <a:stretch/>
          </p:blipFill>
          <p:spPr>
            <a:xfrm>
              <a:off x="112889" y="1368249"/>
              <a:ext cx="3928606" cy="3273838"/>
            </a:xfrm>
            <a:prstGeom prst="rect">
              <a:avLst/>
            </a:prstGeom>
          </p:spPr>
        </p:pic>
      </p:grpSp>
    </p:spTree>
    <p:extLst>
      <p:ext uri="{BB962C8B-B14F-4D97-AF65-F5344CB8AC3E}">
        <p14:creationId xmlns:p14="http://schemas.microsoft.com/office/powerpoint/2010/main" val="1504520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74B5-6F21-9D13-F6E0-7ABEEBD67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D83E74-3BFB-21C0-7ADF-CE8E6C81B173}"/>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(4 of 6)</a:t>
            </a:r>
            <a:endParaRPr lang="en-US" sz="1400" dirty="0"/>
          </a:p>
        </p:txBody>
      </p:sp>
      <p:sp>
        <p:nvSpPr>
          <p:cNvPr id="3" name="Content Placeholder 2">
            <a:extLst>
              <a:ext uri="{FF2B5EF4-FFF2-40B4-BE49-F238E27FC236}">
                <a16:creationId xmlns:a16="http://schemas.microsoft.com/office/drawing/2014/main" id="{C652115F-2E67-9C2E-E274-4C3A31E50B47}"/>
              </a:ext>
            </a:extLst>
          </p:cNvPr>
          <p:cNvSpPr>
            <a:spLocks noGrp="1"/>
          </p:cNvSpPr>
          <p:nvPr>
            <p:ph idx="1"/>
          </p:nvPr>
        </p:nvSpPr>
        <p:spPr>
          <a:xfrm>
            <a:off x="685800" y="1373449"/>
            <a:ext cx="7772400" cy="4454525"/>
          </a:xfrm>
        </p:spPr>
        <p:txBody>
          <a:bodyPr/>
          <a:lstStyle/>
          <a:p>
            <a:r>
              <a:rPr lang="en-US" dirty="0"/>
              <a:t>Sense of sight: the eye (cont’d)</a:t>
            </a:r>
          </a:p>
          <a:p>
            <a:pPr lvl="1"/>
            <a:r>
              <a:rPr lang="en-US" dirty="0"/>
              <a:t>Pathway of light</a:t>
            </a:r>
          </a:p>
          <a:p>
            <a:pPr lvl="2"/>
            <a:r>
              <a:rPr lang="en-US" dirty="0"/>
              <a:t>Cornea, aqueous humor, pupil, lens, vitreous humor, retina</a:t>
            </a:r>
          </a:p>
          <a:p>
            <a:pPr lvl="1"/>
            <a:r>
              <a:rPr lang="en-US" dirty="0"/>
              <a:t>Refraction and accommodation</a:t>
            </a:r>
          </a:p>
          <a:p>
            <a:pPr lvl="2"/>
            <a:r>
              <a:rPr lang="en-US" dirty="0"/>
              <a:t>Refraction: bending of light waves</a:t>
            </a:r>
          </a:p>
          <a:p>
            <a:pPr lvl="2"/>
            <a:r>
              <a:rPr lang="en-US" dirty="0"/>
              <a:t>Accommodation: ability of the lens to change its shape to focus on a close object</a:t>
            </a:r>
          </a:p>
          <a:p>
            <a:pPr lvl="1"/>
            <a:r>
              <a:rPr lang="en-US" dirty="0"/>
              <a:t>Stimulation of the photoreceptors</a:t>
            </a:r>
          </a:p>
          <a:p>
            <a:pPr lvl="2"/>
            <a:r>
              <a:rPr lang="en-US" dirty="0"/>
              <a:t>Night vision</a:t>
            </a:r>
          </a:p>
          <a:p>
            <a:pPr lvl="2"/>
            <a:r>
              <a:rPr lang="en-US" dirty="0"/>
              <a:t>Color vision</a:t>
            </a:r>
          </a:p>
        </p:txBody>
      </p:sp>
    </p:spTree>
    <p:extLst>
      <p:ext uri="{BB962C8B-B14F-4D97-AF65-F5344CB8AC3E}">
        <p14:creationId xmlns:p14="http://schemas.microsoft.com/office/powerpoint/2010/main" val="2028325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B6112-14A4-66F5-31F7-29F57621D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31FDB6-F6EE-F5EB-F3EA-C3F9BA2D06FF}"/>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(5 of 6)</a:t>
            </a:r>
            <a:endParaRPr lang="en-US" sz="1400" dirty="0"/>
          </a:p>
        </p:txBody>
      </p:sp>
      <p:sp>
        <p:nvSpPr>
          <p:cNvPr id="3" name="Content Placeholder 2">
            <a:extLst>
              <a:ext uri="{FF2B5EF4-FFF2-40B4-BE49-F238E27FC236}">
                <a16:creationId xmlns:a16="http://schemas.microsoft.com/office/drawing/2014/main" id="{C46FE650-61FE-F48C-B720-EF0E44E6E575}"/>
              </a:ext>
            </a:extLst>
          </p:cNvPr>
          <p:cNvSpPr>
            <a:spLocks noGrp="1"/>
          </p:cNvSpPr>
          <p:nvPr>
            <p:ph idx="1"/>
          </p:nvPr>
        </p:nvSpPr>
        <p:spPr>
          <a:xfrm>
            <a:off x="685800" y="1373449"/>
            <a:ext cx="7772400" cy="4454525"/>
          </a:xfrm>
        </p:spPr>
        <p:txBody>
          <a:bodyPr/>
          <a:lstStyle/>
          <a:p>
            <a:r>
              <a:rPr lang="en-US" dirty="0"/>
              <a:t>Sense of sight: the eye (cont’d)</a:t>
            </a:r>
          </a:p>
          <a:p>
            <a:pPr lvl="1"/>
            <a:r>
              <a:rPr lang="en-US" dirty="0"/>
              <a:t>Informing the brain: the visual pathway</a:t>
            </a:r>
          </a:p>
          <a:p>
            <a:pPr lvl="2"/>
            <a:r>
              <a:rPr lang="en-US" dirty="0"/>
              <a:t>Visual pathway: pathway from the retina to the brain</a:t>
            </a:r>
          </a:p>
          <a:p>
            <a:pPr lvl="1"/>
            <a:r>
              <a:rPr lang="en-US" dirty="0"/>
              <a:t>Vision loss</a:t>
            </a:r>
          </a:p>
          <a:p>
            <a:pPr lvl="2"/>
            <a:r>
              <a:rPr lang="en-US" dirty="0"/>
              <a:t>Any defect along the pathway from the cornea to the brain can interfere with vision</a:t>
            </a:r>
          </a:p>
        </p:txBody>
      </p:sp>
    </p:spTree>
    <p:extLst>
      <p:ext uri="{BB962C8B-B14F-4D97-AF65-F5344CB8AC3E}">
        <p14:creationId xmlns:p14="http://schemas.microsoft.com/office/powerpoint/2010/main" val="23118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651F-1E94-109B-2364-8E02BB3BA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8BC7A-3958-62DA-8A24-234EA12FE2F6}"/>
              </a:ext>
            </a:extLst>
          </p:cNvPr>
          <p:cNvSpPr>
            <a:spLocks noGrp="1"/>
          </p:cNvSpPr>
          <p:nvPr>
            <p:ph type="title"/>
          </p:nvPr>
        </p:nvSpPr>
        <p:spPr>
          <a:xfrm>
            <a:off x="685800" y="277368"/>
            <a:ext cx="7772400" cy="862500"/>
          </a:xfrm>
        </p:spPr>
        <p:txBody>
          <a:bodyPr/>
          <a:lstStyle/>
          <a:p>
            <a:r>
              <a:rPr lang="en-US" dirty="0"/>
              <a:t>The Special Senses: Vision</a:t>
            </a:r>
            <a:br>
              <a:rPr lang="en-US" dirty="0"/>
            </a:br>
            <a:r>
              <a:rPr lang="en-US" sz="1600" dirty="0"/>
              <a:t>(6 of 6)</a:t>
            </a:r>
            <a:endParaRPr lang="en-US" sz="1400" dirty="0"/>
          </a:p>
        </p:txBody>
      </p:sp>
      <p:grpSp>
        <p:nvGrpSpPr>
          <p:cNvPr id="7" name="Group 6" descr="Figure 13.12: Visual Pathway. Illustration showing the visual pathway from retina to primary visual cortex with an image of the brain on the left and a flowchart on the right.">
            <a:extLst>
              <a:ext uri="{FF2B5EF4-FFF2-40B4-BE49-F238E27FC236}">
                <a16:creationId xmlns:a16="http://schemas.microsoft.com/office/drawing/2014/main" id="{7781A55D-4ED9-0A22-6E64-EF4C7739AB5D}"/>
              </a:ext>
            </a:extLst>
          </p:cNvPr>
          <p:cNvGrpSpPr/>
          <p:nvPr/>
        </p:nvGrpSpPr>
        <p:grpSpPr>
          <a:xfrm>
            <a:off x="1813736" y="1139868"/>
            <a:ext cx="5268451" cy="5106282"/>
            <a:chOff x="2089308" y="1264356"/>
            <a:chExt cx="5268451" cy="5106282"/>
          </a:xfrm>
        </p:grpSpPr>
        <p:pic>
          <p:nvPicPr>
            <p:cNvPr id="8" name="Picture 7" descr="Diagram&#10;&#10;Description automatically generated">
              <a:extLst>
                <a:ext uri="{FF2B5EF4-FFF2-40B4-BE49-F238E27FC236}">
                  <a16:creationId xmlns:a16="http://schemas.microsoft.com/office/drawing/2014/main" id="{52F9AEDD-26A2-BD15-E969-459169C4CD99}"/>
                </a:ext>
              </a:extLst>
            </p:cNvPr>
            <p:cNvPicPr>
              <a:picLocks noChangeAspect="1"/>
            </p:cNvPicPr>
            <p:nvPr/>
          </p:nvPicPr>
          <p:blipFill>
            <a:blip r:embed="rId3">
              <a:extLst>
                <a:ext uri="{28A0092B-C50C-407E-A947-70E740481C1C}">
                  <a14:useLocalDpi xmlns:a14="http://schemas.microsoft.com/office/drawing/2010/main" val="0"/>
                </a:ext>
              </a:extLst>
            </a:blip>
            <a:srcRect b="1373"/>
            <a:stretch/>
          </p:blipFill>
          <p:spPr>
            <a:xfrm>
              <a:off x="2089308" y="1417638"/>
              <a:ext cx="2482692" cy="4953000"/>
            </a:xfrm>
            <a:prstGeom prst="rect">
              <a:avLst/>
            </a:prstGeom>
          </p:spPr>
        </p:pic>
        <p:pic>
          <p:nvPicPr>
            <p:cNvPr id="9" name="Picture 8" descr="Diagram&#10;&#10;Description automatically generated">
              <a:extLst>
                <a:ext uri="{FF2B5EF4-FFF2-40B4-BE49-F238E27FC236}">
                  <a16:creationId xmlns:a16="http://schemas.microsoft.com/office/drawing/2014/main" id="{28875D2E-52F6-D4C7-D530-AE9EBA26DD6D}"/>
                </a:ext>
              </a:extLst>
            </p:cNvPr>
            <p:cNvPicPr>
              <a:picLocks noChangeAspect="1"/>
            </p:cNvPicPr>
            <p:nvPr/>
          </p:nvPicPr>
          <p:blipFill>
            <a:blip r:embed="rId4">
              <a:extLst>
                <a:ext uri="{28A0092B-C50C-407E-A947-70E740481C1C}">
                  <a14:useLocalDpi xmlns:a14="http://schemas.microsoft.com/office/drawing/2010/main" val="0"/>
                </a:ext>
              </a:extLst>
            </a:blip>
            <a:srcRect b="1332"/>
            <a:stretch/>
          </p:blipFill>
          <p:spPr>
            <a:xfrm>
              <a:off x="5257800" y="1264356"/>
              <a:ext cx="2099959" cy="5106282"/>
            </a:xfrm>
            <a:prstGeom prst="rect">
              <a:avLst/>
            </a:prstGeom>
          </p:spPr>
        </p:pic>
      </p:grpSp>
    </p:spTree>
    <p:extLst>
      <p:ext uri="{BB962C8B-B14F-4D97-AF65-F5344CB8AC3E}">
        <p14:creationId xmlns:p14="http://schemas.microsoft.com/office/powerpoint/2010/main" val="1255494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364BC-0B96-D86A-6B36-FD50DAFDC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AEFD9-4D28-9116-CA68-72407249E7BE}"/>
              </a:ext>
            </a:extLst>
          </p:cNvPr>
          <p:cNvSpPr>
            <a:spLocks noGrp="1"/>
          </p:cNvSpPr>
          <p:nvPr>
            <p:ph type="title"/>
          </p:nvPr>
        </p:nvSpPr>
        <p:spPr>
          <a:xfrm>
            <a:off x="685800" y="277368"/>
            <a:ext cx="7772400" cy="862500"/>
          </a:xfrm>
        </p:spPr>
        <p:txBody>
          <a:bodyPr/>
          <a:lstStyle/>
          <a:p>
            <a:r>
              <a:rPr lang="en-US" dirty="0"/>
              <a:t>The Special Senses: Hearing</a:t>
            </a:r>
            <a:br>
              <a:rPr lang="en-US" dirty="0"/>
            </a:br>
            <a:r>
              <a:rPr lang="en-US" sz="1600" dirty="0"/>
              <a:t>(1 of 4)</a:t>
            </a:r>
            <a:endParaRPr lang="en-US" sz="1400" dirty="0"/>
          </a:p>
        </p:txBody>
      </p:sp>
      <p:sp>
        <p:nvSpPr>
          <p:cNvPr id="3" name="Content Placeholder 2">
            <a:extLst>
              <a:ext uri="{FF2B5EF4-FFF2-40B4-BE49-F238E27FC236}">
                <a16:creationId xmlns:a16="http://schemas.microsoft.com/office/drawing/2014/main" id="{205C0E80-3756-BDB9-0028-C02A4D9C682F}"/>
              </a:ext>
            </a:extLst>
          </p:cNvPr>
          <p:cNvSpPr>
            <a:spLocks noGrp="1"/>
          </p:cNvSpPr>
          <p:nvPr>
            <p:ph idx="1"/>
          </p:nvPr>
        </p:nvSpPr>
        <p:spPr>
          <a:xfrm>
            <a:off x="685800" y="1373449"/>
            <a:ext cx="7772400" cy="4454525"/>
          </a:xfrm>
        </p:spPr>
        <p:txBody>
          <a:bodyPr/>
          <a:lstStyle/>
          <a:p>
            <a:r>
              <a:rPr lang="en-US" dirty="0"/>
              <a:t>Sense of hearing: the ear</a:t>
            </a:r>
          </a:p>
          <a:p>
            <a:pPr lvl="1"/>
            <a:r>
              <a:rPr lang="en-US" dirty="0"/>
              <a:t>Structure of the ear</a:t>
            </a:r>
          </a:p>
          <a:p>
            <a:pPr lvl="2"/>
            <a:r>
              <a:rPr lang="en-US" dirty="0"/>
              <a:t>External ear</a:t>
            </a:r>
          </a:p>
          <a:p>
            <a:pPr lvl="2"/>
            <a:r>
              <a:rPr lang="en-US" dirty="0"/>
              <a:t>Middle ear</a:t>
            </a:r>
          </a:p>
          <a:p>
            <a:pPr lvl="2"/>
            <a:r>
              <a:rPr lang="en-US" dirty="0"/>
              <a:t>Inner ear</a:t>
            </a:r>
          </a:p>
          <a:p>
            <a:pPr lvl="1"/>
            <a:r>
              <a:rPr lang="en-US" dirty="0"/>
              <a:t>Hearing</a:t>
            </a:r>
          </a:p>
          <a:p>
            <a:pPr lvl="2"/>
            <a:r>
              <a:rPr lang="en-US" dirty="0"/>
              <a:t>Sound waves</a:t>
            </a:r>
          </a:p>
          <a:p>
            <a:pPr lvl="2"/>
            <a:r>
              <a:rPr lang="en-US" dirty="0"/>
              <a:t>Organ of Corti</a:t>
            </a:r>
          </a:p>
          <a:p>
            <a:pPr lvl="2"/>
            <a:r>
              <a:rPr lang="en-US" dirty="0"/>
              <a:t>Temporal lobe</a:t>
            </a:r>
          </a:p>
        </p:txBody>
      </p:sp>
    </p:spTree>
    <p:extLst>
      <p:ext uri="{BB962C8B-B14F-4D97-AF65-F5344CB8AC3E}">
        <p14:creationId xmlns:p14="http://schemas.microsoft.com/office/powerpoint/2010/main" val="2217383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0C5DE-906F-376F-62DC-DCFF114FB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EA230-6435-6834-55E2-01AB1A6A360B}"/>
              </a:ext>
            </a:extLst>
          </p:cNvPr>
          <p:cNvSpPr>
            <a:spLocks noGrp="1"/>
          </p:cNvSpPr>
          <p:nvPr>
            <p:ph type="title"/>
          </p:nvPr>
        </p:nvSpPr>
        <p:spPr>
          <a:xfrm>
            <a:off x="685800" y="277368"/>
            <a:ext cx="7772400" cy="862500"/>
          </a:xfrm>
        </p:spPr>
        <p:txBody>
          <a:bodyPr/>
          <a:lstStyle/>
          <a:p>
            <a:r>
              <a:rPr lang="en-US" dirty="0"/>
              <a:t>The Special Senses: Hearing</a:t>
            </a:r>
            <a:br>
              <a:rPr lang="en-US" dirty="0"/>
            </a:br>
            <a:r>
              <a:rPr lang="en-US" sz="1600" dirty="0"/>
              <a:t>(2 of 4)</a:t>
            </a:r>
            <a:endParaRPr lang="en-US" sz="1400" dirty="0"/>
          </a:p>
        </p:txBody>
      </p:sp>
      <p:pic>
        <p:nvPicPr>
          <p:cNvPr id="7" name="Picture 6" descr="Figure 13.13: Three divisions of the ear: external, middle, and inner. Illustration showing structures within the ear.">
            <a:extLst>
              <a:ext uri="{FF2B5EF4-FFF2-40B4-BE49-F238E27FC236}">
                <a16:creationId xmlns:a16="http://schemas.microsoft.com/office/drawing/2014/main" id="{185F2AA3-5C57-0773-6EDF-672383C70853}"/>
              </a:ext>
            </a:extLst>
          </p:cNvPr>
          <p:cNvPicPr>
            <a:picLocks noChangeAspect="1"/>
          </p:cNvPicPr>
          <p:nvPr/>
        </p:nvPicPr>
        <p:blipFill>
          <a:blip r:embed="rId3">
            <a:extLst>
              <a:ext uri="{28A0092B-C50C-407E-A947-70E740481C1C}">
                <a14:useLocalDpi xmlns:a14="http://schemas.microsoft.com/office/drawing/2010/main" val="0"/>
              </a:ext>
            </a:extLst>
          </a:blip>
          <a:srcRect b="2089"/>
          <a:stretch/>
        </p:blipFill>
        <p:spPr>
          <a:xfrm>
            <a:off x="685800" y="1389416"/>
            <a:ext cx="7772400" cy="4869925"/>
          </a:xfrm>
          <a:prstGeom prst="rect">
            <a:avLst/>
          </a:prstGeom>
        </p:spPr>
      </p:pic>
    </p:spTree>
    <p:extLst>
      <p:ext uri="{BB962C8B-B14F-4D97-AF65-F5344CB8AC3E}">
        <p14:creationId xmlns:p14="http://schemas.microsoft.com/office/powerpoint/2010/main" val="4096142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135D-FD65-65DC-87B4-713E4134C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1AC93-A67B-11F9-0024-0FF0B405DD58}"/>
              </a:ext>
            </a:extLst>
          </p:cNvPr>
          <p:cNvSpPr>
            <a:spLocks noGrp="1"/>
          </p:cNvSpPr>
          <p:nvPr>
            <p:ph type="title"/>
          </p:nvPr>
        </p:nvSpPr>
        <p:spPr>
          <a:xfrm>
            <a:off x="685800" y="277368"/>
            <a:ext cx="7772400" cy="862500"/>
          </a:xfrm>
        </p:spPr>
        <p:txBody>
          <a:bodyPr/>
          <a:lstStyle/>
          <a:p>
            <a:r>
              <a:rPr lang="en-US" dirty="0"/>
              <a:t>The Special Senses: Hearing</a:t>
            </a:r>
            <a:br>
              <a:rPr lang="en-US" dirty="0"/>
            </a:br>
            <a:r>
              <a:rPr lang="en-US" sz="1600" dirty="0"/>
              <a:t>(3 of 4)</a:t>
            </a:r>
            <a:endParaRPr lang="en-US" sz="1400" dirty="0"/>
          </a:p>
        </p:txBody>
      </p:sp>
      <p:pic>
        <p:nvPicPr>
          <p:cNvPr id="3" name="Picture 2" descr="Figure 13.14: Inner Ear. Illustration showing the structures of the inner ear with enlargements of the receptors used for balance (A) and hearing (B).">
            <a:extLst>
              <a:ext uri="{FF2B5EF4-FFF2-40B4-BE49-F238E27FC236}">
                <a16:creationId xmlns:a16="http://schemas.microsoft.com/office/drawing/2014/main" id="{400C6BC6-454B-A089-7F7E-A5CDD5DB5600}"/>
              </a:ext>
            </a:extLst>
          </p:cNvPr>
          <p:cNvPicPr>
            <a:picLocks noChangeAspect="1"/>
          </p:cNvPicPr>
          <p:nvPr/>
        </p:nvPicPr>
        <p:blipFill>
          <a:blip r:embed="rId3">
            <a:extLst>
              <a:ext uri="{28A0092B-C50C-407E-A947-70E740481C1C}">
                <a14:useLocalDpi xmlns:a14="http://schemas.microsoft.com/office/drawing/2010/main" val="0"/>
              </a:ext>
            </a:extLst>
          </a:blip>
          <a:srcRect b="1668"/>
          <a:stretch/>
        </p:blipFill>
        <p:spPr>
          <a:xfrm>
            <a:off x="1950486" y="1271392"/>
            <a:ext cx="5243029" cy="5105400"/>
          </a:xfrm>
          <a:prstGeom prst="rect">
            <a:avLst/>
          </a:prstGeom>
        </p:spPr>
      </p:pic>
    </p:spTree>
    <p:extLst>
      <p:ext uri="{BB962C8B-B14F-4D97-AF65-F5344CB8AC3E}">
        <p14:creationId xmlns:p14="http://schemas.microsoft.com/office/powerpoint/2010/main" val="4114516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A9CC-29D0-65D6-3832-29E764A33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DD39A-7D15-F49B-8C3D-3A8CA205997B}"/>
              </a:ext>
            </a:extLst>
          </p:cNvPr>
          <p:cNvSpPr>
            <a:spLocks noGrp="1"/>
          </p:cNvSpPr>
          <p:nvPr>
            <p:ph type="title"/>
          </p:nvPr>
        </p:nvSpPr>
        <p:spPr>
          <a:xfrm>
            <a:off x="685800" y="277368"/>
            <a:ext cx="7772400" cy="862500"/>
          </a:xfrm>
        </p:spPr>
        <p:txBody>
          <a:bodyPr/>
          <a:lstStyle/>
          <a:p>
            <a:r>
              <a:rPr lang="en-US" dirty="0"/>
              <a:t>The Special Senses: Hearing</a:t>
            </a:r>
            <a:br>
              <a:rPr lang="en-US" dirty="0"/>
            </a:br>
            <a:r>
              <a:rPr lang="en-US" sz="1600" dirty="0"/>
              <a:t>(4 of 4)</a:t>
            </a:r>
            <a:endParaRPr lang="en-US" sz="1400" dirty="0"/>
          </a:p>
        </p:txBody>
      </p:sp>
      <p:sp>
        <p:nvSpPr>
          <p:cNvPr id="3" name="Content Placeholder 2">
            <a:extLst>
              <a:ext uri="{FF2B5EF4-FFF2-40B4-BE49-F238E27FC236}">
                <a16:creationId xmlns:a16="http://schemas.microsoft.com/office/drawing/2014/main" id="{2B474E1F-94CE-38C8-0865-6C99E7FFD86C}"/>
              </a:ext>
            </a:extLst>
          </p:cNvPr>
          <p:cNvSpPr>
            <a:spLocks noGrp="1"/>
          </p:cNvSpPr>
          <p:nvPr>
            <p:ph idx="1"/>
          </p:nvPr>
        </p:nvSpPr>
        <p:spPr>
          <a:xfrm>
            <a:off x="685800" y="1373449"/>
            <a:ext cx="7772400" cy="4454525"/>
          </a:xfrm>
        </p:spPr>
        <p:txBody>
          <a:bodyPr/>
          <a:lstStyle/>
          <a:p>
            <a:r>
              <a:rPr lang="en-US" dirty="0"/>
              <a:t>Sense of balance: the ear</a:t>
            </a:r>
          </a:p>
          <a:p>
            <a:pPr lvl="1"/>
            <a:r>
              <a:rPr lang="en-US" dirty="0"/>
              <a:t>Static equilibrium</a:t>
            </a:r>
          </a:p>
          <a:p>
            <a:pPr lvl="2"/>
            <a:r>
              <a:rPr lang="en-US" dirty="0"/>
              <a:t>Maculae</a:t>
            </a:r>
          </a:p>
          <a:p>
            <a:pPr lvl="1"/>
            <a:r>
              <a:rPr lang="en-US" dirty="0"/>
              <a:t>Dynamic equilibrium</a:t>
            </a:r>
          </a:p>
          <a:p>
            <a:pPr lvl="2"/>
            <a:r>
              <a:rPr lang="en-US" dirty="0"/>
              <a:t>Semicircular canals</a:t>
            </a:r>
          </a:p>
        </p:txBody>
      </p:sp>
    </p:spTree>
    <p:extLst>
      <p:ext uri="{BB962C8B-B14F-4D97-AF65-F5344CB8AC3E}">
        <p14:creationId xmlns:p14="http://schemas.microsoft.com/office/powerpoint/2010/main" val="4218163001"/>
      </p:ext>
    </p:extLst>
  </p:cSld>
  <p:clrMapOvr>
    <a:masterClrMapping/>
  </p:clrMapOvr>
</p:sld>
</file>

<file path=ppt/theme/theme1.xml><?xml version="1.0" encoding="utf-8"?>
<a:theme xmlns:a="http://schemas.openxmlformats.org/drawingml/2006/main" name="TEACH 2.0 Lecture Slides Template 2011_1207">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TEACH 2.0 Lecture Slides Template 2011_1207</Template>
  <TotalTime>38802</TotalTime>
  <Words>977</Words>
  <Application>Microsoft Office PowerPoint</Application>
  <PresentationFormat>On-screen Show (4:3)</PresentationFormat>
  <Paragraphs>157</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Helvetica Neue</vt:lpstr>
      <vt:lpstr>Helvetica Neue LT Std</vt:lpstr>
      <vt:lpstr>Times New Roman</vt:lpstr>
      <vt:lpstr>Wingdings</vt:lpstr>
      <vt:lpstr>Wingdings 2</vt:lpstr>
      <vt:lpstr>Wingdings 3</vt:lpstr>
      <vt:lpstr>TEACH 2.0 Lecture Slides Template 2011_1207</vt:lpstr>
      <vt:lpstr>    The Human Body in Health and Illness, 8th ed.  Barbara Herlihy, BSN, MA, PhD (Physiology), RN </vt:lpstr>
      <vt:lpstr>    Chapter 13  Sensory System  The Human Body in Health and Illness, 8th ed. Barbara Herlihy </vt:lpstr>
      <vt:lpstr>Lesson 13.1</vt:lpstr>
      <vt:lpstr>Receptors and Sensation (1 of 3)</vt:lpstr>
      <vt:lpstr>Receptors and Sensation (2 of 3)</vt:lpstr>
      <vt:lpstr>Receptors and Sensation (3 of 3)</vt:lpstr>
      <vt:lpstr>General Senses (1 of 3)</vt:lpstr>
      <vt:lpstr>General Senses (2 of 3)</vt:lpstr>
      <vt:lpstr>General Senses (3 of 3)</vt:lpstr>
      <vt:lpstr>The Special Senses: Smell and Taste (1 of 3)</vt:lpstr>
      <vt:lpstr>The Special Senses:  Smell and Taste (2 of 3)</vt:lpstr>
      <vt:lpstr>The Special Senses: Smell and Taste (3 of 3)</vt:lpstr>
      <vt:lpstr>Lesson 13.2</vt:lpstr>
      <vt:lpstr>The Special Senses: Vision (1 of 6)</vt:lpstr>
      <vt:lpstr>The Special Senses: Vision (2 of 6)</vt:lpstr>
      <vt:lpstr>The Special Senses: Vision (3 of 6)</vt:lpstr>
      <vt:lpstr>The Special Senses: Vision (4 of 6)</vt:lpstr>
      <vt:lpstr>The Special Senses: Vision (5 of 6)</vt:lpstr>
      <vt:lpstr>The Special Senses: Vision (6 of 6)</vt:lpstr>
      <vt:lpstr>The Special Senses: Hearing (1 of 4)</vt:lpstr>
      <vt:lpstr>The Special Senses: Hearing (2 of 4)</vt:lpstr>
      <vt:lpstr>The Special Senses: Hearing (3 of 4)</vt:lpstr>
      <vt:lpstr>The Special Senses: Hearing (4 of 4)</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Sushant Nayal (IL-IN)</cp:lastModifiedBy>
  <cp:revision>108</cp:revision>
  <dcterms:created xsi:type="dcterms:W3CDTF">2017-07-18T01:49:35Z</dcterms:created>
  <dcterms:modified xsi:type="dcterms:W3CDTF">2025-07-02T04:15:34Z</dcterms:modified>
</cp:coreProperties>
</file>