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3"/>
  </p:notesMasterIdLst>
  <p:handoutMasterIdLst>
    <p:handoutMasterId r:id="rId14"/>
  </p:handoutMasterIdLst>
  <p:sldIdLst>
    <p:sldId id="279" r:id="rId2"/>
    <p:sldId id="1423" r:id="rId3"/>
    <p:sldId id="1341" r:id="rId4"/>
    <p:sldId id="1457" r:id="rId5"/>
    <p:sldId id="1488" r:id="rId6"/>
    <p:sldId id="1519" r:id="rId7"/>
    <p:sldId id="1520" r:id="rId8"/>
    <p:sldId id="1521" r:id="rId9"/>
    <p:sldId id="1526" r:id="rId10"/>
    <p:sldId id="1480" r:id="rId11"/>
    <p:sldId id="1527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2D8B42-90F9-4A07-BC4E-232DF83BD517}" v="2" dt="2025-03-21T01:00:40.1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62" autoAdjust="0"/>
    <p:restoredTop sz="73634" autoAdjust="0"/>
  </p:normalViewPr>
  <p:slideViewPr>
    <p:cSldViewPr snapToGrid="0">
      <p:cViewPr varScale="1">
        <p:scale>
          <a:sx n="90" d="100"/>
          <a:sy n="90" d="100"/>
        </p:scale>
        <p:origin x="199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9" d="100"/>
          <a:sy n="59" d="100"/>
        </p:scale>
        <p:origin x="792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729A43F-9BBB-ADCA-4A0B-4470506477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C054D4-AC24-7A1A-4759-0903F1248C9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E26B64-39FE-40BD-C6BB-7D9625D737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11409-4413-48F6-99C2-AC941E157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4847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4C355B14-F2D3-4B4F-BE0A-4F2FFA69AA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1739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86738-2023-42EA-8DA0-4BDB42F1E31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483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F39F6-73E0-309A-DA17-DF73BA8B1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92496F-0458-3314-898E-9566F13168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9EA4F5-896D-181D-2DD9-13D6DCADC1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FC085B-F1B3-2379-70F0-4EA037BA60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86738-2023-42EA-8DA0-4BDB42F1E31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047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458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516BD-534F-388D-23FE-B9442B02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46C9DA-6A7D-99C9-804C-9D8C53192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5AED2C-2E3A-27D0-4008-F4B9E1A7C9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2856D6-B71C-7428-8F55-3C9CB5FE5A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984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01A55-B63C-0EC4-1762-F2CE10F1B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532AD9-BE67-5757-CBD0-46A7AC1379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4E0E9D-AE03-A725-587B-5A8EFF9E20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Textbook Figure 11.1: (A) Location and length of the spinal cord. (B and C) Lumbar puncture (spinal tap).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CE03F5-23D8-E72D-E38A-2A411D6E9B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121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151B3-BE7E-3264-A40A-E2586E156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BB073B-1BEA-F22D-D789-DFD7B542B6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E443AE-651C-0D34-8B60-A3831F1D7F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105A09-7563-0836-3158-58AC615F54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922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861D4-1691-9B7A-3FD3-A02BDFF5B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E9241C-7CA5-B6C2-818C-DCFED11181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9F914E-1F07-23BE-6813-FD1D27F78B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F2B24D-1926-748D-D9DE-C36D263E01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313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C1D45-2116-842A-EE50-4274FE1F3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3BB9CA-2FF3-88A0-E61C-D5158BB90D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7DFAC1-447E-AAB3-455C-21C345C2B9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BC7C33-C184-5CA1-06F3-1F9A29035E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2945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5B169-6134-27E5-5482-A94186606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99D115-E17F-2516-1CD2-DEF1533364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A98F7C-E8B9-9A20-7F91-C937682E7B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BA146D-D38E-35B3-BB9E-3498F84AF6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6804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AE44D-1E43-1C3D-E61B-A1555E6B7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6BEF23-4AAB-9BBF-5B9D-5B320C90D1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E5159C-A14A-C897-10F4-DB322C3156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Textbook Figure 11.7: Cranial Nerves. Cranial nerves (12 pairs) are known by their numbers (Roman numerals) and names.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E8DB60-E6CB-8594-7A72-DF64664A63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459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6A37B-8F29-6AF2-F7A4-5A6AC1869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558BB9-1B2F-7D0E-FFD9-EDFD8AB5E0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B370B2-EAF5-D7C3-7FAE-EC006230F3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E17CD0-FDA5-41B7-BE46-B477A52EA2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324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51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143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5352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819400"/>
            <a:ext cx="6400800" cy="1752600"/>
          </a:xfrm>
          <a:ln w="9525">
            <a:headEnd/>
            <a:tailEnd/>
          </a:ln>
        </p:spPr>
        <p:txBody>
          <a:bodyPr lIns="92075" tIns="46038" rIns="92075" bIns="46038"/>
          <a:lstStyle>
            <a:lvl1pPr marL="0" indent="0" algn="ctr">
              <a:buFont typeface="Wingdings 2" pitchFamily="18" charset="2"/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line.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665859"/>
            <a:ext cx="7772400" cy="4454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41475"/>
            <a:ext cx="7772400" cy="44545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8A68CBF-51A6-342A-7BF5-CC06A271D9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810" y="6677013"/>
            <a:ext cx="7554379" cy="17147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 2" pitchFamily="18" charset="2"/>
        <a:buChar char="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Ø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 3" pitchFamily="18" charset="2"/>
        <a:buChar char="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1073426"/>
            <a:ext cx="7772400" cy="3193774"/>
          </a:xfrm>
        </p:spPr>
        <p:txBody>
          <a:bodyPr/>
          <a:lstStyle/>
          <a:p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r>
              <a:rPr lang="en-US" dirty="0"/>
              <a:t>The Human Body in Health and Illness, 8th ed.</a:t>
            </a:r>
            <a:br>
              <a:rPr lang="en-US" altLang="en-US" sz="4000" dirty="0">
                <a:latin typeface="Arial" charset="0"/>
                <a:cs typeface="Arial" charset="0"/>
              </a:rPr>
            </a:br>
            <a:br>
              <a:rPr lang="en-US" altLang="en-US" sz="4000" dirty="0"/>
            </a:br>
            <a: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Barbara Herlihy,</a:t>
            </a:r>
            <a:b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BSN, MA, PhD (Physiology), RN</a:t>
            </a:r>
            <a:b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68484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0C1E0-FC65-FB0A-D5F8-8C65CABED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5909-0488-D3C4-0AC2-57EA8B35E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1073426"/>
            <a:ext cx="7772400" cy="3193774"/>
          </a:xfrm>
        </p:spPr>
        <p:txBody>
          <a:bodyPr/>
          <a:lstStyle/>
          <a:p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r>
              <a:rPr lang="en-US" sz="3600" dirty="0"/>
              <a:t>Chapter 11</a:t>
            </a:r>
            <a:br>
              <a:rPr lang="en-US" sz="3200" dirty="0"/>
            </a:br>
            <a:br>
              <a:rPr lang="en-US" sz="4000" dirty="0"/>
            </a:br>
            <a:r>
              <a:rPr lang="en-US" altLang="en-US" sz="4000" dirty="0">
                <a:latin typeface="Arial" charset="0"/>
                <a:cs typeface="Arial" charset="0"/>
              </a:rPr>
              <a:t>Nervous System: Spinal Cord and Peripheral Nerves</a:t>
            </a:r>
            <a:br>
              <a:rPr lang="en-US" altLang="en-US" sz="4000" dirty="0">
                <a:latin typeface="Arial" charset="0"/>
                <a:cs typeface="Arial" charset="0"/>
              </a:rPr>
            </a:br>
            <a:br>
              <a:rPr lang="en-US" altLang="en-US" sz="4000" dirty="0"/>
            </a:br>
            <a:r>
              <a:rPr lang="en-US" sz="2800" i="1" dirty="0"/>
              <a:t>The Human Body in Health and Illness,</a:t>
            </a:r>
            <a:br>
              <a:rPr lang="en-US" sz="2800" i="1" dirty="0"/>
            </a:br>
            <a:r>
              <a:rPr lang="en-US" sz="2800" i="1" dirty="0"/>
              <a:t>8th ed.</a:t>
            </a:r>
            <a:b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Barbara Herlihy</a:t>
            </a:r>
            <a:b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26047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09DF8-3547-CC30-B4B4-C1AABFB79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Lesson 11.1</a:t>
            </a:r>
            <a:endParaRPr lang="en-US" sz="1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23D83-64FF-7DFA-F744-995874E97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3925061"/>
          </a:xfrm>
        </p:spPr>
        <p:txBody>
          <a:bodyPr numCol="1"/>
          <a:lstStyle/>
          <a:p>
            <a:pPr marL="349250" lvl="0" indent="-349250">
              <a:buSzPct val="90000"/>
              <a:buFont typeface="+mj-lt"/>
              <a:buAutoNum type="arabicPeriod"/>
            </a:pPr>
            <a:r>
              <a:rPr lang="en-US" sz="2400" dirty="0"/>
              <a:t>Describe the anatomy of the spinal cord, and list its three functions. </a:t>
            </a:r>
          </a:p>
          <a:p>
            <a:pPr marL="349250" lvl="0" indent="-349250">
              <a:buSzPct val="90000"/>
              <a:buFont typeface="+mj-lt"/>
              <a:buAutoNum type="arabicPeriod"/>
            </a:pPr>
            <a:r>
              <a:rPr lang="en-US" sz="2400"/>
              <a:t>Discuss reflexes, </a:t>
            </a:r>
            <a:r>
              <a:rPr lang="en-US" sz="2400" dirty="0"/>
              <a:t>and list four components of the reflex arc.</a:t>
            </a:r>
          </a:p>
          <a:p>
            <a:pPr marL="349250" lvl="0" indent="-349250">
              <a:buSzPct val="90000"/>
              <a:buFont typeface="+mj-lt"/>
              <a:buAutoNum type="arabicPeriod"/>
            </a:pPr>
            <a:r>
              <a:rPr lang="en-US" sz="2400" dirty="0"/>
              <a:t>List and describe the functions of the 12 pairs of cranial nerves.</a:t>
            </a:r>
          </a:p>
          <a:p>
            <a:pPr marL="349250" lvl="0" indent="-349250">
              <a:buSzPct val="90000"/>
              <a:buFont typeface="+mj-lt"/>
              <a:buAutoNum type="arabicPeriod"/>
            </a:pPr>
            <a:r>
              <a:rPr lang="en-US" sz="2400" dirty="0"/>
              <a:t>Do the following regarding the peripheral nervous system: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Identify the classification of spinal nerves.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List the functions of the three major plexuses.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Describe a dermatome.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Provide the functional classification of the peripheral nervous system.</a:t>
            </a:r>
          </a:p>
        </p:txBody>
      </p:sp>
    </p:spTree>
    <p:extLst>
      <p:ext uri="{BB962C8B-B14F-4D97-AF65-F5344CB8AC3E}">
        <p14:creationId xmlns:p14="http://schemas.microsoft.com/office/powerpoint/2010/main" val="1761847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B4F5F-B677-0538-470D-D0723BEB7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F3CAF-6724-945F-93D2-EAB1CC583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 What the Spinal Cord Is</a:t>
            </a:r>
            <a:endParaRPr lang="en-US" sz="1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6A194-F3EC-20F1-FFC9-76458E421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Location and size</a:t>
            </a:r>
          </a:p>
          <a:p>
            <a:pPr lvl="1"/>
            <a:r>
              <a:rPr lang="en-US" dirty="0"/>
              <a:t>Continuation of the brain stem</a:t>
            </a:r>
          </a:p>
          <a:p>
            <a:pPr lvl="1"/>
            <a:r>
              <a:rPr lang="en-US" dirty="0"/>
              <a:t>Tubelike structure within the spinal cavity</a:t>
            </a:r>
          </a:p>
          <a:p>
            <a:r>
              <a:rPr lang="en-US" dirty="0"/>
              <a:t>Gray on the inside, white on the outside</a:t>
            </a:r>
          </a:p>
          <a:p>
            <a:pPr lvl="1"/>
            <a:r>
              <a:rPr lang="en-US" dirty="0"/>
              <a:t>Gray matter</a:t>
            </a:r>
          </a:p>
          <a:p>
            <a:pPr lvl="2"/>
            <a:r>
              <a:rPr lang="en-US" dirty="0"/>
              <a:t>Located in the center </a:t>
            </a:r>
          </a:p>
          <a:p>
            <a:pPr lvl="2"/>
            <a:r>
              <a:rPr lang="en-US" dirty="0"/>
              <a:t>Shaped like a butterfly</a:t>
            </a:r>
          </a:p>
          <a:p>
            <a:pPr lvl="1"/>
            <a:r>
              <a:rPr lang="en-US" dirty="0"/>
              <a:t>White matter</a:t>
            </a:r>
          </a:p>
        </p:txBody>
      </p:sp>
    </p:spTree>
    <p:extLst>
      <p:ext uri="{BB962C8B-B14F-4D97-AF65-F5344CB8AC3E}">
        <p14:creationId xmlns:p14="http://schemas.microsoft.com/office/powerpoint/2010/main" val="3214155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66EA6-936C-15CA-E462-FD8567BF3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C9023-9EF0-6B29-2A0F-91E5CAB8D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Spinal Cord</a:t>
            </a:r>
            <a:endParaRPr lang="en-US" sz="1400" dirty="0"/>
          </a:p>
        </p:txBody>
      </p:sp>
      <p:pic>
        <p:nvPicPr>
          <p:cNvPr id="13" name="Content Placeholder 8" descr="Figure 11.1: (A) Location and length of the spinal cord. (B and C) Lumbar puncture (spinal tap). Illustration showing the location of the spine (left), the patient position during a lumbar puncture (top right), and a cross section showing the position of the needle during a lumbar puncture (bottom right).">
            <a:extLst>
              <a:ext uri="{FF2B5EF4-FFF2-40B4-BE49-F238E27FC236}">
                <a16:creationId xmlns:a16="http://schemas.microsoft.com/office/drawing/2014/main" id="{14C5AA07-EEE2-61A8-D52A-1C27F0B817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0"/>
          <a:stretch/>
        </p:blipFill>
        <p:spPr>
          <a:xfrm>
            <a:off x="1837151" y="1432978"/>
            <a:ext cx="2405443" cy="4454525"/>
          </a:xfrm>
        </p:spPr>
      </p:pic>
      <p:pic>
        <p:nvPicPr>
          <p:cNvPr id="14" name="Picture 13" descr="Figure 11.1: (A) Location and length of the spinal cord. (B and C) Lumbar puncture (spinal tap). Illustration showing the location of the spine (left), the patient position during a lumbar puncture (top right), and a cross section showing the position of the needle during a lumbar puncture (bottom right).">
            <a:extLst>
              <a:ext uri="{FF2B5EF4-FFF2-40B4-BE49-F238E27FC236}">
                <a16:creationId xmlns:a16="http://schemas.microsoft.com/office/drawing/2014/main" id="{9F6CD3CF-BB45-9C2E-8961-CC5509FD55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0"/>
          <a:stretch/>
        </p:blipFill>
        <p:spPr>
          <a:xfrm>
            <a:off x="4480708" y="1454689"/>
            <a:ext cx="26289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140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52F44-2B4E-938A-F91A-56F10E851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F9C5C-755F-DD2E-83D5-1F3185C90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What the Spinal Cord Does</a:t>
            </a:r>
            <a:endParaRPr lang="en-US" sz="1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9DF7CE-53AF-6FDE-9D38-A7CA9AC1C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 numCol="2"/>
          <a:lstStyle/>
          <a:p>
            <a:r>
              <a:rPr lang="en-US" dirty="0"/>
              <a:t>Ascending tracts</a:t>
            </a:r>
          </a:p>
          <a:p>
            <a:pPr lvl="1"/>
            <a:r>
              <a:rPr lang="en-US" dirty="0"/>
              <a:t>Sensory</a:t>
            </a:r>
          </a:p>
          <a:p>
            <a:pPr lvl="1"/>
            <a:r>
              <a:rPr lang="en-US" dirty="0"/>
              <a:t>Spinothalamic</a:t>
            </a:r>
          </a:p>
          <a:p>
            <a:pPr lvl="1"/>
            <a:r>
              <a:rPr lang="en-US" dirty="0"/>
              <a:t>Dorsal column</a:t>
            </a:r>
          </a:p>
          <a:p>
            <a:pPr lvl="1"/>
            <a:r>
              <a:rPr lang="en-US" dirty="0"/>
              <a:t>Spinocerebellar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Descending tracts</a:t>
            </a:r>
          </a:p>
          <a:p>
            <a:pPr lvl="1"/>
            <a:r>
              <a:rPr lang="en-US" dirty="0"/>
              <a:t>Motor</a:t>
            </a:r>
          </a:p>
          <a:p>
            <a:pPr lvl="1"/>
            <a:r>
              <a:rPr lang="en-US" dirty="0"/>
              <a:t>Pyramidal</a:t>
            </a:r>
          </a:p>
          <a:p>
            <a:pPr lvl="1"/>
            <a:r>
              <a:rPr lang="en-US" dirty="0"/>
              <a:t>Extrapyramidal</a:t>
            </a:r>
          </a:p>
          <a:p>
            <a:r>
              <a:rPr lang="en-US" dirty="0"/>
              <a:t>Decussation</a:t>
            </a:r>
          </a:p>
          <a:p>
            <a:pPr lvl="1"/>
            <a:r>
              <a:rPr lang="en-US" dirty="0"/>
              <a:t>Crossing over</a:t>
            </a:r>
          </a:p>
        </p:txBody>
      </p:sp>
    </p:spTree>
    <p:extLst>
      <p:ext uri="{BB962C8B-B14F-4D97-AF65-F5344CB8AC3E}">
        <p14:creationId xmlns:p14="http://schemas.microsoft.com/office/powerpoint/2010/main" val="3171644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C06E1-E1E4-2FAE-4076-1193D5EFE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BA981-D264-A3E2-FD88-D83F0F676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Reflexes</a:t>
            </a:r>
            <a:endParaRPr lang="en-US" sz="1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52A82-6FD9-20E9-CFED-27880A21C6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What reflexes are</a:t>
            </a:r>
          </a:p>
          <a:p>
            <a:pPr lvl="1"/>
            <a:r>
              <a:rPr lang="en-US" dirty="0"/>
              <a:t>Involuntary response to stimuli</a:t>
            </a:r>
          </a:p>
          <a:p>
            <a:r>
              <a:rPr lang="en-US" dirty="0"/>
              <a:t>Reflex arc	</a:t>
            </a:r>
          </a:p>
          <a:p>
            <a:pPr lvl="1"/>
            <a:r>
              <a:rPr lang="en-US" dirty="0"/>
              <a:t>Sensory receptor</a:t>
            </a:r>
          </a:p>
          <a:p>
            <a:pPr lvl="1"/>
            <a:r>
              <a:rPr lang="en-US" dirty="0"/>
              <a:t>Afferent or sensory neuron</a:t>
            </a:r>
          </a:p>
          <a:p>
            <a:pPr lvl="1"/>
            <a:r>
              <a:rPr lang="en-US" dirty="0"/>
              <a:t>Efferent or motor neuron</a:t>
            </a:r>
          </a:p>
          <a:p>
            <a:pPr lvl="1"/>
            <a:r>
              <a:rPr lang="en-US" dirty="0"/>
              <a:t>Effector organ</a:t>
            </a:r>
          </a:p>
          <a:p>
            <a:r>
              <a:rPr lang="en-US" dirty="0"/>
              <a:t>Many, many reflexes</a:t>
            </a:r>
          </a:p>
          <a:p>
            <a:pPr lvl="1"/>
            <a:r>
              <a:rPr lang="en-US" dirty="0"/>
              <a:t>Withdrawal reflex</a:t>
            </a:r>
          </a:p>
          <a:p>
            <a:pPr lvl="1"/>
            <a:r>
              <a:rPr lang="en-US" dirty="0"/>
              <a:t>Organ reflexes</a:t>
            </a:r>
          </a:p>
        </p:txBody>
      </p:sp>
    </p:spTree>
    <p:extLst>
      <p:ext uri="{BB962C8B-B14F-4D97-AF65-F5344CB8AC3E}">
        <p14:creationId xmlns:p14="http://schemas.microsoft.com/office/powerpoint/2010/main" val="2491632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7FE38-3C97-7CB2-5FD4-EEFAF8236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2E1BD-00A4-C2C0-223D-4228C8F2B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Peripheral Nervous System</a:t>
            </a:r>
            <a:br>
              <a:rPr lang="en-US" dirty="0"/>
            </a:br>
            <a:r>
              <a:rPr lang="en-US" sz="1400" dirty="0"/>
              <a:t>(1 of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A58F0-849D-2F78-BFA9-4D53DB52F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Nerves</a:t>
            </a:r>
          </a:p>
          <a:p>
            <a:pPr lvl="1"/>
            <a:r>
              <a:rPr lang="en-US" dirty="0"/>
              <a:t>Neuron: single nerve cell</a:t>
            </a:r>
          </a:p>
          <a:p>
            <a:pPr lvl="1"/>
            <a:r>
              <a:rPr lang="en-US" dirty="0"/>
              <a:t>Nerve: many neurons bundled with blood vessels and wrapped in connective tissue</a:t>
            </a:r>
          </a:p>
          <a:p>
            <a:pPr lvl="2"/>
            <a:r>
              <a:rPr lang="en-US" dirty="0"/>
              <a:t>Sensory</a:t>
            </a:r>
          </a:p>
          <a:p>
            <a:pPr lvl="2"/>
            <a:r>
              <a:rPr lang="en-US" dirty="0"/>
              <a:t>Motor</a:t>
            </a:r>
          </a:p>
          <a:p>
            <a:pPr lvl="2"/>
            <a:r>
              <a:rPr lang="en-US" dirty="0"/>
              <a:t>Mixed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245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B7D99-A10F-F187-A3B1-F86BA2A44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F9168-EDF9-F946-2EF3-4363BDE0F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Peripheral Nervous System</a:t>
            </a:r>
            <a:br>
              <a:rPr lang="en-US" dirty="0"/>
            </a:br>
            <a:r>
              <a:rPr lang="en-US" sz="1400" dirty="0"/>
              <a:t>(2 of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E51A9-9493-4A92-5804-A8EA47C1D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Classifying the peripheral nervous system</a:t>
            </a:r>
          </a:p>
          <a:p>
            <a:pPr lvl="1"/>
            <a:r>
              <a:rPr lang="en-US" dirty="0"/>
              <a:t>Structural classification</a:t>
            </a:r>
          </a:p>
          <a:p>
            <a:pPr lvl="2"/>
            <a:r>
              <a:rPr lang="en-US" dirty="0"/>
              <a:t>Cranial nerves</a:t>
            </a:r>
          </a:p>
          <a:p>
            <a:pPr lvl="3"/>
            <a:r>
              <a:rPr lang="en-US" dirty="0"/>
              <a:t>Names and numbers of cranial nerves</a:t>
            </a:r>
          </a:p>
          <a:p>
            <a:pPr lvl="3"/>
            <a:r>
              <a:rPr lang="en-US" dirty="0"/>
              <a:t>Functions of cranial nerves</a:t>
            </a:r>
          </a:p>
          <a:p>
            <a:pPr lvl="2"/>
            <a:r>
              <a:rPr lang="en-US" dirty="0"/>
              <a:t>Spinal nerves</a:t>
            </a:r>
          </a:p>
          <a:p>
            <a:pPr lvl="3"/>
            <a:r>
              <a:rPr lang="en-US" dirty="0"/>
              <a:t>Names and numbers of spinal nerves</a:t>
            </a:r>
          </a:p>
          <a:p>
            <a:pPr lvl="3"/>
            <a:r>
              <a:rPr lang="en-US" dirty="0"/>
              <a:t>Spinal nerve plexuses</a:t>
            </a:r>
          </a:p>
          <a:p>
            <a:pPr lvl="3"/>
            <a:r>
              <a:rPr lang="en-US" dirty="0"/>
              <a:t>Dermatomes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684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35736-02EB-1616-A847-FC9300547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B2150-2711-76EA-28E3-08BB01156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Cranial Nerves</a:t>
            </a:r>
            <a:endParaRPr lang="en-US" sz="1400" dirty="0"/>
          </a:p>
        </p:txBody>
      </p:sp>
      <p:pic>
        <p:nvPicPr>
          <p:cNvPr id="13" name="Content Placeholder 8" descr="Figure 11.7: Cranial Nerves. Cranial nerves (12 pairs) are known by their numbers (Roman numerals) and names. Illustration showing the brain , cranial nerves, and the parts of the body they enervate.">
            <a:extLst>
              <a:ext uri="{FF2B5EF4-FFF2-40B4-BE49-F238E27FC236}">
                <a16:creationId xmlns:a16="http://schemas.microsoft.com/office/drawing/2014/main" id="{64C953B9-D848-5D9B-3750-4EF70382A3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0"/>
          <a:stretch/>
        </p:blipFill>
        <p:spPr>
          <a:xfrm>
            <a:off x="2711822" y="1641475"/>
            <a:ext cx="3736232" cy="4454525"/>
          </a:xfrm>
        </p:spPr>
      </p:pic>
    </p:spTree>
    <p:extLst>
      <p:ext uri="{BB962C8B-B14F-4D97-AF65-F5344CB8AC3E}">
        <p14:creationId xmlns:p14="http://schemas.microsoft.com/office/powerpoint/2010/main" val="2569432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FF212-1403-96C4-91D5-20621F09D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56E3A-B6B2-55F7-AC58-17AA90742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Peripheral Nervous System</a:t>
            </a:r>
            <a:br>
              <a:rPr lang="en-US" dirty="0"/>
            </a:br>
            <a:r>
              <a:rPr lang="en-US" sz="1400" dirty="0"/>
              <a:t>(3 of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09ADB-A42F-92F7-CE01-7CEC32554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Classifying the peripheral nervous system (cont’d)</a:t>
            </a:r>
          </a:p>
          <a:p>
            <a:pPr lvl="1"/>
            <a:r>
              <a:rPr lang="en-US" dirty="0"/>
              <a:t>Functional classification</a:t>
            </a:r>
          </a:p>
          <a:p>
            <a:pPr lvl="2"/>
            <a:r>
              <a:rPr lang="en-US" dirty="0"/>
              <a:t>Afferent nerves</a:t>
            </a:r>
          </a:p>
          <a:p>
            <a:pPr lvl="3"/>
            <a:r>
              <a:rPr lang="en-US" dirty="0"/>
              <a:t>Bring sensory information from the different parts of the body to the CNS</a:t>
            </a:r>
          </a:p>
          <a:p>
            <a:pPr lvl="2"/>
            <a:r>
              <a:rPr lang="en-US" dirty="0"/>
              <a:t>Efferent nerves</a:t>
            </a:r>
          </a:p>
          <a:p>
            <a:pPr lvl="3"/>
            <a:r>
              <a:rPr lang="en-US" dirty="0"/>
              <a:t>Bring motor information from the CNS to the skeletal muscles</a:t>
            </a:r>
          </a:p>
          <a:p>
            <a:pPr lvl="2"/>
            <a:r>
              <a:rPr lang="en-US" dirty="0"/>
              <a:t>Autonomic nervous system</a:t>
            </a:r>
          </a:p>
          <a:p>
            <a:pPr lvl="3"/>
            <a:r>
              <a:rPr lang="en-US" dirty="0"/>
              <a:t>Composed of nerves that supply the organs, smooth muscle and glands</a:t>
            </a:r>
          </a:p>
        </p:txBody>
      </p:sp>
    </p:spTree>
    <p:extLst>
      <p:ext uri="{BB962C8B-B14F-4D97-AF65-F5344CB8AC3E}">
        <p14:creationId xmlns:p14="http://schemas.microsoft.com/office/powerpoint/2010/main" val="2388562377"/>
      </p:ext>
    </p:extLst>
  </p:cSld>
  <p:clrMapOvr>
    <a:masterClrMapping/>
  </p:clrMapOvr>
</p:sld>
</file>

<file path=ppt/theme/theme1.xml><?xml version="1.0" encoding="utf-8"?>
<a:theme xmlns:a="http://schemas.openxmlformats.org/drawingml/2006/main" name="TEACH 2.0 Lecture Slides Template 2011_1207">
  <a:themeElements>
    <a:clrScheme name="Blue Diagonal 1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4568"/>
      </a:hlink>
      <a:folHlink>
        <a:srgbClr val="CCECFF"/>
      </a:folHlink>
    </a:clrScheme>
    <a:fontScheme name="Blue Diagon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 Diagonal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4568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Diagonal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TEACH 2.0 Lecture Slides Template 2011_1207</Template>
  <TotalTime>38748</TotalTime>
  <Words>435</Words>
  <Application>Microsoft Office PowerPoint</Application>
  <PresentationFormat>On-screen Show (4:3)</PresentationFormat>
  <Paragraphs>88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Helvetica Neue</vt:lpstr>
      <vt:lpstr>Times New Roman</vt:lpstr>
      <vt:lpstr>Wingdings</vt:lpstr>
      <vt:lpstr>Wingdings 2</vt:lpstr>
      <vt:lpstr>Wingdings 3</vt:lpstr>
      <vt:lpstr>TEACH 2.0 Lecture Slides Template 2011_1207</vt:lpstr>
      <vt:lpstr>    The Human Body in Health and Illness, 8th ed.  Barbara Herlihy, BSN, MA, PhD (Physiology), RN </vt:lpstr>
      <vt:lpstr>    Chapter 11  Nervous System: Spinal Cord and Peripheral Nerves  The Human Body in Health and Illness, 8th ed. Barbara Herlihy </vt:lpstr>
      <vt:lpstr>Lesson 11.1</vt:lpstr>
      <vt:lpstr> What the Spinal Cord Is</vt:lpstr>
      <vt:lpstr>Spinal Cord</vt:lpstr>
      <vt:lpstr>What the Spinal Cord Does</vt:lpstr>
      <vt:lpstr>Reflexes</vt:lpstr>
      <vt:lpstr>Peripheral Nervous System (1 of 3)</vt:lpstr>
      <vt:lpstr>Peripheral Nervous System (2 of 3)</vt:lpstr>
      <vt:lpstr>Cranial Nerves</vt:lpstr>
      <vt:lpstr>Peripheral Nervous System (3 of 3)</vt:lpstr>
    </vt:vector>
  </TitlesOfParts>
  <Company>Reed Elsevier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Reed Elsevier</dc:creator>
  <cp:lastModifiedBy>Sushant Nayal (IL-IN)</cp:lastModifiedBy>
  <cp:revision>106</cp:revision>
  <dcterms:created xsi:type="dcterms:W3CDTF">2017-07-18T01:49:35Z</dcterms:created>
  <dcterms:modified xsi:type="dcterms:W3CDTF">2025-07-02T04:16:38Z</dcterms:modified>
</cp:coreProperties>
</file>