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71" r:id="rId1"/>
  </p:sldMasterIdLst>
  <p:notesMasterIdLst>
    <p:notesMasterId r:id="rId19"/>
  </p:notesMasterIdLst>
  <p:handoutMasterIdLst>
    <p:handoutMasterId r:id="rId20"/>
  </p:handoutMasterIdLst>
  <p:sldIdLst>
    <p:sldId id="257" r:id="rId2"/>
    <p:sldId id="258" r:id="rId3"/>
    <p:sldId id="261" r:id="rId4"/>
    <p:sldId id="260" r:id="rId5"/>
    <p:sldId id="295" r:id="rId6"/>
    <p:sldId id="296" r:id="rId7"/>
    <p:sldId id="297" r:id="rId8"/>
    <p:sldId id="298" r:id="rId9"/>
    <p:sldId id="284" r:id="rId10"/>
    <p:sldId id="299" r:id="rId11"/>
    <p:sldId id="300" r:id="rId12"/>
    <p:sldId id="301" r:id="rId13"/>
    <p:sldId id="302" r:id="rId14"/>
    <p:sldId id="303" r:id="rId15"/>
    <p:sldId id="305" r:id="rId16"/>
    <p:sldId id="270" r:id="rId17"/>
    <p:sldId id="306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">
          <p15:clr>
            <a:srgbClr val="A4A3A4"/>
          </p15:clr>
        </p15:guide>
        <p15:guide id="2" orient="horz" pos="899">
          <p15:clr>
            <a:srgbClr val="A4A3A4"/>
          </p15:clr>
        </p15:guide>
        <p15:guide id="3" orient="horz" pos="1039">
          <p15:clr>
            <a:srgbClr val="A4A3A4"/>
          </p15:clr>
        </p15:guide>
        <p15:guide id="4" orient="horz" pos="3846">
          <p15:clr>
            <a:srgbClr val="A4A3A4"/>
          </p15:clr>
        </p15:guide>
        <p15:guide id="5" pos="5484">
          <p15:clr>
            <a:srgbClr val="A4A3A4"/>
          </p15:clr>
        </p15:guide>
        <p15:guide id="6" pos="2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0" autoAdjust="0"/>
    <p:restoredTop sz="86376" autoAdjust="0"/>
  </p:normalViewPr>
  <p:slideViewPr>
    <p:cSldViewPr snapToGrid="0">
      <p:cViewPr varScale="1">
        <p:scale>
          <a:sx n="72" d="100"/>
          <a:sy n="72" d="100"/>
        </p:scale>
        <p:origin x="1181" y="58"/>
      </p:cViewPr>
      <p:guideLst>
        <p:guide orient="horz" pos="178"/>
        <p:guide orient="horz" pos="899"/>
        <p:guide orient="horz" pos="1039"/>
        <p:guide orient="horz" pos="3846"/>
        <p:guide pos="5484"/>
        <p:guide pos="2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BD6078E-06A3-41D8-B0EB-D8393A111C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b="1" dirty="0"/>
              <a:t>Chapter 3</a:t>
            </a:r>
          </a:p>
          <a:p>
            <a:r>
              <a:rPr lang="en-US" b="1" dirty="0"/>
              <a:t>Suffixes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EDD42-F87C-49E2-865A-801E2A6469C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BC11B8-8391-48A9-814C-392A0C639D81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1CFEB3-4D86-4C1F-9C95-24339DEDC9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403231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Copyright © 2023, by Saunders, an imprint of Elsevier Inc.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B79641-DA69-42DC-AB73-3C8D5A8AE4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8E11B-6ED8-4B4B-A44E-086629A7D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442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F02D6A05-A21D-4831-AF5A-C4050BA84AD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Geneva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482FBAB6-2148-4AC2-B032-388D3F6EF6F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Geneva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93A4B77-C8FA-438B-B4FB-0E4EB5D6563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44B758DE-BAAE-406A-A8C8-4D3C6F92D34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D5A3D964-8C21-4A62-8035-80FA6413320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Geneva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1" name="Rectangle 7">
            <a:extLst>
              <a:ext uri="{FF2B5EF4-FFF2-40B4-BE49-F238E27FC236}">
                <a16:creationId xmlns:a16="http://schemas.microsoft.com/office/drawing/2014/main" id="{A110F8BE-4B81-4738-AD76-0CEA560483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5F72D6D-D584-4754-A505-8E0CCEF887F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C06B876D-0044-4580-A4C3-3A28023575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4206348-2D96-4109-9317-F3991792AB95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5123" name="Rectangle 2050">
            <a:extLst>
              <a:ext uri="{FF2B5EF4-FFF2-40B4-BE49-F238E27FC236}">
                <a16:creationId xmlns:a16="http://schemas.microsoft.com/office/drawing/2014/main" id="{91BBF789-E635-4196-8247-8951DA134A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2051">
            <a:extLst>
              <a:ext uri="{FF2B5EF4-FFF2-40B4-BE49-F238E27FC236}">
                <a16:creationId xmlns:a16="http://schemas.microsoft.com/office/drawing/2014/main" id="{D76FFF7D-4B80-4046-BE11-DC9B120E68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547D8689-B850-41D3-BE3A-BA79CB54FA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10E7ED3-D6FF-4CE7-B452-7DF596C90746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D1DD1562-AF25-48DD-AD04-A6AD8EC50E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F1CE6E79-10C8-4B5D-9125-37595FDA4D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41D7373F-F260-49A5-A6D1-2060A61F94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D64D463-3D52-4955-A9DD-AEA13CE11A97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550C4CC9-60CC-406D-82B1-1D8B4C4B73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43818944-317B-43B3-BA5E-DA0560D5DB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E46D753C-8F72-4FC7-B130-F8A397E9E4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9C2734D-E2E7-4D45-9B1F-3CF1D2C37F2C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B1B90BBE-4572-4D24-A11D-46C52F0A18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0DB62DB6-F8CA-4ED9-8861-049773F112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EDAF3226-FB96-45DA-A6B6-01AD403254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22AE43F-4817-4C1E-9DFD-D43303BDBC09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8E37A820-0FBF-41D9-AC7C-D8DAC2EE64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0797E982-13EE-45F1-AE12-40D15D6B45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E4FC9D7C-F184-4409-A071-29B9034D26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53EE23B-852C-4B4B-A6F3-FFC2B1408CD0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BCCDA5CC-8A3B-47E9-A37D-2ADEB2E105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8933A449-8E27-49BC-AB9E-E654102707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0CEF9405-F85F-45B5-BB29-D15688DB48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0520200-58AF-4EF6-BB5A-8C8570A7AA46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B8D2EB63-5535-4A92-B761-469998F169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D65C9041-B03A-462C-A486-FF132E8AAF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1ACF03DC-531F-4FD7-B4D2-977BF8DE29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A00FD26-B15F-40C0-8A48-53851B79E9E5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65B0C3B5-C3CF-494D-9A0C-91964F06CC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ABEC656B-4ADB-44B8-A9A1-F0EECA9245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6D16C124-7DE2-41D9-9258-58B75206DB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BA6DD09-AFF5-4D5D-8829-5A5D829B427F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C55D1028-20BF-46B0-A3BA-A218B748C2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CAFCA9A1-577C-489D-8A5B-1EB20A198F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0A5E53BE-A9F2-4E48-839F-9F73530907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7A12057-3499-49F4-AF59-311A2C97E056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8239ED71-C718-4273-8185-14508879FC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7CC0ED2E-8F69-4E70-9EF9-5A89B261A6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4DDDF7DC-DA52-4904-8622-D612F8A410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8B62335-328A-451F-B67B-843E67D188A4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31538DDC-C9D6-4606-8C6B-7FD29A94D2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F9BD611A-479B-42DD-A80F-B9F7B875BC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7150116A-A977-43BC-9988-BC1501BF00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05903CF-FDD4-4F0E-AC9A-DAAB996F12C8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61029B45-8AF8-402C-BF63-3F58F08317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2A3DB6E2-759B-4002-B5BC-C745DB1910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7A304176-3209-4769-8305-55DEA2F2F7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40311E5-8D0E-4083-9614-3E0B8791B964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E618B258-AAD3-4BA7-A8F0-5301280BCD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90530261-0FCD-4E3E-9659-2506623599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2B861B92-48B6-4DA2-AE2D-BEE3352961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CA9EA53-3414-482D-9D09-9ADD6DD1C56D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33388B7B-9C8D-46FE-A65D-77B197FD52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05C9E4DF-CE73-4382-82BD-7A6397C475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A6ACE545-6A5A-49DE-9814-E31F59C8CE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4EED5ED-607F-4420-A3AE-6254F4203C99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8637146B-5B55-415C-B049-1D911DF645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E4BBC3E1-D95D-4F0E-B3DE-84BE67BF71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itchFamily="18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  <a:sym typeface="Times New Roman" pitchFamily="18" charset="0"/>
              </a:rPr>
              <a:t>Unscramble the letters to form medical terms from the clues. Use the underlined letters to complete the bonus term.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itchFamily="18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  <a:sym typeface="Times New Roman" pitchFamily="18" charset="0"/>
              </a:rPr>
              <a:t>1.  -MEGALY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itchFamily="18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  <a:sym typeface="Times New Roman" pitchFamily="18" charset="0"/>
              </a:rPr>
              <a:t>2.  -LYSIS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itchFamily="18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  <a:sym typeface="Times New Roman" pitchFamily="18" charset="0"/>
              </a:rPr>
              <a:t>3.  ISCHEMIA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D5CD2E08-66A5-4967-BB45-91B559A899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B492F3-B1BC-41D4-A0FF-C76CF3A60B09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14010513-6C30-4604-B607-A545464479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6231889F-6923-4B98-BA3E-ED3C28EC1A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itchFamily="18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  <a:sym typeface="Times New Roman" pitchFamily="18" charset="0"/>
              </a:rPr>
              <a:t>Unscramble the letters to form medical terms from the clues. Use the underlined letters to complete the bonus term.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itchFamily="18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  <a:sym typeface="Times New Roman" pitchFamily="18" charset="0"/>
              </a:rPr>
              <a:t>4.  OTALGIA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itchFamily="18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  <a:sym typeface="Times New Roman" pitchFamily="18" charset="0"/>
              </a:rPr>
              <a:t>5.  MYOMA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itchFamily="18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  <a:sym typeface="Times New Roman" pitchFamily="18" charset="0"/>
              </a:rPr>
              <a:t>6.  ACUTE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6AFC3F7A-8FB7-4550-9A79-3C95F41ED8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2CF6EC6-44D7-4A73-830F-AD3E43BCE5D4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73F65198-C656-48FA-AC38-B70F175947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7C444E8A-24EB-45AB-BE20-49042784E3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itchFamily="18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  <a:sym typeface="Times New Roman" pitchFamily="18" charset="0"/>
              </a:rPr>
              <a:t>Use the underlined letters from the previous words to complete the bonus term.</a:t>
            </a:r>
          </a:p>
          <a:p>
            <a:pPr marL="608013" lvl="1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itchFamily="18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  <a:sym typeface="Times New Roman" pitchFamily="18" charset="0"/>
              </a:rPr>
              <a:t>The bonus term is MYELOMA.</a:t>
            </a:r>
          </a:p>
          <a:p>
            <a:pPr marL="150813" indent="-111125" eaLnBrk="1" hangingPunct="1">
              <a:spcBef>
                <a:spcPts val="450"/>
              </a:spcBef>
              <a:buClr>
                <a:srgbClr val="000000"/>
              </a:buClr>
              <a:buFont typeface="Times New Roman" pitchFamily="18" charset="0"/>
              <a:buNone/>
              <a:defRPr/>
            </a:pPr>
            <a:endParaRPr lang="en-US" dirty="0">
              <a:solidFill>
                <a:srgbClr val="000000"/>
              </a:solidFill>
              <a:latin typeface="Times New Roman" pitchFamily="18" charset="0"/>
              <a:ea typeface="+mn-ea"/>
              <a:cs typeface="Times New Roman" pitchFamily="18" charset="0"/>
              <a:sym typeface="Times New Roman" pitchFamily="18" charset="0"/>
            </a:endParaRPr>
          </a:p>
          <a:p>
            <a:pPr eaLnBrk="1" hangingPunct="1">
              <a:defRPr/>
            </a:pPr>
            <a:endParaRPr lang="en-US" dirty="0">
              <a:ea typeface="+mn-ea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8E4F90ED-99AF-4738-A415-C21CC2AEA5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 </a:t>
            </a:r>
            <a:fld id="{88330E21-7A33-44E1-BB81-3B344901A22D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0514704E-1D10-420A-99DA-BE87B33D1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12436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64457" y="1641475"/>
            <a:ext cx="8229599" cy="44545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EDF5CDC7-9794-4CD6-A3B8-237C7469AF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 </a:t>
            </a:r>
            <a:fld id="{14983FB6-11C1-4797-83B5-B4F77E621D09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6A5607DC-866E-4F47-A1FC-EEE00EA21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37982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BFE249B6-5555-42C4-8FA7-07C48745DA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 </a:t>
            </a:r>
            <a:fld id="{45F6BB23-AD88-4288-B3A3-5430BA1680E8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AE48D1A3-287C-4E98-9C39-3350E60AB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06444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64457" y="1641475"/>
            <a:ext cx="8229599" cy="4454525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78A01624-9FEB-435F-99BA-07FC83D113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 </a:t>
            </a:r>
            <a:fld id="{62D6827E-DA78-41B7-ABA1-A1B2194E95EA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E4A6BE51-54AD-47D8-9301-41C3B48F3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0174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7">
            <a:extLst>
              <a:ext uri="{FF2B5EF4-FFF2-40B4-BE49-F238E27FC236}">
                <a16:creationId xmlns:a16="http://schemas.microsoft.com/office/drawing/2014/main" id="{A408E6D9-B322-4ADB-BCF4-311D900E3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 </a:t>
            </a:r>
            <a:fld id="{DA5139A1-99EE-44CB-BF1F-2AA01F548C0B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017F80ED-7A62-4DEF-B116-6CD8852AC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549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1475"/>
            <a:ext cx="4044387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4642413" y="1641475"/>
            <a:ext cx="4044387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7">
            <a:extLst>
              <a:ext uri="{FF2B5EF4-FFF2-40B4-BE49-F238E27FC236}">
                <a16:creationId xmlns:a16="http://schemas.microsoft.com/office/drawing/2014/main" id="{8378B912-F328-4192-A360-FBB78C6C2D8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 </a:t>
            </a:r>
            <a:fld id="{94555556-3870-4DF0-AF56-462A5E59373C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74C4A6-578F-4530-A321-3015A46648B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4165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4457" y="1641475"/>
            <a:ext cx="8229599" cy="44545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9A29D74F-49F8-40F1-9F9E-A883201D0D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 </a:t>
            </a:r>
            <a:fld id="{FE4CB740-25AA-4CBE-929E-226C27BBA983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F6C85E98-E3C6-4637-9EA2-0C7CA9B2B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2156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210623C7-7573-4318-BD70-32EE0F52380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 </a:t>
            </a:r>
            <a:fld id="{8EA81E41-DF5F-4274-A3D7-F5862545C15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58607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D57B1E4-8D23-4B5D-9D29-5DAE764AD03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9B9F00C-8DAB-4747-B98C-196D2C9EE4C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Slide Number Placeholder 7">
            <a:extLst>
              <a:ext uri="{FF2B5EF4-FFF2-40B4-BE49-F238E27FC236}">
                <a16:creationId xmlns:a16="http://schemas.microsoft.com/office/drawing/2014/main" id="{2C2EF7ED-A9A2-417D-93EC-6BEE8A11FE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8534400" y="6465888"/>
            <a:ext cx="577850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r>
              <a:rPr lang="en-GB" altLang="en-US"/>
              <a:t> </a:t>
            </a:r>
            <a:fld id="{B483CDFA-20F9-4B1B-B6F0-A4AB25CEA642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3" name="Footer Placeholder 8">
            <a:extLst>
              <a:ext uri="{FF2B5EF4-FFF2-40B4-BE49-F238E27FC236}">
                <a16:creationId xmlns:a16="http://schemas.microsoft.com/office/drawing/2014/main" id="{FFF3A829-FD54-4FD0-8645-4DD319E8BE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30363" y="6461125"/>
            <a:ext cx="5859462" cy="381000"/>
          </a:xfrm>
          <a:prstGeom prst="rect">
            <a:avLst/>
          </a:prstGeom>
        </p:spPr>
        <p:txBody>
          <a:bodyPr anchor="ctr" anchorCtr="1"/>
          <a:lstStyle>
            <a:lvl1pPr>
              <a:defRPr lang="en-IN"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4059C0-B4B9-43A4-BEA9-161772776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260543" y="6551612"/>
            <a:ext cx="3067050" cy="2000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 2" panose="05020102010507070707" pitchFamily="18" charset="2"/>
        <a:buChar char="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Ø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 3" panose="05040102010807070707" pitchFamily="18" charset="2"/>
        <a:buChar char="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alibri" panose="020F0502020204030204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5">
            <a:extLst>
              <a:ext uri="{FF2B5EF4-FFF2-40B4-BE49-F238E27FC236}">
                <a16:creationId xmlns:a16="http://schemas.microsoft.com/office/drawing/2014/main" id="{A6136BD2-D576-4FC0-B953-CBBB487114B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Suffixes</a:t>
            </a:r>
          </a:p>
        </p:txBody>
      </p:sp>
      <p:sp>
        <p:nvSpPr>
          <p:cNvPr id="14339" name="Rectangle 16">
            <a:extLst>
              <a:ext uri="{FF2B5EF4-FFF2-40B4-BE49-F238E27FC236}">
                <a16:creationId xmlns:a16="http://schemas.microsoft.com/office/drawing/2014/main" id="{272C6356-234F-46CE-93BD-02049C3FEC5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000" dirty="0"/>
              <a:t>Chapter 3</a:t>
            </a:r>
          </a:p>
          <a:p>
            <a:pPr>
              <a:defRPr/>
            </a:pPr>
            <a:br>
              <a:rPr lang="en-US" altLang="en-US" sz="3000" dirty="0"/>
            </a:br>
            <a:endParaRPr lang="en-US" altLang="en-US" sz="30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12">
            <a:extLst>
              <a:ext uri="{FF2B5EF4-FFF2-40B4-BE49-F238E27FC236}">
                <a16:creationId xmlns:a16="http://schemas.microsoft.com/office/drawing/2014/main" id="{4AF76FAA-5EBE-4F0A-873B-012DCC5EBF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Learning Objectives</a:t>
            </a:r>
          </a:p>
        </p:txBody>
      </p:sp>
      <p:sp>
        <p:nvSpPr>
          <p:cNvPr id="6146" name="Rectangle 13">
            <a:extLst>
              <a:ext uri="{FF2B5EF4-FFF2-40B4-BE49-F238E27FC236}">
                <a16:creationId xmlns:a16="http://schemas.microsoft.com/office/drawing/2014/main" id="{7C426600-FADB-4434-9590-DF7DCDB0080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 dirty="0"/>
              <a:t>To identify and define useful diagnostic and procedural suffixes.</a:t>
            </a:r>
          </a:p>
          <a:p>
            <a:r>
              <a:rPr lang="en-US" altLang="en-US" dirty="0"/>
              <a:t>To analyze, spell, and pronounce medical terms that contain diagnostic and procedural suffixes.</a:t>
            </a:r>
          </a:p>
          <a:p>
            <a:r>
              <a:rPr lang="en-US" altLang="en-US" dirty="0"/>
              <a:t>To apply medical terms in real-life situations.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9">
            <a:extLst>
              <a:ext uri="{FF2B5EF4-FFF2-40B4-BE49-F238E27FC236}">
                <a16:creationId xmlns:a16="http://schemas.microsoft.com/office/drawing/2014/main" id="{8114DFE7-03AB-42BC-875F-3806937CFC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Suffixes--Overview </a:t>
            </a:r>
          </a:p>
        </p:txBody>
      </p:sp>
      <p:sp>
        <p:nvSpPr>
          <p:cNvPr id="8194" name="Rectangle 10">
            <a:extLst>
              <a:ext uri="{FF2B5EF4-FFF2-40B4-BE49-F238E27FC236}">
                <a16:creationId xmlns:a16="http://schemas.microsoft.com/office/drawing/2014/main" id="{0C18524E-C7A0-40D9-B98C-2947361850A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 dirty="0"/>
              <a:t>Suffixes are divided into </a:t>
            </a:r>
            <a:r>
              <a:rPr lang="en-US" altLang="en-US" b="1" dirty="0"/>
              <a:t>two groups</a:t>
            </a:r>
            <a:r>
              <a:rPr lang="en-US" altLang="en-US" dirty="0"/>
              <a:t>:</a:t>
            </a:r>
          </a:p>
          <a:p>
            <a:pPr lvl="1"/>
            <a:r>
              <a:rPr lang="en-US" altLang="en-US" b="1" dirty="0"/>
              <a:t>Diagnostic suffixes</a:t>
            </a:r>
            <a:r>
              <a:rPr lang="en-US" altLang="en-US" dirty="0"/>
              <a:t> describe disease conditions or their symptoms</a:t>
            </a:r>
          </a:p>
          <a:p>
            <a:pPr lvl="1"/>
            <a:r>
              <a:rPr lang="en-US" altLang="en-US" b="1" dirty="0"/>
              <a:t>Procedural suffixes</a:t>
            </a:r>
            <a:r>
              <a:rPr lang="en-US" altLang="en-US" dirty="0"/>
              <a:t> describe procedures used in patient care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10">
            <a:extLst>
              <a:ext uri="{FF2B5EF4-FFF2-40B4-BE49-F238E27FC236}">
                <a16:creationId xmlns:a16="http://schemas.microsoft.com/office/drawing/2014/main" id="{3CFFA246-AC92-4CDF-B827-E382D5BCDF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Diagnostic Suffixes</a:t>
            </a:r>
            <a:br>
              <a:rPr lang="en-US" altLang="en-US" dirty="0"/>
            </a:br>
            <a:r>
              <a:rPr lang="en-US" altLang="en-US" sz="2800" dirty="0"/>
              <a:t>1 of 5</a:t>
            </a:r>
            <a:endParaRPr lang="en-US" altLang="en-US" dirty="0"/>
          </a:p>
        </p:txBody>
      </p:sp>
      <p:sp>
        <p:nvSpPr>
          <p:cNvPr id="10242" name="Rectangle 11">
            <a:extLst>
              <a:ext uri="{FF2B5EF4-FFF2-40B4-BE49-F238E27FC236}">
                <a16:creationId xmlns:a16="http://schemas.microsoft.com/office/drawing/2014/main" id="{0AD417CB-3EA7-4E4A-815B-8EC402D187F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 dirty="0"/>
              <a:t>-algia</a:t>
            </a:r>
            <a:r>
              <a:rPr lang="en-US" altLang="en-US" dirty="0"/>
              <a:t>	Pain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 dirty="0"/>
              <a:t>-</a:t>
            </a:r>
            <a:r>
              <a:rPr lang="en-US" altLang="en-US" b="1" dirty="0" err="1"/>
              <a:t>emia</a:t>
            </a:r>
            <a:r>
              <a:rPr lang="en-US" altLang="en-US" dirty="0"/>
              <a:t>	Blood condition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 dirty="0"/>
              <a:t>-ia</a:t>
            </a:r>
            <a:r>
              <a:rPr lang="en-US" altLang="en-US" dirty="0"/>
              <a:t>		Condition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0">
            <a:extLst>
              <a:ext uri="{FF2B5EF4-FFF2-40B4-BE49-F238E27FC236}">
                <a16:creationId xmlns:a16="http://schemas.microsoft.com/office/drawing/2014/main" id="{B3C260F8-CD3F-4376-8A12-E5FA81BCD8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Diagnostic Suffixes</a:t>
            </a:r>
            <a:br>
              <a:rPr lang="en-US" altLang="en-US" dirty="0"/>
            </a:br>
            <a:r>
              <a:rPr lang="en-US" altLang="en-US" sz="2800" dirty="0"/>
              <a:t>2 of 5</a:t>
            </a:r>
          </a:p>
        </p:txBody>
      </p:sp>
      <p:sp>
        <p:nvSpPr>
          <p:cNvPr id="12290" name="Rectangle 11">
            <a:extLst>
              <a:ext uri="{FF2B5EF4-FFF2-40B4-BE49-F238E27FC236}">
                <a16:creationId xmlns:a16="http://schemas.microsoft.com/office/drawing/2014/main" id="{64D50677-E511-42C6-9E1A-8724C7BF6DB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 dirty="0"/>
              <a:t>-itis</a:t>
            </a:r>
            <a:r>
              <a:rPr lang="en-US" altLang="en-US" dirty="0"/>
              <a:t>		Inflammation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 dirty="0"/>
              <a:t>-megaly</a:t>
            </a:r>
            <a:r>
              <a:rPr lang="en-US" altLang="en-US" dirty="0"/>
              <a:t>	Enlargement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 dirty="0"/>
              <a:t>-oma</a:t>
            </a:r>
            <a:r>
              <a:rPr lang="en-US" altLang="en-US" dirty="0"/>
              <a:t>		Tumor, mass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10">
            <a:extLst>
              <a:ext uri="{FF2B5EF4-FFF2-40B4-BE49-F238E27FC236}">
                <a16:creationId xmlns:a16="http://schemas.microsoft.com/office/drawing/2014/main" id="{95D7C926-F507-4F78-B328-B8DACC8589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Diagnostic Suffixes</a:t>
            </a:r>
            <a:br>
              <a:rPr lang="en-US" altLang="en-US" dirty="0"/>
            </a:br>
            <a:r>
              <a:rPr lang="en-US" altLang="en-US" sz="2800" dirty="0"/>
              <a:t>3 of 5</a:t>
            </a:r>
            <a:r>
              <a:rPr lang="en-US" altLang="en-US" dirty="0"/>
              <a:t>  </a:t>
            </a:r>
          </a:p>
        </p:txBody>
      </p:sp>
      <p:sp>
        <p:nvSpPr>
          <p:cNvPr id="14338" name="Rectangle 11">
            <a:extLst>
              <a:ext uri="{FF2B5EF4-FFF2-40B4-BE49-F238E27FC236}">
                <a16:creationId xmlns:a16="http://schemas.microsoft.com/office/drawing/2014/main" id="{5FACD76F-8271-4B7F-8202-5566D24997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 dirty="0"/>
              <a:t>-</a:t>
            </a:r>
            <a:r>
              <a:rPr lang="en-US" altLang="en-US" b="1" dirty="0" err="1"/>
              <a:t>osis</a:t>
            </a:r>
            <a:r>
              <a:rPr lang="en-US" altLang="en-US" dirty="0"/>
              <a:t>		Condition, abnormal condition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 dirty="0"/>
              <a:t>-</a:t>
            </a:r>
            <a:r>
              <a:rPr lang="en-US" altLang="en-US" b="1" dirty="0" err="1"/>
              <a:t>pathy</a:t>
            </a:r>
            <a:r>
              <a:rPr lang="en-US" altLang="en-US" dirty="0"/>
              <a:t>	Disease condition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0">
            <a:extLst>
              <a:ext uri="{FF2B5EF4-FFF2-40B4-BE49-F238E27FC236}">
                <a16:creationId xmlns:a16="http://schemas.microsoft.com/office/drawing/2014/main" id="{18E61B15-3A8A-4749-AE9C-E8A84B3A3B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Diagnostic Suffixes </a:t>
            </a:r>
            <a:br>
              <a:rPr lang="en-US" altLang="en-US" dirty="0"/>
            </a:br>
            <a:r>
              <a:rPr lang="en-US" altLang="en-US" sz="2800" dirty="0"/>
              <a:t>4 of 5</a:t>
            </a:r>
            <a:r>
              <a:rPr lang="en-US" altLang="en-US" dirty="0"/>
              <a:t> </a:t>
            </a:r>
          </a:p>
        </p:txBody>
      </p:sp>
      <p:sp>
        <p:nvSpPr>
          <p:cNvPr id="16386" name="Rectangle 11">
            <a:extLst>
              <a:ext uri="{FF2B5EF4-FFF2-40B4-BE49-F238E27FC236}">
                <a16:creationId xmlns:a16="http://schemas.microsoft.com/office/drawing/2014/main" id="{D1EB00E3-A357-46F9-B37E-546D2A4E08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 dirty="0"/>
              <a:t>-</a:t>
            </a:r>
            <a:r>
              <a:rPr lang="en-US" altLang="en-US" b="1" dirty="0" err="1"/>
              <a:t>rrhea</a:t>
            </a:r>
            <a:r>
              <a:rPr lang="en-US" altLang="en-US" dirty="0"/>
              <a:t>	Flow, discharge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 dirty="0"/>
              <a:t>-</a:t>
            </a:r>
            <a:r>
              <a:rPr lang="en-US" altLang="en-US" b="1" dirty="0" err="1"/>
              <a:t>rrhage</a:t>
            </a:r>
            <a:r>
              <a:rPr lang="en-US" altLang="en-US" dirty="0"/>
              <a:t>	Excessive 	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 dirty="0"/>
              <a:t>-</a:t>
            </a:r>
            <a:r>
              <a:rPr lang="en-US" altLang="en-US" b="1" dirty="0" err="1"/>
              <a:t>rrhagia</a:t>
            </a:r>
            <a:r>
              <a:rPr lang="en-US" altLang="en-US" dirty="0"/>
              <a:t>	Discharge of blood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10">
            <a:extLst>
              <a:ext uri="{FF2B5EF4-FFF2-40B4-BE49-F238E27FC236}">
                <a16:creationId xmlns:a16="http://schemas.microsoft.com/office/drawing/2014/main" id="{E7912721-2ED8-404E-B821-EA89BB978C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Diagnostic Suffixes </a:t>
            </a:r>
            <a:br>
              <a:rPr lang="en-US" altLang="en-US" dirty="0"/>
            </a:br>
            <a:r>
              <a:rPr lang="en-US" altLang="en-US" sz="2800" dirty="0"/>
              <a:t>5 of 5</a:t>
            </a:r>
            <a:r>
              <a:rPr lang="en-US" altLang="en-US" dirty="0"/>
              <a:t>  </a:t>
            </a:r>
          </a:p>
        </p:txBody>
      </p:sp>
      <p:sp>
        <p:nvSpPr>
          <p:cNvPr id="18434" name="Rectangle 11">
            <a:extLst>
              <a:ext uri="{FF2B5EF4-FFF2-40B4-BE49-F238E27FC236}">
                <a16:creationId xmlns:a16="http://schemas.microsoft.com/office/drawing/2014/main" id="{D77BB088-DDF4-4782-AD7A-8178FAFF8A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 dirty="0"/>
              <a:t>-sclerosis</a:t>
            </a:r>
            <a:r>
              <a:rPr lang="en-US" altLang="en-US" dirty="0"/>
              <a:t>		Hardening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 dirty="0"/>
              <a:t>-</a:t>
            </a:r>
            <a:r>
              <a:rPr lang="en-US" altLang="en-US" b="1" dirty="0" err="1"/>
              <a:t>uria</a:t>
            </a:r>
            <a:r>
              <a:rPr lang="en-US" altLang="en-US" dirty="0"/>
              <a:t>			Condition of urine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>
            <a:extLst>
              <a:ext uri="{FF2B5EF4-FFF2-40B4-BE49-F238E27FC236}">
                <a16:creationId xmlns:a16="http://schemas.microsoft.com/office/drawing/2014/main" id="{1D57BD77-2140-4948-8110-8CB3E1B511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Diagnostic Suffixes</a:t>
            </a:r>
            <a:br>
              <a:rPr lang="en-US" altLang="en-US" dirty="0"/>
            </a:br>
            <a:r>
              <a:rPr lang="en-US" altLang="en-US" dirty="0"/>
              <a:t>—Adjective Suffixes</a:t>
            </a:r>
          </a:p>
        </p:txBody>
      </p:sp>
      <p:sp>
        <p:nvSpPr>
          <p:cNvPr id="20482" name="Rectangle 3">
            <a:extLst>
              <a:ext uri="{FF2B5EF4-FFF2-40B4-BE49-F238E27FC236}">
                <a16:creationId xmlns:a16="http://schemas.microsoft.com/office/drawing/2014/main" id="{2B5DDBEF-74A7-4566-B668-386688A515F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r>
              <a:rPr lang="en-US" altLang="en-US" dirty="0"/>
              <a:t>Each of these means “</a:t>
            </a:r>
            <a:r>
              <a:rPr lang="en-US" altLang="en-US" b="1" dirty="0"/>
              <a:t>pertaining to</a:t>
            </a:r>
            <a:r>
              <a:rPr lang="en-US" altLang="en-US" dirty="0"/>
              <a:t>”</a:t>
            </a:r>
          </a:p>
          <a:p>
            <a:pPr lvl="1"/>
            <a:r>
              <a:rPr lang="en-US" altLang="en-US" b="1" dirty="0"/>
              <a:t>-al or -eal</a:t>
            </a:r>
            <a:r>
              <a:rPr lang="en-US" altLang="en-US" dirty="0"/>
              <a:t>	</a:t>
            </a:r>
          </a:p>
          <a:p>
            <a:pPr lvl="1"/>
            <a:r>
              <a:rPr lang="en-US" altLang="en-US" b="1" dirty="0"/>
              <a:t>-ar</a:t>
            </a:r>
          </a:p>
          <a:p>
            <a:pPr lvl="1"/>
            <a:r>
              <a:rPr lang="en-US" altLang="en-US" b="1" dirty="0"/>
              <a:t>-</a:t>
            </a:r>
            <a:r>
              <a:rPr lang="en-US" altLang="en-US" b="1" dirty="0" err="1"/>
              <a:t>ary</a:t>
            </a:r>
            <a:endParaRPr lang="en-US" altLang="en-US" b="1" dirty="0"/>
          </a:p>
          <a:p>
            <a:pPr lvl="1"/>
            <a:r>
              <a:rPr lang="en-US" altLang="en-US" b="1" dirty="0"/>
              <a:t>-ic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0">
            <a:extLst>
              <a:ext uri="{FF2B5EF4-FFF2-40B4-BE49-F238E27FC236}">
                <a16:creationId xmlns:a16="http://schemas.microsoft.com/office/drawing/2014/main" id="{53BA4CB3-A3D2-4A28-AE3A-59509F0BFD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Procedural Suffixes</a:t>
            </a:r>
            <a:br>
              <a:rPr lang="en-US" altLang="en-US" dirty="0"/>
            </a:br>
            <a:r>
              <a:rPr lang="en-US" altLang="en-US" sz="2800" dirty="0"/>
              <a:t>1 of 5</a:t>
            </a:r>
            <a:r>
              <a:rPr lang="en-US" altLang="en-US" dirty="0"/>
              <a:t> </a:t>
            </a:r>
          </a:p>
        </p:txBody>
      </p:sp>
      <p:sp>
        <p:nvSpPr>
          <p:cNvPr id="22530" name="Rectangle 11">
            <a:extLst>
              <a:ext uri="{FF2B5EF4-FFF2-40B4-BE49-F238E27FC236}">
                <a16:creationId xmlns:a16="http://schemas.microsoft.com/office/drawing/2014/main" id="{888A0933-3157-48B0-BE0B-F2ED3539A8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59406" y="2489887"/>
            <a:ext cx="7387390" cy="3401865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 dirty="0"/>
              <a:t>-centesis</a:t>
            </a:r>
            <a:r>
              <a:rPr lang="en-US" altLang="en-US" dirty="0"/>
              <a:t>	Puncture to remove fluid 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 dirty="0"/>
              <a:t>-ectomy</a:t>
            </a:r>
            <a:r>
              <a:rPr lang="en-US" altLang="en-US" dirty="0"/>
              <a:t>	Removal, resection, excision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10">
            <a:extLst>
              <a:ext uri="{FF2B5EF4-FFF2-40B4-BE49-F238E27FC236}">
                <a16:creationId xmlns:a16="http://schemas.microsoft.com/office/drawing/2014/main" id="{07BF20FC-4051-486B-B9C4-679FB85C86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Procedural Suffixes </a:t>
            </a:r>
            <a:br>
              <a:rPr lang="en-US" altLang="en-US" dirty="0"/>
            </a:br>
            <a:r>
              <a:rPr lang="en-US" altLang="en-US" sz="2800" dirty="0"/>
              <a:t>2 of 5</a:t>
            </a:r>
            <a:r>
              <a:rPr lang="en-US" altLang="en-US" dirty="0"/>
              <a:t>  </a:t>
            </a:r>
          </a:p>
        </p:txBody>
      </p:sp>
      <p:sp>
        <p:nvSpPr>
          <p:cNvPr id="24578" name="Rectangle 11">
            <a:extLst>
              <a:ext uri="{FF2B5EF4-FFF2-40B4-BE49-F238E27FC236}">
                <a16:creationId xmlns:a16="http://schemas.microsoft.com/office/drawing/2014/main" id="{0FBF1F9E-A58E-4DD0-A58A-37DD65CFA7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 dirty="0"/>
              <a:t>-gram</a:t>
            </a:r>
            <a:r>
              <a:rPr lang="en-US" altLang="en-US" dirty="0"/>
              <a:t>	Record 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 dirty="0"/>
              <a:t>-graphy</a:t>
            </a:r>
            <a:r>
              <a:rPr lang="en-US" altLang="en-US" dirty="0"/>
              <a:t>	Process of recording 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0">
            <a:extLst>
              <a:ext uri="{FF2B5EF4-FFF2-40B4-BE49-F238E27FC236}">
                <a16:creationId xmlns:a16="http://schemas.microsoft.com/office/drawing/2014/main" id="{1F10269C-FD74-412F-BCFE-E683F6597A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Procedural Suffixes</a:t>
            </a:r>
            <a:br>
              <a:rPr lang="en-US" altLang="en-US" dirty="0"/>
            </a:br>
            <a:r>
              <a:rPr lang="en-US" altLang="en-US" sz="2800" dirty="0"/>
              <a:t>3 of 5</a:t>
            </a:r>
            <a:r>
              <a:rPr lang="en-US" altLang="en-US" dirty="0"/>
              <a:t>  </a:t>
            </a:r>
          </a:p>
        </p:txBody>
      </p:sp>
      <p:sp>
        <p:nvSpPr>
          <p:cNvPr id="26626" name="Rectangle 11">
            <a:extLst>
              <a:ext uri="{FF2B5EF4-FFF2-40B4-BE49-F238E27FC236}">
                <a16:creationId xmlns:a16="http://schemas.microsoft.com/office/drawing/2014/main" id="{DB22E15A-F616-424F-A99D-E48B507AA2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/>
              <a:t>-lysis	</a:t>
            </a:r>
            <a:r>
              <a:rPr lang="en-US" altLang="en-US"/>
              <a:t>	Separation, breakdown, destruction 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/>
              <a:t>-plasty	</a:t>
            </a:r>
            <a:r>
              <a:rPr lang="en-US" altLang="en-US"/>
              <a:t>Surgical repair or surgical correction 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10">
            <a:extLst>
              <a:ext uri="{FF2B5EF4-FFF2-40B4-BE49-F238E27FC236}">
                <a16:creationId xmlns:a16="http://schemas.microsoft.com/office/drawing/2014/main" id="{A1050104-DDE3-48E5-AEE0-C2A02DAED4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Procedural Suffixes</a:t>
            </a:r>
            <a:br>
              <a:rPr lang="en-US" altLang="en-US" dirty="0"/>
            </a:br>
            <a:r>
              <a:rPr lang="en-US" altLang="en-US" sz="2800" dirty="0"/>
              <a:t>4 of 5</a:t>
            </a:r>
            <a:r>
              <a:rPr lang="en-US" altLang="en-US" dirty="0"/>
              <a:t>  </a:t>
            </a:r>
          </a:p>
        </p:txBody>
      </p:sp>
      <p:sp>
        <p:nvSpPr>
          <p:cNvPr id="28674" name="Rectangle 11">
            <a:extLst>
              <a:ext uri="{FF2B5EF4-FFF2-40B4-BE49-F238E27FC236}">
                <a16:creationId xmlns:a16="http://schemas.microsoft.com/office/drawing/2014/main" id="{BC4235F5-D2D5-496E-B397-1BDE0BDDA3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/>
              <a:t>-scopy</a:t>
            </a:r>
            <a:r>
              <a:rPr lang="en-US" altLang="en-US"/>
              <a:t>	Process of visual examination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/>
              <a:t>-stomy</a:t>
            </a:r>
            <a:r>
              <a:rPr lang="en-US" altLang="en-US"/>
              <a:t>	Opening 	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10">
            <a:extLst>
              <a:ext uri="{FF2B5EF4-FFF2-40B4-BE49-F238E27FC236}">
                <a16:creationId xmlns:a16="http://schemas.microsoft.com/office/drawing/2014/main" id="{D23E6E79-8930-4A5D-890E-A2C0864B6D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Procedural Suffixes</a:t>
            </a:r>
            <a:br>
              <a:rPr lang="en-US" altLang="en-US" dirty="0"/>
            </a:br>
            <a:r>
              <a:rPr lang="en-US" altLang="en-US" sz="2800" dirty="0"/>
              <a:t>5 of 5</a:t>
            </a:r>
            <a:r>
              <a:rPr lang="en-US" altLang="en-US" dirty="0"/>
              <a:t>  </a:t>
            </a:r>
          </a:p>
        </p:txBody>
      </p:sp>
      <p:sp>
        <p:nvSpPr>
          <p:cNvPr id="30722" name="Rectangle 11">
            <a:extLst>
              <a:ext uri="{FF2B5EF4-FFF2-40B4-BE49-F238E27FC236}">
                <a16:creationId xmlns:a16="http://schemas.microsoft.com/office/drawing/2014/main" id="{EC414A61-FBE9-4FFE-974F-2025327869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 dirty="0"/>
              <a:t>-therapy	</a:t>
            </a:r>
            <a:r>
              <a:rPr lang="en-US" altLang="en-US" dirty="0"/>
              <a:t>Treatment 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b="1" dirty="0"/>
              <a:t>-tomy	</a:t>
            </a:r>
            <a:r>
              <a:rPr lang="en-US" altLang="en-US" dirty="0"/>
              <a:t>Incision, to cut into 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12">
            <a:extLst>
              <a:ext uri="{FF2B5EF4-FFF2-40B4-BE49-F238E27FC236}">
                <a16:creationId xmlns:a16="http://schemas.microsoft.com/office/drawing/2014/main" id="{07558833-4DD5-486E-ABD4-DFAF4BD535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Medical Scramble</a:t>
            </a:r>
            <a:br>
              <a:rPr lang="en-US" altLang="en-US" dirty="0"/>
            </a:br>
            <a:r>
              <a:rPr lang="en-US" altLang="en-US" sz="2800" dirty="0"/>
              <a:t>Questions 1-3</a:t>
            </a:r>
          </a:p>
        </p:txBody>
      </p:sp>
      <p:sp>
        <p:nvSpPr>
          <p:cNvPr id="32770" name="Rectangle 13">
            <a:extLst>
              <a:ext uri="{FF2B5EF4-FFF2-40B4-BE49-F238E27FC236}">
                <a16:creationId xmlns:a16="http://schemas.microsoft.com/office/drawing/2014/main" id="{D260D5E5-A1C0-4ED9-91D4-0E32476EA7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pPr marL="514350" indent="-514350">
              <a:buClrTx/>
              <a:buSzPct val="100000"/>
              <a:buFont typeface="Calibri" panose="020F0502020204030204" pitchFamily="34" charset="0"/>
              <a:buAutoNum type="arabicPeriod"/>
            </a:pPr>
            <a:r>
              <a:rPr lang="en-US" altLang="en-US" dirty="0"/>
              <a:t>Suffix meaning enlargement</a:t>
            </a:r>
            <a:br>
              <a:rPr lang="en-US" altLang="en-US" dirty="0"/>
            </a:br>
            <a:r>
              <a:rPr lang="en-US" altLang="en-US" dirty="0"/>
              <a:t>	G A </a:t>
            </a:r>
            <a:r>
              <a:rPr lang="en-US" altLang="en-US" b="1" u="sng" dirty="0"/>
              <a:t>Y</a:t>
            </a:r>
            <a:r>
              <a:rPr lang="en-US" altLang="en-US" dirty="0"/>
              <a:t> M L E</a:t>
            </a:r>
          </a:p>
          <a:p>
            <a:pPr marL="514350" indent="-514350">
              <a:buClrTx/>
              <a:buSzPct val="100000"/>
              <a:buFont typeface="Calibri" panose="020F0502020204030204" pitchFamily="34" charset="0"/>
              <a:buAutoNum type="arabicPeriod"/>
            </a:pPr>
            <a:r>
              <a:rPr lang="en-US" altLang="en-US" dirty="0"/>
              <a:t>Suffix meaning separation, breakdown</a:t>
            </a:r>
            <a:br>
              <a:rPr lang="en-US" altLang="en-US" dirty="0"/>
            </a:br>
            <a:r>
              <a:rPr lang="en-US" altLang="en-US" dirty="0"/>
              <a:t>	S Y S I </a:t>
            </a:r>
            <a:r>
              <a:rPr lang="en-US" altLang="en-US" b="1" u="sng" dirty="0"/>
              <a:t>L</a:t>
            </a:r>
          </a:p>
          <a:p>
            <a:pPr marL="514350" indent="-514350">
              <a:buClrTx/>
              <a:buSzPct val="100000"/>
              <a:buFont typeface="Calibri" panose="020F0502020204030204" pitchFamily="34" charset="0"/>
              <a:buAutoNum type="arabicPeriod"/>
            </a:pPr>
            <a:r>
              <a:rPr lang="en-US" altLang="en-US" dirty="0"/>
              <a:t>Holding back blood from an area of the body</a:t>
            </a:r>
            <a:br>
              <a:rPr lang="en-US" altLang="en-US" dirty="0"/>
            </a:br>
            <a:r>
              <a:rPr lang="en-US" altLang="en-US" dirty="0"/>
              <a:t>	H A S E I </a:t>
            </a:r>
            <a:r>
              <a:rPr lang="en-US" altLang="en-US" b="1" u="sng" dirty="0"/>
              <a:t>M</a:t>
            </a:r>
            <a:r>
              <a:rPr lang="en-US" altLang="en-US" dirty="0"/>
              <a:t> I C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12">
            <a:extLst>
              <a:ext uri="{FF2B5EF4-FFF2-40B4-BE49-F238E27FC236}">
                <a16:creationId xmlns:a16="http://schemas.microsoft.com/office/drawing/2014/main" id="{5DF173AD-2A67-4DD1-AAEC-4D90ED76F3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Medical Scramble</a:t>
            </a:r>
            <a:br>
              <a:rPr lang="en-US" altLang="en-US" dirty="0"/>
            </a:br>
            <a:r>
              <a:rPr lang="en-US" altLang="en-US" sz="2800" dirty="0"/>
              <a:t>Questions 4-6</a:t>
            </a:r>
            <a:r>
              <a:rPr lang="en-US" altLang="en-US" dirty="0"/>
              <a:t> </a:t>
            </a:r>
          </a:p>
        </p:txBody>
      </p:sp>
      <p:sp>
        <p:nvSpPr>
          <p:cNvPr id="34818" name="Rectangle 13">
            <a:extLst>
              <a:ext uri="{FF2B5EF4-FFF2-40B4-BE49-F238E27FC236}">
                <a16:creationId xmlns:a16="http://schemas.microsoft.com/office/drawing/2014/main" id="{0C111FAD-D072-424F-99A0-42BDF5C80B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138" y="1641475"/>
            <a:ext cx="8229600" cy="4454525"/>
          </a:xfrm>
        </p:spPr>
        <p:txBody>
          <a:bodyPr/>
          <a:lstStyle/>
          <a:p>
            <a:pPr marL="514350" indent="-514350">
              <a:buSzPct val="100000"/>
              <a:buFont typeface="Calibri" panose="020F0502020204030204" pitchFamily="34" charset="0"/>
              <a:buAutoNum type="arabicPeriod" startAt="4"/>
            </a:pPr>
            <a:r>
              <a:rPr lang="en-US" altLang="en-US" dirty="0"/>
              <a:t>Ear pain</a:t>
            </a:r>
            <a:br>
              <a:rPr lang="en-US" altLang="en-US" dirty="0"/>
            </a:br>
            <a:r>
              <a:rPr lang="en-US" altLang="en-US" dirty="0"/>
              <a:t>	T </a:t>
            </a:r>
            <a:r>
              <a:rPr lang="en-US" altLang="en-US" b="1" u="sng" dirty="0"/>
              <a:t>A</a:t>
            </a:r>
            <a:r>
              <a:rPr lang="en-US" altLang="en-US" dirty="0"/>
              <a:t> I L </a:t>
            </a:r>
            <a:r>
              <a:rPr lang="en-US" altLang="en-US" b="1" u="sng" dirty="0"/>
              <a:t>O</a:t>
            </a:r>
            <a:r>
              <a:rPr lang="en-US" altLang="en-US" dirty="0"/>
              <a:t> G A</a:t>
            </a:r>
          </a:p>
          <a:p>
            <a:pPr marL="514350" indent="-514350">
              <a:buSzPct val="100000"/>
              <a:buFont typeface="Calibri" panose="020F0502020204030204" pitchFamily="34" charset="0"/>
              <a:buAutoNum type="arabicPeriod" startAt="4"/>
            </a:pPr>
            <a:r>
              <a:rPr lang="en-US" altLang="en-US" dirty="0"/>
              <a:t>Benign tumor of muscle</a:t>
            </a:r>
            <a:br>
              <a:rPr lang="en-US" altLang="en-US" dirty="0"/>
            </a:br>
            <a:r>
              <a:rPr lang="en-US" altLang="en-US" dirty="0"/>
              <a:t>	Y </a:t>
            </a:r>
            <a:r>
              <a:rPr lang="en-US" altLang="en-US" b="1" u="sng" dirty="0"/>
              <a:t>M</a:t>
            </a:r>
            <a:r>
              <a:rPr lang="en-US" altLang="en-US" dirty="0"/>
              <a:t> O A M</a:t>
            </a:r>
          </a:p>
          <a:p>
            <a:pPr marL="514350" indent="-514350">
              <a:buSzPct val="100000"/>
              <a:buFont typeface="Calibri" panose="020F0502020204030204" pitchFamily="34" charset="0"/>
              <a:buAutoNum type="arabicPeriod" startAt="4"/>
            </a:pPr>
            <a:r>
              <a:rPr lang="en-US" altLang="en-US" dirty="0"/>
              <a:t>Sharp, sudden, severe</a:t>
            </a:r>
            <a:br>
              <a:rPr lang="en-US" altLang="en-US" dirty="0"/>
            </a:br>
            <a:r>
              <a:rPr lang="en-US" altLang="en-US" dirty="0"/>
              <a:t>	T U </a:t>
            </a:r>
            <a:r>
              <a:rPr lang="en-US" altLang="en-US" b="1" u="sng" dirty="0"/>
              <a:t>E</a:t>
            </a:r>
            <a:r>
              <a:rPr lang="en-US" altLang="en-US" dirty="0"/>
              <a:t> C A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12">
            <a:extLst>
              <a:ext uri="{FF2B5EF4-FFF2-40B4-BE49-F238E27FC236}">
                <a16:creationId xmlns:a16="http://schemas.microsoft.com/office/drawing/2014/main" id="{323D93F0-D5F5-442A-B8BE-F526AB0BCF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Medical Scramble</a:t>
            </a:r>
            <a:br>
              <a:rPr lang="en-US" altLang="en-US" dirty="0"/>
            </a:br>
            <a:r>
              <a:rPr lang="en-US" altLang="en-US" sz="2800" dirty="0"/>
              <a:t>Bonus Term</a:t>
            </a:r>
            <a:r>
              <a:rPr lang="en-US" altLang="en-US" dirty="0"/>
              <a:t> </a:t>
            </a:r>
          </a:p>
        </p:txBody>
      </p:sp>
      <p:sp>
        <p:nvSpPr>
          <p:cNvPr id="36866" name="Rectangle 13">
            <a:extLst>
              <a:ext uri="{FF2B5EF4-FFF2-40B4-BE49-F238E27FC236}">
                <a16:creationId xmlns:a16="http://schemas.microsoft.com/office/drawing/2014/main" id="{78172BFF-CD81-4B13-A8FA-840133DD81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38606" y="2219595"/>
            <a:ext cx="6249971" cy="3439572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dirty="0"/>
              <a:t>Bonus Term: Tumor of bone marrow (Hint: It affects MULTIPLE areas of bone marrow tissue.)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en-US" altLang="en-US" dirty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altLang="en-US" dirty="0"/>
              <a:t>	        Y L M O A M E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880</TotalTime>
  <Pages>0</Pages>
  <Words>509</Words>
  <Characters>0</Characters>
  <Application>Microsoft Office PowerPoint</Application>
  <PresentationFormat>On-screen Show (4:3)</PresentationFormat>
  <Lines>0</Lines>
  <Paragraphs>89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Times New Roman</vt:lpstr>
      <vt:lpstr>Wingdings</vt:lpstr>
      <vt:lpstr>Wingdings 2</vt:lpstr>
      <vt:lpstr>Wingdings 3</vt:lpstr>
      <vt:lpstr>Office Theme</vt:lpstr>
      <vt:lpstr>Suffixes</vt:lpstr>
      <vt:lpstr>Learning Objectives</vt:lpstr>
      <vt:lpstr>Suffixes--Overview </vt:lpstr>
      <vt:lpstr>Diagnostic Suffixes 1 of 5</vt:lpstr>
      <vt:lpstr>Diagnostic Suffixes 2 of 5</vt:lpstr>
      <vt:lpstr>Diagnostic Suffixes 3 of 5  </vt:lpstr>
      <vt:lpstr>Diagnostic Suffixes  4 of 5 </vt:lpstr>
      <vt:lpstr>Diagnostic Suffixes  5 of 5  </vt:lpstr>
      <vt:lpstr>Diagnostic Suffixes —Adjective Suffixes</vt:lpstr>
      <vt:lpstr>Procedural Suffixes 1 of 5 </vt:lpstr>
      <vt:lpstr>Procedural Suffixes  2 of 5  </vt:lpstr>
      <vt:lpstr>Procedural Suffixes 3 of 5  </vt:lpstr>
      <vt:lpstr>Procedural Suffixes 4 of 5  </vt:lpstr>
      <vt:lpstr>Procedural Suffixes 5 of 5  </vt:lpstr>
      <vt:lpstr>Medical Scramble Questions 1-3</vt:lpstr>
      <vt:lpstr>Medical Scramble Questions 4-6 </vt:lpstr>
      <vt:lpstr>Medical Scramble Bonus Term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Language of Medicine A Write-in Text Explaining Medical Terms 7th Edition Davi-Ellen Chabner, B.A., M.A.T.</dc:title>
  <dc:creator>dell</dc:creator>
  <cp:lastModifiedBy>Zameer Ahmad (IL-IN)</cp:lastModifiedBy>
  <cp:revision>157</cp:revision>
  <dcterms:modified xsi:type="dcterms:W3CDTF">2021-12-02T14:05:58Z</dcterms:modified>
</cp:coreProperties>
</file>