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6"/>
  </p:notesMasterIdLst>
  <p:handoutMasterIdLst>
    <p:handoutMasterId r:id="rId27"/>
  </p:handoutMasterIdLst>
  <p:sldIdLst>
    <p:sldId id="279" r:id="rId2"/>
    <p:sldId id="1423" r:id="rId3"/>
    <p:sldId id="1341" r:id="rId4"/>
    <p:sldId id="1454" r:id="rId5"/>
    <p:sldId id="1486" r:id="rId6"/>
    <p:sldId id="1518" r:id="rId7"/>
    <p:sldId id="1336" r:id="rId8"/>
    <p:sldId id="1457" r:id="rId9"/>
    <p:sldId id="1519" r:id="rId10"/>
    <p:sldId id="1520" r:id="rId11"/>
    <p:sldId id="1521" r:id="rId12"/>
    <p:sldId id="1507" r:id="rId13"/>
    <p:sldId id="1488" r:id="rId14"/>
    <p:sldId id="1470" r:id="rId15"/>
    <p:sldId id="1522" r:id="rId16"/>
    <p:sldId id="1523" r:id="rId17"/>
    <p:sldId id="1480" r:id="rId18"/>
    <p:sldId id="1509" r:id="rId19"/>
    <p:sldId id="1479" r:id="rId20"/>
    <p:sldId id="1512" r:id="rId21"/>
    <p:sldId id="1471" r:id="rId22"/>
    <p:sldId id="1489" r:id="rId23"/>
    <p:sldId id="1524" r:id="rId24"/>
    <p:sldId id="1525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B3B77F-15B6-4703-A84E-7F1F8A545123}" v="7" dt="2025-03-20T22:08:06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62" autoAdjust="0"/>
    <p:restoredTop sz="73634" autoAdjust="0"/>
  </p:normalViewPr>
  <p:slideViewPr>
    <p:cSldViewPr snapToGrid="0">
      <p:cViewPr varScale="1">
        <p:scale>
          <a:sx n="90" d="100"/>
          <a:sy n="90" d="100"/>
        </p:scale>
        <p:origin x="19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792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94205A-372D-0EC2-FDED-062B1C8A82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4391A0-3AD7-43B5-0D71-76AAFE92D5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FDCD47-C0F9-FFDD-49BB-FF1BC79636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68C83-C9CB-43A7-82BB-9F6EABF99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87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4C355B14-F2D3-4B4F-BE0A-4F2FFA69A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73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86738-2023-42EA-8DA0-4BDB42F1E3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483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F39F6-73E0-309A-DA17-DF73BA8B1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92496F-0458-3314-898E-9566F1316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9EA4F5-896D-181D-2DD9-13D6DCADC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FC085B-F1B3-2379-70F0-4EA037BA60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86738-2023-42EA-8DA0-4BDB42F1E3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47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58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08DDE-397B-A76D-1243-7A764DFF5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5B97A7-7950-2B7E-15E2-2BCCABD363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EB374B-2589-3148-3873-4B1680B0D5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itchFamily="34" charset="0"/>
              <a:buChar char="•"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9B8DF-56EE-449F-C003-44B5A066A5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69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62AE0-1A31-4C27-4249-454B89476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066F1D-1839-8DF9-7078-75FAB7CBC2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23E039-C646-123D-82BB-64134BBCA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itchFamily="34" charset="0"/>
              <a:buChar char="•"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1706C6-4682-09CE-F311-A4A8D32B77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771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395AF-C30A-9728-2E7A-9FDEACFA4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DADF05-4C80-A324-B74C-E82D4354E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0343CE-7A61-25C1-1219-5B73866B9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itchFamily="34" charset="0"/>
              <a:buChar char="•"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D708B-15CD-923F-4BEF-4E2DBF6CD9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26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10.4: Structure of a Neuron. (A) Dendrites, cell body, axon, and axon terminals. (B) Structure surrounding the axon, showing the myelin sheath, the nodes of Ranvier, and the neurilemma.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0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516BD-534F-388D-23FE-B9442B02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46C9DA-6A7D-99C9-804C-9D8C53192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5AED2C-2E3A-27D0-4008-F4B9E1A7C9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856D6-B71C-7428-8F55-3C9CB5FE5A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84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151B3-BE7E-3264-A40A-E2586E156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BB073B-1BEA-F22D-D789-DFD7B542B6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E443AE-651C-0D34-8B60-A3831F1D7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05A09-7563-0836-3158-58AC615F54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22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861D4-1691-9B7A-3FD3-A02BDFF5B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9241C-7CA5-B6C2-818C-DCFED11181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9F914E-1F07-23BE-6813-FD1D27F78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2B24D-1926-748D-D9DE-C36D263E01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3131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C1D45-2116-842A-EE50-4274FE1F3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3BB9CA-2FF3-88A0-E61C-D5158BB90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DFAC1-447E-AAB3-455C-21C345C2B9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C7C33-C184-5CA1-06F3-1F9A29035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94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765F6-5E9E-F1A5-C428-3C8530EBD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ED2E7-4303-9832-4099-AE57E5BFC8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EE2958-88F1-0E71-BAE9-D92927F6BB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36AB7-AC78-D32E-392A-337731B30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99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01A55-B63C-0EC4-1762-F2CE10F1B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532AD9-BE67-5757-CBD0-46A7AC137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4E0E9D-AE03-A725-587B-5A8EFF9E2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10.10: Parts of a Synapse. The steps in the transfer of information across the synapse.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E03F5-23D8-E72D-E38A-2A411D6E9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21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CC4AA-6E55-320C-1AEE-2482ED632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77071E-F477-4930-F86A-F74901D353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772E23-70A4-09BA-7C35-31DDD879A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76F47-559A-BECB-FB69-ECC12276D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674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7C18A-C583-EB00-C9D1-73EC96E03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70242A-F0C4-D91A-3B6B-B09F83B6BC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3F41AC-E38A-4790-6B97-07A38EB4C6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024E9-2AC2-8B6F-95C3-2D92A59C54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95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068A6-AE79-D381-A028-487F5F4E5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1C5883-3D19-2092-0C0D-C5EC4DFB96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85000E-94A2-0E9D-E860-348D07EE2E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FBBF9-7767-5CD8-CE53-30382E4D7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23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AE44D-1E43-1C3D-E61B-A1555E6B7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6BEF23-4AAB-9BBF-5B9D-5B320C90D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E5159C-A14A-C897-10F4-DB322C3156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10.11: Four Major Areas of the Brain: Cerebrum, Diencephalon, Brain Stem, and Cerebellum.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8DB60-E6CB-8594-7A72-DF64664A6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45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FFB1E-E720-6DE8-60C8-79A6BDBFA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D9972D-079F-37AA-0828-C524D89BD5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96FA50-DC0F-82A9-4964-8838C64F2D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itchFamily="34" charset="0"/>
              <a:buChar char="•"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A5A6F-C08D-D475-240A-0528EAE504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847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5BCD1-9292-64FF-12B7-4492DA736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B2DF7D-8B27-4A66-CD76-E6FCEE3BE6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E6B8B3-9687-396F-39F9-40BABF542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EB3A7-509E-82B6-6131-FBBB656C29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76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F92D1-0933-5982-8ADE-408886258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C249B0-6BFF-7632-8F92-FF00519762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F75E11-C351-8EDA-42D4-DB72BF744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Textbook Figure 10.12:  (A) Lobes of the cerebrum: frontal lobe, parietal lobe, temporal lobe, and occipital lobe. (B) Functional areas of the cerebrum.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5E101-4576-EC2F-09B0-C63CB159C6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044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49796-2565-D7B7-0294-CC0FC3FCB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028CB7-70B9-818E-CA13-326634FD7A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F84B1-7974-BF51-D99F-39328110E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AAF07-0E7B-ACC3-F1C9-0919A8B120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96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704D5-66B2-268E-841E-237106980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7C21DC-3875-98F2-8AAF-453AD420F6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4EA70E-EFF0-8A33-EFEF-467C1F388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9A418-F3D1-988E-FD28-576A80EFD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9922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AF062-DC60-AC95-0DC4-AAE4DAECA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453A12-AB27-5317-2B7E-3690167E5E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92DAFC-9B6A-701E-C17F-98F1D554E0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itchFamily="34" charset="0"/>
              <a:buChar char="•"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AC294-0DB8-507A-AC52-06663C4CD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21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175EA-5289-62E2-603C-03EF3EB0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F6B940-468E-5063-A73E-66558DBF6F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29A90-27AB-7B9C-C40D-401D3B466D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itchFamily="34" charset="0"/>
              <a:buChar char="•"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308D5-E583-ABCB-A8F2-5CCB136240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5B14-F2D3-4B4F-BE0A-4F2FFA69AAA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04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53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line.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65859"/>
            <a:ext cx="7772400" cy="4454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xfrm>
            <a:off x="2667000" y="6477000"/>
            <a:ext cx="3810000" cy="381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Helvetica Neue"/>
              </a:rPr>
              <a:t>Copyright © 2023, Elsevier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BD48DE-FD94-01A1-AD70-69B5A19E9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10" y="6677013"/>
            <a:ext cx="7554379" cy="1714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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 3" pitchFamily="18" charset="2"/>
        <a:buChar char="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1073426"/>
            <a:ext cx="7772400" cy="3193774"/>
          </a:xfrm>
        </p:spPr>
        <p:txBody>
          <a:bodyPr/>
          <a:lstStyle/>
          <a:p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dirty="0"/>
              <a:t>The Human Body in Health and Illness, 8th ed.</a:t>
            </a:r>
            <a:br>
              <a:rPr lang="en-US" altLang="en-US" sz="4000" dirty="0">
                <a:latin typeface="Arial" charset="0"/>
                <a:cs typeface="Arial" charset="0"/>
              </a:rPr>
            </a:br>
            <a:br>
              <a:rPr lang="en-US" altLang="en-US" sz="4000" dirty="0"/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Barbara Herlihy,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BSN, MA, PhD (Physiology), RN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68484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C1E0-FC65-FB0A-D5F8-8C65CABED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5909-0488-D3C4-0AC2-57EA8B35E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1073426"/>
            <a:ext cx="7772400" cy="3193774"/>
          </a:xfrm>
        </p:spPr>
        <p:txBody>
          <a:bodyPr/>
          <a:lstStyle/>
          <a:p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3600" dirty="0"/>
              <a:t>Chapter 10</a:t>
            </a:r>
            <a:br>
              <a:rPr lang="en-US" sz="3200" dirty="0"/>
            </a:br>
            <a:br>
              <a:rPr lang="en-US" sz="4000" dirty="0"/>
            </a:br>
            <a:r>
              <a:rPr lang="en-US" altLang="en-US" sz="4000" dirty="0">
                <a:latin typeface="Arial" charset="0"/>
                <a:cs typeface="Arial" charset="0"/>
              </a:rPr>
              <a:t>Nervous System: Nervous Tissue and Brain</a:t>
            </a:r>
            <a:br>
              <a:rPr lang="en-US" altLang="en-US" sz="4000" dirty="0">
                <a:latin typeface="Arial" charset="0"/>
                <a:cs typeface="Arial" charset="0"/>
              </a:rPr>
            </a:br>
            <a:br>
              <a:rPr lang="en-US" altLang="en-US" sz="4000" dirty="0"/>
            </a:br>
            <a:r>
              <a:rPr lang="en-US" sz="2800" i="1" dirty="0"/>
              <a:t>The Human Body in Health and Illness,</a:t>
            </a:r>
            <a:br>
              <a:rPr lang="en-US" sz="2800" i="1" dirty="0"/>
            </a:br>
            <a:r>
              <a:rPr lang="en-US" sz="2800" i="1" dirty="0"/>
              <a:t>8th ed.</a:t>
            </a:r>
            <a:b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Barbara Herlihy</a:t>
            </a:r>
            <a:b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26047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9DF8-3547-CC30-B4B4-C1AABFB79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Lesson 10.1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23D83-64FF-7DFA-F744-995874E97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3925061"/>
          </a:xfrm>
        </p:spPr>
        <p:txBody>
          <a:bodyPr numCol="1"/>
          <a:lstStyle/>
          <a:p>
            <a:pPr marL="347663" lvl="0" indent="-347663">
              <a:buSzPct val="100000"/>
              <a:buFont typeface="+mj-lt"/>
              <a:buAutoNum type="arabicPeriod"/>
            </a:pPr>
            <a:r>
              <a:rPr lang="en-US" sz="2400" dirty="0"/>
              <a:t>Define the two divisions of the nervous system.</a:t>
            </a:r>
          </a:p>
          <a:p>
            <a:pPr marL="347663" lvl="0" indent="-347663">
              <a:buSzPct val="100000"/>
              <a:buFont typeface="+mj-lt"/>
              <a:buAutoNum type="arabicPeriod"/>
            </a:pPr>
            <a:r>
              <a:rPr lang="en-US" sz="2400" dirty="0"/>
              <a:t>List three general functions of the nervous system.</a:t>
            </a:r>
          </a:p>
          <a:p>
            <a:pPr marL="347663" lvl="0" indent="-347663">
              <a:buSzPct val="100000"/>
              <a:buFont typeface="+mj-lt"/>
              <a:buAutoNum type="arabicPeriod"/>
            </a:pPr>
            <a:r>
              <a:rPr lang="en-US" sz="2400" dirty="0"/>
              <a:t>Discuss the cellular composition of the nervous system, including the following: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Compare the structure and functions of the neuroglia and neuron.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Explain the function of the myelin sheath.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Explain how a neuron transmits information.</a:t>
            </a:r>
          </a:p>
          <a:p>
            <a:pPr marL="347663" lvl="0" indent="-347663">
              <a:buSzPct val="100000"/>
              <a:buFont typeface="+mj-lt"/>
              <a:buAutoNum type="arabicPeriod"/>
            </a:pPr>
            <a:r>
              <a:rPr lang="en-US" sz="2400" dirty="0"/>
              <a:t>Describe the structure and function of a synapse.</a:t>
            </a:r>
          </a:p>
        </p:txBody>
      </p:sp>
    </p:spTree>
    <p:extLst>
      <p:ext uri="{BB962C8B-B14F-4D97-AF65-F5344CB8AC3E}">
        <p14:creationId xmlns:p14="http://schemas.microsoft.com/office/powerpoint/2010/main" val="1761847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545EC-8EBA-CE79-83FF-06F2ECE7E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5F5A-6683-18BC-2260-84F862919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1363542"/>
          </a:xfrm>
        </p:spPr>
        <p:txBody>
          <a:bodyPr/>
          <a:lstStyle/>
          <a:p>
            <a:r>
              <a:rPr lang="en-US" dirty="0"/>
              <a:t>The Nervous System: Structure</a:t>
            </a:r>
            <a:br>
              <a:rPr lang="en-US" dirty="0"/>
            </a:br>
            <a:r>
              <a:rPr lang="en-US" dirty="0"/>
              <a:t>and Function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1A63D-5B40-EA23-F1DA-40BD5A8F7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24593"/>
            <a:ext cx="7772400" cy="4454525"/>
          </a:xfrm>
        </p:spPr>
        <p:txBody>
          <a:bodyPr/>
          <a:lstStyle/>
          <a:p>
            <a:r>
              <a:rPr lang="en-US" dirty="0"/>
              <a:t>Divisions of the nervous system</a:t>
            </a:r>
          </a:p>
          <a:p>
            <a:pPr lvl="1"/>
            <a:r>
              <a:rPr lang="en-US" dirty="0"/>
              <a:t>Central nervous system (CNS)</a:t>
            </a:r>
          </a:p>
          <a:p>
            <a:pPr lvl="2"/>
            <a:r>
              <a:rPr lang="en-US" dirty="0"/>
              <a:t>Brain and spinal cord</a:t>
            </a:r>
          </a:p>
          <a:p>
            <a:pPr lvl="1"/>
            <a:r>
              <a:rPr lang="en-US" dirty="0"/>
              <a:t>Peripheral nervous system (PNS)</a:t>
            </a:r>
          </a:p>
          <a:p>
            <a:pPr lvl="2"/>
            <a:r>
              <a:rPr lang="en-US" dirty="0"/>
              <a:t>Nerves that connect the CNS with the rest of the body</a:t>
            </a:r>
          </a:p>
          <a:p>
            <a:r>
              <a:rPr lang="en-US" dirty="0"/>
              <a:t>Functions of the nervous system</a:t>
            </a:r>
          </a:p>
          <a:p>
            <a:pPr lvl="1"/>
            <a:r>
              <a:rPr lang="en-US" dirty="0"/>
              <a:t>Sensory</a:t>
            </a:r>
          </a:p>
          <a:p>
            <a:pPr lvl="1"/>
            <a:r>
              <a:rPr lang="en-US" dirty="0"/>
              <a:t>Integrative</a:t>
            </a:r>
          </a:p>
          <a:p>
            <a:pPr lvl="1"/>
            <a:r>
              <a:rPr lang="en-US" dirty="0"/>
              <a:t>Motor</a:t>
            </a:r>
          </a:p>
        </p:txBody>
      </p:sp>
    </p:spTree>
    <p:extLst>
      <p:ext uri="{BB962C8B-B14F-4D97-AF65-F5344CB8AC3E}">
        <p14:creationId xmlns:p14="http://schemas.microsoft.com/office/powerpoint/2010/main" val="1632635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0D080-FDE0-E18E-5FAD-92A81FB62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A28AF-0CF5-6D9A-8CCB-A9B9D9ED7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1363542"/>
          </a:xfrm>
        </p:spPr>
        <p:txBody>
          <a:bodyPr/>
          <a:lstStyle/>
          <a:p>
            <a:r>
              <a:rPr lang="en-US" dirty="0"/>
              <a:t>Cells that Make Up the</a:t>
            </a:r>
            <a:br>
              <a:rPr lang="en-US" dirty="0"/>
            </a:br>
            <a:r>
              <a:rPr lang="en-US" dirty="0"/>
              <a:t>Nervous System</a:t>
            </a:r>
            <a:br>
              <a:rPr lang="en-US" dirty="0"/>
            </a:br>
            <a:r>
              <a:rPr lang="en-US" sz="14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184CA-3967-AB69-B6D6-5B4A384D8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24593"/>
            <a:ext cx="7772400" cy="4454525"/>
          </a:xfrm>
        </p:spPr>
        <p:txBody>
          <a:bodyPr/>
          <a:lstStyle/>
          <a:p>
            <a:r>
              <a:rPr lang="en-US" dirty="0"/>
              <a:t>Neuroglia </a:t>
            </a:r>
          </a:p>
          <a:p>
            <a:r>
              <a:rPr lang="en-US" dirty="0"/>
              <a:t>Neurons</a:t>
            </a:r>
          </a:p>
          <a:p>
            <a:pPr lvl="1"/>
            <a:r>
              <a:rPr lang="en-US" dirty="0"/>
              <a:t>Part of a neuron</a:t>
            </a:r>
          </a:p>
          <a:p>
            <a:pPr lvl="2"/>
            <a:r>
              <a:rPr lang="en-US" dirty="0"/>
              <a:t>Dendrites</a:t>
            </a:r>
          </a:p>
          <a:p>
            <a:pPr lvl="2"/>
            <a:r>
              <a:rPr lang="en-US" dirty="0"/>
              <a:t>Cell body</a:t>
            </a:r>
          </a:p>
          <a:p>
            <a:pPr lvl="2"/>
            <a:r>
              <a:rPr lang="en-US" dirty="0"/>
              <a:t>Axon</a:t>
            </a:r>
          </a:p>
          <a:p>
            <a:pPr lvl="1"/>
            <a:r>
              <a:rPr lang="en-US" dirty="0"/>
              <a:t>Types</a:t>
            </a:r>
          </a:p>
          <a:p>
            <a:pPr lvl="2"/>
            <a:r>
              <a:rPr lang="en-US" dirty="0"/>
              <a:t>Sensory (afferent) neurons</a:t>
            </a:r>
          </a:p>
          <a:p>
            <a:pPr lvl="2"/>
            <a:r>
              <a:rPr lang="en-US" dirty="0"/>
              <a:t>Motor (efferent) neurons</a:t>
            </a:r>
          </a:p>
          <a:p>
            <a:pPr lvl="2"/>
            <a:r>
              <a:rPr lang="en-US" dirty="0"/>
              <a:t>Interneurons</a:t>
            </a:r>
          </a:p>
        </p:txBody>
      </p:sp>
    </p:spTree>
    <p:extLst>
      <p:ext uri="{BB962C8B-B14F-4D97-AF65-F5344CB8AC3E}">
        <p14:creationId xmlns:p14="http://schemas.microsoft.com/office/powerpoint/2010/main" val="1978934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3F4AE-2038-230E-6D8A-1256D6A75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60FF-E671-7D61-013E-7A1283F66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1363542"/>
          </a:xfrm>
        </p:spPr>
        <p:txBody>
          <a:bodyPr/>
          <a:lstStyle/>
          <a:p>
            <a:r>
              <a:rPr lang="en-US" dirty="0"/>
              <a:t>Cells that Make Up the</a:t>
            </a:r>
            <a:br>
              <a:rPr lang="en-US" dirty="0"/>
            </a:br>
            <a:r>
              <a:rPr lang="en-US" dirty="0"/>
              <a:t>Nervous System</a:t>
            </a:r>
            <a:br>
              <a:rPr lang="en-US" dirty="0"/>
            </a:br>
            <a:r>
              <a:rPr lang="en-US" sz="1400" dirty="0"/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BCFD8-B8F0-49D6-F220-7C2FD3542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24593"/>
            <a:ext cx="7772400" cy="4454525"/>
          </a:xfrm>
        </p:spPr>
        <p:txBody>
          <a:bodyPr/>
          <a:lstStyle/>
          <a:p>
            <a:r>
              <a:rPr lang="en-US" dirty="0"/>
              <a:t>White matter versus gray matter</a:t>
            </a:r>
          </a:p>
          <a:p>
            <a:pPr lvl="1"/>
            <a:r>
              <a:rPr lang="en-US" dirty="0"/>
              <a:t>White matter</a:t>
            </a:r>
          </a:p>
          <a:p>
            <a:pPr lvl="2"/>
            <a:r>
              <a:rPr lang="en-US" dirty="0"/>
              <a:t>Myelinated axons</a:t>
            </a:r>
          </a:p>
          <a:p>
            <a:pPr lvl="1"/>
            <a:r>
              <a:rPr lang="en-US" dirty="0"/>
              <a:t>Gray matter</a:t>
            </a:r>
          </a:p>
          <a:p>
            <a:pPr lvl="2"/>
            <a:r>
              <a:rPr lang="en-US" dirty="0"/>
              <a:t>Unmyelinated axons</a:t>
            </a:r>
          </a:p>
          <a:p>
            <a:pPr lvl="2"/>
            <a:r>
              <a:rPr lang="en-US" dirty="0"/>
              <a:t>Cell bodies</a:t>
            </a:r>
          </a:p>
          <a:p>
            <a:pPr lvl="2"/>
            <a:r>
              <a:rPr lang="en-US" dirty="0"/>
              <a:t>Interneurons</a:t>
            </a:r>
          </a:p>
          <a:p>
            <a:pPr lvl="2"/>
            <a:r>
              <a:rPr lang="en-US" dirty="0"/>
              <a:t>Synapses</a:t>
            </a:r>
          </a:p>
        </p:txBody>
      </p:sp>
    </p:spTree>
    <p:extLst>
      <p:ext uri="{BB962C8B-B14F-4D97-AF65-F5344CB8AC3E}">
        <p14:creationId xmlns:p14="http://schemas.microsoft.com/office/powerpoint/2010/main" val="1497727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9DF8-3547-CC30-B4B4-C1AABFB79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Structure of a Neuron</a:t>
            </a:r>
            <a:endParaRPr lang="en-US" sz="1400" dirty="0"/>
          </a:p>
        </p:txBody>
      </p:sp>
      <p:pic>
        <p:nvPicPr>
          <p:cNvPr id="36" name="Content Placeholder 7" descr="Figure 10.4: Structure of a Neuron. (A) Dendrites, cell body, axon, and axon terminals. (B) Structure surrounding the axon, showing the myelin sheath, the nodes of Ranvier, and the neurilemma. Illustration showing the structure of a neuron with the anatomy labeled.">
            <a:extLst>
              <a:ext uri="{FF2B5EF4-FFF2-40B4-BE49-F238E27FC236}">
                <a16:creationId xmlns:a16="http://schemas.microsoft.com/office/drawing/2014/main" id="{8F7853E4-3F16-A544-79F0-982692794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4"/>
          <a:stretch/>
        </p:blipFill>
        <p:spPr>
          <a:xfrm>
            <a:off x="1595194" y="1641473"/>
            <a:ext cx="2811918" cy="4454525"/>
          </a:xfrm>
        </p:spPr>
      </p:pic>
      <p:pic>
        <p:nvPicPr>
          <p:cNvPr id="37" name="Picture 36" descr="Figure 10.4: Structure of a Neuron. (A) Dendrites, cell body, axon, and axon terminals. (B) Structure surrounding the axon, showing the myelin sheath, the nodes of Ranvier, and the neurilemma. Illustration showing the structure of a neuron with the anatomy labeled.">
            <a:extLst>
              <a:ext uri="{FF2B5EF4-FFF2-40B4-BE49-F238E27FC236}">
                <a16:creationId xmlns:a16="http://schemas.microsoft.com/office/drawing/2014/main" id="{8D6EE5C4-02FA-E113-8FFC-4FF50A3322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0"/>
          <a:stretch/>
        </p:blipFill>
        <p:spPr>
          <a:xfrm>
            <a:off x="4736890" y="1506535"/>
            <a:ext cx="348424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759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B4F5F-B677-0538-470D-D0723BEB7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F3CAF-6724-945F-93D2-EAB1CC583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The Neuron Carrying Information</a:t>
            </a:r>
            <a:br>
              <a:rPr lang="en-US" dirty="0"/>
            </a:br>
            <a:r>
              <a:rPr lang="en-US" sz="1400" dirty="0"/>
              <a:t>(1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6A194-F3EC-20F1-FFC9-76458E421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The nerve impulse: what it is</a:t>
            </a:r>
          </a:p>
          <a:p>
            <a:pPr lvl="1"/>
            <a:r>
              <a:rPr lang="en-US" dirty="0"/>
              <a:t>Action potential</a:t>
            </a:r>
          </a:p>
          <a:p>
            <a:pPr lvl="2"/>
            <a:r>
              <a:rPr lang="en-US" dirty="0"/>
              <a:t>Resting membrane potential</a:t>
            </a:r>
          </a:p>
          <a:p>
            <a:pPr lvl="2"/>
            <a:r>
              <a:rPr lang="en-US" dirty="0"/>
              <a:t>Depolarization</a:t>
            </a:r>
          </a:p>
          <a:p>
            <a:pPr lvl="2"/>
            <a:r>
              <a:rPr lang="en-US" dirty="0"/>
              <a:t>Repolarization</a:t>
            </a:r>
          </a:p>
          <a:p>
            <a:pPr lvl="1"/>
            <a:r>
              <a:rPr lang="en-US" dirty="0"/>
              <a:t>Threshold potential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155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52F44-2B4E-938A-F91A-56F10E851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F9C5C-755F-DD2E-83D5-1F3185C90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The Neuron Carrying Information</a:t>
            </a:r>
            <a:br>
              <a:rPr lang="en-US" dirty="0"/>
            </a:br>
            <a:r>
              <a:rPr lang="en-US" sz="1400" dirty="0"/>
              <a:t>(2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DF7CE-53AF-6FDE-9D38-A7CA9AC1C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The nerve impulse: what causes it</a:t>
            </a:r>
          </a:p>
          <a:p>
            <a:pPr lvl="1"/>
            <a:r>
              <a:rPr lang="en-US" dirty="0"/>
              <a:t>Polarization</a:t>
            </a:r>
          </a:p>
          <a:p>
            <a:pPr lvl="2"/>
            <a:r>
              <a:rPr lang="en-US" dirty="0"/>
              <a:t>K+ leaks from neuron</a:t>
            </a:r>
          </a:p>
          <a:p>
            <a:pPr lvl="2"/>
            <a:r>
              <a:rPr lang="en-US" dirty="0"/>
              <a:t>Determines resting membrane potential</a:t>
            </a:r>
          </a:p>
          <a:p>
            <a:pPr lvl="1"/>
            <a:r>
              <a:rPr lang="en-US" dirty="0"/>
              <a:t>Depolarization</a:t>
            </a:r>
          </a:p>
          <a:p>
            <a:pPr lvl="2"/>
            <a:r>
              <a:rPr lang="en-US" dirty="0"/>
              <a:t>Na+ rushes in</a:t>
            </a:r>
          </a:p>
          <a:p>
            <a:pPr lvl="1"/>
            <a:r>
              <a:rPr lang="en-US" dirty="0"/>
              <a:t>Repolarization</a:t>
            </a:r>
          </a:p>
          <a:p>
            <a:pPr lvl="2"/>
            <a:r>
              <a:rPr lang="en-US" dirty="0"/>
              <a:t>K+ rushes out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644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C06E1-E1E4-2FAE-4076-1193D5EFE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BA981-D264-A3E2-FD88-D83F0F676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The Neuron Carrying Information</a:t>
            </a:r>
            <a:br>
              <a:rPr lang="en-US" dirty="0"/>
            </a:br>
            <a:r>
              <a:rPr lang="en-US" sz="1400" dirty="0"/>
              <a:t>(3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52A82-6FD9-20E9-CFED-27880A21C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The nerve impulse: what causes it to move</a:t>
            </a:r>
          </a:p>
          <a:p>
            <a:pPr lvl="1"/>
            <a:r>
              <a:rPr lang="en-US" dirty="0"/>
              <a:t>Action potential</a:t>
            </a:r>
          </a:p>
          <a:p>
            <a:pPr lvl="2"/>
            <a:r>
              <a:rPr lang="en-US" dirty="0"/>
              <a:t>Forms at axon’s beginning</a:t>
            </a:r>
          </a:p>
          <a:p>
            <a:pPr lvl="2"/>
            <a:r>
              <a:rPr lang="en-US" dirty="0"/>
              <a:t>Regenerates along axon’s length</a:t>
            </a:r>
          </a:p>
          <a:p>
            <a:pPr lvl="2"/>
            <a:r>
              <a:rPr lang="en-US" dirty="0"/>
              <a:t>Enters axon terminal </a:t>
            </a:r>
          </a:p>
          <a:p>
            <a:pPr lvl="2"/>
            <a:r>
              <a:rPr lang="en-US" dirty="0"/>
              <a:t>Releases </a:t>
            </a:r>
            <a:r>
              <a:rPr lang="en-US" dirty="0" err="1"/>
              <a:t>ACh</a:t>
            </a:r>
            <a:r>
              <a:rPr lang="en-US" dirty="0"/>
              <a:t> from vesicles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632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7FE38-3C97-7CB2-5FD4-EEFAF8236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2E1BD-00A4-C2C0-223D-4228C8F2B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The Neuron Carrying Information</a:t>
            </a:r>
            <a:br>
              <a:rPr lang="en-US" dirty="0"/>
            </a:br>
            <a:r>
              <a:rPr lang="en-US" sz="1400" dirty="0"/>
              <a:t>(4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A58F0-849D-2F78-BFA9-4D53DB52F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The nerve impulse: what causes it to move quickly</a:t>
            </a:r>
          </a:p>
          <a:p>
            <a:pPr lvl="1"/>
            <a:r>
              <a:rPr lang="en-US" dirty="0"/>
              <a:t>Myelin insulates axon</a:t>
            </a:r>
          </a:p>
          <a:p>
            <a:pPr lvl="1"/>
            <a:r>
              <a:rPr lang="en-US" dirty="0"/>
              <a:t>Myelin exposes some axonal membrane—nodes of Ranvier</a:t>
            </a:r>
          </a:p>
          <a:p>
            <a:pPr lvl="1"/>
            <a:r>
              <a:rPr lang="en-US" dirty="0"/>
              <a:t>Action potentials jump quickly from node to node, like a kangaroo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45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F8220-B2A1-913B-7EEA-AD8AEB212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648D7-6312-06D9-FF6A-5979F5CFD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Synapse Across Neurons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B9DF1-D777-7CC2-260E-43B9BD16C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Part of a synapse</a:t>
            </a:r>
          </a:p>
          <a:p>
            <a:pPr lvl="1"/>
            <a:r>
              <a:rPr lang="en-US" dirty="0"/>
              <a:t>Synaptic cleft</a:t>
            </a:r>
          </a:p>
          <a:p>
            <a:pPr lvl="1"/>
            <a:r>
              <a:rPr lang="en-US" dirty="0"/>
              <a:t>Receptors</a:t>
            </a:r>
          </a:p>
          <a:p>
            <a:pPr lvl="1"/>
            <a:r>
              <a:rPr lang="en-US" dirty="0"/>
              <a:t>Neurotransmitters</a:t>
            </a:r>
          </a:p>
          <a:p>
            <a:pPr lvl="1"/>
            <a:r>
              <a:rPr lang="en-US" dirty="0"/>
              <a:t>Inactivators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314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66EA6-936C-15CA-E462-FD8567BF3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C9023-9EF0-6B29-2A0F-91E5CAB8D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Parts of a Synapse</a:t>
            </a:r>
            <a:endParaRPr lang="en-US" sz="1400" dirty="0"/>
          </a:p>
        </p:txBody>
      </p:sp>
      <p:pic>
        <p:nvPicPr>
          <p:cNvPr id="10" name="Content Placeholder 8" descr="Figure 10.10: Parts of a Synapse. The steps in the transfer of information across the synapse. Illustration showing an enlargement of a synapse with the parts and functions labeled.">
            <a:extLst>
              <a:ext uri="{FF2B5EF4-FFF2-40B4-BE49-F238E27FC236}">
                <a16:creationId xmlns:a16="http://schemas.microsoft.com/office/drawing/2014/main" id="{070FFC9D-4249-94E1-1F36-D71C88E69F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"/>
          <a:stretch/>
        </p:blipFill>
        <p:spPr>
          <a:xfrm>
            <a:off x="2792560" y="1478637"/>
            <a:ext cx="3574756" cy="4454525"/>
          </a:xfrm>
        </p:spPr>
      </p:pic>
    </p:spTree>
    <p:extLst>
      <p:ext uri="{BB962C8B-B14F-4D97-AF65-F5344CB8AC3E}">
        <p14:creationId xmlns:p14="http://schemas.microsoft.com/office/powerpoint/2010/main" val="3092140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8EBD4-2AAE-46A1-9FC0-35A73C54D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C634B-FDA4-2575-AECB-055FB399E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Events at the Synapse</a:t>
            </a:r>
            <a:br>
              <a:rPr lang="en-US" dirty="0"/>
            </a:br>
            <a:r>
              <a:rPr lang="en-US" sz="1400" dirty="0"/>
              <a:t>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1EA2E-62D7-1A59-6C70-3248784A7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The nerve impulse travels along neuron A to its axon terminal.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The nerve impulse causes the vesicles to fuse with the membrane of the axon terminal. </a:t>
            </a:r>
          </a:p>
          <a:p>
            <a:pPr lvl="1"/>
            <a:r>
              <a:rPr lang="en-US" sz="2000" dirty="0"/>
              <a:t>The vesicles open and release the neurotransmitter into the synaptic cleft.</a:t>
            </a:r>
          </a:p>
        </p:txBody>
      </p:sp>
    </p:spTree>
    <p:extLst>
      <p:ext uri="{BB962C8B-B14F-4D97-AF65-F5344CB8AC3E}">
        <p14:creationId xmlns:p14="http://schemas.microsoft.com/office/powerpoint/2010/main" val="3355432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6B2C2-08EC-CE0B-F2C2-BEAA243D7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8AAD5-037B-8D13-B5F3-3EFFD8E18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Events at the Synapse</a:t>
            </a:r>
            <a:br>
              <a:rPr lang="en-US" dirty="0"/>
            </a:br>
            <a:r>
              <a:rPr lang="en-US" sz="1400" dirty="0"/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0406D-5671-3431-74F2-D7C9AF496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dirty="0"/>
              <a:t>The neurotransmitter diffuses across the synaptic cleft and binds to the receptor site. </a:t>
            </a:r>
          </a:p>
          <a:p>
            <a:pPr lvl="1"/>
            <a:r>
              <a:rPr lang="en-US" sz="2000" dirty="0"/>
              <a:t>The binding of the neurotransmitter to the receptor site causes a change in the membrane potential of the dendrite of neuron B, thereby developing a nerve impulse. </a:t>
            </a:r>
          </a:p>
          <a:p>
            <a:pPr lvl="1"/>
            <a:r>
              <a:rPr lang="en-US" sz="2000" dirty="0"/>
              <a:t>The neurotransmitter then vacates the receptor and is degraded.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400" dirty="0"/>
              <a:t>Electrical information travels toward the cell body and axon of neuron B. </a:t>
            </a:r>
          </a:p>
          <a:p>
            <a:pPr lvl="1"/>
            <a:r>
              <a:rPr lang="en-US" sz="2000" dirty="0"/>
              <a:t>What has happened at the synapse? </a:t>
            </a:r>
          </a:p>
          <a:p>
            <a:pPr lvl="1"/>
            <a:r>
              <a:rPr lang="en-US" sz="2000" dirty="0"/>
              <a:t>Information from neuron A has been transmitted chemically to neuron 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589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505E2-029E-88BD-B3AD-95273F7F2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7A5FD-20D6-91FA-944E-078112504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Lesson 10.2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82B5D-20FB-5B5C-8FA8-D540B2FD3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3925061"/>
          </a:xfrm>
        </p:spPr>
        <p:txBody>
          <a:bodyPr numCol="1"/>
          <a:lstStyle/>
          <a:p>
            <a:pPr marL="347663" lvl="0" indent="-347663">
              <a:buSzPct val="90000"/>
              <a:buFont typeface="+mj-lt"/>
              <a:buAutoNum type="arabicPeriod" startAt="5"/>
            </a:pPr>
            <a:r>
              <a:rPr lang="en-US" sz="2400" dirty="0"/>
              <a:t>Describe the functions of the four major areas of the brain and the four lobes of the cerebrum.</a:t>
            </a:r>
          </a:p>
          <a:p>
            <a:pPr marL="347663" lvl="0" indent="-347663">
              <a:buSzPct val="90000"/>
              <a:buFont typeface="+mj-lt"/>
              <a:buAutoNum type="arabicPeriod" startAt="5"/>
            </a:pPr>
            <a:r>
              <a:rPr lang="en-US" sz="2400" dirty="0"/>
              <a:t>Describe how the skull, meninges, cerebrospinal fluid, and blood–brain barrier protect the central nervous system.</a:t>
            </a:r>
          </a:p>
        </p:txBody>
      </p:sp>
    </p:spTree>
    <p:extLst>
      <p:ext uri="{BB962C8B-B14F-4D97-AF65-F5344CB8AC3E}">
        <p14:creationId xmlns:p14="http://schemas.microsoft.com/office/powerpoint/2010/main" val="1104125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35736-02EB-1616-A847-FC9300547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B2150-2711-76EA-28E3-08BB01156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Brain: Parts and Function</a:t>
            </a:r>
            <a:endParaRPr lang="en-US" sz="1400" dirty="0"/>
          </a:p>
        </p:txBody>
      </p:sp>
      <p:pic>
        <p:nvPicPr>
          <p:cNvPr id="10" name="Content Placeholder 8" descr="Figure 10.11: Four Major Areas of the Brain: Cerebrum, Diencephalon, Brain Stem, and Cerebellum. Illustration of the brain with the anatomy labeled.">
            <a:extLst>
              <a:ext uri="{FF2B5EF4-FFF2-40B4-BE49-F238E27FC236}">
                <a16:creationId xmlns:a16="http://schemas.microsoft.com/office/drawing/2014/main" id="{4C184C27-68F5-A7A1-6E90-8F020B58BA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7"/>
          <a:stretch/>
        </p:blipFill>
        <p:spPr>
          <a:xfrm>
            <a:off x="1673233" y="1441059"/>
            <a:ext cx="5813409" cy="4454525"/>
          </a:xfrm>
        </p:spPr>
      </p:pic>
    </p:spTree>
    <p:extLst>
      <p:ext uri="{BB962C8B-B14F-4D97-AF65-F5344CB8AC3E}">
        <p14:creationId xmlns:p14="http://schemas.microsoft.com/office/powerpoint/2010/main" val="2569432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310B4-00CC-A80C-5D72-75A8DA5D4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97EFF-784E-8C23-548B-3D01CA2F9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1363542"/>
          </a:xfrm>
        </p:spPr>
        <p:txBody>
          <a:bodyPr/>
          <a:lstStyle/>
          <a:p>
            <a:r>
              <a:rPr lang="en-US" dirty="0"/>
              <a:t>Cerebrum: Gray on the Outside, White on the Inside 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CF406-ADFE-6BBE-B32F-0A98247E7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24593"/>
            <a:ext cx="7772400" cy="4454525"/>
          </a:xfrm>
        </p:spPr>
        <p:txBody>
          <a:bodyPr/>
          <a:lstStyle/>
          <a:p>
            <a:r>
              <a:rPr lang="en-US" dirty="0"/>
              <a:t>Cerebral cortex</a:t>
            </a:r>
          </a:p>
          <a:p>
            <a:pPr lvl="1"/>
            <a:r>
              <a:rPr lang="en-US" dirty="0"/>
              <a:t>Made up of gray matter</a:t>
            </a:r>
          </a:p>
          <a:p>
            <a:pPr lvl="1"/>
            <a:r>
              <a:rPr lang="en-US" dirty="0"/>
              <a:t>Outermost portion of the cerebrum</a:t>
            </a:r>
          </a:p>
          <a:p>
            <a:r>
              <a:rPr lang="en-US" dirty="0"/>
              <a:t>White matter</a:t>
            </a:r>
          </a:p>
          <a:p>
            <a:pPr lvl="1"/>
            <a:r>
              <a:rPr lang="en-US" dirty="0"/>
              <a:t>Makes up the bulk of the cerebrum</a:t>
            </a:r>
          </a:p>
          <a:p>
            <a:pPr lvl="1"/>
            <a:r>
              <a:rPr lang="en-US" dirty="0"/>
              <a:t>Located right below the cerebral cortex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255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194E9-D9BE-E372-8FBD-29AEB1ACD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382A0-20C1-5094-120A-43F4A4CED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Markings of the Cerebrum 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83708-2DE7-5BF0-8C96-1D21FD02B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fr-FR" dirty="0"/>
              <a:t>Gyrus (convolution)</a:t>
            </a:r>
          </a:p>
          <a:p>
            <a:r>
              <a:rPr lang="fr-FR" dirty="0"/>
              <a:t>Fissures (sulci)</a:t>
            </a:r>
          </a:p>
          <a:p>
            <a:pPr lvl="1"/>
            <a:r>
              <a:rPr lang="fr-FR" dirty="0"/>
              <a:t>Central</a:t>
            </a:r>
          </a:p>
          <a:p>
            <a:pPr lvl="1"/>
            <a:r>
              <a:rPr lang="fr-FR" dirty="0"/>
              <a:t>Lateral</a:t>
            </a:r>
          </a:p>
          <a:p>
            <a:pPr lvl="1"/>
            <a:r>
              <a:rPr lang="fr-FR" dirty="0"/>
              <a:t>Longitudinal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8EC33-2FB5-5814-FA4F-599A959B5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5DCB4-EEEF-807A-DD2F-CB81229A1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1363542"/>
          </a:xfrm>
        </p:spPr>
        <p:txBody>
          <a:bodyPr/>
          <a:lstStyle/>
          <a:p>
            <a:r>
              <a:rPr lang="en-US" dirty="0"/>
              <a:t>Lobes and Functions of the Cerebrum</a:t>
            </a:r>
            <a:endParaRPr lang="en-US" sz="1400" dirty="0"/>
          </a:p>
        </p:txBody>
      </p:sp>
      <p:pic>
        <p:nvPicPr>
          <p:cNvPr id="7" name="Content Placeholder 8" descr="Figure 10.12: (A) Lobes of the cerebrum: frontal lobe, parietal lobe, temporal lobe, and occipital lobe. (B) Functional areas of the cerebrum. Two illustrations of the brain with the anatomy and functions labeled.">
            <a:extLst>
              <a:ext uri="{FF2B5EF4-FFF2-40B4-BE49-F238E27FC236}">
                <a16:creationId xmlns:a16="http://schemas.microsoft.com/office/drawing/2014/main" id="{9F194E03-B3C5-452E-57D2-841BFF70C2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886"/>
          <a:stretch/>
        </p:blipFill>
        <p:spPr>
          <a:xfrm>
            <a:off x="433755" y="2604048"/>
            <a:ext cx="3909646" cy="2858929"/>
          </a:xfrm>
        </p:spPr>
      </p:pic>
      <p:pic>
        <p:nvPicPr>
          <p:cNvPr id="8" name="Picture 7" descr="Figure 10.12: (A) Lobes of the cerebrum: frontal lobe, parietal lobe, temporal lobe, and occipital lobe. (B) Functional areas of the cerebrum. Two illustrations of the brain with the anatomy and functions labeled.">
            <a:extLst>
              <a:ext uri="{FF2B5EF4-FFF2-40B4-BE49-F238E27FC236}">
                <a16:creationId xmlns:a16="http://schemas.microsoft.com/office/drawing/2014/main" id="{71ECB11E-4106-F984-8953-8A962D798B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"/>
          <a:stretch/>
        </p:blipFill>
        <p:spPr>
          <a:xfrm>
            <a:off x="4560094" y="2407604"/>
            <a:ext cx="4085491" cy="297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23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995F0-85B1-5DA4-F4A9-419D71B3F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211AC-079B-5C4A-1F81-3877C53F8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Functions of the Cerebrum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87282-6299-ECCB-F954-56AB52566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/>
          <a:lstStyle/>
          <a:p>
            <a:r>
              <a:rPr lang="en-US" dirty="0"/>
              <a:t>Functions involving many cerebral lobes</a:t>
            </a:r>
          </a:p>
          <a:p>
            <a:pPr lvl="1"/>
            <a:r>
              <a:rPr lang="en-US" dirty="0"/>
              <a:t>Speech</a:t>
            </a:r>
          </a:p>
          <a:p>
            <a:pPr lvl="1"/>
            <a:r>
              <a:rPr lang="en-US" dirty="0"/>
              <a:t>Reading</a:t>
            </a:r>
          </a:p>
          <a:p>
            <a:pPr lvl="1"/>
            <a:r>
              <a:rPr lang="en-US" dirty="0"/>
              <a:t>Vision</a:t>
            </a:r>
          </a:p>
          <a:p>
            <a:r>
              <a:rPr lang="en-US" dirty="0"/>
              <a:t>Association areas</a:t>
            </a:r>
          </a:p>
          <a:p>
            <a:pPr lvl="1"/>
            <a:r>
              <a:rPr lang="en-US" dirty="0"/>
              <a:t>Analyzing, interpreting, and integrating</a:t>
            </a:r>
          </a:p>
          <a:p>
            <a:r>
              <a:rPr lang="en-US" dirty="0"/>
              <a:t>Patches of gray</a:t>
            </a:r>
          </a:p>
          <a:p>
            <a:pPr lvl="1"/>
            <a:r>
              <a:rPr lang="en-US" dirty="0"/>
              <a:t>Basal nuclei</a:t>
            </a:r>
          </a:p>
        </p:txBody>
      </p:sp>
    </p:spTree>
    <p:extLst>
      <p:ext uri="{BB962C8B-B14F-4D97-AF65-F5344CB8AC3E}">
        <p14:creationId xmlns:p14="http://schemas.microsoft.com/office/powerpoint/2010/main" val="378764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4BC21-5D02-EA80-0EDD-6531F4E8B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C1D2A-27A4-F1B5-758E-4B49F0CB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862500"/>
          </a:xfrm>
        </p:spPr>
        <p:txBody>
          <a:bodyPr/>
          <a:lstStyle/>
          <a:p>
            <a:r>
              <a:rPr lang="en-US" dirty="0"/>
              <a:t>Areas of the Brain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C1123-E220-5AE4-84C1-E6E883C9E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3449"/>
            <a:ext cx="7772400" cy="4454525"/>
          </a:xfrm>
        </p:spPr>
        <p:txBody>
          <a:bodyPr numCol="1"/>
          <a:lstStyle/>
          <a:p>
            <a:r>
              <a:rPr lang="en-US" dirty="0"/>
              <a:t>Diencephalon</a:t>
            </a:r>
          </a:p>
          <a:p>
            <a:pPr lvl="1"/>
            <a:r>
              <a:rPr lang="en-US" dirty="0"/>
              <a:t>Thalamus</a:t>
            </a:r>
          </a:p>
          <a:p>
            <a:pPr lvl="1"/>
            <a:r>
              <a:rPr lang="en-US" dirty="0"/>
              <a:t>Hypothalamus</a:t>
            </a:r>
          </a:p>
          <a:p>
            <a:pPr lvl="0"/>
            <a:r>
              <a:rPr lang="en-US" dirty="0"/>
              <a:t>Brain stem</a:t>
            </a:r>
          </a:p>
          <a:p>
            <a:pPr lvl="1"/>
            <a:r>
              <a:rPr lang="en-US" dirty="0"/>
              <a:t>Midbrain</a:t>
            </a:r>
          </a:p>
          <a:p>
            <a:pPr lvl="2"/>
            <a:r>
              <a:rPr lang="en-US" dirty="0"/>
              <a:t>Reflex center</a:t>
            </a:r>
          </a:p>
          <a:p>
            <a:pPr lvl="1"/>
            <a:r>
              <a:rPr lang="en-US" dirty="0"/>
              <a:t>Pons</a:t>
            </a:r>
          </a:p>
          <a:p>
            <a:pPr lvl="1"/>
            <a:r>
              <a:rPr lang="en-US" dirty="0"/>
              <a:t>Medulla oblongata</a:t>
            </a:r>
          </a:p>
          <a:p>
            <a:pPr lvl="2"/>
            <a:r>
              <a:rPr lang="en-US" dirty="0"/>
              <a:t>Vital center</a:t>
            </a:r>
          </a:p>
          <a:p>
            <a:pPr lvl="2"/>
            <a:r>
              <a:rPr lang="en-US" dirty="0"/>
              <a:t>Vomiting center</a:t>
            </a:r>
          </a:p>
          <a:p>
            <a:pPr lvl="1"/>
            <a:r>
              <a:rPr lang="en-US" dirty="0"/>
              <a:t>Cerebellum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059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A6085-9175-03E2-E1D2-BC0DE1F67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3514-879F-A8EC-0105-E02B377D8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1363542"/>
          </a:xfrm>
        </p:spPr>
        <p:txBody>
          <a:bodyPr/>
          <a:lstStyle/>
          <a:p>
            <a:r>
              <a:rPr lang="en-US" dirty="0"/>
              <a:t>Structures Across Divisions of the Brain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DD1CE-B57E-4AE5-808A-877CE38EE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24593"/>
            <a:ext cx="7772400" cy="4454525"/>
          </a:xfrm>
        </p:spPr>
        <p:txBody>
          <a:bodyPr/>
          <a:lstStyle/>
          <a:p>
            <a:r>
              <a:rPr lang="en-US" dirty="0"/>
              <a:t>Limbic center</a:t>
            </a:r>
          </a:p>
          <a:p>
            <a:pPr lvl="1"/>
            <a:r>
              <a:rPr lang="en-US" dirty="0"/>
              <a:t>Emotional brain</a:t>
            </a:r>
          </a:p>
          <a:p>
            <a:r>
              <a:rPr lang="en-US" dirty="0"/>
              <a:t>Reticular formation</a:t>
            </a:r>
          </a:p>
          <a:p>
            <a:pPr lvl="1"/>
            <a:r>
              <a:rPr lang="en-US" dirty="0"/>
              <a:t>Reticular Activating System</a:t>
            </a:r>
          </a:p>
          <a:p>
            <a:pPr lvl="2"/>
            <a:r>
              <a:rPr lang="en-US" dirty="0"/>
              <a:t>Wakefulness, Sleep, and Coma</a:t>
            </a:r>
          </a:p>
          <a:p>
            <a:pPr lvl="1"/>
            <a:r>
              <a:rPr lang="en-US" dirty="0"/>
              <a:t>Sleep</a:t>
            </a:r>
          </a:p>
          <a:p>
            <a:pPr lvl="1"/>
            <a:r>
              <a:rPr lang="en-US" dirty="0"/>
              <a:t>Dreaming</a:t>
            </a:r>
          </a:p>
          <a:p>
            <a:r>
              <a:rPr lang="en-US" dirty="0"/>
              <a:t>Memory areas</a:t>
            </a:r>
          </a:p>
        </p:txBody>
      </p:sp>
    </p:spTree>
    <p:extLst>
      <p:ext uri="{BB962C8B-B14F-4D97-AF65-F5344CB8AC3E}">
        <p14:creationId xmlns:p14="http://schemas.microsoft.com/office/powerpoint/2010/main" val="21329036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AD77F-4333-4CF3-0651-1372DBE86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38FC7-F67C-A2E4-C9BB-0FF02D50A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7368"/>
            <a:ext cx="7772400" cy="1363542"/>
          </a:xfrm>
        </p:spPr>
        <p:txBody>
          <a:bodyPr/>
          <a:lstStyle/>
          <a:p>
            <a:r>
              <a:rPr lang="en-US" dirty="0"/>
              <a:t>Protecting the Central Nervous</a:t>
            </a:r>
            <a:br>
              <a:rPr lang="en-US" dirty="0"/>
            </a:br>
            <a:r>
              <a:rPr lang="en-US" dirty="0"/>
              <a:t>System</a:t>
            </a:r>
            <a:endParaRPr lang="en-US" sz="1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5E08B-870F-E763-3703-8B419DC2B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24593"/>
            <a:ext cx="7772400" cy="4454525"/>
          </a:xfrm>
        </p:spPr>
        <p:txBody>
          <a:bodyPr/>
          <a:lstStyle/>
          <a:p>
            <a:r>
              <a:rPr lang="en-US" dirty="0"/>
              <a:t>Bone</a:t>
            </a:r>
          </a:p>
          <a:p>
            <a:pPr lvl="1"/>
            <a:r>
              <a:rPr lang="en-US" dirty="0"/>
              <a:t>First layer of protection</a:t>
            </a:r>
          </a:p>
          <a:p>
            <a:r>
              <a:rPr lang="en-US" dirty="0"/>
              <a:t>Meninges</a:t>
            </a:r>
          </a:p>
          <a:p>
            <a:pPr lvl="1"/>
            <a:r>
              <a:rPr lang="en-US" dirty="0"/>
              <a:t>Second layer of protection</a:t>
            </a:r>
          </a:p>
          <a:p>
            <a:r>
              <a:rPr lang="en-US" dirty="0"/>
              <a:t>Cerebrospinal fluid</a:t>
            </a:r>
          </a:p>
          <a:p>
            <a:pPr lvl="1"/>
            <a:r>
              <a:rPr lang="en-US" dirty="0"/>
              <a:t>Third layer of protection</a:t>
            </a:r>
          </a:p>
          <a:p>
            <a:r>
              <a:rPr lang="en-US" dirty="0"/>
              <a:t>Blood—brain barrier</a:t>
            </a:r>
          </a:p>
          <a:p>
            <a:pPr lvl="1"/>
            <a:r>
              <a:rPr lang="en-US" dirty="0"/>
              <a:t>Fourth layer of protection</a:t>
            </a:r>
          </a:p>
        </p:txBody>
      </p:sp>
    </p:spTree>
    <p:extLst>
      <p:ext uri="{BB962C8B-B14F-4D97-AF65-F5344CB8AC3E}">
        <p14:creationId xmlns:p14="http://schemas.microsoft.com/office/powerpoint/2010/main" val="3643628700"/>
      </p:ext>
    </p:extLst>
  </p:cSld>
  <p:clrMapOvr>
    <a:masterClrMapping/>
  </p:clrMapOvr>
</p:sld>
</file>

<file path=ppt/theme/theme1.xml><?xml version="1.0" encoding="utf-8"?>
<a:theme xmlns:a="http://schemas.openxmlformats.org/drawingml/2006/main" name="TEACH 2.0 Lecture Slides Template 2011_1207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 2.0 Lecture Slides Template 2011_1207</Template>
  <TotalTime>38583</TotalTime>
  <Words>905</Words>
  <Application>Microsoft Office PowerPoint</Application>
  <PresentationFormat>On-screen Show (4:3)</PresentationFormat>
  <Paragraphs>172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Helvetica Neue</vt:lpstr>
      <vt:lpstr>Times New Roman</vt:lpstr>
      <vt:lpstr>Wingdings</vt:lpstr>
      <vt:lpstr>Wingdings 2</vt:lpstr>
      <vt:lpstr>Wingdings 3</vt:lpstr>
      <vt:lpstr>TEACH 2.0 Lecture Slides Template 2011_1207</vt:lpstr>
      <vt:lpstr>    The Human Body in Health and Illness, 8th ed.  Barbara Herlihy, BSN, MA, PhD (Physiology), RN </vt:lpstr>
      <vt:lpstr>    Chapter 10  Nervous System: Nervous Tissue and Brain  The Human Body in Health and Illness, 8th ed. Barbara Herlihy </vt:lpstr>
      <vt:lpstr>Lesson 10.1</vt:lpstr>
      <vt:lpstr>The Nervous System: Structure and Function</vt:lpstr>
      <vt:lpstr>Cells that Make Up the Nervous System (1 of 2)</vt:lpstr>
      <vt:lpstr>Cells that Make Up the Nervous System (2 of 2)</vt:lpstr>
      <vt:lpstr>Structure of a Neuron</vt:lpstr>
      <vt:lpstr>The Neuron Carrying Information (1 of 4)</vt:lpstr>
      <vt:lpstr>The Neuron Carrying Information (2 of 4)</vt:lpstr>
      <vt:lpstr>The Neuron Carrying Information (3 of 4)</vt:lpstr>
      <vt:lpstr>The Neuron Carrying Information (4 of 4)</vt:lpstr>
      <vt:lpstr>Synapse Across Neurons</vt:lpstr>
      <vt:lpstr>Parts of a Synapse</vt:lpstr>
      <vt:lpstr>Events at the Synapse (1 of 2)</vt:lpstr>
      <vt:lpstr>Events at the Synapse (2 of 2)</vt:lpstr>
      <vt:lpstr>Lesson 10.2</vt:lpstr>
      <vt:lpstr>Brain: Parts and Function</vt:lpstr>
      <vt:lpstr>Cerebrum: Gray on the Outside, White on the Inside </vt:lpstr>
      <vt:lpstr>Markings of the Cerebrum </vt:lpstr>
      <vt:lpstr>Lobes and Functions of the Cerebrum</vt:lpstr>
      <vt:lpstr>Functions of the Cerebrum</vt:lpstr>
      <vt:lpstr>Areas of the Brain</vt:lpstr>
      <vt:lpstr>Structures Across Divisions of the Brain</vt:lpstr>
      <vt:lpstr>Protecting the Central Nervous System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Sushant Nayal (IL-IN)</cp:lastModifiedBy>
  <cp:revision>105</cp:revision>
  <dcterms:created xsi:type="dcterms:W3CDTF">2017-07-18T01:49:35Z</dcterms:created>
  <dcterms:modified xsi:type="dcterms:W3CDTF">2025-07-02T04:17:33Z</dcterms:modified>
</cp:coreProperties>
</file>