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9144000"/>
  <p:notesSz cx="6858000" cy="9144000"/>
  <p:embeddedFontLst>
    <p:embeddedFont>
      <p:font typeface="Tahoma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j1K9u7SG8AFFczQS720iXenFqO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Tahoma-regular.fntdata"/><Relationship Id="rId25" Type="http://schemas.openxmlformats.org/officeDocument/2006/relationships/slide" Target="slides/slide20.xml"/><Relationship Id="rId28" Type="http://customschemas.google.com/relationships/presentationmetadata" Target="metadata"/><Relationship Id="rId27" Type="http://schemas.openxmlformats.org/officeDocument/2006/relationships/font" Target="fonts/Tahom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4" name="Google Shape;94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Textbook Figure 7.1: </a:t>
            </a:r>
            <a:r>
              <a:rPr lang="en-US" sz="12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The Skin.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8" name="Google Shape;1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2" name="Google Shape;1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6" name="Google Shape;15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012a3d706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8012a3d70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8012a3d706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0" name="Google Shape;17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Textbook Figure 7.5: </a:t>
            </a:r>
            <a:r>
              <a:rPr lang="en-US" sz="12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Temperature Regulation.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7" name="Google Shape;17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8" name="Google Shape;178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4" name="Google Shape;1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5" name="Google Shape;185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1" name="Google Shape;1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8" name="Google Shape;19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Textbook Figure 7.6A: 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(A) Parts of the skin damaged by burns. Partial-thickness (first- and second-degree burns) and full-thickness burns (third-degree burns).</a:t>
            </a:r>
            <a:endParaRPr/>
          </a:p>
        </p:txBody>
      </p:sp>
      <p:sp>
        <p:nvSpPr>
          <p:cNvPr id="199" name="Google Shape;199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2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2"/>
          <p:cNvSpPr txBox="1"/>
          <p:nvPr>
            <p:ph idx="1" type="body"/>
          </p:nvPr>
        </p:nvSpPr>
        <p:spPr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16" name="Google Shape;16;p22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ctrTitle"/>
          </p:nvPr>
        </p:nvSpPr>
        <p:spPr>
          <a:xfrm>
            <a:off x="685800" y="1143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" type="subTitle"/>
          </p:nvPr>
        </p:nvSpPr>
        <p:spPr>
          <a:xfrm>
            <a:off x="1371600" y="2819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SzPts val="168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84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24" name="Google Shape;24;p24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5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" type="body"/>
          </p:nvPr>
        </p:nvSpPr>
        <p:spPr>
          <a:xfrm>
            <a:off x="6858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⬤"/>
              <a:defRPr sz="2800"/>
            </a:lvl1pPr>
            <a:lvl2pPr indent="-350519" lvl="1" marL="914400" algn="l">
              <a:spcBef>
                <a:spcPts val="480"/>
              </a:spcBef>
              <a:spcAft>
                <a:spcPts val="0"/>
              </a:spcAft>
              <a:buSzPts val="1920"/>
              <a:buChar char="⮚"/>
              <a:defRPr sz="2400"/>
            </a:lvl2pPr>
            <a:lvl3pPr indent="-374650" lvl="2" marL="137160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  <a:defRPr sz="2000"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9pPr>
          </a:lstStyle>
          <a:p/>
        </p:txBody>
      </p:sp>
      <p:sp>
        <p:nvSpPr>
          <p:cNvPr id="28" name="Google Shape;28;p25"/>
          <p:cNvSpPr txBox="1"/>
          <p:nvPr>
            <p:ph idx="2" type="body"/>
          </p:nvPr>
        </p:nvSpPr>
        <p:spPr>
          <a:xfrm>
            <a:off x="46482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560"/>
              </a:spcBef>
              <a:spcAft>
                <a:spcPts val="0"/>
              </a:spcAft>
              <a:buSzPts val="1680"/>
              <a:buChar char="⬤"/>
              <a:defRPr sz="2800"/>
            </a:lvl1pPr>
            <a:lvl2pPr indent="-350519" lvl="1" marL="914400" algn="l">
              <a:spcBef>
                <a:spcPts val="480"/>
              </a:spcBef>
              <a:spcAft>
                <a:spcPts val="0"/>
              </a:spcAft>
              <a:buSzPts val="1920"/>
              <a:buChar char="⮚"/>
              <a:defRPr sz="2400"/>
            </a:lvl2pPr>
            <a:lvl3pPr indent="-374650" lvl="2" marL="137160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  <a:defRPr sz="2000"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9pPr>
          </a:lstStyle>
          <a:p/>
        </p:txBody>
      </p:sp>
      <p:sp>
        <p:nvSpPr>
          <p:cNvPr id="29" name="Google Shape;29;p25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207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33" name="Google Shape;33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⬤"/>
              <a:defRPr sz="2400"/>
            </a:lvl1pPr>
            <a:lvl2pPr indent="-330200" lvl="1" marL="914400" algn="l">
              <a:spcBef>
                <a:spcPts val="400"/>
              </a:spcBef>
              <a:spcAft>
                <a:spcPts val="0"/>
              </a:spcAft>
              <a:buSzPts val="1600"/>
              <a:buChar char="⮚"/>
              <a:defRPr sz="2000"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Font typeface="Arial"/>
              <a:buChar char="•"/>
              <a:defRPr sz="1800"/>
            </a:lvl3pPr>
            <a:lvl4pPr indent="-304800" lvl="3" marL="1828800" algn="l">
              <a:spcBef>
                <a:spcPts val="320"/>
              </a:spcBef>
              <a:spcAft>
                <a:spcPts val="0"/>
              </a:spcAft>
              <a:buSzPts val="1200"/>
              <a:buChar char="⮞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9pPr>
          </a:lstStyle>
          <a:p/>
        </p:txBody>
      </p:sp>
      <p:sp>
        <p:nvSpPr>
          <p:cNvPr id="34" name="Google Shape;34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44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207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35" name="Google Shape;35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480"/>
              </a:spcBef>
              <a:spcAft>
                <a:spcPts val="0"/>
              </a:spcAft>
              <a:buSzPts val="1440"/>
              <a:buChar char="⬤"/>
              <a:defRPr sz="2400"/>
            </a:lvl1pPr>
            <a:lvl2pPr indent="-330200" lvl="1" marL="914400" algn="l">
              <a:spcBef>
                <a:spcPts val="400"/>
              </a:spcBef>
              <a:spcAft>
                <a:spcPts val="0"/>
              </a:spcAft>
              <a:buSzPts val="1600"/>
              <a:buChar char="⮚"/>
              <a:defRPr sz="2000"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Font typeface="Arial"/>
              <a:buChar char="•"/>
              <a:defRPr sz="1800"/>
            </a:lvl3pPr>
            <a:lvl4pPr indent="-304800" lvl="3" marL="1828800" algn="l">
              <a:spcBef>
                <a:spcPts val="320"/>
              </a:spcBef>
              <a:spcAft>
                <a:spcPts val="0"/>
              </a:spcAft>
              <a:buSzPts val="1200"/>
              <a:buChar char="⮞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9pPr>
          </a:lstStyle>
          <a:p/>
        </p:txBody>
      </p:sp>
      <p:sp>
        <p:nvSpPr>
          <p:cNvPr id="36" name="Google Shape;36;p26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640"/>
              </a:spcBef>
              <a:spcAft>
                <a:spcPts val="0"/>
              </a:spcAft>
              <a:buSzPts val="1920"/>
              <a:buChar char="⬤"/>
              <a:defRPr sz="3200"/>
            </a:lvl1pPr>
            <a:lvl2pPr indent="-370840" lvl="1" marL="914400" algn="l">
              <a:spcBef>
                <a:spcPts val="560"/>
              </a:spcBef>
              <a:spcAft>
                <a:spcPts val="0"/>
              </a:spcAft>
              <a:buSzPts val="2240"/>
              <a:buChar char="⮚"/>
              <a:defRPr sz="2800"/>
            </a:lvl2pPr>
            <a:lvl3pPr indent="-403860" lvl="2" marL="1371600" algn="l">
              <a:spcBef>
                <a:spcPts val="480"/>
              </a:spcBef>
              <a:spcAft>
                <a:spcPts val="0"/>
              </a:spcAft>
              <a:buSzPts val="2760"/>
              <a:buFont typeface="Arial"/>
              <a:buChar char="•"/>
              <a:defRPr sz="2400"/>
            </a:lvl3pPr>
            <a:lvl4pPr indent="-323850" lvl="3" marL="1828800" algn="l">
              <a:spcBef>
                <a:spcPts val="400"/>
              </a:spcBef>
              <a:spcAft>
                <a:spcPts val="0"/>
              </a:spcAft>
              <a:buSzPts val="1500"/>
              <a:buChar char="⮞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9pPr>
          </a:lstStyle>
          <a:p/>
        </p:txBody>
      </p:sp>
      <p:sp>
        <p:nvSpPr>
          <p:cNvPr id="45" name="Google Shape;45;p2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15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6" name="Google Shape;46;p29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3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15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1" name="Google Shape;51;p30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1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1"/>
          <p:cNvSpPr txBox="1"/>
          <p:nvPr>
            <p:ph idx="1" type="body"/>
          </p:nvPr>
        </p:nvSpPr>
        <p:spPr>
          <a:xfrm rot="5400000">
            <a:off x="2344738" y="6921"/>
            <a:ext cx="4454525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55" name="Google Shape;55;p31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2"/>
          <p:cNvSpPr txBox="1"/>
          <p:nvPr>
            <p:ph type="title"/>
          </p:nvPr>
        </p:nvSpPr>
        <p:spPr>
          <a:xfrm rot="5400000">
            <a:off x="4552950" y="2190750"/>
            <a:ext cx="5867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2"/>
          <p:cNvSpPr txBox="1"/>
          <p:nvPr>
            <p:ph idx="1" type="body"/>
          </p:nvPr>
        </p:nvSpPr>
        <p:spPr>
          <a:xfrm rot="5400000">
            <a:off x="590550" y="323850"/>
            <a:ext cx="5867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3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3"/>
          <p:cNvSpPr txBox="1"/>
          <p:nvPr>
            <p:ph idx="1" type="body"/>
          </p:nvPr>
        </p:nvSpPr>
        <p:spPr>
          <a:xfrm>
            <a:off x="6858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63" name="Google Shape;63;p33"/>
          <p:cNvSpPr txBox="1"/>
          <p:nvPr>
            <p:ph idx="2" type="body"/>
          </p:nvPr>
        </p:nvSpPr>
        <p:spPr>
          <a:xfrm>
            <a:off x="46482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360"/>
              </a:spcBef>
              <a:spcAft>
                <a:spcPts val="0"/>
              </a:spcAft>
              <a:buSzPts val="1080"/>
              <a:buChar char="⬤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⮚"/>
              <a:defRPr/>
            </a:lvl2pPr>
            <a:lvl3pPr indent="-360044" lvl="2" marL="13716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⮞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/>
        </p:txBody>
      </p:sp>
      <p:sp>
        <p:nvSpPr>
          <p:cNvPr id="64" name="Google Shape;64;p33"/>
          <p:cNvSpPr txBox="1"/>
          <p:nvPr>
            <p:ph idx="11" type="ftr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Char char="⬤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920"/>
              <a:buFont typeface="Noto Sans Symbols"/>
              <a:buChar char="⮚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Noto Sans Symbols"/>
              <a:buChar char="⮞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" name="Google Shape;12;p2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94810" y="6677013"/>
            <a:ext cx="7554379" cy="17147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>
            <p:ph type="title"/>
          </p:nvPr>
        </p:nvSpPr>
        <p:spPr>
          <a:xfrm>
            <a:off x="647700" y="1073426"/>
            <a:ext cx="7772400" cy="3193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/>
            </a:br>
            <a:br>
              <a:rPr lang="en-US" sz="4000"/>
            </a:br>
            <a:br>
              <a:rPr lang="en-US" sz="4000"/>
            </a:br>
            <a:br>
              <a:rPr lang="en-US" sz="4000"/>
            </a:br>
            <a:r>
              <a:rPr lang="en-US"/>
              <a:t>The Human Body in Health and Illness, 8th ed.</a:t>
            </a:r>
            <a:br>
              <a:rPr lang="en-US" sz="4000">
                <a:latin typeface="Arial"/>
                <a:ea typeface="Arial"/>
                <a:cs typeface="Arial"/>
                <a:sym typeface="Arial"/>
              </a:rPr>
            </a:br>
            <a:br>
              <a:rPr lang="en-US" sz="4000"/>
            </a:br>
            <a:r>
              <a:rPr lang="en-US" sz="2800">
                <a:latin typeface="Arial"/>
                <a:ea typeface="Arial"/>
                <a:cs typeface="Arial"/>
                <a:sym typeface="Arial"/>
              </a:rPr>
              <a:t>Barbara Herlihy,</a:t>
            </a:r>
            <a:br>
              <a:rPr lang="en-US" sz="2800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latin typeface="Arial"/>
                <a:ea typeface="Arial"/>
                <a:cs typeface="Arial"/>
                <a:sym typeface="Arial"/>
              </a:rPr>
              <a:t>BSN, MA, PhD (Physiology), RN</a:t>
            </a:r>
            <a:br>
              <a:rPr lang="en-US" sz="2800">
                <a:latin typeface="Arial"/>
                <a:ea typeface="Arial"/>
                <a:cs typeface="Arial"/>
                <a:sym typeface="Arial"/>
              </a:rPr>
            </a:br>
            <a:endParaRPr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/>
          <p:nvPr>
            <p:ph type="title"/>
          </p:nvPr>
        </p:nvSpPr>
        <p:spPr>
          <a:xfrm>
            <a:off x="647700" y="1073426"/>
            <a:ext cx="7772400" cy="3193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/>
            </a:br>
            <a:br>
              <a:rPr lang="en-US" sz="4000"/>
            </a:br>
            <a:br>
              <a:rPr lang="en-US" sz="4000"/>
            </a:br>
            <a:br>
              <a:rPr lang="en-US" sz="4000"/>
            </a:br>
            <a:r>
              <a:rPr lang="en-US" sz="3600"/>
              <a:t>Chapter 7</a:t>
            </a:r>
            <a:br>
              <a:rPr lang="en-US" sz="3200"/>
            </a:br>
            <a:br>
              <a:rPr lang="en-US" sz="4000"/>
            </a:br>
            <a:r>
              <a:rPr lang="en-US" sz="4000">
                <a:latin typeface="Arial"/>
                <a:ea typeface="Arial"/>
                <a:cs typeface="Arial"/>
                <a:sym typeface="Arial"/>
              </a:rPr>
              <a:t>Integumentary System and Body Temperature</a:t>
            </a:r>
            <a:br>
              <a:rPr lang="en-US" sz="4000">
                <a:latin typeface="Arial"/>
                <a:ea typeface="Arial"/>
                <a:cs typeface="Arial"/>
                <a:sym typeface="Arial"/>
              </a:rPr>
            </a:br>
            <a:br>
              <a:rPr lang="en-US" sz="4000"/>
            </a:br>
            <a:r>
              <a:rPr i="1" lang="en-US" sz="2800"/>
              <a:t>The Human Body in Health and Illness,</a:t>
            </a:r>
            <a:br>
              <a:rPr i="1" lang="en-US" sz="2800"/>
            </a:br>
            <a:r>
              <a:rPr i="1" lang="en-US" sz="2800"/>
              <a:t>8th ed.</a:t>
            </a:r>
            <a:br>
              <a:rPr lang="en-US" sz="2800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latin typeface="Arial"/>
                <a:ea typeface="Arial"/>
                <a:cs typeface="Arial"/>
                <a:sym typeface="Arial"/>
              </a:rPr>
              <a:t>Barbara Herlihy</a:t>
            </a:r>
            <a:br>
              <a:rPr lang="en-US" sz="2800">
                <a:latin typeface="Arial"/>
                <a:ea typeface="Arial"/>
                <a:cs typeface="Arial"/>
                <a:sym typeface="Arial"/>
              </a:rPr>
            </a:br>
            <a:endParaRPr sz="4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7.1</a:t>
            </a:r>
            <a:br>
              <a:rPr lang="en-US"/>
            </a:br>
            <a:r>
              <a:rPr lang="en-US" sz="1600"/>
              <a:t>(1 of 2)</a:t>
            </a:r>
            <a:endParaRPr/>
          </a:p>
        </p:txBody>
      </p:sp>
      <p:sp>
        <p:nvSpPr>
          <p:cNvPr id="83" name="Google Shape;83;p3"/>
          <p:cNvSpPr txBox="1"/>
          <p:nvPr>
            <p:ph idx="1" type="body"/>
          </p:nvPr>
        </p:nvSpPr>
        <p:spPr>
          <a:xfrm>
            <a:off x="685800" y="1373449"/>
            <a:ext cx="7772400" cy="3925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List seven functions of the skin.</a:t>
            </a:r>
            <a:endParaRPr/>
          </a:p>
          <a:p>
            <a:pPr indent="-514350" lvl="0" marL="51435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Discuss the structure of the skin, including the following: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2400"/>
              <a:buChar char="⮚"/>
            </a:pPr>
            <a:r>
              <a:rPr lang="en-US"/>
              <a:t>Describe the two layers of skin: the epidermis and the dermis.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2400"/>
              <a:buChar char="⮚"/>
            </a:pPr>
            <a:r>
              <a:rPr lang="en-US"/>
              <a:t>Define </a:t>
            </a:r>
            <a:r>
              <a:rPr i="1" lang="en-US"/>
              <a:t>stratum germinativum </a:t>
            </a:r>
            <a:r>
              <a:rPr lang="en-US"/>
              <a:t>and </a:t>
            </a:r>
            <a:r>
              <a:rPr i="1" lang="en-US"/>
              <a:t>stratum corneum</a:t>
            </a:r>
            <a:r>
              <a:rPr lang="en-US"/>
              <a:t>.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2400"/>
              <a:buChar char="⮚"/>
            </a:pPr>
            <a:r>
              <a:rPr lang="en-US"/>
              <a:t>List the two major functions of the subcutaneous layer.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7.1</a:t>
            </a:r>
            <a:br>
              <a:rPr lang="en-US"/>
            </a:br>
            <a:r>
              <a:rPr lang="en-US" sz="1600"/>
              <a:t>(2 of 2)</a:t>
            </a:r>
            <a:endParaRPr/>
          </a:p>
        </p:txBody>
      </p:sp>
      <p:sp>
        <p:nvSpPr>
          <p:cNvPr id="90" name="Google Shape;90;p4"/>
          <p:cNvSpPr txBox="1"/>
          <p:nvPr>
            <p:ph idx="1" type="body"/>
          </p:nvPr>
        </p:nvSpPr>
        <p:spPr>
          <a:xfrm>
            <a:off x="685800" y="1373449"/>
            <a:ext cx="7772400" cy="3925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ts val="2800"/>
              <a:buFont typeface="Arial"/>
              <a:buAutoNum type="arabicPeriod" startAt="3"/>
            </a:pPr>
            <a:r>
              <a:rPr lang="en-US"/>
              <a:t>List the factors that influence the color of the skin.</a:t>
            </a:r>
            <a:endParaRPr/>
          </a:p>
          <a:p>
            <a:pPr indent="-514350" lvl="0" marL="51435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AutoNum type="arabicPeriod" startAt="3"/>
            </a:pPr>
            <a:r>
              <a:rPr lang="en-US"/>
              <a:t>Describe the accessory structures of the skin: hair, nails, and glands.</a:t>
            </a:r>
            <a:endParaRPr/>
          </a:p>
          <a:p>
            <a:pPr indent="-514350" lvl="0" marL="51435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AutoNum type="arabicPeriod" startAt="3"/>
            </a:pPr>
            <a:r>
              <a:rPr lang="en-US"/>
              <a:t>Define </a:t>
            </a:r>
            <a:r>
              <a:rPr i="1" lang="en-US"/>
              <a:t>thermoregulation, </a:t>
            </a:r>
            <a:r>
              <a:rPr lang="en-US"/>
              <a:t>and describe the way that the body conserves and loses heat.</a:t>
            </a:r>
            <a:endParaRPr/>
          </a:p>
          <a:p>
            <a:pPr indent="-514350" lvl="0" marL="51435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AutoNum type="arabicPeriod" startAt="3"/>
            </a:pPr>
            <a:r>
              <a:rPr lang="en-US"/>
              <a:t>Differentiate between insensible and sensible perspiration.</a:t>
            </a:r>
            <a:endParaRPr/>
          </a:p>
          <a:p>
            <a:pPr indent="-236220" lvl="0" marL="34290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/>
          <p:nvPr>
            <p:ph type="title"/>
          </p:nvPr>
        </p:nvSpPr>
        <p:spPr>
          <a:xfrm>
            <a:off x="685800" y="277368"/>
            <a:ext cx="7772400" cy="1363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Functions of the Integumentary System</a:t>
            </a:r>
            <a:endParaRPr sz="1400"/>
          </a:p>
        </p:txBody>
      </p:sp>
      <p:sp>
        <p:nvSpPr>
          <p:cNvPr id="97" name="Google Shape;97;p5"/>
          <p:cNvSpPr txBox="1"/>
          <p:nvPr>
            <p:ph idx="1" type="body"/>
          </p:nvPr>
        </p:nvSpPr>
        <p:spPr>
          <a:xfrm>
            <a:off x="685800" y="1924593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Serves as mechanical and chemical barrier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Protects internal structures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Participates in the immune response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Performs excretory function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Acts as a gland for vitamin D synthesis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Performs a sensory role by housing sensory receptors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Helps regulate body temperature</a:t>
            </a:r>
            <a:endParaRPr/>
          </a:p>
          <a:p>
            <a:pPr indent="-236220" lvl="0" marL="34290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Structure of the Skin</a:t>
            </a:r>
            <a:endParaRPr sz="1400"/>
          </a:p>
        </p:txBody>
      </p:sp>
      <p:sp>
        <p:nvSpPr>
          <p:cNvPr id="104" name="Google Shape;104;p6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Layers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Epidermis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Stratum germinativum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Stratum corneum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Keratinization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Dermis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Subcutaneous 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Insulates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Anchors skin to underlying structures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Accessory structures</a:t>
            </a:r>
            <a:endParaRPr/>
          </a:p>
          <a:p>
            <a:pPr indent="-236220" lvl="0" marL="34290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Skin</a:t>
            </a:r>
            <a:endParaRPr sz="1400"/>
          </a:p>
        </p:txBody>
      </p:sp>
      <p:pic>
        <p:nvPicPr>
          <p:cNvPr descr="Figure 7.1: The Skin. Illustration of a cross-section of skin with the anatomy labeled." id="111" name="Google Shape;111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289" l="0" r="0" t="0"/>
          <a:stretch/>
        </p:blipFill>
        <p:spPr>
          <a:xfrm>
            <a:off x="1682686" y="1466111"/>
            <a:ext cx="5794504" cy="445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Skin: Drugs and Chemicals</a:t>
            </a:r>
            <a:endParaRPr sz="1400"/>
          </a:p>
        </p:txBody>
      </p:sp>
      <p:sp>
        <p:nvSpPr>
          <p:cNvPr id="118" name="Google Shape;118;p8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Drug absorption routes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Transdermal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Intradermal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Topical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Subcutaneous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Skin Color</a:t>
            </a:r>
            <a:br>
              <a:rPr lang="en-US"/>
            </a:br>
            <a:r>
              <a:rPr lang="en-US" sz="1400"/>
              <a:t>(1 of 2)</a:t>
            </a:r>
            <a:endParaRPr/>
          </a:p>
        </p:txBody>
      </p:sp>
      <p:sp>
        <p:nvSpPr>
          <p:cNvPr id="125" name="Google Shape;125;p9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Dark pigment: Melanin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Secreted by melanocytes in the epidermis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Melanocyte malfunctions: Albinism, vitiligo, moles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Yellow pigment: Carotene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Presence of melanin overshadows carotene’s tint in most people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Skin Color</a:t>
            </a:r>
            <a:br>
              <a:rPr lang="en-US"/>
            </a:br>
            <a:r>
              <a:rPr lang="en-US" sz="1400"/>
              <a:t>(2 of 2)</a:t>
            </a:r>
            <a:endParaRPr/>
          </a:p>
        </p:txBody>
      </p:sp>
      <p:sp>
        <p:nvSpPr>
          <p:cNvPr id="132" name="Google Shape;132;p10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Physiological changes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Blushing: Blood vessel dilation 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Pallor: Blood vessel constriction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Pathological changes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Cyanosis or bluish tint: Poor oxygenation 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Jaundice or yellowing: Bilirubin deposition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Bronzing: Melanin overproduction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Ecchymosis: Black and blue bruising</a:t>
            </a:r>
            <a:endParaRPr/>
          </a:p>
          <a:p>
            <a:pPr indent="-236220" lvl="0" marL="34290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Accessory Structures of the Skin</a:t>
            </a:r>
            <a:br>
              <a:rPr lang="en-US" sz="4000"/>
            </a:br>
            <a:r>
              <a:rPr lang="en-US" sz="1400"/>
              <a:t>(1 of 2)</a:t>
            </a:r>
            <a:endParaRPr/>
          </a:p>
        </p:txBody>
      </p:sp>
      <p:sp>
        <p:nvSpPr>
          <p:cNvPr id="139" name="Google Shape;139;p11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Hair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Function- </a:t>
            </a:r>
            <a:r>
              <a:rPr lang="en-US" sz="2400">
                <a:solidFill>
                  <a:srgbClr val="0000FF"/>
                </a:solidFill>
                <a:latin typeface="Tahoma"/>
                <a:ea typeface="Tahoma"/>
                <a:cs typeface="Tahoma"/>
                <a:sym typeface="Tahoma"/>
              </a:rPr>
              <a:t>detect insects, protect eyes, keep dust out of lungs, reduce heat loss</a:t>
            </a:r>
            <a:endParaRPr>
              <a:solidFill>
                <a:srgbClr val="0000FF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Color - </a:t>
            </a:r>
            <a:r>
              <a:rPr lang="en-US">
                <a:solidFill>
                  <a:schemeClr val="dk2"/>
                </a:solidFill>
              </a:rPr>
              <a:t>	</a:t>
            </a:r>
            <a:r>
              <a:rPr lang="en-US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influenced by type and amount of melanin</a:t>
            </a:r>
            <a:endParaRPr>
              <a:solidFill>
                <a:schemeClr val="dk2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Texture -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  <a:latin typeface="Tahoma"/>
                <a:ea typeface="Tahoma"/>
                <a:cs typeface="Tahoma"/>
                <a:sym typeface="Tahoma"/>
              </a:rPr>
              <a:t>determined by shape of shaft</a:t>
            </a:r>
            <a:endParaRPr>
              <a:solidFill>
                <a:srgbClr val="0000FF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Arrector pili muscles - </a:t>
            </a:r>
            <a:r>
              <a:rPr lang="en-US">
                <a:solidFill>
                  <a:srgbClr val="0000FF"/>
                </a:solidFill>
                <a:latin typeface="Tahoma"/>
                <a:ea typeface="Tahoma"/>
                <a:cs typeface="Tahoma"/>
                <a:sym typeface="Tahoma"/>
              </a:rPr>
              <a:t>influenced by type and amount of melanin</a:t>
            </a:r>
            <a:endParaRPr>
              <a:solidFill>
                <a:srgbClr val="0000FF"/>
              </a:solidFill>
            </a:endParaRPr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Hair loss</a:t>
            </a:r>
            <a:endParaRPr/>
          </a:p>
          <a:p>
            <a:pPr indent="-163830" lvl="1" marL="742950" rtl="0" algn="l">
              <a:spcBef>
                <a:spcPts val="48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Accessory Structures of the Skin</a:t>
            </a:r>
            <a:br>
              <a:rPr lang="en-US" sz="4000"/>
            </a:br>
            <a:r>
              <a:rPr lang="en-US" sz="1400"/>
              <a:t>(2 of 2)</a:t>
            </a:r>
            <a:endParaRPr/>
          </a:p>
        </p:txBody>
      </p:sp>
      <p:sp>
        <p:nvSpPr>
          <p:cNvPr id="146" name="Google Shape;146;p12"/>
          <p:cNvSpPr txBox="1"/>
          <p:nvPr>
            <p:ph idx="1" type="body"/>
          </p:nvPr>
        </p:nvSpPr>
        <p:spPr>
          <a:xfrm>
            <a:off x="685800" y="1387708"/>
            <a:ext cx="7772400" cy="48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Nails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Structure- </a:t>
            </a:r>
            <a:r>
              <a:rPr lang="en-US" sz="2200">
                <a:latin typeface="Tahoma"/>
                <a:ea typeface="Tahoma"/>
                <a:cs typeface="Tahoma"/>
                <a:sym typeface="Tahoma"/>
              </a:rPr>
              <a:t>protect tips of fingers and toes from injury</a:t>
            </a:r>
            <a:endParaRPr sz="22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Glands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Sebaceous -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secrete sebum into the hair follicle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Sweat -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secrete sweat through pores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Apocrine- </a:t>
            </a:r>
            <a:r>
              <a:rPr lang="en-US" sz="1500">
                <a:latin typeface="Tahoma"/>
                <a:ea typeface="Tahoma"/>
                <a:cs typeface="Tahoma"/>
                <a:sym typeface="Tahoma"/>
              </a:rPr>
              <a:t>usually associated with hair follicles; activated by emotional stress; become more active during puberty</a:t>
            </a:r>
            <a:endParaRPr sz="1100"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Eccrine - </a:t>
            </a:r>
            <a:r>
              <a:rPr lang="en-US" sz="1500">
                <a:latin typeface="Tahoma"/>
                <a:ea typeface="Tahoma"/>
                <a:cs typeface="Tahoma"/>
                <a:sym typeface="Tahoma"/>
              </a:rPr>
              <a:t>involved in temperature regulation; responsible for sensible perspiration</a:t>
            </a:r>
            <a:endParaRPr sz="1100"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Modified sweat glands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Mammary - </a:t>
            </a:r>
            <a:r>
              <a:rPr lang="en-US" sz="1500"/>
              <a:t>Secrete milk</a:t>
            </a:r>
            <a:endParaRPr sz="1500"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Ceruminous - </a:t>
            </a:r>
            <a:r>
              <a:rPr lang="en-US" sz="1500"/>
              <a:t>Secrete ear wax </a:t>
            </a:r>
            <a:endParaRPr sz="1500"/>
          </a:p>
          <a:p>
            <a:pPr indent="-163830" lvl="1" marL="742950" rtl="0" algn="l">
              <a:spcBef>
                <a:spcPts val="48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Temperature</a:t>
            </a:r>
            <a:br>
              <a:rPr lang="en-US"/>
            </a:br>
            <a:r>
              <a:rPr lang="en-US" sz="1400"/>
              <a:t>(1 of 2)</a:t>
            </a:r>
            <a:endParaRPr/>
          </a:p>
        </p:txBody>
      </p:sp>
      <p:sp>
        <p:nvSpPr>
          <p:cNvPr id="153" name="Google Shape;153;p13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Normal body temperature: 98.6° F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Normal range: 97° to 100° F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Core temperature vs shell temperature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Thermoregulation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Regulation of body temperature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Failure results in: 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Hypothermia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lang="en-US"/>
              <a:t>Hyperthermia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Temperature</a:t>
            </a:r>
            <a:br>
              <a:rPr lang="en-US"/>
            </a:br>
            <a:r>
              <a:rPr lang="en-US" sz="1400"/>
              <a:t>(2 of 2)</a:t>
            </a:r>
            <a:endParaRPr/>
          </a:p>
        </p:txBody>
      </p:sp>
      <p:sp>
        <p:nvSpPr>
          <p:cNvPr id="160" name="Google Shape;160;p14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Heat production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Metabolism</a:t>
            </a:r>
            <a:endParaRPr/>
          </a:p>
          <a:p>
            <a:pPr indent="-249555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ahoma"/>
              <a:buChar char="•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Metabolic processes release thermal energy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indent="-249555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ahoma"/>
              <a:buChar char="•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Most heat produced by muscles, liver, and endocrine glands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indent="-249555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ahoma"/>
              <a:buChar char="•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Affected by food consumption, hormonal secretion, and physical activity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indent="-249555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ahoma"/>
              <a:buChar char="•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Heat produced by cells warms blood, which distributes it throughout body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8012a3d706_1_0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Temperature</a:t>
            </a:r>
            <a:endParaRPr/>
          </a:p>
        </p:txBody>
      </p:sp>
      <p:sp>
        <p:nvSpPr>
          <p:cNvPr id="167" name="Google Shape;167;g38012a3d706_1_0"/>
          <p:cNvSpPr txBox="1"/>
          <p:nvPr>
            <p:ph idx="1" type="body"/>
          </p:nvPr>
        </p:nvSpPr>
        <p:spPr>
          <a:xfrm>
            <a:off x="685800" y="1641475"/>
            <a:ext cx="7772400" cy="4454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Heat loss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Radiation -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from body to cooler air surrounding it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Conduction-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from warm body to cooler object in contact with it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Convection -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by air currents moving over skin’s surface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Evaporation -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by liquid becoming a gas and evaporating from skin’s surface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Tahoma"/>
              <a:buChar char="⬤"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Sites of heat loss: skin (80%); lungs and excretion (20%)</a:t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Temperature Regulation</a:t>
            </a:r>
            <a:endParaRPr sz="1400"/>
          </a:p>
        </p:txBody>
      </p:sp>
      <p:pic>
        <p:nvPicPr>
          <p:cNvPr descr="Figure 7.5: Temperature Regulation. Illustration showing how the hypothalamus acts as a thermostat by working to cool or heat the body in response to the environment." id="174" name="Google Shape;174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749" l="0" r="0" t="0"/>
          <a:stretch/>
        </p:blipFill>
        <p:spPr>
          <a:xfrm>
            <a:off x="2223046" y="1441059"/>
            <a:ext cx="4713783" cy="445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 txBox="1"/>
          <p:nvPr>
            <p:ph type="title"/>
          </p:nvPr>
        </p:nvSpPr>
        <p:spPr>
          <a:xfrm>
            <a:off x="685800" y="277368"/>
            <a:ext cx="7772400" cy="1363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More About Sweating and Chilling</a:t>
            </a:r>
            <a:endParaRPr sz="1400"/>
          </a:p>
        </p:txBody>
      </p:sp>
      <p:sp>
        <p:nvSpPr>
          <p:cNvPr id="181" name="Google Shape;181;p16"/>
          <p:cNvSpPr txBox="1"/>
          <p:nvPr>
            <p:ph idx="1" type="body"/>
          </p:nvPr>
        </p:nvSpPr>
        <p:spPr>
          <a:xfrm>
            <a:off x="685800" y="1545551"/>
            <a:ext cx="7772400" cy="48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Perspiration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Sensible perspiration -form of perspiration in which the body is able to sense the watery fluid as moist on the skin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Insensible perspiration - A kind of perspiration in which the water in sweat evaporates soon before the body perceives it as a moisture on the skin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Chilling (animals)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Waving tails (squirrels) or ears (elephants)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Panting (dogs)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Excreting waste along its own legs (vulture)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 txBox="1"/>
          <p:nvPr>
            <p:ph type="title"/>
          </p:nvPr>
        </p:nvSpPr>
        <p:spPr>
          <a:xfrm>
            <a:off x="685800" y="277368"/>
            <a:ext cx="7772400" cy="1363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Newborns and Body Temperature</a:t>
            </a:r>
            <a:endParaRPr sz="1400"/>
          </a:p>
        </p:txBody>
      </p:sp>
      <p:sp>
        <p:nvSpPr>
          <p:cNvPr id="188" name="Google Shape;188;p17"/>
          <p:cNvSpPr txBox="1"/>
          <p:nvPr>
            <p:ph idx="1" type="body"/>
          </p:nvPr>
        </p:nvSpPr>
        <p:spPr>
          <a:xfrm>
            <a:off x="685800" y="1924593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Neonates lose more heat than they produce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Large surface area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Thin layer of subcutaneous fat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Cannot shiver</a:t>
            </a:r>
            <a:endParaRPr/>
          </a:p>
          <a:p>
            <a:pPr indent="-255270" lvl="1" marL="742950" rtl="0" algn="l">
              <a:spcBef>
                <a:spcPts val="480"/>
              </a:spcBef>
              <a:spcAft>
                <a:spcPts val="0"/>
              </a:spcAft>
              <a:buSzPts val="1440"/>
              <a:buChar char="⮚"/>
            </a:pPr>
            <a:r>
              <a:rPr lang="en-US"/>
              <a:t>Nonshivering thermogenesis: metabolism of brown adipose tissue (BAT) generates heat when needed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Neonates also have a very limited capacity to dissipate heat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 txBox="1"/>
          <p:nvPr>
            <p:ph type="title"/>
          </p:nvPr>
        </p:nvSpPr>
        <p:spPr>
          <a:xfrm>
            <a:off x="685800" y="277368"/>
            <a:ext cx="77724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Skin is Burned</a:t>
            </a:r>
            <a:endParaRPr sz="1400"/>
          </a:p>
        </p:txBody>
      </p:sp>
      <p:sp>
        <p:nvSpPr>
          <p:cNvPr id="195" name="Google Shape;195;p19"/>
          <p:cNvSpPr txBox="1"/>
          <p:nvPr>
            <p:ph idx="1" type="body"/>
          </p:nvPr>
        </p:nvSpPr>
        <p:spPr>
          <a:xfrm>
            <a:off x="685800" y="1373449"/>
            <a:ext cx="77724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Partial thickness burns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First-degree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Second-degree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Full-thickness burn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1920"/>
              <a:buChar char="⮚"/>
            </a:pPr>
            <a:r>
              <a:rPr lang="en-US"/>
              <a:t>Third-degree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Rule of nines - </a:t>
            </a:r>
            <a:r>
              <a:rPr lang="en-US"/>
              <a:t>assessment</a:t>
            </a:r>
            <a:r>
              <a:rPr lang="en-US"/>
              <a:t> tool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1680"/>
              <a:buChar char="⬤"/>
            </a:pPr>
            <a:r>
              <a:rPr lang="en-US"/>
              <a:t>Eschar -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dead burned tissue that forms a scab-like layer over burned surface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-34671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ahoma"/>
              <a:buChar char="⮚"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Acts like a tourniquet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-34671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ahoma"/>
              <a:buChar char="⮚"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Becomes a breeding ground for bacteria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-34671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ahoma"/>
              <a:buChar char="⮚"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Secretes toxins into blood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/>
          <p:nvPr>
            <p:ph type="title"/>
          </p:nvPr>
        </p:nvSpPr>
        <p:spPr>
          <a:xfrm>
            <a:off x="685800" y="277368"/>
            <a:ext cx="7772400" cy="1363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Parts of the Skin Damaged by Burns</a:t>
            </a:r>
            <a:endParaRPr sz="1400"/>
          </a:p>
        </p:txBody>
      </p:sp>
      <p:pic>
        <p:nvPicPr>
          <p:cNvPr descr="Figure 7.6A: (A) Parts of the skin damaged by burns. Illustration showing a cross-section of skin with labels indicating the depth of partial-thickness (first- and second-degree burns) and full-thickness burns (third-degree burns)." id="202" name="Google Shape;202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556" l="0" r="0" t="0"/>
          <a:stretch/>
        </p:blipFill>
        <p:spPr>
          <a:xfrm>
            <a:off x="1198894" y="1641475"/>
            <a:ext cx="6762087" cy="445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ACH 2.0 Lecture Slides Template 2011_1207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2017-07-18T01:49:35Z</dcterms:created>
  <dc:creator>Reed Elsevier</dc:creator>
</cp:coreProperties>
</file>