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58" r:id="rId1"/>
  </p:sldMasterIdLst>
  <p:notesMasterIdLst>
    <p:notesMasterId r:id="rId26"/>
  </p:notesMasterIdLst>
  <p:handoutMasterIdLst>
    <p:handoutMasterId r:id="rId27"/>
  </p:handoutMasterIdLst>
  <p:sldIdLst>
    <p:sldId id="257" r:id="rId2"/>
    <p:sldId id="258" r:id="rId3"/>
    <p:sldId id="259" r:id="rId4"/>
    <p:sldId id="261" r:id="rId5"/>
    <p:sldId id="286" r:id="rId6"/>
    <p:sldId id="287" r:id="rId7"/>
    <p:sldId id="267" r:id="rId8"/>
    <p:sldId id="264" r:id="rId9"/>
    <p:sldId id="268" r:id="rId10"/>
    <p:sldId id="269" r:id="rId11"/>
    <p:sldId id="272" r:id="rId12"/>
    <p:sldId id="271" r:id="rId13"/>
    <p:sldId id="270" r:id="rId14"/>
    <p:sldId id="265" r:id="rId15"/>
    <p:sldId id="273" r:id="rId16"/>
    <p:sldId id="274" r:id="rId17"/>
    <p:sldId id="280" r:id="rId18"/>
    <p:sldId id="279" r:id="rId19"/>
    <p:sldId id="266" r:id="rId20"/>
    <p:sldId id="281" r:id="rId21"/>
    <p:sldId id="282" r:id="rId22"/>
    <p:sldId id="284" r:id="rId23"/>
    <p:sldId id="283" r:id="rId24"/>
    <p:sldId id="285" r:id="rId25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">
          <p15:clr>
            <a:srgbClr val="A4A3A4"/>
          </p15:clr>
        </p15:guide>
        <p15:guide id="2" orient="horz" pos="897">
          <p15:clr>
            <a:srgbClr val="A4A3A4"/>
          </p15:clr>
        </p15:guide>
        <p15:guide id="3" orient="horz" pos="1032">
          <p15:clr>
            <a:srgbClr val="A4A3A4"/>
          </p15:clr>
        </p15:guide>
        <p15:guide id="4" orient="horz" pos="3849">
          <p15:clr>
            <a:srgbClr val="A4A3A4"/>
          </p15:clr>
        </p15:guide>
        <p15:guide id="5" pos="288">
          <p15:clr>
            <a:srgbClr val="A4A3A4"/>
          </p15:clr>
        </p15:guide>
        <p15:guide id="6" pos="54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81830" autoAdjust="0"/>
  </p:normalViewPr>
  <p:slideViewPr>
    <p:cSldViewPr snapToGrid="0">
      <p:cViewPr varScale="1">
        <p:scale>
          <a:sx n="83" d="100"/>
          <a:sy n="83" d="100"/>
        </p:scale>
        <p:origin x="1248" y="77"/>
      </p:cViewPr>
      <p:guideLst>
        <p:guide orient="horz" pos="168"/>
        <p:guide orient="horz" pos="897"/>
        <p:guide orient="horz" pos="1032"/>
        <p:guide orient="horz" pos="3849"/>
        <p:guide pos="288"/>
        <p:guide pos="5481"/>
      </p:guideLst>
    </p:cSldViewPr>
  </p:slideViewPr>
  <p:outlineViewPr>
    <p:cViewPr>
      <p:scale>
        <a:sx n="33" d="100"/>
        <a:sy n="33" d="100"/>
      </p:scale>
      <p:origin x="0" y="163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11FCD8-9B4D-422A-9C2E-6F1E33CE39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en-US" b="1" dirty="0"/>
              <a:t>Chapter 1  </a:t>
            </a:r>
          </a:p>
          <a:p>
            <a:pPr>
              <a:defRPr/>
            </a:pPr>
            <a:r>
              <a:rPr lang="en-US" b="1" dirty="0"/>
              <a:t>Basic Word Structure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E4CB11-C8FD-4DF7-872B-755C97EE24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6D42706-9EF1-4275-883F-FDF628966921}" type="datetimeFigureOut">
              <a:rPr lang="en-US"/>
              <a:pPr>
                <a:defRPr/>
              </a:pPr>
              <a:t>12/2/2021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65E07C-DE7D-481A-8E8A-AA6F22586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2"/>
            <a:ext cx="24384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en-US" dirty="0"/>
              <a:t>Copyright © 2023, by Saunders, an imprint of Elsevier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293A00-D2CB-477E-8943-3035827E10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3B2E81-5A57-4F59-AA6F-523416D5E4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>
            <a:extLst>
              <a:ext uri="{FF2B5EF4-FFF2-40B4-BE49-F238E27FC236}">
                <a16:creationId xmlns:a16="http://schemas.microsoft.com/office/drawing/2014/main" id="{A47BD000-8C41-4F03-8975-85780621E6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Geneva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1027">
            <a:extLst>
              <a:ext uri="{FF2B5EF4-FFF2-40B4-BE49-F238E27FC236}">
                <a16:creationId xmlns:a16="http://schemas.microsoft.com/office/drawing/2014/main" id="{C8ECB767-307F-40E4-85C0-8862C0356EC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Geneva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1028">
            <a:extLst>
              <a:ext uri="{FF2B5EF4-FFF2-40B4-BE49-F238E27FC236}">
                <a16:creationId xmlns:a16="http://schemas.microsoft.com/office/drawing/2014/main" id="{FD635275-5A3E-46E9-BB17-D493668BF9A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1029">
            <a:extLst>
              <a:ext uri="{FF2B5EF4-FFF2-40B4-BE49-F238E27FC236}">
                <a16:creationId xmlns:a16="http://schemas.microsoft.com/office/drawing/2014/main" id="{DF380CD0-C1FB-41A8-A402-0400C3D6433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1030">
            <a:extLst>
              <a:ext uri="{FF2B5EF4-FFF2-40B4-BE49-F238E27FC236}">
                <a16:creationId xmlns:a16="http://schemas.microsoft.com/office/drawing/2014/main" id="{1A4CF698-73C2-4875-A6A5-2034D776257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Geneva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1031">
            <a:extLst>
              <a:ext uri="{FF2B5EF4-FFF2-40B4-BE49-F238E27FC236}">
                <a16:creationId xmlns:a16="http://schemas.microsoft.com/office/drawing/2014/main" id="{B38FA3F7-7BB0-44E5-AD8C-A1DE6BB78A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851A7DC-B0C2-4C82-ACB2-BEE505C0BB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>
            <a:extLst>
              <a:ext uri="{FF2B5EF4-FFF2-40B4-BE49-F238E27FC236}">
                <a16:creationId xmlns:a16="http://schemas.microsoft.com/office/drawing/2014/main" id="{A004E2D8-5246-42EB-949B-E80B2F3724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778C637-2C27-4B3E-861A-7624DFA28AD3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A4BB5D94-B7FB-4C2D-9B0F-BD42E1ABAC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CA1AF29C-C3A4-48AE-9661-162AD36EAE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31">
            <a:extLst>
              <a:ext uri="{FF2B5EF4-FFF2-40B4-BE49-F238E27FC236}">
                <a16:creationId xmlns:a16="http://schemas.microsoft.com/office/drawing/2014/main" id="{C0F3E1DE-DE5D-4BD8-82E3-F1F0103A0D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1B0171C-F393-4A0C-BEFB-7B78773D14B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30723" name="Rectangle 1">
            <a:extLst>
              <a:ext uri="{FF2B5EF4-FFF2-40B4-BE49-F238E27FC236}">
                <a16:creationId xmlns:a16="http://schemas.microsoft.com/office/drawing/2014/main" id="{2FE1C1B2-1D06-4006-BD0D-6D3CDD2569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916A28B8-4550-4B0A-9F2E-2397B20AF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Analyze words by dividing them into component parts. </a:t>
            </a:r>
          </a:p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Relate the medical terms to the structure and function of the human body.</a:t>
            </a:r>
          </a:p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Be aware of spelling and pronunciation problems.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>
            <a:extLst>
              <a:ext uri="{FF2B5EF4-FFF2-40B4-BE49-F238E27FC236}">
                <a16:creationId xmlns:a16="http://schemas.microsoft.com/office/drawing/2014/main" id="{3AE13EF4-B81F-4767-B0AF-0DD8174C0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537C973-1367-4E9B-BA63-069AB38BB48D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3F0CE206-F0D2-4026-96F4-3E300C0D7E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88D81B51-B265-4725-BABE-ADA5E4734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Combining vowel has no meaning of its own. It is used as a bridge and it makes pronunciation easier.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31">
            <a:extLst>
              <a:ext uri="{FF2B5EF4-FFF2-40B4-BE49-F238E27FC236}">
                <a16:creationId xmlns:a16="http://schemas.microsoft.com/office/drawing/2014/main" id="{142FF1D7-3C48-4AFF-ABB5-F4E4CC664F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3485BC8-4EEA-46AF-9DA1-AD696A8883DC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32771" name="Rectangle 1">
            <a:extLst>
              <a:ext uri="{FF2B5EF4-FFF2-40B4-BE49-F238E27FC236}">
                <a16:creationId xmlns:a16="http://schemas.microsoft.com/office/drawing/2014/main" id="{E14EF518-CD5D-46CE-9B77-FD83D73ACD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69890B41-FC41-4E8D-94CC-812FCA68B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When a term contains two or more roots related to parts of the body, what often determines which root is listed first? (</a:t>
            </a:r>
            <a:r>
              <a:rPr lang="en-US" altLang="en-US" i="1">
                <a:latin typeface="Arial" panose="020B0604020202020204" pitchFamily="34" charset="0"/>
                <a:ea typeface="ＭＳ Ｐゴシック" panose="020B0600070205080204" pitchFamily="34" charset="-128"/>
              </a:rPr>
              <a:t>anatomical position</a:t>
            </a: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>
            <a:extLst>
              <a:ext uri="{FF2B5EF4-FFF2-40B4-BE49-F238E27FC236}">
                <a16:creationId xmlns:a16="http://schemas.microsoft.com/office/drawing/2014/main" id="{F3C57BD3-1969-4199-9EEC-3B9C49B41A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C64FEDF-2DC4-4EFC-8F0C-217819F285DC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5A76FDCC-9F90-4C50-8D8D-FDC9791D4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196F6E25-9F0E-4C98-9753-2FBD54AE9D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31">
            <a:extLst>
              <a:ext uri="{FF2B5EF4-FFF2-40B4-BE49-F238E27FC236}">
                <a16:creationId xmlns:a16="http://schemas.microsoft.com/office/drawing/2014/main" id="{79843214-54A3-4BE9-BB94-A5A7D345A5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EB1ABEB-3C01-463E-BC60-C4BC0F2EB416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0D9DE4D-BF8D-469C-8741-F00D3823E2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5932214-4982-467D-A8A2-A392AAD45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31">
            <a:extLst>
              <a:ext uri="{FF2B5EF4-FFF2-40B4-BE49-F238E27FC236}">
                <a16:creationId xmlns:a16="http://schemas.microsoft.com/office/drawing/2014/main" id="{4292EE2C-C9D6-427E-9E75-54A5C7B425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E9238A9-DB32-4095-B2BE-237DA25E7F30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5843" name="Rectangle 1">
            <a:extLst>
              <a:ext uri="{FF2B5EF4-FFF2-40B4-BE49-F238E27FC236}">
                <a16:creationId xmlns:a16="http://schemas.microsoft.com/office/drawing/2014/main" id="{A18A2493-187E-407B-ACED-2C32C86134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3E0B4D10-762A-408B-B43E-D0ADAC011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Ask students to give examples of combining forms and terms that employ them.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31">
            <a:extLst>
              <a:ext uri="{FF2B5EF4-FFF2-40B4-BE49-F238E27FC236}">
                <a16:creationId xmlns:a16="http://schemas.microsoft.com/office/drawing/2014/main" id="{A6D7BC63-4C5E-4370-97FB-BE61316225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CF7CA96-E6FF-41BA-9313-EF997C4F4471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36867" name="Rectangle 1">
            <a:extLst>
              <a:ext uri="{FF2B5EF4-FFF2-40B4-BE49-F238E27FC236}">
                <a16:creationId xmlns:a16="http://schemas.microsoft.com/office/drawing/2014/main" id="{08154276-1DEB-49BD-85FF-87633B8F78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F1FD7D5F-2107-4412-BA9F-3AF78EB60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Ask students to give examples of combining forms and terms that employ them.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>
            <a:extLst>
              <a:ext uri="{FF2B5EF4-FFF2-40B4-BE49-F238E27FC236}">
                <a16:creationId xmlns:a16="http://schemas.microsoft.com/office/drawing/2014/main" id="{185D4B88-EDB2-47A7-A290-AEA6CEB9A8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40FC2B1-1960-42D1-969E-FC0F98286D8F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7891" name="Rectangle 1">
            <a:extLst>
              <a:ext uri="{FF2B5EF4-FFF2-40B4-BE49-F238E27FC236}">
                <a16:creationId xmlns:a16="http://schemas.microsoft.com/office/drawing/2014/main" id="{7903C130-9D64-45D7-A5EF-D7C4A485F0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DE76538F-94BF-4F77-8473-0554CACD6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Ask students to give examples of combining forms and terms that employ them.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31">
            <a:extLst>
              <a:ext uri="{FF2B5EF4-FFF2-40B4-BE49-F238E27FC236}">
                <a16:creationId xmlns:a16="http://schemas.microsoft.com/office/drawing/2014/main" id="{7D6CE807-05AB-4DE3-A403-1EE572BDAF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FE93C22-1782-489C-8B6B-1F86A361B023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8915" name="Rectangle 1">
            <a:extLst>
              <a:ext uri="{FF2B5EF4-FFF2-40B4-BE49-F238E27FC236}">
                <a16:creationId xmlns:a16="http://schemas.microsoft.com/office/drawing/2014/main" id="{1725FD78-FC27-450D-8017-CBC302697C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75F91A1F-5362-41F6-9449-6B1B7C7ED7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Ask students to give examples of combining forms and terms that employ them.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>
            <a:extLst>
              <a:ext uri="{FF2B5EF4-FFF2-40B4-BE49-F238E27FC236}">
                <a16:creationId xmlns:a16="http://schemas.microsoft.com/office/drawing/2014/main" id="{E8B05AEE-F4C1-4F56-AAFA-642FCD270E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4406C90-229B-4E3E-B25A-3BA199993ECE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2FD1BE44-D9C3-46DA-9D93-2E8D767B38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4CBEC0C0-4EF5-49F2-A2E6-7AD7E7332E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Ask students to give examples of combining forms and terms that employ them.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31">
            <a:extLst>
              <a:ext uri="{FF2B5EF4-FFF2-40B4-BE49-F238E27FC236}">
                <a16:creationId xmlns:a16="http://schemas.microsoft.com/office/drawing/2014/main" id="{5F882CE3-1904-4A0E-A4FB-8B0999B9D6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8BC960B-CF0F-4D6D-88DE-E5DE48B79953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40963" name="Rectangle 1">
            <a:extLst>
              <a:ext uri="{FF2B5EF4-FFF2-40B4-BE49-F238E27FC236}">
                <a16:creationId xmlns:a16="http://schemas.microsoft.com/office/drawing/2014/main" id="{97C84509-EB42-450C-B9C5-337442516A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2">
            <a:extLst>
              <a:ext uri="{FF2B5EF4-FFF2-40B4-BE49-F238E27FC236}">
                <a16:creationId xmlns:a16="http://schemas.microsoft.com/office/drawing/2014/main" id="{75658487-33CF-4C07-916A-DBC7A59D2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Ask students to give examples of combining forms and terms that employ them.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>
            <a:extLst>
              <a:ext uri="{FF2B5EF4-FFF2-40B4-BE49-F238E27FC236}">
                <a16:creationId xmlns:a16="http://schemas.microsoft.com/office/drawing/2014/main" id="{0E361146-18FE-4DCC-8364-9C8236FE22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49E14ED-C70D-46C8-8961-7859385C0174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41987" name="Rectangle 1">
            <a:extLst>
              <a:ext uri="{FF2B5EF4-FFF2-40B4-BE49-F238E27FC236}">
                <a16:creationId xmlns:a16="http://schemas.microsoft.com/office/drawing/2014/main" id="{1A6155FB-B2D0-43B7-9C9C-1BFDAEFDAD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334915BE-AD7E-4BFC-A857-29E11FBE3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Ask students to give examples of combining forms and terms that employ them.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31">
            <a:extLst>
              <a:ext uri="{FF2B5EF4-FFF2-40B4-BE49-F238E27FC236}">
                <a16:creationId xmlns:a16="http://schemas.microsoft.com/office/drawing/2014/main" id="{E42B3AD1-4AF5-4E2A-85A7-42A2C347E5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A14E3E7-DDDF-4390-A502-19FBFF139063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43011" name="Rectangle 1">
            <a:extLst>
              <a:ext uri="{FF2B5EF4-FFF2-40B4-BE49-F238E27FC236}">
                <a16:creationId xmlns:a16="http://schemas.microsoft.com/office/drawing/2014/main" id="{00DC9525-2FDD-47C4-B84B-E48A9FDFE9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5660C07E-6C53-4AF7-9A64-F4539898AC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Discuss the suffixes and examples of how they translate into medical terms. (p. 16 text)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-al		neur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al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-algia	arthr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algia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-cyte	leuko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cyte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-ectomy	gastr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ectomy</a:t>
            </a:r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31">
            <a:extLst>
              <a:ext uri="{FF2B5EF4-FFF2-40B4-BE49-F238E27FC236}">
                <a16:creationId xmlns:a16="http://schemas.microsoft.com/office/drawing/2014/main" id="{C8FBD63A-CA18-4033-9562-F2E502F24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BAD9F9A-F1F4-44F5-B046-14183C73EA24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8B59A6CB-ABA4-4D63-8826-56881DBCE6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8C165A74-A621-4980-A5D9-89438CA06D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Discuss the suffixes and examples of how they translate into medical terms. (p. 16 text)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</a:t>
            </a: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emia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leuk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emia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-globin	hemo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globin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-gram	arthro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gram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-ia		neuralg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ia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-ic		gastr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ic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>
            <a:extLst>
              <a:ext uri="{FF2B5EF4-FFF2-40B4-BE49-F238E27FC236}">
                <a16:creationId xmlns:a16="http://schemas.microsoft.com/office/drawing/2014/main" id="{D670251D-E5B4-4113-8097-37383FD6CE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49FAAEE-C9FD-4219-AF5C-B85091473252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45059" name="Rectangle 1">
            <a:extLst>
              <a:ext uri="{FF2B5EF4-FFF2-40B4-BE49-F238E27FC236}">
                <a16:creationId xmlns:a16="http://schemas.microsoft.com/office/drawing/2014/main" id="{A3336B31-F6E5-457A-AD73-6BF07F102D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63BD77B5-0F9F-4655-9E94-2E88C1F44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Discuss the suffixes and examples of how they translate into medical terms. (p. 16 text)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-ism		hyperthyroid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ism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-itis		gastroenter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itis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</a:t>
            </a: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logist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neuro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logist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-logy	nephro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logy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>
            <a:extLst>
              <a:ext uri="{FF2B5EF4-FFF2-40B4-BE49-F238E27FC236}">
                <a16:creationId xmlns:a16="http://schemas.microsoft.com/office/drawing/2014/main" id="{5D0CC652-C972-41D8-B767-DE136C671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DEBAE64-63DB-4669-BD0F-D4417AE13234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6083" name="Rectangle 1">
            <a:extLst>
              <a:ext uri="{FF2B5EF4-FFF2-40B4-BE49-F238E27FC236}">
                <a16:creationId xmlns:a16="http://schemas.microsoft.com/office/drawing/2014/main" id="{0DDBFB85-A0E9-4752-AA33-47A50DC701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02A1E556-876A-46B7-BACD-6A8E21B7C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Discuss the suffixes and examples of how they translate into medical terms. (pp. 16-18 text)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-oma	hepat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oma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</a:t>
            </a: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opsy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bi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opsy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</a:t>
            </a: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osis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	nephr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osis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-scope	gastro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scope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</a:t>
            </a:r>
          </a:p>
          <a:p>
            <a:pPr marL="150813" indent="-111125" eaLnBrk="1" hangingPunct="1">
              <a:spcBef>
                <a:spcPts val="450"/>
              </a:spcBef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1">
            <a:extLst>
              <a:ext uri="{FF2B5EF4-FFF2-40B4-BE49-F238E27FC236}">
                <a16:creationId xmlns:a16="http://schemas.microsoft.com/office/drawing/2014/main" id="{3BEE9256-C350-4869-AE27-22C2F0B3A7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1B32FF8-07A5-421D-9B2E-52ADEC921EDA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47107" name="Rectangle 1">
            <a:extLst>
              <a:ext uri="{FF2B5EF4-FFF2-40B4-BE49-F238E27FC236}">
                <a16:creationId xmlns:a16="http://schemas.microsoft.com/office/drawing/2014/main" id="{F8EC90A5-6BBA-4DBB-8F67-898757E1F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C64796FE-E65A-4D4A-AD63-EEA78D977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Discuss the suffixes and examples of how they translate into medical terms. (p. 17 text)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-scopy	laparo</a:t>
            </a:r>
            <a:r>
              <a:rPr lang="en-US" altLang="en-US" u="sng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scopy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-sis		progno</a:t>
            </a:r>
            <a:r>
              <a:rPr lang="en-US" altLang="en-US" u="sng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sis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-tomy	neuro</a:t>
            </a:r>
            <a:r>
              <a:rPr lang="en-US" altLang="en-US" u="sng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tomy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</a:t>
            </a:r>
          </a:p>
          <a:p>
            <a:pPr marL="150813" indent="-111125" eaLnBrk="1" hangingPunct="1">
              <a:spcBef>
                <a:spcPts val="450"/>
              </a:spcBef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>
            <a:extLst>
              <a:ext uri="{FF2B5EF4-FFF2-40B4-BE49-F238E27FC236}">
                <a16:creationId xmlns:a16="http://schemas.microsoft.com/office/drawing/2014/main" id="{5411AA37-090B-4456-8104-42FB04DB9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E3F84EE-521A-442A-803D-3E1AE822AFB7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48131" name="Rectangle 1">
            <a:extLst>
              <a:ext uri="{FF2B5EF4-FFF2-40B4-BE49-F238E27FC236}">
                <a16:creationId xmlns:a16="http://schemas.microsoft.com/office/drawing/2014/main" id="{FFEC8D97-8032-4903-9069-100F201E0F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10F2DB6D-DC37-42D6-A550-401FFF1726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Discuss the examples of prefixes and how they translate into the following medical terms. (pp. 19-20 text)</a:t>
            </a:r>
            <a:endParaRPr lang="en-US" altLang="en-US" sz="1600" dirty="0">
              <a:latin typeface="Lucida Grande" pitchFamily="1" charset="0"/>
              <a:ea typeface="ＭＳ Ｐゴシック" panose="020B0600070205080204" pitchFamily="34" charset="-128"/>
              <a:cs typeface="Times New Roman" panose="02020603050405020304" pitchFamily="18" charset="0"/>
              <a:sym typeface="Lucida Grande" pitchFamily="1" charset="0"/>
            </a:endParaRP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a-, an-	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an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emia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aut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		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aut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opsy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dia-		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dia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gnosis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dys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-		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dys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entery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endo-	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endo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crine glands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epi-		</a:t>
            </a:r>
            <a:r>
              <a:rPr lang="en-US" alt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epi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gastric	</a:t>
            </a:r>
          </a:p>
          <a:p>
            <a:pPr marL="150813" indent="-111125" eaLnBrk="1" hangingPunct="1">
              <a:spcBef>
                <a:spcPts val="450"/>
              </a:spcBef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			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1">
            <a:extLst>
              <a:ext uri="{FF2B5EF4-FFF2-40B4-BE49-F238E27FC236}">
                <a16:creationId xmlns:a16="http://schemas.microsoft.com/office/drawing/2014/main" id="{13530486-F2B8-418B-AFF1-C826180EF7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41955E5-6A1F-4883-BAC3-03BADFE82A0F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9155" name="Rectangle 1">
            <a:extLst>
              <a:ext uri="{FF2B5EF4-FFF2-40B4-BE49-F238E27FC236}">
                <a16:creationId xmlns:a16="http://schemas.microsoft.com/office/drawing/2014/main" id="{9878EE01-A0D3-4FCC-80D6-249578BB9E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3E4C91FB-3E14-4C6F-BE2E-7F85F13D2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Discuss the examples of prefixes and how they translate into the following medical terms. (p. 20 text)</a:t>
            </a:r>
            <a:endParaRPr lang="en-US" altLang="en-US" sz="1600" dirty="0">
              <a:latin typeface="Lucida Grande" pitchFamily="1" charset="0"/>
              <a:ea typeface="ＭＳ Ｐゴシック" panose="020B0600070205080204" pitchFamily="34" charset="-128"/>
              <a:cs typeface="Times New Roman" panose="02020603050405020304" pitchFamily="18" charset="0"/>
              <a:sym typeface="Lucida Grande" pitchFamily="1" charset="0"/>
            </a:endParaRP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 err="1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exo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-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exo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crine glands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hyper-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hyper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glycemia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hypo-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hypo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glycemia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pan-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pan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demic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peri-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peri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cardium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>
            <a:extLst>
              <a:ext uri="{FF2B5EF4-FFF2-40B4-BE49-F238E27FC236}">
                <a16:creationId xmlns:a16="http://schemas.microsoft.com/office/drawing/2014/main" id="{F62212CA-0E17-4E68-B355-05FFDD8383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53EBAD0-4AA1-4CD5-8D95-D0521BB821FC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50179" name="Rectangle 1">
            <a:extLst>
              <a:ext uri="{FF2B5EF4-FFF2-40B4-BE49-F238E27FC236}">
                <a16:creationId xmlns:a16="http://schemas.microsoft.com/office/drawing/2014/main" id="{1981EF4C-2178-4D18-A8F8-49A1372C5A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04AF8F46-D3B6-41A4-AE73-50D0F34059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Discuss the examples of prefixes and how they translate into the following medical terms. (p. 21 text)</a:t>
            </a:r>
            <a:endParaRPr lang="en-US" altLang="en-US" sz="1600" dirty="0">
              <a:latin typeface="Lucida Grande" pitchFamily="1" charset="0"/>
              <a:ea typeface="ＭＳ Ｐゴシック" panose="020B0600070205080204" pitchFamily="34" charset="-128"/>
              <a:cs typeface="Times New Roman" panose="02020603050405020304" pitchFamily="18" charset="0"/>
              <a:sym typeface="Lucida Grande" pitchFamily="1" charset="0"/>
            </a:endParaRP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pro-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pro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state gland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re-	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re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section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retro-	</a:t>
            </a:r>
            <a:r>
              <a:rPr lang="en-US" altLang="en-US" sz="1600" u="sng" dirty="0" err="1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retro</a:t>
            </a:r>
            <a:r>
              <a:rPr lang="en-US" altLang="en-US" sz="1600" dirty="0" err="1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gastric</a:t>
            </a:r>
            <a:endParaRPr lang="en-US" altLang="en-US" sz="1600" dirty="0">
              <a:latin typeface="Lucida Grande" pitchFamily="1" charset="0"/>
              <a:ea typeface="ＭＳ Ｐゴシック" panose="020B0600070205080204" pitchFamily="34" charset="-128"/>
              <a:sym typeface="Lucida Grande" pitchFamily="1" charset="0"/>
            </a:endParaRP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sub-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sub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hepatic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trans-	</a:t>
            </a:r>
            <a:r>
              <a:rPr lang="en-US" altLang="en-US" sz="1600" u="sng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trans</a:t>
            </a:r>
            <a:r>
              <a:rPr lang="en-US" altLang="en-US" sz="1600" dirty="0">
                <a:latin typeface="Lucida Grande" pitchFamily="1" charset="0"/>
                <a:ea typeface="ＭＳ Ｐゴシック" panose="020B0600070205080204" pitchFamily="34" charset="-128"/>
                <a:sym typeface="Lucida Grande" pitchFamily="1" charset="0"/>
              </a:rPr>
              <a:t>urethral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>
            <a:extLst>
              <a:ext uri="{FF2B5EF4-FFF2-40B4-BE49-F238E27FC236}">
                <a16:creationId xmlns:a16="http://schemas.microsoft.com/office/drawing/2014/main" id="{C1F367B7-C1F8-48D4-9E5A-25BC88A7AB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E7BD75B-0C99-4B66-BDDC-B0EC4C7CA027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376C1E8-06E2-47E5-ABB7-38E3C7A9F4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AFE30BE3-8AFA-497F-B122-FD7D7307FB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Unscramble the letters to form medical terms from the clues. Use the underlined letters to complete the bonus term.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1.  CARDIAC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2.  NEURALGIA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3.  ANEMIA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>
            <a:extLst>
              <a:ext uri="{FF2B5EF4-FFF2-40B4-BE49-F238E27FC236}">
                <a16:creationId xmlns:a16="http://schemas.microsoft.com/office/drawing/2014/main" id="{733BE6A7-42AC-4FC0-AFA4-C72D3CAC98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0406E80-103F-4629-ACEB-A29F7FBD9FBD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396C45AA-AF7D-4B2A-A53E-5DB035D0D3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B13ABE70-FF0C-41EB-BC85-7C9527C11F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Unscramble the letters to form medical terms from the clues. Use the underlined letters to complete the bonus term.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4.  CYTOLOGY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5.  CEPHALIC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6.  ADENITIS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>
            <a:extLst>
              <a:ext uri="{FF2B5EF4-FFF2-40B4-BE49-F238E27FC236}">
                <a16:creationId xmlns:a16="http://schemas.microsoft.com/office/drawing/2014/main" id="{9BE532CD-279C-4511-960D-AEB498C167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F413A6A-529A-405C-A0BB-2080A00485A8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984C595F-3DD6-4D6D-9B95-8871BA7133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D381A3F1-F28A-4C07-A823-AFA30E637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Use the underlined letters from the previous terms to complete the bonus term.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anose="02020603050405020304" pitchFamily="18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The bonus term is CARCINOMA.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C7B139F-9E6A-4770-B5A0-953967F84A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5A4A4577-CA1E-42AB-8E54-2B0AAEB143B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707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4457" y="1641475"/>
            <a:ext cx="8229599" cy="44545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093E3DAC-06FF-437E-8933-324BBCA1AD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5BE1323B-11ED-408C-881E-06D478C2AAB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380F2150-2E57-481C-A60B-266C97ABE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3326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F0CAC5E1-CAD9-43E3-9CF2-B8B236C84D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418AF9C9-C548-4D8D-9944-9E620C9E68B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89732D0B-4DB4-4882-BECB-C21B2CEC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058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4457" y="1641475"/>
            <a:ext cx="8229599" cy="4454525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828015C-C1A2-49C1-B45E-717602631B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9B8FA66C-D7D4-4411-B4C7-7E82962BF25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BBE42B9B-06FD-48F9-9098-5ABF71A00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60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203DF7A4-F441-4A02-8889-8C5623D4A5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14F5276D-1A9C-41EE-922E-8ABAA11A926F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CB1FA268-A510-4C18-A873-656AA125D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737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1475"/>
            <a:ext cx="4044387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642413" y="1641475"/>
            <a:ext cx="4044387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7">
            <a:extLst>
              <a:ext uri="{FF2B5EF4-FFF2-40B4-BE49-F238E27FC236}">
                <a16:creationId xmlns:a16="http://schemas.microsoft.com/office/drawing/2014/main" id="{F16D38CF-2F6F-4970-A345-5C554246274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A8599367-E03E-4AF8-8E5F-93DAE7338D6C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12D6BC-1FCA-4CD2-91D1-26B21DC4891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461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4457" y="1641475"/>
            <a:ext cx="8229599" cy="44545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5F6ADE50-799E-425D-A800-40426F4D13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AB46058E-6A28-485F-8F4B-9408EE4BD15B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5EC9E4EB-37ED-4F7A-BABE-8154BEDB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2878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D320329A-AE3E-44A7-BB87-3862AE576C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0B613C67-4EDE-42E3-9D33-4ABD0DB84F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042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FA08188-46BF-43EC-A28A-9F9F3A375AB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DA3490E-EC8C-4274-BDAD-D79489F7C3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Slide Number Placeholder 7">
            <a:extLst>
              <a:ext uri="{FF2B5EF4-FFF2-40B4-BE49-F238E27FC236}">
                <a16:creationId xmlns:a16="http://schemas.microsoft.com/office/drawing/2014/main" id="{B6E19C7C-9B05-44F3-B168-8BA1CBB8D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8534400" y="6465888"/>
            <a:ext cx="57785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r>
              <a:rPr lang="en-GB" altLang="en-US"/>
              <a:t> </a:t>
            </a:r>
            <a:fld id="{376F30F7-60E1-43A4-ADAB-E41ADB5C3A2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3" name="Footer Placeholder 8">
            <a:extLst>
              <a:ext uri="{FF2B5EF4-FFF2-40B4-BE49-F238E27FC236}">
                <a16:creationId xmlns:a16="http://schemas.microsoft.com/office/drawing/2014/main" id="{CFD81442-1E4F-4B27-AE30-7E7DAD12B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0363" y="6461125"/>
            <a:ext cx="5859462" cy="381000"/>
          </a:xfrm>
          <a:prstGeom prst="rect">
            <a:avLst/>
          </a:prstGeom>
        </p:spPr>
        <p:txBody>
          <a:bodyPr anchor="ctr" anchorCtr="1"/>
          <a:lstStyle>
            <a:lvl1pPr>
              <a:defRPr lang="en-IN"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F43996-E64C-4D0A-A593-25D308DFB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27375" y="6583362"/>
            <a:ext cx="3067050" cy="2000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 2" panose="05000000000000000000" pitchFamily="82" charset="2"/>
        <a:buChar char="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 3" panose="05040102010807070707" pitchFamily="82" charset="2"/>
        <a:buChar char="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7">
            <a:extLst>
              <a:ext uri="{FF2B5EF4-FFF2-40B4-BE49-F238E27FC236}">
                <a16:creationId xmlns:a16="http://schemas.microsoft.com/office/drawing/2014/main" id="{09AF1D0C-FBA3-4208-996C-62C28C62459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Basic Word Structure</a:t>
            </a:r>
          </a:p>
        </p:txBody>
      </p:sp>
      <p:sp>
        <p:nvSpPr>
          <p:cNvPr id="15363" name="Rectangle 18">
            <a:extLst>
              <a:ext uri="{FF2B5EF4-FFF2-40B4-BE49-F238E27FC236}">
                <a16:creationId xmlns:a16="http://schemas.microsoft.com/office/drawing/2014/main" id="{B92A809A-BF5A-4B41-A246-1638D77AEE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altLang="en-US" sz="3000" dirty="0"/>
              <a:t>Chapter 1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3">
            <a:extLst>
              <a:ext uri="{FF2B5EF4-FFF2-40B4-BE49-F238E27FC236}">
                <a16:creationId xmlns:a16="http://schemas.microsoft.com/office/drawing/2014/main" id="{D0C1E9D9-839D-4865-8132-74BE2F396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Objectives</a:t>
            </a:r>
          </a:p>
        </p:txBody>
      </p:sp>
      <p:sp>
        <p:nvSpPr>
          <p:cNvPr id="4098" name="Rectangle 14">
            <a:extLst>
              <a:ext uri="{FF2B5EF4-FFF2-40B4-BE49-F238E27FC236}">
                <a16:creationId xmlns:a16="http://schemas.microsoft.com/office/drawing/2014/main" id="{5825EFA3-1EED-4CCA-8A05-C6DF72CF3A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/>
              <a:t>Divide medical terms into their component parts</a:t>
            </a:r>
          </a:p>
          <a:p>
            <a:r>
              <a:rPr lang="en-US" altLang="en-US"/>
              <a:t>Analyze, pronounce, and spell medical terms using common combining forms, suffixes, and prefixes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2">
            <a:extLst>
              <a:ext uri="{FF2B5EF4-FFF2-40B4-BE49-F238E27FC236}">
                <a16:creationId xmlns:a16="http://schemas.microsoft.com/office/drawing/2014/main" id="{DCF30624-7AF9-463C-B5C1-96BF9D06DB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Important Word Parts</a:t>
            </a:r>
          </a:p>
        </p:txBody>
      </p:sp>
      <p:sp>
        <p:nvSpPr>
          <p:cNvPr id="5122" name="Rectangle 13">
            <a:extLst>
              <a:ext uri="{FF2B5EF4-FFF2-40B4-BE49-F238E27FC236}">
                <a16:creationId xmlns:a16="http://schemas.microsoft.com/office/drawing/2014/main" id="{66531230-CAF6-470B-8AA3-77CAB85152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>
                <a:sym typeface="Arial Bold" panose="020B0704020202020204" pitchFamily="34" charset="0"/>
              </a:rPr>
              <a:t>Root</a:t>
            </a:r>
            <a:r>
              <a:rPr lang="en-US" altLang="en-US"/>
              <a:t>: The essential </a:t>
            </a:r>
            <a:r>
              <a:rPr lang="en-US" altLang="en-US">
                <a:sym typeface="Arial Italic" panose="020B0604020202090204" pitchFamily="34" charset="0"/>
              </a:rPr>
              <a:t>meaning</a:t>
            </a:r>
            <a:r>
              <a:rPr lang="en-US" altLang="en-US"/>
              <a:t> of the term</a:t>
            </a:r>
          </a:p>
          <a:p>
            <a:r>
              <a:rPr lang="en-US" altLang="en-US">
                <a:sym typeface="Arial Bold" panose="020B0704020202020204" pitchFamily="34" charset="0"/>
              </a:rPr>
              <a:t>Suffix</a:t>
            </a:r>
            <a:r>
              <a:rPr lang="en-US" altLang="en-US"/>
              <a:t>: Word </a:t>
            </a:r>
            <a:r>
              <a:rPr lang="en-US" altLang="en-US">
                <a:sym typeface="Arial Italic" panose="020B0604020202090204" pitchFamily="34" charset="0"/>
              </a:rPr>
              <a:t>ending</a:t>
            </a:r>
            <a:endParaRPr lang="en-US" altLang="en-US"/>
          </a:p>
          <a:p>
            <a:r>
              <a:rPr lang="en-US" altLang="en-US">
                <a:sym typeface="Arial Bold" panose="020B0704020202020204" pitchFamily="34" charset="0"/>
              </a:rPr>
              <a:t>Prefix</a:t>
            </a:r>
            <a:r>
              <a:rPr lang="en-US" altLang="en-US"/>
              <a:t>: Small part added to the </a:t>
            </a:r>
            <a:r>
              <a:rPr lang="en-US" altLang="en-US">
                <a:sym typeface="Arial Italic" panose="020B0604020202090204" pitchFamily="34" charset="0"/>
              </a:rPr>
              <a:t>beginning</a:t>
            </a:r>
            <a:r>
              <a:rPr lang="en-US" altLang="en-US"/>
              <a:t> of the term</a:t>
            </a:r>
          </a:p>
          <a:p>
            <a:r>
              <a:rPr lang="en-US" altLang="en-US">
                <a:sym typeface="Arial Bold" panose="020B0704020202020204" pitchFamily="34" charset="0"/>
              </a:rPr>
              <a:t>Combining vowel:</a:t>
            </a:r>
            <a:r>
              <a:rPr lang="en-US" altLang="en-US"/>
              <a:t> </a:t>
            </a:r>
            <a:r>
              <a:rPr lang="en-US" altLang="en-US">
                <a:sym typeface="Arial Italic" panose="020B0604020202090204" pitchFamily="34" charset="0"/>
              </a:rPr>
              <a:t>Connects</a:t>
            </a:r>
            <a:r>
              <a:rPr lang="en-US" altLang="en-US"/>
              <a:t> roots to suffixes and roots to other roots</a:t>
            </a:r>
          </a:p>
          <a:p>
            <a:r>
              <a:rPr lang="en-US" altLang="en-US">
                <a:sym typeface="Arial Bold" panose="020B0704020202020204" pitchFamily="34" charset="0"/>
              </a:rPr>
              <a:t>Combining form</a:t>
            </a:r>
            <a:r>
              <a:rPr lang="en-US" altLang="en-US"/>
              <a:t>: The </a:t>
            </a:r>
            <a:r>
              <a:rPr lang="en-US" altLang="en-US">
                <a:sym typeface="Arial Italic" panose="020B0604020202090204" pitchFamily="34" charset="0"/>
              </a:rPr>
              <a:t>combination</a:t>
            </a:r>
            <a:r>
              <a:rPr lang="en-US" altLang="en-US"/>
              <a:t> of the root and the combining vowel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2">
            <a:extLst>
              <a:ext uri="{FF2B5EF4-FFF2-40B4-BE49-F238E27FC236}">
                <a16:creationId xmlns:a16="http://schemas.microsoft.com/office/drawing/2014/main" id="{F4EF555D-202F-4564-98BB-336754C3C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General Rules</a:t>
            </a:r>
          </a:p>
        </p:txBody>
      </p:sp>
      <p:sp>
        <p:nvSpPr>
          <p:cNvPr id="6146" name="Rectangle 13">
            <a:extLst>
              <a:ext uri="{FF2B5EF4-FFF2-40B4-BE49-F238E27FC236}">
                <a16:creationId xmlns:a16="http://schemas.microsoft.com/office/drawing/2014/main" id="{3D71E375-4F5D-417B-BDDA-EF8A6E081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 i="1"/>
              <a:t>Read</a:t>
            </a:r>
            <a:r>
              <a:rPr lang="en-US" altLang="en-US"/>
              <a:t> the meaning of medical terms from the </a:t>
            </a:r>
            <a:r>
              <a:rPr lang="en-US" altLang="en-US" i="1"/>
              <a:t>suffix</a:t>
            </a:r>
            <a:r>
              <a:rPr lang="en-US" altLang="en-US"/>
              <a:t> back to the beginning of the term and then across</a:t>
            </a:r>
          </a:p>
          <a:p>
            <a:r>
              <a:rPr lang="en-US" altLang="en-US" b="1" i="1"/>
              <a:t>Drop</a:t>
            </a:r>
            <a:r>
              <a:rPr lang="en-US" altLang="en-US"/>
              <a:t> the combining vowel before a suffix beginning with a vowel: </a:t>
            </a:r>
            <a:r>
              <a:rPr lang="en-US" altLang="en-US" i="1"/>
              <a:t>gastritis not gastr</a:t>
            </a:r>
            <a:r>
              <a:rPr lang="en-US" altLang="en-US" b="1" i="1"/>
              <a:t>o</a:t>
            </a:r>
            <a:r>
              <a:rPr lang="en-US" altLang="en-US" i="1"/>
              <a:t>itis</a:t>
            </a:r>
          </a:p>
          <a:p>
            <a:r>
              <a:rPr lang="en-US" altLang="en-US" b="1" i="1"/>
              <a:t>Keep</a:t>
            </a:r>
            <a:r>
              <a:rPr lang="en-US" altLang="en-US"/>
              <a:t> the combining vowel word roots: </a:t>
            </a:r>
            <a:r>
              <a:rPr lang="en-US" altLang="en-US" i="1"/>
              <a:t>gastr</a:t>
            </a:r>
            <a:r>
              <a:rPr lang="en-US" altLang="en-US" b="1" i="1" u="sng"/>
              <a:t>o</a:t>
            </a:r>
            <a:r>
              <a:rPr lang="en-US" altLang="en-US" i="1"/>
              <a:t>enterology not gastrenterology 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1">
            <a:extLst>
              <a:ext uri="{FF2B5EF4-FFF2-40B4-BE49-F238E27FC236}">
                <a16:creationId xmlns:a16="http://schemas.microsoft.com/office/drawing/2014/main" id="{D86B6213-A3B8-4F98-A073-6B4B5F9048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Word Division </a:t>
            </a:r>
            <a:br>
              <a:rPr lang="en-US" altLang="en-US" dirty="0"/>
            </a:br>
            <a:r>
              <a:rPr lang="en-US" altLang="en-US" sz="2400" dirty="0"/>
              <a:t>1 of 2</a:t>
            </a:r>
          </a:p>
        </p:txBody>
      </p:sp>
      <p:sp>
        <p:nvSpPr>
          <p:cNvPr id="7170" name="Rectangle 12">
            <a:extLst>
              <a:ext uri="{FF2B5EF4-FFF2-40B4-BE49-F238E27FC236}">
                <a16:creationId xmlns:a16="http://schemas.microsoft.com/office/drawing/2014/main" id="{344A1F1B-B23F-40AB-97D9-E9683A042A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Example: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ELECTR/O/CARDI/O/GRAM means record of electricity in the heart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	ELECTR: 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root    (electricity)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	O: 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combining vowel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	CARDI: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root         (heart)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	O: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combining vowel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	GRAM: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suffix        (record)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9">
            <a:extLst>
              <a:ext uri="{FF2B5EF4-FFF2-40B4-BE49-F238E27FC236}">
                <a16:creationId xmlns:a16="http://schemas.microsoft.com/office/drawing/2014/main" id="{A9F7D1E0-4A58-4122-8813-8F3095FA9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 dirty="0"/>
            </a:br>
            <a:r>
              <a:rPr lang="en-US" altLang="en-US" dirty="0"/>
              <a:t>Word Division</a:t>
            </a:r>
            <a:br>
              <a:rPr lang="en-US" altLang="en-US" dirty="0"/>
            </a:br>
            <a:r>
              <a:rPr lang="en-US" altLang="en-US" sz="2400" dirty="0"/>
              <a:t>2 of 2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8194" name="Rectangle 10">
            <a:extLst>
              <a:ext uri="{FF2B5EF4-FFF2-40B4-BE49-F238E27FC236}">
                <a16:creationId xmlns:a16="http://schemas.microsoft.com/office/drawing/2014/main" id="{9A3239A2-E068-4883-9326-5FC2621B74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Example: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SUB/GASTR/IC means pertaining to under the stomach</a:t>
            </a:r>
          </a:p>
          <a:p>
            <a:pPr marL="0" indent="0">
              <a:buFont typeface="Wingdings 2" panose="05000000000000000000" pitchFamily="82" charset="2"/>
              <a:buNone/>
            </a:pPr>
            <a:endParaRPr lang="en-US" altLang="en-US" dirty="0"/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	SUB: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prefix 	(under)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	GASTR: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root	(stomach)</a:t>
            </a:r>
          </a:p>
          <a:p>
            <a:pPr marL="0" indent="0">
              <a:buFont typeface="Wingdings 2" panose="05000000000000000000" pitchFamily="82" charset="2"/>
              <a:buNone/>
            </a:pPr>
            <a:r>
              <a:rPr lang="en-US" altLang="en-US" dirty="0"/>
              <a:t>	IC: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suffix		(pertaining to)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0">
            <a:extLst>
              <a:ext uri="{FF2B5EF4-FFF2-40B4-BE49-F238E27FC236}">
                <a16:creationId xmlns:a16="http://schemas.microsoft.com/office/drawing/2014/main" id="{8814F335-24BE-40DE-B503-340A715A55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Combining Forms</a:t>
            </a:r>
            <a:br>
              <a:rPr lang="en-US" altLang="en-US" dirty="0"/>
            </a:br>
            <a:r>
              <a:rPr lang="en-US" altLang="en-US" sz="2400" dirty="0"/>
              <a:t>1 of 7</a:t>
            </a:r>
          </a:p>
        </p:txBody>
      </p:sp>
      <p:sp>
        <p:nvSpPr>
          <p:cNvPr id="9218" name="Rectangle 11">
            <a:extLst>
              <a:ext uri="{FF2B5EF4-FFF2-40B4-BE49-F238E27FC236}">
                <a16:creationId xmlns:a16="http://schemas.microsoft.com/office/drawing/2014/main" id="{E2B55349-AB2A-4BA0-BE50-C9622CFF2F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/>
              <a:t>aden/o</a:t>
            </a:r>
            <a:r>
              <a:rPr lang="en-US" altLang="en-US"/>
              <a:t> 	 gland</a:t>
            </a:r>
          </a:p>
          <a:p>
            <a:r>
              <a:rPr lang="en-US" altLang="en-US" b="1"/>
              <a:t>arthr/o</a:t>
            </a:r>
            <a:r>
              <a:rPr lang="en-US" altLang="en-US"/>
              <a:t> 	 joint</a:t>
            </a:r>
          </a:p>
          <a:p>
            <a:r>
              <a:rPr lang="en-US" altLang="en-US" b="1"/>
              <a:t>bi/o</a:t>
            </a:r>
            <a:r>
              <a:rPr lang="en-US" altLang="en-US"/>
              <a:t> 	 life</a:t>
            </a:r>
          </a:p>
          <a:p>
            <a:r>
              <a:rPr lang="en-US" altLang="en-US" b="1"/>
              <a:t>carcin/o</a:t>
            </a:r>
            <a:r>
              <a:rPr lang="en-US" altLang="en-US"/>
              <a:t> 	 cancer, cancerous</a:t>
            </a:r>
          </a:p>
          <a:p>
            <a:r>
              <a:rPr lang="en-US" altLang="en-US" b="1"/>
              <a:t>cardi/o</a:t>
            </a:r>
            <a:r>
              <a:rPr lang="en-US" altLang="en-US"/>
              <a:t>  	 heart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0">
            <a:extLst>
              <a:ext uri="{FF2B5EF4-FFF2-40B4-BE49-F238E27FC236}">
                <a16:creationId xmlns:a16="http://schemas.microsoft.com/office/drawing/2014/main" id="{C818402F-FB74-484F-A99C-7FBC9EAD8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Combining Forms </a:t>
            </a:r>
            <a:br>
              <a:rPr lang="en-US" altLang="en-US" dirty="0"/>
            </a:br>
            <a:r>
              <a:rPr lang="en-US" altLang="en-US" sz="2400" dirty="0"/>
              <a:t>2 of 7</a:t>
            </a:r>
          </a:p>
        </p:txBody>
      </p:sp>
      <p:sp>
        <p:nvSpPr>
          <p:cNvPr id="10242" name="Rectangle 11">
            <a:extLst>
              <a:ext uri="{FF2B5EF4-FFF2-40B4-BE49-F238E27FC236}">
                <a16:creationId xmlns:a16="http://schemas.microsoft.com/office/drawing/2014/main" id="{B44BC7A1-C50D-4C81-A219-B6F1B87743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sz="2600" b="1" dirty="0"/>
              <a:t>cephal/o</a:t>
            </a:r>
            <a:r>
              <a:rPr lang="en-US" altLang="en-US" sz="2600" dirty="0"/>
              <a:t> 	gland</a:t>
            </a:r>
          </a:p>
          <a:p>
            <a:r>
              <a:rPr lang="en-US" altLang="en-US" sz="2600" b="1" dirty="0" err="1"/>
              <a:t>cerebr</a:t>
            </a:r>
            <a:r>
              <a:rPr lang="en-US" altLang="en-US" sz="2600" b="1" dirty="0"/>
              <a:t>/o </a:t>
            </a:r>
            <a:r>
              <a:rPr lang="en-US" altLang="en-US" sz="2600" dirty="0"/>
              <a:t> cerebrum, largest part of the brain</a:t>
            </a:r>
          </a:p>
          <a:p>
            <a:r>
              <a:rPr lang="en-US" altLang="en-US" sz="2600" b="1" dirty="0"/>
              <a:t>cyst/o</a:t>
            </a:r>
            <a:r>
              <a:rPr lang="en-US" altLang="en-US" sz="2600" dirty="0"/>
              <a:t> 	urinary bladder</a:t>
            </a:r>
          </a:p>
          <a:p>
            <a:r>
              <a:rPr lang="en-US" altLang="en-US" sz="2600" b="1" dirty="0"/>
              <a:t>cyt/o</a:t>
            </a:r>
            <a:r>
              <a:rPr lang="en-US" altLang="en-US" sz="2600" dirty="0"/>
              <a:t> 	cell</a:t>
            </a:r>
          </a:p>
          <a:p>
            <a:r>
              <a:rPr lang="en-US" altLang="en-US" sz="2600" b="1" dirty="0" err="1"/>
              <a:t>derm</a:t>
            </a:r>
            <a:r>
              <a:rPr lang="en-US" altLang="en-US" sz="2600" b="1" dirty="0"/>
              <a:t>/o</a:t>
            </a:r>
            <a:r>
              <a:rPr lang="en-US" altLang="en-US" sz="2600" dirty="0"/>
              <a:t> 	skin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0">
            <a:extLst>
              <a:ext uri="{FF2B5EF4-FFF2-40B4-BE49-F238E27FC236}">
                <a16:creationId xmlns:a16="http://schemas.microsoft.com/office/drawing/2014/main" id="{5F38FB57-9F90-45B2-AB54-4B1E3389B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Combining Forms</a:t>
            </a:r>
            <a:br>
              <a:rPr lang="en-US" altLang="en-US" dirty="0"/>
            </a:br>
            <a:r>
              <a:rPr lang="en-US" altLang="en-US" sz="2400" dirty="0"/>
              <a:t>3 of 7</a:t>
            </a:r>
          </a:p>
        </p:txBody>
      </p:sp>
      <p:sp>
        <p:nvSpPr>
          <p:cNvPr id="11266" name="Rectangle 11">
            <a:extLst>
              <a:ext uri="{FF2B5EF4-FFF2-40B4-BE49-F238E27FC236}">
                <a16:creationId xmlns:a16="http://schemas.microsoft.com/office/drawing/2014/main" id="{8B56A76B-C82E-41DD-87F0-52AAE81F95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/>
              <a:t>dermat/o</a:t>
            </a:r>
            <a:r>
              <a:rPr lang="en-US" altLang="en-US"/>
              <a:t> 	skin</a:t>
            </a:r>
          </a:p>
          <a:p>
            <a:r>
              <a:rPr lang="en-US" altLang="en-US" b="1"/>
              <a:t>electr/o</a:t>
            </a:r>
            <a:r>
              <a:rPr lang="en-US" altLang="en-US"/>
              <a:t> 		electricity</a:t>
            </a:r>
          </a:p>
          <a:p>
            <a:r>
              <a:rPr lang="en-US" altLang="en-US" b="1"/>
              <a:t>encephal/o</a:t>
            </a:r>
            <a:r>
              <a:rPr lang="en-US" altLang="en-US"/>
              <a:t> 	brain</a:t>
            </a:r>
          </a:p>
          <a:p>
            <a:r>
              <a:rPr lang="en-US" altLang="en-US" b="1"/>
              <a:t>enter/o</a:t>
            </a:r>
            <a:r>
              <a:rPr lang="en-US" altLang="en-US"/>
              <a:t> 		intestines </a:t>
            </a:r>
            <a:br>
              <a:rPr lang="en-US" altLang="en-US"/>
            </a:br>
            <a:r>
              <a:rPr lang="en-US" altLang="en-US"/>
              <a:t>			(often the small intestines)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0">
            <a:extLst>
              <a:ext uri="{FF2B5EF4-FFF2-40B4-BE49-F238E27FC236}">
                <a16:creationId xmlns:a16="http://schemas.microsoft.com/office/drawing/2014/main" id="{9ABA1ED5-FD4D-4367-B461-16F2C605B9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Combining Forms</a:t>
            </a:r>
            <a:br>
              <a:rPr lang="en-US" altLang="en-US" dirty="0"/>
            </a:br>
            <a:r>
              <a:rPr lang="en-US" altLang="en-US" sz="2800" dirty="0"/>
              <a:t>4 of 7</a:t>
            </a:r>
          </a:p>
        </p:txBody>
      </p:sp>
      <p:sp>
        <p:nvSpPr>
          <p:cNvPr id="12290" name="Rectangle 11">
            <a:extLst>
              <a:ext uri="{FF2B5EF4-FFF2-40B4-BE49-F238E27FC236}">
                <a16:creationId xmlns:a16="http://schemas.microsoft.com/office/drawing/2014/main" id="{C2445871-EAD3-4E17-A8A3-A0E9A7E369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/>
              <a:t>erythr/o</a:t>
            </a:r>
            <a:r>
              <a:rPr lang="en-US" altLang="en-US"/>
              <a:t> 	red</a:t>
            </a:r>
          </a:p>
          <a:p>
            <a:r>
              <a:rPr lang="en-US" altLang="en-US" b="1"/>
              <a:t>gastr/o</a:t>
            </a:r>
            <a:r>
              <a:rPr lang="en-US" altLang="en-US"/>
              <a:t> 	stomach</a:t>
            </a:r>
          </a:p>
          <a:p>
            <a:r>
              <a:rPr lang="en-US" altLang="en-US" b="1"/>
              <a:t>gnos/o</a:t>
            </a:r>
            <a:r>
              <a:rPr lang="en-US" altLang="en-US"/>
              <a:t>	knowledge</a:t>
            </a:r>
          </a:p>
          <a:p>
            <a:r>
              <a:rPr lang="en-US" altLang="en-US" b="1"/>
              <a:t>gynec/o</a:t>
            </a:r>
            <a:r>
              <a:rPr lang="en-US" altLang="en-US"/>
              <a:t>	woman, female</a:t>
            </a:r>
          </a:p>
          <a:p>
            <a:r>
              <a:rPr lang="en-US" altLang="en-US" b="1"/>
              <a:t>hem/o</a:t>
            </a:r>
            <a:r>
              <a:rPr lang="en-US" altLang="en-US"/>
              <a:t>  	blood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0">
            <a:extLst>
              <a:ext uri="{FF2B5EF4-FFF2-40B4-BE49-F238E27FC236}">
                <a16:creationId xmlns:a16="http://schemas.microsoft.com/office/drawing/2014/main" id="{4B8851CC-C5BA-4DCE-8BBA-D0AD50A807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Combining Forms</a:t>
            </a:r>
            <a:br>
              <a:rPr lang="en-US" altLang="en-US" dirty="0"/>
            </a:br>
            <a:r>
              <a:rPr lang="en-US" altLang="en-US" sz="2400" dirty="0"/>
              <a:t>5 of 7</a:t>
            </a:r>
          </a:p>
        </p:txBody>
      </p:sp>
      <p:sp>
        <p:nvSpPr>
          <p:cNvPr id="13314" name="Rectangle 11">
            <a:extLst>
              <a:ext uri="{FF2B5EF4-FFF2-40B4-BE49-F238E27FC236}">
                <a16:creationId xmlns:a16="http://schemas.microsoft.com/office/drawing/2014/main" id="{BF8816D0-168B-4919-AFD6-90E947280E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 dirty="0" err="1"/>
              <a:t>hemat</a:t>
            </a:r>
            <a:r>
              <a:rPr lang="en-US" altLang="en-US" b="1" dirty="0"/>
              <a:t>/o</a:t>
            </a:r>
            <a:r>
              <a:rPr lang="en-US" altLang="en-US" dirty="0"/>
              <a:t> 	blood</a:t>
            </a:r>
          </a:p>
          <a:p>
            <a:r>
              <a:rPr lang="en-US" altLang="en-US" b="1" dirty="0" err="1"/>
              <a:t>hepat</a:t>
            </a:r>
            <a:r>
              <a:rPr lang="en-US" altLang="en-US" b="1" dirty="0"/>
              <a:t>/o</a:t>
            </a:r>
            <a:r>
              <a:rPr lang="en-US" altLang="en-US" dirty="0"/>
              <a:t> 	liver</a:t>
            </a:r>
          </a:p>
          <a:p>
            <a:r>
              <a:rPr lang="en-US" altLang="en-US" b="1" dirty="0"/>
              <a:t>lapar/o</a:t>
            </a:r>
            <a:r>
              <a:rPr lang="en-US" altLang="en-US" dirty="0"/>
              <a:t> 	abdomen</a:t>
            </a:r>
          </a:p>
          <a:p>
            <a:r>
              <a:rPr lang="en-US" altLang="en-US" b="1" dirty="0"/>
              <a:t>leuk/o</a:t>
            </a:r>
            <a:r>
              <a:rPr lang="en-US" altLang="en-US" dirty="0"/>
              <a:t> 	white</a:t>
            </a:r>
          </a:p>
          <a:p>
            <a:r>
              <a:rPr lang="en-US" altLang="en-US" b="1" dirty="0" err="1"/>
              <a:t>nephr</a:t>
            </a:r>
            <a:r>
              <a:rPr lang="en-US" altLang="en-US" b="1" dirty="0"/>
              <a:t>/o</a:t>
            </a:r>
            <a:r>
              <a:rPr lang="en-US" altLang="en-US" dirty="0"/>
              <a:t> 	kidney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0">
            <a:extLst>
              <a:ext uri="{FF2B5EF4-FFF2-40B4-BE49-F238E27FC236}">
                <a16:creationId xmlns:a16="http://schemas.microsoft.com/office/drawing/2014/main" id="{D4C083BA-D282-486E-87B5-EB5D9C0D6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Combining Forms</a:t>
            </a:r>
            <a:br>
              <a:rPr lang="en-US" altLang="en-US" dirty="0"/>
            </a:br>
            <a:r>
              <a:rPr lang="en-US" altLang="en-US" sz="2400" dirty="0"/>
              <a:t>6 of 7</a:t>
            </a:r>
          </a:p>
        </p:txBody>
      </p:sp>
      <p:sp>
        <p:nvSpPr>
          <p:cNvPr id="14338" name="Rectangle 11">
            <a:extLst>
              <a:ext uri="{FF2B5EF4-FFF2-40B4-BE49-F238E27FC236}">
                <a16:creationId xmlns:a16="http://schemas.microsoft.com/office/drawing/2014/main" id="{8CFAB16B-54B5-4BA5-BF98-C27D70774F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 dirty="0" err="1"/>
              <a:t>neur</a:t>
            </a:r>
            <a:r>
              <a:rPr lang="en-US" altLang="en-US" b="1" dirty="0"/>
              <a:t>/o</a:t>
            </a:r>
            <a:r>
              <a:rPr lang="en-US" altLang="en-US" dirty="0"/>
              <a:t> 		nerve</a:t>
            </a:r>
          </a:p>
          <a:p>
            <a:r>
              <a:rPr lang="en-US" altLang="en-US" b="1" dirty="0" err="1"/>
              <a:t>onc</a:t>
            </a:r>
            <a:r>
              <a:rPr lang="en-US" altLang="en-US" b="1" dirty="0"/>
              <a:t>/o</a:t>
            </a:r>
            <a:r>
              <a:rPr lang="en-US" altLang="en-US" dirty="0"/>
              <a:t> 		tumor</a:t>
            </a:r>
          </a:p>
          <a:p>
            <a:r>
              <a:rPr lang="en-US" altLang="en-US" b="1" dirty="0" err="1"/>
              <a:t>ophthalm</a:t>
            </a:r>
            <a:r>
              <a:rPr lang="en-US" altLang="en-US" b="1" dirty="0"/>
              <a:t>/o</a:t>
            </a:r>
            <a:r>
              <a:rPr lang="en-US" altLang="en-US" dirty="0"/>
              <a:t> 	eye</a:t>
            </a:r>
          </a:p>
          <a:p>
            <a:r>
              <a:rPr lang="en-US" altLang="en-US" b="1" dirty="0" err="1"/>
              <a:t>oste</a:t>
            </a:r>
            <a:r>
              <a:rPr lang="en-US" altLang="en-US" b="1" dirty="0"/>
              <a:t>/o </a:t>
            </a:r>
            <a:r>
              <a:rPr lang="en-US" altLang="en-US" dirty="0"/>
              <a:t> 		bone</a:t>
            </a:r>
          </a:p>
          <a:p>
            <a:r>
              <a:rPr lang="en-US" altLang="en-US" b="1" dirty="0"/>
              <a:t>path/o </a:t>
            </a:r>
            <a:r>
              <a:rPr lang="en-US" altLang="en-US" dirty="0"/>
              <a:t> 		disease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0">
            <a:extLst>
              <a:ext uri="{FF2B5EF4-FFF2-40B4-BE49-F238E27FC236}">
                <a16:creationId xmlns:a16="http://schemas.microsoft.com/office/drawing/2014/main" id="{CF139090-3E9E-4607-A06E-76E50BD9C6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Combining Forms</a:t>
            </a:r>
            <a:br>
              <a:rPr lang="en-US" altLang="en-US" dirty="0"/>
            </a:br>
            <a:r>
              <a:rPr lang="en-US" altLang="en-US" sz="2400" dirty="0"/>
              <a:t>7 of 7</a:t>
            </a:r>
          </a:p>
        </p:txBody>
      </p:sp>
      <p:sp>
        <p:nvSpPr>
          <p:cNvPr id="15362" name="Rectangle 11">
            <a:extLst>
              <a:ext uri="{FF2B5EF4-FFF2-40B4-BE49-F238E27FC236}">
                <a16:creationId xmlns:a16="http://schemas.microsoft.com/office/drawing/2014/main" id="{E82DD0CB-654F-413A-8287-250E36C96F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/>
              <a:t>psych/o</a:t>
            </a:r>
            <a:r>
              <a:rPr lang="en-US" altLang="en-US"/>
              <a:t> 	  mind</a:t>
            </a:r>
          </a:p>
          <a:p>
            <a:r>
              <a:rPr lang="en-US" altLang="en-US" b="1"/>
              <a:t>ren/o</a:t>
            </a:r>
            <a:r>
              <a:rPr lang="en-US" altLang="en-US"/>
              <a:t> 	  kidney</a:t>
            </a:r>
          </a:p>
          <a:p>
            <a:r>
              <a:rPr lang="en-US" altLang="en-US" b="1"/>
              <a:t>rhin/o</a:t>
            </a:r>
            <a:r>
              <a:rPr lang="en-US" altLang="en-US"/>
              <a:t> 	  nose</a:t>
            </a:r>
          </a:p>
          <a:p>
            <a:r>
              <a:rPr lang="en-US" altLang="en-US" b="1"/>
              <a:t>sarc/o</a:t>
            </a:r>
            <a:r>
              <a:rPr lang="en-US" altLang="en-US"/>
              <a:t>  	  flesh</a:t>
            </a:r>
          </a:p>
          <a:p>
            <a:r>
              <a:rPr lang="en-US" altLang="en-US" b="1"/>
              <a:t>thromb/o  </a:t>
            </a:r>
            <a:r>
              <a:rPr lang="en-US" altLang="en-US"/>
              <a:t>clotting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9">
            <a:extLst>
              <a:ext uri="{FF2B5EF4-FFF2-40B4-BE49-F238E27FC236}">
                <a16:creationId xmlns:a16="http://schemas.microsoft.com/office/drawing/2014/main" id="{D99D5F97-C689-42DB-8441-6F5C45F544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Suffixes </a:t>
            </a:r>
            <a:br>
              <a:rPr lang="en-US" altLang="en-US" dirty="0"/>
            </a:br>
            <a:r>
              <a:rPr lang="en-US" altLang="en-US" sz="2400" dirty="0"/>
              <a:t>1 of 5</a:t>
            </a:r>
          </a:p>
        </p:txBody>
      </p:sp>
      <p:sp>
        <p:nvSpPr>
          <p:cNvPr id="16386" name="Rectangle 10">
            <a:extLst>
              <a:ext uri="{FF2B5EF4-FFF2-40B4-BE49-F238E27FC236}">
                <a16:creationId xmlns:a16="http://schemas.microsoft.com/office/drawing/2014/main" id="{05473F38-955A-4AD1-9BB8-C78B2900E0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 dirty="0"/>
              <a:t>- al </a:t>
            </a:r>
            <a:r>
              <a:rPr lang="en-US" altLang="en-US" dirty="0"/>
              <a:t>	  pertaining to</a:t>
            </a:r>
          </a:p>
          <a:p>
            <a:r>
              <a:rPr lang="en-US" altLang="en-US" b="1" dirty="0"/>
              <a:t>- algia</a:t>
            </a:r>
            <a:r>
              <a:rPr lang="en-US" altLang="en-US" dirty="0"/>
              <a:t> 	  pain</a:t>
            </a:r>
          </a:p>
          <a:p>
            <a:r>
              <a:rPr lang="en-US" altLang="en-US" b="1" dirty="0"/>
              <a:t>- cyte </a:t>
            </a:r>
            <a:r>
              <a:rPr lang="en-US" altLang="en-US" dirty="0"/>
              <a:t>	  cell</a:t>
            </a:r>
          </a:p>
          <a:p>
            <a:r>
              <a:rPr lang="en-US" altLang="en-US" b="1" dirty="0"/>
              <a:t>- ectomy	  </a:t>
            </a:r>
            <a:r>
              <a:rPr lang="en-US" altLang="en-US" dirty="0"/>
              <a:t>cutting out; removal, excision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9">
            <a:extLst>
              <a:ext uri="{FF2B5EF4-FFF2-40B4-BE49-F238E27FC236}">
                <a16:creationId xmlns:a16="http://schemas.microsoft.com/office/drawing/2014/main" id="{E49EAFC5-0652-4DD6-8971-18E6EE7B0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Suffixes</a:t>
            </a:r>
            <a:br>
              <a:rPr lang="en-US" altLang="en-US" dirty="0"/>
            </a:br>
            <a:r>
              <a:rPr lang="en-US" altLang="en-US" sz="2400" dirty="0"/>
              <a:t>2 of 5</a:t>
            </a:r>
          </a:p>
        </p:txBody>
      </p:sp>
      <p:sp>
        <p:nvSpPr>
          <p:cNvPr id="17410" name="Rectangle 10">
            <a:extLst>
              <a:ext uri="{FF2B5EF4-FFF2-40B4-BE49-F238E27FC236}">
                <a16:creationId xmlns:a16="http://schemas.microsoft.com/office/drawing/2014/main" id="{B903223D-7613-48B6-B112-39FC909827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/>
              <a:t>- emia </a:t>
            </a:r>
            <a:r>
              <a:rPr lang="en-US" altLang="en-US"/>
              <a:t>	blood condition</a:t>
            </a:r>
          </a:p>
          <a:p>
            <a:r>
              <a:rPr lang="en-US" altLang="en-US" b="1"/>
              <a:t>- globin</a:t>
            </a:r>
            <a:r>
              <a:rPr lang="en-US" altLang="en-US"/>
              <a:t> 	protein</a:t>
            </a:r>
          </a:p>
          <a:p>
            <a:r>
              <a:rPr lang="en-US" altLang="en-US" b="1"/>
              <a:t>- gram</a:t>
            </a:r>
            <a:r>
              <a:rPr lang="en-US" altLang="en-US"/>
              <a:t> 	record</a:t>
            </a:r>
          </a:p>
          <a:p>
            <a:r>
              <a:rPr lang="en-US" altLang="en-US" b="1"/>
              <a:t>- ia </a:t>
            </a:r>
            <a:r>
              <a:rPr lang="en-US" altLang="en-US"/>
              <a:t>	condition</a:t>
            </a:r>
          </a:p>
          <a:p>
            <a:r>
              <a:rPr lang="en-US" altLang="en-US" b="1"/>
              <a:t>- ic</a:t>
            </a:r>
            <a:r>
              <a:rPr lang="en-US" altLang="en-US"/>
              <a:t> 	pertaining to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9">
            <a:extLst>
              <a:ext uri="{FF2B5EF4-FFF2-40B4-BE49-F238E27FC236}">
                <a16:creationId xmlns:a16="http://schemas.microsoft.com/office/drawing/2014/main" id="{A1B0B982-9FCF-411B-989E-3BC6E7ABF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Suffixes</a:t>
            </a:r>
            <a:br>
              <a:rPr lang="en-US" altLang="en-US" dirty="0"/>
            </a:br>
            <a:r>
              <a:rPr lang="en-US" altLang="en-US" sz="2400" dirty="0"/>
              <a:t>3 of 5</a:t>
            </a:r>
          </a:p>
        </p:txBody>
      </p:sp>
      <p:sp>
        <p:nvSpPr>
          <p:cNvPr id="18434" name="Rectangle 10">
            <a:extLst>
              <a:ext uri="{FF2B5EF4-FFF2-40B4-BE49-F238E27FC236}">
                <a16:creationId xmlns:a16="http://schemas.microsoft.com/office/drawing/2014/main" id="{6E2B9C6C-8536-44A8-9D1E-88FF4DA808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/>
              <a:t>- ism </a:t>
            </a:r>
            <a:r>
              <a:rPr lang="en-US" altLang="en-US"/>
              <a:t>	condition, process</a:t>
            </a:r>
          </a:p>
          <a:p>
            <a:r>
              <a:rPr lang="en-US" altLang="en-US" b="1"/>
              <a:t>- itis </a:t>
            </a:r>
            <a:r>
              <a:rPr lang="en-US" altLang="en-US"/>
              <a:t>	inflammation</a:t>
            </a:r>
          </a:p>
          <a:p>
            <a:r>
              <a:rPr lang="en-US" altLang="en-US" b="1"/>
              <a:t>- logist </a:t>
            </a:r>
            <a:r>
              <a:rPr lang="en-US" altLang="en-US"/>
              <a:t>	specialist in the study of</a:t>
            </a:r>
          </a:p>
          <a:p>
            <a:r>
              <a:rPr lang="en-US" altLang="en-US" b="1"/>
              <a:t>- logy </a:t>
            </a:r>
            <a:r>
              <a:rPr lang="en-US" altLang="en-US"/>
              <a:t>	study of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9">
            <a:extLst>
              <a:ext uri="{FF2B5EF4-FFF2-40B4-BE49-F238E27FC236}">
                <a16:creationId xmlns:a16="http://schemas.microsoft.com/office/drawing/2014/main" id="{D30EB818-CE05-45A0-8824-C79F2DC72F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Suffixes</a:t>
            </a:r>
            <a:br>
              <a:rPr lang="en-US" altLang="en-US" dirty="0"/>
            </a:br>
            <a:r>
              <a:rPr lang="en-US" altLang="en-US" sz="2400" dirty="0"/>
              <a:t>4 of 5</a:t>
            </a:r>
          </a:p>
        </p:txBody>
      </p:sp>
      <p:sp>
        <p:nvSpPr>
          <p:cNvPr id="19458" name="Rectangle 10">
            <a:extLst>
              <a:ext uri="{FF2B5EF4-FFF2-40B4-BE49-F238E27FC236}">
                <a16:creationId xmlns:a16="http://schemas.microsoft.com/office/drawing/2014/main" id="{48348D48-2206-475D-AB40-BE18203C11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/>
              <a:t>- oma </a:t>
            </a:r>
            <a:r>
              <a:rPr lang="en-US" altLang="en-US"/>
              <a:t>	tumor, mass</a:t>
            </a:r>
          </a:p>
          <a:p>
            <a:r>
              <a:rPr lang="en-US" altLang="en-US" b="1"/>
              <a:t>- opsy </a:t>
            </a:r>
            <a:r>
              <a:rPr lang="en-US" altLang="en-US"/>
              <a:t>	process of viewing </a:t>
            </a:r>
          </a:p>
          <a:p>
            <a:r>
              <a:rPr lang="en-US" altLang="en-US" b="1"/>
              <a:t>- osis </a:t>
            </a:r>
            <a:r>
              <a:rPr lang="en-US" altLang="en-US"/>
              <a:t>	abnormal condition</a:t>
            </a:r>
          </a:p>
          <a:p>
            <a:r>
              <a:rPr lang="en-US" altLang="en-US" b="1"/>
              <a:t>- scope </a:t>
            </a:r>
            <a:r>
              <a:rPr lang="en-US" altLang="en-US"/>
              <a:t>	instrument to visually examine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9">
            <a:extLst>
              <a:ext uri="{FF2B5EF4-FFF2-40B4-BE49-F238E27FC236}">
                <a16:creationId xmlns:a16="http://schemas.microsoft.com/office/drawing/2014/main" id="{F8E24720-9205-4D3F-B5C2-CA8CC36BEB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Suffixes </a:t>
            </a:r>
            <a:br>
              <a:rPr lang="en-US" altLang="en-US" dirty="0"/>
            </a:br>
            <a:r>
              <a:rPr lang="en-US" altLang="en-US" sz="2400" dirty="0"/>
              <a:t>5 of 5</a:t>
            </a:r>
          </a:p>
        </p:txBody>
      </p:sp>
      <p:sp>
        <p:nvSpPr>
          <p:cNvPr id="20482" name="Rectangle 10">
            <a:extLst>
              <a:ext uri="{FF2B5EF4-FFF2-40B4-BE49-F238E27FC236}">
                <a16:creationId xmlns:a16="http://schemas.microsoft.com/office/drawing/2014/main" id="{B330CB56-72DD-42EA-9EC7-D526A67F96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/>
              <a:t>- scopy </a:t>
            </a:r>
            <a:r>
              <a:rPr lang="en-US" altLang="en-US"/>
              <a:t>	process of visual examination</a:t>
            </a:r>
          </a:p>
          <a:p>
            <a:r>
              <a:rPr lang="en-US" altLang="en-US" b="1"/>
              <a:t>- sis </a:t>
            </a:r>
            <a:r>
              <a:rPr lang="en-US" altLang="en-US"/>
              <a:t>	state of</a:t>
            </a:r>
          </a:p>
          <a:p>
            <a:r>
              <a:rPr lang="en-US" altLang="en-US" b="1"/>
              <a:t>- tomy </a:t>
            </a:r>
            <a:r>
              <a:rPr lang="en-US" altLang="en-US"/>
              <a:t>	process of cutting into (incision)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0">
            <a:extLst>
              <a:ext uri="{FF2B5EF4-FFF2-40B4-BE49-F238E27FC236}">
                <a16:creationId xmlns:a16="http://schemas.microsoft.com/office/drawing/2014/main" id="{0DEB5EB0-83BF-4F46-8394-47BF4FA24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Prefixes</a:t>
            </a:r>
            <a:br>
              <a:rPr lang="en-US" altLang="en-US" dirty="0"/>
            </a:br>
            <a:r>
              <a:rPr lang="en-US" altLang="en-US" sz="2400" dirty="0"/>
              <a:t>1 of 3</a:t>
            </a:r>
          </a:p>
        </p:txBody>
      </p:sp>
      <p:sp>
        <p:nvSpPr>
          <p:cNvPr id="21506" name="Rectangle 11">
            <a:extLst>
              <a:ext uri="{FF2B5EF4-FFF2-40B4-BE49-F238E27FC236}">
                <a16:creationId xmlns:a16="http://schemas.microsoft.com/office/drawing/2014/main" id="{622DFFEE-85B8-485E-AE1F-9899FD5C39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 dirty="0"/>
              <a:t>a-, an-</a:t>
            </a:r>
            <a:r>
              <a:rPr lang="en-US" altLang="en-US" dirty="0"/>
              <a:t>	no, not</a:t>
            </a:r>
          </a:p>
          <a:p>
            <a:r>
              <a:rPr lang="en-US" altLang="en-US" b="1" dirty="0" err="1"/>
              <a:t>aut</a:t>
            </a:r>
            <a:r>
              <a:rPr lang="en-US" altLang="en-US" b="1" dirty="0"/>
              <a:t>-</a:t>
            </a:r>
            <a:r>
              <a:rPr lang="en-US" altLang="en-US" dirty="0"/>
              <a:t>	self</a:t>
            </a:r>
          </a:p>
          <a:p>
            <a:r>
              <a:rPr lang="en-US" altLang="en-US" b="1" dirty="0"/>
              <a:t>dia-</a:t>
            </a:r>
            <a:r>
              <a:rPr lang="en-US" altLang="en-US" dirty="0"/>
              <a:t>	complete, through</a:t>
            </a:r>
          </a:p>
          <a:p>
            <a:r>
              <a:rPr lang="en-US" altLang="en-US" b="1" dirty="0" err="1"/>
              <a:t>dys</a:t>
            </a:r>
            <a:r>
              <a:rPr lang="en-US" altLang="en-US" b="1" dirty="0"/>
              <a:t>-</a:t>
            </a:r>
            <a:r>
              <a:rPr lang="en-US" altLang="en-US" dirty="0"/>
              <a:t>	bad, painful, difficult, abnormal</a:t>
            </a:r>
          </a:p>
          <a:p>
            <a:r>
              <a:rPr lang="en-US" altLang="en-US" b="1" dirty="0"/>
              <a:t>endo-</a:t>
            </a:r>
            <a:r>
              <a:rPr lang="en-US" altLang="en-US" dirty="0"/>
              <a:t>	within</a:t>
            </a:r>
          </a:p>
          <a:p>
            <a:r>
              <a:rPr lang="en-US" altLang="en-US" b="1" dirty="0"/>
              <a:t>epi-</a:t>
            </a:r>
            <a:r>
              <a:rPr lang="en-US" altLang="en-US" dirty="0"/>
              <a:t>	above, upon, on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">
            <a:extLst>
              <a:ext uri="{FF2B5EF4-FFF2-40B4-BE49-F238E27FC236}">
                <a16:creationId xmlns:a16="http://schemas.microsoft.com/office/drawing/2014/main" id="{EBED3347-D211-4F5B-8124-D68A770698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Prefixes</a:t>
            </a:r>
            <a:br>
              <a:rPr lang="en-US" altLang="en-US" dirty="0"/>
            </a:br>
            <a:r>
              <a:rPr lang="en-US" altLang="en-US" sz="2400" dirty="0"/>
              <a:t>2 of 3</a:t>
            </a:r>
          </a:p>
        </p:txBody>
      </p:sp>
      <p:sp>
        <p:nvSpPr>
          <p:cNvPr id="22530" name="Rectangle 11">
            <a:extLst>
              <a:ext uri="{FF2B5EF4-FFF2-40B4-BE49-F238E27FC236}">
                <a16:creationId xmlns:a16="http://schemas.microsoft.com/office/drawing/2014/main" id="{DA6F0B0A-30A6-44F7-84F0-A256215D1A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 dirty="0" err="1"/>
              <a:t>exo</a:t>
            </a:r>
            <a:r>
              <a:rPr lang="en-US" altLang="en-US" b="1" dirty="0"/>
              <a:t>-</a:t>
            </a:r>
            <a:r>
              <a:rPr lang="en-US" altLang="en-US" dirty="0"/>
              <a:t>	outside</a:t>
            </a:r>
          </a:p>
          <a:p>
            <a:r>
              <a:rPr lang="en-US" altLang="en-US" b="1" dirty="0"/>
              <a:t>hyper-</a:t>
            </a:r>
            <a:r>
              <a:rPr lang="en-US" altLang="en-US" dirty="0"/>
              <a:t>	excessive, more than normal, too much</a:t>
            </a:r>
          </a:p>
          <a:p>
            <a:r>
              <a:rPr lang="en-US" altLang="en-US" b="1" dirty="0"/>
              <a:t>hypo-</a:t>
            </a:r>
            <a:r>
              <a:rPr lang="en-US" altLang="en-US" dirty="0"/>
              <a:t>	below, less than normal, under</a:t>
            </a:r>
          </a:p>
          <a:p>
            <a:r>
              <a:rPr lang="en-US" altLang="en-US" b="1" dirty="0"/>
              <a:t>pan-	</a:t>
            </a:r>
            <a:r>
              <a:rPr lang="en-US" altLang="en-US" dirty="0"/>
              <a:t>all</a:t>
            </a:r>
          </a:p>
          <a:p>
            <a:r>
              <a:rPr lang="en-US" altLang="en-US" b="1" dirty="0"/>
              <a:t>peri-</a:t>
            </a:r>
            <a:r>
              <a:rPr lang="en-US" altLang="en-US" dirty="0"/>
              <a:t>	surrounding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0">
            <a:extLst>
              <a:ext uri="{FF2B5EF4-FFF2-40B4-BE49-F238E27FC236}">
                <a16:creationId xmlns:a16="http://schemas.microsoft.com/office/drawing/2014/main" id="{EC1F14B0-EAE9-498C-A166-35AFE31943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Prefixes</a:t>
            </a:r>
            <a:br>
              <a:rPr lang="en-US" altLang="en-US" dirty="0"/>
            </a:br>
            <a:r>
              <a:rPr lang="en-US" altLang="en-US" sz="2400" dirty="0"/>
              <a:t>3 of 3</a:t>
            </a:r>
          </a:p>
        </p:txBody>
      </p:sp>
      <p:sp>
        <p:nvSpPr>
          <p:cNvPr id="23554" name="Rectangle 11">
            <a:extLst>
              <a:ext uri="{FF2B5EF4-FFF2-40B4-BE49-F238E27FC236}">
                <a16:creationId xmlns:a16="http://schemas.microsoft.com/office/drawing/2014/main" id="{59D22D87-B54A-4893-8EB2-26B1374B06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b="1" dirty="0"/>
              <a:t>pro-</a:t>
            </a:r>
            <a:r>
              <a:rPr lang="en-US" altLang="en-US" dirty="0"/>
              <a:t>	before, forward</a:t>
            </a:r>
          </a:p>
          <a:p>
            <a:r>
              <a:rPr lang="en-US" altLang="en-US" b="1" dirty="0"/>
              <a:t>re-</a:t>
            </a:r>
            <a:r>
              <a:rPr lang="en-US" altLang="en-US" dirty="0"/>
              <a:t>		back</a:t>
            </a:r>
          </a:p>
          <a:p>
            <a:r>
              <a:rPr lang="en-US" altLang="en-US" b="1" dirty="0"/>
              <a:t>retro-</a:t>
            </a:r>
            <a:r>
              <a:rPr lang="en-US" altLang="en-US" dirty="0"/>
              <a:t>	behind</a:t>
            </a:r>
          </a:p>
          <a:p>
            <a:r>
              <a:rPr lang="en-US" altLang="en-US" b="1" dirty="0"/>
              <a:t>sub-</a:t>
            </a:r>
            <a:r>
              <a:rPr lang="en-US" altLang="en-US" dirty="0"/>
              <a:t>	below, under</a:t>
            </a:r>
          </a:p>
          <a:p>
            <a:r>
              <a:rPr lang="en-US" altLang="en-US" b="1" dirty="0"/>
              <a:t>trans-</a:t>
            </a:r>
            <a:r>
              <a:rPr lang="en-US" altLang="en-US" dirty="0"/>
              <a:t>	across, through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7267CD2A-FFEF-496B-B37A-367C2847F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Medical Scramble</a:t>
            </a:r>
            <a:br>
              <a:rPr lang="en-US" altLang="en-US" dirty="0"/>
            </a:br>
            <a:r>
              <a:rPr lang="en-US" altLang="en-US" sz="2400" dirty="0"/>
              <a:t>Questions 1-3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4F420F54-DE54-4809-BCD7-C3213DBA39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514350" indent="-514350">
              <a:buSzPct val="100000"/>
              <a:buFont typeface="Calibri" panose="020F0502020204030204" pitchFamily="34" charset="0"/>
              <a:buAutoNum type="arabicPeriod"/>
            </a:pPr>
            <a:r>
              <a:rPr lang="en-US" altLang="en-US"/>
              <a:t>Pertaining to the heart </a:t>
            </a:r>
            <a:br>
              <a:rPr lang="en-US" altLang="en-US"/>
            </a:br>
            <a:r>
              <a:rPr lang="en-US" altLang="en-US"/>
              <a:t>	D A </a:t>
            </a:r>
            <a:r>
              <a:rPr lang="en-US" altLang="en-US" b="1" u="sng"/>
              <a:t>C</a:t>
            </a:r>
            <a:r>
              <a:rPr lang="en-US" altLang="en-US"/>
              <a:t> C I R A</a:t>
            </a:r>
          </a:p>
          <a:p>
            <a:pPr marL="514350" indent="-514350">
              <a:buSzPct val="100000"/>
              <a:buFont typeface="Calibri" panose="020F0502020204030204" pitchFamily="34" charset="0"/>
              <a:buAutoNum type="arabicPeriod"/>
            </a:pPr>
            <a:endParaRPr lang="en-US" altLang="en-US"/>
          </a:p>
          <a:p>
            <a:pPr marL="514350" indent="-514350">
              <a:buSzPct val="100000"/>
              <a:buFont typeface="Calibri" panose="020F0502020204030204" pitchFamily="34" charset="0"/>
              <a:buAutoNum type="arabicPeriod"/>
            </a:pPr>
            <a:r>
              <a:rPr lang="en-US" altLang="en-US"/>
              <a:t>Nerve pain</a:t>
            </a:r>
            <a:br>
              <a:rPr lang="en-US" altLang="en-US"/>
            </a:br>
            <a:r>
              <a:rPr lang="en-US" altLang="en-US"/>
              <a:t>	U G A </a:t>
            </a:r>
            <a:r>
              <a:rPr lang="en-US" altLang="en-US" b="1" u="sng"/>
              <a:t>R</a:t>
            </a:r>
            <a:r>
              <a:rPr lang="en-US" altLang="en-US"/>
              <a:t> E</a:t>
            </a:r>
            <a:r>
              <a:rPr lang="en-US" altLang="en-US" b="1"/>
              <a:t> </a:t>
            </a:r>
            <a:r>
              <a:rPr lang="en-US" altLang="en-US" b="1" u="sng"/>
              <a:t>N</a:t>
            </a:r>
            <a:r>
              <a:rPr lang="en-US" altLang="en-US"/>
              <a:t> L A I</a:t>
            </a:r>
          </a:p>
          <a:p>
            <a:pPr marL="514350" indent="-514350">
              <a:buSzPct val="100000"/>
              <a:buFont typeface="Calibri" panose="020F0502020204030204" pitchFamily="34" charset="0"/>
              <a:buAutoNum type="arabicPeriod"/>
            </a:pPr>
            <a:endParaRPr lang="en-US" altLang="en-US"/>
          </a:p>
          <a:p>
            <a:pPr marL="514350" indent="-514350">
              <a:buSzPct val="100000"/>
              <a:buFont typeface="Calibri" panose="020F0502020204030204" pitchFamily="34" charset="0"/>
              <a:buAutoNum type="arabicPeriod"/>
            </a:pPr>
            <a:r>
              <a:rPr lang="en-US" altLang="en-US"/>
              <a:t>Deficiency of hemoglobin causes this condition</a:t>
            </a:r>
            <a:br>
              <a:rPr lang="en-US" altLang="en-US"/>
            </a:br>
            <a:r>
              <a:rPr lang="en-US" altLang="en-US"/>
              <a:t>	I </a:t>
            </a:r>
            <a:r>
              <a:rPr lang="en-US" altLang="en-US" b="1" u="sng"/>
              <a:t>M</a:t>
            </a:r>
            <a:r>
              <a:rPr lang="en-US" altLang="en-US"/>
              <a:t> E A N A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3ACB62A4-BBF8-4179-ACFB-A81FD2F65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Medical Scramble</a:t>
            </a:r>
            <a:br>
              <a:rPr lang="en-US" altLang="en-US" dirty="0"/>
            </a:br>
            <a:r>
              <a:rPr lang="en-US" altLang="en-US" sz="2400" dirty="0"/>
              <a:t>Questions 4-6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92CB5B2A-372C-452B-91F0-9A48E1B1BB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514350" indent="-514350">
              <a:buSzPct val="100000"/>
              <a:buFont typeface="Calibri" panose="020F0502020204030204" pitchFamily="34" charset="0"/>
              <a:buAutoNum type="arabicPeriod" startAt="4"/>
            </a:pPr>
            <a:r>
              <a:rPr lang="en-US" altLang="en-US" dirty="0"/>
              <a:t>Study of cells</a:t>
            </a:r>
            <a:br>
              <a:rPr lang="en-US" altLang="en-US" dirty="0"/>
            </a:br>
            <a:r>
              <a:rPr lang="en-US" altLang="en-US" dirty="0"/>
              <a:t>G L Y C </a:t>
            </a:r>
            <a:r>
              <a:rPr lang="en-US" altLang="en-US" b="1" u="sng" dirty="0"/>
              <a:t>O</a:t>
            </a:r>
            <a:r>
              <a:rPr lang="en-US" altLang="en-US" dirty="0"/>
              <a:t> T O Y</a:t>
            </a:r>
          </a:p>
          <a:p>
            <a:pPr marL="514350" indent="-514350">
              <a:buSzPct val="100000"/>
              <a:buFont typeface="Calibri" panose="020F0502020204030204" pitchFamily="34" charset="0"/>
              <a:buAutoNum type="arabicPeriod" startAt="4"/>
            </a:pPr>
            <a:endParaRPr lang="en-US" altLang="en-US" dirty="0"/>
          </a:p>
          <a:p>
            <a:pPr marL="514350" indent="-514350">
              <a:buSzPct val="100000"/>
              <a:buFont typeface="Calibri" panose="020F0502020204030204" pitchFamily="34" charset="0"/>
              <a:buAutoNum type="arabicPeriod" startAt="4"/>
            </a:pPr>
            <a:r>
              <a:rPr lang="en-US" altLang="en-US" dirty="0"/>
              <a:t>Infants are often born in this position…head first!</a:t>
            </a:r>
            <a:br>
              <a:rPr lang="en-US" altLang="en-US" dirty="0"/>
            </a:br>
            <a:r>
              <a:rPr lang="en-US" altLang="en-US" dirty="0"/>
              <a:t>P C L </a:t>
            </a:r>
            <a:r>
              <a:rPr lang="en-US" altLang="en-US" b="1" u="sng" dirty="0"/>
              <a:t>A</a:t>
            </a:r>
            <a:r>
              <a:rPr lang="en-US" altLang="en-US" dirty="0"/>
              <a:t> H I E </a:t>
            </a:r>
            <a:r>
              <a:rPr lang="en-US" altLang="en-US" b="1" u="sng" dirty="0"/>
              <a:t>C</a:t>
            </a:r>
          </a:p>
          <a:p>
            <a:pPr marL="514350" indent="-514350">
              <a:buSzPct val="100000"/>
              <a:buFont typeface="Calibri" panose="020F0502020204030204" pitchFamily="34" charset="0"/>
              <a:buAutoNum type="arabicPeriod" startAt="4"/>
            </a:pPr>
            <a:endParaRPr lang="en-US" altLang="en-US" b="1" u="sng" dirty="0"/>
          </a:p>
          <a:p>
            <a:pPr marL="514350" indent="-514350">
              <a:buSzPct val="100000"/>
              <a:buFont typeface="Calibri" panose="020F0502020204030204" pitchFamily="34" charset="0"/>
              <a:buAutoNum type="arabicPeriod" startAt="4"/>
            </a:pPr>
            <a:r>
              <a:rPr lang="en-US" altLang="en-US" dirty="0"/>
              <a:t>Inflammation of a gland</a:t>
            </a:r>
            <a:br>
              <a:rPr lang="en-US" altLang="en-US" dirty="0"/>
            </a:br>
            <a:r>
              <a:rPr lang="en-US" altLang="en-US" dirty="0"/>
              <a:t>N </a:t>
            </a:r>
            <a:r>
              <a:rPr lang="en-US" altLang="en-US" b="1" u="sng" dirty="0"/>
              <a:t>I</a:t>
            </a:r>
            <a:r>
              <a:rPr lang="en-US" altLang="en-US" dirty="0"/>
              <a:t> D I E </a:t>
            </a:r>
            <a:r>
              <a:rPr lang="en-US" altLang="en-US" b="1" u="sng" dirty="0"/>
              <a:t>A</a:t>
            </a:r>
            <a:r>
              <a:rPr lang="en-US" altLang="en-US" dirty="0"/>
              <a:t> S T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>
            <a:extLst>
              <a:ext uri="{FF2B5EF4-FFF2-40B4-BE49-F238E27FC236}">
                <a16:creationId xmlns:a16="http://schemas.microsoft.com/office/drawing/2014/main" id="{3DBA8145-6983-4BAC-A0E3-A501F5858F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Medical Scramble</a:t>
            </a:r>
            <a:br>
              <a:rPr lang="en-US" altLang="en-US" dirty="0"/>
            </a:br>
            <a:r>
              <a:rPr lang="en-US" altLang="en-US" sz="2400" dirty="0"/>
              <a:t>Bonus Term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F30A655-577D-4E1D-B4A5-4B5F275E12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>
              <a:buFont typeface="Wingdings 2" pitchFamily="18" charset="2"/>
              <a:buChar char=""/>
              <a:defRPr/>
            </a:pPr>
            <a:r>
              <a:rPr lang="en-US" dirty="0"/>
              <a:t>Bonus Term: Malignant diagnosis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dirty="0"/>
              <a:t>	C R N M O A C I A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4ad56386a1bf69cb064bbbd491c45b279a867c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9353</TotalTime>
  <Pages>0</Pages>
  <Words>1436</Words>
  <Characters>0</Characters>
  <Application>Microsoft Office PowerPoint</Application>
  <PresentationFormat>On-screen Show (4:3)</PresentationFormat>
  <Lines>0</Lines>
  <Paragraphs>223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Lucida Grande</vt:lpstr>
      <vt:lpstr>Times New Roman</vt:lpstr>
      <vt:lpstr>Wingdings</vt:lpstr>
      <vt:lpstr>Wingdings 2</vt:lpstr>
      <vt:lpstr>Wingdings 3</vt:lpstr>
      <vt:lpstr>Office Theme</vt:lpstr>
      <vt:lpstr>Basic Word Structure</vt:lpstr>
      <vt:lpstr>Learning Objectives</vt:lpstr>
      <vt:lpstr>Important Word Parts</vt:lpstr>
      <vt:lpstr>General Rules</vt:lpstr>
      <vt:lpstr>Word Division  1 of 2</vt:lpstr>
      <vt:lpstr> Word Division 2 of 2 </vt:lpstr>
      <vt:lpstr>Combining Forms 1 of 7</vt:lpstr>
      <vt:lpstr>Combining Forms  2 of 7</vt:lpstr>
      <vt:lpstr>Combining Forms 3 of 7</vt:lpstr>
      <vt:lpstr>Combining Forms 4 of 7</vt:lpstr>
      <vt:lpstr>Combining Forms 5 of 7</vt:lpstr>
      <vt:lpstr>Combining Forms 6 of 7</vt:lpstr>
      <vt:lpstr>Combining Forms 7 of 7</vt:lpstr>
      <vt:lpstr>Suffixes  1 of 5</vt:lpstr>
      <vt:lpstr>Suffixes 2 of 5</vt:lpstr>
      <vt:lpstr>Suffixes 3 of 5</vt:lpstr>
      <vt:lpstr>Suffixes 4 of 5</vt:lpstr>
      <vt:lpstr>Suffixes  5 of 5</vt:lpstr>
      <vt:lpstr>Prefixes 1 of 3</vt:lpstr>
      <vt:lpstr>Prefixes 2 of 3</vt:lpstr>
      <vt:lpstr>Prefixes 3 of 3</vt:lpstr>
      <vt:lpstr>Medical Scramble Questions 1-3</vt:lpstr>
      <vt:lpstr>Medical Scramble Questions 4-6</vt:lpstr>
      <vt:lpstr>Medical Scramble Bonus Term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Language of Medicine A Write-in Text Explaining Medical Terms 7th Edition Davi-Ellen Chabner, B.A., M.A.T.</dc:title>
  <dc:creator>dell</dc:creator>
  <cp:lastModifiedBy>Zameer Ahmad (IL-IN)</cp:lastModifiedBy>
  <cp:revision>190</cp:revision>
  <dcterms:modified xsi:type="dcterms:W3CDTF">2021-12-02T14:05:08Z</dcterms:modified>
</cp:coreProperties>
</file>