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gooC3BnRwxOxPZYDG5lM5cZYt9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3" name="Google Shape;7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6" name="Google Shape;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0" name="Google Shape;1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Textbook Figure 3.2, A Typical Cell. </a:t>
            </a:r>
            <a:endParaRPr/>
          </a:p>
        </p:txBody>
      </p:sp>
      <p:sp>
        <p:nvSpPr>
          <p:cNvPr id="101" name="Google Shape;101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7" name="Google Shape;1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Textbook Figure 3.3, </a:t>
            </a:r>
            <a:r>
              <a:rPr lang="en-US" sz="12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Structure of the Cell Membrane: Phospholipid Bilayer and Protein.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8" name="Google Shape;1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5" name="Google Shape;13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2" name="Google Shape;1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3" name="Google Shape;143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9" name="Google Shape;14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0" name="Google Shape;150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6" name="Google Shape;15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7" name="Google Shape;157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3" name="Google Shape;16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0" name="Google Shape;17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7" name="Google Shape;17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Textbook Figure 3.13, Cell Cycle: Interphase and Mitosis.</a:t>
            </a:r>
            <a:endParaRPr/>
          </a:p>
        </p:txBody>
      </p:sp>
      <p:sp>
        <p:nvSpPr>
          <p:cNvPr id="178" name="Google Shape;178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4" name="Google Shape;18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Textbook Figure 3.14, Stages of Mitosis.</a:t>
            </a:r>
            <a:endParaRPr/>
          </a:p>
        </p:txBody>
      </p:sp>
      <p:sp>
        <p:nvSpPr>
          <p:cNvPr id="185" name="Google Shape;185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1" name="Google Shape;19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Textbook Figure 3.15, Cell Differentiation. </a:t>
            </a:r>
            <a:endParaRPr/>
          </a:p>
        </p:txBody>
      </p:sp>
      <p:sp>
        <p:nvSpPr>
          <p:cNvPr id="192" name="Google Shape;192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8" name="Google Shape;19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5" name="Google Shape;20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" type="body"/>
          </p:nvPr>
        </p:nvSpPr>
        <p:spPr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⬤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ctrTitle"/>
          </p:nvPr>
        </p:nvSpPr>
        <p:spPr>
          <a:xfrm>
            <a:off x="685800" y="1143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" type="subTitle"/>
          </p:nvPr>
        </p:nvSpPr>
        <p:spPr>
          <a:xfrm>
            <a:off x="1371600" y="28194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SzPts val="168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84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24" name="Google Shape;24;p25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6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6"/>
          <p:cNvSpPr txBox="1"/>
          <p:nvPr>
            <p:ph idx="1" type="body"/>
          </p:nvPr>
        </p:nvSpPr>
        <p:spPr>
          <a:xfrm>
            <a:off x="685800" y="1641475"/>
            <a:ext cx="38100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⬤"/>
              <a:defRPr sz="2800"/>
            </a:lvl1pPr>
            <a:lvl2pPr indent="-350519" lvl="1" marL="914400" algn="l">
              <a:spcBef>
                <a:spcPts val="480"/>
              </a:spcBef>
              <a:spcAft>
                <a:spcPts val="0"/>
              </a:spcAft>
              <a:buSzPts val="1920"/>
              <a:buChar char="⮚"/>
              <a:defRPr sz="2400"/>
            </a:lvl2pPr>
            <a:lvl3pPr indent="-374650" lvl="2" marL="137160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  <a:defRPr sz="2000"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9pPr>
          </a:lstStyle>
          <a:p/>
        </p:txBody>
      </p:sp>
      <p:sp>
        <p:nvSpPr>
          <p:cNvPr id="28" name="Google Shape;28;p26"/>
          <p:cNvSpPr txBox="1"/>
          <p:nvPr>
            <p:ph idx="2" type="body"/>
          </p:nvPr>
        </p:nvSpPr>
        <p:spPr>
          <a:xfrm>
            <a:off x="4648200" y="1641475"/>
            <a:ext cx="38100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⬤"/>
              <a:defRPr sz="2800"/>
            </a:lvl1pPr>
            <a:lvl2pPr indent="-350519" lvl="1" marL="914400" algn="l">
              <a:spcBef>
                <a:spcPts val="480"/>
              </a:spcBef>
              <a:spcAft>
                <a:spcPts val="0"/>
              </a:spcAft>
              <a:buSzPts val="1920"/>
              <a:buChar char="⮚"/>
              <a:defRPr sz="2400"/>
            </a:lvl2pPr>
            <a:lvl3pPr indent="-374650" lvl="2" marL="137160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  <a:defRPr sz="2000"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9pPr>
          </a:lstStyle>
          <a:p/>
        </p:txBody>
      </p:sp>
      <p:sp>
        <p:nvSpPr>
          <p:cNvPr id="29" name="Google Shape;29;p26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207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33" name="Google Shape;33;p2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⬤"/>
              <a:defRPr sz="2400"/>
            </a:lvl1pPr>
            <a:lvl2pPr indent="-330200" lvl="1" marL="914400" algn="l">
              <a:spcBef>
                <a:spcPts val="400"/>
              </a:spcBef>
              <a:spcAft>
                <a:spcPts val="0"/>
              </a:spcAft>
              <a:buSzPts val="1600"/>
              <a:buChar char="⮚"/>
              <a:defRPr sz="2000"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Font typeface="Arial"/>
              <a:buChar char="•"/>
              <a:defRPr sz="1800"/>
            </a:lvl3pPr>
            <a:lvl4pPr indent="-304800" lvl="3" marL="1828800" algn="l">
              <a:spcBef>
                <a:spcPts val="320"/>
              </a:spcBef>
              <a:spcAft>
                <a:spcPts val="0"/>
              </a:spcAft>
              <a:buSzPts val="1200"/>
              <a:buChar char="⮞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9pPr>
          </a:lstStyle>
          <a:p/>
        </p:txBody>
      </p:sp>
      <p:sp>
        <p:nvSpPr>
          <p:cNvPr id="34" name="Google Shape;34;p2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207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35" name="Google Shape;35;p2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⬤"/>
              <a:defRPr sz="2400"/>
            </a:lvl1pPr>
            <a:lvl2pPr indent="-330200" lvl="1" marL="914400" algn="l">
              <a:spcBef>
                <a:spcPts val="400"/>
              </a:spcBef>
              <a:spcAft>
                <a:spcPts val="0"/>
              </a:spcAft>
              <a:buSzPts val="1600"/>
              <a:buChar char="⮚"/>
              <a:defRPr sz="2000"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Font typeface="Arial"/>
              <a:buChar char="•"/>
              <a:defRPr sz="1800"/>
            </a:lvl3pPr>
            <a:lvl4pPr indent="-304800" lvl="3" marL="1828800" algn="l">
              <a:spcBef>
                <a:spcPts val="320"/>
              </a:spcBef>
              <a:spcAft>
                <a:spcPts val="0"/>
              </a:spcAft>
              <a:buSzPts val="1200"/>
              <a:buChar char="⮞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9pPr>
          </a:lstStyle>
          <a:p/>
        </p:txBody>
      </p:sp>
      <p:sp>
        <p:nvSpPr>
          <p:cNvPr id="36" name="Google Shape;36;p27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8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8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⬤"/>
              <a:defRPr sz="3200"/>
            </a:lvl1pPr>
            <a:lvl2pPr indent="-370840" lvl="1" marL="914400" algn="l">
              <a:spcBef>
                <a:spcPts val="560"/>
              </a:spcBef>
              <a:spcAft>
                <a:spcPts val="0"/>
              </a:spcAft>
              <a:buSzPts val="2240"/>
              <a:buChar char="⮚"/>
              <a:defRPr sz="2800"/>
            </a:lvl2pPr>
            <a:lvl3pPr indent="-403860" lvl="2" marL="1371600" algn="l">
              <a:spcBef>
                <a:spcPts val="480"/>
              </a:spcBef>
              <a:spcAft>
                <a:spcPts val="0"/>
              </a:spcAft>
              <a:buSzPts val="2760"/>
              <a:buFont typeface="Arial"/>
              <a:buChar char="•"/>
              <a:defRPr sz="2400"/>
            </a:lvl3pPr>
            <a:lvl4pPr indent="-323850" lvl="3" marL="1828800" algn="l">
              <a:spcBef>
                <a:spcPts val="400"/>
              </a:spcBef>
              <a:spcAft>
                <a:spcPts val="0"/>
              </a:spcAft>
              <a:buSzPts val="1500"/>
              <a:buChar char="⮞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9pPr>
          </a:lstStyle>
          <a:p/>
        </p:txBody>
      </p:sp>
      <p:sp>
        <p:nvSpPr>
          <p:cNvPr id="45" name="Google Shape;45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15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6" name="Google Shape;46;p30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15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1" name="Google Shape;51;p31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2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2"/>
          <p:cNvSpPr txBox="1"/>
          <p:nvPr>
            <p:ph idx="1" type="body"/>
          </p:nvPr>
        </p:nvSpPr>
        <p:spPr>
          <a:xfrm rot="5400000">
            <a:off x="2344738" y="6921"/>
            <a:ext cx="4454525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⬤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55" name="Google Shape;55;p32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3"/>
          <p:cNvSpPr txBox="1"/>
          <p:nvPr>
            <p:ph type="title"/>
          </p:nvPr>
        </p:nvSpPr>
        <p:spPr>
          <a:xfrm rot="5400000">
            <a:off x="4552950" y="2190750"/>
            <a:ext cx="5867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3"/>
          <p:cNvSpPr txBox="1"/>
          <p:nvPr>
            <p:ph idx="1" type="body"/>
          </p:nvPr>
        </p:nvSpPr>
        <p:spPr>
          <a:xfrm rot="5400000">
            <a:off x="590550" y="323850"/>
            <a:ext cx="5867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⬤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59" name="Google Shape;59;p33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4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4"/>
          <p:cNvSpPr txBox="1"/>
          <p:nvPr>
            <p:ph idx="1" type="body"/>
          </p:nvPr>
        </p:nvSpPr>
        <p:spPr>
          <a:xfrm>
            <a:off x="685800" y="1641475"/>
            <a:ext cx="38100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⬤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2" type="body"/>
          </p:nvPr>
        </p:nvSpPr>
        <p:spPr>
          <a:xfrm>
            <a:off x="4648200" y="1641475"/>
            <a:ext cx="38100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⬤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⬤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920"/>
              <a:buFont typeface="Noto Sans Symbols"/>
              <a:buChar char="⮚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Noto Sans Symbols"/>
              <a:buChar char="⮞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" name="Google Shape;12;p2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94810" y="6677013"/>
            <a:ext cx="7554379" cy="17147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youtu.be/URUJD5NEXC8?si=guSRgcGUNoUxjWT9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youtu.be/-ZwXUrZolD0?si=XNLtwaNYrsqEkg9k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youtu.be/5asMngTQqxQ?si=yuFYneCZxheW91WT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youtu.be/XKZhcYetvsc?si=NPz1CKzalv7598bT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 txBox="1"/>
          <p:nvPr>
            <p:ph type="title"/>
          </p:nvPr>
        </p:nvSpPr>
        <p:spPr>
          <a:xfrm>
            <a:off x="647700" y="1073426"/>
            <a:ext cx="7772400" cy="3193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/>
            </a:br>
            <a:br>
              <a:rPr lang="en-US" sz="4000"/>
            </a:br>
            <a:br>
              <a:rPr lang="en-US" sz="4000"/>
            </a:br>
            <a:br>
              <a:rPr lang="en-US" sz="4000"/>
            </a:br>
            <a:r>
              <a:rPr lang="en-US"/>
              <a:t>The Human Body in Health and Illness, 8th ed.</a:t>
            </a:r>
            <a:br>
              <a:rPr lang="en-US" sz="4000">
                <a:latin typeface="Arial"/>
                <a:ea typeface="Arial"/>
                <a:cs typeface="Arial"/>
                <a:sym typeface="Arial"/>
              </a:rPr>
            </a:br>
            <a:br>
              <a:rPr lang="en-US" sz="4000"/>
            </a:br>
            <a:r>
              <a:rPr lang="en-US" sz="2800">
                <a:latin typeface="Arial"/>
                <a:ea typeface="Arial"/>
                <a:cs typeface="Arial"/>
                <a:sym typeface="Arial"/>
              </a:rPr>
              <a:t>Barbara Herlihy,</a:t>
            </a:r>
            <a:br>
              <a:rPr lang="en-US" sz="2800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latin typeface="Arial"/>
                <a:ea typeface="Arial"/>
                <a:cs typeface="Arial"/>
                <a:sym typeface="Arial"/>
              </a:rPr>
              <a:t>BSN, MA, PhD (Physiology), RN</a:t>
            </a:r>
            <a:br>
              <a:rPr lang="en-US" sz="2800">
                <a:latin typeface="Arial"/>
                <a:ea typeface="Arial"/>
                <a:cs typeface="Arial"/>
                <a:sym typeface="Arial"/>
              </a:rPr>
            </a:br>
            <a:endParaRPr sz="4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"/>
          <p:cNvSpPr txBox="1"/>
          <p:nvPr>
            <p:ph type="title"/>
          </p:nvPr>
        </p:nvSpPr>
        <p:spPr>
          <a:xfrm>
            <a:off x="647700" y="1073426"/>
            <a:ext cx="7772400" cy="3193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/>
            </a:br>
            <a:br>
              <a:rPr lang="en-US" sz="4000"/>
            </a:br>
            <a:br>
              <a:rPr lang="en-US" sz="4000"/>
            </a:br>
            <a:br>
              <a:rPr lang="en-US" sz="4000"/>
            </a:br>
            <a:r>
              <a:rPr lang="en-US" sz="3600"/>
              <a:t>Chapter 3</a:t>
            </a:r>
            <a:br>
              <a:rPr lang="en-US" sz="3200"/>
            </a:br>
            <a:br>
              <a:rPr lang="en-US" sz="4000"/>
            </a:br>
            <a:r>
              <a:rPr lang="en-US" sz="4000">
                <a:latin typeface="Arial"/>
                <a:ea typeface="Arial"/>
                <a:cs typeface="Arial"/>
                <a:sym typeface="Arial"/>
              </a:rPr>
              <a:t>Cells</a:t>
            </a:r>
            <a:br>
              <a:rPr lang="en-US" sz="4000">
                <a:latin typeface="Arial"/>
                <a:ea typeface="Arial"/>
                <a:cs typeface="Arial"/>
                <a:sym typeface="Arial"/>
              </a:rPr>
            </a:br>
            <a:br>
              <a:rPr lang="en-US" sz="4000"/>
            </a:br>
            <a:r>
              <a:rPr i="1" lang="en-US" sz="2800"/>
              <a:t>The Human Body in Health and Illness,</a:t>
            </a:r>
            <a:br>
              <a:rPr i="1" lang="en-US" sz="2800"/>
            </a:br>
            <a:r>
              <a:rPr i="1" lang="en-US" sz="2800"/>
              <a:t>8th ed.</a:t>
            </a:r>
            <a:br>
              <a:rPr lang="en-US" sz="2800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latin typeface="Arial"/>
                <a:ea typeface="Arial"/>
                <a:cs typeface="Arial"/>
                <a:sym typeface="Arial"/>
              </a:rPr>
              <a:t>Barbara Herlihy</a:t>
            </a:r>
            <a:br>
              <a:rPr lang="en-US" sz="2800">
                <a:latin typeface="Arial"/>
                <a:ea typeface="Arial"/>
                <a:cs typeface="Arial"/>
                <a:sym typeface="Arial"/>
              </a:rPr>
            </a:br>
            <a:endParaRPr sz="4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Lesson 3.1</a:t>
            </a:r>
            <a:br>
              <a:rPr lang="en-US"/>
            </a:br>
            <a:r>
              <a:rPr lang="en-US" sz="1600"/>
              <a:t>(1 of 2)</a:t>
            </a:r>
            <a:endParaRPr/>
          </a:p>
        </p:txBody>
      </p:sp>
      <p:sp>
        <p:nvSpPr>
          <p:cNvPr id="83" name="Google Shape;83;p3"/>
          <p:cNvSpPr txBox="1"/>
          <p:nvPr>
            <p:ph idx="1" type="body"/>
          </p:nvPr>
        </p:nvSpPr>
        <p:spPr>
          <a:xfrm>
            <a:off x="685800" y="1373449"/>
            <a:ext cx="7772400" cy="3925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-US" sz="2400"/>
              <a:t>Label and diagram the main parts of a typical cell, and do the following:</a:t>
            </a:r>
            <a:endParaRPr/>
          </a:p>
          <a:p>
            <a:pPr indent="-228600" lvl="2" marL="738188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Explain the role of the nucleus.</a:t>
            </a:r>
            <a:endParaRPr/>
          </a:p>
          <a:p>
            <a:pPr indent="-228600" lvl="2" marL="738188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Describe the functions of the main organelles of the cell.</a:t>
            </a:r>
            <a:endParaRPr/>
          </a:p>
          <a:p>
            <a:pPr indent="-228600" lvl="2" marL="738188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Identify the components of the cell membrane.</a:t>
            </a:r>
            <a:endParaRPr/>
          </a:p>
          <a:p>
            <a:pPr indent="-514350" lvl="0" marL="514350" rtl="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-US" sz="2400"/>
              <a:t>Do the following regarding transport mechanisms:</a:t>
            </a:r>
            <a:endParaRPr/>
          </a:p>
          <a:p>
            <a:pPr indent="-228600" lvl="2" marL="738188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Describe the active and passive movements of substances across a cell membrane.</a:t>
            </a:r>
            <a:endParaRPr/>
          </a:p>
          <a:p>
            <a:pPr indent="-228600" lvl="2" marL="738188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Define tonicity and compare isotonic, hypotonic, and hypertonic solutions.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Lesson 3.1</a:t>
            </a:r>
            <a:br>
              <a:rPr lang="en-US"/>
            </a:br>
            <a:r>
              <a:rPr lang="en-US" sz="1600"/>
              <a:t>(2 of 2)</a:t>
            </a:r>
            <a:endParaRPr/>
          </a:p>
        </p:txBody>
      </p:sp>
      <p:sp>
        <p:nvSpPr>
          <p:cNvPr id="90" name="Google Shape;90;p4"/>
          <p:cNvSpPr txBox="1"/>
          <p:nvPr>
            <p:ph idx="1" type="body"/>
          </p:nvPr>
        </p:nvSpPr>
        <p:spPr>
          <a:xfrm>
            <a:off x="685800" y="1373449"/>
            <a:ext cx="7772400" cy="3925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rabicPeriod" startAt="3"/>
            </a:pPr>
            <a:r>
              <a:rPr lang="en-US" sz="2400"/>
              <a:t>Describe the phases of the cell cycle, including mitosis.</a:t>
            </a:r>
            <a:endParaRPr/>
          </a:p>
          <a:p>
            <a:pPr indent="-514350" lvl="0" marL="514350" rtl="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 startAt="3"/>
            </a:pPr>
            <a:r>
              <a:rPr lang="en-US" sz="2400"/>
              <a:t>Explain what is meant by cell differentiation.</a:t>
            </a:r>
            <a:endParaRPr/>
          </a:p>
          <a:p>
            <a:pPr indent="-514350" lvl="0" marL="514350" rtl="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 startAt="3"/>
            </a:pPr>
            <a:r>
              <a:rPr lang="en-US" sz="2400"/>
              <a:t>Explain the processes and consequences of uncontrolled and disorganized cell growth and apoptosis.</a:t>
            </a:r>
            <a:endParaRPr/>
          </a:p>
          <a:p>
            <a:pPr indent="-251459" lvl="0" marL="342900" rtl="0" algn="l">
              <a:spcBef>
                <a:spcPts val="48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2400"/>
          </a:p>
          <a:p>
            <a:pPr indent="-251459" lvl="0" marL="342900" rtl="0" algn="l">
              <a:spcBef>
                <a:spcPts val="48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Cells Are Specialized</a:t>
            </a:r>
            <a:endParaRPr sz="1400"/>
          </a:p>
        </p:txBody>
      </p:sp>
      <p:sp>
        <p:nvSpPr>
          <p:cNvPr id="97" name="Google Shape;97;p5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Cells are basic units of living matter.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Cells vary considerably in size, shape, and function.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Cell structures reflect their specialized functions.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Each specialized cell possesses some or all of the properties of the typical cell.</a:t>
            </a:r>
            <a:endParaRPr/>
          </a:p>
          <a:p>
            <a:pPr indent="-236220" lvl="0" marL="342900" rtl="0" algn="l"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Typical Cell</a:t>
            </a:r>
            <a:endParaRPr sz="1400"/>
          </a:p>
        </p:txBody>
      </p:sp>
      <p:pic>
        <p:nvPicPr>
          <p:cNvPr descr="Figure 3.2, A Typical Cell. Illustration of the inside of a cell with the structures labeled." id="104" name="Google Shape;104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477" l="0" r="0" t="0"/>
          <a:stretch/>
        </p:blipFill>
        <p:spPr>
          <a:xfrm>
            <a:off x="2304319" y="1491163"/>
            <a:ext cx="4551238" cy="445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Cell Membrane</a:t>
            </a:r>
            <a:endParaRPr sz="1400"/>
          </a:p>
        </p:txBody>
      </p:sp>
      <p:pic>
        <p:nvPicPr>
          <p:cNvPr descr="Figure 3.3, Structure of the Cell Membrane: Phospholipid Bilayer and Protein. Illustration showing the cell membrane with the structures labeled." id="111" name="Google Shape;111;p7"/>
          <p:cNvPicPr preferRelativeResize="0"/>
          <p:nvPr/>
        </p:nvPicPr>
        <p:blipFill rotWithShape="1">
          <a:blip r:embed="rId3">
            <a:alphaModFix/>
          </a:blip>
          <a:srcRect b="2410" l="0" r="0" t="0"/>
          <a:stretch/>
        </p:blipFill>
        <p:spPr>
          <a:xfrm>
            <a:off x="1066800" y="1417638"/>
            <a:ext cx="7010400" cy="4814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Inside the Cell</a:t>
            </a:r>
            <a:br>
              <a:rPr lang="en-US"/>
            </a:br>
            <a:r>
              <a:rPr lang="en-US" sz="1400"/>
              <a:t>(1 of 3)</a:t>
            </a:r>
            <a:endParaRPr/>
          </a:p>
        </p:txBody>
      </p:sp>
      <p:sp>
        <p:nvSpPr>
          <p:cNvPr id="118" name="Google Shape;118;p8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https://youtu.be/URUJD5NEXC8?si=guSRgcGUNoUxjWT9</a:t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Nucleus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Control center of the cell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Contains nucleoplasm 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Nucleolus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Chromatin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Cytoplasm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Cytoplasmic gel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Cytosol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Organelles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Inside the Cell</a:t>
            </a:r>
            <a:br>
              <a:rPr lang="en-US"/>
            </a:br>
            <a:r>
              <a:rPr lang="en-US" sz="1400"/>
              <a:t>(2 of 3)</a:t>
            </a:r>
            <a:endParaRPr/>
          </a:p>
        </p:txBody>
      </p:sp>
      <p:sp>
        <p:nvSpPr>
          <p:cNvPr id="125" name="Google Shape;125;p9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Cytoplasmic organelles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Mitochondria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Power plants of the cell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Ribosomes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Site of protein synthesis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Endoplasmic reticulum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Channels substances, especially newly synthesized protein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Golgi apparatus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Packages protein</a:t>
            </a:r>
            <a:endParaRPr/>
          </a:p>
          <a:p>
            <a:pPr indent="0" lvl="1" marL="457200" rtl="0" algn="l">
              <a:spcBef>
                <a:spcPts val="48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Inside the Cell</a:t>
            </a:r>
            <a:br>
              <a:rPr lang="en-US"/>
            </a:br>
            <a:r>
              <a:rPr lang="en-US" sz="1400"/>
              <a:t>(3 of 3)</a:t>
            </a:r>
            <a:endParaRPr/>
          </a:p>
        </p:txBody>
      </p:sp>
      <p:sp>
        <p:nvSpPr>
          <p:cNvPr id="132" name="Google Shape;132;p10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Cytoplasmic organelles (cont’d)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Lysosomes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Break down intracellular waste and kill ingested bacteria using powerful enzymes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Cytoskeleton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Helps maintain the cell’s shape and assists with cellular movement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Centrioles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Form the spindle apparatus in a dividing cell</a:t>
            </a:r>
            <a:endParaRPr/>
          </a:p>
          <a:p>
            <a:pPr indent="0" lvl="1" marL="457200" rtl="0" algn="l">
              <a:spcBef>
                <a:spcPts val="48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 the Cell Membrane </a:t>
            </a:r>
            <a:endParaRPr sz="1400"/>
          </a:p>
        </p:txBody>
      </p:sp>
      <p:sp>
        <p:nvSpPr>
          <p:cNvPr id="139" name="Google Shape;139;p11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Microvilli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Involved with the movement of large amounts of water and its dissolved solutes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Folds increase surface area, enabling better absorption of fluid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Cilia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Move substances across a cell’s surface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Flagella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Help move the cell 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Enable sperm to swim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/>
          <p:nvPr>
            <p:ph type="title"/>
          </p:nvPr>
        </p:nvSpPr>
        <p:spPr>
          <a:xfrm>
            <a:off x="685800" y="277368"/>
            <a:ext cx="7772400" cy="1363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Movement Across the Cell Membrane</a:t>
            </a:r>
            <a:br>
              <a:rPr lang="en-US"/>
            </a:br>
            <a:r>
              <a:rPr lang="en-US" sz="1400"/>
              <a:t>(1 of 3)</a:t>
            </a:r>
            <a:endParaRPr/>
          </a:p>
        </p:txBody>
      </p:sp>
      <p:sp>
        <p:nvSpPr>
          <p:cNvPr id="146" name="Google Shape;146;p12"/>
          <p:cNvSpPr txBox="1"/>
          <p:nvPr>
            <p:ph idx="1" type="body"/>
          </p:nvPr>
        </p:nvSpPr>
        <p:spPr>
          <a:xfrm>
            <a:off x="685800" y="1924593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Passive transport mechanisms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Diffusion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Movement of a substance from an area of high concentration to an area of low concentration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Facilitated diffusion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Helper molecule assists movement of substances from area of high concentration to area of low concentration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Osmosis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Diffusion of water (solvent) from an area with more water to an area with less water; separated by a semipermeable membrane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Passive Transport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/>
          <p:nvPr>
            <p:ph type="title"/>
          </p:nvPr>
        </p:nvSpPr>
        <p:spPr>
          <a:xfrm>
            <a:off x="685800" y="277368"/>
            <a:ext cx="7772400" cy="1363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Movement Across the Cell Membrane</a:t>
            </a:r>
            <a:br>
              <a:rPr lang="en-US"/>
            </a:br>
            <a:r>
              <a:rPr lang="en-US" sz="1400"/>
              <a:t>(2 of 3)</a:t>
            </a:r>
            <a:endParaRPr/>
          </a:p>
        </p:txBody>
      </p:sp>
      <p:sp>
        <p:nvSpPr>
          <p:cNvPr id="153" name="Google Shape;153;p13"/>
          <p:cNvSpPr txBox="1"/>
          <p:nvPr>
            <p:ph idx="1" type="body"/>
          </p:nvPr>
        </p:nvSpPr>
        <p:spPr>
          <a:xfrm>
            <a:off x="685800" y="1924593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Passive transport mechanisms (cont’d)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Tonicity: ability of a solution to affect the volume and pressure within a cell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Isotonic solution: has the same concentration as intracellular fluid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Hypotonic solution: causes RBCs to burst (lyse)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Hypertonic solution: causes RBCs to shrink (crenate)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Filtration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The pushing of water and dissolved substances from an area of high pressure to an area of low pressure; the water and dissolved substances are pushed</a:t>
            </a:r>
            <a:endParaRPr/>
          </a:p>
          <a:p>
            <a:pPr indent="-8255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None/>
            </a:pPr>
            <a:r>
              <a:t/>
            </a:r>
            <a:endParaRPr/>
          </a:p>
          <a:p>
            <a:pPr indent="-8255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"/>
          <p:cNvSpPr txBox="1"/>
          <p:nvPr>
            <p:ph type="title"/>
          </p:nvPr>
        </p:nvSpPr>
        <p:spPr>
          <a:xfrm>
            <a:off x="685800" y="277368"/>
            <a:ext cx="7772400" cy="1363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Movement Across the Cell Membrane</a:t>
            </a:r>
            <a:br>
              <a:rPr lang="en-US"/>
            </a:br>
            <a:r>
              <a:rPr lang="en-US" sz="1400"/>
              <a:t>(3 of 3)</a:t>
            </a:r>
            <a:endParaRPr/>
          </a:p>
        </p:txBody>
      </p:sp>
      <p:sp>
        <p:nvSpPr>
          <p:cNvPr id="160" name="Google Shape;160;p14"/>
          <p:cNvSpPr txBox="1"/>
          <p:nvPr>
            <p:ph idx="1" type="body"/>
          </p:nvPr>
        </p:nvSpPr>
        <p:spPr>
          <a:xfrm>
            <a:off x="685800" y="1640900"/>
            <a:ext cx="7772400" cy="47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Active transport mechanisms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Active transport pump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Moves a substance uphill (from an area of low concentration to an area of high concentration); requires an input of energy (adenosine triphosphate)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Endocytosis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Taking in of substances by the cell membrane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Phagocytosis (Engulfing of solid particles by the cell membrane)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Pinocytosis (Engulfing of liquid droplets)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Exocytosis 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Secretion of cellular products out of the cell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Active Transport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Cell Division</a:t>
            </a:r>
            <a:endParaRPr sz="1400"/>
          </a:p>
        </p:txBody>
      </p:sp>
      <p:sp>
        <p:nvSpPr>
          <p:cNvPr id="167" name="Google Shape;167;p15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Mitosis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Splitting of one mother cell into two identical daughter cells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Meiosis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Occurs only in sex cells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Cell Cycle</a:t>
            </a:r>
            <a:endParaRPr sz="1400"/>
          </a:p>
        </p:txBody>
      </p:sp>
      <p:sp>
        <p:nvSpPr>
          <p:cNvPr id="174" name="Google Shape;174;p16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Interphase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2400"/>
              <a:buChar char="⮚"/>
            </a:pPr>
            <a:r>
              <a:rPr lang="en-US"/>
              <a:t>First gap phase (G</a:t>
            </a:r>
            <a:r>
              <a:rPr baseline="-25000" lang="en-US"/>
              <a:t>1</a:t>
            </a:r>
            <a:r>
              <a:rPr lang="en-US"/>
              <a:t>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2400"/>
              <a:buChar char="⮚"/>
            </a:pPr>
            <a:r>
              <a:rPr lang="en-US"/>
              <a:t>Phase (S)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2400"/>
              <a:buChar char="⮚"/>
            </a:pPr>
            <a:r>
              <a:rPr lang="en-US"/>
              <a:t>Second gap phase (G</a:t>
            </a:r>
            <a:r>
              <a:rPr baseline="-25000" lang="en-US"/>
              <a:t>2</a:t>
            </a:r>
            <a:r>
              <a:rPr lang="en-US"/>
              <a:t>)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Mitosis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Four phases: Prophase, metaphase, anaphase, telophase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Chromosomes line up and split into two identical sets (chromatids)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Ends with cytokinesis: Cell membrane pinches to create two identical cells</a:t>
            </a:r>
            <a:endParaRPr/>
          </a:p>
          <a:p>
            <a:pPr indent="0" lvl="0" marL="74295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Cell division</a:t>
            </a:r>
            <a:endParaRPr/>
          </a:p>
          <a:p>
            <a:pPr indent="0" lvl="1" marL="457200" rtl="0" algn="l">
              <a:spcBef>
                <a:spcPts val="48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 txBox="1"/>
          <p:nvPr>
            <p:ph type="title"/>
          </p:nvPr>
        </p:nvSpPr>
        <p:spPr>
          <a:xfrm>
            <a:off x="685800" y="277368"/>
            <a:ext cx="7772400" cy="1363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Cell Cycle: Interphase and Mitosis</a:t>
            </a:r>
            <a:endParaRPr sz="1400"/>
          </a:p>
        </p:txBody>
      </p:sp>
      <p:pic>
        <p:nvPicPr>
          <p:cNvPr descr="Figure 3.13, Cell Cycle: Interphase and Mitosis. Illustration showing the cell cycle as a divided circle with the phases labeled." id="181" name="Google Shape;181;p17"/>
          <p:cNvPicPr preferRelativeResize="0"/>
          <p:nvPr/>
        </p:nvPicPr>
        <p:blipFill rotWithShape="1">
          <a:blip r:embed="rId3">
            <a:alphaModFix/>
          </a:blip>
          <a:srcRect b="1309" l="0" r="0" t="0"/>
          <a:stretch/>
        </p:blipFill>
        <p:spPr>
          <a:xfrm>
            <a:off x="2590800" y="1679795"/>
            <a:ext cx="3576161" cy="4721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Stages of Mitosis</a:t>
            </a:r>
            <a:endParaRPr sz="1400"/>
          </a:p>
        </p:txBody>
      </p:sp>
      <p:pic>
        <p:nvPicPr>
          <p:cNvPr descr="Figure 3.14, Stages of Mitosis. Illustration showing the stages of mitosis, including prophase, metaphase, anaphase, telophase and daughter cells." id="188" name="Google Shape;18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00" y="1596555"/>
            <a:ext cx="7696200" cy="4309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Cell Differentiation</a:t>
            </a:r>
            <a:endParaRPr sz="1400"/>
          </a:p>
        </p:txBody>
      </p:sp>
      <p:pic>
        <p:nvPicPr>
          <p:cNvPr descr="Figure 3.15, Cell Differentiation. Illustration showing how an unspecialized cell becomes a specialized cell when enzymes are switched on." id="195" name="Google Shape;195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720" l="0" r="0" t="0"/>
          <a:stretch/>
        </p:blipFill>
        <p:spPr>
          <a:xfrm>
            <a:off x="465138" y="1672463"/>
            <a:ext cx="8229600" cy="4392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Stem Cells</a:t>
            </a:r>
            <a:endParaRPr sz="1400"/>
          </a:p>
        </p:txBody>
      </p:sp>
      <p:sp>
        <p:nvSpPr>
          <p:cNvPr id="202" name="Google Shape;202;p20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Relatively undifferentiated or unspecialized cells whose only function is the production of additional unspecialized cells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The rate of stem cell division varies with the tissue type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The stem cells within the bone marrow and skin are capable of dividing more than once a day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The stem cells in adult cartilage may remain inactive for years</a:t>
            </a:r>
            <a:endParaRPr/>
          </a:p>
          <a:p>
            <a:pPr indent="-236220" lvl="0" marL="342900" rtl="0" algn="l"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1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Disorders of Cellular Growth </a:t>
            </a:r>
            <a:endParaRPr sz="1400"/>
          </a:p>
        </p:txBody>
      </p:sp>
      <p:sp>
        <p:nvSpPr>
          <p:cNvPr id="209" name="Google Shape;209;p21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Abnormal cell growth creates tumors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Benign (noncancerous)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Malignant (cancerous)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Cells extend and invade surrounding tissue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Apoptosis leads to cell death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Helps rid the body of old, unnecessary, and unhealthy cells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Necrosis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Death of cells or groups of cells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ACH 2.0 Lecture Slides Template 2011_1207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2017-07-18T01:49:35Z</dcterms:created>
  <dc:creator>Reed Elsevier</dc:creator>
</cp:coreProperties>
</file>