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1"/>
  </p:notesMasterIdLst>
  <p:handoutMasterIdLst>
    <p:handoutMasterId r:id="rId22"/>
  </p:handoutMasterIdLst>
  <p:sldIdLst>
    <p:sldId id="279" r:id="rId2"/>
    <p:sldId id="1423" r:id="rId3"/>
    <p:sldId id="1341" r:id="rId4"/>
    <p:sldId id="1648" r:id="rId5"/>
    <p:sldId id="1594" r:id="rId6"/>
    <p:sldId id="1655" r:id="rId7"/>
    <p:sldId id="1656" r:id="rId8"/>
    <p:sldId id="1640" r:id="rId9"/>
    <p:sldId id="1617" r:id="rId10"/>
    <p:sldId id="1657" r:id="rId11"/>
    <p:sldId id="1641" r:id="rId12"/>
    <p:sldId id="1658" r:id="rId13"/>
    <p:sldId id="1644" r:id="rId14"/>
    <p:sldId id="1425" r:id="rId15"/>
    <p:sldId id="1642" r:id="rId16"/>
    <p:sldId id="1659" r:id="rId17"/>
    <p:sldId id="1660" r:id="rId18"/>
    <p:sldId id="1643" r:id="rId19"/>
    <p:sldId id="166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FF17E6-8A02-4AE0-9892-F84DC27EBDA0}" v="5" dt="2025-03-29T18:30:23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73634" autoAdjust="0"/>
  </p:normalViewPr>
  <p:slideViewPr>
    <p:cSldViewPr snapToGrid="0">
      <p:cViewPr varScale="1">
        <p:scale>
          <a:sx n="90" d="100"/>
          <a:sy n="90" d="100"/>
        </p:scale>
        <p:origin x="19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7" d="100"/>
        <a:sy n="77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7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44FB18-3115-F166-0C88-0A09EA7B24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EABEC-C46B-65A2-1233-92BF9304D4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C16CED-0BA3-1EBD-868B-81EED0946A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83AC2-261F-4B31-B806-02E67A23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15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C355B14-F2D3-4B4F-BE0A-4F2FFA69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39F6-73E0-309A-DA17-DF73BA8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2496F-0458-3314-898E-9566F1316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EA4F5-896D-181D-2DD9-13D6DCAD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C085B-F1B3-2379-70F0-4EA037BA6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4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51A19-7488-6AA2-79D6-371D29FB9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948B5-8201-C08B-0C24-74097460C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C21C9-7C68-3E40-1C9F-9354D162E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DF05A-6888-94AF-E96F-843AA7C7F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0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B0ECD-D375-0F85-6434-F3EF3C99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0F847-9219-8665-1A66-9867E8562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A7BBD-320F-09C4-EC5C-26DDBAD31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1BDE8-449C-4A89-2815-E63AB105D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0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438DF-1BFD-BF10-3163-D7DD790C8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0D3B5-01F0-F811-4EA0-F2F93AFFE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D72685-A099-B6C2-7BCD-8E229DAEA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6133E-D75E-DFD6-31A7-044680B83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85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40DE1-9ADA-8D10-BFA2-72553657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98475-F879-EE45-5F0D-31DEAFDA0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BABF9-F2B1-1B89-084D-827C39B89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D96AA-59F4-A52F-2A58-77671323A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59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ED7A1-1FD8-59BE-6720-7D1AA7D19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B0B3B-4806-06B4-A91F-6FBF39295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FBD06-3C15-33F8-BE2A-A609755FF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264AD-9392-4A45-9FC8-6865132B1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7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59D35-EC90-4A12-F506-A5054E170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BCC8DC-71B8-A31C-A8B9-E039C68DD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ECEF1-D94D-AD74-43D3-252F71EE8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24.1: (A) </a:t>
            </a:r>
            <a:r>
              <a:rPr lang="en-US" sz="1800" b="0" i="0" u="none" strike="noStrike" baseline="0" dirty="0">
                <a:solidFill>
                  <a:srgbClr val="221E1F"/>
                </a:solidFill>
                <a:latin typeface="Helvetica Neue LT Std"/>
              </a:rPr>
              <a:t>Organs of the urinary system. </a:t>
            </a:r>
            <a:r>
              <a:rPr lang="en-US" dirty="0"/>
              <a:t>(B) Internal structure of a kidney.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59B93-F767-8EC9-0F6F-CD0B7B0EA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13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5B3CD-6268-D53D-4F50-094723A6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00E467-7F5D-044C-0B47-B9F28DC57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0AD4D-0541-86F8-0F00-922A40B58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90EE6-BC1D-3156-90F8-C895E4F4A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65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086E1-7971-8299-B896-79012793D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4638C-02B3-C35F-FB41-46811B787A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6585B-8C52-0E77-6894-DFDBF5CBE1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BEA4F-A7AE-BB94-276E-43C00FE5D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98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64455-3C02-1C7B-3156-76AFE0001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1E0D7-0E79-C261-15A9-D694AD270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0C373-E890-FFAA-8196-2AB21FE1C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0351B-7B55-C834-5D94-DCF9DD093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47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FEDE2-636E-0904-674B-5DBA8B0D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5EC3CD-C705-39B4-885E-772649FED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6C101-F763-D4CD-982A-9B916A9B8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24.2: The Nephron Unit: Tubular and Vascular Structures.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1BEC5-98C6-D3DF-9628-FB9329D40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75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9119-9237-FB9D-4549-30CA5E68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8A3FE4-2F05-C175-8CC3-F72FAAA93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2E037-9918-2EA6-9226-2EE399D87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2F74B-8D29-EBC2-B5F0-C6573E13D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26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FF5D0-46AF-3D50-6A5E-F3D1B4361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1EE68-BB0F-7BEC-24F4-B64411EB3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59B2B8-5C91-15F7-C32D-4371DA135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8551F-051F-50B9-CBE3-52EAD13C2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42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07866-C096-DE64-F82C-C46BA7379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9FBE4C-91E0-64B8-72A7-D0165C0D4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AEA46-0915-0966-FEE4-CD867800E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24.4: Steps in urine formation—filtration, reabsorption, and secretion—and the effects of aldosterone and antidiuretic hormone.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76851-754F-FEEA-ED02-19832CD4B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30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89A3-6ABE-B8AD-BB49-E60B98C4D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5A670A-8906-BB55-D81A-D404C06B8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DBA278-D14E-AFD3-12D4-FCB57275C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3B2AA-558C-C4CC-AE9E-C2334BEB8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42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86F6B-EA9E-C0E9-3C8A-7BBA3CE91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FBD55-60D6-3071-08FD-897C4B442B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C40E26-79DD-50B8-CA92-5E890F3A0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59C55-70C5-ABF4-886A-832C5285D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41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48EF7-ACD8-0000-B292-A05F4FA65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C85BA6-BF79-2C34-D56A-938974A0F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5BFB9-C658-02C6-C9DE-682455731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24.6: Organs of the Urinary Tract: Ureters, Bladder, and Urethra (Your “Plumbing”).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8C581-6819-D86A-EAA8-2D4EAC27C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2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5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line.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65859"/>
            <a:ext cx="7772400" cy="4454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D280AD-D8EA-0F01-7F2E-D6E9147A1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0" y="6677013"/>
            <a:ext cx="7554379" cy="171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dirty="0"/>
              <a:t>The Human Body in Health and Illness, 8th ed.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Herlihy,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BSN, MA, PhD (Physiology), RN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848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C1E0-FC65-FB0A-D5F8-8C65CABE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5909-0488-D3C4-0AC2-57EA8B35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3600" dirty="0"/>
              <a:t>Chapter 24</a:t>
            </a:r>
            <a:br>
              <a:rPr lang="en-US" sz="3200" dirty="0"/>
            </a:br>
            <a:br>
              <a:rPr lang="en-US" sz="4000" dirty="0"/>
            </a:br>
            <a:r>
              <a:rPr lang="en-US" sz="4000" dirty="0"/>
              <a:t>Urinary System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i="1" dirty="0"/>
              <a:t>The Human Body in Health and Illness,</a:t>
            </a:r>
            <a:br>
              <a:rPr lang="en-US" sz="2800" i="1" dirty="0"/>
            </a:br>
            <a:r>
              <a:rPr lang="en-US" sz="2800" i="1" dirty="0"/>
              <a:t>8th ed.</a:t>
            </a:r>
            <a:b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604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24.1</a:t>
            </a:r>
            <a:br>
              <a:rPr lang="en-US" dirty="0"/>
            </a:br>
            <a:r>
              <a:rPr lang="en-US" sz="16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3D83-64FF-7DFA-F744-995874E9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List four organs of excretion.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Describe the major organs of the urinary system.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Describe the location, structure, blood supply, nerve supply, and functions of the kidneys.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Explain the role of the nephron unit in the formation of urine.</a:t>
            </a:r>
          </a:p>
        </p:txBody>
      </p:sp>
    </p:spTree>
    <p:extLst>
      <p:ext uri="{BB962C8B-B14F-4D97-AF65-F5344CB8AC3E}">
        <p14:creationId xmlns:p14="http://schemas.microsoft.com/office/powerpoint/2010/main" val="1761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7D98C-DE0D-901D-6F52-0BA591EE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0F1E1-414D-29EA-5470-7FB34BF1D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24.1</a:t>
            </a:r>
            <a:br>
              <a:rPr lang="en-US" dirty="0"/>
            </a:br>
            <a:r>
              <a:rPr lang="en-US" sz="16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64C67-18E9-2345-53A2-147F346CB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dirty="0"/>
              <a:t>Explain the three processes involved in the formation of urine: filtration, reabsorption, and secretion.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/>
              <a:t>Describe the hormonal control of water and electrolytes by the kidneys.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/>
              <a:t>List the normal constituents of urine.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/>
              <a:t>Describe the structure and function of the ureters, urinary bladder, and urethra.</a:t>
            </a:r>
          </a:p>
        </p:txBody>
      </p:sp>
    </p:spTree>
    <p:extLst>
      <p:ext uri="{BB962C8B-B14F-4D97-AF65-F5344CB8AC3E}">
        <p14:creationId xmlns:p14="http://schemas.microsoft.com/office/powerpoint/2010/main" val="285626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28EB-CC09-1314-4AC4-41BEDD486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7052C-6005-8C37-048D-17F0D67A9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Excretion</a:t>
            </a:r>
            <a:br>
              <a:rPr lang="en-US" dirty="0"/>
            </a:br>
            <a:r>
              <a:rPr lang="en-US" sz="1400" dirty="0"/>
              <a:t>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E9077-2008-02ED-FE8B-1BEEAD9B6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Organs of excretion</a:t>
            </a:r>
          </a:p>
          <a:p>
            <a:pPr lvl="1"/>
            <a:r>
              <a:rPr lang="en-US" dirty="0"/>
              <a:t>Kidneys</a:t>
            </a:r>
          </a:p>
          <a:p>
            <a:pPr lvl="1"/>
            <a:r>
              <a:rPr lang="en-US" dirty="0"/>
              <a:t>Sweat glands</a:t>
            </a:r>
          </a:p>
          <a:p>
            <a:pPr lvl="1"/>
            <a:r>
              <a:rPr lang="en-US" dirty="0"/>
              <a:t>Lungs</a:t>
            </a:r>
          </a:p>
          <a:p>
            <a:pPr lvl="1"/>
            <a:r>
              <a:rPr lang="en-US" dirty="0"/>
              <a:t>Intestines</a:t>
            </a:r>
          </a:p>
        </p:txBody>
      </p:sp>
    </p:spTree>
    <p:extLst>
      <p:ext uri="{BB962C8B-B14F-4D97-AF65-F5344CB8AC3E}">
        <p14:creationId xmlns:p14="http://schemas.microsoft.com/office/powerpoint/2010/main" val="865268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B678-EC83-EA72-D66B-4E9DBD0B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97C1-410C-8670-B2E6-2B876A2E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Excretion</a:t>
            </a:r>
            <a:br>
              <a:rPr lang="en-US" dirty="0"/>
            </a:br>
            <a:r>
              <a:rPr lang="en-US" sz="1400" dirty="0"/>
              <a:t>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711AF-609B-C7F2-ED91-04EDC564A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Urinary system organs</a:t>
            </a:r>
          </a:p>
          <a:p>
            <a:pPr lvl="1"/>
            <a:r>
              <a:rPr lang="en-US" dirty="0"/>
              <a:t>Two kidneys</a:t>
            </a:r>
          </a:p>
          <a:p>
            <a:pPr lvl="1"/>
            <a:r>
              <a:rPr lang="en-US" dirty="0"/>
              <a:t>Two ureters</a:t>
            </a:r>
          </a:p>
          <a:p>
            <a:pPr lvl="1"/>
            <a:r>
              <a:rPr lang="en-US" dirty="0"/>
              <a:t>Urinary bladder</a:t>
            </a:r>
          </a:p>
          <a:p>
            <a:pPr lvl="1"/>
            <a:r>
              <a:rPr lang="en-US" dirty="0"/>
              <a:t>Urethra</a:t>
            </a:r>
          </a:p>
        </p:txBody>
      </p:sp>
    </p:spTree>
    <p:extLst>
      <p:ext uri="{BB962C8B-B14F-4D97-AF65-F5344CB8AC3E}">
        <p14:creationId xmlns:p14="http://schemas.microsoft.com/office/powerpoint/2010/main" val="409367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792F7-A271-3B0E-1187-6E8AAA1D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80FB-E654-6D67-DB25-338103AA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Excretion</a:t>
            </a:r>
            <a:br>
              <a:rPr lang="en-US" dirty="0"/>
            </a:br>
            <a:r>
              <a:rPr lang="en-US" sz="1400" dirty="0"/>
              <a:t>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ED0D-B0E9-A1FC-4115-D788EF56E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Urinary system terms</a:t>
            </a:r>
          </a:p>
          <a:p>
            <a:pPr lvl="1"/>
            <a:r>
              <a:rPr lang="en-US" dirty="0"/>
              <a:t>Renal: refers to the kidney</a:t>
            </a:r>
          </a:p>
          <a:p>
            <a:pPr lvl="1"/>
            <a:r>
              <a:rPr lang="en-US" dirty="0"/>
              <a:t>Renal physiology: study of kidney function</a:t>
            </a:r>
          </a:p>
          <a:p>
            <a:pPr lvl="1"/>
            <a:r>
              <a:rPr lang="en-US" dirty="0"/>
              <a:t>Nephrology: also the study of kidney function</a:t>
            </a:r>
          </a:p>
          <a:p>
            <a:pPr lvl="1"/>
            <a:r>
              <a:rPr lang="en-US" dirty="0"/>
              <a:t>Urology: study of the urinary system</a:t>
            </a:r>
          </a:p>
        </p:txBody>
      </p:sp>
    </p:spTree>
    <p:extLst>
      <p:ext uri="{BB962C8B-B14F-4D97-AF65-F5344CB8AC3E}">
        <p14:creationId xmlns:p14="http://schemas.microsoft.com/office/powerpoint/2010/main" val="290091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EE92E-9423-F851-F5D9-D706593EF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27C2-36DE-AEA6-685B-5FE990A1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Kidneys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80A25-D317-5836-3ADC-202D882C8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Location</a:t>
            </a:r>
          </a:p>
          <a:p>
            <a:pPr lvl="1"/>
            <a:r>
              <a:rPr lang="en-US" dirty="0"/>
              <a:t>On the posterior wall of the abdominal cavity, behind the parietal peritoneum</a:t>
            </a:r>
          </a:p>
          <a:p>
            <a:r>
              <a:rPr lang="en-US" dirty="0"/>
              <a:t>Structure</a:t>
            </a:r>
          </a:p>
          <a:p>
            <a:pPr lvl="1"/>
            <a:r>
              <a:rPr lang="en-US" dirty="0"/>
              <a:t>Renal cortex</a:t>
            </a:r>
          </a:p>
          <a:p>
            <a:pPr lvl="1"/>
            <a:r>
              <a:rPr lang="en-US" dirty="0"/>
              <a:t>Renal medulla</a:t>
            </a:r>
          </a:p>
          <a:p>
            <a:pPr lvl="1"/>
            <a:r>
              <a:rPr lang="en-US" dirty="0"/>
              <a:t>Renal pelvis</a:t>
            </a:r>
          </a:p>
          <a:p>
            <a:r>
              <a:rPr lang="en-US" dirty="0"/>
              <a:t>Blood supply</a:t>
            </a:r>
          </a:p>
          <a:p>
            <a:pPr lvl="1"/>
            <a:r>
              <a:rPr lang="en-US" dirty="0"/>
              <a:t>Renal artery</a:t>
            </a:r>
          </a:p>
          <a:p>
            <a:r>
              <a:rPr lang="en-US" dirty="0"/>
              <a:t>Nerve supply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35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CA18F-D631-0EF4-FDC7-4F54D772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57B45-A1FB-3D06-D7F3-866AA5A1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Organs of the Urinary System</a:t>
            </a:r>
            <a:endParaRPr lang="en-US" sz="1400" dirty="0"/>
          </a:p>
        </p:txBody>
      </p:sp>
      <p:pic>
        <p:nvPicPr>
          <p:cNvPr id="13" name="Picture 12" descr="Figure 24.1: (A) Organs of the urinary system. (B) Internal structure of a kidney. Illustration of the organs of the urinary system with an enlargement showing a cross-section of a kidney.">
            <a:extLst>
              <a:ext uri="{FF2B5EF4-FFF2-40B4-BE49-F238E27FC236}">
                <a16:creationId xmlns:a16="http://schemas.microsoft.com/office/drawing/2014/main" id="{F70A4CEA-36EC-3419-3C9B-AD2D12B89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"/>
          <a:stretch/>
        </p:blipFill>
        <p:spPr>
          <a:xfrm>
            <a:off x="2057962" y="1216716"/>
            <a:ext cx="5028077" cy="524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9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DDB65-6BA7-10E7-54FA-5F67185B3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61E3-B905-E8F4-5424-BD91B597D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Kidneys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8645F-AB7C-333D-3ECA-4D96D9E81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Functions of the kidneys</a:t>
            </a:r>
          </a:p>
          <a:p>
            <a:pPr lvl="1"/>
            <a:r>
              <a:rPr lang="en-US" dirty="0"/>
              <a:t>Excrete nitrogenous waste such as urea, uric acid, ammonia, and creatinine</a:t>
            </a:r>
          </a:p>
          <a:p>
            <a:pPr lvl="1"/>
            <a:r>
              <a:rPr lang="en-US" dirty="0"/>
              <a:t>Regulate blood volume by determining the amount of water excreted</a:t>
            </a:r>
          </a:p>
          <a:p>
            <a:pPr lvl="1"/>
            <a:r>
              <a:rPr lang="en-US" dirty="0"/>
              <a:t>Help regulate the electrolyte content of the blood</a:t>
            </a:r>
          </a:p>
          <a:p>
            <a:pPr lvl="1"/>
            <a:r>
              <a:rPr lang="en-US" dirty="0"/>
              <a:t>Play a major role in the regulation of acid–base balance (blood pH) by controlling the excretion of hydrogen ions (H+)</a:t>
            </a:r>
          </a:p>
          <a:p>
            <a:pPr lvl="1"/>
            <a:r>
              <a:rPr lang="en-US" dirty="0"/>
              <a:t>Involved in long-term regulation of blood pressure</a:t>
            </a:r>
          </a:p>
          <a:p>
            <a:pPr lvl="1"/>
            <a:r>
              <a:rPr lang="en-US" dirty="0"/>
              <a:t>Play a role in the regulation of red blood cell production through the secretion of erythropoietin</a:t>
            </a:r>
          </a:p>
        </p:txBody>
      </p:sp>
    </p:spTree>
    <p:extLst>
      <p:ext uri="{BB962C8B-B14F-4D97-AF65-F5344CB8AC3E}">
        <p14:creationId xmlns:p14="http://schemas.microsoft.com/office/powerpoint/2010/main" val="334452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C7F7A-6509-AD3A-EC66-E3C5AB6D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DD796-758A-B155-61D1-9CDBA1A76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Urine Making: The Nephron Unit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C523B-5C85-17DA-AD25-4CE2A823A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Structures</a:t>
            </a:r>
          </a:p>
          <a:p>
            <a:pPr lvl="1"/>
            <a:r>
              <a:rPr lang="en-US" dirty="0"/>
              <a:t>Renal tubules</a:t>
            </a:r>
          </a:p>
          <a:p>
            <a:pPr lvl="1"/>
            <a:r>
              <a:rPr lang="en-US" dirty="0"/>
              <a:t>Renal blood vessels (</a:t>
            </a:r>
            <a:r>
              <a:rPr lang="en-US"/>
              <a:t>vascular structures)</a:t>
            </a:r>
            <a:endParaRPr lang="en-US" dirty="0"/>
          </a:p>
          <a:p>
            <a:r>
              <a:rPr lang="en-US" dirty="0"/>
              <a:t>Urine formation</a:t>
            </a:r>
          </a:p>
          <a:p>
            <a:pPr lvl="1"/>
            <a:r>
              <a:rPr lang="en-US" dirty="0"/>
              <a:t>Glomerular filtration</a:t>
            </a:r>
          </a:p>
          <a:p>
            <a:pPr lvl="2"/>
            <a:r>
              <a:rPr lang="en-US" dirty="0"/>
              <a:t>Why filtration occurs</a:t>
            </a:r>
          </a:p>
          <a:p>
            <a:pPr lvl="3"/>
            <a:r>
              <a:rPr lang="en-US" dirty="0"/>
              <a:t>Glomerular filtration pressure</a:t>
            </a:r>
          </a:p>
          <a:p>
            <a:pPr lvl="2"/>
            <a:r>
              <a:rPr lang="en-US" dirty="0"/>
              <a:t>What substances are filtered</a:t>
            </a:r>
          </a:p>
          <a:p>
            <a:pPr lvl="3"/>
            <a:r>
              <a:rPr lang="en-US" dirty="0"/>
              <a:t>Glomerular filtrate</a:t>
            </a:r>
          </a:p>
          <a:p>
            <a:pPr lvl="3"/>
            <a:r>
              <a:rPr lang="en-US" dirty="0"/>
              <a:t>Ultrafiltrate</a:t>
            </a:r>
          </a:p>
          <a:p>
            <a:pPr lvl="3"/>
            <a:r>
              <a:rPr lang="en-US" dirty="0"/>
              <a:t>Glomerular filtration rate (GFR)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29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18A62-7129-5C54-4C92-18550E569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94533-6C6F-C1D1-9307-B0F582CA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Urine Making: The Nephron Unit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829DF-702F-8669-9AA1-27CDFE03D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Tubular reabsorption</a:t>
            </a:r>
          </a:p>
          <a:p>
            <a:pPr lvl="1"/>
            <a:r>
              <a:rPr lang="en-US" dirty="0"/>
              <a:t>Process whereby water and dissolved substances (glomerular filtrate) move from the tubules into the blood of the peritubular capillaries</a:t>
            </a:r>
          </a:p>
          <a:p>
            <a:r>
              <a:rPr lang="en-US" dirty="0"/>
              <a:t>Tubular secretion</a:t>
            </a:r>
          </a:p>
          <a:p>
            <a:pPr lvl="1"/>
            <a:r>
              <a:rPr lang="en-US" dirty="0"/>
              <a:t>Process that moves very small amounts of select substances from the blood into the tubules</a:t>
            </a:r>
          </a:p>
        </p:txBody>
      </p:sp>
    </p:spTree>
    <p:extLst>
      <p:ext uri="{BB962C8B-B14F-4D97-AF65-F5344CB8AC3E}">
        <p14:creationId xmlns:p14="http://schemas.microsoft.com/office/powerpoint/2010/main" val="3612183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83F9-C2DC-21CA-D763-9765BEBDA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AF5CC-DEC2-9AAF-75D5-6726A863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Nephron Unit</a:t>
            </a:r>
            <a:endParaRPr lang="en-US" sz="1400" dirty="0"/>
          </a:p>
        </p:txBody>
      </p:sp>
      <p:pic>
        <p:nvPicPr>
          <p:cNvPr id="6" name="Picture 5" descr="Figure 24.2: The Nephron Unit: Tubular and Vascular Structures. Illustration showing an enlargement of the nephron unit with the anatomy labeled.">
            <a:extLst>
              <a:ext uri="{FF2B5EF4-FFF2-40B4-BE49-F238E27FC236}">
                <a16:creationId xmlns:a16="http://schemas.microsoft.com/office/drawing/2014/main" id="{887F183A-8450-56FD-B436-8A563C799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0"/>
          <a:stretch/>
        </p:blipFill>
        <p:spPr>
          <a:xfrm>
            <a:off x="2852357" y="1295400"/>
            <a:ext cx="343928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7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18AE2-4B21-D0C7-3EAD-EAB2FEF2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71E3-EFA6-F956-6DCD-0E74785D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Hormones that Work on the Kidneys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CABE1-FA68-CD48-A390-8083CE876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Aldosterone</a:t>
            </a:r>
          </a:p>
          <a:p>
            <a:r>
              <a:rPr lang="en-US" dirty="0"/>
              <a:t>Antidiuretic hormone</a:t>
            </a:r>
          </a:p>
          <a:p>
            <a:r>
              <a:rPr lang="en-US" dirty="0"/>
              <a:t>Natriuretic peptides</a:t>
            </a:r>
          </a:p>
          <a:p>
            <a:r>
              <a:rPr lang="en-US" dirty="0"/>
              <a:t>Parathyroid hormone and calcitonin</a:t>
            </a:r>
          </a:p>
        </p:txBody>
      </p:sp>
    </p:spTree>
    <p:extLst>
      <p:ext uri="{BB962C8B-B14F-4D97-AF65-F5344CB8AC3E}">
        <p14:creationId xmlns:p14="http://schemas.microsoft.com/office/powerpoint/2010/main" val="2710407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296EC-C931-5751-3D44-F87DAF712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A989-FB98-9A0A-1DC9-CA5F88CEE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Composition of Urine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FC38D-F1E3-4090-063F-C6FBF00C7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Urine </a:t>
            </a:r>
          </a:p>
          <a:p>
            <a:pPr lvl="1"/>
            <a:r>
              <a:rPr lang="en-US" dirty="0"/>
              <a:t>Fluid composed mostly of water (95%), nitrogen-containing waste, and electrolytes</a:t>
            </a:r>
          </a:p>
          <a:p>
            <a:pPr lvl="2"/>
            <a:r>
              <a:rPr lang="en-US" dirty="0"/>
              <a:t>Nitrogenous waste includes urea, uric acid, ammonia, and creatinine</a:t>
            </a:r>
          </a:p>
          <a:p>
            <a:pPr lvl="2"/>
            <a:r>
              <a:rPr lang="en-US" dirty="0"/>
              <a:t>Urochrome: pigment formed from the breakdown of hemoglobin in the liver</a:t>
            </a:r>
          </a:p>
          <a:p>
            <a:pPr lvl="1"/>
            <a:r>
              <a:rPr lang="en-US" dirty="0"/>
              <a:t>Oliguria</a:t>
            </a:r>
          </a:p>
          <a:p>
            <a:pPr lvl="2"/>
            <a:r>
              <a:rPr lang="en-US" dirty="0"/>
              <a:t>Urine output of less than 400 mL/day</a:t>
            </a:r>
          </a:p>
          <a:p>
            <a:pPr lvl="1"/>
            <a:r>
              <a:rPr lang="en-US" dirty="0"/>
              <a:t>Specific gravity</a:t>
            </a:r>
          </a:p>
          <a:p>
            <a:pPr lvl="2"/>
            <a:r>
              <a:rPr lang="en-US" dirty="0"/>
              <a:t>Ratio of the amount of solute to volume</a:t>
            </a:r>
          </a:p>
        </p:txBody>
      </p:sp>
    </p:spTree>
    <p:extLst>
      <p:ext uri="{BB962C8B-B14F-4D97-AF65-F5344CB8AC3E}">
        <p14:creationId xmlns:p14="http://schemas.microsoft.com/office/powerpoint/2010/main" val="557830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6CA00-B858-40C9-1F5D-7326641C9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349E-4690-3052-E30C-76D28F69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Steps in Urine Formation</a:t>
            </a:r>
            <a:endParaRPr lang="en-US" sz="1400" dirty="0"/>
          </a:p>
        </p:txBody>
      </p:sp>
      <p:pic>
        <p:nvPicPr>
          <p:cNvPr id="3" name="Picture 2" descr="Figure 24.4: Steps in urine formation—filtration, reabsorption, and secretion—and the effects of aldosterone and antidiuretic hormone. Illustration showing a nephron with the steps of urine formation labeled.">
            <a:extLst>
              <a:ext uri="{FF2B5EF4-FFF2-40B4-BE49-F238E27FC236}">
                <a16:creationId xmlns:a16="http://schemas.microsoft.com/office/drawing/2014/main" id="{BE4325D2-881C-3DC7-5CF1-35F7691AE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"/>
          <a:stretch/>
        </p:blipFill>
        <p:spPr>
          <a:xfrm>
            <a:off x="1852092" y="1234376"/>
            <a:ext cx="5439817" cy="524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56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E7612-1921-970D-3972-D74076424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B473D-5F47-CB83-90BF-FC0B6233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Composition of Urine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7A534-E49C-BE7B-B55C-F33B7A63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Uremia and dialysis</a:t>
            </a:r>
          </a:p>
          <a:p>
            <a:pPr lvl="1"/>
            <a:r>
              <a:rPr lang="en-US" dirty="0"/>
              <a:t>Uremia</a:t>
            </a:r>
          </a:p>
          <a:p>
            <a:pPr lvl="2"/>
            <a:r>
              <a:rPr lang="en-US" dirty="0"/>
              <a:t>Substances that should have been excreted in the urine remain in the blood</a:t>
            </a:r>
          </a:p>
          <a:p>
            <a:pPr lvl="1"/>
            <a:r>
              <a:rPr lang="en-US" dirty="0"/>
              <a:t>Dialysis</a:t>
            </a:r>
          </a:p>
          <a:p>
            <a:pPr lvl="2"/>
            <a:r>
              <a:rPr lang="en-US" dirty="0"/>
              <a:t>Artificial kidney</a:t>
            </a:r>
          </a:p>
          <a:p>
            <a:pPr lvl="2"/>
            <a:r>
              <a:rPr lang="en-US" dirty="0"/>
              <a:t>Peritoneal cavity</a:t>
            </a:r>
          </a:p>
        </p:txBody>
      </p:sp>
    </p:spTree>
    <p:extLst>
      <p:ext uri="{BB962C8B-B14F-4D97-AF65-F5344CB8AC3E}">
        <p14:creationId xmlns:p14="http://schemas.microsoft.com/office/powerpoint/2010/main" val="388468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2F587-53B0-DB5C-CA89-5D0AA9021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66A6B-436A-02A8-E04E-2567A7DA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Your Plumbing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FD33E-148A-9679-505D-FE9E98E9E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Ureters</a:t>
            </a:r>
          </a:p>
          <a:p>
            <a:r>
              <a:rPr lang="en-US" dirty="0"/>
              <a:t>Urinary bladder</a:t>
            </a:r>
          </a:p>
          <a:p>
            <a:r>
              <a:rPr lang="en-US" dirty="0"/>
              <a:t>Urination (micturition, voiding)</a:t>
            </a:r>
          </a:p>
          <a:p>
            <a:pPr lvl="1"/>
            <a:r>
              <a:rPr lang="en-US" dirty="0"/>
              <a:t>Micturition reflex</a:t>
            </a:r>
          </a:p>
          <a:p>
            <a:r>
              <a:rPr lang="en-US" dirty="0"/>
              <a:t>Urethra</a:t>
            </a:r>
          </a:p>
          <a:p>
            <a:r>
              <a:rPr lang="en-US" dirty="0"/>
              <a:t>An autonomic moment</a:t>
            </a:r>
          </a:p>
          <a:p>
            <a:pPr lvl="1"/>
            <a:r>
              <a:rPr lang="en-US" dirty="0"/>
              <a:t>Pharmacology issues</a:t>
            </a:r>
          </a:p>
          <a:p>
            <a:pPr lvl="2"/>
            <a:r>
              <a:rPr lang="en-US" dirty="0"/>
              <a:t>Muscarinic agonists</a:t>
            </a:r>
          </a:p>
          <a:p>
            <a:pPr lvl="2"/>
            <a:r>
              <a:rPr lang="en-US" dirty="0"/>
              <a:t>Medications that have antimuscarinic side effects</a:t>
            </a:r>
          </a:p>
        </p:txBody>
      </p:sp>
    </p:spTree>
    <p:extLst>
      <p:ext uri="{BB962C8B-B14F-4D97-AF65-F5344CB8AC3E}">
        <p14:creationId xmlns:p14="http://schemas.microsoft.com/office/powerpoint/2010/main" val="2545539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C7A12-0EE8-7041-800C-389D52BC8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5AC79-316D-F041-F8BA-08774701F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Organs of the Urinary Tract</a:t>
            </a:r>
            <a:endParaRPr lang="en-US" sz="1400" dirty="0"/>
          </a:p>
        </p:txBody>
      </p:sp>
      <p:pic>
        <p:nvPicPr>
          <p:cNvPr id="4" name="Picture 3" descr="Figure 24.6: Organs of the Urinary Tract: Ureters, Bladder, and Urethra (Your “Plumbing”). Illustration showing an enlargement of the urinary tract with the anatomy labeled.">
            <a:extLst>
              <a:ext uri="{FF2B5EF4-FFF2-40B4-BE49-F238E27FC236}">
                <a16:creationId xmlns:a16="http://schemas.microsoft.com/office/drawing/2014/main" id="{FD616DE1-1A2B-8269-3D86-31C6C8383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4"/>
          <a:stretch/>
        </p:blipFill>
        <p:spPr>
          <a:xfrm>
            <a:off x="3062526" y="1371600"/>
            <a:ext cx="3018949" cy="491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48878"/>
      </p:ext>
    </p:extLst>
  </p:cSld>
  <p:clrMapOvr>
    <a:masterClrMapping/>
  </p:clrMapOvr>
</p:sld>
</file>

<file path=ppt/theme/theme1.xml><?xml version="1.0" encoding="utf-8"?>
<a:theme xmlns:a="http://schemas.openxmlformats.org/drawingml/2006/main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2.0 Lecture Slides Template 2011_1207</Template>
  <TotalTime>51323</TotalTime>
  <Words>723</Words>
  <Application>Microsoft Office PowerPoint</Application>
  <PresentationFormat>On-screen Show (4:3)</PresentationFormat>
  <Paragraphs>123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Helvetica Neue</vt:lpstr>
      <vt:lpstr>Helvetica Neue LT Std</vt:lpstr>
      <vt:lpstr>Times New Roman</vt:lpstr>
      <vt:lpstr>Wingdings</vt:lpstr>
      <vt:lpstr>Wingdings 2</vt:lpstr>
      <vt:lpstr>Wingdings 3</vt:lpstr>
      <vt:lpstr>TEACH 2.0 Lecture Slides Template 2011_1207</vt:lpstr>
      <vt:lpstr>    The Human Body in Health and Illness, 8th ed.  Barbara Herlihy, BSN, MA, PhD (Physiology), RN </vt:lpstr>
      <vt:lpstr>    Chapter 24  Urinary System  The Human Body in Health and Illness, 8th ed. Barbara Herlihy </vt:lpstr>
      <vt:lpstr>Lesson 24.1 (1 of 2)</vt:lpstr>
      <vt:lpstr>Lesson 24.1 (2 of 2)</vt:lpstr>
      <vt:lpstr>Excretion (1 of 3)</vt:lpstr>
      <vt:lpstr>Excretion (2 of 3)</vt:lpstr>
      <vt:lpstr>Excretion (3 of 3)</vt:lpstr>
      <vt:lpstr>Kidneys (1 of 2)</vt:lpstr>
      <vt:lpstr>Organs of the Urinary System</vt:lpstr>
      <vt:lpstr>Kidneys (2 of 2)</vt:lpstr>
      <vt:lpstr>Urine Making: The Nephron Unit (1 of 2)</vt:lpstr>
      <vt:lpstr>Urine Making: The Nephron Unit (2 of 2)</vt:lpstr>
      <vt:lpstr>The Nephron Unit</vt:lpstr>
      <vt:lpstr>Hormones that Work on the Kidneys</vt:lpstr>
      <vt:lpstr>Composition of Urine (1 of 2)</vt:lpstr>
      <vt:lpstr>Steps in Urine Formation</vt:lpstr>
      <vt:lpstr>Composition of Urine (2 of 2)</vt:lpstr>
      <vt:lpstr>Your Plumbing</vt:lpstr>
      <vt:lpstr>Organs of the Urinary Tract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Sushant Nayal (IL-IN)</cp:lastModifiedBy>
  <cp:revision>119</cp:revision>
  <dcterms:created xsi:type="dcterms:W3CDTF">2017-07-18T01:49:35Z</dcterms:created>
  <dcterms:modified xsi:type="dcterms:W3CDTF">2025-07-02T04:28:06Z</dcterms:modified>
</cp:coreProperties>
</file>