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8"/>
  </p:notesMasterIdLst>
  <p:handoutMasterIdLst>
    <p:handoutMasterId r:id="rId29"/>
  </p:handoutMasterIdLst>
  <p:sldIdLst>
    <p:sldId id="279" r:id="rId2"/>
    <p:sldId id="1423" r:id="rId3"/>
    <p:sldId id="1341" r:id="rId4"/>
    <p:sldId id="1602" r:id="rId5"/>
    <p:sldId id="1617" r:id="rId6"/>
    <p:sldId id="1637" r:id="rId7"/>
    <p:sldId id="1638" r:id="rId8"/>
    <p:sldId id="1594" r:id="rId9"/>
    <p:sldId id="1639" r:id="rId10"/>
    <p:sldId id="1640" r:id="rId11"/>
    <p:sldId id="1641" r:id="rId12"/>
    <p:sldId id="1642" r:id="rId13"/>
    <p:sldId id="1643" r:id="rId14"/>
    <p:sldId id="1644" r:id="rId15"/>
    <p:sldId id="1645" r:id="rId16"/>
    <p:sldId id="1646" r:id="rId17"/>
    <p:sldId id="1620" r:id="rId18"/>
    <p:sldId id="1618" r:id="rId19"/>
    <p:sldId id="1647" r:id="rId20"/>
    <p:sldId id="1648" r:id="rId21"/>
    <p:sldId id="1649" r:id="rId22"/>
    <p:sldId id="1650" r:id="rId23"/>
    <p:sldId id="1651" r:id="rId24"/>
    <p:sldId id="1652" r:id="rId25"/>
    <p:sldId id="1653" r:id="rId26"/>
    <p:sldId id="1654"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A074AA-578E-4120-9B75-88BBBF82AE33}" v="7" dt="2025-03-29T00:46:42.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73634" autoAdjust="0"/>
  </p:normalViewPr>
  <p:slideViewPr>
    <p:cSldViewPr snapToGrid="0">
      <p:cViewPr varScale="1">
        <p:scale>
          <a:sx n="90" d="100"/>
          <a:sy n="90" d="100"/>
        </p:scale>
        <p:origin x="1998" y="78"/>
      </p:cViewPr>
      <p:guideLst>
        <p:guide orient="horz" pos="2160"/>
        <p:guide pos="2880"/>
      </p:guideLst>
    </p:cSldViewPr>
  </p:slideViewPr>
  <p:outlineViewPr>
    <p:cViewPr>
      <p:scale>
        <a:sx n="33" d="100"/>
        <a:sy n="33" d="100"/>
      </p:scale>
      <p:origin x="0" y="0"/>
    </p:cViewPr>
  </p:outlineViewPr>
  <p:notesTextViewPr>
    <p:cViewPr>
      <p:scale>
        <a:sx n="77" d="100"/>
        <a:sy n="77" d="100"/>
      </p:scale>
      <p:origin x="0" y="0"/>
    </p:cViewPr>
  </p:notesTextViewPr>
  <p:sorterViewPr>
    <p:cViewPr>
      <p:scale>
        <a:sx n="66" d="100"/>
        <a:sy n="66" d="100"/>
      </p:scale>
      <p:origin x="0" y="0"/>
    </p:cViewPr>
  </p:sorterViewPr>
  <p:notesViewPr>
    <p:cSldViewPr snapToGrid="0">
      <p:cViewPr varScale="1">
        <p:scale>
          <a:sx n="59" d="100"/>
          <a:sy n="59" d="100"/>
        </p:scale>
        <p:origin x="79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042947-7A56-56FE-002C-1301BC7059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8631DB9-AA0F-6F3A-DAF1-3B184BE3DB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1C36AF1-D2D5-3A64-81A6-ED376064B8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22D5AB-71DF-4A46-A681-E450521F28F5}" type="slidenum">
              <a:rPr lang="en-US" smtClean="0"/>
              <a:t>‹#›</a:t>
            </a:fld>
            <a:endParaRPr lang="en-US"/>
          </a:p>
        </p:txBody>
      </p:sp>
    </p:spTree>
    <p:extLst>
      <p:ext uri="{BB962C8B-B14F-4D97-AF65-F5344CB8AC3E}">
        <p14:creationId xmlns:p14="http://schemas.microsoft.com/office/powerpoint/2010/main" val="2568355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4C355B14-F2D3-4B4F-BE0A-4F2FFA69AAAF}" type="slidenum">
              <a:rPr lang="en-US"/>
              <a:pPr>
                <a:defRPr/>
              </a:pPr>
              <a:t>‹#›</a:t>
            </a:fld>
            <a:endParaRPr lang="en-US"/>
          </a:p>
        </p:txBody>
      </p:sp>
    </p:spTree>
    <p:extLst>
      <p:ext uri="{BB962C8B-B14F-4D97-AF65-F5344CB8AC3E}">
        <p14:creationId xmlns:p14="http://schemas.microsoft.com/office/powerpoint/2010/main" val="2132173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D8486738-2023-42EA-8DA0-4BDB42F1E313}" type="slidenum">
              <a:rPr lang="en-US" smtClean="0"/>
              <a:t>1</a:t>
            </a:fld>
            <a:endParaRPr lang="en-US" dirty="0"/>
          </a:p>
        </p:txBody>
      </p:sp>
    </p:spTree>
    <p:extLst>
      <p:ext uri="{BB962C8B-B14F-4D97-AF65-F5344CB8AC3E}">
        <p14:creationId xmlns:p14="http://schemas.microsoft.com/office/powerpoint/2010/main" val="2197483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39F6-73E0-309A-DA17-DF73BA8B1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2496F-0458-3314-898E-9566F1316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EA4F5-896D-181D-2DD9-13D6DCADC136}"/>
              </a:ext>
            </a:extLst>
          </p:cNvPr>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1FC085B-F1B3-2379-70F0-4EA037BA60A7}"/>
              </a:ext>
            </a:extLst>
          </p:cNvPr>
          <p:cNvSpPr>
            <a:spLocks noGrp="1"/>
          </p:cNvSpPr>
          <p:nvPr>
            <p:ph type="sldNum" sz="quarter" idx="10"/>
          </p:nvPr>
        </p:nvSpPr>
        <p:spPr/>
        <p:txBody>
          <a:bodyPr/>
          <a:lstStyle/>
          <a:p>
            <a:fld id="{D8486738-2023-42EA-8DA0-4BDB42F1E313}" type="slidenum">
              <a:rPr lang="en-US" smtClean="0"/>
              <a:t>2</a:t>
            </a:fld>
            <a:endParaRPr lang="en-US" dirty="0"/>
          </a:p>
        </p:txBody>
      </p:sp>
    </p:spTree>
    <p:extLst>
      <p:ext uri="{BB962C8B-B14F-4D97-AF65-F5344CB8AC3E}">
        <p14:creationId xmlns:p14="http://schemas.microsoft.com/office/powerpoint/2010/main" val="386204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p>
            <a:pPr>
              <a:defRPr/>
            </a:pPr>
            <a:fld id="{4C355B14-F2D3-4B4F-BE0A-4F2FFA69AAAF}" type="slidenum">
              <a:rPr lang="en-US" smtClean="0"/>
              <a:pPr>
                <a:defRPr/>
              </a:pPr>
              <a:t>3</a:t>
            </a:fld>
            <a:endParaRPr lang="en-US"/>
          </a:p>
        </p:txBody>
      </p:sp>
    </p:spTree>
    <p:extLst>
      <p:ext uri="{BB962C8B-B14F-4D97-AF65-F5344CB8AC3E}">
        <p14:creationId xmlns:p14="http://schemas.microsoft.com/office/powerpoint/2010/main" val="2644458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53546-855F-78F5-4BAA-828BF9E1B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1F2E1-88B8-4670-DAF7-39CCBE5FC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3B0E5-CB84-13C0-02ED-2177120A0B87}"/>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65D61370-1C59-C2B2-F7C1-F2D2C8A88FA0}"/>
              </a:ext>
            </a:extLst>
          </p:cNvPr>
          <p:cNvSpPr>
            <a:spLocks noGrp="1"/>
          </p:cNvSpPr>
          <p:nvPr>
            <p:ph type="sldNum" sz="quarter" idx="5"/>
          </p:nvPr>
        </p:nvSpPr>
        <p:spPr/>
        <p:txBody>
          <a:bodyPr/>
          <a:lstStyle/>
          <a:p>
            <a:pPr>
              <a:defRPr/>
            </a:pPr>
            <a:fld id="{4C355B14-F2D3-4B4F-BE0A-4F2FFA69AAAF}" type="slidenum">
              <a:rPr lang="en-US" smtClean="0"/>
              <a:pPr>
                <a:defRPr/>
              </a:pPr>
              <a:t>4</a:t>
            </a:fld>
            <a:endParaRPr lang="en-US"/>
          </a:p>
        </p:txBody>
      </p:sp>
    </p:spTree>
    <p:extLst>
      <p:ext uri="{BB962C8B-B14F-4D97-AF65-F5344CB8AC3E}">
        <p14:creationId xmlns:p14="http://schemas.microsoft.com/office/powerpoint/2010/main" val="2669976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59D35-EC90-4A12-F506-A5054E170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CC8DC-71B8-A31C-A8B9-E039C68DD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DECEF1-D94D-AD74-43D3-252F71EE8EA1}"/>
              </a:ext>
            </a:extLst>
          </p:cNvPr>
          <p:cNvSpPr>
            <a:spLocks noGrp="1"/>
          </p:cNvSpPr>
          <p:nvPr>
            <p:ph type="body" idx="1"/>
          </p:nvPr>
        </p:nvSpPr>
        <p:spPr/>
        <p:txBody>
          <a:bodyPr/>
          <a:lstStyle/>
          <a:p>
            <a:r>
              <a:rPr lang="en-US" dirty="0"/>
              <a:t>Textbook Figure 23.1: The Digestive System. (A) Hollow tube from mouth to anus. (B) Anatomical arrangement of organs of the digestive system.</a:t>
            </a:r>
          </a:p>
        </p:txBody>
      </p:sp>
      <p:sp>
        <p:nvSpPr>
          <p:cNvPr id="4" name="Slide Number Placeholder 3">
            <a:extLst>
              <a:ext uri="{FF2B5EF4-FFF2-40B4-BE49-F238E27FC236}">
                <a16:creationId xmlns:a16="http://schemas.microsoft.com/office/drawing/2014/main" id="{2D459B93-F767-8EC9-0F6F-CD0B7B0EAF52}"/>
              </a:ext>
            </a:extLst>
          </p:cNvPr>
          <p:cNvSpPr>
            <a:spLocks noGrp="1"/>
          </p:cNvSpPr>
          <p:nvPr>
            <p:ph type="sldNum" sz="quarter" idx="5"/>
          </p:nvPr>
        </p:nvSpPr>
        <p:spPr/>
        <p:txBody>
          <a:bodyPr/>
          <a:lstStyle/>
          <a:p>
            <a:pPr>
              <a:defRPr/>
            </a:pPr>
            <a:fld id="{4C355B14-F2D3-4B4F-BE0A-4F2FFA69AAAF}" type="slidenum">
              <a:rPr lang="en-US" smtClean="0"/>
              <a:pPr>
                <a:defRPr/>
              </a:pPr>
              <a:t>5</a:t>
            </a:fld>
            <a:endParaRPr lang="en-US"/>
          </a:p>
        </p:txBody>
      </p:sp>
    </p:spTree>
    <p:extLst>
      <p:ext uri="{BB962C8B-B14F-4D97-AF65-F5344CB8AC3E}">
        <p14:creationId xmlns:p14="http://schemas.microsoft.com/office/powerpoint/2010/main" val="820713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C55E2-CB7B-8571-144E-6188F90D8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C7BA2-7A5D-B3CB-7982-D7E4C523C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A3AAB0-B420-7FCC-762C-327EB10FAE82}"/>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2FCBA987-8AD7-CA1D-D4FA-D0CCA23B0B35}"/>
              </a:ext>
            </a:extLst>
          </p:cNvPr>
          <p:cNvSpPr>
            <a:spLocks noGrp="1"/>
          </p:cNvSpPr>
          <p:nvPr>
            <p:ph type="sldNum" sz="quarter" idx="5"/>
          </p:nvPr>
        </p:nvSpPr>
        <p:spPr/>
        <p:txBody>
          <a:bodyPr/>
          <a:lstStyle/>
          <a:p>
            <a:pPr>
              <a:defRPr/>
            </a:pPr>
            <a:fld id="{4C355B14-F2D3-4B4F-BE0A-4F2FFA69AAAF}" type="slidenum">
              <a:rPr lang="en-US" smtClean="0"/>
              <a:pPr>
                <a:defRPr/>
              </a:pPr>
              <a:t>6</a:t>
            </a:fld>
            <a:endParaRPr lang="en-US"/>
          </a:p>
        </p:txBody>
      </p:sp>
    </p:spTree>
    <p:extLst>
      <p:ext uri="{BB962C8B-B14F-4D97-AF65-F5344CB8AC3E}">
        <p14:creationId xmlns:p14="http://schemas.microsoft.com/office/powerpoint/2010/main" val="415087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58FCA-0FE7-5C7E-CD73-78E889DBB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6ED7D-1E22-3927-499D-3B63A64D2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24383-4C00-3DFA-EA64-59F442378D3E}"/>
              </a:ext>
            </a:extLst>
          </p:cNvPr>
          <p:cNvSpPr>
            <a:spLocks noGrp="1"/>
          </p:cNvSpPr>
          <p:nvPr>
            <p:ph type="body" idx="1"/>
          </p:nvPr>
        </p:nvSpPr>
        <p:spPr/>
        <p:txBody>
          <a:bodyPr/>
          <a:lstStyle/>
          <a:p>
            <a:r>
              <a:rPr lang="en-US" dirty="0"/>
              <a:t>Textbook Figure 23.2: Layers of the Digestive Tract.</a:t>
            </a:r>
          </a:p>
        </p:txBody>
      </p:sp>
      <p:sp>
        <p:nvSpPr>
          <p:cNvPr id="4" name="Slide Number Placeholder 3">
            <a:extLst>
              <a:ext uri="{FF2B5EF4-FFF2-40B4-BE49-F238E27FC236}">
                <a16:creationId xmlns:a16="http://schemas.microsoft.com/office/drawing/2014/main" id="{027C82B9-BD4D-E6F3-B8A6-C4EDE21CB400}"/>
              </a:ext>
            </a:extLst>
          </p:cNvPr>
          <p:cNvSpPr>
            <a:spLocks noGrp="1"/>
          </p:cNvSpPr>
          <p:nvPr>
            <p:ph type="sldNum" sz="quarter" idx="5"/>
          </p:nvPr>
        </p:nvSpPr>
        <p:spPr/>
        <p:txBody>
          <a:bodyPr/>
          <a:lstStyle/>
          <a:p>
            <a:pPr>
              <a:defRPr/>
            </a:pPr>
            <a:fld id="{4C355B14-F2D3-4B4F-BE0A-4F2FFA69AAAF}" type="slidenum">
              <a:rPr lang="en-US" smtClean="0"/>
              <a:pPr>
                <a:defRPr/>
              </a:pPr>
              <a:t>7</a:t>
            </a:fld>
            <a:endParaRPr lang="en-US"/>
          </a:p>
        </p:txBody>
      </p:sp>
    </p:spTree>
    <p:extLst>
      <p:ext uri="{BB962C8B-B14F-4D97-AF65-F5344CB8AC3E}">
        <p14:creationId xmlns:p14="http://schemas.microsoft.com/office/powerpoint/2010/main" val="4157762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B0ECD-D375-0F85-6434-F3EF3C99F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0F847-9219-8665-1A66-9867E8562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A7BBD-320F-09C4-EC5C-26DDBAD312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21BDE8-449C-4A89-2815-E63AB105D5D3}"/>
              </a:ext>
            </a:extLst>
          </p:cNvPr>
          <p:cNvSpPr>
            <a:spLocks noGrp="1"/>
          </p:cNvSpPr>
          <p:nvPr>
            <p:ph type="sldNum" sz="quarter" idx="5"/>
          </p:nvPr>
        </p:nvSpPr>
        <p:spPr/>
        <p:txBody>
          <a:bodyPr/>
          <a:lstStyle/>
          <a:p>
            <a:pPr>
              <a:defRPr/>
            </a:pPr>
            <a:fld id="{4C355B14-F2D3-4B4F-BE0A-4F2FFA69AAAF}" type="slidenum">
              <a:rPr lang="en-US" smtClean="0"/>
              <a:pPr>
                <a:defRPr/>
              </a:pPr>
              <a:t>8</a:t>
            </a:fld>
            <a:endParaRPr lang="en-US"/>
          </a:p>
        </p:txBody>
      </p:sp>
    </p:spTree>
    <p:extLst>
      <p:ext uri="{BB962C8B-B14F-4D97-AF65-F5344CB8AC3E}">
        <p14:creationId xmlns:p14="http://schemas.microsoft.com/office/powerpoint/2010/main" val="317335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9F6CB-A03B-2905-4D99-CAA549CF0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AEEBC-764E-5647-76D2-958743CE97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3102E-7201-466F-6A5E-231990057B21}"/>
              </a:ext>
            </a:extLst>
          </p:cNvPr>
          <p:cNvSpPr>
            <a:spLocks noGrp="1"/>
          </p:cNvSpPr>
          <p:nvPr>
            <p:ph type="body" idx="1"/>
          </p:nvPr>
        </p:nvSpPr>
        <p:spPr/>
        <p:txBody>
          <a:bodyPr/>
          <a:lstStyle/>
          <a:p>
            <a:r>
              <a:rPr lang="en-US" dirty="0"/>
              <a:t>Textbook Figure 23.4: Eating and Swallowing Structures From Mouth to Pharynx to Esophagus.</a:t>
            </a:r>
          </a:p>
        </p:txBody>
      </p:sp>
      <p:sp>
        <p:nvSpPr>
          <p:cNvPr id="4" name="Slide Number Placeholder 3">
            <a:extLst>
              <a:ext uri="{FF2B5EF4-FFF2-40B4-BE49-F238E27FC236}">
                <a16:creationId xmlns:a16="http://schemas.microsoft.com/office/drawing/2014/main" id="{67FF1EEC-AC55-E8A5-D1DB-6492B824CFFD}"/>
              </a:ext>
            </a:extLst>
          </p:cNvPr>
          <p:cNvSpPr>
            <a:spLocks noGrp="1"/>
          </p:cNvSpPr>
          <p:nvPr>
            <p:ph type="sldNum" sz="quarter" idx="5"/>
          </p:nvPr>
        </p:nvSpPr>
        <p:spPr/>
        <p:txBody>
          <a:bodyPr/>
          <a:lstStyle/>
          <a:p>
            <a:pPr>
              <a:defRPr/>
            </a:pPr>
            <a:fld id="{4C355B14-F2D3-4B4F-BE0A-4F2FFA69AAAF}" type="slidenum">
              <a:rPr lang="en-US" smtClean="0"/>
              <a:pPr>
                <a:defRPr/>
              </a:pPr>
              <a:t>9</a:t>
            </a:fld>
            <a:endParaRPr lang="en-US"/>
          </a:p>
        </p:txBody>
      </p:sp>
    </p:spTree>
    <p:extLst>
      <p:ext uri="{BB962C8B-B14F-4D97-AF65-F5344CB8AC3E}">
        <p14:creationId xmlns:p14="http://schemas.microsoft.com/office/powerpoint/2010/main" val="258248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ED7A1-1FD8-59BE-6720-7D1AA7D19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B0B3B-4806-06B4-A91F-6FBF392953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BFBD06-3C15-33F8-BE2A-A609755FFD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264AD-9392-4A45-9FC8-6865132B1251}"/>
              </a:ext>
            </a:extLst>
          </p:cNvPr>
          <p:cNvSpPr>
            <a:spLocks noGrp="1"/>
          </p:cNvSpPr>
          <p:nvPr>
            <p:ph type="sldNum" sz="quarter" idx="5"/>
          </p:nvPr>
        </p:nvSpPr>
        <p:spPr/>
        <p:txBody>
          <a:bodyPr/>
          <a:lstStyle/>
          <a:p>
            <a:pPr>
              <a:defRPr/>
            </a:pPr>
            <a:fld id="{4C355B14-F2D3-4B4F-BE0A-4F2FFA69AAAF}" type="slidenum">
              <a:rPr lang="en-US" smtClean="0"/>
              <a:pPr>
                <a:defRPr/>
              </a:pPr>
              <a:t>10</a:t>
            </a:fld>
            <a:endParaRPr lang="en-US"/>
          </a:p>
        </p:txBody>
      </p:sp>
    </p:spTree>
    <p:extLst>
      <p:ext uri="{BB962C8B-B14F-4D97-AF65-F5344CB8AC3E}">
        <p14:creationId xmlns:p14="http://schemas.microsoft.com/office/powerpoint/2010/main" val="339427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086E1-7971-8299-B896-79012793DE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4638C-02B3-C35F-FB41-46811B787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A6585B-8C52-0E77-6894-DFDBF5CBE1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BEA4F-A7AE-BB94-276E-43C00FE5D47D}"/>
              </a:ext>
            </a:extLst>
          </p:cNvPr>
          <p:cNvSpPr>
            <a:spLocks noGrp="1"/>
          </p:cNvSpPr>
          <p:nvPr>
            <p:ph type="sldNum" sz="quarter" idx="5"/>
          </p:nvPr>
        </p:nvSpPr>
        <p:spPr/>
        <p:txBody>
          <a:bodyPr/>
          <a:lstStyle/>
          <a:p>
            <a:pPr>
              <a:defRPr/>
            </a:pPr>
            <a:fld id="{4C355B14-F2D3-4B4F-BE0A-4F2FFA69AAAF}" type="slidenum">
              <a:rPr lang="en-US" smtClean="0"/>
              <a:pPr>
                <a:defRPr/>
              </a:pPr>
              <a:t>11</a:t>
            </a:fld>
            <a:endParaRPr lang="en-US"/>
          </a:p>
        </p:txBody>
      </p:sp>
    </p:spTree>
    <p:extLst>
      <p:ext uri="{BB962C8B-B14F-4D97-AF65-F5344CB8AC3E}">
        <p14:creationId xmlns:p14="http://schemas.microsoft.com/office/powerpoint/2010/main" val="2025698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F5D0-46AF-3D50-6A5E-F3D1B4361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1EE68-BB0F-7BEC-24F4-B64411EB37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9B2B8-5C91-15F7-C32D-4371DA1358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58551F-051F-50B9-CBE3-52EAD13C2C94}"/>
              </a:ext>
            </a:extLst>
          </p:cNvPr>
          <p:cNvSpPr>
            <a:spLocks noGrp="1"/>
          </p:cNvSpPr>
          <p:nvPr>
            <p:ph type="sldNum" sz="quarter" idx="5"/>
          </p:nvPr>
        </p:nvSpPr>
        <p:spPr/>
        <p:txBody>
          <a:bodyPr/>
          <a:lstStyle/>
          <a:p>
            <a:pPr>
              <a:defRPr/>
            </a:pPr>
            <a:fld id="{4C355B14-F2D3-4B4F-BE0A-4F2FFA69AAAF}" type="slidenum">
              <a:rPr lang="en-US" smtClean="0"/>
              <a:pPr>
                <a:defRPr/>
              </a:pPr>
              <a:t>12</a:t>
            </a:fld>
            <a:endParaRPr lang="en-US"/>
          </a:p>
        </p:txBody>
      </p:sp>
    </p:spTree>
    <p:extLst>
      <p:ext uri="{BB962C8B-B14F-4D97-AF65-F5344CB8AC3E}">
        <p14:creationId xmlns:p14="http://schemas.microsoft.com/office/powerpoint/2010/main" val="152214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86F6B-EA9E-C0E9-3C8A-7BBA3CE91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FBD55-60D6-3071-08FD-897C4B442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40E26-79DD-50B8-CA92-5E890F3A0E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359C55-70C5-ABF4-886A-832C5285D027}"/>
              </a:ext>
            </a:extLst>
          </p:cNvPr>
          <p:cNvSpPr>
            <a:spLocks noGrp="1"/>
          </p:cNvSpPr>
          <p:nvPr>
            <p:ph type="sldNum" sz="quarter" idx="5"/>
          </p:nvPr>
        </p:nvSpPr>
        <p:spPr/>
        <p:txBody>
          <a:bodyPr/>
          <a:lstStyle/>
          <a:p>
            <a:pPr>
              <a:defRPr/>
            </a:pPr>
            <a:fld id="{4C355B14-F2D3-4B4F-BE0A-4F2FFA69AAAF}" type="slidenum">
              <a:rPr lang="en-US" smtClean="0"/>
              <a:pPr>
                <a:defRPr/>
              </a:pPr>
              <a:t>13</a:t>
            </a:fld>
            <a:endParaRPr lang="en-US"/>
          </a:p>
        </p:txBody>
      </p:sp>
    </p:spTree>
    <p:extLst>
      <p:ext uri="{BB962C8B-B14F-4D97-AF65-F5344CB8AC3E}">
        <p14:creationId xmlns:p14="http://schemas.microsoft.com/office/powerpoint/2010/main" val="1342141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FEDE2-636E-0904-674B-5DBA8B0D8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EC3CD-C705-39B4-885E-772649FED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6C101-F763-D4CD-982A-9B916A9B864F}"/>
              </a:ext>
            </a:extLst>
          </p:cNvPr>
          <p:cNvSpPr>
            <a:spLocks noGrp="1"/>
          </p:cNvSpPr>
          <p:nvPr>
            <p:ph type="body" idx="1"/>
          </p:nvPr>
        </p:nvSpPr>
        <p:spPr/>
        <p:txBody>
          <a:bodyPr/>
          <a:lstStyle/>
          <a:p>
            <a:r>
              <a:rPr lang="en-US" dirty="0"/>
              <a:t>Textbook Figure 23.6: Small Intestine. (A) Folds of the intestinal wall. (B) Single villus showing the blood capillaries and the lacteal.</a:t>
            </a:r>
          </a:p>
        </p:txBody>
      </p:sp>
      <p:sp>
        <p:nvSpPr>
          <p:cNvPr id="4" name="Slide Number Placeholder 3">
            <a:extLst>
              <a:ext uri="{FF2B5EF4-FFF2-40B4-BE49-F238E27FC236}">
                <a16:creationId xmlns:a16="http://schemas.microsoft.com/office/drawing/2014/main" id="{3DF1BEC5-98C6-D3DF-9628-FB9329D401BF}"/>
              </a:ext>
            </a:extLst>
          </p:cNvPr>
          <p:cNvSpPr>
            <a:spLocks noGrp="1"/>
          </p:cNvSpPr>
          <p:nvPr>
            <p:ph type="sldNum" sz="quarter" idx="5"/>
          </p:nvPr>
        </p:nvSpPr>
        <p:spPr/>
        <p:txBody>
          <a:bodyPr/>
          <a:lstStyle/>
          <a:p>
            <a:pPr>
              <a:defRPr/>
            </a:pPr>
            <a:fld id="{4C355B14-F2D3-4B4F-BE0A-4F2FFA69AAAF}" type="slidenum">
              <a:rPr lang="en-US" smtClean="0"/>
              <a:pPr>
                <a:defRPr/>
              </a:pPr>
              <a:t>14</a:t>
            </a:fld>
            <a:endParaRPr lang="en-US"/>
          </a:p>
        </p:txBody>
      </p:sp>
    </p:spTree>
    <p:extLst>
      <p:ext uri="{BB962C8B-B14F-4D97-AF65-F5344CB8AC3E}">
        <p14:creationId xmlns:p14="http://schemas.microsoft.com/office/powerpoint/2010/main" val="3704575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B283-5E22-3C7F-13C3-48D698C7C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03881-09B0-6B4F-1FC1-AAECC8F18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73AC4-D1AC-8600-4904-6EBB601091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F556F7-6B8D-102B-7E0E-F1D0E66039A5}"/>
              </a:ext>
            </a:extLst>
          </p:cNvPr>
          <p:cNvSpPr>
            <a:spLocks noGrp="1"/>
          </p:cNvSpPr>
          <p:nvPr>
            <p:ph type="sldNum" sz="quarter" idx="5"/>
          </p:nvPr>
        </p:nvSpPr>
        <p:spPr/>
        <p:txBody>
          <a:bodyPr/>
          <a:lstStyle/>
          <a:p>
            <a:pPr>
              <a:defRPr/>
            </a:pPr>
            <a:fld id="{4C355B14-F2D3-4B4F-BE0A-4F2FFA69AAAF}" type="slidenum">
              <a:rPr lang="en-US" smtClean="0"/>
              <a:pPr>
                <a:defRPr/>
              </a:pPr>
              <a:t>15</a:t>
            </a:fld>
            <a:endParaRPr lang="en-US"/>
          </a:p>
        </p:txBody>
      </p:sp>
    </p:spTree>
    <p:extLst>
      <p:ext uri="{BB962C8B-B14F-4D97-AF65-F5344CB8AC3E}">
        <p14:creationId xmlns:p14="http://schemas.microsoft.com/office/powerpoint/2010/main" val="458449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1AD57-C0BA-2211-7EBF-72048FE42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55478-C451-8F59-E8A9-B1B0CB3EF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44435-7A91-0B7F-DF35-EB1C6C705F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7E7429-7E4D-B2A3-98A5-1C0DD3A6131D}"/>
              </a:ext>
            </a:extLst>
          </p:cNvPr>
          <p:cNvSpPr>
            <a:spLocks noGrp="1"/>
          </p:cNvSpPr>
          <p:nvPr>
            <p:ph type="sldNum" sz="quarter" idx="5"/>
          </p:nvPr>
        </p:nvSpPr>
        <p:spPr/>
        <p:txBody>
          <a:bodyPr/>
          <a:lstStyle/>
          <a:p>
            <a:pPr>
              <a:defRPr/>
            </a:pPr>
            <a:fld id="{4C355B14-F2D3-4B4F-BE0A-4F2FFA69AAAF}" type="slidenum">
              <a:rPr lang="en-US" smtClean="0"/>
              <a:pPr>
                <a:defRPr/>
              </a:pPr>
              <a:t>16</a:t>
            </a:fld>
            <a:endParaRPr lang="en-US"/>
          </a:p>
        </p:txBody>
      </p:sp>
    </p:spTree>
    <p:extLst>
      <p:ext uri="{BB962C8B-B14F-4D97-AF65-F5344CB8AC3E}">
        <p14:creationId xmlns:p14="http://schemas.microsoft.com/office/powerpoint/2010/main" val="2047897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5C47-C01C-3C8F-BB3E-A33FC1045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9A378-DC1A-F94E-BD57-17EA8A90B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6ECD0-7F94-01A4-B3B1-67DECFDBEE07}"/>
              </a:ext>
            </a:extLst>
          </p:cNvPr>
          <p:cNvSpPr>
            <a:spLocks noGrp="1"/>
          </p:cNvSpPr>
          <p:nvPr>
            <p:ph type="body" idx="1"/>
          </p:nvPr>
        </p:nvSpPr>
        <p:spPr/>
        <p:txBody>
          <a:bodyPr/>
          <a:lstStyle/>
          <a:p>
            <a:r>
              <a:rPr lang="en-US" dirty="0"/>
              <a:t>Textbook Figure 23.8: (A) Liver, gallbladder, bile ducts, and pancreas. (B) Liver lobule. (C) The entrance of the common bile duct into the duodenum (ampulla of Vater and sphincter of Oddi).</a:t>
            </a:r>
          </a:p>
        </p:txBody>
      </p:sp>
      <p:sp>
        <p:nvSpPr>
          <p:cNvPr id="4" name="Slide Number Placeholder 3">
            <a:extLst>
              <a:ext uri="{FF2B5EF4-FFF2-40B4-BE49-F238E27FC236}">
                <a16:creationId xmlns:a16="http://schemas.microsoft.com/office/drawing/2014/main" id="{903C424C-ECCC-CAD9-7A4F-E84D901A3131}"/>
              </a:ext>
            </a:extLst>
          </p:cNvPr>
          <p:cNvSpPr>
            <a:spLocks noGrp="1"/>
          </p:cNvSpPr>
          <p:nvPr>
            <p:ph type="sldNum" sz="quarter" idx="5"/>
          </p:nvPr>
        </p:nvSpPr>
        <p:spPr/>
        <p:txBody>
          <a:bodyPr/>
          <a:lstStyle/>
          <a:p>
            <a:pPr>
              <a:defRPr/>
            </a:pPr>
            <a:fld id="{4C355B14-F2D3-4B4F-BE0A-4F2FFA69AAAF}" type="slidenum">
              <a:rPr lang="en-US" smtClean="0"/>
              <a:pPr>
                <a:defRPr/>
              </a:pPr>
              <a:t>17</a:t>
            </a:fld>
            <a:endParaRPr lang="en-US"/>
          </a:p>
        </p:txBody>
      </p:sp>
    </p:spTree>
    <p:extLst>
      <p:ext uri="{BB962C8B-B14F-4D97-AF65-F5344CB8AC3E}">
        <p14:creationId xmlns:p14="http://schemas.microsoft.com/office/powerpoint/2010/main" val="474995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A1525-E933-E0BF-06E9-22466C257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FC293-90FC-6A6E-20C6-5C5FB887C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9EDDF-FCE1-F9D1-3A3A-A7F04C9EB7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5CA328-D858-65A4-1610-3A42FB692A24}"/>
              </a:ext>
            </a:extLst>
          </p:cNvPr>
          <p:cNvSpPr>
            <a:spLocks noGrp="1"/>
          </p:cNvSpPr>
          <p:nvPr>
            <p:ph type="sldNum" sz="quarter" idx="5"/>
          </p:nvPr>
        </p:nvSpPr>
        <p:spPr/>
        <p:txBody>
          <a:bodyPr/>
          <a:lstStyle/>
          <a:p>
            <a:pPr>
              <a:defRPr/>
            </a:pPr>
            <a:fld id="{4C355B14-F2D3-4B4F-BE0A-4F2FFA69AAAF}" type="slidenum">
              <a:rPr lang="en-US" smtClean="0"/>
              <a:pPr>
                <a:defRPr/>
              </a:pPr>
              <a:t>18</a:t>
            </a:fld>
            <a:endParaRPr lang="en-US"/>
          </a:p>
        </p:txBody>
      </p:sp>
    </p:spTree>
    <p:extLst>
      <p:ext uri="{BB962C8B-B14F-4D97-AF65-F5344CB8AC3E}">
        <p14:creationId xmlns:p14="http://schemas.microsoft.com/office/powerpoint/2010/main" val="2153155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E9E73-9E9F-6738-7EBD-3BCE62D45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2D2A8-68AD-A6BC-2664-9C0591E00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4F9C8-5F86-4F59-625D-1291125D86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07CFCF-272D-E577-6D29-62A5173B3E4D}"/>
              </a:ext>
            </a:extLst>
          </p:cNvPr>
          <p:cNvSpPr>
            <a:spLocks noGrp="1"/>
          </p:cNvSpPr>
          <p:nvPr>
            <p:ph type="sldNum" sz="quarter" idx="5"/>
          </p:nvPr>
        </p:nvSpPr>
        <p:spPr/>
        <p:txBody>
          <a:bodyPr/>
          <a:lstStyle/>
          <a:p>
            <a:pPr>
              <a:defRPr/>
            </a:pPr>
            <a:fld id="{4C355B14-F2D3-4B4F-BE0A-4F2FFA69AAAF}" type="slidenum">
              <a:rPr lang="en-US" smtClean="0"/>
              <a:pPr>
                <a:defRPr/>
              </a:pPr>
              <a:t>19</a:t>
            </a:fld>
            <a:endParaRPr lang="en-US"/>
          </a:p>
        </p:txBody>
      </p:sp>
    </p:spTree>
    <p:extLst>
      <p:ext uri="{BB962C8B-B14F-4D97-AF65-F5344CB8AC3E}">
        <p14:creationId xmlns:p14="http://schemas.microsoft.com/office/powerpoint/2010/main" val="1200070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51A19-7488-6AA2-79D6-371D29FB9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948B5-8201-C08B-0C24-74097460C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C21C9-7C68-3E40-1C9F-9354D162E287}"/>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42BDF05A-6888-94AF-E96F-843AA7C7F724}"/>
              </a:ext>
            </a:extLst>
          </p:cNvPr>
          <p:cNvSpPr>
            <a:spLocks noGrp="1"/>
          </p:cNvSpPr>
          <p:nvPr>
            <p:ph type="sldNum" sz="quarter" idx="5"/>
          </p:nvPr>
        </p:nvSpPr>
        <p:spPr/>
        <p:txBody>
          <a:bodyPr/>
          <a:lstStyle/>
          <a:p>
            <a:pPr>
              <a:defRPr/>
            </a:pPr>
            <a:fld id="{4C355B14-F2D3-4B4F-BE0A-4F2FFA69AAAF}" type="slidenum">
              <a:rPr lang="en-US" smtClean="0"/>
              <a:pPr>
                <a:defRPr/>
              </a:pPr>
              <a:t>20</a:t>
            </a:fld>
            <a:endParaRPr lang="en-US"/>
          </a:p>
        </p:txBody>
      </p:sp>
    </p:spTree>
    <p:extLst>
      <p:ext uri="{BB962C8B-B14F-4D97-AF65-F5344CB8AC3E}">
        <p14:creationId xmlns:p14="http://schemas.microsoft.com/office/powerpoint/2010/main" val="1923450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ADA00-85D2-DBF7-DD5A-6734338EA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75110-8C3E-07DF-5FDB-AEE55ABE3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FF98F-79E1-8FDB-A0C9-C111A2C201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3ACF91-80BD-8095-769F-6EE34D903179}"/>
              </a:ext>
            </a:extLst>
          </p:cNvPr>
          <p:cNvSpPr>
            <a:spLocks noGrp="1"/>
          </p:cNvSpPr>
          <p:nvPr>
            <p:ph type="sldNum" sz="quarter" idx="5"/>
          </p:nvPr>
        </p:nvSpPr>
        <p:spPr/>
        <p:txBody>
          <a:bodyPr/>
          <a:lstStyle/>
          <a:p>
            <a:pPr>
              <a:defRPr/>
            </a:pPr>
            <a:fld id="{4C355B14-F2D3-4B4F-BE0A-4F2FFA69AAAF}" type="slidenum">
              <a:rPr lang="en-US" smtClean="0"/>
              <a:pPr>
                <a:defRPr/>
              </a:pPr>
              <a:t>21</a:t>
            </a:fld>
            <a:endParaRPr lang="en-US"/>
          </a:p>
        </p:txBody>
      </p:sp>
    </p:spTree>
    <p:extLst>
      <p:ext uri="{BB962C8B-B14F-4D97-AF65-F5344CB8AC3E}">
        <p14:creationId xmlns:p14="http://schemas.microsoft.com/office/powerpoint/2010/main" val="2513310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96591-80A9-DD30-CF84-E393B1A12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D4418E-4357-79D3-7537-9C9739CC6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0C87AE-163D-4ABB-4566-8C98EEB4A4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4AB510-D286-A198-BD63-7B4712EAF01B}"/>
              </a:ext>
            </a:extLst>
          </p:cNvPr>
          <p:cNvSpPr>
            <a:spLocks noGrp="1"/>
          </p:cNvSpPr>
          <p:nvPr>
            <p:ph type="sldNum" sz="quarter" idx="5"/>
          </p:nvPr>
        </p:nvSpPr>
        <p:spPr/>
        <p:txBody>
          <a:bodyPr/>
          <a:lstStyle/>
          <a:p>
            <a:pPr>
              <a:defRPr/>
            </a:pPr>
            <a:fld id="{4C355B14-F2D3-4B4F-BE0A-4F2FFA69AAAF}" type="slidenum">
              <a:rPr lang="en-US" smtClean="0"/>
              <a:pPr>
                <a:defRPr/>
              </a:pPr>
              <a:t>22</a:t>
            </a:fld>
            <a:endParaRPr lang="en-US"/>
          </a:p>
        </p:txBody>
      </p:sp>
    </p:spTree>
    <p:extLst>
      <p:ext uri="{BB962C8B-B14F-4D97-AF65-F5344CB8AC3E}">
        <p14:creationId xmlns:p14="http://schemas.microsoft.com/office/powerpoint/2010/main" val="3255136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14421-1776-24BF-C029-B8380A0F4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00DFA-CEBE-B4ED-051F-BB9D5043B9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E3020-1E24-6C59-2BE1-F2A4D174F1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9A0044-DB2E-8909-11A5-3983420C87B3}"/>
              </a:ext>
            </a:extLst>
          </p:cNvPr>
          <p:cNvSpPr>
            <a:spLocks noGrp="1"/>
          </p:cNvSpPr>
          <p:nvPr>
            <p:ph type="sldNum" sz="quarter" idx="5"/>
          </p:nvPr>
        </p:nvSpPr>
        <p:spPr/>
        <p:txBody>
          <a:bodyPr/>
          <a:lstStyle/>
          <a:p>
            <a:pPr>
              <a:defRPr/>
            </a:pPr>
            <a:fld id="{4C355B14-F2D3-4B4F-BE0A-4F2FFA69AAAF}" type="slidenum">
              <a:rPr lang="en-US" smtClean="0"/>
              <a:pPr>
                <a:defRPr/>
              </a:pPr>
              <a:t>23</a:t>
            </a:fld>
            <a:endParaRPr lang="en-US"/>
          </a:p>
        </p:txBody>
      </p:sp>
    </p:spTree>
    <p:extLst>
      <p:ext uri="{BB962C8B-B14F-4D97-AF65-F5344CB8AC3E}">
        <p14:creationId xmlns:p14="http://schemas.microsoft.com/office/powerpoint/2010/main" val="1699717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AAEFB-8D9A-DA15-968A-CB96710DF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190FB-716C-0C63-3DD3-72B9FD5D37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20145-DA47-BB4C-DAA6-F2D2142CCB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E2F0DD-612E-4CB4-873B-F42D02184409}"/>
              </a:ext>
            </a:extLst>
          </p:cNvPr>
          <p:cNvSpPr>
            <a:spLocks noGrp="1"/>
          </p:cNvSpPr>
          <p:nvPr>
            <p:ph type="sldNum" sz="quarter" idx="5"/>
          </p:nvPr>
        </p:nvSpPr>
        <p:spPr/>
        <p:txBody>
          <a:bodyPr/>
          <a:lstStyle/>
          <a:p>
            <a:pPr>
              <a:defRPr/>
            </a:pPr>
            <a:fld id="{4C355B14-F2D3-4B4F-BE0A-4F2FFA69AAAF}" type="slidenum">
              <a:rPr lang="en-US" smtClean="0"/>
              <a:pPr>
                <a:defRPr/>
              </a:pPr>
              <a:t>24</a:t>
            </a:fld>
            <a:endParaRPr lang="en-US"/>
          </a:p>
        </p:txBody>
      </p:sp>
    </p:spTree>
    <p:extLst>
      <p:ext uri="{BB962C8B-B14F-4D97-AF65-F5344CB8AC3E}">
        <p14:creationId xmlns:p14="http://schemas.microsoft.com/office/powerpoint/2010/main" val="1618159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BFD3D-3B25-8156-EE0D-3CC2B40A0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093D7-F2E0-CD75-1C11-032F88143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5845D-0AF4-9830-AE93-38BF453DA5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595454-D05B-5D88-A786-F576A6641848}"/>
              </a:ext>
            </a:extLst>
          </p:cNvPr>
          <p:cNvSpPr>
            <a:spLocks noGrp="1"/>
          </p:cNvSpPr>
          <p:nvPr>
            <p:ph type="sldNum" sz="quarter" idx="5"/>
          </p:nvPr>
        </p:nvSpPr>
        <p:spPr/>
        <p:txBody>
          <a:bodyPr/>
          <a:lstStyle/>
          <a:p>
            <a:pPr>
              <a:defRPr/>
            </a:pPr>
            <a:fld id="{4C355B14-F2D3-4B4F-BE0A-4F2FFA69AAAF}" type="slidenum">
              <a:rPr lang="en-US" smtClean="0"/>
              <a:pPr>
                <a:defRPr/>
              </a:pPr>
              <a:t>25</a:t>
            </a:fld>
            <a:endParaRPr lang="en-US"/>
          </a:p>
        </p:txBody>
      </p:sp>
    </p:spTree>
    <p:extLst>
      <p:ext uri="{BB962C8B-B14F-4D97-AF65-F5344CB8AC3E}">
        <p14:creationId xmlns:p14="http://schemas.microsoft.com/office/powerpoint/2010/main" val="1208733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E433B-485F-9688-34A1-569F34AF7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D7C41-6BD5-3E31-5BE6-DC79A7D61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18435C-211E-4B39-A2AA-02486D5DF7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242875-AA81-88B7-BC54-A04054DE8FA4}"/>
              </a:ext>
            </a:extLst>
          </p:cNvPr>
          <p:cNvSpPr>
            <a:spLocks noGrp="1"/>
          </p:cNvSpPr>
          <p:nvPr>
            <p:ph type="sldNum" sz="quarter" idx="5"/>
          </p:nvPr>
        </p:nvSpPr>
        <p:spPr/>
        <p:txBody>
          <a:bodyPr/>
          <a:lstStyle/>
          <a:p>
            <a:pPr>
              <a:defRPr/>
            </a:pPr>
            <a:fld id="{4C355B14-F2D3-4B4F-BE0A-4F2FFA69AAAF}" type="slidenum">
              <a:rPr lang="en-US" smtClean="0"/>
              <a:pPr>
                <a:defRPr/>
              </a:pPr>
              <a:t>26</a:t>
            </a:fld>
            <a:endParaRPr lang="en-US"/>
          </a:p>
        </p:txBody>
      </p:sp>
    </p:spTree>
    <p:extLst>
      <p:ext uri="{BB962C8B-B14F-4D97-AF65-F5344CB8AC3E}">
        <p14:creationId xmlns:p14="http://schemas.microsoft.com/office/powerpoint/2010/main" val="2382164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5351"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endParaRPr lang="en-GB"/>
          </a:p>
        </p:txBody>
      </p:sp>
      <p:sp>
        <p:nvSpPr>
          <p:cNvPr id="185352"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2" pitchFamily="18" charset="2"/>
              <a:buNone/>
              <a:defRPr/>
            </a:lvl1pPr>
          </a:lstStyle>
          <a:p>
            <a:r>
              <a:rPr lang="en-US"/>
              <a:t>Click to edit Master subtitle style</a:t>
            </a:r>
            <a:endParaRPr lang="en-GB"/>
          </a:p>
        </p:txBody>
      </p:sp>
      <p:sp>
        <p:nvSpPr>
          <p:cNvPr id="4" name="Rectangle 18"/>
          <p:cNvSpPr>
            <a:spLocks noGrp="1" noChangeArrowheads="1"/>
          </p:cNvSpPr>
          <p:nvPr>
            <p:ph type="ftr" sz="quarter" idx="10"/>
          </p:nvPr>
        </p:nvSpPr>
        <p:spPr>
          <a:xfrm>
            <a:off x="2667000" y="6477000"/>
            <a:ext cx="3810000" cy="381000"/>
          </a:xfrm>
          <a:prstGeom prst="rect">
            <a:avLst/>
          </a:prstGeom>
        </p:spPr>
        <p:txBody>
          <a:bodyPr/>
          <a:lstStyle>
            <a:lvl1pPr>
              <a:defRPr smtClean="0"/>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a:t>Copyright line.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1665859"/>
            <a:ext cx="7772400" cy="4454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endParaRPr lang="en-GB"/>
          </a:p>
        </p:txBody>
      </p:sp>
      <p:sp>
        <p:nvSpPr>
          <p:cNvPr id="1027" name="Rectangle 11"/>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AAC75215-3D3C-382C-56C0-4AB3EB217772}"/>
              </a:ext>
              <a:ext uri="{C183D7F6-B498-43B3-948B-1728B52AA6E4}">
                <adec:decorative xmlns:adec="http://schemas.microsoft.com/office/drawing/2017/decorative" val="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94810" y="6677013"/>
            <a:ext cx="7554379" cy="171474"/>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ctr" rtl="0" eaLnBrk="1" fontAlgn="base" hangingPunct="1">
        <a:spcBef>
          <a:spcPct val="0"/>
        </a:spcBef>
        <a:spcAft>
          <a:spcPct val="0"/>
        </a:spcAft>
        <a:defRPr sz="4000">
          <a:solidFill>
            <a:schemeClr val="tx1"/>
          </a:solidFill>
          <a:latin typeface="+mj-lt"/>
          <a:ea typeface="+mj-ea"/>
          <a:cs typeface="+mj-cs"/>
        </a:defRPr>
      </a:lvl1pPr>
      <a:lvl2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2pPr>
      <a:lvl3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3pPr>
      <a:lvl4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4pPr>
      <a:lvl5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chemeClr val="tx2"/>
        </a:buClr>
        <a:buSzPct val="60000"/>
        <a:buFont typeface="Wingdings 2" pitchFamily="18"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0000"/>
        <a:buFont typeface="Wingdings" pitchFamily="2" charset="2"/>
        <a:buChar char="Ø"/>
        <a:defRPr sz="2400">
          <a:solidFill>
            <a:schemeClr val="tx1"/>
          </a:solidFill>
          <a:latin typeface="+mn-lt"/>
        </a:defRPr>
      </a:lvl2pPr>
      <a:lvl3pPr marL="1143000" indent="-228600" algn="l" rtl="0" eaLnBrk="1" fontAlgn="base" hangingPunct="1">
        <a:spcBef>
          <a:spcPct val="20000"/>
        </a:spcBef>
        <a:spcAft>
          <a:spcPct val="0"/>
        </a:spcAft>
        <a:buClr>
          <a:schemeClr val="tx2"/>
        </a:buClr>
        <a:buSzPct val="115000"/>
        <a:buChar char="•"/>
        <a:defRPr sz="2000">
          <a:solidFill>
            <a:schemeClr val="tx1"/>
          </a:solidFill>
          <a:latin typeface="+mn-lt"/>
        </a:defRPr>
      </a:lvl3pPr>
      <a:lvl4pPr marL="1600200" indent="-228600" algn="l" rtl="0" eaLnBrk="1" fontAlgn="base" hangingPunct="1">
        <a:spcBef>
          <a:spcPct val="20000"/>
        </a:spcBef>
        <a:spcAft>
          <a:spcPct val="0"/>
        </a:spcAft>
        <a:buClr>
          <a:schemeClr val="tx2"/>
        </a:buClr>
        <a:buSzPct val="75000"/>
        <a:buFont typeface="Wingdings 3" pitchFamily="18" charset="2"/>
        <a:buChar char=""/>
        <a:defRPr>
          <a:solidFill>
            <a:schemeClr val="tx1"/>
          </a:solidFill>
          <a:latin typeface="+mn-lt"/>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defRPr>
      </a:lvl5pPr>
      <a:lvl6pPr marL="25146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dirty="0"/>
              <a:t>The Human Body in Health and Illness, 8th ed.</a:t>
            </a:r>
            <a:br>
              <a:rPr lang="en-US" altLang="en-US" sz="4000" dirty="0">
                <a:latin typeface="Arial" charset="0"/>
                <a:cs typeface="Arial" charset="0"/>
              </a:rPr>
            </a:br>
            <a:br>
              <a:rPr lang="en-US" altLang="en-US" sz="4000" dirty="0"/>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BSN, MA, PhD (Physiology), RN</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276848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C1E0-FC65-FB0A-D5F8-8C65CABED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45909-0488-D3C4-0AC2-57EA8B35EAAE}"/>
              </a:ext>
            </a:extLst>
          </p:cNvPr>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sz="3600" dirty="0"/>
              <a:t>Chapter 23</a:t>
            </a:r>
            <a:br>
              <a:rPr lang="en-US" sz="3200" dirty="0"/>
            </a:br>
            <a:br>
              <a:rPr lang="en-US" sz="4000" dirty="0"/>
            </a:br>
            <a:r>
              <a:rPr lang="en-US" sz="4000" dirty="0"/>
              <a:t>Digestive System</a:t>
            </a:r>
            <a:br>
              <a:rPr lang="en-US" altLang="en-US" sz="4000" dirty="0">
                <a:latin typeface="Arial" charset="0"/>
                <a:cs typeface="Arial" charset="0"/>
              </a:rPr>
            </a:br>
            <a:br>
              <a:rPr lang="en-US" altLang="en-US" sz="4000" dirty="0"/>
            </a:br>
            <a:r>
              <a:rPr lang="en-US" sz="2800" i="1" dirty="0"/>
              <a:t>The Human Body in Health and Illness,</a:t>
            </a:r>
            <a:br>
              <a:rPr lang="en-US" sz="2800" i="1" dirty="0"/>
            </a:br>
            <a:r>
              <a:rPr lang="en-US" sz="2800" i="1" dirty="0"/>
              <a:t>8th ed.</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342604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9DF8-3547-CC30-B4B4-C1AABFB79A3A}"/>
              </a:ext>
            </a:extLst>
          </p:cNvPr>
          <p:cNvSpPr>
            <a:spLocks noGrp="1"/>
          </p:cNvSpPr>
          <p:nvPr>
            <p:ph type="title"/>
          </p:nvPr>
        </p:nvSpPr>
        <p:spPr>
          <a:xfrm>
            <a:off x="685800" y="277368"/>
            <a:ext cx="7772400" cy="862500"/>
          </a:xfrm>
        </p:spPr>
        <p:txBody>
          <a:bodyPr/>
          <a:lstStyle/>
          <a:p>
            <a:r>
              <a:rPr lang="en-US" dirty="0"/>
              <a:t>Lesson 23.1</a:t>
            </a:r>
            <a:endParaRPr lang="en-US" sz="1400" dirty="0"/>
          </a:p>
        </p:txBody>
      </p:sp>
      <p:sp>
        <p:nvSpPr>
          <p:cNvPr id="3" name="Content Placeholder 2">
            <a:extLst>
              <a:ext uri="{FF2B5EF4-FFF2-40B4-BE49-F238E27FC236}">
                <a16:creationId xmlns:a16="http://schemas.microsoft.com/office/drawing/2014/main" id="{2DB23D83-64FF-7DFA-F744-995874E9783D}"/>
              </a:ext>
            </a:extLst>
          </p:cNvPr>
          <p:cNvSpPr>
            <a:spLocks noGrp="1"/>
          </p:cNvSpPr>
          <p:nvPr>
            <p:ph idx="1"/>
          </p:nvPr>
        </p:nvSpPr>
        <p:spPr>
          <a:xfrm>
            <a:off x="685800" y="1373449"/>
            <a:ext cx="7772400" cy="3925061"/>
          </a:xfrm>
        </p:spPr>
        <p:txBody>
          <a:bodyPr numCol="1"/>
          <a:lstStyle/>
          <a:p>
            <a:pPr marL="457200" indent="-457200">
              <a:buFont typeface="+mj-lt"/>
              <a:buAutoNum type="arabicPeriod"/>
            </a:pPr>
            <a:r>
              <a:rPr lang="en-US" sz="2400" dirty="0"/>
              <a:t>Discuss the basic anatomy and physiology of the digestive system, including the following:</a:t>
            </a:r>
          </a:p>
          <a:p>
            <a:pPr lvl="1"/>
            <a:r>
              <a:rPr lang="en-US" sz="2000" dirty="0"/>
              <a:t>The four functions of the digestive system</a:t>
            </a:r>
          </a:p>
          <a:p>
            <a:pPr lvl="1"/>
            <a:r>
              <a:rPr lang="en-US" sz="2000" dirty="0"/>
              <a:t>The processes of digestion and absorption</a:t>
            </a:r>
          </a:p>
          <a:p>
            <a:pPr lvl="1"/>
            <a:r>
              <a:rPr lang="en-US" sz="2000" dirty="0"/>
              <a:t>The four layers, nerves, and membranes of the digestive tract</a:t>
            </a:r>
          </a:p>
          <a:p>
            <a:pPr marL="457200" indent="-457200">
              <a:buFont typeface="+mj-lt"/>
              <a:buAutoNum type="arabicPeriod"/>
            </a:pPr>
            <a:r>
              <a:rPr lang="en-US" sz="2400" dirty="0"/>
              <a:t>Describe the structure and functions of the organs and accessory organs of the digestive tract. </a:t>
            </a:r>
          </a:p>
        </p:txBody>
      </p:sp>
    </p:spTree>
    <p:extLst>
      <p:ext uri="{BB962C8B-B14F-4D97-AF65-F5344CB8AC3E}">
        <p14:creationId xmlns:p14="http://schemas.microsoft.com/office/powerpoint/2010/main" val="1761847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EA1C-AD68-DD27-AB96-3F0518B27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7F9AA-56F4-7EEF-076F-17DEDB5C63D4}"/>
              </a:ext>
            </a:extLst>
          </p:cNvPr>
          <p:cNvSpPr>
            <a:spLocks noGrp="1"/>
          </p:cNvSpPr>
          <p:nvPr>
            <p:ph type="title"/>
          </p:nvPr>
        </p:nvSpPr>
        <p:spPr>
          <a:xfrm>
            <a:off x="685800" y="277368"/>
            <a:ext cx="7772400" cy="1363542"/>
          </a:xfrm>
        </p:spPr>
        <p:txBody>
          <a:bodyPr/>
          <a:lstStyle/>
          <a:p>
            <a:r>
              <a:rPr lang="en-US" dirty="0"/>
              <a:t>Overview of the Digestive System</a:t>
            </a:r>
            <a:br>
              <a:rPr lang="en-US" dirty="0"/>
            </a:br>
            <a:r>
              <a:rPr lang="en-US" sz="1400" dirty="0"/>
              <a:t>(1 of 2)</a:t>
            </a:r>
          </a:p>
        </p:txBody>
      </p:sp>
      <p:sp>
        <p:nvSpPr>
          <p:cNvPr id="3" name="Content Placeholder 2">
            <a:extLst>
              <a:ext uri="{FF2B5EF4-FFF2-40B4-BE49-F238E27FC236}">
                <a16:creationId xmlns:a16="http://schemas.microsoft.com/office/drawing/2014/main" id="{DFEB10D8-EA65-A93E-68DE-0EB1008F1B87}"/>
              </a:ext>
            </a:extLst>
          </p:cNvPr>
          <p:cNvSpPr>
            <a:spLocks noGrp="1"/>
          </p:cNvSpPr>
          <p:nvPr>
            <p:ph idx="1"/>
          </p:nvPr>
        </p:nvSpPr>
        <p:spPr>
          <a:xfrm>
            <a:off x="685800" y="1924593"/>
            <a:ext cx="7772400" cy="4454525"/>
          </a:xfrm>
        </p:spPr>
        <p:txBody>
          <a:bodyPr/>
          <a:lstStyle/>
          <a:p>
            <a:r>
              <a:rPr lang="en-US" dirty="0"/>
              <a:t>Digestion and absorption</a:t>
            </a:r>
          </a:p>
          <a:p>
            <a:pPr lvl="1"/>
            <a:r>
              <a:rPr lang="en-US" dirty="0"/>
              <a:t>Digestion</a:t>
            </a:r>
          </a:p>
          <a:p>
            <a:pPr lvl="2"/>
            <a:r>
              <a:rPr lang="en-US" dirty="0"/>
              <a:t>Process by which food is broken down into smaller particles suitable for absorption</a:t>
            </a:r>
          </a:p>
          <a:p>
            <a:pPr lvl="1"/>
            <a:r>
              <a:rPr lang="en-US" dirty="0"/>
              <a:t>Absorption</a:t>
            </a:r>
          </a:p>
          <a:p>
            <a:pPr lvl="2"/>
            <a:r>
              <a:rPr lang="en-US" dirty="0"/>
              <a:t>Process whereby the end products of digestion move across the walls of the digestive tract into the blood and lymph for distribution throughout the body</a:t>
            </a:r>
          </a:p>
        </p:txBody>
      </p:sp>
    </p:spTree>
    <p:extLst>
      <p:ext uri="{BB962C8B-B14F-4D97-AF65-F5344CB8AC3E}">
        <p14:creationId xmlns:p14="http://schemas.microsoft.com/office/powerpoint/2010/main" val="255592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CA18F-D631-0EF4-FDC7-4F54D7723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57B45-A1FB-3D06-D7F3-866AA5A1F4C2}"/>
              </a:ext>
            </a:extLst>
          </p:cNvPr>
          <p:cNvSpPr>
            <a:spLocks noGrp="1"/>
          </p:cNvSpPr>
          <p:nvPr>
            <p:ph type="title"/>
          </p:nvPr>
        </p:nvSpPr>
        <p:spPr>
          <a:xfrm>
            <a:off x="685800" y="277368"/>
            <a:ext cx="7772400" cy="862500"/>
          </a:xfrm>
        </p:spPr>
        <p:txBody>
          <a:bodyPr/>
          <a:lstStyle/>
          <a:p>
            <a:r>
              <a:rPr lang="en-US" dirty="0"/>
              <a:t>The Digestive System</a:t>
            </a:r>
            <a:endParaRPr lang="en-US" sz="1400" dirty="0"/>
          </a:p>
        </p:txBody>
      </p:sp>
      <p:grpSp>
        <p:nvGrpSpPr>
          <p:cNvPr id="10" name="Group 9" descr="Figure 23.1: The Digestive System. Two illustrations of the digestive system with the anatomy labeled.">
            <a:extLst>
              <a:ext uri="{FF2B5EF4-FFF2-40B4-BE49-F238E27FC236}">
                <a16:creationId xmlns:a16="http://schemas.microsoft.com/office/drawing/2014/main" id="{6944E3BD-DB7E-34E9-B2F7-F2022A68705F}"/>
              </a:ext>
            </a:extLst>
          </p:cNvPr>
          <p:cNvGrpSpPr/>
          <p:nvPr/>
        </p:nvGrpSpPr>
        <p:grpSpPr>
          <a:xfrm>
            <a:off x="1371600" y="1336632"/>
            <a:ext cx="6965063" cy="4899025"/>
            <a:chOff x="1371600" y="1562100"/>
            <a:chExt cx="6965063" cy="4899025"/>
          </a:xfrm>
        </p:grpSpPr>
        <p:pic>
          <p:nvPicPr>
            <p:cNvPr id="11" name="Picture 10" descr="Diagram&#10;&#10;Description automatically generated">
              <a:extLst>
                <a:ext uri="{FF2B5EF4-FFF2-40B4-BE49-F238E27FC236}">
                  <a16:creationId xmlns:a16="http://schemas.microsoft.com/office/drawing/2014/main" id="{5A48B65A-A92F-9119-0C69-6F844939D27E}"/>
                </a:ext>
              </a:extLst>
            </p:cNvPr>
            <p:cNvPicPr>
              <a:picLocks noChangeAspect="1"/>
            </p:cNvPicPr>
            <p:nvPr/>
          </p:nvPicPr>
          <p:blipFill>
            <a:blip r:embed="rId3">
              <a:extLst>
                <a:ext uri="{28A0092B-C50C-407E-A947-70E740481C1C}">
                  <a14:useLocalDpi xmlns:a14="http://schemas.microsoft.com/office/drawing/2010/main" val="0"/>
                </a:ext>
              </a:extLst>
            </a:blip>
            <a:srcRect b="1743"/>
            <a:stretch/>
          </p:blipFill>
          <p:spPr>
            <a:xfrm>
              <a:off x="1371600" y="1562100"/>
              <a:ext cx="2509104" cy="4813628"/>
            </a:xfrm>
            <a:prstGeom prst="rect">
              <a:avLst/>
            </a:prstGeom>
          </p:spPr>
        </p:pic>
        <p:pic>
          <p:nvPicPr>
            <p:cNvPr id="12" name="Picture 11" descr="Diagram&#10;&#10;Description automatically generated">
              <a:extLst>
                <a:ext uri="{FF2B5EF4-FFF2-40B4-BE49-F238E27FC236}">
                  <a16:creationId xmlns:a16="http://schemas.microsoft.com/office/drawing/2014/main" id="{E28198AD-61C4-49AE-69FE-734CA53A299C}"/>
                </a:ext>
              </a:extLst>
            </p:cNvPr>
            <p:cNvPicPr>
              <a:picLocks noChangeAspect="1"/>
            </p:cNvPicPr>
            <p:nvPr/>
          </p:nvPicPr>
          <p:blipFill>
            <a:blip r:embed="rId4">
              <a:extLst>
                <a:ext uri="{28A0092B-C50C-407E-A947-70E740481C1C}">
                  <a14:useLocalDpi xmlns:a14="http://schemas.microsoft.com/office/drawing/2010/main" val="0"/>
                </a:ext>
              </a:extLst>
            </a:blip>
            <a:srcRect b="1803"/>
            <a:stretch/>
          </p:blipFill>
          <p:spPr>
            <a:xfrm>
              <a:off x="4827736" y="1562100"/>
              <a:ext cx="3508927" cy="4899025"/>
            </a:xfrm>
            <a:prstGeom prst="rect">
              <a:avLst/>
            </a:prstGeom>
          </p:spPr>
        </p:pic>
      </p:grpSp>
    </p:spTree>
    <p:extLst>
      <p:ext uri="{BB962C8B-B14F-4D97-AF65-F5344CB8AC3E}">
        <p14:creationId xmlns:p14="http://schemas.microsoft.com/office/powerpoint/2010/main" val="1286994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1C7A2-572A-BD15-F270-D9B34CAA1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DE430-7B6E-629A-2733-14CB1966B25B}"/>
              </a:ext>
            </a:extLst>
          </p:cNvPr>
          <p:cNvSpPr>
            <a:spLocks noGrp="1"/>
          </p:cNvSpPr>
          <p:nvPr>
            <p:ph type="title"/>
          </p:nvPr>
        </p:nvSpPr>
        <p:spPr>
          <a:xfrm>
            <a:off x="685800" y="277368"/>
            <a:ext cx="7772400" cy="1363542"/>
          </a:xfrm>
        </p:spPr>
        <p:txBody>
          <a:bodyPr/>
          <a:lstStyle/>
          <a:p>
            <a:r>
              <a:rPr lang="en-US" dirty="0"/>
              <a:t>Overview of the Digestive System</a:t>
            </a:r>
            <a:br>
              <a:rPr lang="en-US" dirty="0"/>
            </a:br>
            <a:r>
              <a:rPr lang="en-US" sz="1400" dirty="0"/>
              <a:t>(2 of 2)</a:t>
            </a:r>
          </a:p>
        </p:txBody>
      </p:sp>
      <p:sp>
        <p:nvSpPr>
          <p:cNvPr id="3" name="Content Placeholder 2">
            <a:extLst>
              <a:ext uri="{FF2B5EF4-FFF2-40B4-BE49-F238E27FC236}">
                <a16:creationId xmlns:a16="http://schemas.microsoft.com/office/drawing/2014/main" id="{7DD06011-D3F3-0508-DDA6-89F5D9DB644E}"/>
              </a:ext>
            </a:extLst>
          </p:cNvPr>
          <p:cNvSpPr>
            <a:spLocks noGrp="1"/>
          </p:cNvSpPr>
          <p:nvPr>
            <p:ph idx="1"/>
          </p:nvPr>
        </p:nvSpPr>
        <p:spPr>
          <a:xfrm>
            <a:off x="685800" y="1924593"/>
            <a:ext cx="7772400" cy="4454525"/>
          </a:xfrm>
        </p:spPr>
        <p:txBody>
          <a:bodyPr/>
          <a:lstStyle/>
          <a:p>
            <a:r>
              <a:rPr lang="en-US" dirty="0"/>
              <a:t>Layers and membranes of the digestive tract</a:t>
            </a:r>
          </a:p>
          <a:p>
            <a:pPr lvl="1"/>
            <a:r>
              <a:rPr lang="en-US" dirty="0"/>
              <a:t>Mucosa</a:t>
            </a:r>
          </a:p>
          <a:p>
            <a:pPr lvl="1"/>
            <a:r>
              <a:rPr lang="en-US" dirty="0"/>
              <a:t>Submucosa</a:t>
            </a:r>
          </a:p>
          <a:p>
            <a:pPr lvl="1"/>
            <a:r>
              <a:rPr lang="en-US" dirty="0"/>
              <a:t>Muscle layer</a:t>
            </a:r>
          </a:p>
          <a:p>
            <a:pPr lvl="2"/>
            <a:r>
              <a:rPr lang="en-US" dirty="0"/>
              <a:t>Segmentation</a:t>
            </a:r>
          </a:p>
          <a:p>
            <a:pPr lvl="2"/>
            <a:r>
              <a:rPr lang="en-US" dirty="0"/>
              <a:t>Peristalsis</a:t>
            </a:r>
          </a:p>
          <a:p>
            <a:pPr lvl="1"/>
            <a:r>
              <a:rPr lang="en-US" dirty="0"/>
              <a:t>Serosa</a:t>
            </a:r>
          </a:p>
          <a:p>
            <a:pPr lvl="1"/>
            <a:r>
              <a:rPr lang="en-US" dirty="0"/>
              <a:t>Innervation of the digestive tract</a:t>
            </a:r>
          </a:p>
          <a:p>
            <a:pPr lvl="2"/>
            <a:r>
              <a:rPr lang="en-US" dirty="0"/>
              <a:t>Enteric nervous system</a:t>
            </a:r>
          </a:p>
        </p:txBody>
      </p:sp>
    </p:spTree>
    <p:extLst>
      <p:ext uri="{BB962C8B-B14F-4D97-AF65-F5344CB8AC3E}">
        <p14:creationId xmlns:p14="http://schemas.microsoft.com/office/powerpoint/2010/main" val="241908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1EB2E-3308-8C25-D595-5189AFC6E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5A655-5CE9-F701-8404-869864410B75}"/>
              </a:ext>
            </a:extLst>
          </p:cNvPr>
          <p:cNvSpPr>
            <a:spLocks noGrp="1"/>
          </p:cNvSpPr>
          <p:nvPr>
            <p:ph type="title"/>
          </p:nvPr>
        </p:nvSpPr>
        <p:spPr>
          <a:xfrm>
            <a:off x="685800" y="277368"/>
            <a:ext cx="7772400" cy="862500"/>
          </a:xfrm>
        </p:spPr>
        <p:txBody>
          <a:bodyPr/>
          <a:lstStyle/>
          <a:p>
            <a:r>
              <a:rPr lang="en-US" dirty="0"/>
              <a:t>Layers of the Digestive Tract</a:t>
            </a:r>
            <a:endParaRPr lang="en-US" sz="1400" dirty="0"/>
          </a:p>
        </p:txBody>
      </p:sp>
      <p:pic>
        <p:nvPicPr>
          <p:cNvPr id="3" name="Picture 2" descr="Figure 23.2: Layers of the Digestive Tract. Illustration showing the layers of the digestive tract with the anatomy labeled.">
            <a:extLst>
              <a:ext uri="{FF2B5EF4-FFF2-40B4-BE49-F238E27FC236}">
                <a16:creationId xmlns:a16="http://schemas.microsoft.com/office/drawing/2014/main" id="{53DB358B-57CA-AE90-FDDD-3ECA38626792}"/>
              </a:ext>
            </a:extLst>
          </p:cNvPr>
          <p:cNvPicPr>
            <a:picLocks noChangeAspect="1"/>
          </p:cNvPicPr>
          <p:nvPr/>
        </p:nvPicPr>
        <p:blipFill>
          <a:blip r:embed="rId3">
            <a:extLst>
              <a:ext uri="{28A0092B-C50C-407E-A947-70E740481C1C}">
                <a14:useLocalDpi xmlns:a14="http://schemas.microsoft.com/office/drawing/2010/main" val="0"/>
              </a:ext>
            </a:extLst>
          </a:blip>
          <a:srcRect b="1493"/>
          <a:stretch/>
        </p:blipFill>
        <p:spPr>
          <a:xfrm>
            <a:off x="2076450" y="1371600"/>
            <a:ext cx="4991100" cy="4991100"/>
          </a:xfrm>
          <a:prstGeom prst="rect">
            <a:avLst/>
          </a:prstGeom>
        </p:spPr>
      </p:pic>
    </p:spTree>
    <p:extLst>
      <p:ext uri="{BB962C8B-B14F-4D97-AF65-F5344CB8AC3E}">
        <p14:creationId xmlns:p14="http://schemas.microsoft.com/office/powerpoint/2010/main" val="3620687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28EB-CC09-1314-4AC4-41BEDD486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7052C-6005-8C37-048D-17F0D67A986F}"/>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(1 of 7)</a:t>
            </a:r>
          </a:p>
        </p:txBody>
      </p:sp>
      <p:sp>
        <p:nvSpPr>
          <p:cNvPr id="3" name="Content Placeholder 2">
            <a:extLst>
              <a:ext uri="{FF2B5EF4-FFF2-40B4-BE49-F238E27FC236}">
                <a16:creationId xmlns:a16="http://schemas.microsoft.com/office/drawing/2014/main" id="{432E9077-2008-02ED-FE8B-1BEEAD9B671A}"/>
              </a:ext>
            </a:extLst>
          </p:cNvPr>
          <p:cNvSpPr>
            <a:spLocks noGrp="1"/>
          </p:cNvSpPr>
          <p:nvPr>
            <p:ph idx="1"/>
          </p:nvPr>
        </p:nvSpPr>
        <p:spPr>
          <a:xfrm>
            <a:off x="685800" y="1373449"/>
            <a:ext cx="7772400" cy="4454525"/>
          </a:xfrm>
        </p:spPr>
        <p:txBody>
          <a:bodyPr/>
          <a:lstStyle/>
          <a:p>
            <a:r>
              <a:rPr lang="en-US" dirty="0"/>
              <a:t>Mouth</a:t>
            </a:r>
          </a:p>
          <a:p>
            <a:pPr lvl="1"/>
            <a:r>
              <a:rPr lang="en-US" dirty="0"/>
              <a:t>Teeth</a:t>
            </a:r>
          </a:p>
          <a:p>
            <a:pPr lvl="2"/>
            <a:r>
              <a:rPr lang="en-US" dirty="0"/>
              <a:t>Mastication</a:t>
            </a:r>
          </a:p>
          <a:p>
            <a:pPr lvl="1"/>
            <a:r>
              <a:rPr lang="en-US" dirty="0"/>
              <a:t>Tongue</a:t>
            </a:r>
          </a:p>
          <a:p>
            <a:pPr lvl="1"/>
            <a:r>
              <a:rPr lang="en-US" dirty="0"/>
              <a:t>Salivary glands</a:t>
            </a:r>
          </a:p>
          <a:p>
            <a:pPr lvl="1"/>
            <a:r>
              <a:rPr lang="en-US" dirty="0"/>
              <a:t>Other structures within the mouth</a:t>
            </a:r>
          </a:p>
          <a:p>
            <a:pPr lvl="2"/>
            <a:r>
              <a:rPr lang="en-US" dirty="0"/>
              <a:t>Hard and soft palates</a:t>
            </a:r>
          </a:p>
          <a:p>
            <a:pPr lvl="2"/>
            <a:r>
              <a:rPr lang="en-US" dirty="0"/>
              <a:t>Uvula</a:t>
            </a:r>
          </a:p>
          <a:p>
            <a:pPr lvl="2"/>
            <a:r>
              <a:rPr lang="en-US" dirty="0"/>
              <a:t>Palatine tonsils</a:t>
            </a:r>
          </a:p>
        </p:txBody>
      </p:sp>
    </p:spTree>
    <p:extLst>
      <p:ext uri="{BB962C8B-B14F-4D97-AF65-F5344CB8AC3E}">
        <p14:creationId xmlns:p14="http://schemas.microsoft.com/office/powerpoint/2010/main" val="86526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364A9-84FE-AF4D-FB94-81B4DFDDC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4EB8F-6E81-61E6-D0ED-61DB7DBC4A3F}"/>
              </a:ext>
            </a:extLst>
          </p:cNvPr>
          <p:cNvSpPr>
            <a:spLocks noGrp="1"/>
          </p:cNvSpPr>
          <p:nvPr>
            <p:ph type="title"/>
          </p:nvPr>
        </p:nvSpPr>
        <p:spPr>
          <a:xfrm>
            <a:off x="685800" y="277368"/>
            <a:ext cx="7772400" cy="862500"/>
          </a:xfrm>
        </p:spPr>
        <p:txBody>
          <a:bodyPr/>
          <a:lstStyle/>
          <a:p>
            <a:r>
              <a:rPr lang="en-US" dirty="0"/>
              <a:t>Eating and Swallowing Structures </a:t>
            </a:r>
            <a:endParaRPr lang="en-US" sz="1400" dirty="0"/>
          </a:p>
        </p:txBody>
      </p:sp>
      <p:pic>
        <p:nvPicPr>
          <p:cNvPr id="4" name="Picture 3" descr="Figure 23.4: Eating and Swallowing Structures From Mouth to Pharynx to Esophagus. Illustration showing a cross-section of the head and neck with the anatomy labeled.">
            <a:extLst>
              <a:ext uri="{FF2B5EF4-FFF2-40B4-BE49-F238E27FC236}">
                <a16:creationId xmlns:a16="http://schemas.microsoft.com/office/drawing/2014/main" id="{6215CA7A-C0C2-6BEE-3E80-BADF87AB4D58}"/>
              </a:ext>
            </a:extLst>
          </p:cNvPr>
          <p:cNvPicPr>
            <a:picLocks noChangeAspect="1"/>
          </p:cNvPicPr>
          <p:nvPr/>
        </p:nvPicPr>
        <p:blipFill>
          <a:blip r:embed="rId3">
            <a:extLst>
              <a:ext uri="{28A0092B-C50C-407E-A947-70E740481C1C}">
                <a14:useLocalDpi xmlns:a14="http://schemas.microsoft.com/office/drawing/2010/main" val="0"/>
              </a:ext>
            </a:extLst>
          </a:blip>
          <a:srcRect b="3319"/>
          <a:stretch/>
        </p:blipFill>
        <p:spPr>
          <a:xfrm>
            <a:off x="2101334" y="1193589"/>
            <a:ext cx="4941332" cy="5208255"/>
          </a:xfrm>
          <a:prstGeom prst="rect">
            <a:avLst/>
          </a:prstGeom>
        </p:spPr>
      </p:pic>
    </p:spTree>
    <p:extLst>
      <p:ext uri="{BB962C8B-B14F-4D97-AF65-F5344CB8AC3E}">
        <p14:creationId xmlns:p14="http://schemas.microsoft.com/office/powerpoint/2010/main" val="4068505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E92E-9423-F851-F5D9-D706593EF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E27C2-36DE-AEA6-685B-5FE990A17BEA}"/>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(2 of 7)</a:t>
            </a:r>
          </a:p>
        </p:txBody>
      </p:sp>
      <p:sp>
        <p:nvSpPr>
          <p:cNvPr id="3" name="Content Placeholder 2">
            <a:extLst>
              <a:ext uri="{FF2B5EF4-FFF2-40B4-BE49-F238E27FC236}">
                <a16:creationId xmlns:a16="http://schemas.microsoft.com/office/drawing/2014/main" id="{ED580A25-D317-5836-3ADC-202D882C8D15}"/>
              </a:ext>
            </a:extLst>
          </p:cNvPr>
          <p:cNvSpPr>
            <a:spLocks noGrp="1"/>
          </p:cNvSpPr>
          <p:nvPr>
            <p:ph idx="1"/>
          </p:nvPr>
        </p:nvSpPr>
        <p:spPr>
          <a:xfrm>
            <a:off x="685800" y="1373449"/>
            <a:ext cx="7772400" cy="4454525"/>
          </a:xfrm>
        </p:spPr>
        <p:txBody>
          <a:bodyPr/>
          <a:lstStyle/>
          <a:p>
            <a:r>
              <a:rPr lang="en-US" dirty="0"/>
              <a:t>Pharynx</a:t>
            </a:r>
          </a:p>
          <a:p>
            <a:r>
              <a:rPr lang="en-US" dirty="0"/>
              <a:t>Esophagus</a:t>
            </a:r>
          </a:p>
          <a:p>
            <a:r>
              <a:rPr lang="en-US" dirty="0"/>
              <a:t>Stomach</a:t>
            </a:r>
          </a:p>
          <a:p>
            <a:pPr lvl="1"/>
            <a:r>
              <a:rPr lang="en-US" dirty="0"/>
              <a:t>What it does</a:t>
            </a:r>
          </a:p>
          <a:p>
            <a:pPr lvl="2"/>
            <a:r>
              <a:rPr lang="en-US" dirty="0"/>
              <a:t>Regulates the rate at which the partially digested food is delivered to the small intestine</a:t>
            </a:r>
          </a:p>
          <a:p>
            <a:pPr lvl="2"/>
            <a:r>
              <a:rPr lang="en-US" dirty="0"/>
              <a:t>Secretes gastric juice</a:t>
            </a:r>
          </a:p>
          <a:p>
            <a:pPr lvl="2"/>
            <a:r>
              <a:rPr lang="en-US" dirty="0"/>
              <a:t>Digests food</a:t>
            </a:r>
          </a:p>
          <a:p>
            <a:pPr lvl="2"/>
            <a:r>
              <a:rPr lang="en-US" dirty="0"/>
              <a:t>Absorbs small quantities of water and dissolved substances</a:t>
            </a:r>
          </a:p>
          <a:p>
            <a:pPr lvl="2"/>
            <a:r>
              <a:rPr lang="en-US" dirty="0"/>
              <a:t>Secretes gastric hormones</a:t>
            </a:r>
          </a:p>
        </p:txBody>
      </p:sp>
    </p:spTree>
    <p:extLst>
      <p:ext uri="{BB962C8B-B14F-4D97-AF65-F5344CB8AC3E}">
        <p14:creationId xmlns:p14="http://schemas.microsoft.com/office/powerpoint/2010/main" val="1105235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C7F7A-6509-AD3A-EC66-E3C5AB6DC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DD796-758A-B155-61D1-9CDBA1A76BEC}"/>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(3 of 7)</a:t>
            </a:r>
          </a:p>
        </p:txBody>
      </p:sp>
      <p:sp>
        <p:nvSpPr>
          <p:cNvPr id="3" name="Content Placeholder 2">
            <a:extLst>
              <a:ext uri="{FF2B5EF4-FFF2-40B4-BE49-F238E27FC236}">
                <a16:creationId xmlns:a16="http://schemas.microsoft.com/office/drawing/2014/main" id="{613C523B-5C85-17DA-AD25-4CE2A823AF6D}"/>
              </a:ext>
            </a:extLst>
          </p:cNvPr>
          <p:cNvSpPr>
            <a:spLocks noGrp="1"/>
          </p:cNvSpPr>
          <p:nvPr>
            <p:ph idx="1"/>
          </p:nvPr>
        </p:nvSpPr>
        <p:spPr>
          <a:xfrm>
            <a:off x="685800" y="1373449"/>
            <a:ext cx="7772400" cy="4454525"/>
          </a:xfrm>
        </p:spPr>
        <p:txBody>
          <a:bodyPr/>
          <a:lstStyle/>
          <a:p>
            <a:r>
              <a:rPr lang="en-US" dirty="0"/>
              <a:t>Stomach (cont’d)</a:t>
            </a:r>
          </a:p>
          <a:p>
            <a:pPr lvl="1"/>
            <a:r>
              <a:rPr lang="en-US" dirty="0"/>
              <a:t>Regions of the stomach</a:t>
            </a:r>
          </a:p>
          <a:p>
            <a:pPr lvl="1"/>
            <a:r>
              <a:rPr lang="en-US" dirty="0"/>
              <a:t>Muscles of the stomach</a:t>
            </a:r>
          </a:p>
          <a:p>
            <a:pPr lvl="1"/>
            <a:r>
              <a:rPr lang="en-US" dirty="0"/>
              <a:t>Glands of the stomach</a:t>
            </a:r>
          </a:p>
          <a:p>
            <a:pPr lvl="1"/>
            <a:r>
              <a:rPr lang="en-US" dirty="0"/>
              <a:t>Vomiting</a:t>
            </a:r>
          </a:p>
          <a:p>
            <a:pPr marL="457200" lvl="1" indent="0">
              <a:buNone/>
            </a:pPr>
            <a:endParaRPr lang="en-US" dirty="0"/>
          </a:p>
        </p:txBody>
      </p:sp>
    </p:spTree>
    <p:extLst>
      <p:ext uri="{BB962C8B-B14F-4D97-AF65-F5344CB8AC3E}">
        <p14:creationId xmlns:p14="http://schemas.microsoft.com/office/powerpoint/2010/main" val="1903295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296EC-C931-5751-3D44-F87DAF712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24A989-FB98-9A0A-1DC9-CA5F88CEE693}"/>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(4 of 7)</a:t>
            </a:r>
          </a:p>
        </p:txBody>
      </p:sp>
      <p:sp>
        <p:nvSpPr>
          <p:cNvPr id="3" name="Content Placeholder 2">
            <a:extLst>
              <a:ext uri="{FF2B5EF4-FFF2-40B4-BE49-F238E27FC236}">
                <a16:creationId xmlns:a16="http://schemas.microsoft.com/office/drawing/2014/main" id="{683FC38D-F1E3-4090-063F-C6FBF00C76B4}"/>
              </a:ext>
            </a:extLst>
          </p:cNvPr>
          <p:cNvSpPr>
            <a:spLocks noGrp="1"/>
          </p:cNvSpPr>
          <p:nvPr>
            <p:ph idx="1"/>
          </p:nvPr>
        </p:nvSpPr>
        <p:spPr>
          <a:xfrm>
            <a:off x="685800" y="1373449"/>
            <a:ext cx="7772400" cy="4454525"/>
          </a:xfrm>
        </p:spPr>
        <p:txBody>
          <a:bodyPr/>
          <a:lstStyle/>
          <a:p>
            <a:r>
              <a:rPr lang="en-US" dirty="0"/>
              <a:t>Small intestine</a:t>
            </a:r>
          </a:p>
          <a:p>
            <a:pPr lvl="1"/>
            <a:r>
              <a:rPr lang="en-US" dirty="0"/>
              <a:t>The small intestine performs three functions:</a:t>
            </a:r>
          </a:p>
          <a:p>
            <a:pPr lvl="2"/>
            <a:r>
              <a:rPr lang="en-US" dirty="0"/>
              <a:t>It receives chyme from the stomach and digestive juices from the liver (bile) and pancreas (digestive enzymes); the process of digestion is completed within the small intestine.</a:t>
            </a:r>
          </a:p>
          <a:p>
            <a:pPr lvl="2"/>
            <a:r>
              <a:rPr lang="en-US" dirty="0"/>
              <a:t>It absorbs the end products of digestion and key substances such as iron and vitamins.</a:t>
            </a:r>
          </a:p>
          <a:p>
            <a:pPr lvl="2"/>
            <a:r>
              <a:rPr lang="en-US" dirty="0"/>
              <a:t>It moves the unabsorbed content into the large intestine.</a:t>
            </a:r>
          </a:p>
          <a:p>
            <a:pPr lvl="1"/>
            <a:r>
              <a:rPr lang="en-US" dirty="0"/>
              <a:t>Location: central and lower abdominal cavity and is held in place by the mesentery</a:t>
            </a:r>
          </a:p>
          <a:p>
            <a:pPr lvl="1"/>
            <a:r>
              <a:rPr lang="en-US" dirty="0"/>
              <a:t>Three parts: the duodenum, the jejunum, and the ileum</a:t>
            </a:r>
          </a:p>
        </p:txBody>
      </p:sp>
    </p:spTree>
    <p:extLst>
      <p:ext uri="{BB962C8B-B14F-4D97-AF65-F5344CB8AC3E}">
        <p14:creationId xmlns:p14="http://schemas.microsoft.com/office/powerpoint/2010/main" val="55783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F587-53B0-DB5C-CA89-5D0AA902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66A6B-436A-02A8-E04E-2567A7DAB26A}"/>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(5 of 7)</a:t>
            </a:r>
          </a:p>
        </p:txBody>
      </p:sp>
      <p:sp>
        <p:nvSpPr>
          <p:cNvPr id="3" name="Content Placeholder 2">
            <a:extLst>
              <a:ext uri="{FF2B5EF4-FFF2-40B4-BE49-F238E27FC236}">
                <a16:creationId xmlns:a16="http://schemas.microsoft.com/office/drawing/2014/main" id="{496FD33E-148A-9679-505D-FE9E98E9E2B6}"/>
              </a:ext>
            </a:extLst>
          </p:cNvPr>
          <p:cNvSpPr>
            <a:spLocks noGrp="1"/>
          </p:cNvSpPr>
          <p:nvPr>
            <p:ph idx="1"/>
          </p:nvPr>
        </p:nvSpPr>
        <p:spPr>
          <a:xfrm>
            <a:off x="685800" y="1373449"/>
            <a:ext cx="7772400" cy="4454525"/>
          </a:xfrm>
        </p:spPr>
        <p:txBody>
          <a:bodyPr/>
          <a:lstStyle/>
          <a:p>
            <a:r>
              <a:rPr lang="en-US" dirty="0"/>
              <a:t>Small intestine (cont’d)</a:t>
            </a:r>
          </a:p>
          <a:p>
            <a:pPr lvl="1"/>
            <a:r>
              <a:rPr lang="en-US" dirty="0"/>
              <a:t>Segments of the small intestine</a:t>
            </a:r>
          </a:p>
          <a:p>
            <a:pPr lvl="2"/>
            <a:r>
              <a:rPr lang="en-US" dirty="0"/>
              <a:t>Duodenum</a:t>
            </a:r>
          </a:p>
          <a:p>
            <a:pPr lvl="2"/>
            <a:r>
              <a:rPr lang="en-US" dirty="0"/>
              <a:t>Jejunum</a:t>
            </a:r>
          </a:p>
          <a:p>
            <a:pPr lvl="2"/>
            <a:r>
              <a:rPr lang="en-US" dirty="0"/>
              <a:t>Ileum</a:t>
            </a:r>
          </a:p>
          <a:p>
            <a:pPr lvl="1"/>
            <a:r>
              <a:rPr lang="en-US" dirty="0"/>
              <a:t>The wall of the small intestine and absorption</a:t>
            </a:r>
          </a:p>
          <a:p>
            <a:pPr lvl="2"/>
            <a:r>
              <a:rPr lang="en-US" dirty="0"/>
              <a:t>Villi and microvilli</a:t>
            </a:r>
          </a:p>
          <a:p>
            <a:pPr lvl="2"/>
            <a:r>
              <a:rPr lang="en-US" dirty="0"/>
              <a:t>Peristalsis and absorption in the small intestine</a:t>
            </a:r>
          </a:p>
          <a:p>
            <a:pPr lvl="1"/>
            <a:endParaRPr lang="en-US" dirty="0"/>
          </a:p>
        </p:txBody>
      </p:sp>
    </p:spTree>
    <p:extLst>
      <p:ext uri="{BB962C8B-B14F-4D97-AF65-F5344CB8AC3E}">
        <p14:creationId xmlns:p14="http://schemas.microsoft.com/office/powerpoint/2010/main" val="2545539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983F9-C2DC-21CA-D763-9765BEBDA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AF5CC-DEC2-9AAF-75D5-6726A8639C89}"/>
              </a:ext>
            </a:extLst>
          </p:cNvPr>
          <p:cNvSpPr>
            <a:spLocks noGrp="1"/>
          </p:cNvSpPr>
          <p:nvPr>
            <p:ph type="title"/>
          </p:nvPr>
        </p:nvSpPr>
        <p:spPr>
          <a:xfrm>
            <a:off x="685800" y="277368"/>
            <a:ext cx="7772400" cy="862500"/>
          </a:xfrm>
        </p:spPr>
        <p:txBody>
          <a:bodyPr/>
          <a:lstStyle/>
          <a:p>
            <a:r>
              <a:rPr lang="en-US" dirty="0"/>
              <a:t>Small Intestine</a:t>
            </a:r>
            <a:endParaRPr lang="en-US" sz="1400" dirty="0"/>
          </a:p>
        </p:txBody>
      </p:sp>
      <p:pic>
        <p:nvPicPr>
          <p:cNvPr id="3" name="Picture 2" descr="Figure 23.6: Small Intestine. (A) Folds of the intestinal wall. (B) Single villus showing the blood capillaries and the lacteal. Illustration showing an enlargement of the muscle layers and a single villus from the small intestine.">
            <a:extLst>
              <a:ext uri="{FF2B5EF4-FFF2-40B4-BE49-F238E27FC236}">
                <a16:creationId xmlns:a16="http://schemas.microsoft.com/office/drawing/2014/main" id="{C72DA0F7-F043-805A-8DB2-E3E0970D6CA7}"/>
              </a:ext>
            </a:extLst>
          </p:cNvPr>
          <p:cNvPicPr>
            <a:picLocks noChangeAspect="1"/>
          </p:cNvPicPr>
          <p:nvPr/>
        </p:nvPicPr>
        <p:blipFill>
          <a:blip r:embed="rId3">
            <a:extLst>
              <a:ext uri="{28A0092B-C50C-407E-A947-70E740481C1C}">
                <a14:useLocalDpi xmlns:a14="http://schemas.microsoft.com/office/drawing/2010/main" val="0"/>
              </a:ext>
            </a:extLst>
          </a:blip>
          <a:srcRect b="1905"/>
          <a:stretch/>
        </p:blipFill>
        <p:spPr>
          <a:xfrm>
            <a:off x="2145030" y="1143000"/>
            <a:ext cx="4853940" cy="5334000"/>
          </a:xfrm>
          <a:prstGeom prst="rect">
            <a:avLst/>
          </a:prstGeom>
        </p:spPr>
      </p:pic>
    </p:spTree>
    <p:extLst>
      <p:ext uri="{BB962C8B-B14F-4D97-AF65-F5344CB8AC3E}">
        <p14:creationId xmlns:p14="http://schemas.microsoft.com/office/powerpoint/2010/main" val="1888375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3410-4250-C53A-69E3-29BB61982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CFE51-3E5F-F697-C249-04411DBD97C1}"/>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(6 of 7)</a:t>
            </a:r>
          </a:p>
        </p:txBody>
      </p:sp>
      <p:sp>
        <p:nvSpPr>
          <p:cNvPr id="3" name="Content Placeholder 2">
            <a:extLst>
              <a:ext uri="{FF2B5EF4-FFF2-40B4-BE49-F238E27FC236}">
                <a16:creationId xmlns:a16="http://schemas.microsoft.com/office/drawing/2014/main" id="{EEA1AFB6-AB38-7F3C-F9C9-391F21419E60}"/>
              </a:ext>
            </a:extLst>
          </p:cNvPr>
          <p:cNvSpPr>
            <a:spLocks noGrp="1"/>
          </p:cNvSpPr>
          <p:nvPr>
            <p:ph idx="1"/>
          </p:nvPr>
        </p:nvSpPr>
        <p:spPr>
          <a:xfrm>
            <a:off x="685800" y="1373449"/>
            <a:ext cx="7772400" cy="4454525"/>
          </a:xfrm>
        </p:spPr>
        <p:txBody>
          <a:bodyPr/>
          <a:lstStyle/>
          <a:p>
            <a:r>
              <a:rPr lang="en-US" dirty="0"/>
              <a:t>Large intestine</a:t>
            </a:r>
          </a:p>
          <a:p>
            <a:pPr lvl="1"/>
            <a:r>
              <a:rPr lang="en-US" dirty="0"/>
              <a:t>Segments of the large intestine</a:t>
            </a:r>
          </a:p>
          <a:p>
            <a:pPr lvl="2"/>
            <a:r>
              <a:rPr lang="en-US" dirty="0"/>
              <a:t>Cecum</a:t>
            </a:r>
          </a:p>
          <a:p>
            <a:pPr lvl="2"/>
            <a:r>
              <a:rPr lang="en-US" dirty="0"/>
              <a:t>Ascending colon</a:t>
            </a:r>
          </a:p>
          <a:p>
            <a:pPr lvl="2"/>
            <a:r>
              <a:rPr lang="en-US" dirty="0"/>
              <a:t>Appendix</a:t>
            </a:r>
          </a:p>
          <a:p>
            <a:pPr lvl="2"/>
            <a:r>
              <a:rPr lang="en-US" dirty="0"/>
              <a:t>Transverse colon</a:t>
            </a:r>
          </a:p>
          <a:p>
            <a:pPr lvl="2"/>
            <a:r>
              <a:rPr lang="en-US" dirty="0"/>
              <a:t>Sigmoid colon</a:t>
            </a:r>
          </a:p>
          <a:p>
            <a:pPr lvl="2"/>
            <a:r>
              <a:rPr lang="en-US" dirty="0"/>
              <a:t>Rectum</a:t>
            </a:r>
          </a:p>
          <a:p>
            <a:pPr lvl="2"/>
            <a:r>
              <a:rPr lang="en-US" dirty="0"/>
              <a:t>Anal canal</a:t>
            </a:r>
          </a:p>
          <a:p>
            <a:pPr lvl="2"/>
            <a:r>
              <a:rPr lang="en-US" dirty="0"/>
              <a:t>Anus</a:t>
            </a:r>
          </a:p>
        </p:txBody>
      </p:sp>
    </p:spTree>
    <p:extLst>
      <p:ext uri="{BB962C8B-B14F-4D97-AF65-F5344CB8AC3E}">
        <p14:creationId xmlns:p14="http://schemas.microsoft.com/office/powerpoint/2010/main" val="389020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CDEA7-ECDE-9E96-A46D-6EDB992A3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6AC27-E945-2066-628A-46D17E340AF9}"/>
              </a:ext>
            </a:extLst>
          </p:cNvPr>
          <p:cNvSpPr>
            <a:spLocks noGrp="1"/>
          </p:cNvSpPr>
          <p:nvPr>
            <p:ph type="title"/>
          </p:nvPr>
        </p:nvSpPr>
        <p:spPr>
          <a:xfrm>
            <a:off x="685800" y="277368"/>
            <a:ext cx="7772400" cy="862500"/>
          </a:xfrm>
        </p:spPr>
        <p:txBody>
          <a:bodyPr/>
          <a:lstStyle/>
          <a:p>
            <a:r>
              <a:rPr lang="en-US" dirty="0"/>
              <a:t>Structures and Organs</a:t>
            </a:r>
            <a:br>
              <a:rPr lang="en-US" dirty="0"/>
            </a:br>
            <a:r>
              <a:rPr lang="en-US" sz="1400" dirty="0"/>
              <a:t>(7 of 7)</a:t>
            </a:r>
          </a:p>
        </p:txBody>
      </p:sp>
      <p:sp>
        <p:nvSpPr>
          <p:cNvPr id="3" name="Content Placeholder 2">
            <a:extLst>
              <a:ext uri="{FF2B5EF4-FFF2-40B4-BE49-F238E27FC236}">
                <a16:creationId xmlns:a16="http://schemas.microsoft.com/office/drawing/2014/main" id="{B9F5F3C2-6226-7FD7-B7B0-4CB0CF881444}"/>
              </a:ext>
            </a:extLst>
          </p:cNvPr>
          <p:cNvSpPr>
            <a:spLocks noGrp="1"/>
          </p:cNvSpPr>
          <p:nvPr>
            <p:ph idx="1"/>
          </p:nvPr>
        </p:nvSpPr>
        <p:spPr>
          <a:xfrm>
            <a:off x="685800" y="1373449"/>
            <a:ext cx="7772400" cy="4454525"/>
          </a:xfrm>
        </p:spPr>
        <p:txBody>
          <a:bodyPr/>
          <a:lstStyle/>
          <a:p>
            <a:r>
              <a:rPr lang="en-US" dirty="0"/>
              <a:t>Large intestine (cont’d)</a:t>
            </a:r>
          </a:p>
          <a:p>
            <a:pPr lvl="1"/>
            <a:r>
              <a:rPr lang="en-US" dirty="0"/>
              <a:t>Functions of the large intestine</a:t>
            </a:r>
          </a:p>
          <a:p>
            <a:pPr lvl="2"/>
            <a:r>
              <a:rPr lang="en-US" dirty="0"/>
              <a:t>Absorption of water and electrolytes</a:t>
            </a:r>
          </a:p>
          <a:p>
            <a:pPr lvl="2"/>
            <a:r>
              <a:rPr lang="en-US" dirty="0"/>
              <a:t>Synthesis of certain vitamins by the intestinal bacteria (especially vitamin K and some B vitamins)</a:t>
            </a:r>
          </a:p>
          <a:p>
            <a:pPr lvl="2"/>
            <a:r>
              <a:rPr lang="en-US" dirty="0"/>
              <a:t>Temporary storage site of waste (feces)</a:t>
            </a:r>
          </a:p>
          <a:p>
            <a:pPr lvl="2"/>
            <a:r>
              <a:rPr lang="en-US" dirty="0"/>
              <a:t>Elimination of waste from the body (defecation)</a:t>
            </a:r>
          </a:p>
          <a:p>
            <a:pPr lvl="1"/>
            <a:r>
              <a:rPr lang="en-US" dirty="0"/>
              <a:t>Peristalsis and absorption</a:t>
            </a:r>
          </a:p>
          <a:p>
            <a:pPr lvl="1"/>
            <a:r>
              <a:rPr lang="en-US" dirty="0"/>
              <a:t>Inside the gut: microbiota</a:t>
            </a:r>
          </a:p>
          <a:p>
            <a:pPr lvl="1"/>
            <a:r>
              <a:rPr lang="en-US" dirty="0"/>
              <a:t>Intestinal gas</a:t>
            </a:r>
          </a:p>
          <a:p>
            <a:pPr marL="914400" lvl="2" indent="0">
              <a:buNone/>
            </a:pPr>
            <a:endParaRPr lang="en-US" dirty="0"/>
          </a:p>
          <a:p>
            <a:pPr lvl="2"/>
            <a:endParaRPr lang="en-US" dirty="0"/>
          </a:p>
          <a:p>
            <a:pPr lvl="1"/>
            <a:endParaRPr lang="en-US" dirty="0"/>
          </a:p>
        </p:txBody>
      </p:sp>
    </p:spTree>
    <p:extLst>
      <p:ext uri="{BB962C8B-B14F-4D97-AF65-F5344CB8AC3E}">
        <p14:creationId xmlns:p14="http://schemas.microsoft.com/office/powerpoint/2010/main" val="263222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1A461-D0C9-0074-C614-7E1924AFD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62A73-1D3D-8D37-E8EE-61BCAB722E6E}"/>
              </a:ext>
            </a:extLst>
          </p:cNvPr>
          <p:cNvSpPr>
            <a:spLocks noGrp="1"/>
          </p:cNvSpPr>
          <p:nvPr>
            <p:ph type="title"/>
          </p:nvPr>
        </p:nvSpPr>
        <p:spPr>
          <a:xfrm>
            <a:off x="685800" y="277368"/>
            <a:ext cx="7772400" cy="1363542"/>
          </a:xfrm>
        </p:spPr>
        <p:txBody>
          <a:bodyPr/>
          <a:lstStyle/>
          <a:p>
            <a:r>
              <a:rPr lang="en-US" dirty="0"/>
              <a:t>Liver, Gallbladder, Bile Ducts, and Pancreas</a:t>
            </a:r>
            <a:endParaRPr lang="en-US" sz="1400" dirty="0"/>
          </a:p>
        </p:txBody>
      </p:sp>
      <p:pic>
        <p:nvPicPr>
          <p:cNvPr id="3" name="Picture 2" descr="Figure 23.8: (A) Liver, gallbladder, bile ducts, and pancreas. (B) Liver lobule. (C) The entrance of the common bile duct into the duodenum (ampulla of Vater and sphincter of Oddi). Illustration showing an enlargement of the liver, gallbladder, bile ducts, and pancreas.">
            <a:extLst>
              <a:ext uri="{FF2B5EF4-FFF2-40B4-BE49-F238E27FC236}">
                <a16:creationId xmlns:a16="http://schemas.microsoft.com/office/drawing/2014/main" id="{FAC55ED3-5706-1BA5-D41F-434FD186B658}"/>
              </a:ext>
            </a:extLst>
          </p:cNvPr>
          <p:cNvPicPr>
            <a:picLocks noChangeAspect="1"/>
          </p:cNvPicPr>
          <p:nvPr/>
        </p:nvPicPr>
        <p:blipFill>
          <a:blip r:embed="rId3">
            <a:extLst>
              <a:ext uri="{28A0092B-C50C-407E-A947-70E740481C1C}">
                <a14:useLocalDpi xmlns:a14="http://schemas.microsoft.com/office/drawing/2010/main" val="0"/>
              </a:ext>
            </a:extLst>
          </a:blip>
          <a:srcRect b="1983"/>
          <a:stretch/>
        </p:blipFill>
        <p:spPr>
          <a:xfrm>
            <a:off x="2696051" y="1585586"/>
            <a:ext cx="3751898" cy="4953000"/>
          </a:xfrm>
          <a:prstGeom prst="rect">
            <a:avLst/>
          </a:prstGeom>
        </p:spPr>
      </p:pic>
    </p:spTree>
    <p:extLst>
      <p:ext uri="{BB962C8B-B14F-4D97-AF65-F5344CB8AC3E}">
        <p14:creationId xmlns:p14="http://schemas.microsoft.com/office/powerpoint/2010/main" val="380036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83D5-A9D7-AE1A-0A30-8E4079760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A914F-4C4D-35B2-89C8-EB9E76F30430}"/>
              </a:ext>
            </a:extLst>
          </p:cNvPr>
          <p:cNvSpPr>
            <a:spLocks noGrp="1"/>
          </p:cNvSpPr>
          <p:nvPr>
            <p:ph type="title"/>
          </p:nvPr>
        </p:nvSpPr>
        <p:spPr>
          <a:xfrm>
            <a:off x="685800" y="277368"/>
            <a:ext cx="7772400" cy="862500"/>
          </a:xfrm>
        </p:spPr>
        <p:txBody>
          <a:bodyPr/>
          <a:lstStyle/>
          <a:p>
            <a:r>
              <a:rPr lang="en-US" dirty="0"/>
              <a:t>Accessory Digestive Organs</a:t>
            </a:r>
            <a:br>
              <a:rPr lang="en-US" dirty="0"/>
            </a:br>
            <a:r>
              <a:rPr lang="en-US" sz="1400" dirty="0"/>
              <a:t>(1 of 2)</a:t>
            </a:r>
          </a:p>
        </p:txBody>
      </p:sp>
      <p:sp>
        <p:nvSpPr>
          <p:cNvPr id="3" name="Content Placeholder 2">
            <a:extLst>
              <a:ext uri="{FF2B5EF4-FFF2-40B4-BE49-F238E27FC236}">
                <a16:creationId xmlns:a16="http://schemas.microsoft.com/office/drawing/2014/main" id="{B6DC1FE7-A545-6231-568D-6827F6AB6E59}"/>
              </a:ext>
            </a:extLst>
          </p:cNvPr>
          <p:cNvSpPr>
            <a:spLocks noGrp="1"/>
          </p:cNvSpPr>
          <p:nvPr>
            <p:ph idx="1"/>
          </p:nvPr>
        </p:nvSpPr>
        <p:spPr>
          <a:xfrm>
            <a:off x="685800" y="1373449"/>
            <a:ext cx="7772400" cy="4454525"/>
          </a:xfrm>
        </p:spPr>
        <p:txBody>
          <a:bodyPr/>
          <a:lstStyle/>
          <a:p>
            <a:r>
              <a:rPr lang="en-US" dirty="0"/>
              <a:t>Liver</a:t>
            </a:r>
          </a:p>
          <a:p>
            <a:pPr lvl="1"/>
            <a:r>
              <a:rPr lang="en-US" dirty="0"/>
              <a:t>What the liver does</a:t>
            </a:r>
          </a:p>
          <a:p>
            <a:pPr lvl="2"/>
            <a:r>
              <a:rPr lang="en-US" dirty="0"/>
              <a:t>Synthesis of bile salts and secretion of bile</a:t>
            </a:r>
          </a:p>
          <a:p>
            <a:pPr lvl="2"/>
            <a:r>
              <a:rPr lang="en-US" dirty="0"/>
              <a:t>Synthesis of plasma proteins</a:t>
            </a:r>
          </a:p>
          <a:p>
            <a:pPr lvl="2"/>
            <a:r>
              <a:rPr lang="en-US" dirty="0"/>
              <a:t>Storage</a:t>
            </a:r>
          </a:p>
          <a:p>
            <a:pPr lvl="2"/>
            <a:r>
              <a:rPr lang="en-US" dirty="0"/>
              <a:t>Detoxification</a:t>
            </a:r>
          </a:p>
          <a:p>
            <a:pPr lvl="2"/>
            <a:r>
              <a:rPr lang="en-US" dirty="0"/>
              <a:t>Excretion</a:t>
            </a:r>
          </a:p>
          <a:p>
            <a:pPr lvl="2"/>
            <a:r>
              <a:rPr lang="en-US" dirty="0"/>
              <a:t>Metabolism of carbohydrates</a:t>
            </a:r>
          </a:p>
          <a:p>
            <a:pPr lvl="2"/>
            <a:r>
              <a:rPr lang="en-US" dirty="0"/>
              <a:t>Metabolism of protein</a:t>
            </a:r>
          </a:p>
          <a:p>
            <a:pPr lvl="2"/>
            <a:r>
              <a:rPr lang="en-US" dirty="0"/>
              <a:t>Metabolism of fats</a:t>
            </a:r>
          </a:p>
          <a:p>
            <a:pPr lvl="2"/>
            <a:r>
              <a:rPr lang="en-US" dirty="0"/>
              <a:t>Phagocytosis</a:t>
            </a:r>
          </a:p>
        </p:txBody>
      </p:sp>
    </p:spTree>
    <p:extLst>
      <p:ext uri="{BB962C8B-B14F-4D97-AF65-F5344CB8AC3E}">
        <p14:creationId xmlns:p14="http://schemas.microsoft.com/office/powerpoint/2010/main" val="905453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3EB16-B8A0-9401-DE61-EA48E9FBC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4168F-5564-0561-54BB-23DD095FFE07}"/>
              </a:ext>
            </a:extLst>
          </p:cNvPr>
          <p:cNvSpPr>
            <a:spLocks noGrp="1"/>
          </p:cNvSpPr>
          <p:nvPr>
            <p:ph type="title"/>
          </p:nvPr>
        </p:nvSpPr>
        <p:spPr>
          <a:xfrm>
            <a:off x="685800" y="277368"/>
            <a:ext cx="7772400" cy="862500"/>
          </a:xfrm>
        </p:spPr>
        <p:txBody>
          <a:bodyPr/>
          <a:lstStyle/>
          <a:p>
            <a:r>
              <a:rPr lang="en-US" dirty="0"/>
              <a:t>Accessory Digestive Organs</a:t>
            </a:r>
            <a:br>
              <a:rPr lang="en-US" dirty="0"/>
            </a:br>
            <a:r>
              <a:rPr lang="en-US" sz="1400" dirty="0"/>
              <a:t>(2 of 2)</a:t>
            </a:r>
          </a:p>
        </p:txBody>
      </p:sp>
      <p:sp>
        <p:nvSpPr>
          <p:cNvPr id="3" name="Content Placeholder 2">
            <a:extLst>
              <a:ext uri="{FF2B5EF4-FFF2-40B4-BE49-F238E27FC236}">
                <a16:creationId xmlns:a16="http://schemas.microsoft.com/office/drawing/2014/main" id="{2A7B916A-948B-A1D9-D797-DC68D79F804A}"/>
              </a:ext>
            </a:extLst>
          </p:cNvPr>
          <p:cNvSpPr>
            <a:spLocks noGrp="1"/>
          </p:cNvSpPr>
          <p:nvPr>
            <p:ph idx="1"/>
          </p:nvPr>
        </p:nvSpPr>
        <p:spPr>
          <a:xfrm>
            <a:off x="685800" y="1373449"/>
            <a:ext cx="7772400" cy="4454525"/>
          </a:xfrm>
        </p:spPr>
        <p:txBody>
          <a:bodyPr/>
          <a:lstStyle/>
          <a:p>
            <a:r>
              <a:rPr lang="en-US" dirty="0"/>
              <a:t>Liver (cont’d)</a:t>
            </a:r>
          </a:p>
          <a:p>
            <a:pPr lvl="1"/>
            <a:r>
              <a:rPr lang="en-US" dirty="0"/>
              <a:t>Blood supply to the liver</a:t>
            </a:r>
          </a:p>
          <a:p>
            <a:pPr lvl="2"/>
            <a:r>
              <a:rPr lang="en-US" dirty="0"/>
              <a:t>Blood supply and the hepatic portal system</a:t>
            </a:r>
          </a:p>
          <a:p>
            <a:pPr lvl="1"/>
            <a:r>
              <a:rPr lang="en-US" dirty="0"/>
              <a:t>Liver lobules</a:t>
            </a:r>
          </a:p>
          <a:p>
            <a:pPr lvl="1"/>
            <a:r>
              <a:rPr lang="en-US" dirty="0"/>
              <a:t>Bile</a:t>
            </a:r>
          </a:p>
          <a:p>
            <a:pPr lvl="1"/>
            <a:r>
              <a:rPr lang="en-US" dirty="0"/>
              <a:t>Biliary tree</a:t>
            </a:r>
          </a:p>
          <a:p>
            <a:r>
              <a:rPr lang="en-US" dirty="0"/>
              <a:t>Gallbladder</a:t>
            </a:r>
          </a:p>
          <a:p>
            <a:r>
              <a:rPr lang="en-US" dirty="0"/>
              <a:t>Pancreas</a:t>
            </a:r>
          </a:p>
        </p:txBody>
      </p:sp>
    </p:spTree>
    <p:extLst>
      <p:ext uri="{BB962C8B-B14F-4D97-AF65-F5344CB8AC3E}">
        <p14:creationId xmlns:p14="http://schemas.microsoft.com/office/powerpoint/2010/main" val="155076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7D98C-DE0D-901D-6F52-0BA591EE3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20F1E1-414D-29EA-5470-7FB34BF1D3A0}"/>
              </a:ext>
            </a:extLst>
          </p:cNvPr>
          <p:cNvSpPr>
            <a:spLocks noGrp="1"/>
          </p:cNvSpPr>
          <p:nvPr>
            <p:ph type="title"/>
          </p:nvPr>
        </p:nvSpPr>
        <p:spPr>
          <a:xfrm>
            <a:off x="685800" y="277368"/>
            <a:ext cx="7772400" cy="862500"/>
          </a:xfrm>
        </p:spPr>
        <p:txBody>
          <a:bodyPr/>
          <a:lstStyle/>
          <a:p>
            <a:r>
              <a:rPr lang="en-US" dirty="0"/>
              <a:t>Lesson 23.2</a:t>
            </a:r>
            <a:endParaRPr lang="en-US" sz="1400" dirty="0"/>
          </a:p>
        </p:txBody>
      </p:sp>
      <p:sp>
        <p:nvSpPr>
          <p:cNvPr id="3" name="Content Placeholder 2">
            <a:extLst>
              <a:ext uri="{FF2B5EF4-FFF2-40B4-BE49-F238E27FC236}">
                <a16:creationId xmlns:a16="http://schemas.microsoft.com/office/drawing/2014/main" id="{48E64C67-18E9-2345-53A2-147F346CBE96}"/>
              </a:ext>
            </a:extLst>
          </p:cNvPr>
          <p:cNvSpPr>
            <a:spLocks noGrp="1"/>
          </p:cNvSpPr>
          <p:nvPr>
            <p:ph idx="1"/>
          </p:nvPr>
        </p:nvSpPr>
        <p:spPr>
          <a:xfrm>
            <a:off x="685800" y="1373449"/>
            <a:ext cx="7772400" cy="3925061"/>
          </a:xfrm>
        </p:spPr>
        <p:txBody>
          <a:bodyPr numCol="1"/>
          <a:lstStyle/>
          <a:p>
            <a:pPr marL="457200" indent="-457200">
              <a:buFont typeface="+mj-lt"/>
              <a:buAutoNum type="arabicPeriod" startAt="3"/>
            </a:pPr>
            <a:r>
              <a:rPr lang="en-US" sz="2400" dirty="0"/>
              <a:t>Explain the physiology of digestion and absorption, including the following:</a:t>
            </a:r>
          </a:p>
          <a:p>
            <a:pPr lvl="1"/>
            <a:r>
              <a:rPr lang="en-US" sz="2000" dirty="0"/>
              <a:t>The effects of amylases, proteases, and lipases</a:t>
            </a:r>
          </a:p>
          <a:p>
            <a:pPr lvl="1"/>
            <a:r>
              <a:rPr lang="en-US" sz="2000" dirty="0"/>
              <a:t>The role of bile in the digestion of fats</a:t>
            </a:r>
          </a:p>
          <a:p>
            <a:pPr lvl="1"/>
            <a:r>
              <a:rPr lang="en-US" sz="2000" dirty="0"/>
              <a:t>The effects of the hormones gastrin, cholecystokinin, and secretin</a:t>
            </a:r>
          </a:p>
          <a:p>
            <a:pPr marL="457200" indent="-457200">
              <a:buFont typeface="+mj-lt"/>
              <a:buAutoNum type="arabicPeriod" startAt="4"/>
            </a:pPr>
            <a:r>
              <a:rPr lang="en-US" sz="2400" dirty="0"/>
              <a:t>Discuss nutrition concepts, including the following:</a:t>
            </a:r>
          </a:p>
          <a:p>
            <a:pPr lvl="1"/>
            <a:r>
              <a:rPr lang="en-US" sz="2000" dirty="0"/>
              <a:t>The five categories of nutrients</a:t>
            </a:r>
          </a:p>
          <a:p>
            <a:pPr lvl="1"/>
            <a:r>
              <a:rPr lang="en-US" sz="2000" dirty="0"/>
              <a:t>The importance of a balanced diet</a:t>
            </a:r>
          </a:p>
        </p:txBody>
      </p:sp>
    </p:spTree>
    <p:extLst>
      <p:ext uri="{BB962C8B-B14F-4D97-AF65-F5344CB8AC3E}">
        <p14:creationId xmlns:p14="http://schemas.microsoft.com/office/powerpoint/2010/main" val="2856262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09023-5FA1-D95E-2498-00547F910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3E589-0E55-F407-5F7A-007C89AA6EB0}"/>
              </a:ext>
            </a:extLst>
          </p:cNvPr>
          <p:cNvSpPr>
            <a:spLocks noGrp="1"/>
          </p:cNvSpPr>
          <p:nvPr>
            <p:ph type="title"/>
          </p:nvPr>
        </p:nvSpPr>
        <p:spPr>
          <a:xfrm>
            <a:off x="685800" y="277368"/>
            <a:ext cx="7772400" cy="862500"/>
          </a:xfrm>
        </p:spPr>
        <p:txBody>
          <a:bodyPr/>
          <a:lstStyle/>
          <a:p>
            <a:r>
              <a:rPr lang="en-US" dirty="0"/>
              <a:t>Digestion and Absorption</a:t>
            </a:r>
            <a:br>
              <a:rPr lang="en-US" dirty="0"/>
            </a:br>
            <a:r>
              <a:rPr lang="en-US" sz="1400" dirty="0"/>
              <a:t>(1 of 3)</a:t>
            </a:r>
          </a:p>
        </p:txBody>
      </p:sp>
      <p:sp>
        <p:nvSpPr>
          <p:cNvPr id="3" name="Content Placeholder 2">
            <a:extLst>
              <a:ext uri="{FF2B5EF4-FFF2-40B4-BE49-F238E27FC236}">
                <a16:creationId xmlns:a16="http://schemas.microsoft.com/office/drawing/2014/main" id="{817CC0DE-37AF-C3EC-0E37-A74389C0843A}"/>
              </a:ext>
            </a:extLst>
          </p:cNvPr>
          <p:cNvSpPr>
            <a:spLocks noGrp="1"/>
          </p:cNvSpPr>
          <p:nvPr>
            <p:ph idx="1"/>
          </p:nvPr>
        </p:nvSpPr>
        <p:spPr>
          <a:xfrm>
            <a:off x="685800" y="1373449"/>
            <a:ext cx="7772400" cy="4454525"/>
          </a:xfrm>
        </p:spPr>
        <p:txBody>
          <a:bodyPr/>
          <a:lstStyle/>
          <a:p>
            <a:r>
              <a:rPr lang="en-US" dirty="0"/>
              <a:t>Carbohydrates and carbohydrate-splitting enzymes</a:t>
            </a:r>
          </a:p>
          <a:p>
            <a:pPr lvl="1"/>
            <a:r>
              <a:rPr lang="en-US" dirty="0"/>
              <a:t>Monosaccharides</a:t>
            </a:r>
          </a:p>
          <a:p>
            <a:pPr lvl="1"/>
            <a:r>
              <a:rPr lang="en-US" dirty="0"/>
              <a:t>Disaccharides</a:t>
            </a:r>
          </a:p>
          <a:p>
            <a:pPr lvl="1"/>
            <a:r>
              <a:rPr lang="en-US" dirty="0"/>
              <a:t>Polysaccharides</a:t>
            </a:r>
          </a:p>
          <a:p>
            <a:pPr lvl="1"/>
            <a:r>
              <a:rPr lang="en-US" dirty="0"/>
              <a:t>Amylases</a:t>
            </a:r>
          </a:p>
          <a:p>
            <a:pPr marL="0" indent="0">
              <a:buNone/>
            </a:pPr>
            <a:endParaRPr lang="en-US" dirty="0"/>
          </a:p>
        </p:txBody>
      </p:sp>
    </p:spTree>
    <p:extLst>
      <p:ext uri="{BB962C8B-B14F-4D97-AF65-F5344CB8AC3E}">
        <p14:creationId xmlns:p14="http://schemas.microsoft.com/office/powerpoint/2010/main" val="256133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336F-9D45-2E06-7CAB-EDB7B3114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B4BB0-6FED-75A1-46B0-14AC658D8242}"/>
              </a:ext>
            </a:extLst>
          </p:cNvPr>
          <p:cNvSpPr>
            <a:spLocks noGrp="1"/>
          </p:cNvSpPr>
          <p:nvPr>
            <p:ph type="title"/>
          </p:nvPr>
        </p:nvSpPr>
        <p:spPr>
          <a:xfrm>
            <a:off x="685800" y="277368"/>
            <a:ext cx="7772400" cy="862500"/>
          </a:xfrm>
        </p:spPr>
        <p:txBody>
          <a:bodyPr/>
          <a:lstStyle/>
          <a:p>
            <a:r>
              <a:rPr lang="en-US" dirty="0"/>
              <a:t>Digestion and Absorption</a:t>
            </a:r>
            <a:br>
              <a:rPr lang="en-US" dirty="0"/>
            </a:br>
            <a:r>
              <a:rPr lang="en-US" sz="1400" dirty="0"/>
              <a:t>(2 of 3)</a:t>
            </a:r>
          </a:p>
        </p:txBody>
      </p:sp>
      <p:sp>
        <p:nvSpPr>
          <p:cNvPr id="3" name="Content Placeholder 2">
            <a:extLst>
              <a:ext uri="{FF2B5EF4-FFF2-40B4-BE49-F238E27FC236}">
                <a16:creationId xmlns:a16="http://schemas.microsoft.com/office/drawing/2014/main" id="{E0D50C03-3D2F-9396-F7FB-F763C3723733}"/>
              </a:ext>
            </a:extLst>
          </p:cNvPr>
          <p:cNvSpPr>
            <a:spLocks noGrp="1"/>
          </p:cNvSpPr>
          <p:nvPr>
            <p:ph idx="1"/>
          </p:nvPr>
        </p:nvSpPr>
        <p:spPr>
          <a:xfrm>
            <a:off x="685800" y="1373449"/>
            <a:ext cx="7772400" cy="4454525"/>
          </a:xfrm>
        </p:spPr>
        <p:txBody>
          <a:bodyPr/>
          <a:lstStyle/>
          <a:p>
            <a:r>
              <a:rPr lang="en-US" dirty="0"/>
              <a:t>Proteins and protein-splitting enzymes</a:t>
            </a:r>
          </a:p>
          <a:p>
            <a:pPr lvl="1"/>
            <a:r>
              <a:rPr lang="en-US" dirty="0"/>
              <a:t>Amino acids</a:t>
            </a:r>
          </a:p>
          <a:p>
            <a:pPr lvl="1"/>
            <a:r>
              <a:rPr lang="en-US" dirty="0"/>
              <a:t>Peptide</a:t>
            </a:r>
          </a:p>
          <a:p>
            <a:pPr lvl="1"/>
            <a:r>
              <a:rPr lang="en-US" dirty="0"/>
              <a:t>Poly-peptide</a:t>
            </a:r>
          </a:p>
          <a:p>
            <a:pPr lvl="1"/>
            <a:r>
              <a:rPr lang="en-US" dirty="0"/>
              <a:t>Proteases</a:t>
            </a:r>
          </a:p>
        </p:txBody>
      </p:sp>
    </p:spTree>
    <p:extLst>
      <p:ext uri="{BB962C8B-B14F-4D97-AF65-F5344CB8AC3E}">
        <p14:creationId xmlns:p14="http://schemas.microsoft.com/office/powerpoint/2010/main" val="175441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C94C-27B7-FB3E-C72F-0A23B21F7E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D2062-1E00-E50F-1F5E-A3FFC9E3E72D}"/>
              </a:ext>
            </a:extLst>
          </p:cNvPr>
          <p:cNvSpPr>
            <a:spLocks noGrp="1"/>
          </p:cNvSpPr>
          <p:nvPr>
            <p:ph type="title"/>
          </p:nvPr>
        </p:nvSpPr>
        <p:spPr>
          <a:xfrm>
            <a:off x="685800" y="277368"/>
            <a:ext cx="7772400" cy="862500"/>
          </a:xfrm>
        </p:spPr>
        <p:txBody>
          <a:bodyPr/>
          <a:lstStyle/>
          <a:p>
            <a:r>
              <a:rPr lang="en-US" dirty="0"/>
              <a:t>Digestion and Absorption</a:t>
            </a:r>
            <a:br>
              <a:rPr lang="en-US" dirty="0"/>
            </a:br>
            <a:r>
              <a:rPr lang="en-US" sz="1400" dirty="0"/>
              <a:t>(3 of 3)</a:t>
            </a:r>
          </a:p>
        </p:txBody>
      </p:sp>
      <p:sp>
        <p:nvSpPr>
          <p:cNvPr id="3" name="Content Placeholder 2">
            <a:extLst>
              <a:ext uri="{FF2B5EF4-FFF2-40B4-BE49-F238E27FC236}">
                <a16:creationId xmlns:a16="http://schemas.microsoft.com/office/drawing/2014/main" id="{8AF124EB-F7A5-2DB2-36A9-68032C1F0F1A}"/>
              </a:ext>
            </a:extLst>
          </p:cNvPr>
          <p:cNvSpPr>
            <a:spLocks noGrp="1"/>
          </p:cNvSpPr>
          <p:nvPr>
            <p:ph idx="1"/>
          </p:nvPr>
        </p:nvSpPr>
        <p:spPr>
          <a:xfrm>
            <a:off x="685800" y="1373449"/>
            <a:ext cx="7772400" cy="4454525"/>
          </a:xfrm>
        </p:spPr>
        <p:txBody>
          <a:bodyPr/>
          <a:lstStyle/>
          <a:p>
            <a:r>
              <a:rPr lang="en-US" dirty="0"/>
              <a:t>Fats, bile, and fat-splitting enzymes</a:t>
            </a:r>
          </a:p>
          <a:p>
            <a:pPr lvl="1"/>
            <a:r>
              <a:rPr lang="en-US" dirty="0"/>
              <a:t>Fats: long-chain fatty acids attached to glycerol</a:t>
            </a:r>
          </a:p>
          <a:p>
            <a:pPr lvl="1"/>
            <a:r>
              <a:rPr lang="en-US" dirty="0"/>
              <a:t>Lipases</a:t>
            </a:r>
          </a:p>
          <a:p>
            <a:pPr lvl="1"/>
            <a:r>
              <a:rPr lang="en-US" dirty="0"/>
              <a:t>Bile</a:t>
            </a:r>
          </a:p>
          <a:p>
            <a:pPr lvl="2"/>
            <a:r>
              <a:rPr lang="en-US" dirty="0"/>
              <a:t>Emulsification</a:t>
            </a:r>
          </a:p>
          <a:p>
            <a:pPr lvl="2"/>
            <a:r>
              <a:rPr lang="en-US" dirty="0"/>
              <a:t>Bile salts</a:t>
            </a:r>
          </a:p>
        </p:txBody>
      </p:sp>
    </p:spTree>
    <p:extLst>
      <p:ext uri="{BB962C8B-B14F-4D97-AF65-F5344CB8AC3E}">
        <p14:creationId xmlns:p14="http://schemas.microsoft.com/office/powerpoint/2010/main" val="680425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F5E2-4358-8DA9-DA17-A3B5C1623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DE470-BD04-00F5-E83E-EDE7C4D397CC}"/>
              </a:ext>
            </a:extLst>
          </p:cNvPr>
          <p:cNvSpPr>
            <a:spLocks noGrp="1"/>
          </p:cNvSpPr>
          <p:nvPr>
            <p:ph type="title"/>
          </p:nvPr>
        </p:nvSpPr>
        <p:spPr>
          <a:xfrm>
            <a:off x="685800" y="277368"/>
            <a:ext cx="7772400" cy="862500"/>
          </a:xfrm>
        </p:spPr>
        <p:txBody>
          <a:bodyPr/>
          <a:lstStyle/>
          <a:p>
            <a:r>
              <a:rPr lang="en-US" dirty="0"/>
              <a:t>Nutrition: Concepts to Know</a:t>
            </a:r>
            <a:br>
              <a:rPr lang="en-US" dirty="0"/>
            </a:br>
            <a:r>
              <a:rPr lang="en-US" sz="1400" dirty="0"/>
              <a:t>(1 of 3)</a:t>
            </a:r>
          </a:p>
        </p:txBody>
      </p:sp>
      <p:sp>
        <p:nvSpPr>
          <p:cNvPr id="3" name="Content Placeholder 2">
            <a:extLst>
              <a:ext uri="{FF2B5EF4-FFF2-40B4-BE49-F238E27FC236}">
                <a16:creationId xmlns:a16="http://schemas.microsoft.com/office/drawing/2014/main" id="{FEE2BBE1-3275-44EB-6B11-CE9A57AFCC0D}"/>
              </a:ext>
            </a:extLst>
          </p:cNvPr>
          <p:cNvSpPr>
            <a:spLocks noGrp="1"/>
          </p:cNvSpPr>
          <p:nvPr>
            <p:ph idx="1"/>
          </p:nvPr>
        </p:nvSpPr>
        <p:spPr>
          <a:xfrm>
            <a:off x="685800" y="1373449"/>
            <a:ext cx="7772400" cy="4454525"/>
          </a:xfrm>
        </p:spPr>
        <p:txBody>
          <a:bodyPr/>
          <a:lstStyle/>
          <a:p>
            <a:r>
              <a:rPr lang="en-US" dirty="0"/>
              <a:t>Carbohydrates</a:t>
            </a:r>
          </a:p>
          <a:p>
            <a:pPr lvl="1"/>
            <a:r>
              <a:rPr lang="en-US" dirty="0"/>
              <a:t>Simple sugars</a:t>
            </a:r>
          </a:p>
          <a:p>
            <a:pPr lvl="1"/>
            <a:r>
              <a:rPr lang="en-US" dirty="0"/>
              <a:t>Complex carbohydrates</a:t>
            </a:r>
          </a:p>
          <a:p>
            <a:r>
              <a:rPr lang="en-US" dirty="0"/>
              <a:t>Proteins</a:t>
            </a:r>
          </a:p>
          <a:p>
            <a:pPr lvl="1"/>
            <a:r>
              <a:rPr lang="en-US" dirty="0"/>
              <a:t>Amino acids</a:t>
            </a:r>
          </a:p>
          <a:p>
            <a:pPr lvl="1"/>
            <a:r>
              <a:rPr lang="en-US" dirty="0"/>
              <a:t>Complete</a:t>
            </a:r>
          </a:p>
          <a:p>
            <a:pPr lvl="1"/>
            <a:r>
              <a:rPr lang="en-US" dirty="0"/>
              <a:t>Incomplete</a:t>
            </a:r>
          </a:p>
        </p:txBody>
      </p:sp>
    </p:spTree>
    <p:extLst>
      <p:ext uri="{BB962C8B-B14F-4D97-AF65-F5344CB8AC3E}">
        <p14:creationId xmlns:p14="http://schemas.microsoft.com/office/powerpoint/2010/main" val="3233620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24131-5807-66A4-50B5-D0537FEF2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3F5E5-4604-5ED5-B489-9EF7E23672FB}"/>
              </a:ext>
            </a:extLst>
          </p:cNvPr>
          <p:cNvSpPr>
            <a:spLocks noGrp="1"/>
          </p:cNvSpPr>
          <p:nvPr>
            <p:ph type="title"/>
          </p:nvPr>
        </p:nvSpPr>
        <p:spPr>
          <a:xfrm>
            <a:off x="685800" y="277368"/>
            <a:ext cx="7772400" cy="862500"/>
          </a:xfrm>
        </p:spPr>
        <p:txBody>
          <a:bodyPr/>
          <a:lstStyle/>
          <a:p>
            <a:r>
              <a:rPr lang="en-US" dirty="0"/>
              <a:t>Nutrition: Concepts to Know</a:t>
            </a:r>
            <a:br>
              <a:rPr lang="en-US" dirty="0"/>
            </a:br>
            <a:r>
              <a:rPr lang="en-US" sz="1400" dirty="0"/>
              <a:t>(2 of 3)</a:t>
            </a:r>
          </a:p>
        </p:txBody>
      </p:sp>
      <p:sp>
        <p:nvSpPr>
          <p:cNvPr id="3" name="Content Placeholder 2">
            <a:extLst>
              <a:ext uri="{FF2B5EF4-FFF2-40B4-BE49-F238E27FC236}">
                <a16:creationId xmlns:a16="http://schemas.microsoft.com/office/drawing/2014/main" id="{F676E037-84F3-D69B-54A7-610451D5261F}"/>
              </a:ext>
            </a:extLst>
          </p:cNvPr>
          <p:cNvSpPr>
            <a:spLocks noGrp="1"/>
          </p:cNvSpPr>
          <p:nvPr>
            <p:ph idx="1"/>
          </p:nvPr>
        </p:nvSpPr>
        <p:spPr>
          <a:xfrm>
            <a:off x="685800" y="1373449"/>
            <a:ext cx="7772400" cy="4454525"/>
          </a:xfrm>
        </p:spPr>
        <p:txBody>
          <a:bodyPr/>
          <a:lstStyle/>
          <a:p>
            <a:r>
              <a:rPr lang="en-US" dirty="0"/>
              <a:t>Fats (lipids)</a:t>
            </a:r>
          </a:p>
          <a:p>
            <a:pPr lvl="1"/>
            <a:r>
              <a:rPr lang="en-US" dirty="0"/>
              <a:t>Triglycerides</a:t>
            </a:r>
          </a:p>
          <a:p>
            <a:pPr lvl="1"/>
            <a:r>
              <a:rPr lang="en-US" dirty="0"/>
              <a:t>Saturated</a:t>
            </a:r>
          </a:p>
          <a:p>
            <a:pPr lvl="1"/>
            <a:r>
              <a:rPr lang="en-US" dirty="0"/>
              <a:t>Unsaturated</a:t>
            </a:r>
          </a:p>
          <a:p>
            <a:r>
              <a:rPr lang="en-US" dirty="0"/>
              <a:t>Vitamins</a:t>
            </a:r>
          </a:p>
          <a:p>
            <a:pPr lvl="1"/>
            <a:r>
              <a:rPr lang="en-US" dirty="0"/>
              <a:t>Fat soluble</a:t>
            </a:r>
          </a:p>
          <a:p>
            <a:pPr lvl="1"/>
            <a:r>
              <a:rPr lang="en-US" dirty="0"/>
              <a:t>Water soluble</a:t>
            </a:r>
          </a:p>
          <a:p>
            <a:r>
              <a:rPr lang="en-US" dirty="0"/>
              <a:t>Minerals</a:t>
            </a:r>
          </a:p>
        </p:txBody>
      </p:sp>
    </p:spTree>
    <p:extLst>
      <p:ext uri="{BB962C8B-B14F-4D97-AF65-F5344CB8AC3E}">
        <p14:creationId xmlns:p14="http://schemas.microsoft.com/office/powerpoint/2010/main" val="3186207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8A04C-0EB1-1097-B4D3-83128A26F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1B57F-0312-9900-DA79-E310DE8D65F6}"/>
              </a:ext>
            </a:extLst>
          </p:cNvPr>
          <p:cNvSpPr>
            <a:spLocks noGrp="1"/>
          </p:cNvSpPr>
          <p:nvPr>
            <p:ph type="title"/>
          </p:nvPr>
        </p:nvSpPr>
        <p:spPr>
          <a:xfrm>
            <a:off x="685800" y="277368"/>
            <a:ext cx="7772400" cy="862500"/>
          </a:xfrm>
        </p:spPr>
        <p:txBody>
          <a:bodyPr/>
          <a:lstStyle/>
          <a:p>
            <a:r>
              <a:rPr lang="en-US" dirty="0"/>
              <a:t>Nutrition: Concepts to Know</a:t>
            </a:r>
            <a:br>
              <a:rPr lang="en-US" dirty="0"/>
            </a:br>
            <a:r>
              <a:rPr lang="en-US" sz="1400" dirty="0"/>
              <a:t>(3 of 3)</a:t>
            </a:r>
          </a:p>
        </p:txBody>
      </p:sp>
      <p:sp>
        <p:nvSpPr>
          <p:cNvPr id="3" name="Content Placeholder 2">
            <a:extLst>
              <a:ext uri="{FF2B5EF4-FFF2-40B4-BE49-F238E27FC236}">
                <a16:creationId xmlns:a16="http://schemas.microsoft.com/office/drawing/2014/main" id="{3C2C0E9D-D328-C254-CF59-72C1F6827727}"/>
              </a:ext>
            </a:extLst>
          </p:cNvPr>
          <p:cNvSpPr>
            <a:spLocks noGrp="1"/>
          </p:cNvSpPr>
          <p:nvPr>
            <p:ph idx="1"/>
          </p:nvPr>
        </p:nvSpPr>
        <p:spPr>
          <a:xfrm>
            <a:off x="685800" y="1373449"/>
            <a:ext cx="7772400" cy="4454525"/>
          </a:xfrm>
        </p:spPr>
        <p:txBody>
          <a:bodyPr/>
          <a:lstStyle/>
          <a:p>
            <a:r>
              <a:rPr lang="en-US" dirty="0"/>
              <a:t>Health and a balanced diet</a:t>
            </a:r>
          </a:p>
          <a:p>
            <a:pPr lvl="1"/>
            <a:r>
              <a:rPr lang="en-US" dirty="0"/>
              <a:t>A balanced diet</a:t>
            </a:r>
          </a:p>
          <a:p>
            <a:pPr lvl="1"/>
            <a:r>
              <a:rPr lang="en-US" dirty="0"/>
              <a:t>Poorly balanced diet and disease</a:t>
            </a:r>
          </a:p>
          <a:p>
            <a:pPr lvl="1"/>
            <a:r>
              <a:rPr lang="en-US" dirty="0"/>
              <a:t>Appetite control and the couch potato</a:t>
            </a:r>
          </a:p>
        </p:txBody>
      </p:sp>
    </p:spTree>
    <p:extLst>
      <p:ext uri="{BB962C8B-B14F-4D97-AF65-F5344CB8AC3E}">
        <p14:creationId xmlns:p14="http://schemas.microsoft.com/office/powerpoint/2010/main" val="3265428301"/>
      </p:ext>
    </p:extLst>
  </p:cSld>
  <p:clrMapOvr>
    <a:masterClrMapping/>
  </p:clrMapOvr>
</p:sld>
</file>

<file path=ppt/theme/theme1.xml><?xml version="1.0" encoding="utf-8"?>
<a:theme xmlns:a="http://schemas.openxmlformats.org/drawingml/2006/main" name="TEACH 2.0 Lecture Slides Template 2011_1207">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TEACH 2.0 Lecture Slides Template 2011_1207</Template>
  <TotalTime>50268</TotalTime>
  <Words>992</Words>
  <Application>Microsoft Office PowerPoint</Application>
  <PresentationFormat>On-screen Show (4:3)</PresentationFormat>
  <Paragraphs>195</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Helvetica Neue</vt:lpstr>
      <vt:lpstr>Times New Roman</vt:lpstr>
      <vt:lpstr>Wingdings</vt:lpstr>
      <vt:lpstr>Wingdings 2</vt:lpstr>
      <vt:lpstr>Wingdings 3</vt:lpstr>
      <vt:lpstr>TEACH 2.0 Lecture Slides Template 2011_1207</vt:lpstr>
      <vt:lpstr>    The Human Body in Health and Illness, 8th ed.  Barbara Herlihy, BSN, MA, PhD (Physiology), RN </vt:lpstr>
      <vt:lpstr>    Chapter 23  Digestive System  The Human Body in Health and Illness, 8th ed. Barbara Herlihy </vt:lpstr>
      <vt:lpstr>Lesson 23.1</vt:lpstr>
      <vt:lpstr>Overview of the Digestive System (1 of 2)</vt:lpstr>
      <vt:lpstr>The Digestive System</vt:lpstr>
      <vt:lpstr>Overview of the Digestive System (2 of 2)</vt:lpstr>
      <vt:lpstr>Layers of the Digestive Tract</vt:lpstr>
      <vt:lpstr>Structures and Organs (1 of 7)</vt:lpstr>
      <vt:lpstr>Eating and Swallowing Structures </vt:lpstr>
      <vt:lpstr>Structures and Organs (2 of 7)</vt:lpstr>
      <vt:lpstr>Structures and Organs (3 of 7)</vt:lpstr>
      <vt:lpstr>Structures and Organs (4 of 7)</vt:lpstr>
      <vt:lpstr>Structures and Organs (5 of 7)</vt:lpstr>
      <vt:lpstr>Small Intestine</vt:lpstr>
      <vt:lpstr>Structures and Organs (6 of 7)</vt:lpstr>
      <vt:lpstr>Structures and Organs (7 of 7)</vt:lpstr>
      <vt:lpstr>Liver, Gallbladder, Bile Ducts, and Pancreas</vt:lpstr>
      <vt:lpstr>Accessory Digestive Organs (1 of 2)</vt:lpstr>
      <vt:lpstr>Accessory Digestive Organs (2 of 2)</vt:lpstr>
      <vt:lpstr>Lesson 23.2</vt:lpstr>
      <vt:lpstr>Digestion and Absorption (1 of 3)</vt:lpstr>
      <vt:lpstr>Digestion and Absorption (2 of 3)</vt:lpstr>
      <vt:lpstr>Digestion and Absorption (3 of 3)</vt:lpstr>
      <vt:lpstr>Nutrition: Concepts to Know (1 of 3)</vt:lpstr>
      <vt:lpstr>Nutrition: Concepts to Know (2 of 3)</vt:lpstr>
      <vt:lpstr>Nutrition: Concepts to Know (3 of 3)</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Sushant Nayal (IL-IN)</cp:lastModifiedBy>
  <cp:revision>118</cp:revision>
  <dcterms:created xsi:type="dcterms:W3CDTF">2017-07-18T01:49:35Z</dcterms:created>
  <dcterms:modified xsi:type="dcterms:W3CDTF">2025-07-02T04:28:49Z</dcterms:modified>
</cp:coreProperties>
</file>