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8"/>
  </p:notesMasterIdLst>
  <p:handoutMasterIdLst>
    <p:handoutMasterId r:id="rId29"/>
  </p:handoutMasterIdLst>
  <p:sldIdLst>
    <p:sldId id="279" r:id="rId2"/>
    <p:sldId id="1423" r:id="rId3"/>
    <p:sldId id="1341" r:id="rId4"/>
    <p:sldId id="1602" r:id="rId5"/>
    <p:sldId id="1587" r:id="rId6"/>
    <p:sldId id="1621" r:id="rId7"/>
    <p:sldId id="1622" r:id="rId8"/>
    <p:sldId id="1620" r:id="rId9"/>
    <p:sldId id="1623" r:id="rId10"/>
    <p:sldId id="1624" r:id="rId11"/>
    <p:sldId id="1617" r:id="rId12"/>
    <p:sldId id="1625" r:id="rId13"/>
    <p:sldId id="1626" r:id="rId14"/>
    <p:sldId id="1627" r:id="rId15"/>
    <p:sldId id="1594" r:id="rId16"/>
    <p:sldId id="1628" r:id="rId17"/>
    <p:sldId id="1629" r:id="rId18"/>
    <p:sldId id="1618" r:id="rId19"/>
    <p:sldId id="1630" r:id="rId20"/>
    <p:sldId id="1631" r:id="rId21"/>
    <p:sldId id="1632" r:id="rId22"/>
    <p:sldId id="1619" r:id="rId23"/>
    <p:sldId id="1633" r:id="rId24"/>
    <p:sldId id="1634" r:id="rId25"/>
    <p:sldId id="1635" r:id="rId26"/>
    <p:sldId id="1636" r:id="rId2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2" autoAdjust="0"/>
    <p:restoredTop sz="73634" autoAdjust="0"/>
  </p:normalViewPr>
  <p:slideViewPr>
    <p:cSldViewPr snapToGrid="0">
      <p:cViewPr varScale="1">
        <p:scale>
          <a:sx n="90" d="100"/>
          <a:sy n="90" d="100"/>
        </p:scale>
        <p:origin x="1998" y="78"/>
      </p:cViewPr>
      <p:guideLst>
        <p:guide orient="horz" pos="2160"/>
        <p:guide pos="2880"/>
      </p:guideLst>
    </p:cSldViewPr>
  </p:slideViewPr>
  <p:outlineViewPr>
    <p:cViewPr>
      <p:scale>
        <a:sx n="33" d="100"/>
        <a:sy n="33" d="100"/>
      </p:scale>
      <p:origin x="0" y="0"/>
    </p:cViewPr>
  </p:outlineViewPr>
  <p:notesTextViewPr>
    <p:cViewPr>
      <p:scale>
        <a:sx n="77" d="100"/>
        <a:sy n="77" d="100"/>
      </p:scale>
      <p:origin x="0" y="0"/>
    </p:cViewPr>
  </p:notesTextViewPr>
  <p:sorterViewPr>
    <p:cViewPr>
      <p:scale>
        <a:sx n="66" d="100"/>
        <a:sy n="66" d="100"/>
      </p:scale>
      <p:origin x="0" y="0"/>
    </p:cViewPr>
  </p:sorterViewPr>
  <p:notesViewPr>
    <p:cSldViewPr snapToGrid="0">
      <p:cViewPr varScale="1">
        <p:scale>
          <a:sx n="59" d="100"/>
          <a:sy n="59" d="100"/>
        </p:scale>
        <p:origin x="792"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6CF3EE-0AD3-3708-820E-408E758873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672A993-D608-E6AC-DC43-916DECEDED7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7BAA2B9-0873-DE54-3819-6878FD89A9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352593-5EEB-4DB0-9A45-39C623B7AB90}" type="slidenum">
              <a:rPr lang="en-US" smtClean="0"/>
              <a:t>‹#›</a:t>
            </a:fld>
            <a:endParaRPr lang="en-US"/>
          </a:p>
        </p:txBody>
      </p:sp>
    </p:spTree>
    <p:extLst>
      <p:ext uri="{BB962C8B-B14F-4D97-AF65-F5344CB8AC3E}">
        <p14:creationId xmlns:p14="http://schemas.microsoft.com/office/powerpoint/2010/main" val="3089198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4C355B14-F2D3-4B4F-BE0A-4F2FFA69AAAF}" type="slidenum">
              <a:rPr lang="en-US"/>
              <a:pPr>
                <a:defRPr/>
              </a:pPr>
              <a:t>‹#›</a:t>
            </a:fld>
            <a:endParaRPr lang="en-US"/>
          </a:p>
        </p:txBody>
      </p:sp>
    </p:spTree>
    <p:extLst>
      <p:ext uri="{BB962C8B-B14F-4D97-AF65-F5344CB8AC3E}">
        <p14:creationId xmlns:p14="http://schemas.microsoft.com/office/powerpoint/2010/main" val="21321739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D8486738-2023-42EA-8DA0-4BDB42F1E313}" type="slidenum">
              <a:rPr lang="en-US" smtClean="0"/>
              <a:t>1</a:t>
            </a:fld>
            <a:endParaRPr lang="en-US" dirty="0"/>
          </a:p>
        </p:txBody>
      </p:sp>
    </p:spTree>
    <p:extLst>
      <p:ext uri="{BB962C8B-B14F-4D97-AF65-F5344CB8AC3E}">
        <p14:creationId xmlns:p14="http://schemas.microsoft.com/office/powerpoint/2010/main" val="2197483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F39F6-73E0-309A-DA17-DF73BA8B1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2496F-0458-3314-898E-9566F1316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EA4F5-896D-181D-2DD9-13D6DCADC136}"/>
              </a:ext>
            </a:extLst>
          </p:cNvPr>
          <p:cNvSpPr>
            <a:spLocks noGrp="1"/>
          </p:cNvSpPr>
          <p:nvPr>
            <p:ph type="body" idx="1"/>
          </p:nvPr>
        </p:nvSpPr>
        <p:spPr/>
        <p:txBody>
          <a:bodyPr/>
          <a:lstStyle/>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01FC085B-F1B3-2379-70F0-4EA037BA60A7}"/>
              </a:ext>
            </a:extLst>
          </p:cNvPr>
          <p:cNvSpPr>
            <a:spLocks noGrp="1"/>
          </p:cNvSpPr>
          <p:nvPr>
            <p:ph type="sldNum" sz="quarter" idx="10"/>
          </p:nvPr>
        </p:nvSpPr>
        <p:spPr/>
        <p:txBody>
          <a:bodyPr/>
          <a:lstStyle/>
          <a:p>
            <a:fld id="{D8486738-2023-42EA-8DA0-4BDB42F1E313}" type="slidenum">
              <a:rPr lang="en-US" smtClean="0"/>
              <a:t>2</a:t>
            </a:fld>
            <a:endParaRPr lang="en-US" dirty="0"/>
          </a:p>
        </p:txBody>
      </p:sp>
    </p:spTree>
    <p:extLst>
      <p:ext uri="{BB962C8B-B14F-4D97-AF65-F5344CB8AC3E}">
        <p14:creationId xmlns:p14="http://schemas.microsoft.com/office/powerpoint/2010/main" val="3862047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p>
            <a:pPr>
              <a:defRPr/>
            </a:pPr>
            <a:fld id="{4C355B14-F2D3-4B4F-BE0A-4F2FFA69AAAF}" type="slidenum">
              <a:rPr lang="en-US" smtClean="0"/>
              <a:pPr>
                <a:defRPr/>
              </a:pPr>
              <a:t>3</a:t>
            </a:fld>
            <a:endParaRPr lang="en-US"/>
          </a:p>
        </p:txBody>
      </p:sp>
    </p:spTree>
    <p:extLst>
      <p:ext uri="{BB962C8B-B14F-4D97-AF65-F5344CB8AC3E}">
        <p14:creationId xmlns:p14="http://schemas.microsoft.com/office/powerpoint/2010/main" val="2644458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53546-855F-78F5-4BAA-828BF9E1B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1F2E1-88B8-4670-DAF7-39CCBE5FC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B3B0E5-CB84-13C0-02ED-2177120A0B87}"/>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65D61370-1C59-C2B2-F7C1-F2D2C8A88FA0}"/>
              </a:ext>
            </a:extLst>
          </p:cNvPr>
          <p:cNvSpPr>
            <a:spLocks noGrp="1"/>
          </p:cNvSpPr>
          <p:nvPr>
            <p:ph type="sldNum" sz="quarter" idx="5"/>
          </p:nvPr>
        </p:nvSpPr>
        <p:spPr/>
        <p:txBody>
          <a:bodyPr/>
          <a:lstStyle/>
          <a:p>
            <a:pPr>
              <a:defRPr/>
            </a:pPr>
            <a:fld id="{4C355B14-F2D3-4B4F-BE0A-4F2FFA69AAAF}" type="slidenum">
              <a:rPr lang="en-US" smtClean="0"/>
              <a:pPr>
                <a:defRPr/>
              </a:pPr>
              <a:t>4</a:t>
            </a:fld>
            <a:endParaRPr lang="en-US"/>
          </a:p>
        </p:txBody>
      </p:sp>
    </p:spTree>
    <p:extLst>
      <p:ext uri="{BB962C8B-B14F-4D97-AF65-F5344CB8AC3E}">
        <p14:creationId xmlns:p14="http://schemas.microsoft.com/office/powerpoint/2010/main" val="2669976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BB81E-039B-D922-E615-829E80DA6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49D3A-6AC3-D8F0-9D0A-1357A0B50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2C188-A769-9A31-EAD2-A799C991CEC3}"/>
              </a:ext>
            </a:extLst>
          </p:cNvPr>
          <p:cNvSpPr>
            <a:spLocks noGrp="1"/>
          </p:cNvSpPr>
          <p:nvPr>
            <p:ph type="body" idx="1"/>
          </p:nvPr>
        </p:nvSpPr>
        <p:spPr/>
        <p:txBody>
          <a:bodyPr/>
          <a:lstStyle/>
          <a:p>
            <a:r>
              <a:rPr lang="en-US" dirty="0"/>
              <a:t>Textbook Figure 22.1: Organs of the Respiratory System: Upper Respiratory Tract and Lower Respiratory Tract.</a:t>
            </a:r>
          </a:p>
        </p:txBody>
      </p:sp>
      <p:sp>
        <p:nvSpPr>
          <p:cNvPr id="4" name="Slide Number Placeholder 3">
            <a:extLst>
              <a:ext uri="{FF2B5EF4-FFF2-40B4-BE49-F238E27FC236}">
                <a16:creationId xmlns:a16="http://schemas.microsoft.com/office/drawing/2014/main" id="{4920C936-99D6-FC77-C620-12DF6ED2822C}"/>
              </a:ext>
            </a:extLst>
          </p:cNvPr>
          <p:cNvSpPr>
            <a:spLocks noGrp="1"/>
          </p:cNvSpPr>
          <p:nvPr>
            <p:ph type="sldNum" sz="quarter" idx="5"/>
          </p:nvPr>
        </p:nvSpPr>
        <p:spPr/>
        <p:txBody>
          <a:bodyPr/>
          <a:lstStyle/>
          <a:p>
            <a:pPr>
              <a:defRPr/>
            </a:pPr>
            <a:fld id="{4C355B14-F2D3-4B4F-BE0A-4F2FFA69AAAF}" type="slidenum">
              <a:rPr lang="en-US" smtClean="0"/>
              <a:pPr>
                <a:defRPr/>
              </a:pPr>
              <a:t>5</a:t>
            </a:fld>
            <a:endParaRPr lang="en-US"/>
          </a:p>
        </p:txBody>
      </p:sp>
    </p:spTree>
    <p:extLst>
      <p:ext uri="{BB962C8B-B14F-4D97-AF65-F5344CB8AC3E}">
        <p14:creationId xmlns:p14="http://schemas.microsoft.com/office/powerpoint/2010/main" val="772223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77D98-D0B0-A875-A00A-0290466663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60978-ADC3-764B-4D72-7329ABD5D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9973E-7F32-24B2-CB6E-7BB15FB4296F}"/>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E5133B42-1A49-507F-67CB-0A272F133567}"/>
              </a:ext>
            </a:extLst>
          </p:cNvPr>
          <p:cNvSpPr>
            <a:spLocks noGrp="1"/>
          </p:cNvSpPr>
          <p:nvPr>
            <p:ph type="sldNum" sz="quarter" idx="5"/>
          </p:nvPr>
        </p:nvSpPr>
        <p:spPr/>
        <p:txBody>
          <a:bodyPr/>
          <a:lstStyle/>
          <a:p>
            <a:pPr>
              <a:defRPr/>
            </a:pPr>
            <a:fld id="{4C355B14-F2D3-4B4F-BE0A-4F2FFA69AAAF}" type="slidenum">
              <a:rPr lang="en-US" smtClean="0"/>
              <a:pPr>
                <a:defRPr/>
              </a:pPr>
              <a:t>6</a:t>
            </a:fld>
            <a:endParaRPr lang="en-US"/>
          </a:p>
        </p:txBody>
      </p:sp>
    </p:spTree>
    <p:extLst>
      <p:ext uri="{BB962C8B-B14F-4D97-AF65-F5344CB8AC3E}">
        <p14:creationId xmlns:p14="http://schemas.microsoft.com/office/powerpoint/2010/main" val="1573191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FA855-1E29-D836-3FC3-2F7FAC1BFC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7DBBC0-462D-11CF-5511-ECAFFAF6AA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33805A-935D-A663-3D76-C7A1B0889486}"/>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498CC63C-BEC3-DCF7-5D3F-959779AFDDBE}"/>
              </a:ext>
            </a:extLst>
          </p:cNvPr>
          <p:cNvSpPr>
            <a:spLocks noGrp="1"/>
          </p:cNvSpPr>
          <p:nvPr>
            <p:ph type="sldNum" sz="quarter" idx="5"/>
          </p:nvPr>
        </p:nvSpPr>
        <p:spPr/>
        <p:txBody>
          <a:bodyPr/>
          <a:lstStyle/>
          <a:p>
            <a:pPr>
              <a:defRPr/>
            </a:pPr>
            <a:fld id="{4C355B14-F2D3-4B4F-BE0A-4F2FFA69AAAF}" type="slidenum">
              <a:rPr lang="en-US" smtClean="0"/>
              <a:pPr>
                <a:defRPr/>
              </a:pPr>
              <a:t>7</a:t>
            </a:fld>
            <a:endParaRPr lang="en-US"/>
          </a:p>
        </p:txBody>
      </p:sp>
    </p:spTree>
    <p:extLst>
      <p:ext uri="{BB962C8B-B14F-4D97-AF65-F5344CB8AC3E}">
        <p14:creationId xmlns:p14="http://schemas.microsoft.com/office/powerpoint/2010/main" val="1687942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5C47-C01C-3C8F-BB3E-A33FC1045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9A378-DC1A-F94E-BD57-17EA8A90B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6ECD0-7F94-01A4-B3B1-67DECFDBEE07}"/>
              </a:ext>
            </a:extLst>
          </p:cNvPr>
          <p:cNvSpPr>
            <a:spLocks noGrp="1"/>
          </p:cNvSpPr>
          <p:nvPr>
            <p:ph type="body" idx="1"/>
          </p:nvPr>
        </p:nvSpPr>
        <p:spPr/>
        <p:txBody>
          <a:bodyPr/>
          <a:lstStyle/>
          <a:p>
            <a:r>
              <a:rPr lang="en-US" dirty="0"/>
              <a:t>Textbook Figure 22.2: (A) Organs of the upper respiratory tract. (B) Larynx, showing the thyroid cartilage (Adam’s apple). (C) Vocal cords and glottis (closed). (D) Vocal cords and glottis (open).</a:t>
            </a:r>
          </a:p>
        </p:txBody>
      </p:sp>
      <p:sp>
        <p:nvSpPr>
          <p:cNvPr id="4" name="Slide Number Placeholder 3">
            <a:extLst>
              <a:ext uri="{FF2B5EF4-FFF2-40B4-BE49-F238E27FC236}">
                <a16:creationId xmlns:a16="http://schemas.microsoft.com/office/drawing/2014/main" id="{903C424C-ECCC-CAD9-7A4F-E84D901A3131}"/>
              </a:ext>
            </a:extLst>
          </p:cNvPr>
          <p:cNvSpPr>
            <a:spLocks noGrp="1"/>
          </p:cNvSpPr>
          <p:nvPr>
            <p:ph type="sldNum" sz="quarter" idx="5"/>
          </p:nvPr>
        </p:nvSpPr>
        <p:spPr/>
        <p:txBody>
          <a:bodyPr/>
          <a:lstStyle/>
          <a:p>
            <a:pPr>
              <a:defRPr/>
            </a:pPr>
            <a:fld id="{4C355B14-F2D3-4B4F-BE0A-4F2FFA69AAAF}" type="slidenum">
              <a:rPr lang="en-US" smtClean="0"/>
              <a:pPr>
                <a:defRPr/>
              </a:pPr>
              <a:t>8</a:t>
            </a:fld>
            <a:endParaRPr lang="en-US"/>
          </a:p>
        </p:txBody>
      </p:sp>
    </p:spTree>
    <p:extLst>
      <p:ext uri="{BB962C8B-B14F-4D97-AF65-F5344CB8AC3E}">
        <p14:creationId xmlns:p14="http://schemas.microsoft.com/office/powerpoint/2010/main" val="474995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D61A4-553A-3CED-85B1-727370CB38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89850-2076-90AC-9CE4-AC4B60564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508004-01BA-F490-FB84-8F290DE7D817}"/>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CC7903C3-7268-741C-7975-919ACF6ECCDC}"/>
              </a:ext>
            </a:extLst>
          </p:cNvPr>
          <p:cNvSpPr>
            <a:spLocks noGrp="1"/>
          </p:cNvSpPr>
          <p:nvPr>
            <p:ph type="sldNum" sz="quarter" idx="5"/>
          </p:nvPr>
        </p:nvSpPr>
        <p:spPr/>
        <p:txBody>
          <a:bodyPr/>
          <a:lstStyle/>
          <a:p>
            <a:pPr>
              <a:defRPr/>
            </a:pPr>
            <a:fld id="{4C355B14-F2D3-4B4F-BE0A-4F2FFA69AAAF}" type="slidenum">
              <a:rPr lang="en-US" smtClean="0"/>
              <a:pPr>
                <a:defRPr/>
              </a:pPr>
              <a:t>9</a:t>
            </a:fld>
            <a:endParaRPr lang="en-US"/>
          </a:p>
        </p:txBody>
      </p:sp>
    </p:spTree>
    <p:extLst>
      <p:ext uri="{BB962C8B-B14F-4D97-AF65-F5344CB8AC3E}">
        <p14:creationId xmlns:p14="http://schemas.microsoft.com/office/powerpoint/2010/main" val="3108775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79DEC-EB10-F09B-A206-4467DB3DC8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B2850-DA96-DB50-88F3-88DEF414B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EF1987-B4C5-6014-8616-82D924CBCBD6}"/>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B7ECDD27-F1B0-22CF-4ECB-F2DF463E53B0}"/>
              </a:ext>
            </a:extLst>
          </p:cNvPr>
          <p:cNvSpPr>
            <a:spLocks noGrp="1"/>
          </p:cNvSpPr>
          <p:nvPr>
            <p:ph type="sldNum" sz="quarter" idx="5"/>
          </p:nvPr>
        </p:nvSpPr>
        <p:spPr/>
        <p:txBody>
          <a:bodyPr/>
          <a:lstStyle/>
          <a:p>
            <a:pPr>
              <a:defRPr/>
            </a:pPr>
            <a:fld id="{4C355B14-F2D3-4B4F-BE0A-4F2FFA69AAAF}" type="slidenum">
              <a:rPr lang="en-US" smtClean="0"/>
              <a:pPr>
                <a:defRPr/>
              </a:pPr>
              <a:t>10</a:t>
            </a:fld>
            <a:endParaRPr lang="en-US"/>
          </a:p>
        </p:txBody>
      </p:sp>
    </p:spTree>
    <p:extLst>
      <p:ext uri="{BB962C8B-B14F-4D97-AF65-F5344CB8AC3E}">
        <p14:creationId xmlns:p14="http://schemas.microsoft.com/office/powerpoint/2010/main" val="3280093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59D35-EC90-4A12-F506-A5054E170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CC8DC-71B8-A31C-A8B9-E039C68DD2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DECEF1-D94D-AD74-43D3-252F71EE8EA1}"/>
              </a:ext>
            </a:extLst>
          </p:cNvPr>
          <p:cNvSpPr>
            <a:spLocks noGrp="1"/>
          </p:cNvSpPr>
          <p:nvPr>
            <p:ph type="body" idx="1"/>
          </p:nvPr>
        </p:nvSpPr>
        <p:spPr/>
        <p:txBody>
          <a:bodyPr/>
          <a:lstStyle/>
          <a:p>
            <a:r>
              <a:rPr lang="en-US" dirty="0"/>
              <a:t>Textbook Figure 22.3: Trachea and Bronchial Tree (Bronchi, Bronchioles, and Alveoli).</a:t>
            </a:r>
          </a:p>
        </p:txBody>
      </p:sp>
      <p:sp>
        <p:nvSpPr>
          <p:cNvPr id="4" name="Slide Number Placeholder 3">
            <a:extLst>
              <a:ext uri="{FF2B5EF4-FFF2-40B4-BE49-F238E27FC236}">
                <a16:creationId xmlns:a16="http://schemas.microsoft.com/office/drawing/2014/main" id="{2D459B93-F767-8EC9-0F6F-CD0B7B0EAF52}"/>
              </a:ext>
            </a:extLst>
          </p:cNvPr>
          <p:cNvSpPr>
            <a:spLocks noGrp="1"/>
          </p:cNvSpPr>
          <p:nvPr>
            <p:ph type="sldNum" sz="quarter" idx="5"/>
          </p:nvPr>
        </p:nvSpPr>
        <p:spPr/>
        <p:txBody>
          <a:bodyPr/>
          <a:lstStyle/>
          <a:p>
            <a:pPr>
              <a:defRPr/>
            </a:pPr>
            <a:fld id="{4C355B14-F2D3-4B4F-BE0A-4F2FFA69AAAF}" type="slidenum">
              <a:rPr lang="en-US" smtClean="0"/>
              <a:pPr>
                <a:defRPr/>
              </a:pPr>
              <a:t>11</a:t>
            </a:fld>
            <a:endParaRPr lang="en-US"/>
          </a:p>
        </p:txBody>
      </p:sp>
    </p:spTree>
    <p:extLst>
      <p:ext uri="{BB962C8B-B14F-4D97-AF65-F5344CB8AC3E}">
        <p14:creationId xmlns:p14="http://schemas.microsoft.com/office/powerpoint/2010/main" val="820713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28260-57B9-ADEC-50D4-D5433A477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0F11F0-0BC6-A6F1-B747-6B293E6E3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9E94D-72C2-BDD6-1C04-A61D471C4597}"/>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7ABE0B0E-93CD-31E4-0ECB-2BEA58CD8552}"/>
              </a:ext>
            </a:extLst>
          </p:cNvPr>
          <p:cNvSpPr>
            <a:spLocks noGrp="1"/>
          </p:cNvSpPr>
          <p:nvPr>
            <p:ph type="sldNum" sz="quarter" idx="5"/>
          </p:nvPr>
        </p:nvSpPr>
        <p:spPr/>
        <p:txBody>
          <a:bodyPr/>
          <a:lstStyle/>
          <a:p>
            <a:pPr>
              <a:defRPr/>
            </a:pPr>
            <a:fld id="{4C355B14-F2D3-4B4F-BE0A-4F2FFA69AAAF}" type="slidenum">
              <a:rPr lang="en-US" smtClean="0"/>
              <a:pPr>
                <a:defRPr/>
              </a:pPr>
              <a:t>12</a:t>
            </a:fld>
            <a:endParaRPr lang="en-US"/>
          </a:p>
        </p:txBody>
      </p:sp>
    </p:spTree>
    <p:extLst>
      <p:ext uri="{BB962C8B-B14F-4D97-AF65-F5344CB8AC3E}">
        <p14:creationId xmlns:p14="http://schemas.microsoft.com/office/powerpoint/2010/main" val="1836923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A8364-A0E3-6059-412A-E64B93249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7D870-CAB3-5E57-BCE9-06B984CC6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17C13F-449A-EECA-B2A2-03EB0978D2E2}"/>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12A5F18B-4921-F214-5A33-96BE80ED7B1B}"/>
              </a:ext>
            </a:extLst>
          </p:cNvPr>
          <p:cNvSpPr>
            <a:spLocks noGrp="1"/>
          </p:cNvSpPr>
          <p:nvPr>
            <p:ph type="sldNum" sz="quarter" idx="5"/>
          </p:nvPr>
        </p:nvSpPr>
        <p:spPr/>
        <p:txBody>
          <a:bodyPr/>
          <a:lstStyle/>
          <a:p>
            <a:pPr>
              <a:defRPr/>
            </a:pPr>
            <a:fld id="{4C355B14-F2D3-4B4F-BE0A-4F2FFA69AAAF}" type="slidenum">
              <a:rPr lang="en-US" smtClean="0"/>
              <a:pPr>
                <a:defRPr/>
              </a:pPr>
              <a:t>13</a:t>
            </a:fld>
            <a:endParaRPr lang="en-US"/>
          </a:p>
        </p:txBody>
      </p:sp>
    </p:spTree>
    <p:extLst>
      <p:ext uri="{BB962C8B-B14F-4D97-AF65-F5344CB8AC3E}">
        <p14:creationId xmlns:p14="http://schemas.microsoft.com/office/powerpoint/2010/main" val="2571482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09677-7436-E034-5820-EEA01482A6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58475-95B2-7B1B-3BBE-6EE021A17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32F35D-4CA8-DC7F-4804-8BD170A80BF3}"/>
              </a:ext>
            </a:extLst>
          </p:cNvPr>
          <p:cNvSpPr>
            <a:spLocks noGrp="1"/>
          </p:cNvSpPr>
          <p:nvPr>
            <p:ph type="body" idx="1"/>
          </p:nvPr>
        </p:nvSpPr>
        <p:spPr/>
        <p:txBody>
          <a:bodyPr/>
          <a:lstStyle/>
          <a:p>
            <a:pPr marL="171450" lvl="0" indent="-171450">
              <a:buFont typeface="Arial" pitchFamily="34" charset="0"/>
              <a:buChar char="•"/>
            </a:pPr>
            <a:endParaRPr lang="en-US" dirty="0">
              <a:cs typeface="+mn-cs"/>
            </a:endParaRPr>
          </a:p>
        </p:txBody>
      </p:sp>
      <p:sp>
        <p:nvSpPr>
          <p:cNvPr id="4" name="Slide Number Placeholder 3">
            <a:extLst>
              <a:ext uri="{FF2B5EF4-FFF2-40B4-BE49-F238E27FC236}">
                <a16:creationId xmlns:a16="http://schemas.microsoft.com/office/drawing/2014/main" id="{A0E11C9A-691E-930A-DBEE-54BE0DA5643E}"/>
              </a:ext>
            </a:extLst>
          </p:cNvPr>
          <p:cNvSpPr>
            <a:spLocks noGrp="1"/>
          </p:cNvSpPr>
          <p:nvPr>
            <p:ph type="sldNum" sz="quarter" idx="5"/>
          </p:nvPr>
        </p:nvSpPr>
        <p:spPr/>
        <p:txBody>
          <a:bodyPr/>
          <a:lstStyle/>
          <a:p>
            <a:pPr>
              <a:defRPr/>
            </a:pPr>
            <a:fld id="{4C355B14-F2D3-4B4F-BE0A-4F2FFA69AAAF}" type="slidenum">
              <a:rPr lang="en-US" smtClean="0"/>
              <a:pPr>
                <a:defRPr/>
              </a:pPr>
              <a:t>14</a:t>
            </a:fld>
            <a:endParaRPr lang="en-US"/>
          </a:p>
        </p:txBody>
      </p:sp>
    </p:spTree>
    <p:extLst>
      <p:ext uri="{BB962C8B-B14F-4D97-AF65-F5344CB8AC3E}">
        <p14:creationId xmlns:p14="http://schemas.microsoft.com/office/powerpoint/2010/main" val="3982261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B0ECD-D375-0F85-6434-F3EF3C99F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0F847-9219-8665-1A66-9867E8562F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A7BBD-320F-09C4-EC5C-26DDBAD312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21BDE8-449C-4A89-2815-E63AB105D5D3}"/>
              </a:ext>
            </a:extLst>
          </p:cNvPr>
          <p:cNvSpPr>
            <a:spLocks noGrp="1"/>
          </p:cNvSpPr>
          <p:nvPr>
            <p:ph type="sldNum" sz="quarter" idx="5"/>
          </p:nvPr>
        </p:nvSpPr>
        <p:spPr/>
        <p:txBody>
          <a:bodyPr/>
          <a:lstStyle/>
          <a:p>
            <a:pPr>
              <a:defRPr/>
            </a:pPr>
            <a:fld id="{4C355B14-F2D3-4B4F-BE0A-4F2FFA69AAAF}" type="slidenum">
              <a:rPr lang="en-US" smtClean="0"/>
              <a:pPr>
                <a:defRPr/>
              </a:pPr>
              <a:t>15</a:t>
            </a:fld>
            <a:endParaRPr lang="en-US"/>
          </a:p>
        </p:txBody>
      </p:sp>
    </p:spTree>
    <p:extLst>
      <p:ext uri="{BB962C8B-B14F-4D97-AF65-F5344CB8AC3E}">
        <p14:creationId xmlns:p14="http://schemas.microsoft.com/office/powerpoint/2010/main" val="3173350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327BB-9863-5B31-06CB-009615C12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C8654-ED7A-1979-2A31-B345F70DB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E51012-BF27-4FFB-0C81-4934A0867D94}"/>
              </a:ext>
            </a:extLst>
          </p:cNvPr>
          <p:cNvSpPr>
            <a:spLocks noGrp="1"/>
          </p:cNvSpPr>
          <p:nvPr>
            <p:ph type="body" idx="1"/>
          </p:nvPr>
        </p:nvSpPr>
        <p:spPr/>
        <p:txBody>
          <a:bodyPr/>
          <a:lstStyle/>
          <a:p>
            <a:r>
              <a:rPr lang="en-US" dirty="0"/>
              <a:t>Textbook Figure 22.5:  (A and B) Elastic recoil. (C) Surface tension: water and the effect of surfactants.</a:t>
            </a:r>
          </a:p>
        </p:txBody>
      </p:sp>
      <p:sp>
        <p:nvSpPr>
          <p:cNvPr id="4" name="Slide Number Placeholder 3">
            <a:extLst>
              <a:ext uri="{FF2B5EF4-FFF2-40B4-BE49-F238E27FC236}">
                <a16:creationId xmlns:a16="http://schemas.microsoft.com/office/drawing/2014/main" id="{9FC9BAF6-23A5-9E85-DD9E-44DB247E9576}"/>
              </a:ext>
            </a:extLst>
          </p:cNvPr>
          <p:cNvSpPr>
            <a:spLocks noGrp="1"/>
          </p:cNvSpPr>
          <p:nvPr>
            <p:ph type="sldNum" sz="quarter" idx="5"/>
          </p:nvPr>
        </p:nvSpPr>
        <p:spPr/>
        <p:txBody>
          <a:bodyPr/>
          <a:lstStyle/>
          <a:p>
            <a:pPr>
              <a:defRPr/>
            </a:pPr>
            <a:fld id="{4C355B14-F2D3-4B4F-BE0A-4F2FFA69AAAF}" type="slidenum">
              <a:rPr lang="en-US" smtClean="0"/>
              <a:pPr>
                <a:defRPr/>
              </a:pPr>
              <a:t>16</a:t>
            </a:fld>
            <a:endParaRPr lang="en-US"/>
          </a:p>
        </p:txBody>
      </p:sp>
    </p:spTree>
    <p:extLst>
      <p:ext uri="{BB962C8B-B14F-4D97-AF65-F5344CB8AC3E}">
        <p14:creationId xmlns:p14="http://schemas.microsoft.com/office/powerpoint/2010/main" val="2379136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75821-1C9D-57C1-680E-7EC39238D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EB34A-FB6B-0A9E-7FD4-557FFD881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649972-BD7D-0564-2455-A7BB7E7BD23D}"/>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44350F21-FFF2-810F-E58F-0043E8C068C7}"/>
              </a:ext>
            </a:extLst>
          </p:cNvPr>
          <p:cNvSpPr>
            <a:spLocks noGrp="1"/>
          </p:cNvSpPr>
          <p:nvPr>
            <p:ph type="sldNum" sz="quarter" idx="5"/>
          </p:nvPr>
        </p:nvSpPr>
        <p:spPr/>
        <p:txBody>
          <a:bodyPr/>
          <a:lstStyle/>
          <a:p>
            <a:pPr>
              <a:defRPr/>
            </a:pPr>
            <a:fld id="{4C355B14-F2D3-4B4F-BE0A-4F2FFA69AAAF}" type="slidenum">
              <a:rPr lang="en-US" smtClean="0"/>
              <a:pPr>
                <a:defRPr/>
              </a:pPr>
              <a:t>17</a:t>
            </a:fld>
            <a:endParaRPr lang="en-US"/>
          </a:p>
        </p:txBody>
      </p:sp>
    </p:spTree>
    <p:extLst>
      <p:ext uri="{BB962C8B-B14F-4D97-AF65-F5344CB8AC3E}">
        <p14:creationId xmlns:p14="http://schemas.microsoft.com/office/powerpoint/2010/main" val="1837056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A1525-E933-E0BF-06E9-22466C257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FC293-90FC-6A6E-20C6-5C5FB887C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9EDDF-FCE1-F9D1-3A3A-A7F04C9EB7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5CA328-D858-65A4-1610-3A42FB692A24}"/>
              </a:ext>
            </a:extLst>
          </p:cNvPr>
          <p:cNvSpPr>
            <a:spLocks noGrp="1"/>
          </p:cNvSpPr>
          <p:nvPr>
            <p:ph type="sldNum" sz="quarter" idx="5"/>
          </p:nvPr>
        </p:nvSpPr>
        <p:spPr/>
        <p:txBody>
          <a:bodyPr/>
          <a:lstStyle/>
          <a:p>
            <a:pPr>
              <a:defRPr/>
            </a:pPr>
            <a:fld id="{4C355B14-F2D3-4B4F-BE0A-4F2FFA69AAAF}" type="slidenum">
              <a:rPr lang="en-US" smtClean="0"/>
              <a:pPr>
                <a:defRPr/>
              </a:pPr>
              <a:t>18</a:t>
            </a:fld>
            <a:endParaRPr lang="en-US"/>
          </a:p>
        </p:txBody>
      </p:sp>
    </p:spTree>
    <p:extLst>
      <p:ext uri="{BB962C8B-B14F-4D97-AF65-F5344CB8AC3E}">
        <p14:creationId xmlns:p14="http://schemas.microsoft.com/office/powerpoint/2010/main" val="2153155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C87EE-6A2B-8DE6-B3EC-A261ECE95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FD2465-41E9-6D72-835A-1028413E0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6B78D3-6F81-3BFF-2F65-AD33165AE2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17ECF9-75F4-3CCE-4E93-C9FFB80924B3}"/>
              </a:ext>
            </a:extLst>
          </p:cNvPr>
          <p:cNvSpPr>
            <a:spLocks noGrp="1"/>
          </p:cNvSpPr>
          <p:nvPr>
            <p:ph type="sldNum" sz="quarter" idx="5"/>
          </p:nvPr>
        </p:nvSpPr>
        <p:spPr/>
        <p:txBody>
          <a:bodyPr/>
          <a:lstStyle/>
          <a:p>
            <a:pPr>
              <a:defRPr/>
            </a:pPr>
            <a:fld id="{4C355B14-F2D3-4B4F-BE0A-4F2FFA69AAAF}" type="slidenum">
              <a:rPr lang="en-US" smtClean="0"/>
              <a:pPr>
                <a:defRPr/>
              </a:pPr>
              <a:t>19</a:t>
            </a:fld>
            <a:endParaRPr lang="en-US"/>
          </a:p>
        </p:txBody>
      </p:sp>
    </p:spTree>
    <p:extLst>
      <p:ext uri="{BB962C8B-B14F-4D97-AF65-F5344CB8AC3E}">
        <p14:creationId xmlns:p14="http://schemas.microsoft.com/office/powerpoint/2010/main" val="2852637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8B768-2D35-E553-2644-BAC893E17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65EFA-F836-5522-A01F-204A5B3CF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AB3879-62BD-ADF4-A710-344E5139BF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341B6A-0EE7-9822-E4B2-1DED6D421686}"/>
              </a:ext>
            </a:extLst>
          </p:cNvPr>
          <p:cNvSpPr>
            <a:spLocks noGrp="1"/>
          </p:cNvSpPr>
          <p:nvPr>
            <p:ph type="sldNum" sz="quarter" idx="5"/>
          </p:nvPr>
        </p:nvSpPr>
        <p:spPr/>
        <p:txBody>
          <a:bodyPr/>
          <a:lstStyle/>
          <a:p>
            <a:pPr>
              <a:defRPr/>
            </a:pPr>
            <a:fld id="{4C355B14-F2D3-4B4F-BE0A-4F2FFA69AAAF}" type="slidenum">
              <a:rPr lang="en-US" smtClean="0"/>
              <a:pPr>
                <a:defRPr/>
              </a:pPr>
              <a:t>20</a:t>
            </a:fld>
            <a:endParaRPr lang="en-US"/>
          </a:p>
        </p:txBody>
      </p:sp>
    </p:spTree>
    <p:extLst>
      <p:ext uri="{BB962C8B-B14F-4D97-AF65-F5344CB8AC3E}">
        <p14:creationId xmlns:p14="http://schemas.microsoft.com/office/powerpoint/2010/main" val="4054613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9BE8B-BCB4-99BF-681C-9B4F8893B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D4EBA-19F1-5E27-9F45-8C467AE31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5C0201-A748-FB28-83E0-80E262EFE3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328D1A-C182-2A67-BE50-04A7D6E192CA}"/>
              </a:ext>
            </a:extLst>
          </p:cNvPr>
          <p:cNvSpPr>
            <a:spLocks noGrp="1"/>
          </p:cNvSpPr>
          <p:nvPr>
            <p:ph type="sldNum" sz="quarter" idx="5"/>
          </p:nvPr>
        </p:nvSpPr>
        <p:spPr/>
        <p:txBody>
          <a:bodyPr/>
          <a:lstStyle/>
          <a:p>
            <a:pPr>
              <a:defRPr/>
            </a:pPr>
            <a:fld id="{4C355B14-F2D3-4B4F-BE0A-4F2FFA69AAAF}" type="slidenum">
              <a:rPr lang="en-US" smtClean="0"/>
              <a:pPr>
                <a:defRPr/>
              </a:pPr>
              <a:t>21</a:t>
            </a:fld>
            <a:endParaRPr lang="en-US"/>
          </a:p>
        </p:txBody>
      </p:sp>
    </p:spTree>
    <p:extLst>
      <p:ext uri="{BB962C8B-B14F-4D97-AF65-F5344CB8AC3E}">
        <p14:creationId xmlns:p14="http://schemas.microsoft.com/office/powerpoint/2010/main" val="2485529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28F5C-57A6-EDFD-2DB7-F6B90C28C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13EAF-8FD6-B517-6A7D-BD0B6F38C3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3D2FE-ADD2-476E-B826-B533EF1C5516}"/>
              </a:ext>
            </a:extLst>
          </p:cNvPr>
          <p:cNvSpPr>
            <a:spLocks noGrp="1"/>
          </p:cNvSpPr>
          <p:nvPr>
            <p:ph type="body" idx="1"/>
          </p:nvPr>
        </p:nvSpPr>
        <p:spPr/>
        <p:txBody>
          <a:bodyPr/>
          <a:lstStyle/>
          <a:p>
            <a:r>
              <a:rPr lang="en-US" dirty="0"/>
              <a:t>Textbook Figure 22.10: Partial pressures of oxygen (PO</a:t>
            </a:r>
            <a:r>
              <a:rPr lang="en-US" baseline="-25000" dirty="0"/>
              <a:t>2</a:t>
            </a:r>
            <a:r>
              <a:rPr lang="en-US" dirty="0"/>
              <a:t>) and carbon dioxide (PCO</a:t>
            </a:r>
            <a:r>
              <a:rPr lang="en-US" baseline="-25000" dirty="0"/>
              <a:t>2</a:t>
            </a:r>
            <a:r>
              <a:rPr lang="en-US" dirty="0"/>
              <a:t>) within the lungs and at the cellular level (in millimeters of mercury).</a:t>
            </a:r>
          </a:p>
        </p:txBody>
      </p:sp>
      <p:sp>
        <p:nvSpPr>
          <p:cNvPr id="4" name="Slide Number Placeholder 3">
            <a:extLst>
              <a:ext uri="{FF2B5EF4-FFF2-40B4-BE49-F238E27FC236}">
                <a16:creationId xmlns:a16="http://schemas.microsoft.com/office/drawing/2014/main" id="{5DD5F87E-CA47-A7C0-78B0-D38FCFF7369E}"/>
              </a:ext>
            </a:extLst>
          </p:cNvPr>
          <p:cNvSpPr>
            <a:spLocks noGrp="1"/>
          </p:cNvSpPr>
          <p:nvPr>
            <p:ph type="sldNum" sz="quarter" idx="5"/>
          </p:nvPr>
        </p:nvSpPr>
        <p:spPr/>
        <p:txBody>
          <a:bodyPr/>
          <a:lstStyle/>
          <a:p>
            <a:pPr>
              <a:defRPr/>
            </a:pPr>
            <a:fld id="{4C355B14-F2D3-4B4F-BE0A-4F2FFA69AAAF}" type="slidenum">
              <a:rPr lang="en-US" smtClean="0"/>
              <a:pPr>
                <a:defRPr/>
              </a:pPr>
              <a:t>22</a:t>
            </a:fld>
            <a:endParaRPr lang="en-US"/>
          </a:p>
        </p:txBody>
      </p:sp>
    </p:spTree>
    <p:extLst>
      <p:ext uri="{BB962C8B-B14F-4D97-AF65-F5344CB8AC3E}">
        <p14:creationId xmlns:p14="http://schemas.microsoft.com/office/powerpoint/2010/main" val="3339056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726A9-B9FF-107C-BEC7-A94CB835E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5FF238-87F9-69AC-B92E-45E9F0878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02D45-5B69-A03C-CB13-90201D6541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9B228C-B21E-A102-6CD2-10E932D36846}"/>
              </a:ext>
            </a:extLst>
          </p:cNvPr>
          <p:cNvSpPr>
            <a:spLocks noGrp="1"/>
          </p:cNvSpPr>
          <p:nvPr>
            <p:ph type="sldNum" sz="quarter" idx="5"/>
          </p:nvPr>
        </p:nvSpPr>
        <p:spPr/>
        <p:txBody>
          <a:bodyPr/>
          <a:lstStyle/>
          <a:p>
            <a:pPr>
              <a:defRPr/>
            </a:pPr>
            <a:fld id="{4C355B14-F2D3-4B4F-BE0A-4F2FFA69AAAF}" type="slidenum">
              <a:rPr lang="en-US" smtClean="0"/>
              <a:pPr>
                <a:defRPr/>
              </a:pPr>
              <a:t>23</a:t>
            </a:fld>
            <a:endParaRPr lang="en-US"/>
          </a:p>
        </p:txBody>
      </p:sp>
    </p:spTree>
    <p:extLst>
      <p:ext uri="{BB962C8B-B14F-4D97-AF65-F5344CB8AC3E}">
        <p14:creationId xmlns:p14="http://schemas.microsoft.com/office/powerpoint/2010/main" val="1824798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0EC4-DF8C-0391-5D52-53EE3C1241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F69C09-F19C-1E48-829C-D25335B4A2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FB643-6379-7479-8255-F483DE970E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B21877-1428-A966-CD59-0510CF9A065E}"/>
              </a:ext>
            </a:extLst>
          </p:cNvPr>
          <p:cNvSpPr>
            <a:spLocks noGrp="1"/>
          </p:cNvSpPr>
          <p:nvPr>
            <p:ph type="sldNum" sz="quarter" idx="5"/>
          </p:nvPr>
        </p:nvSpPr>
        <p:spPr/>
        <p:txBody>
          <a:bodyPr/>
          <a:lstStyle/>
          <a:p>
            <a:pPr>
              <a:defRPr/>
            </a:pPr>
            <a:fld id="{4C355B14-F2D3-4B4F-BE0A-4F2FFA69AAAF}" type="slidenum">
              <a:rPr lang="en-US" smtClean="0"/>
              <a:pPr>
                <a:defRPr/>
              </a:pPr>
              <a:t>24</a:t>
            </a:fld>
            <a:endParaRPr lang="en-US"/>
          </a:p>
        </p:txBody>
      </p:sp>
    </p:spTree>
    <p:extLst>
      <p:ext uri="{BB962C8B-B14F-4D97-AF65-F5344CB8AC3E}">
        <p14:creationId xmlns:p14="http://schemas.microsoft.com/office/powerpoint/2010/main" val="781862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F381A-86F9-441D-635B-4B75C451F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7F7ED-CC07-8313-F702-CF71E78B5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F1FCD-3E37-7AD9-2402-08C61BF639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5EC7AC-41A7-0579-46BB-2EAF7867146A}"/>
              </a:ext>
            </a:extLst>
          </p:cNvPr>
          <p:cNvSpPr>
            <a:spLocks noGrp="1"/>
          </p:cNvSpPr>
          <p:nvPr>
            <p:ph type="sldNum" sz="quarter" idx="5"/>
          </p:nvPr>
        </p:nvSpPr>
        <p:spPr/>
        <p:txBody>
          <a:bodyPr/>
          <a:lstStyle/>
          <a:p>
            <a:pPr>
              <a:defRPr/>
            </a:pPr>
            <a:fld id="{4C355B14-F2D3-4B4F-BE0A-4F2FFA69AAAF}" type="slidenum">
              <a:rPr lang="en-US" smtClean="0"/>
              <a:pPr>
                <a:defRPr/>
              </a:pPr>
              <a:t>25</a:t>
            </a:fld>
            <a:endParaRPr lang="en-US"/>
          </a:p>
        </p:txBody>
      </p:sp>
    </p:spTree>
    <p:extLst>
      <p:ext uri="{BB962C8B-B14F-4D97-AF65-F5344CB8AC3E}">
        <p14:creationId xmlns:p14="http://schemas.microsoft.com/office/powerpoint/2010/main" val="3801807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35827-02A2-6554-CC50-A51E9A055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B32F9-0453-9EAC-6727-B46B6BF801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B1C537-185F-1978-C6C8-3A0844764D3F}"/>
              </a:ext>
            </a:extLst>
          </p:cNvPr>
          <p:cNvSpPr>
            <a:spLocks noGrp="1"/>
          </p:cNvSpPr>
          <p:nvPr>
            <p:ph type="body" idx="1"/>
          </p:nvPr>
        </p:nvSpPr>
        <p:spPr/>
        <p:txBody>
          <a:bodyPr/>
          <a:lstStyle/>
          <a:p>
            <a:r>
              <a:rPr lang="en-US" dirty="0"/>
              <a:t>Textbook Figure 22.12: Neural and Chemical Factors That Influence Breathing.</a:t>
            </a:r>
          </a:p>
        </p:txBody>
      </p:sp>
      <p:sp>
        <p:nvSpPr>
          <p:cNvPr id="4" name="Slide Number Placeholder 3">
            <a:extLst>
              <a:ext uri="{FF2B5EF4-FFF2-40B4-BE49-F238E27FC236}">
                <a16:creationId xmlns:a16="http://schemas.microsoft.com/office/drawing/2014/main" id="{9B0D715D-64F6-0372-14C9-1CBC48A35EFA}"/>
              </a:ext>
            </a:extLst>
          </p:cNvPr>
          <p:cNvSpPr>
            <a:spLocks noGrp="1"/>
          </p:cNvSpPr>
          <p:nvPr>
            <p:ph type="sldNum" sz="quarter" idx="5"/>
          </p:nvPr>
        </p:nvSpPr>
        <p:spPr/>
        <p:txBody>
          <a:bodyPr/>
          <a:lstStyle/>
          <a:p>
            <a:pPr>
              <a:defRPr/>
            </a:pPr>
            <a:fld id="{4C355B14-F2D3-4B4F-BE0A-4F2FFA69AAAF}" type="slidenum">
              <a:rPr lang="en-US" smtClean="0"/>
              <a:pPr>
                <a:defRPr/>
              </a:pPr>
              <a:t>26</a:t>
            </a:fld>
            <a:endParaRPr lang="en-US"/>
          </a:p>
        </p:txBody>
      </p:sp>
    </p:spTree>
    <p:extLst>
      <p:ext uri="{BB962C8B-B14F-4D97-AF65-F5344CB8AC3E}">
        <p14:creationId xmlns:p14="http://schemas.microsoft.com/office/powerpoint/2010/main" val="1968169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5351" name="Rectangle 7"/>
          <p:cNvSpPr>
            <a:spLocks noGrp="1" noChangeArrowheads="1"/>
          </p:cNvSpPr>
          <p:nvPr>
            <p:ph type="ctrTitle" sz="quarter"/>
          </p:nvPr>
        </p:nvSpPr>
        <p:spPr>
          <a:xfrm>
            <a:off x="685800" y="1143000"/>
            <a:ext cx="7772400" cy="1143000"/>
          </a:xfrm>
        </p:spPr>
        <p:txBody>
          <a:bodyPr/>
          <a:lstStyle>
            <a:lvl1pPr>
              <a:defRPr/>
            </a:lvl1pPr>
          </a:lstStyle>
          <a:p>
            <a:r>
              <a:rPr lang="en-US"/>
              <a:t>Click to edit Master title style</a:t>
            </a:r>
            <a:endParaRPr lang="en-GB"/>
          </a:p>
        </p:txBody>
      </p:sp>
      <p:sp>
        <p:nvSpPr>
          <p:cNvPr id="185352" name="Rectangle 8"/>
          <p:cNvSpPr>
            <a:spLocks noGrp="1" noChangeArrowheads="1"/>
          </p:cNvSpPr>
          <p:nvPr>
            <p:ph type="subTitle" sz="quarter" idx="1"/>
          </p:nvPr>
        </p:nvSpPr>
        <p:spPr>
          <a:xfrm>
            <a:off x="1371600" y="2819400"/>
            <a:ext cx="6400800" cy="1752600"/>
          </a:xfrm>
          <a:ln w="9525">
            <a:headEnd/>
            <a:tailEnd/>
          </a:ln>
        </p:spPr>
        <p:txBody>
          <a:bodyPr lIns="92075" tIns="46038" rIns="92075" bIns="46038"/>
          <a:lstStyle>
            <a:lvl1pPr marL="0" indent="0" algn="ctr">
              <a:buFont typeface="Wingdings 2" pitchFamily="18" charset="2"/>
              <a:buNone/>
              <a:defRPr/>
            </a:lvl1pPr>
          </a:lstStyle>
          <a:p>
            <a:r>
              <a:rPr lang="en-US"/>
              <a:t>Click to edit Master subtitle style</a:t>
            </a:r>
            <a:endParaRPr lang="en-GB"/>
          </a:p>
        </p:txBody>
      </p:sp>
      <p:sp>
        <p:nvSpPr>
          <p:cNvPr id="4" name="Rectangle 18"/>
          <p:cNvSpPr>
            <a:spLocks noGrp="1" noChangeArrowheads="1"/>
          </p:cNvSpPr>
          <p:nvPr>
            <p:ph type="ftr" sz="quarter" idx="10"/>
          </p:nvPr>
        </p:nvSpPr>
        <p:spPr>
          <a:xfrm>
            <a:off x="2667000" y="6477000"/>
            <a:ext cx="3810000" cy="381000"/>
          </a:xfrm>
          <a:prstGeom prst="rect">
            <a:avLst/>
          </a:prstGeom>
        </p:spPr>
        <p:txBody>
          <a:bodyPr/>
          <a:lstStyle>
            <a:lvl1pPr>
              <a:defRPr smtClean="0"/>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a:t>Copyright line.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1665859"/>
            <a:ext cx="7772400" cy="4454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641475"/>
            <a:ext cx="3810000" cy="445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685800" y="228600"/>
            <a:ext cx="7772400" cy="1219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endParaRPr lang="en-GB"/>
          </a:p>
        </p:txBody>
      </p:sp>
      <p:sp>
        <p:nvSpPr>
          <p:cNvPr id="1027" name="Rectangle 11"/>
          <p:cNvSpPr>
            <a:spLocks noGrp="1" noChangeArrowheads="1"/>
          </p:cNvSpPr>
          <p:nvPr>
            <p:ph type="body" idx="1"/>
          </p:nvPr>
        </p:nvSpPr>
        <p:spPr bwMode="auto">
          <a:xfrm>
            <a:off x="685800" y="1641475"/>
            <a:ext cx="7772400" cy="4454525"/>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823ADE85-52D6-5E90-62E7-1886954C913F}"/>
              </a:ext>
              <a:ext uri="{C183D7F6-B498-43B3-948B-1728B52AA6E4}">
                <adec:decorative xmlns:adec="http://schemas.microsoft.com/office/drawing/2017/decorative" val="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94810" y="6677013"/>
            <a:ext cx="7554379" cy="171474"/>
          </a:xfrm>
          <a:prstGeom prst="rect">
            <a:avLst/>
          </a:prstGeom>
        </p:spPr>
      </p:pic>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dt="0"/>
  <p:txStyles>
    <p:titleStyle>
      <a:lvl1pPr algn="ctr" rtl="0" eaLnBrk="1" fontAlgn="base" hangingPunct="1">
        <a:spcBef>
          <a:spcPct val="0"/>
        </a:spcBef>
        <a:spcAft>
          <a:spcPct val="0"/>
        </a:spcAft>
        <a:defRPr sz="4000">
          <a:solidFill>
            <a:schemeClr val="tx1"/>
          </a:solidFill>
          <a:latin typeface="+mj-lt"/>
          <a:ea typeface="+mj-ea"/>
          <a:cs typeface="+mj-cs"/>
        </a:defRPr>
      </a:lvl1pPr>
      <a:lvl2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2pPr>
      <a:lvl3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3pPr>
      <a:lvl4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4pPr>
      <a:lvl5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9pPr>
    </p:titleStyle>
    <p:bodyStyle>
      <a:lvl1pPr marL="342900" indent="-342900" algn="l" rtl="0" eaLnBrk="1" fontAlgn="base" hangingPunct="1">
        <a:spcBef>
          <a:spcPct val="20000"/>
        </a:spcBef>
        <a:spcAft>
          <a:spcPct val="0"/>
        </a:spcAft>
        <a:buClr>
          <a:schemeClr val="tx2"/>
        </a:buClr>
        <a:buSzPct val="60000"/>
        <a:buFont typeface="Wingdings 2" pitchFamily="18"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80000"/>
        <a:buFont typeface="Wingdings" pitchFamily="2" charset="2"/>
        <a:buChar char="Ø"/>
        <a:defRPr sz="2400">
          <a:solidFill>
            <a:schemeClr val="tx1"/>
          </a:solidFill>
          <a:latin typeface="+mn-lt"/>
        </a:defRPr>
      </a:lvl2pPr>
      <a:lvl3pPr marL="1143000" indent="-228600" algn="l" rtl="0" eaLnBrk="1" fontAlgn="base" hangingPunct="1">
        <a:spcBef>
          <a:spcPct val="20000"/>
        </a:spcBef>
        <a:spcAft>
          <a:spcPct val="0"/>
        </a:spcAft>
        <a:buClr>
          <a:schemeClr val="tx2"/>
        </a:buClr>
        <a:buSzPct val="115000"/>
        <a:buChar char="•"/>
        <a:defRPr sz="2000">
          <a:solidFill>
            <a:schemeClr val="tx1"/>
          </a:solidFill>
          <a:latin typeface="+mn-lt"/>
        </a:defRPr>
      </a:lvl3pPr>
      <a:lvl4pPr marL="1600200" indent="-228600" algn="l" rtl="0" eaLnBrk="1" fontAlgn="base" hangingPunct="1">
        <a:spcBef>
          <a:spcPct val="20000"/>
        </a:spcBef>
        <a:spcAft>
          <a:spcPct val="0"/>
        </a:spcAft>
        <a:buClr>
          <a:schemeClr val="tx2"/>
        </a:buClr>
        <a:buSzPct val="75000"/>
        <a:buFont typeface="Wingdings 3" pitchFamily="18" charset="2"/>
        <a:buChar char=""/>
        <a:defRPr>
          <a:solidFill>
            <a:schemeClr val="tx1"/>
          </a:solidFill>
          <a:latin typeface="+mn-lt"/>
        </a:defRPr>
      </a:lvl4pPr>
      <a:lvl5pPr marL="2057400" indent="-228600" algn="l" rtl="0" eaLnBrk="1" fontAlgn="base" hangingPunct="1">
        <a:spcBef>
          <a:spcPct val="20000"/>
        </a:spcBef>
        <a:spcAft>
          <a:spcPct val="0"/>
        </a:spcAft>
        <a:buClr>
          <a:schemeClr val="tx1"/>
        </a:buClr>
        <a:buChar char="–"/>
        <a:defRPr sz="1600">
          <a:solidFill>
            <a:schemeClr val="tx1"/>
          </a:solidFill>
          <a:latin typeface="+mn-lt"/>
        </a:defRPr>
      </a:lvl5pPr>
      <a:lvl6pPr marL="25146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073426"/>
            <a:ext cx="7772400" cy="3193774"/>
          </a:xfrm>
        </p:spPr>
        <p:txBody>
          <a:bodyPr/>
          <a:lstStyle/>
          <a:p>
            <a:br>
              <a:rPr lang="en-US" sz="4000" dirty="0"/>
            </a:br>
            <a:br>
              <a:rPr lang="en-US" sz="4000" dirty="0"/>
            </a:br>
            <a:br>
              <a:rPr lang="en-US" sz="4000" dirty="0"/>
            </a:br>
            <a:br>
              <a:rPr lang="en-US" sz="4000" dirty="0"/>
            </a:br>
            <a:r>
              <a:rPr lang="en-US" dirty="0"/>
              <a:t>The Human Body in Health and Illness, 8th ed.</a:t>
            </a:r>
            <a:br>
              <a:rPr lang="en-US" altLang="en-US" sz="4000" dirty="0">
                <a:latin typeface="Arial" charset="0"/>
                <a:cs typeface="Arial" charset="0"/>
              </a:rPr>
            </a:br>
            <a:br>
              <a:rPr lang="en-US" altLang="en-US" sz="4000" dirty="0"/>
            </a:br>
            <a:r>
              <a:rPr lang="en-US" sz="2800" dirty="0">
                <a:latin typeface="Arial" panose="020B0604020202020204" pitchFamily="34" charset="0"/>
                <a:ea typeface="Calibri" panose="020F0502020204030204" pitchFamily="34" charset="0"/>
                <a:cs typeface="Arial" panose="020B0604020202020204" pitchFamily="34" charset="0"/>
              </a:rPr>
              <a:t>Barbara Herlihy,</a:t>
            </a:r>
            <a:br>
              <a:rPr lang="en-US" sz="2800" dirty="0">
                <a:latin typeface="Arial" panose="020B0604020202020204" pitchFamily="34" charset="0"/>
                <a:ea typeface="Calibri" panose="020F0502020204030204" pitchFamily="34" charset="0"/>
                <a:cs typeface="Arial" panose="020B0604020202020204" pitchFamily="34" charset="0"/>
              </a:rPr>
            </a:br>
            <a:r>
              <a:rPr lang="en-US" sz="2800" dirty="0">
                <a:latin typeface="Arial" panose="020B0604020202020204" pitchFamily="34" charset="0"/>
                <a:ea typeface="Calibri" panose="020F0502020204030204" pitchFamily="34" charset="0"/>
                <a:cs typeface="Arial" panose="020B0604020202020204" pitchFamily="34" charset="0"/>
              </a:rPr>
              <a:t>BSN, MA, PhD (Physiology), RN</a:t>
            </a:r>
            <a:br>
              <a:rPr lang="en-US" sz="2800" dirty="0">
                <a:latin typeface="Arial" panose="020B0604020202020204" pitchFamily="34" charset="0"/>
                <a:ea typeface="Calibri" panose="020F0502020204030204" pitchFamily="34" charset="0"/>
                <a:cs typeface="Arial" panose="020B0604020202020204" pitchFamily="34" charset="0"/>
              </a:rPr>
            </a:br>
            <a:endParaRPr lang="en-US" sz="4000" dirty="0"/>
          </a:p>
        </p:txBody>
      </p:sp>
    </p:spTree>
    <p:extLst>
      <p:ext uri="{BB962C8B-B14F-4D97-AF65-F5344CB8AC3E}">
        <p14:creationId xmlns:p14="http://schemas.microsoft.com/office/powerpoint/2010/main" val="2768484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C1E0-FC65-FB0A-D5F8-8C65CABED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45909-0488-D3C4-0AC2-57EA8B35EAAE}"/>
              </a:ext>
            </a:extLst>
          </p:cNvPr>
          <p:cNvSpPr>
            <a:spLocks noGrp="1"/>
          </p:cNvSpPr>
          <p:nvPr>
            <p:ph type="title"/>
          </p:nvPr>
        </p:nvSpPr>
        <p:spPr>
          <a:xfrm>
            <a:off x="647700" y="1073426"/>
            <a:ext cx="7772400" cy="3193774"/>
          </a:xfrm>
        </p:spPr>
        <p:txBody>
          <a:bodyPr/>
          <a:lstStyle/>
          <a:p>
            <a:br>
              <a:rPr lang="en-US" sz="4000" dirty="0"/>
            </a:br>
            <a:br>
              <a:rPr lang="en-US" sz="4000" dirty="0"/>
            </a:br>
            <a:br>
              <a:rPr lang="en-US" sz="4000" dirty="0"/>
            </a:br>
            <a:br>
              <a:rPr lang="en-US" sz="4000" dirty="0"/>
            </a:br>
            <a:r>
              <a:rPr lang="en-US" sz="3600" dirty="0"/>
              <a:t>Chapter 22</a:t>
            </a:r>
            <a:br>
              <a:rPr lang="en-US" sz="3200" dirty="0"/>
            </a:br>
            <a:br>
              <a:rPr lang="en-US" sz="4000" dirty="0"/>
            </a:br>
            <a:r>
              <a:rPr lang="en-US" sz="4000" dirty="0"/>
              <a:t>Respiratory System</a:t>
            </a:r>
            <a:br>
              <a:rPr lang="en-US" altLang="en-US" sz="4000" dirty="0">
                <a:latin typeface="Arial" charset="0"/>
                <a:cs typeface="Arial" charset="0"/>
              </a:rPr>
            </a:br>
            <a:br>
              <a:rPr lang="en-US" altLang="en-US" sz="4000" dirty="0"/>
            </a:br>
            <a:r>
              <a:rPr lang="en-US" sz="2800" i="1" dirty="0"/>
              <a:t>The Human Body in Health and Illness,</a:t>
            </a:r>
            <a:br>
              <a:rPr lang="en-US" sz="2800" i="1" dirty="0"/>
            </a:br>
            <a:r>
              <a:rPr lang="en-US" sz="2800" i="1" dirty="0"/>
              <a:t>8th ed.</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latin typeface="Arial" panose="020B0604020202020204" pitchFamily="34" charset="0"/>
                <a:ea typeface="Calibri" panose="020F0502020204030204" pitchFamily="34" charset="0"/>
                <a:cs typeface="Arial" panose="020B0604020202020204" pitchFamily="34" charset="0"/>
              </a:rPr>
              <a:t>Barbara Herlihy</a:t>
            </a:r>
            <a:br>
              <a:rPr lang="en-US" sz="2800" dirty="0">
                <a:latin typeface="Arial" panose="020B0604020202020204" pitchFamily="34" charset="0"/>
                <a:ea typeface="Calibri" panose="020F0502020204030204" pitchFamily="34" charset="0"/>
                <a:cs typeface="Arial" panose="020B0604020202020204" pitchFamily="34" charset="0"/>
              </a:rPr>
            </a:br>
            <a:endParaRPr lang="en-US" sz="4000" dirty="0"/>
          </a:p>
        </p:txBody>
      </p:sp>
    </p:spTree>
    <p:extLst>
      <p:ext uri="{BB962C8B-B14F-4D97-AF65-F5344CB8AC3E}">
        <p14:creationId xmlns:p14="http://schemas.microsoft.com/office/powerpoint/2010/main" val="3426047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09DF8-3547-CC30-B4B4-C1AABFB79A3A}"/>
              </a:ext>
            </a:extLst>
          </p:cNvPr>
          <p:cNvSpPr>
            <a:spLocks noGrp="1"/>
          </p:cNvSpPr>
          <p:nvPr>
            <p:ph type="title"/>
          </p:nvPr>
        </p:nvSpPr>
        <p:spPr>
          <a:xfrm>
            <a:off x="685800" y="277368"/>
            <a:ext cx="7772400" cy="862500"/>
          </a:xfrm>
        </p:spPr>
        <p:txBody>
          <a:bodyPr/>
          <a:lstStyle/>
          <a:p>
            <a:r>
              <a:rPr lang="en-US" dirty="0"/>
              <a:t>Lesson 22.1</a:t>
            </a:r>
            <a:endParaRPr lang="en-US" sz="1400" dirty="0"/>
          </a:p>
        </p:txBody>
      </p:sp>
      <p:sp>
        <p:nvSpPr>
          <p:cNvPr id="3" name="Content Placeholder 2">
            <a:extLst>
              <a:ext uri="{FF2B5EF4-FFF2-40B4-BE49-F238E27FC236}">
                <a16:creationId xmlns:a16="http://schemas.microsoft.com/office/drawing/2014/main" id="{2DB23D83-64FF-7DFA-F744-995874E9783D}"/>
              </a:ext>
            </a:extLst>
          </p:cNvPr>
          <p:cNvSpPr>
            <a:spLocks noGrp="1"/>
          </p:cNvSpPr>
          <p:nvPr>
            <p:ph idx="1"/>
          </p:nvPr>
        </p:nvSpPr>
        <p:spPr>
          <a:xfrm>
            <a:off x="685800" y="1373449"/>
            <a:ext cx="7772400" cy="3925061"/>
          </a:xfrm>
        </p:spPr>
        <p:txBody>
          <a:bodyPr numCol="1"/>
          <a:lstStyle/>
          <a:p>
            <a:pPr marL="457200" indent="-457200">
              <a:buFont typeface="+mj-lt"/>
              <a:buAutoNum type="arabicPeriod"/>
            </a:pPr>
            <a:r>
              <a:rPr lang="en-US" sz="2400" dirty="0"/>
              <a:t>Describe the structure and functions of the organs of the respiratory system and trace the movement of air from the nostrils to the alveoli.</a:t>
            </a:r>
          </a:p>
          <a:p>
            <a:pPr marL="457200" indent="-457200">
              <a:buFont typeface="+mj-lt"/>
              <a:buAutoNum type="arabicPeriod"/>
            </a:pPr>
            <a:r>
              <a:rPr lang="en-US" sz="2400" dirty="0"/>
              <a:t>Explain why lungs collapse or expand and the role of pulmonary surfactants.</a:t>
            </a:r>
          </a:p>
        </p:txBody>
      </p:sp>
    </p:spTree>
    <p:extLst>
      <p:ext uri="{BB962C8B-B14F-4D97-AF65-F5344CB8AC3E}">
        <p14:creationId xmlns:p14="http://schemas.microsoft.com/office/powerpoint/2010/main" val="1761847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1EA1C-AD68-DD27-AB96-3F0518B271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7F9AA-56F4-7EEF-076F-17DEDB5C63D4}"/>
              </a:ext>
            </a:extLst>
          </p:cNvPr>
          <p:cNvSpPr>
            <a:spLocks noGrp="1"/>
          </p:cNvSpPr>
          <p:nvPr>
            <p:ph type="title"/>
          </p:nvPr>
        </p:nvSpPr>
        <p:spPr>
          <a:xfrm>
            <a:off x="685800" y="277368"/>
            <a:ext cx="7772400" cy="1363542"/>
          </a:xfrm>
        </p:spPr>
        <p:txBody>
          <a:bodyPr/>
          <a:lstStyle/>
          <a:p>
            <a:r>
              <a:rPr lang="en-US" dirty="0"/>
              <a:t>Structure: Organs of the</a:t>
            </a:r>
            <a:br>
              <a:rPr lang="en-US" dirty="0"/>
            </a:br>
            <a:r>
              <a:rPr lang="en-US" dirty="0"/>
              <a:t>Respiratory System</a:t>
            </a:r>
            <a:br>
              <a:rPr lang="en-US" dirty="0"/>
            </a:br>
            <a:r>
              <a:rPr lang="en-US" sz="1400" dirty="0"/>
              <a:t>(1 of 8)</a:t>
            </a:r>
          </a:p>
        </p:txBody>
      </p:sp>
      <p:sp>
        <p:nvSpPr>
          <p:cNvPr id="3" name="Content Placeholder 2">
            <a:extLst>
              <a:ext uri="{FF2B5EF4-FFF2-40B4-BE49-F238E27FC236}">
                <a16:creationId xmlns:a16="http://schemas.microsoft.com/office/drawing/2014/main" id="{DFEB10D8-EA65-A93E-68DE-0EB1008F1B87}"/>
              </a:ext>
            </a:extLst>
          </p:cNvPr>
          <p:cNvSpPr>
            <a:spLocks noGrp="1"/>
          </p:cNvSpPr>
          <p:nvPr>
            <p:ph idx="1"/>
          </p:nvPr>
        </p:nvSpPr>
        <p:spPr>
          <a:xfrm>
            <a:off x="685800" y="1924593"/>
            <a:ext cx="7772400" cy="4454525"/>
          </a:xfrm>
        </p:spPr>
        <p:txBody>
          <a:bodyPr/>
          <a:lstStyle/>
          <a:p>
            <a:r>
              <a:rPr lang="en-US" dirty="0"/>
              <a:t>Upper and lower respiratory tracts</a:t>
            </a:r>
          </a:p>
          <a:p>
            <a:pPr lvl="1"/>
            <a:r>
              <a:rPr lang="en-US" dirty="0"/>
              <a:t>Upper respiratory tract </a:t>
            </a:r>
          </a:p>
          <a:p>
            <a:pPr lvl="2"/>
            <a:r>
              <a:rPr lang="en-US" dirty="0"/>
              <a:t>Nose and nasal cavities, pharynx, larynx, and upper trachea</a:t>
            </a:r>
          </a:p>
          <a:p>
            <a:pPr lvl="1"/>
            <a:r>
              <a:rPr lang="en-US" dirty="0"/>
              <a:t>Lower respiratory tract</a:t>
            </a:r>
          </a:p>
          <a:p>
            <a:pPr lvl="2"/>
            <a:r>
              <a:rPr lang="en-US" dirty="0"/>
              <a:t>Lower trachea, bronchi, bronchioles, and alveoli</a:t>
            </a:r>
          </a:p>
          <a:p>
            <a:pPr lvl="2"/>
            <a:r>
              <a:rPr lang="en-US" dirty="0"/>
              <a:t>Pleural membranes and the muscles that form the chest cavity</a:t>
            </a:r>
          </a:p>
        </p:txBody>
      </p:sp>
    </p:spTree>
    <p:extLst>
      <p:ext uri="{BB962C8B-B14F-4D97-AF65-F5344CB8AC3E}">
        <p14:creationId xmlns:p14="http://schemas.microsoft.com/office/powerpoint/2010/main" val="255592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8267F-2AC1-F972-90F4-887D1B014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27545-D19C-36C8-EE42-E14CEEFD0C7E}"/>
              </a:ext>
            </a:extLst>
          </p:cNvPr>
          <p:cNvSpPr>
            <a:spLocks noGrp="1"/>
          </p:cNvSpPr>
          <p:nvPr>
            <p:ph type="title"/>
          </p:nvPr>
        </p:nvSpPr>
        <p:spPr>
          <a:xfrm>
            <a:off x="685800" y="277368"/>
            <a:ext cx="7772400" cy="1363542"/>
          </a:xfrm>
        </p:spPr>
        <p:txBody>
          <a:bodyPr/>
          <a:lstStyle/>
          <a:p>
            <a:r>
              <a:rPr lang="en-US" dirty="0"/>
              <a:t>Organs of the Respiratory System</a:t>
            </a:r>
            <a:endParaRPr lang="en-US" sz="1400" dirty="0"/>
          </a:p>
        </p:txBody>
      </p:sp>
      <p:pic>
        <p:nvPicPr>
          <p:cNvPr id="16" name="Picture 15" descr="Figure 22.1: Organs of the Respiratory System: Upper Respiratory Tract and Lower Respiratory Tract. Illustration showing the placement of the organs of the respiratory system with the anatomy labeled.">
            <a:extLst>
              <a:ext uri="{FF2B5EF4-FFF2-40B4-BE49-F238E27FC236}">
                <a16:creationId xmlns:a16="http://schemas.microsoft.com/office/drawing/2014/main" id="{431CD87C-1F4A-C9C5-77FE-8C7BC27E9F25}"/>
              </a:ext>
            </a:extLst>
          </p:cNvPr>
          <p:cNvPicPr>
            <a:picLocks noChangeAspect="1"/>
          </p:cNvPicPr>
          <p:nvPr/>
        </p:nvPicPr>
        <p:blipFill>
          <a:blip r:embed="rId3">
            <a:extLst>
              <a:ext uri="{28A0092B-C50C-407E-A947-70E740481C1C}">
                <a14:useLocalDpi xmlns:a14="http://schemas.microsoft.com/office/drawing/2010/main" val="0"/>
              </a:ext>
            </a:extLst>
          </a:blip>
          <a:srcRect b="1777"/>
          <a:stretch/>
        </p:blipFill>
        <p:spPr>
          <a:xfrm>
            <a:off x="2430208" y="1615858"/>
            <a:ext cx="4283583" cy="5032109"/>
          </a:xfrm>
          <a:prstGeom prst="rect">
            <a:avLst/>
          </a:prstGeom>
        </p:spPr>
      </p:pic>
    </p:spTree>
    <p:extLst>
      <p:ext uri="{BB962C8B-B14F-4D97-AF65-F5344CB8AC3E}">
        <p14:creationId xmlns:p14="http://schemas.microsoft.com/office/powerpoint/2010/main" val="227102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1362E-4712-9801-FDD1-8511D86827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427B7B-CB5E-311C-D4AE-360CC3A0C858}"/>
              </a:ext>
            </a:extLst>
          </p:cNvPr>
          <p:cNvSpPr>
            <a:spLocks noGrp="1"/>
          </p:cNvSpPr>
          <p:nvPr>
            <p:ph type="title"/>
          </p:nvPr>
        </p:nvSpPr>
        <p:spPr>
          <a:xfrm>
            <a:off x="685800" y="277368"/>
            <a:ext cx="7772400" cy="1363542"/>
          </a:xfrm>
        </p:spPr>
        <p:txBody>
          <a:bodyPr/>
          <a:lstStyle/>
          <a:p>
            <a:r>
              <a:rPr lang="en-US" dirty="0"/>
              <a:t>Structure: Organs of the</a:t>
            </a:r>
            <a:br>
              <a:rPr lang="en-US" dirty="0"/>
            </a:br>
            <a:r>
              <a:rPr lang="en-US" dirty="0"/>
              <a:t>Respiratory System</a:t>
            </a:r>
            <a:br>
              <a:rPr lang="en-US" dirty="0"/>
            </a:br>
            <a:r>
              <a:rPr lang="en-US" sz="1400" dirty="0"/>
              <a:t>(2 of 8)</a:t>
            </a:r>
          </a:p>
        </p:txBody>
      </p:sp>
      <p:sp>
        <p:nvSpPr>
          <p:cNvPr id="3" name="Content Placeholder 2">
            <a:extLst>
              <a:ext uri="{FF2B5EF4-FFF2-40B4-BE49-F238E27FC236}">
                <a16:creationId xmlns:a16="http://schemas.microsoft.com/office/drawing/2014/main" id="{EFD9074C-B542-A500-C83B-3051D36C4681}"/>
              </a:ext>
            </a:extLst>
          </p:cNvPr>
          <p:cNvSpPr>
            <a:spLocks noGrp="1"/>
          </p:cNvSpPr>
          <p:nvPr>
            <p:ph idx="1"/>
          </p:nvPr>
        </p:nvSpPr>
        <p:spPr>
          <a:xfrm>
            <a:off x="685800" y="1924593"/>
            <a:ext cx="7772400" cy="4454525"/>
          </a:xfrm>
        </p:spPr>
        <p:txBody>
          <a:bodyPr/>
          <a:lstStyle/>
          <a:p>
            <a:r>
              <a:rPr lang="en-US" dirty="0"/>
              <a:t>Nose and nasal cavities</a:t>
            </a:r>
          </a:p>
          <a:p>
            <a:pPr lvl="1"/>
            <a:r>
              <a:rPr lang="en-US" dirty="0"/>
              <a:t>Nose </a:t>
            </a:r>
          </a:p>
          <a:p>
            <a:pPr lvl="1"/>
            <a:r>
              <a:rPr lang="en-US" dirty="0"/>
              <a:t>Nasal cavities </a:t>
            </a:r>
          </a:p>
          <a:p>
            <a:pPr lvl="1"/>
            <a:r>
              <a:rPr lang="en-US" dirty="0"/>
              <a:t>Nasal septum </a:t>
            </a:r>
          </a:p>
          <a:p>
            <a:pPr lvl="1"/>
            <a:r>
              <a:rPr lang="en-US" dirty="0"/>
              <a:t>Nostrils, or nares </a:t>
            </a:r>
          </a:p>
          <a:p>
            <a:pPr lvl="1"/>
            <a:r>
              <a:rPr lang="en-US" dirty="0"/>
              <a:t>Olfactory receptors </a:t>
            </a:r>
          </a:p>
          <a:p>
            <a:pPr lvl="1"/>
            <a:r>
              <a:rPr lang="en-US" dirty="0"/>
              <a:t>Nasal conchae</a:t>
            </a:r>
          </a:p>
          <a:p>
            <a:pPr lvl="1"/>
            <a:r>
              <a:rPr lang="en-US" dirty="0"/>
              <a:t>Ciliated mucous membranes</a:t>
            </a:r>
          </a:p>
          <a:p>
            <a:pPr lvl="1"/>
            <a:r>
              <a:rPr lang="en-US" dirty="0"/>
              <a:t>Paranasal sinuses: maxillary, frontal, ethmoidal, and sphenoidal</a:t>
            </a:r>
          </a:p>
        </p:txBody>
      </p:sp>
    </p:spTree>
    <p:extLst>
      <p:ext uri="{BB962C8B-B14F-4D97-AF65-F5344CB8AC3E}">
        <p14:creationId xmlns:p14="http://schemas.microsoft.com/office/powerpoint/2010/main" val="373114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B992B-FA9B-70DA-116E-92FB0D7BF3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AF033-FEED-FFC2-CAD1-89A0BB79D0AF}"/>
              </a:ext>
            </a:extLst>
          </p:cNvPr>
          <p:cNvSpPr>
            <a:spLocks noGrp="1"/>
          </p:cNvSpPr>
          <p:nvPr>
            <p:ph type="title"/>
          </p:nvPr>
        </p:nvSpPr>
        <p:spPr>
          <a:xfrm>
            <a:off x="685800" y="277368"/>
            <a:ext cx="7772400" cy="1363542"/>
          </a:xfrm>
        </p:spPr>
        <p:txBody>
          <a:bodyPr/>
          <a:lstStyle/>
          <a:p>
            <a:r>
              <a:rPr lang="en-US" dirty="0"/>
              <a:t>Structure: Organs of the</a:t>
            </a:r>
            <a:br>
              <a:rPr lang="en-US" dirty="0"/>
            </a:br>
            <a:r>
              <a:rPr lang="en-US" dirty="0"/>
              <a:t>Respiratory System</a:t>
            </a:r>
            <a:br>
              <a:rPr lang="en-US" dirty="0"/>
            </a:br>
            <a:r>
              <a:rPr lang="en-US" sz="1400" dirty="0"/>
              <a:t>(3 of 8)</a:t>
            </a:r>
          </a:p>
        </p:txBody>
      </p:sp>
      <p:sp>
        <p:nvSpPr>
          <p:cNvPr id="3" name="Content Placeholder 2">
            <a:extLst>
              <a:ext uri="{FF2B5EF4-FFF2-40B4-BE49-F238E27FC236}">
                <a16:creationId xmlns:a16="http://schemas.microsoft.com/office/drawing/2014/main" id="{456D35A3-3B92-667B-8373-8EEE097A390E}"/>
              </a:ext>
            </a:extLst>
          </p:cNvPr>
          <p:cNvSpPr>
            <a:spLocks noGrp="1"/>
          </p:cNvSpPr>
          <p:nvPr>
            <p:ph idx="1"/>
          </p:nvPr>
        </p:nvSpPr>
        <p:spPr>
          <a:xfrm>
            <a:off x="685800" y="1924593"/>
            <a:ext cx="7772400" cy="4454525"/>
          </a:xfrm>
        </p:spPr>
        <p:txBody>
          <a:bodyPr/>
          <a:lstStyle/>
          <a:p>
            <a:r>
              <a:rPr lang="en-US" dirty="0"/>
              <a:t>Pharynx</a:t>
            </a:r>
          </a:p>
          <a:p>
            <a:pPr lvl="1"/>
            <a:r>
              <a:rPr lang="en-US" dirty="0"/>
              <a:t>Nasopharynx (upper section)</a:t>
            </a:r>
          </a:p>
          <a:p>
            <a:pPr lvl="1"/>
            <a:r>
              <a:rPr lang="en-US" dirty="0"/>
              <a:t>Oropharynx (middle section)</a:t>
            </a:r>
          </a:p>
          <a:p>
            <a:pPr lvl="1"/>
            <a:r>
              <a:rPr lang="en-US" dirty="0"/>
              <a:t>Laryngopharynx (lower section)</a:t>
            </a:r>
          </a:p>
          <a:p>
            <a:pPr lvl="1"/>
            <a:r>
              <a:rPr lang="en-US" dirty="0"/>
              <a:t>Openings from the eustachian tubes (auditory tubes)</a:t>
            </a:r>
          </a:p>
          <a:p>
            <a:pPr lvl="1"/>
            <a:r>
              <a:rPr lang="en-US" dirty="0"/>
              <a:t>Tonsils</a:t>
            </a:r>
          </a:p>
        </p:txBody>
      </p:sp>
    </p:spTree>
    <p:extLst>
      <p:ext uri="{BB962C8B-B14F-4D97-AF65-F5344CB8AC3E}">
        <p14:creationId xmlns:p14="http://schemas.microsoft.com/office/powerpoint/2010/main" val="2128618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1A461-D0C9-0074-C614-7E1924AFD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62A73-1D3D-8D37-E8EE-61BCAB722E6E}"/>
              </a:ext>
            </a:extLst>
          </p:cNvPr>
          <p:cNvSpPr>
            <a:spLocks noGrp="1"/>
          </p:cNvSpPr>
          <p:nvPr>
            <p:ph type="title"/>
          </p:nvPr>
        </p:nvSpPr>
        <p:spPr>
          <a:xfrm>
            <a:off x="685800" y="277368"/>
            <a:ext cx="7772400" cy="1363542"/>
          </a:xfrm>
        </p:spPr>
        <p:txBody>
          <a:bodyPr/>
          <a:lstStyle/>
          <a:p>
            <a:r>
              <a:rPr lang="en-US" dirty="0"/>
              <a:t>Organs of the Upper Respiratory Tract</a:t>
            </a:r>
            <a:endParaRPr lang="en-US" sz="1400" dirty="0"/>
          </a:p>
        </p:txBody>
      </p:sp>
      <p:pic>
        <p:nvPicPr>
          <p:cNvPr id="15" name="Picture 14" descr="Figure 22.2: (A) Organs of the upper respiratory tract.  Illustration showing the parts of the upper respiratory tract with the anatomy labeled.">
            <a:extLst>
              <a:ext uri="{FF2B5EF4-FFF2-40B4-BE49-F238E27FC236}">
                <a16:creationId xmlns:a16="http://schemas.microsoft.com/office/drawing/2014/main" id="{8AE036EF-EA07-AE93-D922-6328BBDB2BD3}"/>
              </a:ext>
            </a:extLst>
          </p:cNvPr>
          <p:cNvPicPr>
            <a:picLocks noChangeAspect="1"/>
          </p:cNvPicPr>
          <p:nvPr/>
        </p:nvPicPr>
        <p:blipFill>
          <a:blip r:embed="rId3">
            <a:extLst>
              <a:ext uri="{28A0092B-C50C-407E-A947-70E740481C1C}">
                <a14:useLocalDpi xmlns:a14="http://schemas.microsoft.com/office/drawing/2010/main" val="0"/>
              </a:ext>
            </a:extLst>
          </a:blip>
          <a:srcRect b="1017"/>
          <a:stretch/>
        </p:blipFill>
        <p:spPr>
          <a:xfrm>
            <a:off x="2866654" y="1661786"/>
            <a:ext cx="3410693" cy="4876800"/>
          </a:xfrm>
          <a:prstGeom prst="rect">
            <a:avLst/>
          </a:prstGeom>
        </p:spPr>
      </p:pic>
    </p:spTree>
    <p:extLst>
      <p:ext uri="{BB962C8B-B14F-4D97-AF65-F5344CB8AC3E}">
        <p14:creationId xmlns:p14="http://schemas.microsoft.com/office/powerpoint/2010/main" val="3800362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FBED6-6461-2D1A-E54E-8C8A631F6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3FF47F-9A1A-6D73-5C7C-53CC3F835658}"/>
              </a:ext>
            </a:extLst>
          </p:cNvPr>
          <p:cNvSpPr>
            <a:spLocks noGrp="1"/>
          </p:cNvSpPr>
          <p:nvPr>
            <p:ph type="title"/>
          </p:nvPr>
        </p:nvSpPr>
        <p:spPr>
          <a:xfrm>
            <a:off x="685800" y="277368"/>
            <a:ext cx="7772400" cy="1363542"/>
          </a:xfrm>
        </p:spPr>
        <p:txBody>
          <a:bodyPr/>
          <a:lstStyle/>
          <a:p>
            <a:r>
              <a:rPr lang="en-US" dirty="0"/>
              <a:t>Structure: Organs of the</a:t>
            </a:r>
            <a:br>
              <a:rPr lang="en-US" dirty="0"/>
            </a:br>
            <a:r>
              <a:rPr lang="en-US" dirty="0"/>
              <a:t>Respiratory System</a:t>
            </a:r>
            <a:br>
              <a:rPr lang="en-US" dirty="0"/>
            </a:br>
            <a:r>
              <a:rPr lang="en-US" sz="1400" dirty="0"/>
              <a:t>(4 of 8)</a:t>
            </a:r>
          </a:p>
        </p:txBody>
      </p:sp>
      <p:sp>
        <p:nvSpPr>
          <p:cNvPr id="3" name="Content Placeholder 2">
            <a:extLst>
              <a:ext uri="{FF2B5EF4-FFF2-40B4-BE49-F238E27FC236}">
                <a16:creationId xmlns:a16="http://schemas.microsoft.com/office/drawing/2014/main" id="{C4173744-1A4F-1E03-C943-DD168F824168}"/>
              </a:ext>
            </a:extLst>
          </p:cNvPr>
          <p:cNvSpPr>
            <a:spLocks noGrp="1"/>
          </p:cNvSpPr>
          <p:nvPr>
            <p:ph idx="1"/>
          </p:nvPr>
        </p:nvSpPr>
        <p:spPr>
          <a:xfrm>
            <a:off x="685800" y="1924593"/>
            <a:ext cx="7772400" cy="4454525"/>
          </a:xfrm>
        </p:spPr>
        <p:txBody>
          <a:bodyPr/>
          <a:lstStyle/>
          <a:p>
            <a:r>
              <a:rPr lang="en-US" dirty="0"/>
              <a:t>Larynx</a:t>
            </a:r>
          </a:p>
          <a:p>
            <a:pPr lvl="1"/>
            <a:r>
              <a:rPr lang="en-US" dirty="0"/>
              <a:t>Passageway for air </a:t>
            </a:r>
          </a:p>
          <a:p>
            <a:pPr lvl="1"/>
            <a:r>
              <a:rPr lang="en-US" dirty="0"/>
              <a:t>Produces sound (your voice)</a:t>
            </a:r>
          </a:p>
          <a:p>
            <a:pPr lvl="1"/>
            <a:r>
              <a:rPr lang="en-US" dirty="0"/>
              <a:t>Prevents food and other foreign objects from entering the distal respiratory structure</a:t>
            </a:r>
          </a:p>
          <a:p>
            <a:r>
              <a:rPr lang="en-US" dirty="0"/>
              <a:t>Vocal cords</a:t>
            </a:r>
          </a:p>
          <a:p>
            <a:pPr lvl="1"/>
            <a:r>
              <a:rPr lang="en-US" dirty="0"/>
              <a:t>True</a:t>
            </a:r>
          </a:p>
          <a:p>
            <a:pPr lvl="1"/>
            <a:r>
              <a:rPr lang="en-US" dirty="0"/>
              <a:t>False</a:t>
            </a:r>
          </a:p>
        </p:txBody>
      </p:sp>
    </p:spTree>
    <p:extLst>
      <p:ext uri="{BB962C8B-B14F-4D97-AF65-F5344CB8AC3E}">
        <p14:creationId xmlns:p14="http://schemas.microsoft.com/office/powerpoint/2010/main" val="1913574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CBE78-8E2A-E62A-F0F7-932A697014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6DD7BD-751B-0848-7DA3-AFF9F32A0A9B}"/>
              </a:ext>
            </a:extLst>
          </p:cNvPr>
          <p:cNvSpPr>
            <a:spLocks noGrp="1"/>
          </p:cNvSpPr>
          <p:nvPr>
            <p:ph type="title"/>
          </p:nvPr>
        </p:nvSpPr>
        <p:spPr>
          <a:xfrm>
            <a:off x="685800" y="277368"/>
            <a:ext cx="7772400" cy="1363542"/>
          </a:xfrm>
        </p:spPr>
        <p:txBody>
          <a:bodyPr/>
          <a:lstStyle/>
          <a:p>
            <a:r>
              <a:rPr lang="en-US" dirty="0"/>
              <a:t>Structure: Organs of the</a:t>
            </a:r>
            <a:br>
              <a:rPr lang="en-US" dirty="0"/>
            </a:br>
            <a:r>
              <a:rPr lang="en-US" dirty="0"/>
              <a:t>Respiratory System</a:t>
            </a:r>
            <a:br>
              <a:rPr lang="en-US" dirty="0"/>
            </a:br>
            <a:r>
              <a:rPr lang="en-US" sz="1400" dirty="0"/>
              <a:t>(5 of 8)</a:t>
            </a:r>
          </a:p>
        </p:txBody>
      </p:sp>
      <p:sp>
        <p:nvSpPr>
          <p:cNvPr id="3" name="Content Placeholder 2">
            <a:extLst>
              <a:ext uri="{FF2B5EF4-FFF2-40B4-BE49-F238E27FC236}">
                <a16:creationId xmlns:a16="http://schemas.microsoft.com/office/drawing/2014/main" id="{B409CF6E-C8F3-1C7A-608A-5FB4FA279AB9}"/>
              </a:ext>
            </a:extLst>
          </p:cNvPr>
          <p:cNvSpPr>
            <a:spLocks noGrp="1"/>
          </p:cNvSpPr>
          <p:nvPr>
            <p:ph idx="1"/>
          </p:nvPr>
        </p:nvSpPr>
        <p:spPr>
          <a:xfrm>
            <a:off x="685800" y="1924593"/>
            <a:ext cx="7772400" cy="4454525"/>
          </a:xfrm>
        </p:spPr>
        <p:txBody>
          <a:bodyPr/>
          <a:lstStyle/>
          <a:p>
            <a:r>
              <a:rPr lang="en-US" dirty="0"/>
              <a:t>Trachea</a:t>
            </a:r>
          </a:p>
          <a:p>
            <a:pPr lvl="1"/>
            <a:r>
              <a:rPr lang="en-US" dirty="0"/>
              <a:t>Extends from the larynx downward into the thoracic cavity, where it splits into the right and left bronchi</a:t>
            </a:r>
          </a:p>
          <a:p>
            <a:pPr lvl="2"/>
            <a:r>
              <a:rPr lang="en-US" dirty="0"/>
              <a:t>Carina</a:t>
            </a:r>
          </a:p>
          <a:p>
            <a:pPr lvl="1"/>
            <a:r>
              <a:rPr lang="en-US" dirty="0"/>
              <a:t>C-shaped rings of cartilage keep the trachea open</a:t>
            </a:r>
          </a:p>
          <a:p>
            <a:pPr lvl="1"/>
            <a:endParaRPr lang="en-US" dirty="0"/>
          </a:p>
        </p:txBody>
      </p:sp>
    </p:spTree>
    <p:extLst>
      <p:ext uri="{BB962C8B-B14F-4D97-AF65-F5344CB8AC3E}">
        <p14:creationId xmlns:p14="http://schemas.microsoft.com/office/powerpoint/2010/main" val="3338775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CA18F-D631-0EF4-FDC7-4F54D7723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57B45-A1FB-3D06-D7F3-866AA5A1F4C2}"/>
              </a:ext>
            </a:extLst>
          </p:cNvPr>
          <p:cNvSpPr>
            <a:spLocks noGrp="1"/>
          </p:cNvSpPr>
          <p:nvPr>
            <p:ph type="title"/>
          </p:nvPr>
        </p:nvSpPr>
        <p:spPr>
          <a:xfrm>
            <a:off x="685800" y="277368"/>
            <a:ext cx="7772400" cy="862500"/>
          </a:xfrm>
        </p:spPr>
        <p:txBody>
          <a:bodyPr/>
          <a:lstStyle/>
          <a:p>
            <a:r>
              <a:rPr lang="en-US" dirty="0"/>
              <a:t>Trachea and Bronchial Tree </a:t>
            </a:r>
            <a:endParaRPr lang="en-US" sz="1400" dirty="0"/>
          </a:p>
        </p:txBody>
      </p:sp>
      <p:pic>
        <p:nvPicPr>
          <p:cNvPr id="4" name="Picture 3" descr="Figure 22.3: Trachea and Bronchial Tree. Illustration showing the trachea and bronchial tree with the anatomy labeled.">
            <a:extLst>
              <a:ext uri="{FF2B5EF4-FFF2-40B4-BE49-F238E27FC236}">
                <a16:creationId xmlns:a16="http://schemas.microsoft.com/office/drawing/2014/main" id="{4CB71675-08A5-38A2-5171-7D00086A4F53}"/>
              </a:ext>
            </a:extLst>
          </p:cNvPr>
          <p:cNvPicPr>
            <a:picLocks noChangeAspect="1"/>
          </p:cNvPicPr>
          <p:nvPr/>
        </p:nvPicPr>
        <p:blipFill>
          <a:blip r:embed="rId3">
            <a:extLst>
              <a:ext uri="{28A0092B-C50C-407E-A947-70E740481C1C}">
                <a14:useLocalDpi xmlns:a14="http://schemas.microsoft.com/office/drawing/2010/main" val="0"/>
              </a:ext>
            </a:extLst>
          </a:blip>
          <a:srcRect b="1449"/>
          <a:stretch/>
        </p:blipFill>
        <p:spPr>
          <a:xfrm>
            <a:off x="2721531" y="1287241"/>
            <a:ext cx="3700939" cy="5113559"/>
          </a:xfrm>
          <a:prstGeom prst="rect">
            <a:avLst/>
          </a:prstGeom>
        </p:spPr>
      </p:pic>
    </p:spTree>
    <p:extLst>
      <p:ext uri="{BB962C8B-B14F-4D97-AF65-F5344CB8AC3E}">
        <p14:creationId xmlns:p14="http://schemas.microsoft.com/office/powerpoint/2010/main" val="1286994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9E85F-4456-89ED-CFB3-C09F34231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566F2-59D4-6452-82E8-B5059A90BB8F}"/>
              </a:ext>
            </a:extLst>
          </p:cNvPr>
          <p:cNvSpPr>
            <a:spLocks noGrp="1"/>
          </p:cNvSpPr>
          <p:nvPr>
            <p:ph type="title"/>
          </p:nvPr>
        </p:nvSpPr>
        <p:spPr>
          <a:xfrm>
            <a:off x="685800" y="277368"/>
            <a:ext cx="7772400" cy="1363542"/>
          </a:xfrm>
        </p:spPr>
        <p:txBody>
          <a:bodyPr/>
          <a:lstStyle/>
          <a:p>
            <a:r>
              <a:rPr lang="en-US" dirty="0"/>
              <a:t>Structure: Organs of the</a:t>
            </a:r>
            <a:br>
              <a:rPr lang="en-US" dirty="0"/>
            </a:br>
            <a:r>
              <a:rPr lang="en-US" dirty="0"/>
              <a:t>Respiratory System</a:t>
            </a:r>
            <a:br>
              <a:rPr lang="en-US" dirty="0"/>
            </a:br>
            <a:r>
              <a:rPr lang="en-US" sz="1400" dirty="0"/>
              <a:t>(6 of 8)</a:t>
            </a:r>
          </a:p>
        </p:txBody>
      </p:sp>
      <p:sp>
        <p:nvSpPr>
          <p:cNvPr id="3" name="Content Placeholder 2">
            <a:extLst>
              <a:ext uri="{FF2B5EF4-FFF2-40B4-BE49-F238E27FC236}">
                <a16:creationId xmlns:a16="http://schemas.microsoft.com/office/drawing/2014/main" id="{E7B3F50B-70B4-FA28-0F9E-D1ECFE3A99CA}"/>
              </a:ext>
            </a:extLst>
          </p:cNvPr>
          <p:cNvSpPr>
            <a:spLocks noGrp="1"/>
          </p:cNvSpPr>
          <p:nvPr>
            <p:ph idx="1"/>
          </p:nvPr>
        </p:nvSpPr>
        <p:spPr>
          <a:xfrm>
            <a:off x="685800" y="1924593"/>
            <a:ext cx="7772400" cy="4454525"/>
          </a:xfrm>
        </p:spPr>
        <p:txBody>
          <a:bodyPr/>
          <a:lstStyle/>
          <a:p>
            <a:r>
              <a:rPr lang="en-US" dirty="0"/>
              <a:t>Bronchi</a:t>
            </a:r>
          </a:p>
          <a:p>
            <a:pPr lvl="1"/>
            <a:r>
              <a:rPr lang="en-US" dirty="0"/>
              <a:t>Right and left primary bronchi</a:t>
            </a:r>
          </a:p>
          <a:p>
            <a:pPr lvl="1"/>
            <a:r>
              <a:rPr lang="en-US" dirty="0"/>
              <a:t>Hilus</a:t>
            </a:r>
          </a:p>
          <a:p>
            <a:r>
              <a:rPr lang="en-US" dirty="0"/>
              <a:t>Bronchioles</a:t>
            </a:r>
          </a:p>
          <a:p>
            <a:pPr lvl="1"/>
            <a:r>
              <a:rPr lang="en-US" dirty="0"/>
              <a:t>Smooth muscle</a:t>
            </a:r>
          </a:p>
          <a:p>
            <a:r>
              <a:rPr lang="en-US" dirty="0"/>
              <a:t>Alveoli</a:t>
            </a:r>
          </a:p>
          <a:p>
            <a:pPr lvl="1"/>
            <a:r>
              <a:rPr lang="en-US" dirty="0"/>
              <a:t>Alveolar ducts</a:t>
            </a:r>
          </a:p>
        </p:txBody>
      </p:sp>
    </p:spTree>
    <p:extLst>
      <p:ext uri="{BB962C8B-B14F-4D97-AF65-F5344CB8AC3E}">
        <p14:creationId xmlns:p14="http://schemas.microsoft.com/office/powerpoint/2010/main" val="4105868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ECDC8-8801-D61E-02F4-700EF8E8DF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2C3AB-3576-5504-E494-9941698CE2F3}"/>
              </a:ext>
            </a:extLst>
          </p:cNvPr>
          <p:cNvSpPr>
            <a:spLocks noGrp="1"/>
          </p:cNvSpPr>
          <p:nvPr>
            <p:ph type="title"/>
          </p:nvPr>
        </p:nvSpPr>
        <p:spPr>
          <a:xfrm>
            <a:off x="685800" y="277368"/>
            <a:ext cx="7772400" cy="1363542"/>
          </a:xfrm>
        </p:spPr>
        <p:txBody>
          <a:bodyPr/>
          <a:lstStyle/>
          <a:p>
            <a:r>
              <a:rPr lang="en-US" dirty="0"/>
              <a:t>Structure: Organs of the</a:t>
            </a:r>
            <a:br>
              <a:rPr lang="en-US" dirty="0"/>
            </a:br>
            <a:r>
              <a:rPr lang="en-US" dirty="0"/>
              <a:t>Respiratory System</a:t>
            </a:r>
            <a:br>
              <a:rPr lang="en-US" dirty="0"/>
            </a:br>
            <a:r>
              <a:rPr lang="en-US" sz="1400" dirty="0"/>
              <a:t>(7 of 8)</a:t>
            </a:r>
          </a:p>
        </p:txBody>
      </p:sp>
      <p:sp>
        <p:nvSpPr>
          <p:cNvPr id="3" name="Content Placeholder 2">
            <a:extLst>
              <a:ext uri="{FF2B5EF4-FFF2-40B4-BE49-F238E27FC236}">
                <a16:creationId xmlns:a16="http://schemas.microsoft.com/office/drawing/2014/main" id="{D623F126-7A58-A55E-F594-DE68CCF81520}"/>
              </a:ext>
            </a:extLst>
          </p:cNvPr>
          <p:cNvSpPr>
            <a:spLocks noGrp="1"/>
          </p:cNvSpPr>
          <p:nvPr>
            <p:ph idx="1"/>
          </p:nvPr>
        </p:nvSpPr>
        <p:spPr>
          <a:xfrm>
            <a:off x="685800" y="1924593"/>
            <a:ext cx="7772400" cy="4454525"/>
          </a:xfrm>
        </p:spPr>
        <p:txBody>
          <a:bodyPr/>
          <a:lstStyle/>
          <a:p>
            <a:r>
              <a:rPr lang="en-US" dirty="0"/>
              <a:t>Lungs</a:t>
            </a:r>
          </a:p>
          <a:p>
            <a:pPr lvl="1"/>
            <a:r>
              <a:rPr lang="en-US" dirty="0"/>
              <a:t>Pleural cavities</a:t>
            </a:r>
          </a:p>
          <a:p>
            <a:pPr lvl="1"/>
            <a:r>
              <a:rPr lang="en-US" dirty="0"/>
              <a:t>Right lung lobes</a:t>
            </a:r>
          </a:p>
          <a:p>
            <a:pPr lvl="2"/>
            <a:r>
              <a:rPr lang="en-US" dirty="0"/>
              <a:t>Superior, middle and inferior</a:t>
            </a:r>
          </a:p>
          <a:p>
            <a:pPr lvl="1"/>
            <a:r>
              <a:rPr lang="en-US" dirty="0"/>
              <a:t>Left lung lobes</a:t>
            </a:r>
          </a:p>
          <a:p>
            <a:pPr lvl="2"/>
            <a:r>
              <a:rPr lang="en-US" dirty="0"/>
              <a:t>Superior and inferior</a:t>
            </a:r>
          </a:p>
          <a:p>
            <a:pPr lvl="1"/>
            <a:r>
              <a:rPr lang="en-US" dirty="0"/>
              <a:t>Apex</a:t>
            </a:r>
          </a:p>
          <a:p>
            <a:pPr lvl="1"/>
            <a:r>
              <a:rPr lang="en-US" dirty="0"/>
              <a:t>Base</a:t>
            </a:r>
          </a:p>
          <a:p>
            <a:pPr lvl="1"/>
            <a:endParaRPr lang="en-US" dirty="0"/>
          </a:p>
        </p:txBody>
      </p:sp>
    </p:spTree>
    <p:extLst>
      <p:ext uri="{BB962C8B-B14F-4D97-AF65-F5344CB8AC3E}">
        <p14:creationId xmlns:p14="http://schemas.microsoft.com/office/powerpoint/2010/main" val="1987335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F7A08-4986-C6AE-897D-E391544C6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DC9B2-EFC1-B719-A70C-170C8B0C9890}"/>
              </a:ext>
            </a:extLst>
          </p:cNvPr>
          <p:cNvSpPr>
            <a:spLocks noGrp="1"/>
          </p:cNvSpPr>
          <p:nvPr>
            <p:ph type="title"/>
          </p:nvPr>
        </p:nvSpPr>
        <p:spPr>
          <a:xfrm>
            <a:off x="685800" y="277368"/>
            <a:ext cx="7772400" cy="1363542"/>
          </a:xfrm>
        </p:spPr>
        <p:txBody>
          <a:bodyPr/>
          <a:lstStyle/>
          <a:p>
            <a:r>
              <a:rPr lang="en-US" dirty="0"/>
              <a:t>Structure: Organs of the</a:t>
            </a:r>
            <a:br>
              <a:rPr lang="en-US" dirty="0"/>
            </a:br>
            <a:r>
              <a:rPr lang="en-US" dirty="0"/>
              <a:t>Respiratory System</a:t>
            </a:r>
            <a:br>
              <a:rPr lang="en-US" dirty="0"/>
            </a:br>
            <a:r>
              <a:rPr lang="en-US" sz="1400" dirty="0"/>
              <a:t>(8 of 8)</a:t>
            </a:r>
          </a:p>
        </p:txBody>
      </p:sp>
      <p:sp>
        <p:nvSpPr>
          <p:cNvPr id="3" name="Content Placeholder 2">
            <a:extLst>
              <a:ext uri="{FF2B5EF4-FFF2-40B4-BE49-F238E27FC236}">
                <a16:creationId xmlns:a16="http://schemas.microsoft.com/office/drawing/2014/main" id="{77DE818F-F2ED-4FDC-B178-EAD1F56FDBBC}"/>
              </a:ext>
            </a:extLst>
          </p:cNvPr>
          <p:cNvSpPr>
            <a:spLocks noGrp="1"/>
          </p:cNvSpPr>
          <p:nvPr>
            <p:ph idx="1"/>
          </p:nvPr>
        </p:nvSpPr>
        <p:spPr>
          <a:xfrm>
            <a:off x="685800" y="1924593"/>
            <a:ext cx="7772400" cy="4454525"/>
          </a:xfrm>
        </p:spPr>
        <p:txBody>
          <a:bodyPr/>
          <a:lstStyle/>
          <a:p>
            <a:r>
              <a:rPr lang="en-US" dirty="0"/>
              <a:t>Pleural membranes</a:t>
            </a:r>
          </a:p>
          <a:p>
            <a:pPr lvl="1"/>
            <a:r>
              <a:rPr lang="en-US" dirty="0"/>
              <a:t>Pleura</a:t>
            </a:r>
          </a:p>
          <a:p>
            <a:pPr lvl="2"/>
            <a:r>
              <a:rPr lang="en-US" dirty="0"/>
              <a:t>Visceral pleura</a:t>
            </a:r>
          </a:p>
          <a:p>
            <a:pPr lvl="2"/>
            <a:r>
              <a:rPr lang="en-US" dirty="0"/>
              <a:t>Parietal pleura</a:t>
            </a:r>
          </a:p>
          <a:p>
            <a:pPr lvl="1"/>
            <a:r>
              <a:rPr lang="en-US" dirty="0"/>
              <a:t>Intrapleural space </a:t>
            </a:r>
          </a:p>
          <a:p>
            <a:pPr lvl="2"/>
            <a:r>
              <a:rPr lang="en-US" dirty="0"/>
              <a:t>Pleural effusion</a:t>
            </a:r>
          </a:p>
          <a:p>
            <a:pPr lvl="2"/>
            <a:r>
              <a:rPr lang="en-US" dirty="0"/>
              <a:t>Empyema</a:t>
            </a:r>
          </a:p>
        </p:txBody>
      </p:sp>
    </p:spTree>
    <p:extLst>
      <p:ext uri="{BB962C8B-B14F-4D97-AF65-F5344CB8AC3E}">
        <p14:creationId xmlns:p14="http://schemas.microsoft.com/office/powerpoint/2010/main" val="1248272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28EB-CC09-1314-4AC4-41BEDD4862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7052C-6005-8C37-048D-17F0D67A986F}"/>
              </a:ext>
            </a:extLst>
          </p:cNvPr>
          <p:cNvSpPr>
            <a:spLocks noGrp="1"/>
          </p:cNvSpPr>
          <p:nvPr>
            <p:ph type="title"/>
          </p:nvPr>
        </p:nvSpPr>
        <p:spPr>
          <a:xfrm>
            <a:off x="685800" y="277368"/>
            <a:ext cx="7772400" cy="862500"/>
          </a:xfrm>
        </p:spPr>
        <p:txBody>
          <a:bodyPr/>
          <a:lstStyle/>
          <a:p>
            <a:r>
              <a:rPr lang="en-US" dirty="0"/>
              <a:t>Collapsed and Expanded Lungs</a:t>
            </a:r>
            <a:endParaRPr lang="en-US" sz="1400" dirty="0"/>
          </a:p>
        </p:txBody>
      </p:sp>
      <p:sp>
        <p:nvSpPr>
          <p:cNvPr id="3" name="Content Placeholder 2">
            <a:extLst>
              <a:ext uri="{FF2B5EF4-FFF2-40B4-BE49-F238E27FC236}">
                <a16:creationId xmlns:a16="http://schemas.microsoft.com/office/drawing/2014/main" id="{432E9077-2008-02ED-FE8B-1BEEAD9B671A}"/>
              </a:ext>
            </a:extLst>
          </p:cNvPr>
          <p:cNvSpPr>
            <a:spLocks noGrp="1"/>
          </p:cNvSpPr>
          <p:nvPr>
            <p:ph idx="1"/>
          </p:nvPr>
        </p:nvSpPr>
        <p:spPr>
          <a:xfrm>
            <a:off x="685800" y="1373449"/>
            <a:ext cx="7772400" cy="4454525"/>
          </a:xfrm>
        </p:spPr>
        <p:txBody>
          <a:bodyPr/>
          <a:lstStyle/>
          <a:p>
            <a:r>
              <a:rPr lang="en-US" dirty="0"/>
              <a:t>Why lungs collapse</a:t>
            </a:r>
          </a:p>
          <a:p>
            <a:pPr lvl="1"/>
            <a:r>
              <a:rPr lang="en-US" dirty="0"/>
              <a:t>Elastic recoil</a:t>
            </a:r>
          </a:p>
          <a:p>
            <a:pPr lvl="1"/>
            <a:r>
              <a:rPr lang="en-US" dirty="0"/>
              <a:t>Surface tension: surfactants</a:t>
            </a:r>
          </a:p>
          <a:p>
            <a:r>
              <a:rPr lang="en-US" dirty="0"/>
              <a:t>Why lungs expand</a:t>
            </a:r>
          </a:p>
          <a:p>
            <a:pPr lvl="1"/>
            <a:r>
              <a:rPr lang="en-US" dirty="0"/>
              <a:t>Lung expansion depends on pressure within the intrapleural space</a:t>
            </a:r>
          </a:p>
          <a:p>
            <a:pPr lvl="2"/>
            <a:r>
              <a:rPr lang="en-US" dirty="0"/>
              <a:t>Atmospheric pressure</a:t>
            </a:r>
          </a:p>
          <a:p>
            <a:pPr lvl="2"/>
            <a:r>
              <a:rPr lang="en-US" dirty="0" err="1"/>
              <a:t>Intrapulmonic</a:t>
            </a:r>
            <a:r>
              <a:rPr lang="en-US" dirty="0"/>
              <a:t> pressure</a:t>
            </a:r>
          </a:p>
          <a:p>
            <a:pPr lvl="2"/>
            <a:r>
              <a:rPr lang="en-US" dirty="0"/>
              <a:t>Intrapleural pressure</a:t>
            </a:r>
          </a:p>
          <a:p>
            <a:r>
              <a:rPr lang="en-US" dirty="0"/>
              <a:t>Compliance</a:t>
            </a:r>
          </a:p>
          <a:p>
            <a:pPr lvl="1"/>
            <a:r>
              <a:rPr lang="en-US" dirty="0"/>
              <a:t>Measure of elastic recoil</a:t>
            </a:r>
          </a:p>
          <a:p>
            <a:pPr marL="914400" lvl="2" indent="0">
              <a:buNone/>
            </a:pPr>
            <a:endParaRPr lang="en-US" dirty="0"/>
          </a:p>
        </p:txBody>
      </p:sp>
    </p:spTree>
    <p:extLst>
      <p:ext uri="{BB962C8B-B14F-4D97-AF65-F5344CB8AC3E}">
        <p14:creationId xmlns:p14="http://schemas.microsoft.com/office/powerpoint/2010/main" val="865268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D2F72-901E-413B-4620-224F17739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66C06D-249F-2FBE-3638-C66425AC922F}"/>
              </a:ext>
            </a:extLst>
          </p:cNvPr>
          <p:cNvSpPr>
            <a:spLocks noGrp="1"/>
          </p:cNvSpPr>
          <p:nvPr>
            <p:ph type="title"/>
          </p:nvPr>
        </p:nvSpPr>
        <p:spPr>
          <a:xfrm>
            <a:off x="685800" y="277368"/>
            <a:ext cx="7772400" cy="1363542"/>
          </a:xfrm>
        </p:spPr>
        <p:txBody>
          <a:bodyPr/>
          <a:lstStyle/>
          <a:p>
            <a:r>
              <a:rPr lang="en-US" dirty="0"/>
              <a:t>Elastic Recoil and Surface Tension</a:t>
            </a:r>
            <a:endParaRPr lang="en-US" sz="1400" dirty="0"/>
          </a:p>
        </p:txBody>
      </p:sp>
      <p:grpSp>
        <p:nvGrpSpPr>
          <p:cNvPr id="3" name="Group 2" descr="Figure 22.5: (A and B) Elastic recoil.  Illustration showing the impact of stretching on alveoli.">
            <a:extLst>
              <a:ext uri="{FF2B5EF4-FFF2-40B4-BE49-F238E27FC236}">
                <a16:creationId xmlns:a16="http://schemas.microsoft.com/office/drawing/2014/main" id="{7B80D462-9E08-95D1-3755-3BD0E360F7EF}"/>
              </a:ext>
            </a:extLst>
          </p:cNvPr>
          <p:cNvGrpSpPr/>
          <p:nvPr/>
        </p:nvGrpSpPr>
        <p:grpSpPr>
          <a:xfrm>
            <a:off x="301668" y="1533395"/>
            <a:ext cx="4191000" cy="5007868"/>
            <a:chOff x="0" y="1295401"/>
            <a:chExt cx="4191000" cy="5007868"/>
          </a:xfrm>
        </p:grpSpPr>
        <p:pic>
          <p:nvPicPr>
            <p:cNvPr id="4" name="Picture 3" descr="Diagram&#10;&#10;Description automatically generated">
              <a:extLst>
                <a:ext uri="{FF2B5EF4-FFF2-40B4-BE49-F238E27FC236}">
                  <a16:creationId xmlns:a16="http://schemas.microsoft.com/office/drawing/2014/main" id="{3FD84DCB-CEB5-21A9-C43B-C158E68A7EEF}"/>
                </a:ext>
              </a:extLst>
            </p:cNvPr>
            <p:cNvPicPr>
              <a:picLocks noChangeAspect="1"/>
            </p:cNvPicPr>
            <p:nvPr/>
          </p:nvPicPr>
          <p:blipFill>
            <a:blip r:embed="rId3">
              <a:extLst>
                <a:ext uri="{28A0092B-C50C-407E-A947-70E740481C1C}">
                  <a14:useLocalDpi xmlns:a14="http://schemas.microsoft.com/office/drawing/2010/main" val="0"/>
                </a:ext>
              </a:extLst>
            </a:blip>
            <a:srcRect b="5310"/>
            <a:stretch/>
          </p:blipFill>
          <p:spPr>
            <a:xfrm>
              <a:off x="0" y="1295401"/>
              <a:ext cx="4191000" cy="2032635"/>
            </a:xfrm>
            <a:prstGeom prst="rect">
              <a:avLst/>
            </a:prstGeom>
          </p:spPr>
        </p:pic>
        <p:pic>
          <p:nvPicPr>
            <p:cNvPr id="6" name="Picture 5" descr="Diagram&#10;&#10;Description automatically generated">
              <a:extLst>
                <a:ext uri="{FF2B5EF4-FFF2-40B4-BE49-F238E27FC236}">
                  <a16:creationId xmlns:a16="http://schemas.microsoft.com/office/drawing/2014/main" id="{0A51EB48-6C00-4E5E-84EC-78F3C2A8F2EE}"/>
                </a:ext>
              </a:extLst>
            </p:cNvPr>
            <p:cNvPicPr>
              <a:picLocks noChangeAspect="1"/>
            </p:cNvPicPr>
            <p:nvPr/>
          </p:nvPicPr>
          <p:blipFill>
            <a:blip r:embed="rId4" cstate="print">
              <a:extLst>
                <a:ext uri="{28A0092B-C50C-407E-A947-70E740481C1C}">
                  <a14:useLocalDpi xmlns:a14="http://schemas.microsoft.com/office/drawing/2010/main" val="0"/>
                </a:ext>
              </a:extLst>
            </a:blip>
            <a:srcRect t="-1" b="1658"/>
            <a:stretch/>
          </p:blipFill>
          <p:spPr>
            <a:xfrm>
              <a:off x="152400" y="3489435"/>
              <a:ext cx="3048000" cy="2813834"/>
            </a:xfrm>
            <a:prstGeom prst="rect">
              <a:avLst/>
            </a:prstGeom>
          </p:spPr>
        </p:pic>
      </p:grpSp>
      <p:pic>
        <p:nvPicPr>
          <p:cNvPr id="7" name="Picture 6" descr="Figure 22.5: (C) Surface tension: water and the effect of surfactants. Illustration showing the results of surface tension on alveoli.">
            <a:extLst>
              <a:ext uri="{FF2B5EF4-FFF2-40B4-BE49-F238E27FC236}">
                <a16:creationId xmlns:a16="http://schemas.microsoft.com/office/drawing/2014/main" id="{30A06DC8-CC98-9B30-BBED-49F0E51008F8}"/>
              </a:ext>
            </a:extLst>
          </p:cNvPr>
          <p:cNvPicPr>
            <a:picLocks noChangeAspect="1"/>
          </p:cNvPicPr>
          <p:nvPr/>
        </p:nvPicPr>
        <p:blipFill>
          <a:blip r:embed="rId5">
            <a:extLst>
              <a:ext uri="{28A0092B-C50C-407E-A947-70E740481C1C}">
                <a14:useLocalDpi xmlns:a14="http://schemas.microsoft.com/office/drawing/2010/main" val="0"/>
              </a:ext>
            </a:extLst>
          </a:blip>
          <a:srcRect b="2506"/>
          <a:stretch/>
        </p:blipFill>
        <p:spPr>
          <a:xfrm>
            <a:off x="4588701" y="2144075"/>
            <a:ext cx="4191001" cy="2941053"/>
          </a:xfrm>
          <a:prstGeom prst="rect">
            <a:avLst/>
          </a:prstGeom>
        </p:spPr>
      </p:pic>
    </p:spTree>
    <p:extLst>
      <p:ext uri="{BB962C8B-B14F-4D97-AF65-F5344CB8AC3E}">
        <p14:creationId xmlns:p14="http://schemas.microsoft.com/office/powerpoint/2010/main" val="268096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96A3B-EA47-FCC9-EA3E-92E5338C06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8DADF-CFB7-75E9-FE4E-9807D1097DD5}"/>
              </a:ext>
            </a:extLst>
          </p:cNvPr>
          <p:cNvSpPr>
            <a:spLocks noGrp="1"/>
          </p:cNvSpPr>
          <p:nvPr>
            <p:ph type="title"/>
          </p:nvPr>
        </p:nvSpPr>
        <p:spPr>
          <a:xfrm>
            <a:off x="685800" y="277368"/>
            <a:ext cx="7772400" cy="862500"/>
          </a:xfrm>
        </p:spPr>
        <p:txBody>
          <a:bodyPr/>
          <a:lstStyle/>
          <a:p>
            <a:r>
              <a:rPr lang="en-US" dirty="0"/>
              <a:t>Lesson 22.2</a:t>
            </a:r>
            <a:endParaRPr lang="en-US" sz="1400" dirty="0"/>
          </a:p>
        </p:txBody>
      </p:sp>
      <p:sp>
        <p:nvSpPr>
          <p:cNvPr id="3" name="Content Placeholder 2">
            <a:extLst>
              <a:ext uri="{FF2B5EF4-FFF2-40B4-BE49-F238E27FC236}">
                <a16:creationId xmlns:a16="http://schemas.microsoft.com/office/drawing/2014/main" id="{025668B8-3E13-221D-B74A-E9F6B8490507}"/>
              </a:ext>
            </a:extLst>
          </p:cNvPr>
          <p:cNvSpPr>
            <a:spLocks noGrp="1"/>
          </p:cNvSpPr>
          <p:nvPr>
            <p:ph idx="1"/>
          </p:nvPr>
        </p:nvSpPr>
        <p:spPr>
          <a:xfrm>
            <a:off x="685800" y="1373449"/>
            <a:ext cx="7772400" cy="3925061"/>
          </a:xfrm>
        </p:spPr>
        <p:txBody>
          <a:bodyPr numCol="1"/>
          <a:lstStyle/>
          <a:p>
            <a:pPr marL="457200" indent="-457200">
              <a:buFont typeface="+mj-lt"/>
              <a:buAutoNum type="arabicPeriod" startAt="3"/>
            </a:pPr>
            <a:r>
              <a:rPr lang="en-US" sz="2400" dirty="0"/>
              <a:t>Discuss the three steps in respiration, including the following:</a:t>
            </a:r>
          </a:p>
          <a:p>
            <a:pPr lvl="1"/>
            <a:r>
              <a:rPr lang="en-US" sz="2000" dirty="0"/>
              <a:t>The relationship of Boyle’s law to ventilation</a:t>
            </a:r>
          </a:p>
          <a:p>
            <a:pPr lvl="1"/>
            <a:r>
              <a:rPr lang="en-US" sz="2000" dirty="0"/>
              <a:t>How respiratory muscles affect thoracic volume</a:t>
            </a:r>
          </a:p>
          <a:p>
            <a:pPr lvl="1"/>
            <a:r>
              <a:rPr lang="en-US" sz="2000" dirty="0"/>
              <a:t>Three conditions that make the alveoli well suited for the exchange of oxygen and carbon dioxide</a:t>
            </a:r>
          </a:p>
          <a:p>
            <a:pPr marL="457200" indent="-457200">
              <a:buFont typeface="+mj-lt"/>
              <a:buAutoNum type="arabicPeriod" startAt="4"/>
            </a:pPr>
            <a:r>
              <a:rPr lang="en-US" sz="2400" dirty="0"/>
              <a:t>List lung volumes and capacities.</a:t>
            </a:r>
          </a:p>
          <a:p>
            <a:pPr marL="457200" indent="-457200">
              <a:buFont typeface="+mj-lt"/>
              <a:buAutoNum type="arabicPeriod" startAt="4"/>
            </a:pPr>
            <a:r>
              <a:rPr lang="en-US" sz="2400" dirty="0"/>
              <a:t>Discuss the voluntary and involuntary control of breathing, including the following:</a:t>
            </a:r>
          </a:p>
          <a:p>
            <a:pPr lvl="1"/>
            <a:r>
              <a:rPr lang="en-US" sz="2000" dirty="0"/>
              <a:t>The neural and chemical control of breathing</a:t>
            </a:r>
          </a:p>
          <a:p>
            <a:pPr lvl="1"/>
            <a:r>
              <a:rPr lang="en-US" sz="2000" dirty="0"/>
              <a:t>Common variations and abnormalities of breathing</a:t>
            </a:r>
          </a:p>
          <a:p>
            <a:pPr marL="0" indent="0">
              <a:buNone/>
            </a:pPr>
            <a:endParaRPr lang="en-US" sz="2400" dirty="0"/>
          </a:p>
        </p:txBody>
      </p:sp>
    </p:spTree>
    <p:extLst>
      <p:ext uri="{BB962C8B-B14F-4D97-AF65-F5344CB8AC3E}">
        <p14:creationId xmlns:p14="http://schemas.microsoft.com/office/powerpoint/2010/main" val="1352863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783D5-A9D7-AE1A-0A30-8E4079760C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8A914F-4C4D-35B2-89C8-EB9E76F30430}"/>
              </a:ext>
            </a:extLst>
          </p:cNvPr>
          <p:cNvSpPr>
            <a:spLocks noGrp="1"/>
          </p:cNvSpPr>
          <p:nvPr>
            <p:ph type="title"/>
          </p:nvPr>
        </p:nvSpPr>
        <p:spPr>
          <a:xfrm>
            <a:off x="685800" y="277368"/>
            <a:ext cx="7772400" cy="862500"/>
          </a:xfrm>
        </p:spPr>
        <p:txBody>
          <a:bodyPr/>
          <a:lstStyle/>
          <a:p>
            <a:r>
              <a:rPr lang="en-US" dirty="0"/>
              <a:t>Respiratory Function</a:t>
            </a:r>
            <a:br>
              <a:rPr lang="en-US" dirty="0"/>
            </a:br>
            <a:r>
              <a:rPr lang="en-US" sz="1400" dirty="0"/>
              <a:t>(1 of 7)</a:t>
            </a:r>
          </a:p>
        </p:txBody>
      </p:sp>
      <p:sp>
        <p:nvSpPr>
          <p:cNvPr id="3" name="Content Placeholder 2">
            <a:extLst>
              <a:ext uri="{FF2B5EF4-FFF2-40B4-BE49-F238E27FC236}">
                <a16:creationId xmlns:a16="http://schemas.microsoft.com/office/drawing/2014/main" id="{B6DC1FE7-A545-6231-568D-6827F6AB6E59}"/>
              </a:ext>
            </a:extLst>
          </p:cNvPr>
          <p:cNvSpPr>
            <a:spLocks noGrp="1"/>
          </p:cNvSpPr>
          <p:nvPr>
            <p:ph idx="1"/>
          </p:nvPr>
        </p:nvSpPr>
        <p:spPr>
          <a:xfrm>
            <a:off x="685800" y="1373449"/>
            <a:ext cx="7772400" cy="4454525"/>
          </a:xfrm>
        </p:spPr>
        <p:txBody>
          <a:bodyPr/>
          <a:lstStyle/>
          <a:p>
            <a:r>
              <a:rPr lang="en-US" dirty="0"/>
              <a:t>Three steps in respiration</a:t>
            </a:r>
          </a:p>
          <a:p>
            <a:pPr lvl="1"/>
            <a:r>
              <a:rPr lang="en-US" dirty="0"/>
              <a:t>Step 1: ventilation, or breathing</a:t>
            </a:r>
          </a:p>
          <a:p>
            <a:pPr lvl="2"/>
            <a:r>
              <a:rPr lang="en-US" dirty="0"/>
              <a:t>What it is: movement of air into and out of the lungs</a:t>
            </a:r>
          </a:p>
          <a:p>
            <a:pPr lvl="3"/>
            <a:r>
              <a:rPr lang="en-US" dirty="0"/>
              <a:t>Inhalation</a:t>
            </a:r>
          </a:p>
          <a:p>
            <a:pPr lvl="3"/>
            <a:r>
              <a:rPr lang="en-US" dirty="0"/>
              <a:t>Exhalation</a:t>
            </a:r>
          </a:p>
          <a:p>
            <a:pPr lvl="2"/>
            <a:r>
              <a:rPr lang="en-US" dirty="0"/>
              <a:t>Boyle’s law: pressure and volume</a:t>
            </a:r>
          </a:p>
          <a:p>
            <a:pPr lvl="3"/>
            <a:r>
              <a:rPr lang="en-US" dirty="0"/>
              <a:t>The smaller the volume, the higher the pressure.</a:t>
            </a:r>
          </a:p>
          <a:p>
            <a:pPr lvl="3"/>
            <a:r>
              <a:rPr lang="en-US" dirty="0"/>
              <a:t>The greater the volume, the lower the pressure.</a:t>
            </a:r>
          </a:p>
          <a:p>
            <a:pPr lvl="3"/>
            <a:r>
              <a:rPr lang="en-US" dirty="0"/>
              <a:t>If volume changes, the pressure changes.</a:t>
            </a:r>
          </a:p>
          <a:p>
            <a:pPr marL="1371600" lvl="3" indent="0">
              <a:buNone/>
            </a:pPr>
            <a:endParaRPr lang="en-US" dirty="0"/>
          </a:p>
        </p:txBody>
      </p:sp>
    </p:spTree>
    <p:extLst>
      <p:ext uri="{BB962C8B-B14F-4D97-AF65-F5344CB8AC3E}">
        <p14:creationId xmlns:p14="http://schemas.microsoft.com/office/powerpoint/2010/main" val="905453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21B56-69A5-2446-D427-77FC46C33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B71163-EBFE-57A8-BB03-14514E930450}"/>
              </a:ext>
            </a:extLst>
          </p:cNvPr>
          <p:cNvSpPr>
            <a:spLocks noGrp="1"/>
          </p:cNvSpPr>
          <p:nvPr>
            <p:ph type="title"/>
          </p:nvPr>
        </p:nvSpPr>
        <p:spPr>
          <a:xfrm>
            <a:off x="685800" y="277368"/>
            <a:ext cx="7772400" cy="862500"/>
          </a:xfrm>
        </p:spPr>
        <p:txBody>
          <a:bodyPr/>
          <a:lstStyle/>
          <a:p>
            <a:r>
              <a:rPr lang="en-US" dirty="0"/>
              <a:t>Respiratory Function</a:t>
            </a:r>
            <a:br>
              <a:rPr lang="en-US" dirty="0"/>
            </a:br>
            <a:r>
              <a:rPr lang="en-US" sz="1400" dirty="0"/>
              <a:t>(2 of 7)</a:t>
            </a:r>
          </a:p>
        </p:txBody>
      </p:sp>
      <p:sp>
        <p:nvSpPr>
          <p:cNvPr id="3" name="Content Placeholder 2">
            <a:extLst>
              <a:ext uri="{FF2B5EF4-FFF2-40B4-BE49-F238E27FC236}">
                <a16:creationId xmlns:a16="http://schemas.microsoft.com/office/drawing/2014/main" id="{1050563B-4996-22BB-C61D-7A03C5003FCB}"/>
              </a:ext>
            </a:extLst>
          </p:cNvPr>
          <p:cNvSpPr>
            <a:spLocks noGrp="1"/>
          </p:cNvSpPr>
          <p:nvPr>
            <p:ph idx="1"/>
          </p:nvPr>
        </p:nvSpPr>
        <p:spPr>
          <a:xfrm>
            <a:off x="685800" y="1373449"/>
            <a:ext cx="7772400" cy="4454525"/>
          </a:xfrm>
        </p:spPr>
        <p:txBody>
          <a:bodyPr/>
          <a:lstStyle/>
          <a:p>
            <a:r>
              <a:rPr lang="en-US" dirty="0"/>
              <a:t>Three steps in respiration</a:t>
            </a:r>
          </a:p>
          <a:p>
            <a:pPr lvl="1"/>
            <a:r>
              <a:rPr lang="en-US" dirty="0"/>
              <a:t>Step 1: ventilation, or breathing (cont’d)</a:t>
            </a:r>
          </a:p>
          <a:p>
            <a:pPr lvl="2"/>
            <a:r>
              <a:rPr lang="en-US" dirty="0"/>
              <a:t>Boyle’s law and breathing</a:t>
            </a:r>
          </a:p>
          <a:p>
            <a:pPr lvl="3"/>
            <a:r>
              <a:rPr lang="en-US" dirty="0"/>
              <a:t>As lung volume increases on inhalation, the </a:t>
            </a:r>
            <a:r>
              <a:rPr lang="en-US" dirty="0" err="1"/>
              <a:t>intrapulmonic</a:t>
            </a:r>
            <a:r>
              <a:rPr lang="en-US" dirty="0"/>
              <a:t> pressure decreases and air flows into the lungs.</a:t>
            </a:r>
          </a:p>
          <a:p>
            <a:pPr lvl="3"/>
            <a:r>
              <a:rPr lang="en-US" dirty="0"/>
              <a:t>On exhalation, lung volume decreases, </a:t>
            </a:r>
            <a:r>
              <a:rPr lang="en-US" dirty="0" err="1"/>
              <a:t>intrapulmonic</a:t>
            </a:r>
            <a:r>
              <a:rPr lang="en-US" dirty="0"/>
              <a:t> pressure increases, and air flows out of the lungs.</a:t>
            </a:r>
          </a:p>
          <a:p>
            <a:pPr lvl="3"/>
            <a:r>
              <a:rPr lang="en-US" dirty="0"/>
              <a:t>Inhalation is associated with an increase in thoracic volume; exhalation is associated with a decrease in thoracic volume.</a:t>
            </a:r>
          </a:p>
          <a:p>
            <a:pPr marL="914400" lvl="2" indent="0">
              <a:buNone/>
            </a:pPr>
            <a:endParaRPr lang="en-US" dirty="0"/>
          </a:p>
        </p:txBody>
      </p:sp>
    </p:spTree>
    <p:extLst>
      <p:ext uri="{BB962C8B-B14F-4D97-AF65-F5344CB8AC3E}">
        <p14:creationId xmlns:p14="http://schemas.microsoft.com/office/powerpoint/2010/main" val="3984213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1D406-E58F-ED49-E52F-D8AA0ED785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D0680-2D9A-F544-98B6-3EE641E3A978}"/>
              </a:ext>
            </a:extLst>
          </p:cNvPr>
          <p:cNvSpPr>
            <a:spLocks noGrp="1"/>
          </p:cNvSpPr>
          <p:nvPr>
            <p:ph type="title"/>
          </p:nvPr>
        </p:nvSpPr>
        <p:spPr>
          <a:xfrm>
            <a:off x="685800" y="277368"/>
            <a:ext cx="7772400" cy="862500"/>
          </a:xfrm>
        </p:spPr>
        <p:txBody>
          <a:bodyPr/>
          <a:lstStyle/>
          <a:p>
            <a:r>
              <a:rPr lang="en-US" dirty="0"/>
              <a:t>Respiratory Function</a:t>
            </a:r>
            <a:br>
              <a:rPr lang="en-US" dirty="0"/>
            </a:br>
            <a:r>
              <a:rPr lang="en-US" sz="1400" dirty="0"/>
              <a:t>(3 of 7)</a:t>
            </a:r>
          </a:p>
        </p:txBody>
      </p:sp>
      <p:sp>
        <p:nvSpPr>
          <p:cNvPr id="3" name="Content Placeholder 2">
            <a:extLst>
              <a:ext uri="{FF2B5EF4-FFF2-40B4-BE49-F238E27FC236}">
                <a16:creationId xmlns:a16="http://schemas.microsoft.com/office/drawing/2014/main" id="{018B8865-20F3-FB0A-5347-9AD709081D30}"/>
              </a:ext>
            </a:extLst>
          </p:cNvPr>
          <p:cNvSpPr>
            <a:spLocks noGrp="1"/>
          </p:cNvSpPr>
          <p:nvPr>
            <p:ph idx="1"/>
          </p:nvPr>
        </p:nvSpPr>
        <p:spPr>
          <a:xfrm>
            <a:off x="685800" y="1373449"/>
            <a:ext cx="7772400" cy="4454525"/>
          </a:xfrm>
        </p:spPr>
        <p:txBody>
          <a:bodyPr/>
          <a:lstStyle/>
          <a:p>
            <a:r>
              <a:rPr lang="en-US" dirty="0"/>
              <a:t>Three steps in respiration</a:t>
            </a:r>
          </a:p>
          <a:p>
            <a:pPr lvl="1"/>
            <a:r>
              <a:rPr lang="en-US" dirty="0"/>
              <a:t>Step 1: ventilation, or breathing (cont’d)</a:t>
            </a:r>
          </a:p>
          <a:p>
            <a:pPr lvl="2"/>
            <a:r>
              <a:rPr lang="en-US" dirty="0"/>
              <a:t>Muscles of respiration</a:t>
            </a:r>
          </a:p>
          <a:p>
            <a:pPr lvl="3"/>
            <a:r>
              <a:rPr lang="en-US" dirty="0"/>
              <a:t>Respiratory muscles</a:t>
            </a:r>
          </a:p>
          <a:p>
            <a:pPr lvl="3"/>
            <a:r>
              <a:rPr lang="en-US" dirty="0"/>
              <a:t>Diaphragm</a:t>
            </a:r>
          </a:p>
          <a:p>
            <a:pPr lvl="3"/>
            <a:r>
              <a:rPr lang="en-US" dirty="0"/>
              <a:t>Intercostal muscles</a:t>
            </a:r>
          </a:p>
          <a:p>
            <a:pPr lvl="2"/>
            <a:r>
              <a:rPr lang="en-US" dirty="0"/>
              <a:t>Nerves that supply the respiratory muscles</a:t>
            </a:r>
          </a:p>
          <a:p>
            <a:pPr lvl="3"/>
            <a:r>
              <a:rPr lang="en-US" dirty="0"/>
              <a:t>Phrenic nerve</a:t>
            </a:r>
          </a:p>
          <a:p>
            <a:pPr lvl="3"/>
            <a:r>
              <a:rPr lang="en-US" dirty="0"/>
              <a:t>Intercostal nerves</a:t>
            </a:r>
          </a:p>
        </p:txBody>
      </p:sp>
    </p:spTree>
    <p:extLst>
      <p:ext uri="{BB962C8B-B14F-4D97-AF65-F5344CB8AC3E}">
        <p14:creationId xmlns:p14="http://schemas.microsoft.com/office/powerpoint/2010/main" val="3486952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0EDE0-BEA3-CC0A-016A-F23E651C3C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E7BF2-33C3-BCF3-9B44-097D5AD7E2E3}"/>
              </a:ext>
            </a:extLst>
          </p:cNvPr>
          <p:cNvSpPr>
            <a:spLocks noGrp="1"/>
          </p:cNvSpPr>
          <p:nvPr>
            <p:ph type="title"/>
          </p:nvPr>
        </p:nvSpPr>
        <p:spPr>
          <a:xfrm>
            <a:off x="685800" y="277368"/>
            <a:ext cx="7772400" cy="862500"/>
          </a:xfrm>
        </p:spPr>
        <p:txBody>
          <a:bodyPr/>
          <a:lstStyle/>
          <a:p>
            <a:r>
              <a:rPr lang="en-US" dirty="0"/>
              <a:t>Respiratory Function</a:t>
            </a:r>
            <a:br>
              <a:rPr lang="en-US" dirty="0"/>
            </a:br>
            <a:r>
              <a:rPr lang="en-US" sz="1400" dirty="0"/>
              <a:t>(4 of 7)</a:t>
            </a:r>
          </a:p>
        </p:txBody>
      </p:sp>
      <p:sp>
        <p:nvSpPr>
          <p:cNvPr id="3" name="Content Placeholder 2">
            <a:extLst>
              <a:ext uri="{FF2B5EF4-FFF2-40B4-BE49-F238E27FC236}">
                <a16:creationId xmlns:a16="http://schemas.microsoft.com/office/drawing/2014/main" id="{40EE2B15-49F9-58A1-B534-B719A8F9BAB5}"/>
              </a:ext>
            </a:extLst>
          </p:cNvPr>
          <p:cNvSpPr>
            <a:spLocks noGrp="1"/>
          </p:cNvSpPr>
          <p:nvPr>
            <p:ph idx="1"/>
          </p:nvPr>
        </p:nvSpPr>
        <p:spPr>
          <a:xfrm>
            <a:off x="685800" y="1373449"/>
            <a:ext cx="7772400" cy="4454525"/>
          </a:xfrm>
        </p:spPr>
        <p:txBody>
          <a:bodyPr/>
          <a:lstStyle/>
          <a:p>
            <a:r>
              <a:rPr lang="en-US" dirty="0"/>
              <a:t>Three steps in respiration</a:t>
            </a:r>
          </a:p>
          <a:p>
            <a:pPr lvl="1"/>
            <a:r>
              <a:rPr lang="en-US" dirty="0"/>
              <a:t>Step 2: exchange of oxygen and carbon dioxide</a:t>
            </a:r>
          </a:p>
          <a:p>
            <a:pPr lvl="2"/>
            <a:r>
              <a:rPr lang="en-US" dirty="0"/>
              <a:t>Exchange occurs at two sites: in the lungs and at the cells</a:t>
            </a:r>
          </a:p>
          <a:p>
            <a:pPr lvl="1"/>
            <a:r>
              <a:rPr lang="en-US" dirty="0"/>
              <a:t>Why the lungs are good gas exchangers</a:t>
            </a:r>
          </a:p>
          <a:p>
            <a:pPr lvl="2"/>
            <a:r>
              <a:rPr lang="en-US" dirty="0"/>
              <a:t>Large surface area</a:t>
            </a:r>
          </a:p>
          <a:p>
            <a:pPr lvl="2"/>
            <a:r>
              <a:rPr lang="en-US" dirty="0"/>
              <a:t>Thin alveolar and pulmonary capillary walls</a:t>
            </a:r>
          </a:p>
          <a:p>
            <a:pPr lvl="2"/>
            <a:r>
              <a:rPr lang="en-US" dirty="0"/>
              <a:t>Closeness of the alveoli to the pulmonary capillaries</a:t>
            </a:r>
          </a:p>
          <a:p>
            <a:pPr lvl="1"/>
            <a:r>
              <a:rPr lang="en-US" dirty="0"/>
              <a:t>Partial pressures and the diffusion of gases</a:t>
            </a:r>
          </a:p>
          <a:p>
            <a:pPr lvl="2"/>
            <a:r>
              <a:rPr lang="en-US" dirty="0"/>
              <a:t>Diffusion: from areas of higher pressure to areas of lower pressure</a:t>
            </a:r>
          </a:p>
          <a:p>
            <a:pPr lvl="2"/>
            <a:r>
              <a:rPr lang="en-US" dirty="0"/>
              <a:t>Partial pressures within the lungs</a:t>
            </a:r>
          </a:p>
          <a:p>
            <a:pPr lvl="2"/>
            <a:r>
              <a:rPr lang="en-US" dirty="0"/>
              <a:t>Partial pressures at the cells</a:t>
            </a:r>
          </a:p>
          <a:p>
            <a:pPr lvl="3"/>
            <a:endParaRPr lang="en-US" dirty="0"/>
          </a:p>
        </p:txBody>
      </p:sp>
    </p:spTree>
    <p:extLst>
      <p:ext uri="{BB962C8B-B14F-4D97-AF65-F5344CB8AC3E}">
        <p14:creationId xmlns:p14="http://schemas.microsoft.com/office/powerpoint/2010/main" val="489013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62E6B-7BE9-96FE-7176-FB5D15DA9B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AE6C4-DBD9-315E-0A3E-E5A18E3E8241}"/>
              </a:ext>
            </a:extLst>
          </p:cNvPr>
          <p:cNvSpPr>
            <a:spLocks noGrp="1"/>
          </p:cNvSpPr>
          <p:nvPr>
            <p:ph type="title"/>
          </p:nvPr>
        </p:nvSpPr>
        <p:spPr>
          <a:xfrm>
            <a:off x="685800" y="277368"/>
            <a:ext cx="7772400" cy="862500"/>
          </a:xfrm>
        </p:spPr>
        <p:txBody>
          <a:bodyPr/>
          <a:lstStyle/>
          <a:p>
            <a:r>
              <a:rPr lang="en-US" dirty="0"/>
              <a:t>Partial Pressure</a:t>
            </a:r>
            <a:endParaRPr lang="en-US" sz="1400" dirty="0"/>
          </a:p>
        </p:txBody>
      </p:sp>
      <p:pic>
        <p:nvPicPr>
          <p:cNvPr id="7" name="Picture 6" descr="Figure 22.10: Partial pressures of oxygen (PO2) and carbon dioxide (PCO2) within the lungs and at the cellular level (in millimeters of mercury). Illustration showing circulation of gasses through the tissues.  The lungs, heart and tissues are represented.">
            <a:extLst>
              <a:ext uri="{FF2B5EF4-FFF2-40B4-BE49-F238E27FC236}">
                <a16:creationId xmlns:a16="http://schemas.microsoft.com/office/drawing/2014/main" id="{F81E1417-8297-45B1-E3C4-E7DFE781343F}"/>
              </a:ext>
            </a:extLst>
          </p:cNvPr>
          <p:cNvPicPr>
            <a:picLocks noChangeAspect="1"/>
          </p:cNvPicPr>
          <p:nvPr/>
        </p:nvPicPr>
        <p:blipFill>
          <a:blip r:embed="rId3">
            <a:extLst>
              <a:ext uri="{28A0092B-C50C-407E-A947-70E740481C1C}">
                <a14:useLocalDpi xmlns:a14="http://schemas.microsoft.com/office/drawing/2010/main" val="0"/>
              </a:ext>
            </a:extLst>
          </a:blip>
          <a:srcRect b="2084"/>
          <a:stretch/>
        </p:blipFill>
        <p:spPr>
          <a:xfrm>
            <a:off x="1257300" y="1461370"/>
            <a:ext cx="6629400" cy="4922330"/>
          </a:xfrm>
          <a:prstGeom prst="rect">
            <a:avLst/>
          </a:prstGeom>
        </p:spPr>
      </p:pic>
    </p:spTree>
    <p:extLst>
      <p:ext uri="{BB962C8B-B14F-4D97-AF65-F5344CB8AC3E}">
        <p14:creationId xmlns:p14="http://schemas.microsoft.com/office/powerpoint/2010/main" val="2179117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5D513-EFD4-25CA-69DB-B93933663A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FB941B-EC90-2400-98D9-FDC7A976433F}"/>
              </a:ext>
            </a:extLst>
          </p:cNvPr>
          <p:cNvSpPr>
            <a:spLocks noGrp="1"/>
          </p:cNvSpPr>
          <p:nvPr>
            <p:ph type="title"/>
          </p:nvPr>
        </p:nvSpPr>
        <p:spPr>
          <a:xfrm>
            <a:off x="685800" y="277368"/>
            <a:ext cx="7772400" cy="862500"/>
          </a:xfrm>
        </p:spPr>
        <p:txBody>
          <a:bodyPr/>
          <a:lstStyle/>
          <a:p>
            <a:r>
              <a:rPr lang="en-US" dirty="0"/>
              <a:t>Respiratory Function</a:t>
            </a:r>
            <a:br>
              <a:rPr lang="en-US" dirty="0"/>
            </a:br>
            <a:r>
              <a:rPr lang="en-US" sz="1400" dirty="0"/>
              <a:t>(5 of 7)</a:t>
            </a:r>
          </a:p>
        </p:txBody>
      </p:sp>
      <p:sp>
        <p:nvSpPr>
          <p:cNvPr id="3" name="Content Placeholder 2">
            <a:extLst>
              <a:ext uri="{FF2B5EF4-FFF2-40B4-BE49-F238E27FC236}">
                <a16:creationId xmlns:a16="http://schemas.microsoft.com/office/drawing/2014/main" id="{1739076E-86EE-E77A-65EC-9A0821945DC0}"/>
              </a:ext>
            </a:extLst>
          </p:cNvPr>
          <p:cNvSpPr>
            <a:spLocks noGrp="1"/>
          </p:cNvSpPr>
          <p:nvPr>
            <p:ph idx="1"/>
          </p:nvPr>
        </p:nvSpPr>
        <p:spPr>
          <a:xfrm>
            <a:off x="685800" y="1373449"/>
            <a:ext cx="7772400" cy="4454525"/>
          </a:xfrm>
        </p:spPr>
        <p:txBody>
          <a:bodyPr/>
          <a:lstStyle/>
          <a:p>
            <a:r>
              <a:rPr lang="en-US" dirty="0"/>
              <a:t>Three steps in respiration</a:t>
            </a:r>
          </a:p>
          <a:p>
            <a:pPr lvl="1"/>
            <a:r>
              <a:rPr lang="en-US" dirty="0"/>
              <a:t>Step 3: transport of oxygen and carbon dioxide</a:t>
            </a:r>
          </a:p>
          <a:p>
            <a:pPr lvl="2"/>
            <a:r>
              <a:rPr lang="en-US" dirty="0"/>
              <a:t>Oxygen transport</a:t>
            </a:r>
          </a:p>
          <a:p>
            <a:pPr lvl="3"/>
            <a:r>
              <a:rPr lang="en-US" dirty="0"/>
              <a:t>98% is transported by the hemoglobin in red blood cells</a:t>
            </a:r>
          </a:p>
          <a:p>
            <a:pPr lvl="3"/>
            <a:r>
              <a:rPr lang="en-US" dirty="0"/>
              <a:t>2% oxygen is dissolved in plasma</a:t>
            </a:r>
          </a:p>
          <a:p>
            <a:pPr lvl="2"/>
            <a:r>
              <a:rPr lang="en-US" dirty="0"/>
              <a:t>Carbon dioxide transport</a:t>
            </a:r>
          </a:p>
          <a:p>
            <a:pPr lvl="3"/>
            <a:r>
              <a:rPr lang="en-US" dirty="0"/>
              <a:t>70% is converted to the bicarbonate ion (HCO</a:t>
            </a:r>
            <a:r>
              <a:rPr lang="en-US" baseline="-25000" dirty="0"/>
              <a:t>3</a:t>
            </a:r>
            <a:r>
              <a:rPr lang="en-US" dirty="0"/>
              <a:t>−)</a:t>
            </a:r>
          </a:p>
          <a:p>
            <a:pPr lvl="3"/>
            <a:r>
              <a:rPr lang="en-US" dirty="0"/>
              <a:t>20% combines with hemoglobin to form carbaminohemoglobin</a:t>
            </a:r>
          </a:p>
          <a:p>
            <a:pPr lvl="3"/>
            <a:r>
              <a:rPr lang="en-US" dirty="0"/>
              <a:t>10% is dissolved in plasma</a:t>
            </a:r>
          </a:p>
        </p:txBody>
      </p:sp>
    </p:spTree>
    <p:extLst>
      <p:ext uri="{BB962C8B-B14F-4D97-AF65-F5344CB8AC3E}">
        <p14:creationId xmlns:p14="http://schemas.microsoft.com/office/powerpoint/2010/main" val="4233811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05406-F243-A08C-FDA9-CA4A6BF82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9DB4B6-878B-084D-7DB2-88EE8569D0FB}"/>
              </a:ext>
            </a:extLst>
          </p:cNvPr>
          <p:cNvSpPr>
            <a:spLocks noGrp="1"/>
          </p:cNvSpPr>
          <p:nvPr>
            <p:ph type="title"/>
          </p:nvPr>
        </p:nvSpPr>
        <p:spPr>
          <a:xfrm>
            <a:off x="685800" y="277368"/>
            <a:ext cx="7772400" cy="862500"/>
          </a:xfrm>
        </p:spPr>
        <p:txBody>
          <a:bodyPr/>
          <a:lstStyle/>
          <a:p>
            <a:r>
              <a:rPr lang="en-US" dirty="0"/>
              <a:t>Respiratory Function</a:t>
            </a:r>
            <a:br>
              <a:rPr lang="en-US" dirty="0"/>
            </a:br>
            <a:r>
              <a:rPr lang="en-US" sz="1400" dirty="0"/>
              <a:t>(6 of 7)</a:t>
            </a:r>
          </a:p>
        </p:txBody>
      </p:sp>
      <p:sp>
        <p:nvSpPr>
          <p:cNvPr id="3" name="Content Placeholder 2">
            <a:extLst>
              <a:ext uri="{FF2B5EF4-FFF2-40B4-BE49-F238E27FC236}">
                <a16:creationId xmlns:a16="http://schemas.microsoft.com/office/drawing/2014/main" id="{853ED7AA-998F-2A7A-0F17-85DEE6DDE9E6}"/>
              </a:ext>
            </a:extLst>
          </p:cNvPr>
          <p:cNvSpPr>
            <a:spLocks noGrp="1"/>
          </p:cNvSpPr>
          <p:nvPr>
            <p:ph idx="1"/>
          </p:nvPr>
        </p:nvSpPr>
        <p:spPr>
          <a:xfrm>
            <a:off x="685800" y="1373449"/>
            <a:ext cx="7772400" cy="4454525"/>
          </a:xfrm>
        </p:spPr>
        <p:txBody>
          <a:bodyPr/>
          <a:lstStyle/>
          <a:p>
            <a:r>
              <a:rPr lang="en-US" dirty="0"/>
              <a:t>Amounts of air</a:t>
            </a:r>
          </a:p>
          <a:p>
            <a:pPr lvl="1"/>
            <a:r>
              <a:rPr lang="en-US" dirty="0"/>
              <a:t>Lung volumes</a:t>
            </a:r>
          </a:p>
          <a:p>
            <a:pPr lvl="2"/>
            <a:r>
              <a:rPr lang="en-US" dirty="0"/>
              <a:t>Tidal volume</a:t>
            </a:r>
          </a:p>
          <a:p>
            <a:pPr lvl="2"/>
            <a:r>
              <a:rPr lang="en-US" dirty="0"/>
              <a:t>Inspiratory reserve volume</a:t>
            </a:r>
          </a:p>
          <a:p>
            <a:pPr lvl="2"/>
            <a:r>
              <a:rPr lang="en-US" dirty="0"/>
              <a:t>Expiratory reserve volume</a:t>
            </a:r>
          </a:p>
          <a:p>
            <a:pPr lvl="2"/>
            <a:r>
              <a:rPr lang="en-US" dirty="0"/>
              <a:t>Residual volume</a:t>
            </a:r>
          </a:p>
          <a:p>
            <a:pPr lvl="1"/>
            <a:r>
              <a:rPr lang="en-US" dirty="0"/>
              <a:t>Lung capacities</a:t>
            </a:r>
          </a:p>
          <a:p>
            <a:pPr lvl="2"/>
            <a:r>
              <a:rPr lang="en-US" dirty="0"/>
              <a:t>Vital capacity</a:t>
            </a:r>
          </a:p>
          <a:p>
            <a:pPr lvl="1"/>
            <a:r>
              <a:rPr lang="en-US" dirty="0"/>
              <a:t>Dead space</a:t>
            </a:r>
          </a:p>
          <a:p>
            <a:pPr lvl="2"/>
            <a:endParaRPr lang="en-US" dirty="0"/>
          </a:p>
        </p:txBody>
      </p:sp>
    </p:spTree>
    <p:extLst>
      <p:ext uri="{BB962C8B-B14F-4D97-AF65-F5344CB8AC3E}">
        <p14:creationId xmlns:p14="http://schemas.microsoft.com/office/powerpoint/2010/main" val="220463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A1A1A-B9D0-1003-4E49-638BF3208B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8F037-AD4C-F564-01BF-3DFD1C99D2AA}"/>
              </a:ext>
            </a:extLst>
          </p:cNvPr>
          <p:cNvSpPr>
            <a:spLocks noGrp="1"/>
          </p:cNvSpPr>
          <p:nvPr>
            <p:ph type="title"/>
          </p:nvPr>
        </p:nvSpPr>
        <p:spPr>
          <a:xfrm>
            <a:off x="685800" y="277368"/>
            <a:ext cx="7772400" cy="862500"/>
          </a:xfrm>
        </p:spPr>
        <p:txBody>
          <a:bodyPr/>
          <a:lstStyle/>
          <a:p>
            <a:r>
              <a:rPr lang="en-US" dirty="0"/>
              <a:t>Respiratory Function</a:t>
            </a:r>
            <a:br>
              <a:rPr lang="en-US" dirty="0"/>
            </a:br>
            <a:r>
              <a:rPr lang="en-US" sz="1400" dirty="0"/>
              <a:t>(7 of 7)</a:t>
            </a:r>
          </a:p>
        </p:txBody>
      </p:sp>
      <p:sp>
        <p:nvSpPr>
          <p:cNvPr id="3" name="Content Placeholder 2">
            <a:extLst>
              <a:ext uri="{FF2B5EF4-FFF2-40B4-BE49-F238E27FC236}">
                <a16:creationId xmlns:a16="http://schemas.microsoft.com/office/drawing/2014/main" id="{4D184736-AC2F-507F-52C9-BAD51BC7680C}"/>
              </a:ext>
            </a:extLst>
          </p:cNvPr>
          <p:cNvSpPr>
            <a:spLocks noGrp="1"/>
          </p:cNvSpPr>
          <p:nvPr>
            <p:ph idx="1"/>
          </p:nvPr>
        </p:nvSpPr>
        <p:spPr>
          <a:xfrm>
            <a:off x="685800" y="1373449"/>
            <a:ext cx="7772400" cy="4454525"/>
          </a:xfrm>
        </p:spPr>
        <p:txBody>
          <a:bodyPr/>
          <a:lstStyle/>
          <a:p>
            <a:pPr>
              <a:tabLst>
                <a:tab pos="3251200" algn="l"/>
              </a:tabLst>
            </a:pPr>
            <a:r>
              <a:rPr lang="en-US" dirty="0"/>
              <a:t>Control of breathing</a:t>
            </a:r>
          </a:p>
          <a:p>
            <a:pPr lvl="1">
              <a:tabLst>
                <a:tab pos="3251200" algn="l"/>
              </a:tabLst>
            </a:pPr>
            <a:r>
              <a:rPr lang="en-US" dirty="0"/>
              <a:t>Neural control of breathing</a:t>
            </a:r>
          </a:p>
          <a:p>
            <a:pPr lvl="1">
              <a:tabLst>
                <a:tab pos="3251200" algn="l"/>
              </a:tabLst>
            </a:pPr>
            <a:r>
              <a:rPr lang="en-US" dirty="0"/>
              <a:t>Chemical control of breathing</a:t>
            </a:r>
          </a:p>
        </p:txBody>
      </p:sp>
    </p:spTree>
    <p:extLst>
      <p:ext uri="{BB962C8B-B14F-4D97-AF65-F5344CB8AC3E}">
        <p14:creationId xmlns:p14="http://schemas.microsoft.com/office/powerpoint/2010/main" val="2692865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64308-94AA-6C46-C0A8-705E770A30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AAEFFE-72B5-3FFD-AC1A-8B3A1690781A}"/>
              </a:ext>
            </a:extLst>
          </p:cNvPr>
          <p:cNvSpPr>
            <a:spLocks noGrp="1"/>
          </p:cNvSpPr>
          <p:nvPr>
            <p:ph type="title"/>
          </p:nvPr>
        </p:nvSpPr>
        <p:spPr>
          <a:xfrm>
            <a:off x="685800" y="277368"/>
            <a:ext cx="7772400" cy="1363542"/>
          </a:xfrm>
        </p:spPr>
        <p:txBody>
          <a:bodyPr/>
          <a:lstStyle/>
          <a:p>
            <a:r>
              <a:rPr lang="en-US" dirty="0"/>
              <a:t>Neural and Chemical Factors That Influence Breathing</a:t>
            </a:r>
            <a:endParaRPr lang="en-US" sz="1400" dirty="0"/>
          </a:p>
        </p:txBody>
      </p:sp>
      <p:pic>
        <p:nvPicPr>
          <p:cNvPr id="8" name="Picture 7" descr="Figure 22.12: Neural and Chemical Factors That Influence Breathing. Illustration showing an enlargement of the brain with the parts of the brain that control breathing labeled, surrounded by factors that influence breathing: emotional responses, Hering-Breuer reflex, sneezing, coughing, yawning, chemoreceptors, and voluntary control.">
            <a:extLst>
              <a:ext uri="{FF2B5EF4-FFF2-40B4-BE49-F238E27FC236}">
                <a16:creationId xmlns:a16="http://schemas.microsoft.com/office/drawing/2014/main" id="{C475DB33-B441-BAB9-B35B-ED05CA819454}"/>
              </a:ext>
            </a:extLst>
          </p:cNvPr>
          <p:cNvPicPr>
            <a:picLocks noChangeAspect="1"/>
          </p:cNvPicPr>
          <p:nvPr/>
        </p:nvPicPr>
        <p:blipFill>
          <a:blip r:embed="rId3">
            <a:extLst>
              <a:ext uri="{28A0092B-C50C-407E-A947-70E740481C1C}">
                <a14:useLocalDpi xmlns:a14="http://schemas.microsoft.com/office/drawing/2010/main" val="0"/>
              </a:ext>
            </a:extLst>
          </a:blip>
          <a:srcRect b="1734"/>
          <a:stretch/>
        </p:blipFill>
        <p:spPr>
          <a:xfrm>
            <a:off x="2729835" y="1624208"/>
            <a:ext cx="3684330" cy="4937125"/>
          </a:xfrm>
          <a:prstGeom prst="rect">
            <a:avLst/>
          </a:prstGeom>
        </p:spPr>
      </p:pic>
    </p:spTree>
    <p:extLst>
      <p:ext uri="{BB962C8B-B14F-4D97-AF65-F5344CB8AC3E}">
        <p14:creationId xmlns:p14="http://schemas.microsoft.com/office/powerpoint/2010/main" val="2477982718"/>
      </p:ext>
    </p:extLst>
  </p:cSld>
  <p:clrMapOvr>
    <a:masterClrMapping/>
  </p:clrMapOvr>
</p:sld>
</file>

<file path=ppt/theme/theme1.xml><?xml version="1.0" encoding="utf-8"?>
<a:theme xmlns:a="http://schemas.openxmlformats.org/drawingml/2006/main" name="TEACH 2.0 Lecture Slides Template 2011_1207">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Blue Diago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clrMap bg1="dk2" tx1="lt1" bg2="dk1" tx2="lt2" accent1="accent1" accent2="accent2" accent3="accent3" accent4="accent4" accent5="accent5" accent6="accent6" hlink="hlink" folHlink="folHlink"/>
    </a:extraClrScheme>
    <a:extraClrScheme>
      <a:clrScheme name="Blue Diagonal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CCECFF"/>
        </a:folHlink>
      </a:clrScheme>
      <a:clrMap bg1="lt1" tx1="dk1" bg2="lt2" tx2="dk2" accent1="accent1" accent2="accent2" accent3="accent3" accent4="accent4" accent5="accent5" accent6="accent6" hlink="hlink" folHlink="folHlink"/>
    </a:extraClrScheme>
    <a:extraClrScheme>
      <a:clrScheme name="Blue Diagonal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lue Diagonal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TEACH 2.0 Lecture Slides Template 2011_1207</Template>
  <TotalTime>50188</TotalTime>
  <Words>1119</Words>
  <Application>Microsoft Office PowerPoint</Application>
  <PresentationFormat>On-screen Show (4:3)</PresentationFormat>
  <Paragraphs>188</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Helvetica Neue</vt:lpstr>
      <vt:lpstr>Times New Roman</vt:lpstr>
      <vt:lpstr>Wingdings</vt:lpstr>
      <vt:lpstr>Wingdings 2</vt:lpstr>
      <vt:lpstr>Wingdings 3</vt:lpstr>
      <vt:lpstr>TEACH 2.0 Lecture Slides Template 2011_1207</vt:lpstr>
      <vt:lpstr>    The Human Body in Health and Illness, 8th ed.  Barbara Herlihy, BSN, MA, PhD (Physiology), RN </vt:lpstr>
      <vt:lpstr>    Chapter 22  Respiratory System  The Human Body in Health and Illness, 8th ed. Barbara Herlihy </vt:lpstr>
      <vt:lpstr>Lesson 22.1</vt:lpstr>
      <vt:lpstr>Structure: Organs of the Respiratory System (1 of 8)</vt:lpstr>
      <vt:lpstr>Organs of the Respiratory System</vt:lpstr>
      <vt:lpstr>Structure: Organs of the Respiratory System (2 of 8)</vt:lpstr>
      <vt:lpstr>Structure: Organs of the Respiratory System (3 of 8)</vt:lpstr>
      <vt:lpstr>Organs of the Upper Respiratory Tract</vt:lpstr>
      <vt:lpstr>Structure: Organs of the Respiratory System (4 of 8)</vt:lpstr>
      <vt:lpstr>Structure: Organs of the Respiratory System (5 of 8)</vt:lpstr>
      <vt:lpstr>Trachea and Bronchial Tree </vt:lpstr>
      <vt:lpstr>Structure: Organs of the Respiratory System (6 of 8)</vt:lpstr>
      <vt:lpstr>Structure: Organs of the Respiratory System (7 of 8)</vt:lpstr>
      <vt:lpstr>Structure: Organs of the Respiratory System (8 of 8)</vt:lpstr>
      <vt:lpstr>Collapsed and Expanded Lungs</vt:lpstr>
      <vt:lpstr>Elastic Recoil and Surface Tension</vt:lpstr>
      <vt:lpstr>Lesson 22.2</vt:lpstr>
      <vt:lpstr>Respiratory Function (1 of 7)</vt:lpstr>
      <vt:lpstr>Respiratory Function (2 of 7)</vt:lpstr>
      <vt:lpstr>Respiratory Function (3 of 7)</vt:lpstr>
      <vt:lpstr>Respiratory Function (4 of 7)</vt:lpstr>
      <vt:lpstr>Partial Pressure</vt:lpstr>
      <vt:lpstr>Respiratory Function (5 of 7)</vt:lpstr>
      <vt:lpstr>Respiratory Function (6 of 7)</vt:lpstr>
      <vt:lpstr>Respiratory Function (7 of 7)</vt:lpstr>
      <vt:lpstr>Neural and Chemical Factors That Influence Breathing</vt:lpstr>
    </vt:vector>
  </TitlesOfParts>
  <Company>Reed Elsevier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Reed Elsevier</dc:creator>
  <cp:lastModifiedBy>Sushant Nayal (IL-IN)</cp:lastModifiedBy>
  <cp:revision>117</cp:revision>
  <dcterms:created xsi:type="dcterms:W3CDTF">2017-07-18T01:49:35Z</dcterms:created>
  <dcterms:modified xsi:type="dcterms:W3CDTF">2025-07-02T04:29:45Z</dcterms:modified>
</cp:coreProperties>
</file>