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</p:sldIdLst>
  <p:sldSz cy="6858000" cx="9144000"/>
  <p:notesSz cx="7023100" cy="9309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16" roundtripDataSignature="AMtx7mgPLldjOibd6251XAjPdbbVTebF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28ADFB2-1D0B-44A5-BA91-E617556656E3}">
  <a:tblStyle styleId="{E28ADFB2-1D0B-44A5-BA91-E617556656E3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E8EA"/>
          </a:solidFill>
        </a:fill>
      </a:tcStyle>
    </a:wholeTbl>
    <a:band1H>
      <a:tcTxStyle/>
      <a:tcStyle>
        <a:fill>
          <a:solidFill>
            <a:srgbClr val="E6CDD2"/>
          </a:solidFill>
        </a:fill>
      </a:tcStyle>
    </a:band1H>
    <a:band2H>
      <a:tcTxStyle/>
    </a:band2H>
    <a:band1V>
      <a:tcTxStyle/>
      <a:tcStyle>
        <a:fill>
          <a:solidFill>
            <a:srgbClr val="E6CDD2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6" Type="http://customschemas.google.com/relationships/presentationmetadata" Target="metadata"/><Relationship Id="rId115" Type="http://schemas.openxmlformats.org/officeDocument/2006/relationships/slide" Target="slides/slide109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74bdbc1d89_0_1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74bdbc1d89_0_1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174bdbc1d89_0_1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74bdbc1d89_0_26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74bdbc1d89_0_26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174bdbc1d89_0_26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9c07db73eb_0_6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9c07db73eb_0_6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19c07db73eb_0_6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9c07db73eb_0_0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9c07db73eb_0_0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19c07db73eb_0_0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9d2121edc8_0_1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19d2121edc8_0_1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9d2121edc8_0_12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9d2121edc8_0_12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19d2121edc8_0_12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9bffc30083_0_5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9bffc30083_0_5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19bffc30083_0_5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9bffc30083_0_0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9bffc30083_0_0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19bffc30083_0_0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3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6:notes"/>
          <p:cNvSpPr txBox="1"/>
          <p:nvPr>
            <p:ph idx="12" type="sldNum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9bffc30083_0_12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9bffc30083_0_12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19bffc30083_0_12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9bffc30083_0_19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9bffc30083_0_19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19bffc30083_0_19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9bffc30083_0_2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9bffc30083_0_2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19bffc30083_0_2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9bffc30083_0_29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9bffc30083_0_29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19bffc30083_0_29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9bffc30083_0_3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9bffc30083_0_3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19bffc30083_0_3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74bdbc1d89_0_32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74bdbc1d89_0_32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174bdbc1d89_0_32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60834d8f61_0_0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60834d8f61_0_0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60834d8f61_0_0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60834d8f61_0_7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60834d8f61_0_7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g360834d8f61_0_7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60834d8f61_0_1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60834d8f61_0_1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60834d8f61_0_1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5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60834d8f61_0_21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60834d8f61_0_21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60834d8f61_0_21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5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5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60834d8f61_0_28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60834d8f61_0_28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360834d8f61_0_28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60834d8f61_0_36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60834d8f61_0_36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g360834d8f61_0_36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60834d8f61_0_50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60834d8f61_0_50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360834d8f61_0_50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5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60834d8f61_0_57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60834d8f61_0_57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360834d8f61_0_57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5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60834d8f61_0_6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60834d8f61_0_6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g360834d8f61_0_6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60834d8f61_0_71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60834d8f61_0_71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g360834d8f61_0_71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5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6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6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6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60834d8f61_0_78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60834d8f61_0_78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g360834d8f61_0_78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6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6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60834d8f61_0_85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60834d8f61_0_85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g360834d8f61_0_85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6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0834d8f61_0_92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0834d8f61_0_92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g360834d8f61_0_92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6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60834d8f61_0_99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60834d8f61_0_99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g360834d8f61_0_99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6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6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6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6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8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68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69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69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60834d8f61_0_106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60834d8f61_0_106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g360834d8f61_0_106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0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70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60834d8f61_0_113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60834d8f61_0_113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g360834d8f61_0_113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1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71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60834d8f61_0_120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60834d8f61_0_120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g360834d8f61_0_120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2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72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60834d8f61_0_127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60834d8f61_0_127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360834d8f61_0_127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73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73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74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60834d8f61_0_134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60834d8f61_0_134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g360834d8f61_0_134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5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75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60834d8f61_0_141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60834d8f61_0_141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g360834d8f61_0_141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6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76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60834d8f61_0_148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360834d8f61_0_148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g360834d8f61_0_148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7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77:notes"/>
          <p:cNvSpPr/>
          <p:nvPr>
            <p:ph idx="2" type="sldImg"/>
          </p:nvPr>
        </p:nvSpPr>
        <p:spPr>
          <a:xfrm>
            <a:off x="1184275" y="698500"/>
            <a:ext cx="4654550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60834d8f61_0_155:notes"/>
          <p:cNvSpPr/>
          <p:nvPr>
            <p:ph idx="2" type="sldImg"/>
          </p:nvPr>
        </p:nvSpPr>
        <p:spPr>
          <a:xfrm>
            <a:off x="1184275" y="698500"/>
            <a:ext cx="46545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360834d8f61_0_155:notes"/>
          <p:cNvSpPr txBox="1"/>
          <p:nvPr>
            <p:ph idx="1" type="body"/>
          </p:nvPr>
        </p:nvSpPr>
        <p:spPr>
          <a:xfrm>
            <a:off x="702310" y="4421823"/>
            <a:ext cx="5618400" cy="4189200"/>
          </a:xfrm>
          <a:prstGeom prst="rect">
            <a:avLst/>
          </a:prstGeom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g360834d8f61_0_155:notes"/>
          <p:cNvSpPr txBox="1"/>
          <p:nvPr>
            <p:ph idx="12" type="sldNum"/>
          </p:nvPr>
        </p:nvSpPr>
        <p:spPr>
          <a:xfrm>
            <a:off x="3978132" y="8842029"/>
            <a:ext cx="3043200" cy="465600"/>
          </a:xfrm>
          <a:prstGeom prst="rect">
            <a:avLst/>
          </a:prstGeom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chemeClr val="lt1"/>
            </a:gs>
            <a:gs pos="100000">
              <a:srgbClr val="9E9E9E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9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 rotWithShape="1">
            <a:blip r:embed="rId2">
              <a:alphaModFix amt="43000"/>
            </a:blip>
            <a:tile algn="tl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8" name="Google Shape;18;p79"/>
          <p:cNvCxnSpPr/>
          <p:nvPr/>
        </p:nvCxnSpPr>
        <p:spPr>
          <a:xfrm rot="-5400000">
            <a:off x="-762000" y="3429000"/>
            <a:ext cx="6858000" cy="0"/>
          </a:xfrm>
          <a:prstGeom prst="straightConnector1">
            <a:avLst/>
          </a:prstGeom>
          <a:noFill/>
          <a:ln cap="flat" cmpd="sng" w="11425">
            <a:solidFill>
              <a:srgbClr val="F9F9F9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" name="Google Shape;19;p79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b="1"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9"/>
          <p:cNvSpPr txBox="1"/>
          <p:nvPr>
            <p:ph idx="1" type="subTitle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r">
              <a:spcBef>
                <a:spcPts val="600"/>
              </a:spcBef>
              <a:spcAft>
                <a:spcPts val="0"/>
              </a:spcAft>
              <a:buSzPts val="1606"/>
              <a:buNone/>
              <a:defRPr sz="2200">
                <a:solidFill>
                  <a:srgbClr val="FFFFFF"/>
                </a:solidFill>
              </a:defRPr>
            </a:lvl1pPr>
            <a:lvl2pPr lvl="1" algn="ctr">
              <a:spcBef>
                <a:spcPts val="50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26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1" name="Google Shape;21;p79"/>
          <p:cNvSpPr txBox="1"/>
          <p:nvPr>
            <p:ph idx="10" type="dt"/>
          </p:nvPr>
        </p:nvSpPr>
        <p:spPr>
          <a:xfrm>
            <a:off x="5871224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9"/>
          <p:cNvSpPr txBox="1"/>
          <p:nvPr>
            <p:ph idx="11" type="ftr"/>
          </p:nvPr>
        </p:nvSpPr>
        <p:spPr>
          <a:xfrm>
            <a:off x="2819400" y="6557946"/>
            <a:ext cx="2927722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9"/>
          <p:cNvSpPr txBox="1"/>
          <p:nvPr>
            <p:ph idx="12" type="sldNum"/>
          </p:nvPr>
        </p:nvSpPr>
        <p:spPr>
          <a:xfrm>
            <a:off x="7880884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b="0" i="0" sz="11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7" name="Google Shape;27;p80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0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0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4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4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394" lvl="0" marL="457200" algn="l">
              <a:spcBef>
                <a:spcPts val="600"/>
              </a:spcBef>
              <a:spcAft>
                <a:spcPts val="0"/>
              </a:spcAft>
              <a:buSzPts val="2044"/>
              <a:buChar char="⦿"/>
              <a:defRPr sz="2800"/>
            </a:lvl1pPr>
            <a:lvl2pPr indent="-350519" lvl="1" marL="914400" algn="l">
              <a:spcBef>
                <a:spcPts val="50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🞆"/>
              <a:defRPr sz="2000"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 sz="1800"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 sz="18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3" name="Google Shape;33;p84"/>
          <p:cNvSpPr txBox="1"/>
          <p:nvPr>
            <p:ph idx="2" type="body"/>
          </p:nvPr>
        </p:nvSpPr>
        <p:spPr>
          <a:xfrm>
            <a:off x="4178808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394" lvl="0" marL="457200" algn="l">
              <a:spcBef>
                <a:spcPts val="600"/>
              </a:spcBef>
              <a:spcAft>
                <a:spcPts val="0"/>
              </a:spcAft>
              <a:buSzPts val="2044"/>
              <a:buChar char="⦿"/>
              <a:defRPr sz="2800"/>
            </a:lvl1pPr>
            <a:lvl2pPr indent="-350519" lvl="1" marL="914400" algn="l">
              <a:spcBef>
                <a:spcPts val="50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04800" lvl="2" marL="1371600" algn="l">
              <a:spcBef>
                <a:spcPts val="400"/>
              </a:spcBef>
              <a:spcAft>
                <a:spcPts val="0"/>
              </a:spcAft>
              <a:buSzPts val="1200"/>
              <a:buChar char="🞆"/>
              <a:defRPr sz="2000"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 sz="1800"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 sz="18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4" name="Google Shape;34;p84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4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4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5"/>
          <p:cNvSpPr txBox="1"/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b="1" sz="4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5"/>
          <p:cNvSpPr txBox="1"/>
          <p:nvPr>
            <p:ph idx="1" type="body"/>
          </p:nvPr>
        </p:nvSpPr>
        <p:spPr>
          <a:xfrm>
            <a:off x="1066800" y="1905000"/>
            <a:ext cx="6255488" cy="7435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600"/>
              </a:spcBef>
              <a:spcAft>
                <a:spcPts val="0"/>
              </a:spcAft>
              <a:buSzPts val="146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9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0" name="Google Shape;40;p85"/>
          <p:cNvSpPr txBox="1"/>
          <p:nvPr>
            <p:ph idx="10" type="dt"/>
          </p:nvPr>
        </p:nvSpPr>
        <p:spPr>
          <a:xfrm>
            <a:off x="4724238" y="6556810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5"/>
          <p:cNvSpPr txBox="1"/>
          <p:nvPr>
            <p:ph idx="11" type="ftr"/>
          </p:nvPr>
        </p:nvSpPr>
        <p:spPr>
          <a:xfrm>
            <a:off x="1735358" y="655681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5"/>
          <p:cNvSpPr txBox="1"/>
          <p:nvPr>
            <p:ph idx="12" type="sldNum"/>
          </p:nvPr>
        </p:nvSpPr>
        <p:spPr>
          <a:xfrm>
            <a:off x="6733952" y="6555112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6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6"/>
          <p:cNvSpPr txBox="1"/>
          <p:nvPr>
            <p:ph idx="1" type="body"/>
          </p:nvPr>
        </p:nvSpPr>
        <p:spPr>
          <a:xfrm>
            <a:off x="457200" y="5867400"/>
            <a:ext cx="3520440" cy="457200"/>
          </a:xfrm>
          <a:prstGeom prst="rect">
            <a:avLst/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SzPts val="1314"/>
              <a:buNone/>
              <a:defRPr b="1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080"/>
              <a:buNone/>
              <a:defRPr b="1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6" name="Google Shape;46;p86"/>
          <p:cNvSpPr txBox="1"/>
          <p:nvPr>
            <p:ph idx="2" type="body"/>
          </p:nvPr>
        </p:nvSpPr>
        <p:spPr>
          <a:xfrm>
            <a:off x="4178808" y="5867400"/>
            <a:ext cx="3520440" cy="457200"/>
          </a:xfrm>
          <a:prstGeom prst="rect">
            <a:avLst/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SzPts val="1314"/>
              <a:buNone/>
              <a:defRPr b="1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080"/>
              <a:buNone/>
              <a:defRPr b="1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7" name="Google Shape;47;p86"/>
          <p:cNvSpPr txBox="1"/>
          <p:nvPr>
            <p:ph idx="3" type="body"/>
          </p:nvPr>
        </p:nvSpPr>
        <p:spPr>
          <a:xfrm>
            <a:off x="457200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852" lvl="0" marL="457200" algn="l">
              <a:spcBef>
                <a:spcPts val="600"/>
              </a:spcBef>
              <a:spcAft>
                <a:spcPts val="0"/>
              </a:spcAft>
              <a:buSzPts val="1752"/>
              <a:buChar char="⦿"/>
              <a:defRPr sz="2400"/>
            </a:lvl1pPr>
            <a:lvl2pPr indent="-330200" lvl="1" marL="914400" algn="l">
              <a:spcBef>
                <a:spcPts val="5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 sz="1800"/>
            </a:lvl3pPr>
            <a:lvl4pPr indent="-309880" lvl="3" marL="1828800" algn="l">
              <a:spcBef>
                <a:spcPts val="320"/>
              </a:spcBef>
              <a:spcAft>
                <a:spcPts val="0"/>
              </a:spcAft>
              <a:buSzPts val="1280"/>
              <a:buChar char="⚫"/>
              <a:defRPr sz="1600"/>
            </a:lvl4pPr>
            <a:lvl5pPr indent="-299720" lvl="4" marL="2286000" algn="l">
              <a:spcBef>
                <a:spcPts val="400"/>
              </a:spcBef>
              <a:spcAft>
                <a:spcPts val="0"/>
              </a:spcAft>
              <a:buSzPts val="1120"/>
              <a:buChar char="◉"/>
              <a:defRPr sz="16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8" name="Google Shape;48;p86"/>
          <p:cNvSpPr txBox="1"/>
          <p:nvPr>
            <p:ph idx="4" type="body"/>
          </p:nvPr>
        </p:nvSpPr>
        <p:spPr>
          <a:xfrm>
            <a:off x="4178808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852" lvl="0" marL="457200" algn="l">
              <a:spcBef>
                <a:spcPts val="600"/>
              </a:spcBef>
              <a:spcAft>
                <a:spcPts val="0"/>
              </a:spcAft>
              <a:buSzPts val="1752"/>
              <a:buChar char="⦿"/>
              <a:defRPr sz="2400"/>
            </a:lvl1pPr>
            <a:lvl2pPr indent="-330200" lvl="1" marL="914400" algn="l">
              <a:spcBef>
                <a:spcPts val="5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 sz="1800"/>
            </a:lvl3pPr>
            <a:lvl4pPr indent="-309880" lvl="3" marL="1828800" algn="l">
              <a:spcBef>
                <a:spcPts val="320"/>
              </a:spcBef>
              <a:spcAft>
                <a:spcPts val="0"/>
              </a:spcAft>
              <a:buSzPts val="1280"/>
              <a:buChar char="⚫"/>
              <a:defRPr sz="1600"/>
            </a:lvl4pPr>
            <a:lvl5pPr indent="-299720" lvl="4" marL="2286000" algn="l">
              <a:spcBef>
                <a:spcPts val="400"/>
              </a:spcBef>
              <a:spcAft>
                <a:spcPts val="0"/>
              </a:spcAft>
              <a:buSzPts val="1120"/>
              <a:buChar char="◉"/>
              <a:defRPr sz="16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9" name="Google Shape;49;p86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6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6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7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7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7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7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8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8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8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9"/>
          <p:cNvSpPr txBox="1"/>
          <p:nvPr>
            <p:ph type="title"/>
          </p:nvPr>
        </p:nvSpPr>
        <p:spPr>
          <a:xfrm>
            <a:off x="457200" y="228600"/>
            <a:ext cx="5897880" cy="1173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9"/>
          <p:cNvSpPr txBox="1"/>
          <p:nvPr>
            <p:ph idx="1" type="body"/>
          </p:nvPr>
        </p:nvSpPr>
        <p:spPr>
          <a:xfrm>
            <a:off x="457200" y="1497416"/>
            <a:ext cx="5897880" cy="602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022"/>
              <a:buNone/>
              <a:defRPr sz="1400"/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630"/>
              <a:buNone/>
              <a:defRPr sz="9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4" name="Google Shape;64;p89"/>
          <p:cNvSpPr txBox="1"/>
          <p:nvPr>
            <p:ph idx="2" type="body"/>
          </p:nvPr>
        </p:nvSpPr>
        <p:spPr>
          <a:xfrm>
            <a:off x="457200" y="2133600"/>
            <a:ext cx="7239000" cy="437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6936" lvl="0" marL="457200" algn="l">
              <a:spcBef>
                <a:spcPts val="600"/>
              </a:spcBef>
              <a:spcAft>
                <a:spcPts val="0"/>
              </a:spcAft>
              <a:buSzPts val="2336"/>
              <a:buChar char="⦿"/>
              <a:defRPr sz="3200"/>
            </a:lvl1pPr>
            <a:lvl2pPr indent="-370840" lvl="1" marL="914400" algn="l">
              <a:spcBef>
                <a:spcPts val="500"/>
              </a:spcBef>
              <a:spcAft>
                <a:spcPts val="0"/>
              </a:spcAft>
              <a:buSzPts val="2240"/>
              <a:buChar char="◼"/>
              <a:defRPr sz="2800"/>
            </a:lvl2pPr>
            <a:lvl3pPr indent="-320039" lvl="2" marL="1371600" algn="l">
              <a:spcBef>
                <a:spcPts val="400"/>
              </a:spcBef>
              <a:spcAft>
                <a:spcPts val="0"/>
              </a:spcAft>
              <a:buSzPts val="1440"/>
              <a:buChar char="🞆"/>
              <a:defRPr sz="2400"/>
            </a:lvl3pPr>
            <a:lvl4pPr indent="-330200" lvl="3" marL="1828800" algn="l">
              <a:spcBef>
                <a:spcPts val="400"/>
              </a:spcBef>
              <a:spcAft>
                <a:spcPts val="0"/>
              </a:spcAft>
              <a:buSzPts val="1600"/>
              <a:buChar char="⚫"/>
              <a:defRPr sz="2000"/>
            </a:lvl4pPr>
            <a:lvl5pPr indent="-317500" lvl="4" marL="2286000" algn="l">
              <a:spcBef>
                <a:spcPts val="400"/>
              </a:spcBef>
              <a:spcAft>
                <a:spcPts val="0"/>
              </a:spcAft>
              <a:buSzPts val="1400"/>
              <a:buChar char="◉"/>
              <a:defRPr sz="20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5" name="Google Shape;65;p89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9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9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rgbClr val="E965C8"/>
            </a:gs>
            <a:gs pos="100000">
              <a:srgbClr val="8013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2"/>
          <p:cNvSpPr/>
          <p:nvPr/>
        </p:nvSpPr>
        <p:spPr>
          <a:xfrm rot="-36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cap="rnd" cmpd="sng" w="9525">
            <a:solidFill>
              <a:srgbClr val="EAEAEA"/>
            </a:solidFill>
            <a:prstDash val="solid"/>
            <a:round/>
            <a:headEnd len="sm" w="sm" type="none"/>
            <a:tailEnd len="sm" w="sm" type="none"/>
          </a:ln>
          <a:effectLst>
            <a:outerShdw blurRad="25000" rotWithShape="0" algn="t" dir="5400000" dist="127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" name="Google Shape;70;p82"/>
          <p:cNvSpPr/>
          <p:nvPr/>
        </p:nvSpPr>
        <p:spPr>
          <a:xfrm rot="-18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cap="rnd" cmpd="sng" w="9525">
            <a:solidFill>
              <a:srgbClr val="EAEAEA"/>
            </a:solidFill>
            <a:prstDash val="solid"/>
            <a:round/>
            <a:headEnd len="sm" w="sm" type="none"/>
            <a:tailEnd len="sm" w="sm" type="none"/>
          </a:ln>
          <a:effectLst>
            <a:outerShdw blurRad="28000" rotWithShape="0" algn="tl" dir="5400000" dist="127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82"/>
          <p:cNvSpPr txBox="1"/>
          <p:nvPr>
            <p:ph type="title"/>
          </p:nvPr>
        </p:nvSpPr>
        <p:spPr>
          <a:xfrm>
            <a:off x="5389098" y="1143000"/>
            <a:ext cx="3429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000"/>
              <a:buFont typeface="Trebuchet MS"/>
              <a:buNone/>
              <a:defRPr b="1" sz="3000">
                <a:solidFill>
                  <a:srgbClr val="FEF7F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2"/>
          <p:cNvSpPr txBox="1"/>
          <p:nvPr>
            <p:ph idx="1" type="body"/>
          </p:nvPr>
        </p:nvSpPr>
        <p:spPr>
          <a:xfrm>
            <a:off x="5389098" y="3283634"/>
            <a:ext cx="34290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8227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2"/>
              <a:buFont typeface="Trebuchet MS"/>
              <a:buNone/>
              <a:defRPr sz="1400">
                <a:solidFill>
                  <a:schemeClr val="lt1"/>
                </a:solidFill>
              </a:defRPr>
            </a:lvl1pPr>
            <a:lvl2pPr indent="-289560" lvl="1" marL="914400" algn="l">
              <a:spcBef>
                <a:spcPts val="500"/>
              </a:spcBef>
              <a:spcAft>
                <a:spcPts val="0"/>
              </a:spcAft>
              <a:buSzPts val="960"/>
              <a:buChar char="◼"/>
              <a:defRPr sz="1200"/>
            </a:lvl2pPr>
            <a:lvl3pPr indent="-266700" lvl="2" marL="1371600" algn="l">
              <a:spcBef>
                <a:spcPts val="400"/>
              </a:spcBef>
              <a:spcAft>
                <a:spcPts val="0"/>
              </a:spcAft>
              <a:buSzPts val="600"/>
              <a:buChar char="🞆"/>
              <a:defRPr sz="1000"/>
            </a:lvl3pPr>
            <a:lvl4pPr indent="-274319" lvl="3" marL="1828800" algn="l">
              <a:spcBef>
                <a:spcPts val="180"/>
              </a:spcBef>
              <a:spcAft>
                <a:spcPts val="0"/>
              </a:spcAft>
              <a:buSzPts val="720"/>
              <a:buChar char="⚫"/>
              <a:defRPr sz="900"/>
            </a:lvl4pPr>
            <a:lvl5pPr indent="-268604" lvl="4" marL="2286000" algn="l">
              <a:spcBef>
                <a:spcPts val="400"/>
              </a:spcBef>
              <a:spcAft>
                <a:spcPts val="0"/>
              </a:spcAft>
              <a:buSzPts val="630"/>
              <a:buChar char="◉"/>
              <a:defRPr sz="900"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3" name="Google Shape;73;p82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2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2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76" name="Google Shape;76;p82"/>
          <p:cNvSpPr/>
          <p:nvPr>
            <p:ph idx="2" type="pic"/>
          </p:nvPr>
        </p:nvSpPr>
        <p:spPr>
          <a:xfrm>
            <a:off x="663682" y="1041002"/>
            <a:ext cx="4206240" cy="4206240"/>
          </a:xfrm>
          <a:prstGeom prst="rect">
            <a:avLst/>
          </a:prstGeom>
          <a:solidFill>
            <a:srgbClr val="812D70"/>
          </a:solidFill>
          <a:ln cap="flat" cmpd="sng" w="1079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4450" rotWithShape="0" algn="tl" dir="5400000" dist="3810">
              <a:srgbClr val="000000">
                <a:alpha val="60000"/>
              </a:srgbClr>
            </a:outerShdw>
          </a:effectLst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90"/>
          <p:cNvSpPr txBox="1"/>
          <p:nvPr>
            <p:ph idx="1" type="body"/>
          </p:nvPr>
        </p:nvSpPr>
        <p:spPr>
          <a:xfrm rot="5400000">
            <a:off x="1653540" y="413076"/>
            <a:ext cx="484632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0" name="Google Shape;80;p90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0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0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1"/>
          <p:cNvSpPr txBox="1"/>
          <p:nvPr>
            <p:ph type="title"/>
          </p:nvPr>
        </p:nvSpPr>
        <p:spPr>
          <a:xfrm rot="5400000">
            <a:off x="4389438" y="2438718"/>
            <a:ext cx="585152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91"/>
          <p:cNvSpPr txBox="1"/>
          <p:nvPr>
            <p:ph idx="1" type="body"/>
          </p:nvPr>
        </p:nvSpPr>
        <p:spPr>
          <a:xfrm rot="5400000">
            <a:off x="541338" y="190504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039" lvl="0" marL="457200" algn="l">
              <a:spcBef>
                <a:spcPts val="600"/>
              </a:spcBef>
              <a:spcAft>
                <a:spcPts val="0"/>
              </a:spcAft>
              <a:buSzPts val="1314"/>
              <a:buChar char="⦿"/>
              <a:defRPr/>
            </a:lvl1pPr>
            <a:lvl2pPr indent="-320040" lvl="1" marL="914400" algn="l">
              <a:spcBef>
                <a:spcPts val="500"/>
              </a:spcBef>
              <a:spcAft>
                <a:spcPts val="0"/>
              </a:spcAft>
              <a:buSzPts val="1440"/>
              <a:buChar char="◼"/>
              <a:defRPr/>
            </a:lvl2pPr>
            <a:lvl3pPr indent="-297180" lvl="2" marL="1371600" algn="l">
              <a:spcBef>
                <a:spcPts val="400"/>
              </a:spcBef>
              <a:spcAft>
                <a:spcPts val="0"/>
              </a:spcAft>
              <a:buSzPts val="1080"/>
              <a:buChar char="🞆"/>
              <a:defRPr/>
            </a:lvl3pPr>
            <a:lvl4pPr indent="-320039" lvl="3" marL="18288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4pPr>
            <a:lvl5pPr indent="-308610" lvl="4" marL="2286000" algn="l">
              <a:spcBef>
                <a:spcPts val="400"/>
              </a:spcBef>
              <a:spcAft>
                <a:spcPts val="0"/>
              </a:spcAft>
              <a:buSzPts val="1260"/>
              <a:buChar char="◉"/>
              <a:defRPr/>
            </a:lvl5pPr>
            <a:lvl6pPr indent="-320039" lvl="5" marL="2743200" algn="l">
              <a:spcBef>
                <a:spcPts val="40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7pPr>
            <a:lvl8pPr indent="-342900" lvl="7" marL="36576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6" name="Google Shape;86;p91"/>
          <p:cNvSpPr txBox="1"/>
          <p:nvPr>
            <p:ph idx="10" type="dt"/>
          </p:nvPr>
        </p:nvSpPr>
        <p:spPr>
          <a:xfrm>
            <a:off x="424281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91"/>
          <p:cNvSpPr txBox="1"/>
          <p:nvPr>
            <p:ph idx="11" type="ftr"/>
          </p:nvPr>
        </p:nvSpPr>
        <p:spPr>
          <a:xfrm>
            <a:off x="457200" y="6556248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91"/>
          <p:cNvSpPr txBox="1"/>
          <p:nvPr>
            <p:ph idx="12" type="sldNum"/>
          </p:nvPr>
        </p:nvSpPr>
        <p:spPr>
          <a:xfrm>
            <a:off x="6254496" y="6553200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 rotWithShape="1">
            <a:blip r:embed="rId1">
              <a:alphaModFix amt="43000"/>
            </a:blip>
            <a:tile algn="tl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7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b="1" i="0" sz="3800" u="none" cap="none" strike="noStrik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7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123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b="0" i="0" sz="2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544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b="0" i="0" sz="23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048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🞆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b="0" i="0" sz="20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0861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09879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b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b="0" i="0" sz="1600" u="none" cap="none" strike="noStrik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Google Shape;13;p78"/>
          <p:cNvSpPr txBox="1"/>
          <p:nvPr>
            <p:ph idx="10" type="dt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" name="Google Shape;14;p78"/>
          <p:cNvSpPr txBox="1"/>
          <p:nvPr>
            <p:ph idx="11" type="ftr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" name="Google Shape;15;p78"/>
          <p:cNvSpPr txBox="1"/>
          <p:nvPr>
            <p:ph idx="12" type="sldNum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youtu.be/RNUpMNd_u1U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youtu.be/RNUpMNd_u1U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youtube.com/watch?v=QHgcM4NnGkU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www.youtube.com/watch?v=Reo3cVeaKAA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7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8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9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0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hyperlink" Target="https://goo.gl/images/nuUzXQ" TargetMode="External"/><Relationship Id="rId4" Type="http://schemas.openxmlformats.org/officeDocument/2006/relationships/image" Target="../media/image37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1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3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4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5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6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8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7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9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30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32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31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34.jp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33.jp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36.jp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Relationship Id="rId3" Type="http://schemas.openxmlformats.org/officeDocument/2006/relationships/hyperlink" Target="https://youtu.be/-21QCWqLviQ" TargetMode="External"/><Relationship Id="rId4" Type="http://schemas.openxmlformats.org/officeDocument/2006/relationships/hyperlink" Target="https://youtu.be/-21QCWqLviQ" TargetMode="External"/><Relationship Id="rId5" Type="http://schemas.openxmlformats.org/officeDocument/2006/relationships/hyperlink" Target="https://youtu.be/-21QCWqLviQ" TargetMode="External"/><Relationship Id="rId6" Type="http://schemas.openxmlformats.org/officeDocument/2006/relationships/image" Target="../media/image35.jp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/>
              <a:t>ANATOMY OF THE CERVICAL SPINE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BONES OF THE UPPER CERVICAL SPINE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9" name="Google Shape;99;p2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None/>
            </a:pPr>
            <a:r>
              <a:rPr lang="en-CA"/>
              <a:t>The cervical spine is made up  the following bones: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Occiput 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Font typeface="Noto Sans Symbols"/>
              <a:buChar char="❖"/>
            </a:pPr>
            <a:r>
              <a:rPr lang="en-CA"/>
              <a:t>Base of skull surrounding the </a:t>
            </a:r>
            <a:r>
              <a:rPr lang="en-CA"/>
              <a:t>foramen</a:t>
            </a:r>
            <a:r>
              <a:rPr lang="en-CA"/>
              <a:t> magnum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Font typeface="Noto Sans Symbols"/>
              <a:buChar char="❖"/>
            </a:pPr>
            <a:r>
              <a:rPr lang="en-CA"/>
              <a:t>Pair of occipital condyles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Vertebrae</a:t>
            </a:r>
            <a:r>
              <a:rPr lang="en-CA"/>
              <a:t> C1 – C7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Font typeface="Noto Sans Symbols"/>
              <a:buChar char="❖"/>
            </a:pPr>
            <a:r>
              <a:rPr lang="en-CA"/>
              <a:t>Atlas Vertabra (C1)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Font typeface="Noto Sans Symbols"/>
              <a:buChar char="❖"/>
            </a:pPr>
            <a:r>
              <a:rPr lang="en-CA"/>
              <a:t>Axis Vertarbra (C2)</a:t>
            </a:r>
            <a:endParaRPr/>
          </a:p>
          <a:p>
            <a:pPr indent="-152400" lvl="2" marL="758952" rtl="0" algn="l">
              <a:spcBef>
                <a:spcPts val="40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FORAMEN MAGNUM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5" name="Google Shape;105;p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Foramen</a:t>
            </a:r>
            <a:endParaRPr/>
          </a:p>
          <a:p>
            <a:pPr indent="-257683" lvl="1" marL="521208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passages or openings between two cavities of an organ or hole in bones for passage of blood vessels, nerves, ligaments,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Structures that pass through it are the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Medulla oblongata &amp; its membranes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CN XI</a:t>
            </a:r>
            <a:endParaRPr/>
          </a:p>
          <a:p>
            <a:pPr indent="-228600" lvl="2" marL="758952" rtl="0" algn="l">
              <a:spcBef>
                <a:spcPts val="500"/>
              </a:spcBef>
              <a:spcAft>
                <a:spcPts val="0"/>
              </a:spcAft>
              <a:buSzPts val="1080"/>
              <a:buChar char="🞆"/>
            </a:pPr>
            <a:r>
              <a:rPr lang="en-CA"/>
              <a:t>???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Vertebral and spinal arteries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OCCIPITAL</a:t>
            </a:r>
            <a:r>
              <a:rPr lang="en-CA">
                <a:solidFill>
                  <a:schemeClr val="dk1"/>
                </a:solidFill>
              </a:rPr>
              <a:t> CONDYLES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1" name="Google Shape;111;p4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undersurface facets of the occipital bone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they articulate with the superior facets of the atlas of the vertebra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  <p:pic>
        <p:nvPicPr>
          <p:cNvPr id="112" name="Google Shape;11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600" y="3429000"/>
            <a:ext cx="3688600" cy="287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TYPICAL VERTEBRAE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8" name="Google Shape;118;p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 spine varies in size, shape, &amp; some details, but are similar enough in structure and function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Typical vertebra consist of 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Vertebral body</a:t>
            </a:r>
            <a:endParaRPr/>
          </a:p>
          <a:p>
            <a:pPr indent="-276860" lvl="2" marL="758952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🞆"/>
            </a:pPr>
            <a:r>
              <a:rPr lang="en-CA"/>
              <a:t>thick, disc shaped anterior portion is the weight bearing portion of a vertebra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Superior and inferior surfaces are attachment sites for the intervertebral discs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Anterior and lateral surface contain nutrient foramina</a:t>
            </a:r>
            <a:endParaRPr/>
          </a:p>
          <a:p>
            <a:pPr indent="-276860" lvl="2" marL="758952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🞆"/>
            </a:pPr>
            <a:r>
              <a:rPr lang="en-CA"/>
              <a:t>where blood vessels supply nutrients and oxygen, remove wastes and carbon dioxide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TYPICAL </a:t>
            </a:r>
            <a:r>
              <a:rPr lang="en-CA">
                <a:solidFill>
                  <a:schemeClr val="dk1"/>
                </a:solidFill>
              </a:rPr>
              <a:t>VERTEBRA</a:t>
            </a:r>
            <a:r>
              <a:rPr lang="en-CA">
                <a:solidFill>
                  <a:schemeClr val="dk1"/>
                </a:solidFill>
              </a:rPr>
              <a:t> CONT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4" name="Google Shape;124;p6"/>
          <p:cNvSpPr txBox="1"/>
          <p:nvPr>
            <p:ph idx="1" type="body"/>
          </p:nvPr>
        </p:nvSpPr>
        <p:spPr>
          <a:xfrm>
            <a:off x="457200" y="1609416"/>
            <a:ext cx="7239000" cy="5019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6528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Vertebral Arch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Two short &amp; thick processes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the pedicles (foot like structure ) project posteriorly from the vertebral body and unite with the flat laminae to form the vertebral arch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It extends posteriorly from the body of the vertebrae, 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together the body and the arch surround the vertebral foramen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this foramen contains the spinal cord, adipose tissue, areolar connective tissue and blood vessels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collectively the vertebral foramina of all the vertebrae form the vertebral canal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Pedicles have superior and inferior indentations called vertebral notches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when stacked on top of each they form an opening between adjoining vertebra on both sides of the column</a:t>
            </a:r>
            <a:endParaRPr/>
          </a:p>
          <a:p>
            <a:pPr indent="-259333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this is the intervertebral foramen it permits the passage of a single spinal nerve which carries information to and from the spinal cord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/>
          <p:nvPr>
            <p:ph type="title"/>
          </p:nvPr>
        </p:nvSpPr>
        <p:spPr>
          <a:xfrm>
            <a:off x="457200" y="320040"/>
            <a:ext cx="7239000" cy="8991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TYPICAL VERTEBRAE CONT.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0" name="Google Shape;130;p7"/>
          <p:cNvSpPr txBox="1"/>
          <p:nvPr>
            <p:ph idx="1" type="body"/>
          </p:nvPr>
        </p:nvSpPr>
        <p:spPr>
          <a:xfrm>
            <a:off x="457200" y="1371600"/>
            <a:ext cx="72390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6528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Processes – Seven processes arise from the vertebral arch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Transverse process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❖"/>
            </a:pPr>
            <a:r>
              <a:rPr lang="en-CA"/>
              <a:t>formed from the point where the lamina and pedicle meet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❖"/>
            </a:pPr>
            <a:r>
              <a:rPr lang="en-CA"/>
              <a:t>one transverse process extends laterally on each side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Spinous process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❖"/>
            </a:pPr>
            <a:r>
              <a:rPr lang="en-CA"/>
              <a:t>projects posteriorly from the junction of the laminae</a:t>
            </a:r>
            <a:endParaRPr/>
          </a:p>
          <a:p>
            <a:pPr indent="-201168" lvl="1" marL="521208" rtl="0" algn="l">
              <a:spcBef>
                <a:spcPts val="0"/>
              </a:spcBef>
              <a:spcAft>
                <a:spcPts val="0"/>
              </a:spcAft>
              <a:buSzPct val="62608"/>
              <a:buChar char="❖"/>
            </a:pPr>
            <a:r>
              <a:rPr lang="en-CA"/>
              <a:t>The 2 transverse processes and spinous process serve as attachment site for muscles</a:t>
            </a:r>
            <a:endParaRPr/>
          </a:p>
          <a:p>
            <a:pPr indent="0" lvl="0" marL="521208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remaining 4 processes form joints with vertebrae above and below. They are: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superior articular processes (2) and they articulate with: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inferior articular processes on the vertebrae immediately above</a:t>
            </a:r>
            <a:endParaRPr/>
          </a:p>
          <a:p>
            <a:pPr indent="-222884" lvl="2" marL="758952" rtl="0" algn="l">
              <a:spcBef>
                <a:spcPts val="400"/>
              </a:spcBef>
              <a:spcAft>
                <a:spcPts val="0"/>
              </a:spcAft>
              <a:buSzPct val="60000"/>
              <a:buFont typeface="Noto Sans Symbols"/>
              <a:buChar char="❖"/>
            </a:pPr>
            <a:r>
              <a:rPr lang="en-CA"/>
              <a:t>each inferior articular process articulates with the superior articular process below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articulating surfaces of the superior and inferior articular processes are referred to as facets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covered in hyaline cartilage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these articulations of superior and inferior facets are known as the intervertebral joints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ATLAS VERTEBRA (C1)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6" name="Google Shape;136;p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38163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first cervical vertebra of the spine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named after Atlas from Greek mythology because it supports the “globe” of the head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together with the axis (C2) it forms the joint which connects our skull and our spine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no body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consists of anterior and posterior arch with two lateral masses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superior surfaces of the lateral mass are superior articular facets and are concave and articulate with the condyles of the occipital bone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this creates the atlantoccipital joint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allows you to nod your head yes 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ATLAS CONTINUED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2" name="Google Shape;142;p9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-238162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inferior surface of the lateral mass is the inferior articular facet</a:t>
            </a:r>
            <a:endParaRPr/>
          </a:p>
          <a:p>
            <a:pPr indent="-212486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they articulate with the axis (C2) vertebra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No spinous process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Looks like a ring in appearance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lateral masses create the majority of the bone mass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located laterally from these masses you will find the transverse foramina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transverse foramina</a:t>
            </a:r>
            <a:endParaRPr/>
          </a:p>
          <a:p>
            <a:pPr indent="-233044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an opening in the transverse process of each cervical transverse process where the vertebral artery and accompanying vein and nerve fibers pass through</a:t>
            </a:r>
            <a:endParaRPr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transverse process and transverse foramina of the atlas are quite large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C1 ATLAS BONY LANDMARKS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8" name="Google Shape;148;p1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Posterior tubercle (no spinous process)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Posterior Arch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Anterior Arch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Anterior Tubercle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Lateral Mass (no vertebral body)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Process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Foramen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Articular surface for Dens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Articular Process (inferior &amp; Superior)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Superior articular facet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C1 ATLAS VERTEBRA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atlas.png" id="154" name="Google Shape;154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566598"/>
            <a:ext cx="6248400" cy="4681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AXIS VERTEBRA (C2)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0" name="Google Shape;160;p12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47201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Axis (C2) is the 2</a:t>
            </a:r>
            <a:r>
              <a:rPr baseline="30000" lang="en-CA"/>
              <a:t>nd</a:t>
            </a:r>
            <a:r>
              <a:rPr lang="en-CA"/>
              <a:t> vertebra of the cervical spine</a:t>
            </a:r>
            <a:endParaRPr/>
          </a:p>
          <a:p>
            <a:pPr indent="0" lvl="0" marL="27432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1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It has a vertebral body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1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 peg like process known as the dens (or odontoid process) projects superiorly through the anterior portion of the vertebral foramen of the atlas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1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dens creates a pivot on which the Atlas and head rotate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1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allows for moving your head side to side  (shake your head no)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articulation between the anterior arch of the atlas, the dens of the axis and their articular facets is called the atlantoaxial joint</a:t>
            </a:r>
            <a:endParaRPr/>
          </a:p>
          <a:p>
            <a:pPr indent="-162836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C2 AXIS VERTEBRA BONY LANDMARKS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6" name="Google Shape;166;p1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Dens (odontoid Process)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Spinous process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Lamina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Process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Superior articular Facet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Body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Pedicle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Foramen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Inferior articular Facet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Facet for anterior arch of C1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C2 AXIS VERTEBRA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axis vertebra.jpg" id="172" name="Google Shape;172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925" y="1609725"/>
            <a:ext cx="6025550" cy="4846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LOWER CERVICAL SPINE – VERTEBRAE  C3 – C7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8" name="Google Shape;178;p15"/>
          <p:cNvSpPr txBox="1"/>
          <p:nvPr>
            <p:ph idx="1" type="body"/>
          </p:nvPr>
        </p:nvSpPr>
        <p:spPr>
          <a:xfrm>
            <a:off x="457200" y="1609416"/>
            <a:ext cx="7239000" cy="5019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19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also known as sub axial spine 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as it is located below the axis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includes the C3 – C7 vertebrae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lower cervical are generally very similar in anatomical structure to each other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smaller than all other vertebrae except those that form the coccyx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their vertebral arches are larger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the vertebral foramina is the largest is cervical region due to the cervical enlargement of the spinal cord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each transverse process in the cervical spine has a transverse foramen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the spinous processes C2 – C6 are often bifid</a:t>
            </a:r>
            <a:endParaRPr/>
          </a:p>
          <a:p>
            <a:pPr indent="-268096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branch into two small projections at the tips</a:t>
            </a:r>
            <a:endParaRPr/>
          </a:p>
          <a:p>
            <a:pPr indent="-228600" lvl="1" marL="521208" rtl="0" algn="r">
              <a:spcBef>
                <a:spcPts val="500"/>
              </a:spcBef>
              <a:spcAft>
                <a:spcPts val="0"/>
              </a:spcAft>
              <a:buSzPct val="80000"/>
              <a:buNone/>
            </a:pPr>
            <a:r>
              <a:rPr lang="en-CA" sz="1100"/>
              <a:t>Source Tortora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LOWER CERVICAL VERTEBRAE – C7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4" name="Google Shape;184;p16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C7 is also known as the vertebra </a:t>
            </a:r>
            <a:r>
              <a:rPr lang="en-CA"/>
              <a:t>prominens</a:t>
            </a:r>
            <a:endParaRPr/>
          </a:p>
          <a:p>
            <a:pPr indent="0" lvl="0" marL="27432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it has a large, </a:t>
            </a:r>
            <a:r>
              <a:rPr lang="en-CA"/>
              <a:t>non bifid</a:t>
            </a:r>
            <a:r>
              <a:rPr lang="en-CA"/>
              <a:t> spinous process that can be easily seen and palpated at the base of the neck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otherwise C7 is a typical cervical vertebra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TYPICAL CERVICAL VERTEBRA</a:t>
            </a: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BONY LANDMARKS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0" name="Google Shape;190;p17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Spinous Process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Lamina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Process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Transverse Foramen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Body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Pedicle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Superior articular process/facet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Inferior articular process/facet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Vertebral canal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TYPICAL CERVICAL VERTEBRA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c4-cervical-vertebra-2332_0.gif" id="196" name="Google Shape;196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752600"/>
            <a:ext cx="6781799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74bdbc1d89_0_14"/>
          <p:cNvSpPr txBox="1"/>
          <p:nvPr>
            <p:ph type="title"/>
          </p:nvPr>
        </p:nvSpPr>
        <p:spPr>
          <a:xfrm>
            <a:off x="1106050" y="2748012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>
                <a:solidFill>
                  <a:schemeClr val="dk1"/>
                </a:solidFill>
              </a:rPr>
              <a:t>Joints of the Cervical Spine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ATLANTOCCIPITAL JOINT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6528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Joint Classification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synovial, condyloid</a:t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Functional joint classification</a:t>
            </a:r>
            <a:endParaRPr/>
          </a:p>
          <a:p>
            <a:pPr indent="-248643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diarthrosis, joint permitting free motion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occipital (C0) condyles (convex) articulate with the superior articular facet of the atlas (on concave)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Motions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flexion and extension of the head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slight lateral flexion of the head (controversial)</a:t>
            </a:r>
            <a:endParaRPr/>
          </a:p>
          <a:p>
            <a:pPr indent="-222884" lvl="2" marL="758952" rtl="0" algn="l">
              <a:spcBef>
                <a:spcPts val="400"/>
              </a:spcBef>
              <a:spcAft>
                <a:spcPts val="0"/>
              </a:spcAft>
              <a:buSzPct val="60000"/>
              <a:buFont typeface="Noto Sans Symbols"/>
              <a:buChar char="❖"/>
            </a:pPr>
            <a:r>
              <a:rPr lang="en-CA"/>
              <a:t>lateral flexion is limited at this joint by the contact of the </a:t>
            </a:r>
            <a:r>
              <a:rPr lang="en-CA"/>
              <a:t>occiput</a:t>
            </a:r>
            <a:r>
              <a:rPr lang="en-CA"/>
              <a:t> on the dens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ATLANTOAXIAL JOINT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Joint classification</a:t>
            </a:r>
            <a:endParaRPr/>
          </a:p>
          <a:p>
            <a:pPr indent="-257683" lvl="1" marL="521208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synovial, pivot (allows rotation only)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Functional joint classification</a:t>
            </a:r>
            <a:endParaRPr/>
          </a:p>
          <a:p>
            <a:pPr indent="-257683" lvl="1" marL="521208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d</a:t>
            </a:r>
            <a:r>
              <a:rPr lang="en-CA"/>
              <a:t>iarthrotic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 articular surfaces are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between dens of axis and anterior arch of atlas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between lateral masses of atlas and axis facets are convex on convex</a:t>
            </a:r>
            <a:endParaRPr/>
          </a:p>
          <a:p>
            <a:pPr indent="-276860" lvl="2" marL="758952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🞆"/>
            </a:pPr>
            <a:r>
              <a:rPr lang="en-CA"/>
              <a:t>like two balls balancing on each other</a:t>
            </a:r>
            <a:endParaRPr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Motions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rotation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ZYGAPOPHYSEAL FACET JOINT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0" name="Google Shape;220;p22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38162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Joint classification</a:t>
            </a:r>
            <a:endParaRPr/>
          </a:p>
          <a:p>
            <a:pPr indent="-212486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synovial, plane</a:t>
            </a:r>
            <a:endParaRPr/>
          </a:p>
          <a:p>
            <a:pPr indent="-23816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Functional joint classification</a:t>
            </a:r>
            <a:endParaRPr/>
          </a:p>
          <a:p>
            <a:pPr indent="-21248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❖"/>
            </a:pPr>
            <a:r>
              <a:rPr lang="en-CA"/>
              <a:t>d</a:t>
            </a:r>
            <a:r>
              <a:rPr lang="en-CA"/>
              <a:t>iarthrosis</a:t>
            </a:r>
            <a:endParaRPr/>
          </a:p>
          <a:p>
            <a:pPr indent="0" lvl="0" marL="521208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Articular surfaces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inferior Articular Facets 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superior Articular Facets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these Facets are more flattened in the cervical spine and accommodate a variety of motions</a:t>
            </a:r>
            <a:endParaRPr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Motions include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Flexion and Extension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Side bending</a:t>
            </a:r>
            <a:endParaRPr/>
          </a:p>
          <a:p>
            <a:pPr indent="-193573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Rotation</a:t>
            </a:r>
            <a:endParaRPr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8163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facet joints are highly innervated and when dysfunctional may be a primary cause of deep aching pain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INTERVERTEBRAL ARTICULATIONS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6" name="Google Shape;226;p23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47202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made up of two vertebral bodies and an intervertebral disc</a:t>
            </a:r>
            <a:endParaRPr/>
          </a:p>
          <a:p>
            <a:pPr indent="-208026" lvl="1" marL="521208" rtl="0" algn="l">
              <a:spcBef>
                <a:spcPts val="0"/>
              </a:spcBef>
              <a:spcAft>
                <a:spcPts val="0"/>
              </a:spcAft>
              <a:buSzPct val="62608"/>
              <a:buChar char="❖"/>
            </a:pPr>
            <a:r>
              <a:rPr lang="en-CA"/>
              <a:t>aka: ???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THERE ARE NO DISCS BETWEEN C0-C1, C1-C2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intervertebral disc is made up of the annulus fibrosus surrounding a nucleus pulposus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 </a:t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outer ring is made up of collagen fibers and joins two vertebral bodies together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motions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Flexion, extension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Lateral flexion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Rotation of vertebral column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74bdbc1d89_0_26"/>
          <p:cNvSpPr txBox="1"/>
          <p:nvPr>
            <p:ph type="title"/>
          </p:nvPr>
        </p:nvSpPr>
        <p:spPr>
          <a:xfrm>
            <a:off x="1066800" y="282183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>
                <a:solidFill>
                  <a:schemeClr val="dk1"/>
                </a:solidFill>
              </a:rPr>
              <a:t>Ligaments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LIGAMENTS	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8" name="Google Shape;238;p25"/>
          <p:cNvSpPr txBox="1"/>
          <p:nvPr>
            <p:ph idx="1" type="body"/>
          </p:nvPr>
        </p:nvSpPr>
        <p:spPr>
          <a:xfrm>
            <a:off x="457200" y="1447800"/>
            <a:ext cx="72390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171875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None/>
            </a:pPr>
            <a:r>
              <a:t/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Supraspinous Ligament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starts at SP of C7 and follows SP to the sacrum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slightly limits spinal flexion</a:t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Nuchal ligament (Ligamentum Nuchae)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Continuation of supraspinous ligament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extends from C7 – o</a:t>
            </a:r>
            <a:r>
              <a:rPr lang="en-CA"/>
              <a:t>cciput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</a:t>
            </a:r>
            <a:r>
              <a:rPr lang="en-CA"/>
              <a:t>upports the head, fan shaped</a:t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Anterior longitudinal ligament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begins at the o</a:t>
            </a:r>
            <a:r>
              <a:rPr lang="en-CA"/>
              <a:t>ccipital</a:t>
            </a:r>
            <a:r>
              <a:rPr lang="en-CA"/>
              <a:t> bone or anterior tubercle of the atlas (C1) and travels to the sacrum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located on the anterior surface of vertebral bodies but does not attach to the intervertebral discs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limits spinal extension</a:t>
            </a:r>
            <a:endParaRPr/>
          </a:p>
          <a:p>
            <a:pPr indent="-247202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Posterior longitudinal ligament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begins at the </a:t>
            </a:r>
            <a:r>
              <a:rPr lang="en-CA"/>
              <a:t>occipital</a:t>
            </a:r>
            <a:r>
              <a:rPr lang="en-CA"/>
              <a:t> bone and runs posterior surface of vertebral bodies, travels to sacrum</a:t>
            </a:r>
            <a:endParaRPr/>
          </a:p>
          <a:p>
            <a:pPr indent="-202311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attaches to intervertebral discs and upper and lower margins of vertebral bodies, limits flexion of the spine and protects the disc</a:t>
            </a:r>
            <a:endParaRPr/>
          </a:p>
          <a:p>
            <a:pPr indent="-129286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None/>
            </a:pPr>
            <a:r>
              <a:t/>
            </a:r>
            <a:endParaRPr/>
          </a:p>
          <a:p>
            <a:pPr indent="-171875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LIGAMENTS CONTINUED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4" name="Google Shape;244;p26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Capsular ligaments (zygapophyseal ligament)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Covers joint capsule of each facet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limits gliding motion (opening and closing) of the facets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Ligamentum Flavum 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NON CONTINUOUS ligament 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extends from posterior vertebral arch to posterior vertebral arch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always under tension – even at rest, stretched more during flexion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Font typeface="Noto Sans Symbols"/>
              <a:buChar char="❖"/>
            </a:pPr>
            <a:r>
              <a:rPr lang="en-CA"/>
              <a:t>plays a role in returning the spinal column to an erect position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g19c07db73eb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25" y="1098752"/>
            <a:ext cx="6786274" cy="419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UPPER CERVICAL LIGAMENTS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6" name="Google Shape;256;p27"/>
          <p:cNvSpPr txBox="1"/>
          <p:nvPr>
            <p:ph idx="1" type="body"/>
          </p:nvPr>
        </p:nvSpPr>
        <p:spPr>
          <a:xfrm>
            <a:off x="457200" y="1609416"/>
            <a:ext cx="7239000" cy="5019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26528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Alar ligaments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attaches on the lateral dens travel to medial </a:t>
            </a:r>
            <a:r>
              <a:rPr lang="en-CA"/>
              <a:t>occipital bone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holds the dens in place so it doesn’t interfere with medulla oblongata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damage of this ligament can lead to VBI</a:t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Transverse Atlantal Ligament/Atlantal Cruciform Ligament 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Divides atlas in into two parts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large posterior part that the spinal cord runs through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a smaller portion anterior portion that accommodates the dens of the C2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this ligament has an anterior cartilage which attaches to the dens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then its fibers branch off to attach the axis to the </a:t>
            </a:r>
            <a:r>
              <a:rPr lang="en-CA"/>
              <a:t>occiput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i</a:t>
            </a:r>
            <a:r>
              <a:rPr lang="en-CA"/>
              <a:t>t gives the appearance of a cross/or crucifix</a:t>
            </a:r>
            <a:endParaRPr/>
          </a:p>
          <a:p>
            <a:pPr indent="-241807" lvl="2" marL="758952" rtl="0" algn="l">
              <a:spcBef>
                <a:spcPts val="500"/>
              </a:spcBef>
              <a:spcAft>
                <a:spcPts val="0"/>
              </a:spcAft>
              <a:buSzPct val="91999"/>
              <a:buFont typeface="Noto Sans Symbols"/>
              <a:buChar char="🞆"/>
            </a:pPr>
            <a:r>
              <a:rPr lang="en-CA"/>
              <a:t>responsible for holding the dens of axis in close approximation to the atlas C1 &amp; prevents anterior displacement of C1 on C2</a:t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Apical Ligament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extends from the apex of dens to the anterior margin of the foramen magnum between the alar ligaments</a:t>
            </a:r>
            <a:endParaRPr/>
          </a:p>
          <a:p>
            <a:pPr indent="-219862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merges deep with the deep anterior atlanto-occipital membrane and superior crus of the transverse ligament of the atlas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g19c07db73e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25" y="1394650"/>
            <a:ext cx="7961351" cy="373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MEMBRANES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8" name="Google Shape;268;p2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Posterior atlanto-occipital membrane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Attaches upper border of the posterior arch of the atlas to the outer margin of the foramen magnum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Posterior atlantoaxial membrane 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Continuous with the ligamentum Flavum, attaches the posterior arches of the atlas and the axis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Anterior atlantoaxial membrane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Continuous with anterior longitudinal ligament, attaches anterior arches of the atlas and dens of axis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Anterior Atlanto-occipital membrane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Joins upper border of the anterior arch of atlas to outer margin of the foramen magnum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Tectorial membrane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Continuous with posterior Longitudinal ligament, attaches posterior side of Dens of axis(C2) to </a:t>
            </a:r>
            <a:r>
              <a:rPr lang="en-CA"/>
              <a:t>occiput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9d2121edc8_0_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INTERVERTEBRAL DISCS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4" name="Google Shape;274;g19d2121edc8_0_1"/>
          <p:cNvSpPr txBox="1"/>
          <p:nvPr>
            <p:ph idx="1" type="body"/>
          </p:nvPr>
        </p:nvSpPr>
        <p:spPr>
          <a:xfrm>
            <a:off x="457200" y="1524000"/>
            <a:ext cx="7239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83358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Made up of outer &amp; inner ring of collagen fibers</a:t>
            </a:r>
            <a:endParaRPr/>
          </a:p>
          <a:p>
            <a:pPr indent="-221526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outer: annulus fibrosus </a:t>
            </a:r>
            <a:endParaRPr/>
          </a:p>
          <a:p>
            <a:pPr indent="-221526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inner: nucleus pulposus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335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Annulus fibrosus </a:t>
            </a:r>
            <a:endParaRPr/>
          </a:p>
          <a:p>
            <a:pPr indent="-221526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appears to be made up of collagen rings  with inner fibers more diagonal and the outer rings more vertical, making for a very strong and stable outer ring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335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Disc growth completed by adulthood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335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Discs do not have a large blood supply, not easily repaired, receives nutrients from diffusion through the bone – this occurs best during activity</a:t>
            </a:r>
            <a:endParaRPr/>
          </a:p>
          <a:p>
            <a:pPr indent="0" lvl="0" marL="27432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335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Discs held into place by 4 ligaments on vertebra above and 4 ligaments on vertebra below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2999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https://youtu.be/RNUpMNd_u1U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INTERVERTEBRAL DISCS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0" name="Google Shape;280;p29"/>
          <p:cNvSpPr txBox="1"/>
          <p:nvPr>
            <p:ph idx="1" type="body"/>
          </p:nvPr>
        </p:nvSpPr>
        <p:spPr>
          <a:xfrm>
            <a:off x="457200" y="1524000"/>
            <a:ext cx="7239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397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made up of 80% water</a:t>
            </a:r>
            <a:endParaRPr/>
          </a:p>
          <a:p>
            <a:pPr indent="-230565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decreases with age and also throughout the day, as water content percentage decreases it becomes thinner and more worn</a:t>
            </a:r>
            <a:endParaRPr/>
          </a:p>
          <a:p>
            <a:pPr indent="-230565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this can decrease the length of the spine but does not cause pain </a:t>
            </a:r>
            <a:endParaRPr/>
          </a:p>
          <a:p>
            <a:pPr indent="-230565" lvl="1" marL="521208" rtl="0" algn="l">
              <a:spcBef>
                <a:spcPts val="60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water and nutrients is replenished during sleep</a:t>
            </a:r>
            <a:endParaRPr/>
          </a:p>
          <a:p>
            <a:pPr indent="0" lvl="0" marL="521208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397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herniated discs are when the annulus fibrosus becomes damaged and the </a:t>
            </a:r>
            <a:r>
              <a:rPr lang="en-CA"/>
              <a:t>nucleus</a:t>
            </a:r>
            <a:r>
              <a:rPr lang="en-CA"/>
              <a:t> pulposus leaks out is difficult to repair</a:t>
            </a:r>
            <a:endParaRPr/>
          </a:p>
          <a:p>
            <a:pPr indent="-292397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if the pulposus causes pressure on a nerve pain or neurological sensations may be felt</a:t>
            </a:r>
            <a:endParaRPr/>
          </a:p>
          <a:p>
            <a:pPr indent="-29239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along with the pain, muscle spasm may occur which leads to lack of mobility and can cause more damage to the disc</a:t>
            </a:r>
            <a:endParaRPr/>
          </a:p>
          <a:p>
            <a:pPr indent="-292398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discs become thinner as you move up the spine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2999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9d2121edc8_0_12"/>
          <p:cNvSpPr txBox="1"/>
          <p:nvPr>
            <p:ph type="title"/>
          </p:nvPr>
        </p:nvSpPr>
        <p:spPr>
          <a:xfrm>
            <a:off x="947875" y="293728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98"/>
              <a:buFont typeface="Arial"/>
              <a:buNone/>
            </a:pPr>
            <a:r>
              <a:rPr b="0" lang="en-CA" sz="2600" u="sng">
                <a:solidFill>
                  <a:schemeClr val="hlink"/>
                </a:solidFill>
                <a:hlinkClick r:id="rId3"/>
              </a:rPr>
              <a:t>Cervical Spine Anatomy (eOrthopod)</a:t>
            </a:r>
            <a:endParaRPr/>
          </a:p>
        </p:txBody>
      </p:sp>
      <p:sp>
        <p:nvSpPr>
          <p:cNvPr id="287" name="Google Shape;287;g19d2121edc8_0_12"/>
          <p:cNvSpPr txBox="1"/>
          <p:nvPr>
            <p:ph idx="1" type="body"/>
          </p:nvPr>
        </p:nvSpPr>
        <p:spPr>
          <a:xfrm>
            <a:off x="2632375" y="2032250"/>
            <a:ext cx="2886600" cy="743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VIDEO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/>
              <a:t>NERVES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CERVICAL PLEXUS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http://edugen.wiley.com/edugen/courses/crs1952/tortora4717/tortora4717c13/image_t/tw0261-nc.jpg" id="298" name="Google Shape;298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752600"/>
            <a:ext cx="7162800" cy="46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2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CERVICAL PLEXUS CONTINUED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4" name="Google Shape;304;p32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 cervical plexus is formed by the ventral rami of C1-C4 (and some contribution from C5)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There is a cervical plexus on each side of the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It lies </a:t>
            </a:r>
            <a:r>
              <a:rPr b="1" lang="en-CA"/>
              <a:t>anteromedial</a:t>
            </a:r>
            <a:r>
              <a:rPr lang="en-CA"/>
              <a:t> to the </a:t>
            </a:r>
            <a:r>
              <a:rPr b="1" lang="en-CA"/>
              <a:t>l</a:t>
            </a:r>
            <a:r>
              <a:rPr b="1" lang="en-CA"/>
              <a:t>evator scapula and middle scalene muscles and deep to the SCM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  <p:pic>
        <p:nvPicPr>
          <p:cNvPr descr="http://edugen.wiley.com/edugen/courses/crs1952/tortora4717/tortora4717c13/image_t/tw0261-nc.jpg" id="305" name="Google Shape;30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00" y="4800600"/>
            <a:ext cx="32766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STRUCTURES</a:t>
            </a:r>
            <a:r>
              <a:rPr lang="en-CA">
                <a:solidFill>
                  <a:schemeClr val="dk1"/>
                </a:solidFill>
              </a:rPr>
              <a:t> SUPPLIED BY THE CERVICAL PLEXUS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11" name="Google Shape;311;p33"/>
          <p:cNvGraphicFramePr/>
          <p:nvPr/>
        </p:nvGraphicFramePr>
        <p:xfrm>
          <a:off x="457200" y="1609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{E28ADFB2-1D0B-44A5-BA91-E617556656E3}</a:tableStyleId>
              </a:tblPr>
              <a:tblGrid>
                <a:gridCol w="2413000"/>
                <a:gridCol w="2413000"/>
                <a:gridCol w="2413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 u="none" cap="none" strike="noStrike"/>
                        <a:t>Superficial (sensory Branches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NERVE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ORIGIN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DISTRIBUTION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Lesser</a:t>
                      </a:r>
                      <a:r>
                        <a:rPr lang="en-CA" sz="1800"/>
                        <a:t> Occipit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Skin of scalp</a:t>
                      </a:r>
                      <a:r>
                        <a:rPr lang="en-CA" sz="1800"/>
                        <a:t> posterior and superior to the ear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Great Auricular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C2 – C3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Skin anterior,</a:t>
                      </a:r>
                      <a:r>
                        <a:rPr lang="en-CA" sz="1800"/>
                        <a:t> inferior, over ear and over parotoid gland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Transverse Cervical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C2 – C3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Skin</a:t>
                      </a:r>
                      <a:r>
                        <a:rPr lang="en-CA" sz="1800"/>
                        <a:t> over posterior aspect of the neck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Supraclavicular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C3 – C4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Skin over</a:t>
                      </a:r>
                      <a:r>
                        <a:rPr lang="en-CA" sz="1800"/>
                        <a:t> superior portion of chest and shoulder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12" name="Google Shape;312;p33"/>
          <p:cNvSpPr txBox="1"/>
          <p:nvPr/>
        </p:nvSpPr>
        <p:spPr>
          <a:xfrm>
            <a:off x="457200" y="6019800"/>
            <a:ext cx="7162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Skin and muscles of head, neck and superior part of shoulders and chest.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STRUCTURES SUPPLIED BY THE CERVICAL PLEXUS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18" name="Google Shape;318;p34"/>
          <p:cNvGraphicFramePr/>
          <p:nvPr/>
        </p:nvGraphicFramePr>
        <p:xfrm>
          <a:off x="457200" y="1609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{E28ADFB2-1D0B-44A5-BA91-E617556656E3}</a:tableStyleId>
              </a:tblPr>
              <a:tblGrid>
                <a:gridCol w="2413000"/>
                <a:gridCol w="2413000"/>
                <a:gridCol w="2413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Deep (Largely Motor)</a:t>
                      </a:r>
                      <a:r>
                        <a:rPr lang="en-CA" sz="1800"/>
                        <a:t> Branches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Nerve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Origin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Distribution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CA" sz="1800"/>
                        <a:t>Ansa Cervicalis</a:t>
                      </a:r>
                      <a:endParaRPr b="1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Divides into</a:t>
                      </a:r>
                      <a:r>
                        <a:rPr lang="en-CA" sz="1800"/>
                        <a:t> Superior and Inferior roots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Superior Root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Infrahyoid and Geniohyoid muscles of the neck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Inferior Root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C2 – C3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Infrahyoid</a:t>
                      </a:r>
                      <a:r>
                        <a:rPr lang="en-CA" sz="1800"/>
                        <a:t> muscle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Phrenic Nerve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C3</a:t>
                      </a:r>
                      <a:r>
                        <a:rPr lang="en-CA" sz="1800"/>
                        <a:t> – C5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Diaphragm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Segmental Branch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C1</a:t>
                      </a:r>
                      <a:r>
                        <a:rPr lang="en-CA" sz="1800"/>
                        <a:t> – C5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Prevertebral</a:t>
                      </a:r>
                      <a:r>
                        <a:rPr lang="en-CA" sz="1800"/>
                        <a:t> (deep) muscles of the neck, levator </a:t>
                      </a:r>
                      <a:r>
                        <a:rPr lang="en-CA" sz="1800"/>
                        <a:t>s</a:t>
                      </a:r>
                      <a:r>
                        <a:rPr lang="en-CA" sz="1800"/>
                        <a:t>capulae and middle scalene muscles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9bffc30083_0_5"/>
          <p:cNvSpPr txBox="1"/>
          <p:nvPr>
            <p:ph type="title"/>
          </p:nvPr>
        </p:nvSpPr>
        <p:spPr>
          <a:xfrm>
            <a:off x="1066800" y="292558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Cervical Plexus - Anatomy Tutorial</a:t>
            </a:r>
            <a:endParaRPr/>
          </a:p>
        </p:txBody>
      </p:sp>
      <p:sp>
        <p:nvSpPr>
          <p:cNvPr id="325" name="Google Shape;325;g19bffc30083_0_5"/>
          <p:cNvSpPr txBox="1"/>
          <p:nvPr>
            <p:ph idx="1" type="body"/>
          </p:nvPr>
        </p:nvSpPr>
        <p:spPr>
          <a:xfrm>
            <a:off x="1066800" y="1905000"/>
            <a:ext cx="6255600" cy="743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VIDEO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g19bffc3008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6268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PHRENIC NERVE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37" name="Google Shape;337;p3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b="1" lang="en-CA"/>
              <a:t>“C3,4,5 keeps the diaphragm alive”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Phrenic nerves are formed at the lateral borders of the anterior scalene muscles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They then </a:t>
            </a:r>
            <a:r>
              <a:rPr b="1" lang="en-CA"/>
              <a:t>descend anterior to the anterior scalene deep to the internal jugular veins and the SCM’s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They </a:t>
            </a:r>
            <a:r>
              <a:rPr b="1" lang="en-CA"/>
              <a:t>pass between the subclavian arteries and veins and proceed to the thorax to supply the diaphragm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SPINAL NERVES C1 – C8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4" name="Google Shape;344;p36"/>
          <p:cNvSpPr txBox="1"/>
          <p:nvPr>
            <p:ph idx="1" type="body"/>
          </p:nvPr>
        </p:nvSpPr>
        <p:spPr>
          <a:xfrm>
            <a:off x="457200" y="1609423"/>
            <a:ext cx="7239000" cy="3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Although there are seven cervical vertebrae there are eight cervical nerves C1–C8 </a:t>
            </a:r>
            <a:endParaRPr/>
          </a:p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All cervical nerves except C8 emerge above their corresponding vertebrae, while the C8 nerve emerges below the C7 vertebra</a:t>
            </a:r>
            <a:endParaRPr/>
          </a:p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Elsewhere in the spine, the nerve emerges below the vertebra with the same name.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SPINAL NERVES C1 – C8 CONT.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50" name="Google Shape;350;p37"/>
          <p:cNvGraphicFramePr/>
          <p:nvPr/>
        </p:nvGraphicFramePr>
        <p:xfrm>
          <a:off x="457200" y="1609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{E28ADFB2-1D0B-44A5-BA91-E617556656E3}</a:tableStyleId>
              </a:tblPr>
              <a:tblGrid>
                <a:gridCol w="3619500"/>
                <a:gridCol w="36195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Nerve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Function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Head</a:t>
                      </a:r>
                      <a:r>
                        <a:rPr lang="en-CA" sz="1800"/>
                        <a:t> &amp; Neck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C2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Head &amp; Neck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Diaphragm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Diaphragm</a:t>
                      </a:r>
                      <a:r>
                        <a:rPr lang="en-CA" sz="1800"/>
                        <a:t>, shoulder shrug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Deltoid/Bicep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Wrist Extensors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Triceps</a:t>
                      </a:r>
                      <a:r>
                        <a:rPr lang="en-CA" sz="1800"/>
                        <a:t> 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C8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800"/>
                        <a:t>Hands and fingers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BLOOD AND LYMPH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6" name="Google Shape;356;p39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19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vertebral artery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Arises from subclavian artery and runs between the longus colli and anterior scalene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enters the transverse foramen of C6 and travels up to the axis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then travels medial to the rectus capitis lateralis and curves backwards behind the lateral mass of the atlas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lies in a groove on the posterior arch of c1 and enters the spinal canal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the artery pierces the dura and arachnoid </a:t>
            </a:r>
            <a:r>
              <a:rPr lang="en-CA"/>
              <a:t>mater</a:t>
            </a:r>
            <a:r>
              <a:rPr lang="en-CA"/>
              <a:t> and travels to the front of the medulla oblongata where it unites with the other vertebral artery (from the opposite side of the body)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here it becomes the BASILAR ARTERY</a:t>
            </a:r>
            <a:endParaRPr/>
          </a:p>
          <a:p>
            <a:pPr indent="-248643" lvl="1" marL="521208" rtl="0" algn="l">
              <a:spcBef>
                <a:spcPts val="0"/>
              </a:spcBef>
              <a:spcAft>
                <a:spcPts val="0"/>
              </a:spcAft>
              <a:buSzPct val="82521"/>
              <a:buFont typeface="Noto Sans Symbols"/>
              <a:buChar char="◼"/>
            </a:pPr>
            <a:r>
              <a:rPr lang="en-CA"/>
              <a:t>branches from the vertebral artery enter the spinal cord through nutrient foramen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9bffc30083_0_12"/>
          <p:cNvSpPr txBox="1"/>
          <p:nvPr>
            <p:ph type="title"/>
          </p:nvPr>
        </p:nvSpPr>
        <p:spPr>
          <a:xfrm>
            <a:off x="1066800" y="279878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Anatomy Tutorial - The Vertebral Artery</a:t>
            </a:r>
            <a:endParaRPr/>
          </a:p>
        </p:txBody>
      </p:sp>
      <p:sp>
        <p:nvSpPr>
          <p:cNvPr id="363" name="Google Shape;363;g19bffc30083_0_12"/>
          <p:cNvSpPr txBox="1"/>
          <p:nvPr>
            <p:ph idx="1" type="body"/>
          </p:nvPr>
        </p:nvSpPr>
        <p:spPr>
          <a:xfrm>
            <a:off x="1066800" y="1905000"/>
            <a:ext cx="6255600" cy="743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VIDEO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g19bffc30083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075" y="233075"/>
            <a:ext cx="5514975" cy="613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CONTINUED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75" name="Google Shape;375;p4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Common Carotid Artery</a:t>
            </a:r>
            <a:endParaRPr/>
          </a:p>
          <a:p>
            <a:pPr indent="-257683" lvl="1" marL="521208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◼"/>
            </a:pPr>
            <a:r>
              <a:rPr lang="en-CA"/>
              <a:t>Arises posterior to the SC Joint and travels to the superior edge of thyroid cartilage (Adam's apple)</a:t>
            </a:r>
            <a:endParaRPr/>
          </a:p>
          <a:p>
            <a:pPr indent="-257683" lvl="1" marL="521208" rtl="0" algn="l">
              <a:spcBef>
                <a:spcPts val="0"/>
              </a:spcBef>
              <a:spcAft>
                <a:spcPts val="0"/>
              </a:spcAft>
              <a:buSzPts val="1898"/>
              <a:buFont typeface="Noto Sans Symbols"/>
              <a:buChar char="◼"/>
            </a:pPr>
            <a:r>
              <a:rPr lang="en-CA"/>
              <a:t>it divides into the internal and external carotid artery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Internal jugular vein</a:t>
            </a:r>
            <a:endParaRPr/>
          </a:p>
          <a:p>
            <a:pPr indent="-257683" lvl="1" marL="521208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◼"/>
            </a:pPr>
            <a:r>
              <a:rPr lang="en-CA"/>
              <a:t>arises from the jugular foramen on the posterior cranial fossa and travels inferior leaving the neck deep to the Sternocleidomastoid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❖"/>
            </a:pPr>
            <a:r>
              <a:rPr lang="en-CA"/>
              <a:t>Lymph ducts</a:t>
            </a:r>
            <a:endParaRPr/>
          </a:p>
          <a:p>
            <a:pPr indent="-257683" lvl="1" marL="521208" rtl="0" algn="l">
              <a:spcBef>
                <a:spcPts val="600"/>
              </a:spcBef>
              <a:spcAft>
                <a:spcPts val="0"/>
              </a:spcAft>
              <a:buSzPts val="1898"/>
              <a:buFont typeface="Noto Sans Symbols"/>
              <a:buChar char="◼"/>
            </a:pPr>
            <a:r>
              <a:rPr lang="en-CA"/>
              <a:t>The cervical area is rich in lymph nodes, which are primarily located along jugular veins and SCM muscle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19bffc30083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975" y="152400"/>
            <a:ext cx="7291482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g19bffc30083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3100" y="1374125"/>
            <a:ext cx="6298900" cy="36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g19bffc30083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375" y="752475"/>
            <a:ext cx="6477000" cy="535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1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/>
              <a:t>MUSCLES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74bdbc1d89_0_32"/>
          <p:cNvSpPr txBox="1"/>
          <p:nvPr>
            <p:ph type="title"/>
          </p:nvPr>
        </p:nvSpPr>
        <p:spPr>
          <a:xfrm>
            <a:off x="1066800" y="282183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CA">
                <a:solidFill>
                  <a:schemeClr val="dk1"/>
                </a:solidFill>
              </a:rPr>
              <a:t>Neck Musculature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3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STERNOCLEIDOMASTOID – (NAMED BY ATTACHMENT SITES)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0" name="Google Shape;410;p43"/>
          <p:cNvSpPr txBox="1"/>
          <p:nvPr>
            <p:ph idx="1" type="body"/>
          </p:nvPr>
        </p:nvSpPr>
        <p:spPr>
          <a:xfrm>
            <a:off x="419100" y="16383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Sternal Head – Manubrium of Sternum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Clavicular Head – Medial 1/3 of clavicle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Mastoid process of temporal bone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Unilateral - Rotation of head to contralateral side, lateral flexion to same side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Bilateral – neck flexion and Capital extension</a:t>
            </a:r>
            <a:r>
              <a:rPr lang="en-CA"/>
              <a:t>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Motor Spinal Accessory (CN XI)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&amp; posterior auricular </a:t>
            </a:r>
            <a:r>
              <a:rPr lang="en-CA"/>
              <a:t>arteries</a:t>
            </a:r>
            <a:r>
              <a:rPr lang="en-CA"/>
              <a:t>, superior thyroid artery</a:t>
            </a:r>
            <a:endParaRPr/>
          </a:p>
        </p:txBody>
      </p:sp>
      <p:pic>
        <p:nvPicPr>
          <p:cNvPr descr="CS-AN-SCM-201x300.jpg" id="411" name="Google Shape;411;p4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1575" y="2057400"/>
            <a:ext cx="2486025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60834d8f61_0_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60834d8f61_0_0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Palpation</a:t>
            </a:r>
            <a:endParaRPr/>
          </a:p>
          <a:p>
            <a:pPr indent="-312039" lvl="0" marL="457200" rtl="0" algn="l">
              <a:spcBef>
                <a:spcPts val="60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Supine, neck and head rotated contrlateral</a:t>
            </a:r>
            <a:endParaRPr/>
          </a:p>
          <a:p>
            <a:pPr indent="-312039" lvl="0" marL="457200" rtl="0" algn="l">
              <a:spcBef>
                <a:spcPts val="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Have client lift head and neckinto air toward ceiling, SCM will be visible</a:t>
            </a:r>
            <a:endParaRPr/>
          </a:p>
          <a:p>
            <a:pPr indent="-312039" lvl="0" marL="457200" rtl="0" algn="l">
              <a:spcBef>
                <a:spcPts val="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Palpate attachment to attachment	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4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SCALENE MUSCLES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4" name="Google Shape;424;p44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6528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There are generally four scalene muscles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Scalenus Minimus (commonly absent)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Anterior Scalene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Middle Scalene 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Posterior Scalene</a:t>
            </a:r>
            <a:endParaRPr/>
          </a:p>
          <a:p>
            <a:pPr indent="-26528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Scalene origins are the TP of Cervical </a:t>
            </a:r>
            <a:r>
              <a:rPr lang="en-CA"/>
              <a:t>Vertebrae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Anterior 3-6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Middle 2-7</a:t>
            </a:r>
            <a:endParaRPr/>
          </a:p>
          <a:p>
            <a:pPr indent="-219837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Posterior 5-7</a:t>
            </a:r>
            <a:endParaRPr/>
          </a:p>
          <a:p>
            <a:pPr indent="0" lvl="2" marL="530352" rtl="0" algn="l">
              <a:spcBef>
                <a:spcPts val="400"/>
              </a:spcBef>
              <a:spcAft>
                <a:spcPts val="0"/>
              </a:spcAft>
              <a:buSzPct val="60000"/>
              <a:buNone/>
            </a:pPr>
            <a:r>
              <a:t/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None/>
            </a:pPr>
            <a:r>
              <a:t/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None/>
            </a:pPr>
            <a:r>
              <a:t/>
            </a:r>
            <a:endParaRPr/>
          </a:p>
          <a:p>
            <a:pPr indent="-111759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5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SCALENES AND BRACHIAL PLEXUS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0" name="Google Shape;430;p45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The brachial plexus generally runs between the anterior and middle scalenes, however there are other anatomical variations that may occur	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66% between anterior and middle scalenes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33% have brachial plexus roots that penetrate the anterior scalene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1% have subclavian artery that passes behind or peirces through the anterior scalene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If the scaleneus minimus is present may cause symptoms of brachial plexus compression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ct val="80000"/>
              <a:buFont typeface="Noto Sans Symbols"/>
              <a:buChar char="❖"/>
            </a:pPr>
            <a:r>
              <a:rPr lang="en-CA"/>
              <a:t>Cervical ribs may influence scalene function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Font typeface="Noto Sans Symbols"/>
              <a:buChar char="❖"/>
            </a:pPr>
            <a:r>
              <a:rPr lang="en-CA"/>
              <a:t>Tightness or contracture of scalenes can compress the brachial plexus which can cause symptoms of numbness, tingling, and muscle weakness in the upper limb and can also be a contributing factor with Thoracic outlet syndrome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MAJOR FUNCTIONS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46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As a group they flex and laterally flex the neck, or elevate first and second ribs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Considered prime move of the lateral flexion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They can be a muscle of forced inspiration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OTHER INFORMATION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2" name="Google Shape;442;p47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Superficial muscles in the posterior triangle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Middle scalene is longest and largest, posterior scalene shortest and smallest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Brachial plexus and subclavian artery exit between the anterior and middle scalene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Often part of whiplash injuries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Anterior scalene syndrome (one of the four types of thoracic outlet syndrome) occurs if tightness causes the nerves or artery to become entrapped between the middle and anterior scalene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Tight scalenes can also contribute to Costoclavicular syndrome (another type of TOS) when the nerves/artery is trapped between the clavicle and the first rib. Tight scalenes pull the first rib up and against the clavicle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8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ANTERIOR SCALENE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8" name="Google Shape;448;p48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Origin – TP’s of C3-C6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2060"/>
                </a:solidFill>
              </a:rPr>
              <a:t>Insertion – 1</a:t>
            </a:r>
            <a:r>
              <a:rPr baseline="30000" lang="en-CA">
                <a:solidFill>
                  <a:srgbClr val="002060"/>
                </a:solidFill>
              </a:rPr>
              <a:t>st</a:t>
            </a:r>
            <a:r>
              <a:rPr lang="en-CA">
                <a:solidFill>
                  <a:srgbClr val="002060"/>
                </a:solidFill>
              </a:rPr>
              <a:t> rib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Flexion and same side lateral flexion, contralateral rotation (weak)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RMA elevation of 1</a:t>
            </a:r>
            <a:r>
              <a:rPr baseline="30000" lang="en-CA">
                <a:solidFill>
                  <a:srgbClr val="00B050"/>
                </a:solidFill>
              </a:rPr>
              <a:t>st</a:t>
            </a:r>
            <a:r>
              <a:rPr lang="en-CA">
                <a:solidFill>
                  <a:srgbClr val="00B050"/>
                </a:solidFill>
              </a:rPr>
              <a:t> rib 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 C4 – C6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Ascending cervical artery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</p:txBody>
      </p:sp>
      <p:pic>
        <p:nvPicPr>
          <p:cNvPr descr="CS-AN-Scalene_Anterior-253x300.jpg" id="449" name="Google Shape;449;p4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3925" y="2434431"/>
            <a:ext cx="24098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60834d8f61_0_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60834d8f61_0_7"/>
          <p:cNvSpPr txBox="1"/>
          <p:nvPr>
            <p:ph idx="1" type="body"/>
          </p:nvPr>
        </p:nvSpPr>
        <p:spPr>
          <a:xfrm>
            <a:off x="457200" y="1609416"/>
            <a:ext cx="7239000" cy="484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Palpation</a:t>
            </a:r>
            <a:endParaRPr/>
          </a:p>
          <a:p>
            <a:pPr indent="-312039" lvl="0" marL="457200" rtl="0" algn="l">
              <a:spcBef>
                <a:spcPts val="60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Seated or supine, place fingers superior to </a:t>
            </a:r>
            <a:r>
              <a:rPr lang="en-CA"/>
              <a:t>clavicle and lateral to the lateral border of clavicle head of SCM</a:t>
            </a:r>
            <a:endParaRPr/>
          </a:p>
          <a:p>
            <a:pPr indent="-312039" lvl="0" marL="457200" rtl="0" algn="l">
              <a:spcBef>
                <a:spcPts val="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Have client take short deep breaths through nose and feel contraction, the middle scalene will contract also (it is lateral to the anterior)</a:t>
            </a:r>
            <a:endParaRPr/>
          </a:p>
          <a:p>
            <a:pPr indent="-312039" lvl="0" marL="457200" rtl="0" algn="l">
              <a:spcBef>
                <a:spcPts val="0"/>
              </a:spcBef>
              <a:spcAft>
                <a:spcPts val="0"/>
              </a:spcAft>
              <a:buSzPts val="1314"/>
              <a:buAutoNum type="arabicPeriod"/>
            </a:pPr>
            <a:r>
              <a:rPr lang="en-CA"/>
              <a:t>Take caution due to proximity of brachial plexus	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9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MIDDLE SCALENE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2" name="Google Shape;462;p49"/>
          <p:cNvSpPr txBox="1"/>
          <p:nvPr>
            <p:ph idx="1" type="body"/>
          </p:nvPr>
        </p:nvSpPr>
        <p:spPr>
          <a:xfrm>
            <a:off x="457200" y="1600200"/>
            <a:ext cx="35205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Origin – TP’s C2 – C7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Insertion – 1</a:t>
            </a:r>
            <a:r>
              <a:rPr baseline="30000" lang="en-CA">
                <a:solidFill>
                  <a:srgbClr val="0070C0"/>
                </a:solidFill>
              </a:rPr>
              <a:t>st</a:t>
            </a:r>
            <a:r>
              <a:rPr lang="en-CA">
                <a:solidFill>
                  <a:srgbClr val="0070C0"/>
                </a:solidFill>
              </a:rPr>
              <a:t> rib ~ </a:t>
            </a:r>
            <a:r>
              <a:rPr i="1" lang="en-CA">
                <a:solidFill>
                  <a:srgbClr val="0070C0"/>
                </a:solidFill>
              </a:rPr>
              <a:t>behind anterior scalene</a:t>
            </a:r>
            <a:endParaRPr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Flexion and lateral flexion to same side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RMA elevation of 1</a:t>
            </a:r>
            <a:r>
              <a:rPr baseline="30000" lang="en-CA">
                <a:solidFill>
                  <a:srgbClr val="00B050"/>
                </a:solidFill>
              </a:rPr>
              <a:t>st</a:t>
            </a:r>
            <a:r>
              <a:rPr lang="en-CA">
                <a:solidFill>
                  <a:srgbClr val="00B050"/>
                </a:solidFill>
              </a:rPr>
              <a:t> rib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C3-C8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Transverse Cervical Artery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</p:txBody>
      </p:sp>
      <p:pic>
        <p:nvPicPr>
          <p:cNvPr id="463" name="Google Shape;463;p4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5891" y="1881810"/>
            <a:ext cx="2645893" cy="3962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60834d8f61_0_14"/>
          <p:cNvSpPr txBox="1"/>
          <p:nvPr>
            <p:ph type="title"/>
          </p:nvPr>
        </p:nvSpPr>
        <p:spPr>
          <a:xfrm>
            <a:off x="1066800" y="282183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t/>
            </a:r>
            <a:endParaRPr b="0" sz="2600">
              <a:solidFill>
                <a:schemeClr val="dk1"/>
              </a:solidFill>
            </a:endParaRPr>
          </a:p>
          <a:p>
            <a:pPr indent="-303695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50538"/>
              <a:buFont typeface="Noto Sans Symbols"/>
              <a:buAutoNum type="arabicPeriod"/>
            </a:pPr>
            <a:r>
              <a:rPr b="0" lang="en-CA" sz="2600">
                <a:solidFill>
                  <a:schemeClr val="dk1"/>
                </a:solidFill>
              </a:rPr>
              <a:t>Seated or supine, place fingers superior to clavicle and lateral to the lateral border of clavicle head of SCM</a:t>
            </a:r>
            <a:endParaRPr b="0" sz="2600">
              <a:solidFill>
                <a:schemeClr val="dk1"/>
              </a:solidFill>
            </a:endParaRPr>
          </a:p>
          <a:p>
            <a:pPr indent="-303695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0538"/>
              <a:buFont typeface="Noto Sans Symbols"/>
              <a:buAutoNum type="arabicPeriod"/>
            </a:pPr>
            <a:r>
              <a:rPr b="0" lang="en-CA" sz="2600">
                <a:solidFill>
                  <a:schemeClr val="dk1"/>
                </a:solidFill>
              </a:rPr>
              <a:t>Have client take short deep breaths through nose and feel contraction, the anterior scalene will contract also (it is medial to the middle)</a:t>
            </a:r>
            <a:endParaRPr b="0" sz="2600">
              <a:solidFill>
                <a:schemeClr val="dk1"/>
              </a:solidFill>
            </a:endParaRPr>
          </a:p>
          <a:p>
            <a:pPr indent="-303695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0538"/>
              <a:buFont typeface="Noto Sans Symbols"/>
              <a:buAutoNum type="arabicPeriod"/>
            </a:pPr>
            <a:r>
              <a:rPr b="0" lang="en-CA" sz="2600">
                <a:solidFill>
                  <a:schemeClr val="dk1"/>
                </a:solidFill>
              </a:rPr>
              <a:t>Take caution due to proximity of brachial plexus</a:t>
            </a:r>
            <a:endParaRPr/>
          </a:p>
        </p:txBody>
      </p:sp>
      <p:sp>
        <p:nvSpPr>
          <p:cNvPr id="470" name="Google Shape;470;g360834d8f61_0_14"/>
          <p:cNvSpPr txBox="1"/>
          <p:nvPr>
            <p:ph idx="1" type="body"/>
          </p:nvPr>
        </p:nvSpPr>
        <p:spPr>
          <a:xfrm>
            <a:off x="1066800" y="1905000"/>
            <a:ext cx="6255600" cy="743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CA" sz="3100"/>
              <a:t>Palpation</a:t>
            </a:r>
            <a:endParaRPr sz="31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0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POSTERIOR SCALENE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50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Origin – TPs C5 – C7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Insertion – 2</a:t>
            </a:r>
            <a:r>
              <a:rPr baseline="30000" lang="en-CA">
                <a:solidFill>
                  <a:srgbClr val="0070C0"/>
                </a:solidFill>
              </a:rPr>
              <a:t>nd</a:t>
            </a:r>
            <a:r>
              <a:rPr lang="en-CA">
                <a:solidFill>
                  <a:srgbClr val="0070C0"/>
                </a:solidFill>
              </a:rPr>
              <a:t> Rib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Same side lateral flexion</a:t>
            </a:r>
            <a:endParaRPr>
              <a:solidFill>
                <a:srgbClr val="00B05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 RMA - Elevation of 2</a:t>
            </a:r>
            <a:r>
              <a:rPr baseline="30000" lang="en-CA">
                <a:solidFill>
                  <a:srgbClr val="00B050"/>
                </a:solidFill>
              </a:rPr>
              <a:t>nd</a:t>
            </a:r>
            <a:r>
              <a:rPr lang="en-CA">
                <a:solidFill>
                  <a:srgbClr val="00B050"/>
                </a:solidFill>
              </a:rPr>
              <a:t> rib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C6-C8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Transverse cervical</a:t>
            </a:r>
            <a:endParaRPr/>
          </a:p>
        </p:txBody>
      </p:sp>
      <p:pic>
        <p:nvPicPr>
          <p:cNvPr descr="CS-AN-Scalene_Posterior-253x300.jpg" id="477" name="Google Shape;477;p5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3925" y="1752600"/>
            <a:ext cx="3038475" cy="373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60834d8f61_0_21"/>
          <p:cNvSpPr txBox="1"/>
          <p:nvPr>
            <p:ph type="title"/>
          </p:nvPr>
        </p:nvSpPr>
        <p:spPr>
          <a:xfrm>
            <a:off x="1066800" y="2821837"/>
            <a:ext cx="6255600" cy="1362000"/>
          </a:xfrm>
          <a:prstGeom prst="rect">
            <a:avLst/>
          </a:prstGeom>
        </p:spPr>
        <p:txBody>
          <a:bodyPr anchorCtr="0" anchor="t" bIns="0" lIns="45700" spcFirstLastPara="1" rIns="45700" wrap="square" tIns="0">
            <a:normAutofit fontScale="90000"/>
          </a:bodyPr>
          <a:lstStyle/>
          <a:p>
            <a:pPr indent="-303695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50538"/>
              <a:buFont typeface="Noto Sans Symbols"/>
              <a:buAutoNum type="arabicPeriod"/>
            </a:pPr>
            <a:r>
              <a:rPr b="0" lang="en-CA" sz="2600">
                <a:solidFill>
                  <a:schemeClr val="dk1"/>
                </a:solidFill>
              </a:rPr>
              <a:t>Seated or supine, place fingers superior to clavicle in the middle of the posterior triangle (b/w SCM and upper trapezius)</a:t>
            </a:r>
            <a:endParaRPr b="0" sz="2600">
              <a:solidFill>
                <a:schemeClr val="dk1"/>
              </a:solidFill>
            </a:endParaRPr>
          </a:p>
          <a:p>
            <a:pPr indent="-303695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0538"/>
              <a:buFont typeface="Noto Sans Symbols"/>
              <a:buAutoNum type="arabicPeriod"/>
            </a:pPr>
            <a:r>
              <a:rPr b="0" lang="en-CA" sz="2600">
                <a:solidFill>
                  <a:schemeClr val="dk1"/>
                </a:solidFill>
              </a:rPr>
              <a:t>Have client take short deep breaths through nose and feel contraction of middle scalene, the posterior scalene is lateral to the middle scalene</a:t>
            </a:r>
            <a:endParaRPr b="0"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-CA" sz="2600">
                <a:solidFill>
                  <a:schemeClr val="dk1"/>
                </a:solidFill>
              </a:rPr>
              <a:t>Take caution due to proximity of brachial plexus</a:t>
            </a:r>
            <a:endParaRPr b="0"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solidFill>
                <a:schemeClr val="dk1"/>
              </a:solidFill>
            </a:endParaRPr>
          </a:p>
        </p:txBody>
      </p:sp>
      <p:sp>
        <p:nvSpPr>
          <p:cNvPr id="484" name="Google Shape;484;g360834d8f61_0_21"/>
          <p:cNvSpPr txBox="1"/>
          <p:nvPr>
            <p:ph idx="1" type="body"/>
          </p:nvPr>
        </p:nvSpPr>
        <p:spPr>
          <a:xfrm>
            <a:off x="1066800" y="1905000"/>
            <a:ext cx="6255600" cy="743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CA" sz="3000"/>
              <a:t>Palpation</a:t>
            </a:r>
            <a:endParaRPr sz="35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1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PREVERTEBRAL GROUP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0" name="Google Shape;490;p51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Four muscles deep in the anterior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“Prevertebral” they are situated just before the vertebral column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They are the 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Char char="◼"/>
            </a:pPr>
            <a:r>
              <a:rPr lang="en-CA"/>
              <a:t>Longus Colli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Char char="◼"/>
            </a:pPr>
            <a:r>
              <a:rPr lang="en-CA"/>
              <a:t>Longus capitis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Char char="◼"/>
            </a:pPr>
            <a:r>
              <a:rPr lang="en-CA"/>
              <a:t>Rectus Capitis Lateralis</a:t>
            </a:r>
            <a:endParaRPr/>
          </a:p>
          <a:p>
            <a:pPr indent="-228625" lvl="1" marL="521208" rtl="0" algn="l">
              <a:spcBef>
                <a:spcPts val="500"/>
              </a:spcBef>
              <a:spcAft>
                <a:spcPts val="0"/>
              </a:spcAft>
              <a:buSzPct val="80000"/>
              <a:buChar char="◼"/>
            </a:pPr>
            <a:r>
              <a:rPr lang="en-CA"/>
              <a:t>Rectus capitis Anterior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Important because they help stabilize the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Are clinically important because they are commonly injured in whiplash injuries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2999"/>
              <a:buChar char="⦿"/>
            </a:pPr>
            <a:r>
              <a:rPr lang="en-CA"/>
              <a:t>When injured or overused can give the feeling of a sore throat when swallowing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2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2060"/>
                </a:solidFill>
              </a:rPr>
              <a:t>Origin – Anterior vertebral bodies and TPs  C3-T3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</a:t>
            </a:r>
            <a:r>
              <a:rPr lang="en-CA">
                <a:solidFill>
                  <a:srgbClr val="FF0000"/>
                </a:solidFill>
              </a:rPr>
              <a:t>Anterior</a:t>
            </a:r>
            <a:r>
              <a:rPr lang="en-CA">
                <a:solidFill>
                  <a:srgbClr val="FF0000"/>
                </a:solidFill>
              </a:rPr>
              <a:t> </a:t>
            </a:r>
            <a:r>
              <a:rPr lang="en-CA">
                <a:solidFill>
                  <a:srgbClr val="FF0000"/>
                </a:solidFill>
              </a:rPr>
              <a:t>vertebral</a:t>
            </a:r>
            <a:r>
              <a:rPr lang="en-CA">
                <a:solidFill>
                  <a:srgbClr val="FF0000"/>
                </a:solidFill>
              </a:rPr>
              <a:t> bodies &amp; TP’s of C2- C6 anterior arch of C1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Flexion  of Neck;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lateral flexion of neck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C2 – C8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inferior thyroid, vertebral and ascending pharyngeal arteries</a:t>
            </a:r>
            <a:endParaRPr/>
          </a:p>
        </p:txBody>
      </p:sp>
      <p:sp>
        <p:nvSpPr>
          <p:cNvPr id="496" name="Google Shape;496;p52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LONGUS COLLI (REFERS TO THE NECK)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CS-AN-Longus-Colli-253x300.jpg" id="497" name="Google Shape;497;p5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3925" y="1676400"/>
            <a:ext cx="2581275" cy="3615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60834d8f61_0_28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CA"/>
              <a:t>dsddsfdsss</a:t>
            </a:r>
            <a:endParaRPr/>
          </a:p>
        </p:txBody>
      </p:sp>
      <p:sp>
        <p:nvSpPr>
          <p:cNvPr id="504" name="Google Shape;504;g360834d8f61_0_28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100"/>
              <a:t>Palpation</a:t>
            </a:r>
            <a:endParaRPr sz="3100"/>
          </a:p>
        </p:txBody>
      </p:sp>
      <p:sp>
        <p:nvSpPr>
          <p:cNvPr id="505" name="Google Shape;505;g360834d8f61_0_28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43560" lvl="0" marL="457200" rtl="0" algn="l">
              <a:spcBef>
                <a:spcPts val="60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Seated or supine, </a:t>
            </a:r>
            <a:r>
              <a:rPr lang="en-CA"/>
              <a:t>place</a:t>
            </a:r>
            <a:r>
              <a:rPr lang="en-CA"/>
              <a:t> fingers just medial to medial border of SCM</a:t>
            </a:r>
            <a:endParaRPr/>
          </a:p>
          <a:p>
            <a:pPr indent="-343560" lvl="0" marL="457200" rtl="0" algn="l">
              <a:spcBef>
                <a:spcPts val="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Press gentle and but firmly into clients anterior neck in posterior and medial direction feeling for bodies and TP’s of cervical spine</a:t>
            </a:r>
            <a:endParaRPr/>
          </a:p>
          <a:p>
            <a:pPr indent="-343560" lvl="0" marL="457200" rtl="0" algn="l">
              <a:spcBef>
                <a:spcPts val="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Have client flex head and neck against gentle resistance, feel for contraction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Determining b/w Longus Colli and Capitis is difficult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CA" sz="2600"/>
              <a:t>Take caution due to proximity of common carotid artery, larynx and trachea</a:t>
            </a:r>
            <a:endParaRPr sz="2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3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LONGUS CAPITIS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11" name="Google Shape;511;p53"/>
          <p:cNvSpPr txBox="1"/>
          <p:nvPr>
            <p:ph idx="1" type="body"/>
          </p:nvPr>
        </p:nvSpPr>
        <p:spPr>
          <a:xfrm>
            <a:off x="457200" y="1600200"/>
            <a:ext cx="35205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TP’s C3 – C5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Occipital bone </a:t>
            </a:r>
            <a:r>
              <a:rPr i="1" lang="en-CA">
                <a:solidFill>
                  <a:srgbClr val="FF0000"/>
                </a:solidFill>
              </a:rPr>
              <a:t>anterior to foramen magnum</a:t>
            </a:r>
            <a:endParaRPr>
              <a:solidFill>
                <a:srgbClr val="FF000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Flexion of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C1- C3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-Inferior thyroid, vertebral and ascending pharyngeal arteries</a:t>
            </a:r>
            <a:endParaRPr/>
          </a:p>
        </p:txBody>
      </p:sp>
      <p:pic>
        <p:nvPicPr>
          <p:cNvPr descr="CS-AN-Longus-Capitis-253x300.jpg" id="512" name="Google Shape;512;p5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3925" y="1676400"/>
            <a:ext cx="2809875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60834d8f61_0_36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360834d8f61_0_36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520" name="Google Shape;520;g360834d8f61_0_36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54685" lvl="0" marL="457200" rtl="0" algn="l">
              <a:spcBef>
                <a:spcPts val="60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Seated or supine, place fingers just medial to medial border of SCM</a:t>
            </a:r>
            <a:endParaRPr/>
          </a:p>
          <a:p>
            <a:pPr indent="-354685" lvl="0" marL="457200" rtl="0" algn="l">
              <a:spcBef>
                <a:spcPts val="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Press gentle and but firmly into clients anterior neck in posterior and medial direction feeling for bodies and TP’s of cervical spine</a:t>
            </a:r>
            <a:endParaRPr/>
          </a:p>
          <a:p>
            <a:pPr indent="-354685" lvl="0" marL="457200" rtl="0" algn="l">
              <a:spcBef>
                <a:spcPts val="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Have client flex head and neck against gentle resistance, feel for contraction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CA"/>
              <a:t>Determining b/w Longus Colli and Capitis is difficult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CA" sz="2600"/>
              <a:t>Take caution due to proximity of common carotid artery, larynx and trachea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4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RECTUS CAPITIS ANTERIOR (STRAIGHT, HEAD, IN FRONT)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6" name="Google Shape;526;p54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Atlas </a:t>
            </a:r>
            <a:r>
              <a:rPr i="1" lang="en-CA">
                <a:solidFill>
                  <a:srgbClr val="0070C0"/>
                </a:solidFill>
              </a:rPr>
              <a:t>anterior base of TP</a:t>
            </a:r>
            <a:endParaRPr i="1"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Occipital bone (Basilar part anterior to foramen magnum)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https://goo.gl/images/nuUzXQ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Flexion of HEAD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C1 – C2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Vertebral artery</a:t>
            </a:r>
            <a:endParaRPr/>
          </a:p>
        </p:txBody>
      </p:sp>
      <p:pic>
        <p:nvPicPr>
          <p:cNvPr descr="CS-AN-Rectus-Capitis-Anterior-253x300.jpg" id="527" name="Google Shape;527;p54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3925" y="2434431"/>
            <a:ext cx="24098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60834d8f61_0_50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60834d8f61_0_50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100"/>
              <a:t>Palpation</a:t>
            </a:r>
            <a:endParaRPr sz="3100"/>
          </a:p>
        </p:txBody>
      </p:sp>
      <p:sp>
        <p:nvSpPr>
          <p:cNvPr id="535" name="Google Shape;535;g360834d8f61_0_50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Located very deep and high in </a:t>
            </a:r>
            <a:r>
              <a:rPr lang="en-CA"/>
              <a:t>the</a:t>
            </a:r>
            <a:r>
              <a:rPr lang="en-CA"/>
              <a:t> anterior neck between </a:t>
            </a:r>
            <a:r>
              <a:rPr lang="en-CA"/>
              <a:t>atlas</a:t>
            </a:r>
            <a:r>
              <a:rPr lang="en-CA"/>
              <a:t> and occipit and usually not palpable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5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RECTUS CAPITIS LATERALIS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1" name="Google Shape;541;p55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–Atlas ~</a:t>
            </a:r>
            <a:r>
              <a:rPr i="1" lang="en-CA">
                <a:solidFill>
                  <a:srgbClr val="0070C0"/>
                </a:solidFill>
              </a:rPr>
              <a:t>Superior Surface of TP</a:t>
            </a:r>
            <a:endParaRPr i="1">
              <a:solidFill>
                <a:srgbClr val="0070C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Occipital Bone (Jugular process)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Lateral Flexion of head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C1-C2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Vertebral and occipital arteries </a:t>
            </a:r>
            <a:endParaRPr/>
          </a:p>
        </p:txBody>
      </p:sp>
      <p:pic>
        <p:nvPicPr>
          <p:cNvPr descr="CS-AN-Rectus-Capitis-Lateralis-253x300.jpg" id="542" name="Google Shape;542;p5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801" y="1905000"/>
            <a:ext cx="264795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60834d8f61_0_57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360834d8f61_0_57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Palpation</a:t>
            </a:r>
            <a:endParaRPr sz="3000"/>
          </a:p>
        </p:txBody>
      </p:sp>
      <p:sp>
        <p:nvSpPr>
          <p:cNvPr id="550" name="Google Shape;550;g360834d8f61_0_57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65810" lvl="0" marL="457200" rtl="0" algn="l">
              <a:spcBef>
                <a:spcPts val="60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Seated or Supine, place fingers superior to TP of C1 (posterior to the ramus of the mandible and anterior to mastoid process, inferior to the ear)</a:t>
            </a:r>
            <a:endParaRPr/>
          </a:p>
          <a:p>
            <a:pPr indent="-365810" lvl="0" marL="457200" rtl="0" algn="l">
              <a:spcBef>
                <a:spcPts val="0"/>
              </a:spcBef>
              <a:spcAft>
                <a:spcPts val="0"/>
              </a:spcAft>
              <a:buSzPct val="73000"/>
              <a:buAutoNum type="arabicPeriod"/>
            </a:pPr>
            <a:r>
              <a:rPr lang="en-CA"/>
              <a:t>Palpate supriorly to TP of the atlas and a bit deeper and feel for RCL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Can be difficult to feel from other structures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Styloid process is close to this area do not use too much pressure as it is a delicate structure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6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SPLENIUS CAPITIS (SPLENIUS – BANDAGE, CAPITIS – REFERS TO HEAD)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6" name="Google Shape;556;p56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SP’s of C3-T4 &amp; Nuchal Ligament (lower portion</a:t>
            </a:r>
            <a:r>
              <a:rPr lang="en-CA"/>
              <a:t>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Mastoid Process of temporal bone &amp; superior nuchal line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Action- extension, lateral flexion, ipsilateral rotation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(dorsal rami) 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</a:t>
            </a:r>
            <a:endParaRPr/>
          </a:p>
        </p:txBody>
      </p:sp>
      <p:pic>
        <p:nvPicPr>
          <p:cNvPr descr="CS-AN-Splenius-Capitis-255x300.jpg" id="557" name="Google Shape;557;p5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1905000"/>
            <a:ext cx="27432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60834d8f61_0_64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g360834d8f61_0_64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/>
              <a:t>P</a:t>
            </a:r>
            <a:r>
              <a:rPr lang="en-CA" sz="2600"/>
              <a:t>alpation</a:t>
            </a:r>
            <a:endParaRPr sz="2600"/>
          </a:p>
        </p:txBody>
      </p:sp>
      <p:sp>
        <p:nvSpPr>
          <p:cNvPr id="565" name="Google Shape;565;g360834d8f61_0_64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Seated,place hand in the superior aspect of posterior triangle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rotate head and neck and feel for contraction on the same side. Resistance can be added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Attempt to palpate to either attachment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7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SPLENIUS CERVICIS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1" name="Google Shape;571;p57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SP’s of T3-T6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TP’s of C1 – C3</a:t>
            </a:r>
            <a:endParaRPr>
              <a:solidFill>
                <a:srgbClr val="FF0000"/>
              </a:solidFill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Unilateral – Ipsilateral rotation and Lateral flexion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Bilateral – Extension of the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Cervical Spinal Nerves (Dorsal Rami)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</a:t>
            </a:r>
            <a:endParaRPr/>
          </a:p>
        </p:txBody>
      </p:sp>
      <p:pic>
        <p:nvPicPr>
          <p:cNvPr descr="CS-AN-Splenius-Cervicis-265x300.jpg" id="572" name="Google Shape;572;p5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6775" y="1752600"/>
            <a:ext cx="2790825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60834d8f61_0_71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60834d8f61_0_71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100"/>
              <a:t>Palpation</a:t>
            </a:r>
            <a:endParaRPr sz="3100"/>
          </a:p>
        </p:txBody>
      </p:sp>
      <p:sp>
        <p:nvSpPr>
          <p:cNvPr id="580" name="Google Shape;580;g360834d8f61_0_71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Seated,place hand in the superior aspect of posterior triangle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rotate head and neck and feel for contraction on the same side. Resistance can be added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Attempt to palpate to either attachment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It is difficult to determine from other musculature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8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SUBOCCIPITAL GROUP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6" name="Google Shape;586;p58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A group of short muscles located deep in the posterior suboccipital region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Rectus Capitis Posterior Major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Rectus Capitis Posterior Minor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Obliquus Capitis Inferior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Obliquus Capitis Superior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The names of the of the muscle generally describe the muscle fiber direction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Rectus meaning straight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Obliquus means slanted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9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FUNCTIONS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92" name="Google Shape;592;p59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The primary functions of the suboccipital group are extension and anterior translation (aka protraction) of the head/neck at the AOJ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Obliquus capitis inferior rotates the atlas on the axis at the AAJ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Thought to be more important as posture stabilization muscles, providing fine control of the head</a:t>
            </a:r>
            <a:endParaRPr/>
          </a:p>
          <a:p>
            <a:pPr indent="-153797" lvl="0" marL="27432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0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MISCELLANEOUS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98" name="Google Shape;598;p60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Not the only muscles located in the suboccipital region. Tight muscles can also be the superior attachments of the trapezius, splenius capitis, splenius cervicis and semispinalis capitis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If suboccipital muscles are chronically tight tension headaches are often the result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1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RECTUS CAPITIS POSTERIOR MAJOR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04" name="Google Shape;604;p61"/>
          <p:cNvSpPr txBox="1"/>
          <p:nvPr>
            <p:ph idx="1" type="body"/>
          </p:nvPr>
        </p:nvSpPr>
        <p:spPr>
          <a:xfrm>
            <a:off x="533400" y="16764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Spine of Axis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Lateral portion of the inferior nuchal line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Extension, Ipsilateral rotation &amp; lateral flexion of the head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Nerve- Suboccipital nerve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Artery, deep cervical artery &amp; muscular branches of vertebral artery</a:t>
            </a:r>
            <a:endParaRPr/>
          </a:p>
        </p:txBody>
      </p:sp>
      <p:pic>
        <p:nvPicPr>
          <p:cNvPr descr="CS-AN-Sub-RCP_Major-242x300.jpg" id="605" name="Google Shape;605;p6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312" y="2434431"/>
            <a:ext cx="23050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60834d8f61_0_78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g360834d8f61_0_78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/>
              <a:t>Palpation</a:t>
            </a:r>
            <a:endParaRPr sz="3200"/>
          </a:p>
        </p:txBody>
      </p:sp>
      <p:sp>
        <p:nvSpPr>
          <p:cNvPr id="613" name="Google Shape;613;g360834d8f61_0_78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 relaxed as possible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Fingers slightly </a:t>
            </a:r>
            <a:r>
              <a:rPr lang="en-CA"/>
              <a:t>superior</a:t>
            </a:r>
            <a:r>
              <a:rPr lang="en-CA"/>
              <a:t> and lateral to SP of C2 (most prominent in Upper Cervical region)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Feel for the fibres of RCPM running superolateral from SP of Axis to Occiput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2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RECTUS CAPITIS POSTERIOR MINOR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62"/>
          <p:cNvSpPr txBox="1"/>
          <p:nvPr>
            <p:ph idx="1" type="body"/>
          </p:nvPr>
        </p:nvSpPr>
        <p:spPr>
          <a:xfrm>
            <a:off x="5334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Posterior tubercle of Atlas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Medial portion of inferior nuchal line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Protraction at the AOJ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 Extension, Ipsilateral lateral flexion of head (weak)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Suboccipital nerve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Artery, deep cervical artery, muscular branches of vertebral artery</a:t>
            </a:r>
            <a:endParaRPr/>
          </a:p>
        </p:txBody>
      </p:sp>
      <p:pic>
        <p:nvPicPr>
          <p:cNvPr descr="CS-AN-Sub-RCP_Minor-241x300.jpg" id="620" name="Google Shape;620;p6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601" y="2057400"/>
            <a:ext cx="274320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60834d8f61_0_85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g360834d8f61_0_85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/>
              <a:t>Palpation</a:t>
            </a:r>
            <a:endParaRPr sz="2800"/>
          </a:p>
        </p:txBody>
      </p:sp>
      <p:sp>
        <p:nvSpPr>
          <p:cNvPr id="628" name="Google Shape;628;g360834d8f61_0_85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 relaxed as possible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palpating fingers just inferior to occiput and very slightly to midline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Feel for fibres running superiorly from posterior tubercle toward to occiput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3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OBLIQUUS CAPITIS INFERIOR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4" name="Google Shape;634;p63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Spine of Axis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TP of Atlas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Ipsilateral rotation of head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Suboccipital nerve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Artery, deep cervical artery, muscular branches of vertebral artery</a:t>
            </a:r>
            <a:endParaRPr/>
          </a:p>
        </p:txBody>
      </p:sp>
      <p:pic>
        <p:nvPicPr>
          <p:cNvPr descr="CS-AN-Sub-OC_Inferior-242x300.jpg" id="635" name="Google Shape;635;p6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312" y="1828800"/>
            <a:ext cx="2605088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60834d8f61_0_92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60834d8f61_0_92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/>
              <a:t>Palpation</a:t>
            </a:r>
            <a:endParaRPr sz="2500"/>
          </a:p>
        </p:txBody>
      </p:sp>
      <p:sp>
        <p:nvSpPr>
          <p:cNvPr id="643" name="Google Shape;643;g360834d8f61_0_92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Supine, relaxed as Possible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fingers on SP of C2, feel for fibres of OCI running laterally and slightly superior from SP of axis toward TP of Atlas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gently rotate head and neck to the same sideand feel for contraction, resistance may be applied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4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br>
              <a:rPr lang="en-CA">
                <a:solidFill>
                  <a:schemeClr val="dk1"/>
                </a:solidFill>
              </a:rPr>
            </a:br>
            <a:r>
              <a:rPr lang="en-CA">
                <a:solidFill>
                  <a:schemeClr val="dk1"/>
                </a:solidFill>
              </a:rPr>
              <a:t>OBLIQUUS CAPITIS SUPERIOR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49" name="Google Shape;649;p64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TP of Atlas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Occiput b/w superior &amp; inferior nuchal line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Protraction at AOJ, Extension, lateral flexion of the head, Contralateral rotation of the head at AOJ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Suboccipital nerve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 Artery, deep cervical artery &amp; muscular branches of the vertebral artery</a:t>
            </a:r>
            <a:endParaRPr/>
          </a:p>
        </p:txBody>
      </p:sp>
      <p:pic>
        <p:nvPicPr>
          <p:cNvPr descr="CS-AN-Sub-OC_Superior-240x300.jpg" id="650" name="Google Shape;650;p6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1905000"/>
            <a:ext cx="29718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60834d8f61_0_99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360834d8f61_0_99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658" name="Google Shape;658;g360834d8f61_0_99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 and relaxed as possible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fingers inferior to Occiput b/w TP of C1 and Occiput. Feel for fibres of OCS running superior and medially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This muscle is challenging to palpate and </a:t>
            </a:r>
            <a:r>
              <a:rPr lang="en-CA"/>
              <a:t>differentiate from adjacent musculature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5"/>
          <p:cNvSpPr txBox="1"/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/>
              <a:t>HYOID MUSCLES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6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HYOID GROUP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69" name="Google Shape;669;p66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Group of 8 muscles in the anterior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Divided into two groups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Suprahyoids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Diagastric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Mylohyoid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Geniohyoid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Stylohyoid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Infrahyoids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Sternohyoid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Sternothyroid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Thyrohyoid</a:t>
            </a:r>
            <a:endParaRPr/>
          </a:p>
          <a:p>
            <a:pPr indent="-228600" lvl="2" marL="758952" rtl="0" algn="l">
              <a:spcBef>
                <a:spcPts val="400"/>
              </a:spcBef>
              <a:spcAft>
                <a:spcPts val="0"/>
              </a:spcAft>
              <a:buSzPts val="1200"/>
              <a:buChar char="🞆"/>
            </a:pPr>
            <a:r>
              <a:rPr lang="en-CA"/>
              <a:t>Omohyoid</a:t>
            </a:r>
            <a:endParaRPr/>
          </a:p>
          <a:p>
            <a:pPr indent="-152400" lvl="2" marL="758952" rtl="0" algn="l">
              <a:spcBef>
                <a:spcPts val="4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7"/>
          <p:cNvSpPr txBox="1"/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CONTINUED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75" name="Google Shape;675;p67"/>
          <p:cNvSpPr txBox="1"/>
          <p:nvPr>
            <p:ph idx="1" type="body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Except Sternothyroid all hyoid muscles have an attachment to the hyoid bone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Supra’s are superior </a:t>
            </a:r>
            <a:endParaRPr/>
          </a:p>
          <a:p>
            <a:pPr indent="-228600" lvl="1" marL="521208" rtl="0" algn="l">
              <a:spcBef>
                <a:spcPts val="500"/>
              </a:spcBef>
              <a:spcAft>
                <a:spcPts val="0"/>
              </a:spcAft>
              <a:buSzPts val="1840"/>
              <a:buChar char="◼"/>
            </a:pPr>
            <a:r>
              <a:rPr lang="en-CA"/>
              <a:t>Infra’s are inferior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898"/>
              <a:buChar char="⦿"/>
            </a:pPr>
            <a:r>
              <a:rPr lang="en-CA"/>
              <a:t>Involved in movement of the mandible at the TMJ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898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8"/>
          <p:cNvSpPr txBox="1"/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SUPRAHYOIDS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9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DIGASTRIC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86" name="Google Shape;686;p69"/>
          <p:cNvSpPr txBox="1"/>
          <p:nvPr>
            <p:ph idx="1" type="body"/>
          </p:nvPr>
        </p:nvSpPr>
        <p:spPr>
          <a:xfrm>
            <a:off x="457200" y="1600200"/>
            <a:ext cx="352044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/>
              <a:t>Origin – posterior belly: mastoid notch of temporal bone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Anterior belly: digastric fossa of internal mandible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Insertion – Body of hyoid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Action –Depression of mandible, stabilize hyoid bone for infrahyoid muscle action, neck and head flexion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posterior belly – Facial CN VII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Anterior belly – Trigeminal Nerve CN V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Occipital, posterior auricular &amp; facial arteries</a:t>
            </a:r>
            <a:endParaRPr/>
          </a:p>
        </p:txBody>
      </p:sp>
      <p:pic>
        <p:nvPicPr>
          <p:cNvPr id="687" name="Google Shape;687;p6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8300" y="2057400"/>
            <a:ext cx="3521075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60834d8f61_0_106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360834d8f61_0_106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695" name="Google Shape;695;g360834d8f61_0_106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fingers b/w SCM and ramus of mandible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depress the mandible against gentle resistance and feel for digastric, it will be pencil thin muscle running horizontally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Feeling the posterior belly of digastric from Stylohyoid is difficult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70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MYLOHYOID (MYLO REFERS TO MOLAR TEETH)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01" name="Google Shape;701;p70"/>
          <p:cNvSpPr txBox="1"/>
          <p:nvPr>
            <p:ph idx="1" type="body"/>
          </p:nvPr>
        </p:nvSpPr>
        <p:spPr>
          <a:xfrm>
            <a:off x="457200" y="1600200"/>
            <a:ext cx="352044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/>
              <a:t>Origin – mylohyoid line of mandible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Insertion – Anterior surface of Hyoid bone Action - Depression of mandible, head and neck flexion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RMA Elevation of Hyoid bone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Trigeminal Nerve(CN V)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Alveolar Artery</a:t>
            </a:r>
            <a:endParaRPr/>
          </a:p>
        </p:txBody>
      </p:sp>
      <p:pic>
        <p:nvPicPr>
          <p:cNvPr id="702" name="Google Shape;702;p7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4900" y="1981200"/>
            <a:ext cx="27813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60834d8f61_0_113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g360834d8f61_0_113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710" name="Google Shape;710;g360834d8f61_0_113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fingers under the chin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depress mandible against resistance or push the tip of tongue against roof of mouth. Feel for contraction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1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GENIOHYOID (GENIO = CHIN)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6" name="Google Shape;716;p71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/>
              <a:t>Origin – Inner surface of mandible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Insertion – Anterior surface of Hyoid body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Action – Depression of mandible, flex head and neck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RMA Elevation of hyoid bone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Hypoglossal Nerve CN XII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Lingual Artery</a:t>
            </a:r>
            <a:endParaRPr/>
          </a:p>
        </p:txBody>
      </p:sp>
      <p:pic>
        <p:nvPicPr>
          <p:cNvPr id="717" name="Google Shape;717;p7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8300" y="2286000"/>
            <a:ext cx="3521075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60834d8f61_0_120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g360834d8f61_0_120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725" name="Google Shape;725;g360834d8f61_0_120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Supine, place fingers on underside of chin in the midline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gently depress mandible with gentle </a:t>
            </a:r>
            <a:r>
              <a:rPr lang="en-CA"/>
              <a:t>resistance</a:t>
            </a:r>
            <a:r>
              <a:rPr lang="en-CA"/>
              <a:t> or touch tip of tongue to roof of mouth and feel for contraction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It is difficult to differentiate between superficial mylohyoid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72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ct val="1000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STYLOHYOID (STYLO = STYLOID PROCESS)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72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/>
              <a:t>Origin – Styloid process of temporal bone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Insertion – lateral margin of hyoid body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Action – Elevation of Hyoid bone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facial Nerve CN VIII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occipital, posterior auricular and facial arteries</a:t>
            </a:r>
            <a:endParaRPr/>
          </a:p>
        </p:txBody>
      </p:sp>
      <p:pic>
        <p:nvPicPr>
          <p:cNvPr id="732" name="Google Shape;732;p7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8300" y="1752600"/>
            <a:ext cx="3521075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60834d8f61_0_127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g360834d8f61_0_127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740" name="Google Shape;740;g360834d8f61_0_127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Supine, place fingers b/w SCM and styloid process of temporal bone (keep pressure light)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client swallow and feel for contraction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It is a pencil thin muscle located next to digastric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CA"/>
              <a:t>Can be challengin to </a:t>
            </a:r>
            <a:r>
              <a:rPr lang="en-CA"/>
              <a:t>differentiate from posterior belly of digastric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73"/>
          <p:cNvSpPr txBox="1"/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INFRAHYOIDS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74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STERNOHYOID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51" name="Google Shape;751;p74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–Posterior surfaces of  Manubrium &amp; medial clavicle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Inferior surface of Body of hyoid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Depression of hyoid, flexes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Ansa Cervicalis (C1,2,3)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superior thyroid arteries</a:t>
            </a:r>
            <a:endParaRPr/>
          </a:p>
        </p:txBody>
      </p:sp>
      <p:pic>
        <p:nvPicPr>
          <p:cNvPr descr="CS-AN-Sternohyoid-201x300.jpg" id="752" name="Google Shape;752;p7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1" y="1981200"/>
            <a:ext cx="25146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60834d8f61_0_134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g360834d8f61_0_134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760" name="Google Shape;760;g360834d8f61_0_134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Place fingers superior to manubrium, slightly lateral to midline but medial to SCM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Gently resist client from depressing mandible and feel for contraction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Palpate superiorly toward hyoid bone using light pressure over thyroid gland (superficial in the anterior lower neck)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5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STERNOTHYROID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6" name="Google Shape;766;p75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–Posterior surface of  manubrium and cartilage of the first rib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Thyroid Cartilage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Depression of thyroid cartilage flexes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Ansa Cervicalis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– Superior thyroid Artery</a:t>
            </a:r>
            <a:endParaRPr/>
          </a:p>
        </p:txBody>
      </p:sp>
      <p:pic>
        <p:nvPicPr>
          <p:cNvPr descr="CS-AN-Sternothyroid-201x300.jpg" id="767" name="Google Shape;767;p7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1" y="1905000"/>
            <a:ext cx="2667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60834d8f61_0_141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g360834d8f61_0_141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169"/>
              <a:t>Palpation</a:t>
            </a:r>
            <a:endParaRPr sz="3169"/>
          </a:p>
        </p:txBody>
      </p:sp>
      <p:sp>
        <p:nvSpPr>
          <p:cNvPr id="775" name="Google Shape;775;g360834d8f61_0_141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Supine, best palpated with Sternohyoid 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Does not extend superiorly beyond thyroid cartilage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6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THYROHYOID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81" name="Google Shape;781;p76"/>
          <p:cNvSpPr txBox="1"/>
          <p:nvPr>
            <p:ph idx="1" type="body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Thyroid Cartilage (oblique line)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Inferior hyoid bone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Depression of hyoid bone, flexes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Nerve- C1 (via hypoglossal nerve)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- superior Thyroid arteries</a:t>
            </a:r>
            <a:endParaRPr/>
          </a:p>
        </p:txBody>
      </p:sp>
      <p:pic>
        <p:nvPicPr>
          <p:cNvPr descr="CS-AN-Thyrohyoid-201x300.jpg" id="782" name="Google Shape;782;p7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1" y="1600200"/>
            <a:ext cx="26670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60834d8f61_0_148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g360834d8f61_0_148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790" name="Google Shape;790;g360834d8f61_0_148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Best palpated along Sternohyoid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Does not extend inferiorly beyond thyroid cartilage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7"/>
          <p:cNvSpPr txBox="1"/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en-CA">
                <a:solidFill>
                  <a:schemeClr val="dk1"/>
                </a:solidFill>
              </a:rPr>
              <a:t>OMOHYOID (OMO = SHOULDER)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6" name="Google Shape;796;p77"/>
          <p:cNvSpPr txBox="1"/>
          <p:nvPr>
            <p:ph idx="1" type="body"/>
          </p:nvPr>
        </p:nvSpPr>
        <p:spPr>
          <a:xfrm>
            <a:off x="457200" y="1600200"/>
            <a:ext cx="352044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Origin – Inferior belly – superior border of scapula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70C0"/>
                </a:solidFill>
              </a:rPr>
              <a:t>Superior belly - clavicle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Insertion – Inferior belly – clavicle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FF0000"/>
                </a:solidFill>
              </a:rPr>
              <a:t>Superior belly – Inner surface of the Hyoid bone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>
                <a:solidFill>
                  <a:srgbClr val="00B050"/>
                </a:solidFill>
              </a:rPr>
              <a:t>Action – Depression of hyoid, flexion of head and neck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Nerve – Ansa cervicalis (C1,2,3)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/>
              <a:t>Blood -  Superior thyroid  and transverse cervical arteries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 u="sng">
              <a:solidFill>
                <a:schemeClr val="hlink"/>
              </a:solidFill>
              <a:hlinkClick r:id="rId3"/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 u="sng">
              <a:solidFill>
                <a:schemeClr val="hlink"/>
              </a:solidFill>
              <a:hlinkClick r:id="rId4"/>
            </a:endParaRPr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rPr lang="en-CA" u="sng">
                <a:solidFill>
                  <a:schemeClr val="hlink"/>
                </a:solidFill>
                <a:hlinkClick r:id="rId5"/>
              </a:rPr>
              <a:t>https://youtu.be/-21QCWqLviQ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ct val="73000"/>
              <a:buNone/>
            </a:pPr>
            <a:r>
              <a:t/>
            </a:r>
            <a:endParaRPr/>
          </a:p>
        </p:txBody>
      </p:sp>
      <p:pic>
        <p:nvPicPr>
          <p:cNvPr descr="CS-AN-Omohyoid-201x300.jpg" id="797" name="Google Shape;797;p77"/>
          <p:cNvPicPr preferRelativeResize="0"/>
          <p:nvPr>
            <p:ph idx="2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0601" y="1524000"/>
            <a:ext cx="2819400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60834d8f61_0_155"/>
          <p:cNvSpPr txBox="1"/>
          <p:nvPr>
            <p:ph type="title"/>
          </p:nvPr>
        </p:nvSpPr>
        <p:spPr>
          <a:xfrm>
            <a:off x="457200" y="228600"/>
            <a:ext cx="5898000" cy="1173600"/>
          </a:xfrm>
          <a:prstGeom prst="rect">
            <a:avLst/>
          </a:prstGeom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g360834d8f61_0_155"/>
          <p:cNvSpPr txBox="1"/>
          <p:nvPr>
            <p:ph idx="1" type="body"/>
          </p:nvPr>
        </p:nvSpPr>
        <p:spPr>
          <a:xfrm>
            <a:off x="457200" y="1497416"/>
            <a:ext cx="5898000" cy="602400"/>
          </a:xfrm>
          <a:prstGeom prst="rect">
            <a:avLst/>
          </a:prstGeom>
        </p:spPr>
        <p:txBody>
          <a:bodyPr anchorCtr="0" anchor="t" bIns="0" lIns="457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Palpation</a:t>
            </a:r>
            <a:endParaRPr sz="2600"/>
          </a:p>
        </p:txBody>
      </p:sp>
      <p:sp>
        <p:nvSpPr>
          <p:cNvPr id="805" name="Google Shape;805;g360834d8f61_0_155"/>
          <p:cNvSpPr txBox="1"/>
          <p:nvPr>
            <p:ph idx="2" type="body"/>
          </p:nvPr>
        </p:nvSpPr>
        <p:spPr>
          <a:xfrm>
            <a:off x="457200" y="2133600"/>
            <a:ext cx="7239000" cy="43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76936" lvl="0" marL="457200" rtl="0" algn="l">
              <a:spcBef>
                <a:spcPts val="60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Supine, place fingers lateral to SCM just superior to clavicle, feel for fibres of Omohyoid running horizontally (Scalenes will run more vertically)</a:t>
            </a:r>
            <a:endParaRPr/>
          </a:p>
          <a:p>
            <a:pPr indent="-376936" lvl="0" marL="457200" rtl="0" algn="l">
              <a:spcBef>
                <a:spcPts val="0"/>
              </a:spcBef>
              <a:spcAft>
                <a:spcPts val="0"/>
              </a:spcAft>
              <a:buSzPts val="2336"/>
              <a:buAutoNum type="arabicPeriod"/>
            </a:pPr>
            <a:r>
              <a:rPr lang="en-CA"/>
              <a:t>Have the client depress mandible against mild resistance and feel for contraction, palpate as much as possible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pulent">
  <a:themeElements>
    <a:clrScheme name="Opulent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2017-02-24T20:21:38Z</dcterms:created>
  <dc:creator>Windows</dc:creator>
</cp:coreProperties>
</file>