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45" roundtripDataSignature="AMtx7mj1Hzw+FS5LZD9EyMD7Iz7Bwq+fk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145" Type="http://customschemas.google.com/relationships/presentationmetadata" Target="metadata"/><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 name="Google Shape;16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ef3b5695fe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ef3b5695fe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g2ef3b5695fe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8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50b977f4c9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g250b977f4c9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 name="Google Shape;192;g250b977f4c9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8" name="Google Shape;198;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5" name="Google Shape;205;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 name="Google Shape;211;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7" name="Google Shape;217;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ef3b5695fe_0_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ef3b5695fe_0_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g2ef3b5695fe_0_1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 name="Google Shape;236;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ef3b5695fe_0_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ef3b5695fe_0_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g2ef3b5695fe_0_2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0" name="Google Shape;250;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ef3b5695fe_0_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ef3b5695fe_0_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g2ef3b5695fe_0_3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ef3b5695fe_0_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ef3b5695fe_0_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g2ef3b5695fe_0_4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ef3b5695fe_0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ef3b5695fe_0_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g2ef3b5695fe_0_3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6a6eada124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6a6eada124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g36a6eada124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52525af845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g252525af845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7" name="Google Shape;287;g252525af845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52525af845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g252525af845_0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6" name="Google Shape;296;g252525af845_0_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52525af845_0_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3" name="Google Shape;303;g252525af845_0_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g252525af845_0_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52525af845_0_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2" name="Google Shape;312;g252525af845_0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3" name="Google Shape;313;g252525af845_0_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52525af845_0_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g252525af845_0_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g252525af845_0_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252525af845_0_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g252525af845_0_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8" name="Google Shape;328;g252525af845_0_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52525af845_0_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g252525af845_0_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6" name="Google Shape;336;g252525af845_0_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52525af845_0_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g252525af845_0_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3" name="Google Shape;343;g252525af845_0_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52525af845_0_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g252525af845_0_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2" name="Google Shape;352;g252525af845_0_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52525af845_0_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g252525af845_0_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9" name="Google Shape;359;g252525af845_0_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52525af845_0_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g252525af845_0_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7" name="Google Shape;367;g252525af845_0_7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3" name="Google Shape;373;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10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9" name="Google Shape;379;p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5" name="Google Shape;385;p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52e96746e6_5_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g252e96746e6_5_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2" name="Google Shape;392;g252e96746e6_5_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10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8" name="Google Shape;398;p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10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4" name="Google Shape;404;p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8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0" name="Google Shape;410;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6" name="Google Shape;416;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2" name="Google Shape;422;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9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8" name="Google Shape;428;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9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4" name="Google Shape;434;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0" name="Google Shape;440;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9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6" name="Google Shape;446;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2" name="Google Shape;452;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8" name="Google Shape;458;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4" name="Google Shape;464;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9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0" name="Google Shape;470;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6" name="Google Shape;476;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10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2" name="Google Shape;482;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1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8" name="Google Shape;488;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10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4" name="Google Shape;494;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f644084204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2f644084204_1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g2f644084204_1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52bab421a8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g252bab421a8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8" name="Google Shape;508;g252bab421a8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52bab421a8_0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4" name="Google Shape;514;g252bab421a8_0_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5" name="Google Shape;515;g252bab421a8_0_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252bab421a8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g252bab421a8_0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g252bab421a8_0_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52bab421a8_0_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9" name="Google Shape;529;g252bab421a8_0_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0" name="Google Shape;530;g252bab421a8_0_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252bab421a8_0_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8" name="Google Shape;538;g252bab421a8_0_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9" name="Google Shape;539;g252bab421a8_0_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252bab421a8_0_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6" name="Google Shape;546;g252bab421a8_0_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7" name="Google Shape;547;g252bab421a8_0_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252bab421a8_0_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3" name="Google Shape;553;g252bab421a8_0_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4" name="Google Shape;554;g252bab421a8_0_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252bab421a8_0_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0" name="Google Shape;560;g252bab421a8_0_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1" name="Google Shape;561;g252bab421a8_0_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252e96746e6_5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6" name="Google Shape;566;g252e96746e6_5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7" name="Google Shape;567;g252e96746e6_5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252e96746e6_5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3" name="Google Shape;573;g252e96746e6_5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4" name="Google Shape;574;g252e96746e6_5_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2fd7ed94011_0_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2fd7ed94011_0_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g2fd7ed94011_0_1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8" name="Google Shape;58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2e64f561382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4" name="Google Shape;594;g2e64f561382_1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5" name="Google Shape;595;g2e64f561382_1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1" name="Google Shape;60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9" name="Google Shape;609;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5" name="Google Shape;615;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2" name="Google Shape;622;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9" name="Google Shape;629;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6" name="Google Shape;636;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3" name="Google Shape;643;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60879b3991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360879b3991_0_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0" name="Google Shape;650;g360879b3991_0_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6" name="Google Shape;656;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2" name="Google Shape;662;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9" name="Google Shape;669;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8" name="Google Shape;678;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6" name="Google Shape;686;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36712e3b745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93" name="Google Shape;693;g36712e3b745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4" name="Google Shape;694;g36712e3b745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1" name="Google Shape;701;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362873599a2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362873599a2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8" name="Google Shape;708;g362873599a2_0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4" name="Google Shape;714;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0" name="Google Shape;720;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6" name="Google Shape;726;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2" name="Google Shape;732;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8" name="Google Shape;738;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9" name="Google Shape;739;p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5" name="Google Shape;745;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1" name="Google Shape;751;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7" name="Google Shape;757;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3" name="Google Shape;763;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9" name="Google Shape;769;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Pathogenesis refers both to the mechanism of infection and to the mechanism by which disease develops</a:t>
            </a:r>
            <a:endParaRPr/>
          </a:p>
        </p:txBody>
      </p:sp>
      <p:sp>
        <p:nvSpPr>
          <p:cNvPr id="770" name="Google Shape;770;p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6" name="Google Shape;776;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2" name="Google Shape;782;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8" name="Google Shape;788;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Static – stops from reproducing not necessarily killing cidal kills bacteria</a:t>
            </a:r>
            <a:endParaRPr/>
          </a:p>
        </p:txBody>
      </p:sp>
      <p:sp>
        <p:nvSpPr>
          <p:cNvPr id="789" name="Google Shape;789;p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5" name="Google Shape;795;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1" name="Google Shape;801;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7" name="Google Shape;807;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3" name="Google Shape;813;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9" name="Google Shape;819;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5" name="Google Shape;825;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36a9f591bb1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31" name="Google Shape;831;g36a9f591bb1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2" name="Google Shape;832;g36a9f591bb1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8" name="Google Shape;83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4" name="Google Shape;844;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0" name="Google Shape;85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6" name="Google Shape;856;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2" name="Google Shape;862;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8" name="Google Shape;86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4" name="Google Shape;874;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0" name="Google Shape;880;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6" name="Google Shape;88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2" name="Google Shape;892;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344c32626c0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344c32626c0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9" name="Google Shape;899;g344c32626c0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5" name="Google Shape;905;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2" name="Google Shape;912;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9" name="Google Shape;919;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6" name="Google Shape;926;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3" name="Google Shape;933;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9" name="Google Shape;939;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344c32626c0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344c32626c0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7" name="Google Shape;947;g344c32626c0_0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3" name="Google Shape;953;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9" name="Google Shape;959;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p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5" name="Google Shape;965;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p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1" name="Google Shape;971;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7" name="Google Shape;977;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p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3" name="Google Shape;983;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9" name="Google Shape;989;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5" name="Google Shape;995;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p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1" name="Google Shape;1001;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7" name="Google Shape;1007;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p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3" name="Google Shape;1013;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p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9" name="Google Shape;1019;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p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5" name="Google Shape;1025;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1" name="Google Shape;1031;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p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8" name="Google Shape;1038;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p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4" name="Google Shape;1044;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p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0" name="Google Shape;1050;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p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6" name="Google Shape;1056;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p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2" name="Google Shape;1062;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p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8" name="Google Shape;1068;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p10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4" name="Google Shape;1074;p1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lt2"/>
        </a:solidFill>
      </p:bgPr>
    </p:bg>
    <p:spTree>
      <p:nvGrpSpPr>
        <p:cNvPr id="24" name="Shape 24"/>
        <p:cNvGrpSpPr/>
        <p:nvPr/>
      </p:nvGrpSpPr>
      <p:grpSpPr>
        <a:xfrm>
          <a:off x="0" y="0"/>
          <a:ext cx="0" cy="0"/>
          <a:chOff x="0" y="0"/>
          <a:chExt cx="0" cy="0"/>
        </a:xfrm>
      </p:grpSpPr>
      <p:sp>
        <p:nvSpPr>
          <p:cNvPr id="25" name="Google Shape;25;p110"/>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26" name="Google Shape;26;p110"/>
          <p:cNvSpPr/>
          <p:nvPr/>
        </p:nvSpPr>
        <p:spPr>
          <a:xfrm>
            <a:off x="8991600" y="3048"/>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27" name="Google Shape;27;p110"/>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28" name="Google Shape;28;p110"/>
          <p:cNvSpPr/>
          <p:nvPr/>
        </p:nvSpPr>
        <p:spPr>
          <a:xfrm>
            <a:off x="0" y="0"/>
            <a:ext cx="9144000" cy="2514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29" name="Google Shape;29;p110"/>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30" name="Google Shape;30;p110"/>
          <p:cNvSpPr txBox="1"/>
          <p:nvPr>
            <p:ph idx="1" type="subTitle"/>
          </p:nvPr>
        </p:nvSpPr>
        <p:spPr>
          <a:xfrm>
            <a:off x="1371600" y="28194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320"/>
              </a:spcBef>
              <a:spcAft>
                <a:spcPts val="0"/>
              </a:spcAft>
              <a:buSzPts val="1360"/>
              <a:buNone/>
              <a:defRPr b="1" sz="1600" cap="none">
                <a:solidFill>
                  <a:schemeClr val="dk2"/>
                </a:solidFill>
              </a:defRPr>
            </a:lvl1pPr>
            <a:lvl2pPr lvl="1" algn="ctr">
              <a:lnSpc>
                <a:spcPct val="100000"/>
              </a:lnSpc>
              <a:spcBef>
                <a:spcPts val="360"/>
              </a:spcBef>
              <a:spcAft>
                <a:spcPts val="0"/>
              </a:spcAft>
              <a:buSzPts val="1260"/>
              <a:buNone/>
              <a:defRPr/>
            </a:lvl2pPr>
            <a:lvl3pPr lvl="2" algn="ctr">
              <a:lnSpc>
                <a:spcPct val="100000"/>
              </a:lnSpc>
              <a:spcBef>
                <a:spcPts val="360"/>
              </a:spcBef>
              <a:spcAft>
                <a:spcPts val="0"/>
              </a:spcAft>
              <a:buSzPts val="1350"/>
              <a:buNone/>
              <a:defRPr/>
            </a:lvl3pPr>
            <a:lvl4pPr lvl="3" algn="ctr">
              <a:lnSpc>
                <a:spcPct val="100000"/>
              </a:lnSpc>
              <a:spcBef>
                <a:spcPts val="360"/>
              </a:spcBef>
              <a:spcAft>
                <a:spcPts val="0"/>
              </a:spcAft>
              <a:buSzPts val="1260"/>
              <a:buNone/>
              <a:defRPr/>
            </a:lvl4pPr>
            <a:lvl5pPr lvl="4" algn="ctr">
              <a:lnSpc>
                <a:spcPct val="100000"/>
              </a:lnSpc>
              <a:spcBef>
                <a:spcPts val="360"/>
              </a:spcBef>
              <a:spcAft>
                <a:spcPts val="0"/>
              </a:spcAft>
              <a:buSzPts val="1800"/>
              <a:buNone/>
              <a:defRPr/>
            </a:lvl5pPr>
            <a:lvl6pPr lvl="5" algn="ctr">
              <a:lnSpc>
                <a:spcPct val="100000"/>
              </a:lnSpc>
              <a:spcBef>
                <a:spcPts val="360"/>
              </a:spcBef>
              <a:spcAft>
                <a:spcPts val="0"/>
              </a:spcAft>
              <a:buSzPts val="1440"/>
              <a:buNone/>
              <a:defRPr/>
            </a:lvl6pPr>
            <a:lvl7pPr lvl="6" algn="ctr">
              <a:lnSpc>
                <a:spcPct val="100000"/>
              </a:lnSpc>
              <a:spcBef>
                <a:spcPts val="360"/>
              </a:spcBef>
              <a:spcAft>
                <a:spcPts val="0"/>
              </a:spcAft>
              <a:buSzPts val="162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620"/>
              <a:buNone/>
              <a:defRPr/>
            </a:lvl9pPr>
          </a:lstStyle>
          <a:p/>
        </p:txBody>
      </p:sp>
      <p:sp>
        <p:nvSpPr>
          <p:cNvPr id="31" name="Google Shape;31;p110"/>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10"/>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33" name="Google Shape;33;p110"/>
          <p:cNvCxnSpPr/>
          <p:nvPr/>
        </p:nvCxnSpPr>
        <p:spPr>
          <a:xfrm>
            <a:off x="155448" y="2420112"/>
            <a:ext cx="8833104" cy="0"/>
          </a:xfrm>
          <a:prstGeom prst="straightConnector1">
            <a:avLst/>
          </a:prstGeom>
          <a:noFill/>
          <a:ln cap="flat" cmpd="sng" w="11425">
            <a:solidFill>
              <a:srgbClr val="09B6BE"/>
            </a:solidFill>
            <a:prstDash val="dash"/>
            <a:round/>
            <a:headEnd len="sm" w="sm" type="none"/>
            <a:tailEnd len="sm" w="sm" type="none"/>
          </a:ln>
        </p:spPr>
      </p:cxnSp>
      <p:sp>
        <p:nvSpPr>
          <p:cNvPr id="34" name="Google Shape;34;p110"/>
          <p:cNvSpPr/>
          <p:nvPr/>
        </p:nvSpPr>
        <p:spPr>
          <a:xfrm>
            <a:off x="152400" y="152400"/>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35" name="Google Shape;35;p110"/>
          <p:cNvSpPr/>
          <p:nvPr/>
        </p:nvSpPr>
        <p:spPr>
          <a:xfrm>
            <a:off x="4267200" y="2115312"/>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36" name="Google Shape;36;p110"/>
          <p:cNvSpPr/>
          <p:nvPr/>
        </p:nvSpPr>
        <p:spPr>
          <a:xfrm>
            <a:off x="4361688" y="2209800"/>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37" name="Google Shape;37;p110"/>
          <p:cNvSpPr txBox="1"/>
          <p:nvPr>
            <p:ph idx="12" type="sldNum"/>
          </p:nvPr>
        </p:nvSpPr>
        <p:spPr>
          <a:xfrm>
            <a:off x="4343400" y="2199450"/>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38" name="Google Shape;38;p110"/>
          <p:cNvSpPr txBox="1"/>
          <p:nvPr>
            <p:ph type="ctrTitle"/>
          </p:nvPr>
        </p:nvSpPr>
        <p:spPr>
          <a:xfrm>
            <a:off x="685800" y="381000"/>
            <a:ext cx="7772400" cy="1752600"/>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chemeClr val="accent1"/>
              </a:buClr>
              <a:buSzPts val="4200"/>
              <a:buFont typeface="Georgia"/>
              <a:buNone/>
              <a:defRPr sz="42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solidFill>
          <a:schemeClr val="lt2"/>
        </a:solidFill>
      </p:bgPr>
    </p:bg>
    <p:spTree>
      <p:nvGrpSpPr>
        <p:cNvPr id="39" name="Shape 39"/>
        <p:cNvGrpSpPr/>
        <p:nvPr/>
      </p:nvGrpSpPr>
      <p:grpSpPr>
        <a:xfrm>
          <a:off x="0" y="0"/>
          <a:ext cx="0" cy="0"/>
          <a:chOff x="0" y="0"/>
          <a:chExt cx="0" cy="0"/>
        </a:xfrm>
      </p:grpSpPr>
      <p:sp>
        <p:nvSpPr>
          <p:cNvPr id="40" name="Google Shape;40;p11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09B6BE"/>
              </a:buClr>
              <a:buSzPts val="3300"/>
              <a:buFont typeface="Georgia"/>
              <a:buNone/>
              <a:defRPr>
                <a:solidFill>
                  <a:srgbClr val="09B6B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11"/>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11"/>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11"/>
          <p:cNvSpPr txBox="1"/>
          <p:nvPr>
            <p:ph idx="12" type="sldNum"/>
          </p:nvPr>
        </p:nvSpPr>
        <p:spPr>
          <a:xfrm>
            <a:off x="4361688" y="1026372"/>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44" name="Google Shape;44;p111"/>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45" name="Shape 45"/>
        <p:cNvGrpSpPr/>
        <p:nvPr/>
      </p:nvGrpSpPr>
      <p:grpSpPr>
        <a:xfrm>
          <a:off x="0" y="0"/>
          <a:ext cx="0" cy="0"/>
          <a:chOff x="0" y="0"/>
          <a:chExt cx="0" cy="0"/>
        </a:xfrm>
      </p:grpSpPr>
      <p:sp>
        <p:nvSpPr>
          <p:cNvPr id="46" name="Google Shape;46;p112"/>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47" name="Google Shape;47;p112"/>
          <p:cNvSpPr/>
          <p:nvPr/>
        </p:nvSpPr>
        <p:spPr>
          <a:xfrm>
            <a:off x="0" y="0"/>
            <a:ext cx="9144000" cy="15544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48" name="Google Shape;48;p112"/>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49" name="Google Shape;49;p112"/>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50" name="Google Shape;50;p112"/>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51" name="Google Shape;51;p112"/>
          <p:cNvSpPr/>
          <p:nvPr/>
        </p:nvSpPr>
        <p:spPr>
          <a:xfrm>
            <a:off x="152400" y="158496"/>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52" name="Google Shape;52;p112"/>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12"/>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12"/>
          <p:cNvSpPr txBox="1"/>
          <p:nvPr>
            <p:ph idx="12" type="sldNum"/>
          </p:nvPr>
        </p:nvSpPr>
        <p:spPr>
          <a:xfrm>
            <a:off x="4267200" y="6324600"/>
            <a:ext cx="609600" cy="441324"/>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FFFFFF"/>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55" name="Shape 55"/>
        <p:cNvGrpSpPr/>
        <p:nvPr/>
      </p:nvGrpSpPr>
      <p:grpSpPr>
        <a:xfrm>
          <a:off x="0" y="0"/>
          <a:ext cx="0" cy="0"/>
          <a:chOff x="0" y="0"/>
          <a:chExt cx="0" cy="0"/>
        </a:xfrm>
      </p:grpSpPr>
      <p:sp>
        <p:nvSpPr>
          <p:cNvPr id="56" name="Google Shape;56;p113"/>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57" name="Google Shape;57;p113"/>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58" name="Google Shape;58;p113"/>
          <p:cNvSpPr/>
          <p:nvPr/>
        </p:nvSpPr>
        <p:spPr>
          <a:xfrm>
            <a:off x="0" y="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59" name="Google Shape;59;p113"/>
          <p:cNvSpPr/>
          <p:nvPr/>
        </p:nvSpPr>
        <p:spPr>
          <a:xfrm>
            <a:off x="8991600" y="1905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60" name="Google Shape;60;p113"/>
          <p:cNvSpPr/>
          <p:nvPr/>
        </p:nvSpPr>
        <p:spPr>
          <a:xfrm>
            <a:off x="152400" y="2286000"/>
            <a:ext cx="8833104" cy="3048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61" name="Google Shape;61;p113"/>
          <p:cNvSpPr/>
          <p:nvPr/>
        </p:nvSpPr>
        <p:spPr>
          <a:xfrm>
            <a:off x="155448" y="142352"/>
            <a:ext cx="8833104" cy="213969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62" name="Google Shape;62;p113"/>
          <p:cNvSpPr txBox="1"/>
          <p:nvPr>
            <p:ph idx="1" type="body"/>
          </p:nvPr>
        </p:nvSpPr>
        <p:spPr>
          <a:xfrm>
            <a:off x="1368426" y="2743200"/>
            <a:ext cx="6480174" cy="1673225"/>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320"/>
              </a:spcBef>
              <a:spcAft>
                <a:spcPts val="0"/>
              </a:spcAft>
              <a:buSzPts val="1360"/>
              <a:buNone/>
              <a:defRPr b="1" sz="1600" cap="none">
                <a:solidFill>
                  <a:schemeClr val="dk2"/>
                </a:solidFill>
              </a:defRPr>
            </a:lvl1pPr>
            <a:lvl2pPr indent="-228600" lvl="1" marL="914400" algn="l">
              <a:lnSpc>
                <a:spcPct val="100000"/>
              </a:lnSpc>
              <a:spcBef>
                <a:spcPts val="360"/>
              </a:spcBef>
              <a:spcAft>
                <a:spcPts val="0"/>
              </a:spcAft>
              <a:buSzPts val="1260"/>
              <a:buNone/>
              <a:defRPr sz="1800">
                <a:solidFill>
                  <a:srgbClr val="888888"/>
                </a:solidFill>
              </a:defRPr>
            </a:lvl2pPr>
            <a:lvl3pPr indent="-228600" lvl="2" marL="1371600" algn="l">
              <a:lnSpc>
                <a:spcPct val="100000"/>
              </a:lnSpc>
              <a:spcBef>
                <a:spcPts val="320"/>
              </a:spcBef>
              <a:spcAft>
                <a:spcPts val="0"/>
              </a:spcAft>
              <a:buSzPts val="1200"/>
              <a:buNone/>
              <a:defRPr sz="1600">
                <a:solidFill>
                  <a:srgbClr val="888888"/>
                </a:solidFill>
              </a:defRPr>
            </a:lvl3pPr>
            <a:lvl4pPr indent="-228600" lvl="3" marL="1828800" algn="l">
              <a:lnSpc>
                <a:spcPct val="100000"/>
              </a:lnSpc>
              <a:spcBef>
                <a:spcPts val="280"/>
              </a:spcBef>
              <a:spcAft>
                <a:spcPts val="0"/>
              </a:spcAft>
              <a:buSzPts val="980"/>
              <a:buNone/>
              <a:defRPr sz="1400">
                <a:solidFill>
                  <a:srgbClr val="888888"/>
                </a:solidFill>
              </a:defRPr>
            </a:lvl4pPr>
            <a:lvl5pPr indent="-228600" lvl="4" marL="2286000" algn="l">
              <a:lnSpc>
                <a:spcPct val="100000"/>
              </a:lnSpc>
              <a:spcBef>
                <a:spcPts val="280"/>
              </a:spcBef>
              <a:spcAft>
                <a:spcPts val="0"/>
              </a:spcAft>
              <a:buSzPts val="1400"/>
              <a:buFont typeface="Georgia"/>
              <a:buNone/>
              <a:defRPr sz="1400">
                <a:solidFill>
                  <a:srgbClr val="888888"/>
                </a:solidFill>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63" name="Google Shape;63;p113"/>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64" name="Google Shape;64;p113"/>
          <p:cNvSpPr/>
          <p:nvPr/>
        </p:nvSpPr>
        <p:spPr>
          <a:xfrm>
            <a:off x="152400" y="152400"/>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65" name="Google Shape;65;p113"/>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3"/>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67" name="Google Shape;67;p113"/>
          <p:cNvCxnSpPr/>
          <p:nvPr/>
        </p:nvCxnSpPr>
        <p:spPr>
          <a:xfrm>
            <a:off x="152400" y="2438400"/>
            <a:ext cx="8833104" cy="0"/>
          </a:xfrm>
          <a:prstGeom prst="straightConnector1">
            <a:avLst/>
          </a:prstGeom>
          <a:noFill/>
          <a:ln cap="flat" cmpd="sng" w="11425">
            <a:solidFill>
              <a:srgbClr val="09B6BE"/>
            </a:solidFill>
            <a:prstDash val="dash"/>
            <a:round/>
            <a:headEnd len="sm" w="sm" type="none"/>
            <a:tailEnd len="sm" w="sm" type="none"/>
          </a:ln>
        </p:spPr>
      </p:cxnSp>
      <p:sp>
        <p:nvSpPr>
          <p:cNvPr id="68" name="Google Shape;68;p113"/>
          <p:cNvSpPr/>
          <p:nvPr/>
        </p:nvSpPr>
        <p:spPr>
          <a:xfrm>
            <a:off x="4267200" y="2115312"/>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69" name="Google Shape;69;p113"/>
          <p:cNvSpPr/>
          <p:nvPr/>
        </p:nvSpPr>
        <p:spPr>
          <a:xfrm>
            <a:off x="4361688" y="2209800"/>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70" name="Google Shape;70;p113"/>
          <p:cNvSpPr txBox="1"/>
          <p:nvPr>
            <p:ph idx="12" type="sldNum"/>
          </p:nvPr>
        </p:nvSpPr>
        <p:spPr>
          <a:xfrm>
            <a:off x="4343400" y="2199450"/>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71" name="Google Shape;71;p113"/>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FFFFFF"/>
              </a:buClr>
              <a:buSzPts val="4200"/>
              <a:buFont typeface="Georgia"/>
              <a:buNone/>
              <a:defRPr b="0" sz="4200" cap="none">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bg>
      <p:bgPr>
        <a:solidFill>
          <a:schemeClr val="lt2"/>
        </a:solidFill>
      </p:bgPr>
    </p:bg>
    <p:spTree>
      <p:nvGrpSpPr>
        <p:cNvPr id="72" name="Shape 72"/>
        <p:cNvGrpSpPr/>
        <p:nvPr/>
      </p:nvGrpSpPr>
      <p:grpSpPr>
        <a:xfrm>
          <a:off x="0" y="0"/>
          <a:ext cx="0" cy="0"/>
          <a:chOff x="0" y="0"/>
          <a:chExt cx="0" cy="0"/>
        </a:xfrm>
      </p:grpSpPr>
      <p:sp>
        <p:nvSpPr>
          <p:cNvPr id="73" name="Google Shape;73;p11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09B6B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4"/>
          <p:cNvSpPr txBox="1"/>
          <p:nvPr>
            <p:ph idx="10" type="dt"/>
          </p:nvPr>
        </p:nvSpPr>
        <p:spPr>
          <a:xfrm>
            <a:off x="5791200" y="640994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4"/>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4"/>
          <p:cNvSpPr txBox="1"/>
          <p:nvPr>
            <p:ph idx="12" type="sldNum"/>
          </p:nvPr>
        </p:nvSpPr>
        <p:spPr>
          <a:xfrm>
            <a:off x="4343400" y="1040174"/>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cxnSp>
        <p:nvCxnSpPr>
          <p:cNvPr id="77" name="Google Shape;77;p114"/>
          <p:cNvCxnSpPr/>
          <p:nvPr/>
        </p:nvCxnSpPr>
        <p:spPr>
          <a:xfrm flipH="1" rot="10800000">
            <a:off x="4563080" y="1575652"/>
            <a:ext cx="8921" cy="4819557"/>
          </a:xfrm>
          <a:prstGeom prst="straightConnector1">
            <a:avLst/>
          </a:prstGeom>
          <a:noFill/>
          <a:ln cap="flat" cmpd="sng" w="9525">
            <a:solidFill>
              <a:schemeClr val="dk2"/>
            </a:solidFill>
            <a:prstDash val="dash"/>
            <a:round/>
            <a:headEnd len="sm" w="sm" type="none"/>
            <a:tailEnd len="sm" w="sm" type="none"/>
          </a:ln>
        </p:spPr>
      </p:cxnSp>
      <p:sp>
        <p:nvSpPr>
          <p:cNvPr id="78" name="Google Shape;78;p114"/>
          <p:cNvSpPr txBox="1"/>
          <p:nvPr>
            <p:ph idx="1" type="body"/>
          </p:nvPr>
        </p:nvSpPr>
        <p:spPr>
          <a:xfrm>
            <a:off x="301752" y="1371600"/>
            <a:ext cx="4038600" cy="4681728"/>
          </a:xfrm>
          <a:prstGeom prst="rect">
            <a:avLst/>
          </a:prstGeom>
          <a:noFill/>
          <a:ln>
            <a:noFill/>
          </a:ln>
        </p:spPr>
        <p:txBody>
          <a:bodyPr anchorCtr="0" anchor="t" bIns="45700" lIns="91425" spcFirstLastPara="1" rIns="91425" wrap="square" tIns="45700">
            <a:normAutofit/>
          </a:bodyPr>
          <a:lstStyle>
            <a:lvl1pPr indent="-363537" lvl="0" marL="457200" algn="l">
              <a:lnSpc>
                <a:spcPct val="100000"/>
              </a:lnSpc>
              <a:spcBef>
                <a:spcPts val="500"/>
              </a:spcBef>
              <a:spcAft>
                <a:spcPts val="0"/>
              </a:spcAft>
              <a:buSzPts val="2125"/>
              <a:buChar char="⚫"/>
              <a:defRPr sz="2500"/>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79" name="Google Shape;79;p114"/>
          <p:cNvSpPr txBox="1"/>
          <p:nvPr>
            <p:ph idx="2" type="body"/>
          </p:nvPr>
        </p:nvSpPr>
        <p:spPr>
          <a:xfrm>
            <a:off x="4800600" y="1371600"/>
            <a:ext cx="4038600" cy="4681728"/>
          </a:xfrm>
          <a:prstGeom prst="rect">
            <a:avLst/>
          </a:prstGeom>
          <a:noFill/>
          <a:ln>
            <a:noFill/>
          </a:ln>
        </p:spPr>
        <p:txBody>
          <a:bodyPr anchorCtr="0" anchor="t" bIns="45700" lIns="91425" spcFirstLastPara="1" rIns="91425" wrap="square" tIns="45700">
            <a:normAutofit/>
          </a:bodyPr>
          <a:lstStyle>
            <a:lvl1pPr indent="-363537" lvl="0" marL="457200" algn="l">
              <a:lnSpc>
                <a:spcPct val="100000"/>
              </a:lnSpc>
              <a:spcBef>
                <a:spcPts val="500"/>
              </a:spcBef>
              <a:spcAft>
                <a:spcPts val="0"/>
              </a:spcAft>
              <a:buSzPts val="2125"/>
              <a:buChar char="⚫"/>
              <a:defRPr sz="2500"/>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bg>
      <p:bgPr>
        <a:solidFill>
          <a:schemeClr val="lt2"/>
        </a:solidFill>
      </p:bgPr>
    </p:bg>
    <p:spTree>
      <p:nvGrpSpPr>
        <p:cNvPr id="80" name="Shape 80"/>
        <p:cNvGrpSpPr/>
        <p:nvPr/>
      </p:nvGrpSpPr>
      <p:grpSpPr>
        <a:xfrm>
          <a:off x="0" y="0"/>
          <a:ext cx="0" cy="0"/>
          <a:chOff x="0" y="0"/>
          <a:chExt cx="0" cy="0"/>
        </a:xfrm>
      </p:grpSpPr>
      <p:cxnSp>
        <p:nvCxnSpPr>
          <p:cNvPr id="81" name="Google Shape;81;p115"/>
          <p:cNvCxnSpPr/>
          <p:nvPr/>
        </p:nvCxnSpPr>
        <p:spPr>
          <a:xfrm rot="10800000">
            <a:off x="4572000" y="2200275"/>
            <a:ext cx="0" cy="4187952"/>
          </a:xfrm>
          <a:prstGeom prst="straightConnector1">
            <a:avLst/>
          </a:prstGeom>
          <a:noFill/>
          <a:ln cap="flat" cmpd="sng" w="9525">
            <a:solidFill>
              <a:schemeClr val="dk2"/>
            </a:solidFill>
            <a:prstDash val="dash"/>
            <a:round/>
            <a:headEnd len="sm" w="sm" type="none"/>
            <a:tailEnd len="sm" w="sm" type="none"/>
          </a:ln>
        </p:spPr>
      </p:cxnSp>
      <p:sp>
        <p:nvSpPr>
          <p:cNvPr id="82" name="Google Shape;82;p115"/>
          <p:cNvSpPr/>
          <p:nvPr/>
        </p:nvSpPr>
        <p:spPr>
          <a:xfrm>
            <a:off x="0" y="0"/>
            <a:ext cx="9144000" cy="14478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83" name="Google Shape;83;p115"/>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84" name="Google Shape;84;p115"/>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85" name="Google Shape;85;p115"/>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86" name="Google Shape;86;p115"/>
          <p:cNvSpPr/>
          <p:nvPr/>
        </p:nvSpPr>
        <p:spPr>
          <a:xfrm>
            <a:off x="152400" y="1371600"/>
            <a:ext cx="8833104" cy="914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87" name="Google Shape;87;p115"/>
          <p:cNvSpPr/>
          <p:nvPr/>
        </p:nvSpPr>
        <p:spPr>
          <a:xfrm>
            <a:off x="145923" y="6391656"/>
            <a:ext cx="8833104" cy="310896"/>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88" name="Google Shape;88;p115"/>
          <p:cNvSpPr txBox="1"/>
          <p:nvPr>
            <p:ph idx="1" type="body"/>
          </p:nvPr>
        </p:nvSpPr>
        <p:spPr>
          <a:xfrm>
            <a:off x="301752" y="1524000"/>
            <a:ext cx="4040188" cy="732974"/>
          </a:xfrm>
          <a:prstGeom prst="rect">
            <a:avLst/>
          </a:prstGeom>
          <a:noFill/>
          <a:ln>
            <a:noFill/>
          </a:ln>
          <a:effectLst>
            <a:outerShdw blurRad="50800" rotWithShape="0" dir="5400000" dist="25400">
              <a:srgbClr val="000000">
                <a:alpha val="33725"/>
              </a:srgbClr>
            </a:outerShdw>
          </a:effectLst>
        </p:spPr>
        <p:txBody>
          <a:bodyPr anchorCtr="0" anchor="ctr" bIns="45700" lIns="91425" spcFirstLastPara="1" rIns="91425" wrap="square" tIns="45700">
            <a:noAutofit/>
          </a:bodyPr>
          <a:lstStyle>
            <a:lvl1pPr indent="-228600" lvl="0" marL="457200" algn="l">
              <a:lnSpc>
                <a:spcPct val="100000"/>
              </a:lnSpc>
              <a:spcBef>
                <a:spcPts val="440"/>
              </a:spcBef>
              <a:spcAft>
                <a:spcPts val="0"/>
              </a:spcAft>
              <a:buSzPts val="1870"/>
              <a:buNone/>
              <a:defRPr b="1" sz="2200">
                <a:solidFill>
                  <a:srgbClr val="FFFFFF"/>
                </a:solidFill>
                <a:latin typeface="Georgia"/>
                <a:ea typeface="Georgia"/>
                <a:cs typeface="Georgia"/>
                <a:sym typeface="Georgia"/>
              </a:defRPr>
            </a:lvl1pPr>
            <a:lvl2pPr indent="-228600" lvl="1" marL="914400" algn="l">
              <a:lnSpc>
                <a:spcPct val="100000"/>
              </a:lnSpc>
              <a:spcBef>
                <a:spcPts val="400"/>
              </a:spcBef>
              <a:spcAft>
                <a:spcPts val="0"/>
              </a:spcAft>
              <a:buSzPts val="1400"/>
              <a:buNone/>
              <a:defRPr b="1" sz="2000">
                <a:solidFill>
                  <a:schemeClr val="lt1"/>
                </a:solidFill>
                <a:latin typeface="Georgia"/>
                <a:ea typeface="Georgia"/>
                <a:cs typeface="Georgia"/>
                <a:sym typeface="Georgia"/>
              </a:defRPr>
            </a:lvl2pPr>
            <a:lvl3pPr indent="-228600" lvl="2" marL="1371600" algn="l">
              <a:lnSpc>
                <a:spcPct val="100000"/>
              </a:lnSpc>
              <a:spcBef>
                <a:spcPts val="360"/>
              </a:spcBef>
              <a:spcAft>
                <a:spcPts val="0"/>
              </a:spcAft>
              <a:buSzPts val="1350"/>
              <a:buNone/>
              <a:defRPr b="1" sz="1800">
                <a:solidFill>
                  <a:schemeClr val="lt1"/>
                </a:solidFill>
                <a:latin typeface="Georgia"/>
                <a:ea typeface="Georgia"/>
                <a:cs typeface="Georgia"/>
                <a:sym typeface="Georgia"/>
              </a:defRPr>
            </a:lvl3pPr>
            <a:lvl4pPr indent="-228600" lvl="3" marL="1828800" algn="l">
              <a:lnSpc>
                <a:spcPct val="100000"/>
              </a:lnSpc>
              <a:spcBef>
                <a:spcPts val="320"/>
              </a:spcBef>
              <a:spcAft>
                <a:spcPts val="0"/>
              </a:spcAft>
              <a:buSzPts val="1120"/>
              <a:buNone/>
              <a:defRPr b="1" sz="1600">
                <a:solidFill>
                  <a:schemeClr val="lt1"/>
                </a:solidFill>
                <a:latin typeface="Georgia"/>
                <a:ea typeface="Georgia"/>
                <a:cs typeface="Georgia"/>
                <a:sym typeface="Georgia"/>
              </a:defRPr>
            </a:lvl4pPr>
            <a:lvl5pPr indent="-228600" lvl="4" marL="2286000" algn="l">
              <a:lnSpc>
                <a:spcPct val="100000"/>
              </a:lnSpc>
              <a:spcBef>
                <a:spcPts val="320"/>
              </a:spcBef>
              <a:spcAft>
                <a:spcPts val="0"/>
              </a:spcAft>
              <a:buSzPts val="1600"/>
              <a:buFont typeface="Georgia"/>
              <a:buNone/>
              <a:defRPr b="1" sz="1600">
                <a:solidFill>
                  <a:schemeClr val="lt1"/>
                </a:solidFill>
                <a:latin typeface="Georgia"/>
                <a:ea typeface="Georgia"/>
                <a:cs typeface="Georgia"/>
                <a:sym typeface="Georgia"/>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89" name="Google Shape;89;p115"/>
          <p:cNvSpPr txBox="1"/>
          <p:nvPr>
            <p:ph idx="2" type="body"/>
          </p:nvPr>
        </p:nvSpPr>
        <p:spPr>
          <a:xfrm>
            <a:off x="4791330" y="1524000"/>
            <a:ext cx="4041775" cy="731520"/>
          </a:xfrm>
          <a:prstGeom prst="rect">
            <a:avLst/>
          </a:prstGeom>
          <a:noFill/>
          <a:ln>
            <a:noFill/>
          </a:ln>
          <a:effectLst>
            <a:outerShdw blurRad="50800" rotWithShape="0" dir="5400000" dist="25400">
              <a:srgbClr val="000000">
                <a:alpha val="33725"/>
              </a:srgbClr>
            </a:outerShdw>
          </a:effectLst>
        </p:spPr>
        <p:txBody>
          <a:bodyPr anchorCtr="0" anchor="ctr" bIns="45700" lIns="91425" spcFirstLastPara="1" rIns="91425" wrap="square" tIns="45700">
            <a:noAutofit/>
          </a:bodyPr>
          <a:lstStyle>
            <a:lvl1pPr indent="-228600" lvl="0" marL="457200" algn="l">
              <a:lnSpc>
                <a:spcPct val="100000"/>
              </a:lnSpc>
              <a:spcBef>
                <a:spcPts val="440"/>
              </a:spcBef>
              <a:spcAft>
                <a:spcPts val="0"/>
              </a:spcAft>
              <a:buSzPts val="1870"/>
              <a:buNone/>
              <a:defRPr b="1" sz="2200">
                <a:solidFill>
                  <a:schemeClr val="lt1"/>
                </a:solidFill>
                <a:latin typeface="Georgia"/>
                <a:ea typeface="Georgia"/>
                <a:cs typeface="Georgia"/>
                <a:sym typeface="Georgia"/>
              </a:defRPr>
            </a:lvl1pPr>
            <a:lvl2pPr indent="-228600" lvl="1" marL="914400" algn="l">
              <a:lnSpc>
                <a:spcPct val="100000"/>
              </a:lnSpc>
              <a:spcBef>
                <a:spcPts val="400"/>
              </a:spcBef>
              <a:spcAft>
                <a:spcPts val="0"/>
              </a:spcAft>
              <a:buSzPts val="1400"/>
              <a:buNone/>
              <a:defRPr b="1" sz="2000">
                <a:solidFill>
                  <a:schemeClr val="lt1"/>
                </a:solidFill>
                <a:latin typeface="Georgia"/>
                <a:ea typeface="Georgia"/>
                <a:cs typeface="Georgia"/>
                <a:sym typeface="Georgia"/>
              </a:defRPr>
            </a:lvl2pPr>
            <a:lvl3pPr indent="-228600" lvl="2" marL="1371600" algn="l">
              <a:lnSpc>
                <a:spcPct val="100000"/>
              </a:lnSpc>
              <a:spcBef>
                <a:spcPts val="360"/>
              </a:spcBef>
              <a:spcAft>
                <a:spcPts val="0"/>
              </a:spcAft>
              <a:buSzPts val="1350"/>
              <a:buNone/>
              <a:defRPr b="1" sz="1800">
                <a:solidFill>
                  <a:schemeClr val="lt1"/>
                </a:solidFill>
                <a:latin typeface="Georgia"/>
                <a:ea typeface="Georgia"/>
                <a:cs typeface="Georgia"/>
                <a:sym typeface="Georgia"/>
              </a:defRPr>
            </a:lvl3pPr>
            <a:lvl4pPr indent="-228600" lvl="3" marL="1828800" algn="l">
              <a:lnSpc>
                <a:spcPct val="100000"/>
              </a:lnSpc>
              <a:spcBef>
                <a:spcPts val="320"/>
              </a:spcBef>
              <a:spcAft>
                <a:spcPts val="0"/>
              </a:spcAft>
              <a:buSzPts val="1120"/>
              <a:buNone/>
              <a:defRPr b="1" sz="1600">
                <a:solidFill>
                  <a:schemeClr val="lt1"/>
                </a:solidFill>
                <a:latin typeface="Georgia"/>
                <a:ea typeface="Georgia"/>
                <a:cs typeface="Georgia"/>
                <a:sym typeface="Georgia"/>
              </a:defRPr>
            </a:lvl4pPr>
            <a:lvl5pPr indent="-228600" lvl="4" marL="2286000" algn="l">
              <a:lnSpc>
                <a:spcPct val="100000"/>
              </a:lnSpc>
              <a:spcBef>
                <a:spcPts val="320"/>
              </a:spcBef>
              <a:spcAft>
                <a:spcPts val="0"/>
              </a:spcAft>
              <a:buSzPts val="1600"/>
              <a:buFont typeface="Georgia"/>
              <a:buNone/>
              <a:defRPr b="1" sz="1600">
                <a:solidFill>
                  <a:schemeClr val="lt1"/>
                </a:solidFill>
                <a:latin typeface="Georgia"/>
                <a:ea typeface="Georgia"/>
                <a:cs typeface="Georgia"/>
                <a:sym typeface="Georgia"/>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90" name="Google Shape;90;p115"/>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15"/>
          <p:cNvSpPr txBox="1"/>
          <p:nvPr>
            <p:ph idx="11" type="ftr"/>
          </p:nvPr>
        </p:nvSpPr>
        <p:spPr>
          <a:xfrm>
            <a:off x="304800" y="6409944"/>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92" name="Google Shape;92;p115"/>
          <p:cNvCxnSpPr/>
          <p:nvPr/>
        </p:nvCxnSpPr>
        <p:spPr>
          <a:xfrm>
            <a:off x="152400" y="1280160"/>
            <a:ext cx="8833104" cy="0"/>
          </a:xfrm>
          <a:prstGeom prst="straightConnector1">
            <a:avLst/>
          </a:prstGeom>
          <a:noFill/>
          <a:ln cap="flat" cmpd="sng" w="11425">
            <a:solidFill>
              <a:srgbClr val="09B6BE"/>
            </a:solidFill>
            <a:prstDash val="dash"/>
            <a:round/>
            <a:headEnd len="sm" w="sm" type="none"/>
            <a:tailEnd len="sm" w="sm" type="none"/>
          </a:ln>
        </p:spPr>
      </p:cxnSp>
      <p:sp>
        <p:nvSpPr>
          <p:cNvPr id="93" name="Google Shape;93;p115"/>
          <p:cNvSpPr/>
          <p:nvPr/>
        </p:nvSpPr>
        <p:spPr>
          <a:xfrm>
            <a:off x="152400" y="155448"/>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94" name="Google Shape;94;p115"/>
          <p:cNvSpPr txBox="1"/>
          <p:nvPr>
            <p:ph idx="3" type="body"/>
          </p:nvPr>
        </p:nvSpPr>
        <p:spPr>
          <a:xfrm>
            <a:off x="301752" y="2471383"/>
            <a:ext cx="4041648" cy="3818404"/>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95" name="Google Shape;95;p115"/>
          <p:cNvSpPr txBox="1"/>
          <p:nvPr>
            <p:ph idx="4" type="body"/>
          </p:nvPr>
        </p:nvSpPr>
        <p:spPr>
          <a:xfrm>
            <a:off x="4800600" y="2471383"/>
            <a:ext cx="4038600" cy="3822192"/>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96" name="Google Shape;96;p115"/>
          <p:cNvSpPr/>
          <p:nvPr/>
        </p:nvSpPr>
        <p:spPr>
          <a:xfrm>
            <a:off x="4267200" y="956036"/>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97" name="Google Shape;97;p115"/>
          <p:cNvSpPr/>
          <p:nvPr/>
        </p:nvSpPr>
        <p:spPr>
          <a:xfrm>
            <a:off x="4361688" y="1050524"/>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98" name="Google Shape;98;p115"/>
          <p:cNvSpPr txBox="1"/>
          <p:nvPr>
            <p:ph idx="12" type="sldNum"/>
          </p:nvPr>
        </p:nvSpPr>
        <p:spPr>
          <a:xfrm>
            <a:off x="4343400" y="1042416"/>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99" name="Google Shape;99;p11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09B6B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0" name="Shape 100"/>
        <p:cNvGrpSpPr/>
        <p:nvPr/>
      </p:nvGrpSpPr>
      <p:grpSpPr>
        <a:xfrm>
          <a:off x="0" y="0"/>
          <a:ext cx="0" cy="0"/>
          <a:chOff x="0" y="0"/>
          <a:chExt cx="0" cy="0"/>
        </a:xfrm>
      </p:grpSpPr>
      <p:sp>
        <p:nvSpPr>
          <p:cNvPr id="101" name="Google Shape;101;p11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09B6B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116"/>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116"/>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116"/>
          <p:cNvSpPr txBox="1"/>
          <p:nvPr>
            <p:ph idx="12" type="sldNum"/>
          </p:nvPr>
        </p:nvSpPr>
        <p:spPr>
          <a:xfrm>
            <a:off x="4343400" y="1036020"/>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bg>
      <p:bgPr>
        <a:solidFill>
          <a:schemeClr val="lt1"/>
        </a:solidFill>
      </p:bgPr>
    </p:bg>
    <p:spTree>
      <p:nvGrpSpPr>
        <p:cNvPr id="105" name="Shape 105"/>
        <p:cNvGrpSpPr/>
        <p:nvPr/>
      </p:nvGrpSpPr>
      <p:grpSpPr>
        <a:xfrm>
          <a:off x="0" y="0"/>
          <a:ext cx="0" cy="0"/>
          <a:chOff x="0" y="0"/>
          <a:chExt cx="0" cy="0"/>
        </a:xfrm>
      </p:grpSpPr>
      <p:sp>
        <p:nvSpPr>
          <p:cNvPr id="106" name="Google Shape;106;p117"/>
          <p:cNvSpPr/>
          <p:nvPr/>
        </p:nvSpPr>
        <p:spPr>
          <a:xfrm>
            <a:off x="152400" y="152400"/>
            <a:ext cx="8833104" cy="3048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07" name="Google Shape;107;p117"/>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08" name="Google Shape;108;p117"/>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09" name="Google Shape;109;p117"/>
          <p:cNvSpPr/>
          <p:nvPr/>
        </p:nvSpPr>
        <p:spPr>
          <a:xfrm>
            <a:off x="0" y="0"/>
            <a:ext cx="9144000" cy="118872"/>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10" name="Google Shape;110;p117"/>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11" name="Google Shape;111;p117"/>
          <p:cNvSpPr/>
          <p:nvPr/>
        </p:nvSpPr>
        <p:spPr>
          <a:xfrm>
            <a:off x="152400" y="609600"/>
            <a:ext cx="2743200" cy="5867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12" name="Google Shape;112;p117"/>
          <p:cNvSpPr txBox="1"/>
          <p:nvPr>
            <p:ph type="title"/>
          </p:nvPr>
        </p:nvSpPr>
        <p:spPr>
          <a:xfrm>
            <a:off x="381000" y="914400"/>
            <a:ext cx="2362200" cy="9906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rgbClr val="FFFFFF"/>
              </a:buClr>
              <a:buSzPts val="2200"/>
              <a:buFont typeface="Georgia"/>
              <a:buNone/>
              <a:defRPr b="1" sz="22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117"/>
          <p:cNvSpPr txBox="1"/>
          <p:nvPr>
            <p:ph idx="1" type="body"/>
          </p:nvPr>
        </p:nvSpPr>
        <p:spPr>
          <a:xfrm>
            <a:off x="381000" y="1981200"/>
            <a:ext cx="2362200" cy="41449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20"/>
              </a:spcBef>
              <a:spcAft>
                <a:spcPts val="0"/>
              </a:spcAft>
              <a:buSzPts val="1360"/>
              <a:buNone/>
              <a:defRPr sz="1600">
                <a:solidFill>
                  <a:srgbClr val="FFFFFF"/>
                </a:solidFill>
              </a:defRPr>
            </a:lvl1pPr>
            <a:lvl2pPr indent="-228600" lvl="1" marL="914400" algn="l">
              <a:lnSpc>
                <a:spcPct val="100000"/>
              </a:lnSpc>
              <a:spcBef>
                <a:spcPts val="1000"/>
              </a:spcBef>
              <a:spcAft>
                <a:spcPts val="0"/>
              </a:spcAft>
              <a:buSzPts val="840"/>
              <a:buNone/>
              <a:defRPr sz="1200"/>
            </a:lvl2pPr>
            <a:lvl3pPr indent="-228600" lvl="2" marL="1371600" algn="l">
              <a:lnSpc>
                <a:spcPct val="100000"/>
              </a:lnSpc>
              <a:spcBef>
                <a:spcPts val="200"/>
              </a:spcBef>
              <a:spcAft>
                <a:spcPts val="0"/>
              </a:spcAft>
              <a:buSzPts val="750"/>
              <a:buNone/>
              <a:defRPr sz="1000"/>
            </a:lvl3pPr>
            <a:lvl4pPr indent="-228600" lvl="3" marL="1828800" algn="l">
              <a:lnSpc>
                <a:spcPct val="100000"/>
              </a:lnSpc>
              <a:spcBef>
                <a:spcPts val="180"/>
              </a:spcBef>
              <a:spcAft>
                <a:spcPts val="0"/>
              </a:spcAft>
              <a:buSzPts val="630"/>
              <a:buNone/>
              <a:defRPr sz="900"/>
            </a:lvl4pPr>
            <a:lvl5pPr indent="-228600" lvl="4" marL="2286000" algn="l">
              <a:lnSpc>
                <a:spcPct val="100000"/>
              </a:lnSpc>
              <a:spcBef>
                <a:spcPts val="180"/>
              </a:spcBef>
              <a:spcAft>
                <a:spcPts val="0"/>
              </a:spcAft>
              <a:buSzPts val="900"/>
              <a:buFont typeface="Georgia"/>
              <a:buNone/>
              <a:defRPr sz="900"/>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114" name="Google Shape;114;p117"/>
          <p:cNvSpPr/>
          <p:nvPr/>
        </p:nvSpPr>
        <p:spPr>
          <a:xfrm>
            <a:off x="152400" y="152400"/>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cxnSp>
        <p:nvCxnSpPr>
          <p:cNvPr id="115" name="Google Shape;115;p117"/>
          <p:cNvCxnSpPr/>
          <p:nvPr/>
        </p:nvCxnSpPr>
        <p:spPr>
          <a:xfrm>
            <a:off x="152400" y="533400"/>
            <a:ext cx="8833104" cy="0"/>
          </a:xfrm>
          <a:prstGeom prst="straightConnector1">
            <a:avLst/>
          </a:prstGeom>
          <a:noFill/>
          <a:ln cap="flat" cmpd="sng" w="11425">
            <a:solidFill>
              <a:srgbClr val="09B6BE"/>
            </a:solidFill>
            <a:prstDash val="dash"/>
            <a:round/>
            <a:headEnd len="sm" w="sm" type="none"/>
            <a:tailEnd len="sm" w="sm" type="none"/>
          </a:ln>
        </p:spPr>
      </p:cxnSp>
      <p:sp>
        <p:nvSpPr>
          <p:cNvPr id="116" name="Google Shape;116;p117"/>
          <p:cNvSpPr txBox="1"/>
          <p:nvPr>
            <p:ph idx="2" type="body"/>
          </p:nvPr>
        </p:nvSpPr>
        <p:spPr>
          <a:xfrm>
            <a:off x="3124200" y="685800"/>
            <a:ext cx="5638800" cy="5410200"/>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117" name="Google Shape;117;p117"/>
          <p:cNvSpPr/>
          <p:nvPr/>
        </p:nvSpPr>
        <p:spPr>
          <a:xfrm>
            <a:off x="1295400" y="228600"/>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18" name="Google Shape;118;p117"/>
          <p:cNvSpPr/>
          <p:nvPr/>
        </p:nvSpPr>
        <p:spPr>
          <a:xfrm>
            <a:off x="1389888" y="323088"/>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19" name="Google Shape;119;p117"/>
          <p:cNvSpPr txBox="1"/>
          <p:nvPr>
            <p:ph idx="12" type="sldNum"/>
          </p:nvPr>
        </p:nvSpPr>
        <p:spPr>
          <a:xfrm>
            <a:off x="1371600" y="312738"/>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120" name="Google Shape;120;p117"/>
          <p:cNvSpPr/>
          <p:nvPr/>
        </p:nvSpPr>
        <p:spPr>
          <a:xfrm>
            <a:off x="149352" y="6388385"/>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21" name="Google Shape;121;p117"/>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117"/>
          <p:cNvSpPr txBox="1"/>
          <p:nvPr>
            <p:ph idx="11" type="ftr"/>
          </p:nvPr>
        </p:nvSpPr>
        <p:spPr>
          <a:xfrm>
            <a:off x="301752" y="6410848"/>
            <a:ext cx="338328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23" name="Shape 123"/>
        <p:cNvGrpSpPr/>
        <p:nvPr/>
      </p:nvGrpSpPr>
      <p:grpSpPr>
        <a:xfrm>
          <a:off x="0" y="0"/>
          <a:ext cx="0" cy="0"/>
          <a:chOff x="0" y="0"/>
          <a:chExt cx="0" cy="0"/>
        </a:xfrm>
      </p:grpSpPr>
      <p:cxnSp>
        <p:nvCxnSpPr>
          <p:cNvPr id="124" name="Google Shape;124;p118"/>
          <p:cNvCxnSpPr/>
          <p:nvPr/>
        </p:nvCxnSpPr>
        <p:spPr>
          <a:xfrm>
            <a:off x="152400" y="533400"/>
            <a:ext cx="8833104" cy="0"/>
          </a:xfrm>
          <a:prstGeom prst="straightConnector1">
            <a:avLst/>
          </a:prstGeom>
          <a:noFill/>
          <a:ln cap="flat" cmpd="sng" w="11425">
            <a:solidFill>
              <a:srgbClr val="09B6BE"/>
            </a:solidFill>
            <a:prstDash val="dash"/>
            <a:round/>
            <a:headEnd len="sm" w="sm" type="none"/>
            <a:tailEnd len="sm" w="sm" type="none"/>
          </a:ln>
        </p:spPr>
      </p:cxnSp>
      <p:sp>
        <p:nvSpPr>
          <p:cNvPr id="125" name="Google Shape;125;p118"/>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26" name="Google Shape;126;p118"/>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27" name="Google Shape;127;p118"/>
          <p:cNvSpPr/>
          <p:nvPr/>
        </p:nvSpPr>
        <p:spPr>
          <a:xfrm>
            <a:off x="0" y="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28" name="Google Shape;128;p118"/>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29" name="Google Shape;129;p118"/>
          <p:cNvSpPr/>
          <p:nvPr/>
        </p:nvSpPr>
        <p:spPr>
          <a:xfrm>
            <a:off x="152400" y="152400"/>
            <a:ext cx="8833104" cy="30175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30" name="Google Shape;130;p118"/>
          <p:cNvSpPr/>
          <p:nvPr/>
        </p:nvSpPr>
        <p:spPr>
          <a:xfrm>
            <a:off x="152400" y="609600"/>
            <a:ext cx="2743200" cy="5867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31" name="Google Shape;131;p118"/>
          <p:cNvSpPr/>
          <p:nvPr/>
        </p:nvSpPr>
        <p:spPr>
          <a:xfrm>
            <a:off x="152400" y="155448"/>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32" name="Google Shape;132;p118"/>
          <p:cNvSpPr/>
          <p:nvPr/>
        </p:nvSpPr>
        <p:spPr>
          <a:xfrm>
            <a:off x="1295400" y="228600"/>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33" name="Google Shape;133;p118"/>
          <p:cNvSpPr/>
          <p:nvPr/>
        </p:nvSpPr>
        <p:spPr>
          <a:xfrm>
            <a:off x="1389888" y="323088"/>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34" name="Google Shape;134;p118"/>
          <p:cNvSpPr txBox="1"/>
          <p:nvPr>
            <p:ph idx="12" type="sldNum"/>
          </p:nvPr>
        </p:nvSpPr>
        <p:spPr>
          <a:xfrm>
            <a:off x="1371600" y="312738"/>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135" name="Google Shape;135;p118"/>
          <p:cNvSpPr txBox="1"/>
          <p:nvPr>
            <p:ph type="title"/>
          </p:nvPr>
        </p:nvSpPr>
        <p:spPr>
          <a:xfrm>
            <a:off x="3000375" y="5029200"/>
            <a:ext cx="5867400" cy="1219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2400"/>
              <a:buFont typeface="Georgia"/>
              <a:buNone/>
              <a:defRPr b="1" sz="2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118"/>
          <p:cNvSpPr/>
          <p:nvPr>
            <p:ph idx="2" type="pic"/>
          </p:nvPr>
        </p:nvSpPr>
        <p:spPr>
          <a:xfrm>
            <a:off x="3000375" y="609600"/>
            <a:ext cx="5867400" cy="4267200"/>
          </a:xfrm>
          <a:prstGeom prst="rect">
            <a:avLst/>
          </a:prstGeom>
          <a:noFill/>
          <a:ln>
            <a:noFill/>
          </a:ln>
        </p:spPr>
      </p:sp>
      <p:sp>
        <p:nvSpPr>
          <p:cNvPr id="137" name="Google Shape;137;p118"/>
          <p:cNvSpPr txBox="1"/>
          <p:nvPr>
            <p:ph idx="1" type="body"/>
          </p:nvPr>
        </p:nvSpPr>
        <p:spPr>
          <a:xfrm>
            <a:off x="381000" y="990600"/>
            <a:ext cx="2438400" cy="52578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20"/>
              </a:spcBef>
              <a:spcAft>
                <a:spcPts val="0"/>
              </a:spcAft>
              <a:buSzPts val="1360"/>
              <a:buFont typeface="Georgia"/>
              <a:buNone/>
              <a:defRPr sz="1600">
                <a:solidFill>
                  <a:srgbClr val="FFFFFF"/>
                </a:solidFill>
              </a:defRPr>
            </a:lvl1pPr>
            <a:lvl2pPr indent="-281940" lvl="1" marL="914400" algn="l">
              <a:lnSpc>
                <a:spcPct val="100000"/>
              </a:lnSpc>
              <a:spcBef>
                <a:spcPts val="1000"/>
              </a:spcBef>
              <a:spcAft>
                <a:spcPts val="0"/>
              </a:spcAft>
              <a:buSzPts val="840"/>
              <a:buChar char="⚪"/>
              <a:defRPr sz="1200"/>
            </a:lvl2pPr>
            <a:lvl3pPr indent="-276225" lvl="2" marL="1371600" algn="l">
              <a:lnSpc>
                <a:spcPct val="100000"/>
              </a:lnSpc>
              <a:spcBef>
                <a:spcPts val="200"/>
              </a:spcBef>
              <a:spcAft>
                <a:spcPts val="0"/>
              </a:spcAft>
              <a:buSzPts val="750"/>
              <a:buChar char="⯍"/>
              <a:defRPr sz="1000"/>
            </a:lvl3pPr>
            <a:lvl4pPr indent="-268605" lvl="3" marL="1828800" algn="l">
              <a:lnSpc>
                <a:spcPct val="100000"/>
              </a:lnSpc>
              <a:spcBef>
                <a:spcPts val="180"/>
              </a:spcBef>
              <a:spcAft>
                <a:spcPts val="0"/>
              </a:spcAft>
              <a:buSzPts val="630"/>
              <a:buChar char="?"/>
              <a:defRPr sz="900"/>
            </a:lvl4pPr>
            <a:lvl5pPr indent="-285750" lvl="4" marL="2286000" algn="l">
              <a:lnSpc>
                <a:spcPct val="100000"/>
              </a:lnSpc>
              <a:spcBef>
                <a:spcPts val="180"/>
              </a:spcBef>
              <a:spcAft>
                <a:spcPts val="0"/>
              </a:spcAft>
              <a:buSzPts val="900"/>
              <a:buFont typeface="Georgia"/>
              <a:buChar char="•"/>
              <a:defRPr sz="900"/>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138" name="Google Shape;138;p118"/>
          <p:cNvSpPr/>
          <p:nvPr/>
        </p:nvSpPr>
        <p:spPr>
          <a:xfrm>
            <a:off x="149352" y="6388385"/>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39" name="Google Shape;139;p118"/>
          <p:cNvSpPr txBox="1"/>
          <p:nvPr>
            <p:ph idx="10" type="dt"/>
          </p:nvPr>
        </p:nvSpPr>
        <p:spPr>
          <a:xfrm>
            <a:off x="5788152"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118"/>
          <p:cNvSpPr txBox="1"/>
          <p:nvPr>
            <p:ph idx="11" type="ftr"/>
          </p:nvPr>
        </p:nvSpPr>
        <p:spPr>
          <a:xfrm>
            <a:off x="301752" y="6410848"/>
            <a:ext cx="3584448"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bg>
      <p:bgPr>
        <a:solidFill>
          <a:schemeClr val="lt2"/>
        </a:solidFill>
      </p:bgPr>
    </p:bg>
    <p:spTree>
      <p:nvGrpSpPr>
        <p:cNvPr id="141" name="Shape 141"/>
        <p:cNvGrpSpPr/>
        <p:nvPr/>
      </p:nvGrpSpPr>
      <p:grpSpPr>
        <a:xfrm>
          <a:off x="0" y="0"/>
          <a:ext cx="0" cy="0"/>
          <a:chOff x="0" y="0"/>
          <a:chExt cx="0" cy="0"/>
        </a:xfrm>
      </p:grpSpPr>
      <p:sp>
        <p:nvSpPr>
          <p:cNvPr id="142" name="Google Shape;142;p11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09B6B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119"/>
          <p:cNvSpPr txBox="1"/>
          <p:nvPr>
            <p:ph idx="1" type="body"/>
          </p:nvPr>
        </p:nvSpPr>
        <p:spPr>
          <a:xfrm rot="5400000">
            <a:off x="2269236" y="-443484"/>
            <a:ext cx="4599432" cy="8534400"/>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144" name="Google Shape;144;p119"/>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119"/>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119"/>
          <p:cNvSpPr txBox="1"/>
          <p:nvPr>
            <p:ph idx="12" type="sldNum"/>
          </p:nvPr>
        </p:nvSpPr>
        <p:spPr>
          <a:xfrm>
            <a:off x="4343400" y="1040174"/>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bg>
      <p:bgPr>
        <a:solidFill>
          <a:schemeClr val="lt2"/>
        </a:solidFill>
      </p:bgPr>
    </p:bg>
    <p:spTree>
      <p:nvGrpSpPr>
        <p:cNvPr id="147" name="Shape 147"/>
        <p:cNvGrpSpPr/>
        <p:nvPr/>
      </p:nvGrpSpPr>
      <p:grpSpPr>
        <a:xfrm>
          <a:off x="0" y="0"/>
          <a:ext cx="0" cy="0"/>
          <a:chOff x="0" y="0"/>
          <a:chExt cx="0" cy="0"/>
        </a:xfrm>
      </p:grpSpPr>
      <p:sp>
        <p:nvSpPr>
          <p:cNvPr id="148" name="Google Shape;148;p120"/>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49" name="Google Shape;149;p120"/>
          <p:cNvSpPr/>
          <p:nvPr/>
        </p:nvSpPr>
        <p:spPr>
          <a:xfrm>
            <a:off x="7010400" y="0"/>
            <a:ext cx="21336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50" name="Google Shape;150;p120"/>
          <p:cNvSpPr/>
          <p:nvPr/>
        </p:nvSpPr>
        <p:spPr>
          <a:xfrm>
            <a:off x="0" y="0"/>
            <a:ext cx="9144000" cy="15544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51" name="Google Shape;151;p120"/>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52" name="Google Shape;152;p120"/>
          <p:cNvSpPr/>
          <p:nvPr/>
        </p:nvSpPr>
        <p:spPr>
          <a:xfrm>
            <a:off x="146304" y="6391656"/>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53" name="Google Shape;153;p120"/>
          <p:cNvSpPr/>
          <p:nvPr/>
        </p:nvSpPr>
        <p:spPr>
          <a:xfrm>
            <a:off x="152400" y="155448"/>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cxnSp>
        <p:nvCxnSpPr>
          <p:cNvPr id="154" name="Google Shape;154;p120"/>
          <p:cNvCxnSpPr/>
          <p:nvPr/>
        </p:nvCxnSpPr>
        <p:spPr>
          <a:xfrm rot="5400000">
            <a:off x="4021836" y="3278124"/>
            <a:ext cx="6245352" cy="0"/>
          </a:xfrm>
          <a:prstGeom prst="straightConnector1">
            <a:avLst/>
          </a:prstGeom>
          <a:noFill/>
          <a:ln cap="flat" cmpd="sng" w="9525">
            <a:solidFill>
              <a:srgbClr val="09B6BE"/>
            </a:solidFill>
            <a:prstDash val="dash"/>
            <a:round/>
            <a:headEnd len="sm" w="sm" type="none"/>
            <a:tailEnd len="sm" w="sm" type="none"/>
          </a:ln>
        </p:spPr>
      </p:cxnSp>
      <p:sp>
        <p:nvSpPr>
          <p:cNvPr id="155" name="Google Shape;155;p120"/>
          <p:cNvSpPr/>
          <p:nvPr/>
        </p:nvSpPr>
        <p:spPr>
          <a:xfrm>
            <a:off x="6839712" y="2925763"/>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56" name="Google Shape;156;p120"/>
          <p:cNvSpPr/>
          <p:nvPr/>
        </p:nvSpPr>
        <p:spPr>
          <a:xfrm>
            <a:off x="6934200" y="3020251"/>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157" name="Google Shape;157;p120"/>
          <p:cNvSpPr txBox="1"/>
          <p:nvPr>
            <p:ph idx="12" type="sldNum"/>
          </p:nvPr>
        </p:nvSpPr>
        <p:spPr>
          <a:xfrm>
            <a:off x="6915912" y="3009901"/>
            <a:ext cx="457200" cy="4413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158" name="Google Shape;158;p120"/>
          <p:cNvSpPr txBox="1"/>
          <p:nvPr>
            <p:ph idx="1" type="body"/>
          </p:nvPr>
        </p:nvSpPr>
        <p:spPr>
          <a:xfrm rot="5400000">
            <a:off x="670717" y="-61117"/>
            <a:ext cx="5821366" cy="6553200"/>
          </a:xfrm>
          <a:prstGeom prst="rect">
            <a:avLst/>
          </a:prstGeom>
          <a:noFill/>
          <a:ln>
            <a:noFill/>
          </a:ln>
        </p:spPr>
        <p:txBody>
          <a:bodyPr anchorCtr="0" anchor="t" bIns="45700" lIns="91425" spcFirstLastPara="1" rIns="91425" wrap="square" tIns="45700">
            <a:normAutofit/>
          </a:bodyPr>
          <a:lstStyle>
            <a:lvl1pPr indent="-325755" lvl="0" marL="457200" algn="l">
              <a:lnSpc>
                <a:spcPct val="100000"/>
              </a:lnSpc>
              <a:spcBef>
                <a:spcPts val="360"/>
              </a:spcBef>
              <a:spcAft>
                <a:spcPts val="0"/>
              </a:spcAft>
              <a:buSzPts val="1530"/>
              <a:buChar char="⚫"/>
              <a:defRPr/>
            </a:lvl1pPr>
            <a:lvl2pPr indent="-308610" lvl="1" marL="914400" algn="l">
              <a:lnSpc>
                <a:spcPct val="100000"/>
              </a:lnSpc>
              <a:spcBef>
                <a:spcPts val="360"/>
              </a:spcBef>
              <a:spcAft>
                <a:spcPts val="0"/>
              </a:spcAft>
              <a:buSzPts val="1260"/>
              <a:buChar char="⚪"/>
              <a:defRPr/>
            </a:lvl2pPr>
            <a:lvl3pPr indent="-314325" lvl="2" marL="1371600" algn="l">
              <a:lnSpc>
                <a:spcPct val="100000"/>
              </a:lnSpc>
              <a:spcBef>
                <a:spcPts val="360"/>
              </a:spcBef>
              <a:spcAft>
                <a:spcPts val="0"/>
              </a:spcAft>
              <a:buSzPts val="1350"/>
              <a:buChar char="⯍"/>
              <a:defRPr/>
            </a:lvl3pPr>
            <a:lvl4pPr indent="-308610" lvl="3" marL="1828800" algn="l">
              <a:lnSpc>
                <a:spcPct val="100000"/>
              </a:lnSpc>
              <a:spcBef>
                <a:spcPts val="360"/>
              </a:spcBef>
              <a:spcAft>
                <a:spcPts val="0"/>
              </a:spcAft>
              <a:buSzPts val="1260"/>
              <a:buChar char="?"/>
              <a:defRPr/>
            </a:lvl4pPr>
            <a:lvl5pPr indent="-342900" lvl="4" marL="2286000" algn="l">
              <a:lnSpc>
                <a:spcPct val="100000"/>
              </a:lnSpc>
              <a:spcBef>
                <a:spcPts val="360"/>
              </a:spcBef>
              <a:spcAft>
                <a:spcPts val="0"/>
              </a:spcAft>
              <a:buSzPts val="1800"/>
              <a:buChar char="•"/>
              <a:defRPr/>
            </a:lvl5pPr>
            <a:lvl6pPr indent="-320039" lvl="5" marL="2743200" algn="l">
              <a:lnSpc>
                <a:spcPct val="100000"/>
              </a:lnSpc>
              <a:spcBef>
                <a:spcPts val="360"/>
              </a:spcBef>
              <a:spcAft>
                <a:spcPts val="0"/>
              </a:spcAft>
              <a:buSzPts val="1440"/>
              <a:buChar char="⚫"/>
              <a:defRPr/>
            </a:lvl6pPr>
            <a:lvl7pPr indent="-331470" lvl="6" marL="3200400" algn="l">
              <a:lnSpc>
                <a:spcPct val="100000"/>
              </a:lnSpc>
              <a:spcBef>
                <a:spcPts val="360"/>
              </a:spcBef>
              <a:spcAft>
                <a:spcPts val="0"/>
              </a:spcAft>
              <a:buSzPts val="1620"/>
              <a:buChar char="•"/>
              <a:defRPr/>
            </a:lvl7pPr>
            <a:lvl8pPr indent="-342900" lvl="7" marL="3657600" algn="l">
              <a:lnSpc>
                <a:spcPct val="100000"/>
              </a:lnSpc>
              <a:spcBef>
                <a:spcPts val="360"/>
              </a:spcBef>
              <a:spcAft>
                <a:spcPts val="0"/>
              </a:spcAft>
              <a:buSzPts val="1800"/>
              <a:buChar char="•"/>
              <a:defRPr/>
            </a:lvl8pPr>
            <a:lvl9pPr indent="-331470" lvl="8" marL="4114800" algn="l">
              <a:lnSpc>
                <a:spcPct val="100000"/>
              </a:lnSpc>
              <a:spcBef>
                <a:spcPts val="360"/>
              </a:spcBef>
              <a:spcAft>
                <a:spcPts val="0"/>
              </a:spcAft>
              <a:buSzPts val="1620"/>
              <a:buChar char="•"/>
              <a:defRPr/>
            </a:lvl9pPr>
          </a:lstStyle>
          <a:p/>
        </p:txBody>
      </p:sp>
      <p:sp>
        <p:nvSpPr>
          <p:cNvPr id="159" name="Google Shape;159;p120"/>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120"/>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120"/>
          <p:cNvSpPr txBox="1"/>
          <p:nvPr>
            <p:ph type="title"/>
          </p:nvPr>
        </p:nvSpPr>
        <p:spPr>
          <a:xfrm rot="5400000">
            <a:off x="5189538" y="2506664"/>
            <a:ext cx="5851525" cy="1447800"/>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rgbClr val="09B6B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9"/>
          <p:cNvSpPr/>
          <p:nvPr/>
        </p:nvSpPr>
        <p:spPr>
          <a:xfrm>
            <a:off x="0" y="6705600"/>
            <a:ext cx="9144000" cy="152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1" name="Google Shape;11;p109"/>
          <p:cNvSpPr/>
          <p:nvPr/>
        </p:nvSpPr>
        <p:spPr>
          <a:xfrm>
            <a:off x="0" y="0"/>
            <a:ext cx="9144000" cy="1393371"/>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2" name="Google Shape;12;p109"/>
          <p:cNvSpPr/>
          <p:nvPr/>
        </p:nvSpPr>
        <p:spPr>
          <a:xfrm>
            <a:off x="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3" name="Google Shape;13;p109"/>
          <p:cNvSpPr/>
          <p:nvPr/>
        </p:nvSpPr>
        <p:spPr>
          <a:xfrm>
            <a:off x="8991600" y="0"/>
            <a:ext cx="152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4" name="Google Shape;14;p109"/>
          <p:cNvSpPr/>
          <p:nvPr/>
        </p:nvSpPr>
        <p:spPr>
          <a:xfrm>
            <a:off x="149352" y="6388385"/>
            <a:ext cx="8833104" cy="30956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sp>
        <p:nvSpPr>
          <p:cNvPr id="15" name="Google Shape;15;p109"/>
          <p:cNvSpPr txBox="1"/>
          <p:nvPr>
            <p:ph idx="10" type="dt"/>
          </p:nvPr>
        </p:nvSpPr>
        <p:spPr>
          <a:xfrm>
            <a:off x="5791200" y="6404984"/>
            <a:ext cx="3044952" cy="36576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400" u="none" cap="none" strike="noStrike">
                <a:solidFill>
                  <a:srgbClr val="FFFFFF"/>
                </a:solidFill>
                <a:latin typeface="Georgia"/>
                <a:ea typeface="Georgia"/>
                <a:cs typeface="Georgia"/>
                <a:sym typeface="Georg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9pPr>
          </a:lstStyle>
          <a:p/>
        </p:txBody>
      </p:sp>
      <p:sp>
        <p:nvSpPr>
          <p:cNvPr id="16" name="Google Shape;16;p109"/>
          <p:cNvSpPr txBox="1"/>
          <p:nvPr>
            <p:ph idx="11" type="ftr"/>
          </p:nvPr>
        </p:nvSpPr>
        <p:spPr>
          <a:xfrm>
            <a:off x="304800" y="6410848"/>
            <a:ext cx="3581400" cy="36576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FFFFFF"/>
                </a:solidFill>
                <a:latin typeface="Georgia"/>
                <a:ea typeface="Georgia"/>
                <a:cs typeface="Georgia"/>
                <a:sym typeface="Georg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orgia"/>
                <a:ea typeface="Georgia"/>
                <a:cs typeface="Georgia"/>
                <a:sym typeface="Georgia"/>
              </a:defRPr>
            </a:lvl9pPr>
          </a:lstStyle>
          <a:p/>
        </p:txBody>
      </p:sp>
      <p:sp>
        <p:nvSpPr>
          <p:cNvPr id="17" name="Google Shape;17;p109"/>
          <p:cNvSpPr/>
          <p:nvPr/>
        </p:nvSpPr>
        <p:spPr>
          <a:xfrm>
            <a:off x="152400" y="155448"/>
            <a:ext cx="8833104" cy="6547104"/>
          </a:xfrm>
          <a:prstGeom prst="rect">
            <a:avLst/>
          </a:prstGeom>
          <a:noFill/>
          <a:ln cap="flat" cmpd="sng" w="9525">
            <a:solidFill>
              <a:srgbClr val="09B6B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orgia"/>
              <a:ea typeface="Georgia"/>
              <a:cs typeface="Georgia"/>
              <a:sym typeface="Georgia"/>
            </a:endParaRPr>
          </a:p>
        </p:txBody>
      </p:sp>
      <p:cxnSp>
        <p:nvCxnSpPr>
          <p:cNvPr id="18" name="Google Shape;18;p109"/>
          <p:cNvCxnSpPr/>
          <p:nvPr/>
        </p:nvCxnSpPr>
        <p:spPr>
          <a:xfrm>
            <a:off x="152400" y="1276743"/>
            <a:ext cx="8833104" cy="0"/>
          </a:xfrm>
          <a:prstGeom prst="straightConnector1">
            <a:avLst/>
          </a:prstGeom>
          <a:noFill/>
          <a:ln cap="flat" cmpd="sng" w="9525">
            <a:solidFill>
              <a:srgbClr val="09B6BE"/>
            </a:solidFill>
            <a:prstDash val="dash"/>
            <a:round/>
            <a:headEnd len="sm" w="sm" type="none"/>
            <a:tailEnd len="sm" w="sm" type="none"/>
          </a:ln>
        </p:spPr>
      </p:cxnSp>
      <p:sp>
        <p:nvSpPr>
          <p:cNvPr id="19" name="Google Shape;19;p109"/>
          <p:cNvSpPr/>
          <p:nvPr/>
        </p:nvSpPr>
        <p:spPr>
          <a:xfrm>
            <a:off x="4267200" y="956036"/>
            <a:ext cx="609600" cy="609600"/>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20" name="Google Shape;20;p109"/>
          <p:cNvSpPr/>
          <p:nvPr/>
        </p:nvSpPr>
        <p:spPr>
          <a:xfrm>
            <a:off x="4361688" y="1050524"/>
            <a:ext cx="420624" cy="420624"/>
          </a:xfrm>
          <a:prstGeom prst="ellipse">
            <a:avLst/>
          </a:prstGeom>
          <a:solidFill>
            <a:srgbClr val="FFFFFF"/>
          </a:solidFill>
          <a:ln cap="rnd" cmpd="dbl" w="50800">
            <a:solidFill>
              <a:srgbClr val="09B6B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orgia"/>
              <a:ea typeface="Georgia"/>
              <a:cs typeface="Georgia"/>
              <a:sym typeface="Georgia"/>
            </a:endParaRPr>
          </a:p>
        </p:txBody>
      </p:sp>
      <p:sp>
        <p:nvSpPr>
          <p:cNvPr id="21" name="Google Shape;21;p109"/>
          <p:cNvSpPr txBox="1"/>
          <p:nvPr>
            <p:ph idx="12" type="sldNum"/>
          </p:nvPr>
        </p:nvSpPr>
        <p:spPr>
          <a:xfrm>
            <a:off x="4343400" y="1040174"/>
            <a:ext cx="457200" cy="441325"/>
          </a:xfrm>
          <a:prstGeom prst="rect">
            <a:avLst/>
          </a:prstGeom>
          <a:noFill/>
          <a:ln>
            <a:noFill/>
          </a:ln>
        </p:spPr>
        <p:txBody>
          <a:bodyPr anchorCtr="0" anchor="ctr" bIns="45700" lIns="45700" spcFirstLastPara="1" rIns="45700" wrap="square" tIns="45700">
            <a:normAutofit/>
          </a:bodyPr>
          <a:lstStyle>
            <a:lvl1pPr indent="0" lvl="0"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1pPr>
            <a:lvl2pPr indent="0" lvl="1"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2pPr>
            <a:lvl3pPr indent="0" lvl="2"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3pPr>
            <a:lvl4pPr indent="0" lvl="3"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4pPr>
            <a:lvl5pPr indent="0" lvl="4"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5pPr>
            <a:lvl6pPr indent="0" lvl="5"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6pPr>
            <a:lvl7pPr indent="0" lvl="6"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7pPr>
            <a:lvl8pPr indent="0" lvl="7"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8pPr>
            <a:lvl9pPr indent="0" lvl="8" marL="0" marR="0" rtl="0" algn="ctr">
              <a:lnSpc>
                <a:spcPct val="100000"/>
              </a:lnSpc>
              <a:spcBef>
                <a:spcPts val="0"/>
              </a:spcBef>
              <a:spcAft>
                <a:spcPts val="0"/>
              </a:spcAft>
              <a:buClr>
                <a:srgbClr val="000000"/>
              </a:buClr>
              <a:buSzPts val="1600"/>
              <a:buFont typeface="Arial"/>
              <a:buNone/>
              <a:defRPr b="0" i="0" sz="1600" u="none" cap="none" strike="noStrike">
                <a:solidFill>
                  <a:srgbClr val="09B6BE"/>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CA"/>
              <a:t>‹#›</a:t>
            </a:fld>
            <a:endParaRPr/>
          </a:p>
        </p:txBody>
      </p:sp>
      <p:sp>
        <p:nvSpPr>
          <p:cNvPr id="22" name="Google Shape;22;p10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lvl1pPr lvl="0" marR="0" rtl="0" algn="ctr">
              <a:lnSpc>
                <a:spcPct val="100000"/>
              </a:lnSpc>
              <a:spcBef>
                <a:spcPts val="0"/>
              </a:spcBef>
              <a:spcAft>
                <a:spcPts val="0"/>
              </a:spcAft>
              <a:buClr>
                <a:srgbClr val="09B6BE"/>
              </a:buClr>
              <a:buSzPts val="3300"/>
              <a:buFont typeface="Georgia"/>
              <a:buNone/>
              <a:defRPr b="0" i="0" sz="3300" u="none" cap="none" strike="noStrike">
                <a:solidFill>
                  <a:srgbClr val="09B6BE"/>
                </a:solidFill>
                <a:latin typeface="Georgia"/>
                <a:ea typeface="Georgia"/>
                <a:cs typeface="Georgia"/>
                <a:sym typeface="Georg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3" name="Google Shape;23;p109"/>
          <p:cNvSpPr txBox="1"/>
          <p:nvPr>
            <p:ph idx="1" type="body"/>
          </p:nvPr>
        </p:nvSpPr>
        <p:spPr>
          <a:xfrm>
            <a:off x="301752" y="1524000"/>
            <a:ext cx="8534400" cy="4599432"/>
          </a:xfrm>
          <a:prstGeom prst="rect">
            <a:avLst/>
          </a:prstGeom>
          <a:noFill/>
          <a:ln>
            <a:noFill/>
          </a:ln>
        </p:spPr>
        <p:txBody>
          <a:bodyPr anchorCtr="0" anchor="t" bIns="45700" lIns="91425" spcFirstLastPara="1" rIns="91425" wrap="square" tIns="45700">
            <a:normAutofit/>
          </a:bodyPr>
          <a:lstStyle>
            <a:lvl1pPr indent="-374332" lvl="0" marL="457200" marR="0" rtl="0" algn="l">
              <a:lnSpc>
                <a:spcPct val="100000"/>
              </a:lnSpc>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rtl="0" algn="l">
              <a:lnSpc>
                <a:spcPct val="100000"/>
              </a:lnSpc>
              <a:spcBef>
                <a:spcPts val="44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rtl="0" algn="l">
              <a:lnSpc>
                <a:spcPct val="100000"/>
              </a:lnSpc>
              <a:spcBef>
                <a:spcPts val="400"/>
              </a:spcBef>
              <a:spcAft>
                <a:spcPts val="0"/>
              </a:spcAft>
              <a:buClr>
                <a:schemeClr val="accent3"/>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rtl="0" algn="l">
              <a:lnSpc>
                <a:spcPct val="100000"/>
              </a:lnSpc>
              <a:spcBef>
                <a:spcPts val="400"/>
              </a:spcBef>
              <a:spcAft>
                <a:spcPts val="0"/>
              </a:spcAft>
              <a:buClr>
                <a:schemeClr val="accent4"/>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rtl="0" algn="l">
              <a:lnSpc>
                <a:spcPct val="100000"/>
              </a:lnSpc>
              <a:spcBef>
                <a:spcPts val="360"/>
              </a:spcBef>
              <a:spcAft>
                <a:spcPts val="0"/>
              </a:spcAft>
              <a:buClr>
                <a:schemeClr val="accent5"/>
              </a:buClr>
              <a:buSzPts val="1800"/>
              <a:buFont typeface="Georgia"/>
              <a:buChar char="•"/>
              <a:defRPr b="0" i="0" sz="1800" u="none" cap="none" strike="noStrike">
                <a:solidFill>
                  <a:schemeClr val="dk1"/>
                </a:solidFill>
                <a:latin typeface="Georgia"/>
                <a:ea typeface="Georgia"/>
                <a:cs typeface="Georgia"/>
                <a:sym typeface="Georgia"/>
              </a:defRPr>
            </a:lvl5pPr>
            <a:lvl6pPr indent="-320039" lvl="5" marL="2743200" marR="0" rtl="0" algn="l">
              <a:lnSpc>
                <a:spcPct val="100000"/>
              </a:lnSpc>
              <a:spcBef>
                <a:spcPts val="36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39" lvl="6" marL="3200400" marR="0" rtl="0" algn="l">
              <a:lnSpc>
                <a:spcPct val="100000"/>
              </a:lnSpc>
              <a:spcBef>
                <a:spcPts val="320"/>
              </a:spcBef>
              <a:spcAft>
                <a:spcPts val="0"/>
              </a:spcAft>
              <a:buClr>
                <a:srgbClr val="0D61AD"/>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rtl="0" algn="l">
              <a:lnSpc>
                <a:spcPct val="100000"/>
              </a:lnSpc>
              <a:spcBef>
                <a:spcPts val="320"/>
              </a:spcBef>
              <a:spcAft>
                <a:spcPts val="0"/>
              </a:spcAft>
              <a:buClr>
                <a:srgbClr val="0EB588"/>
              </a:buClr>
              <a:buSzPts val="1600"/>
              <a:buFont typeface="Georgia"/>
              <a:buChar char="•"/>
              <a:defRPr b="0" i="0" sz="1600" u="none" cap="none" strike="noStrike">
                <a:solidFill>
                  <a:schemeClr val="dk1"/>
                </a:solidFill>
                <a:latin typeface="Georgia"/>
                <a:ea typeface="Georgia"/>
                <a:cs typeface="Georgia"/>
                <a:sym typeface="Georgia"/>
              </a:defRPr>
            </a:lvl8pPr>
            <a:lvl9pPr indent="-308609" lvl="8" marL="4114800" marR="0" rtl="0" algn="l">
              <a:lnSpc>
                <a:spcPct val="100000"/>
              </a:lnSpc>
              <a:spcBef>
                <a:spcPts val="280"/>
              </a:spcBef>
              <a:spcAft>
                <a:spcPts val="0"/>
              </a:spcAft>
              <a:buClr>
                <a:srgbClr val="0089BE"/>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youtu.be/GIJK3dwCWCw" TargetMode="External"/><Relationship Id="rId4" Type="http://schemas.openxmlformats.org/officeDocument/2006/relationships/hyperlink" Target="https://youtu.be/2DFN4IBZ3rI" TargetMode="External"/><Relationship Id="rId5" Type="http://schemas.openxmlformats.org/officeDocument/2006/relationships/hyperlink" Target="https://youtu.be/rd2cf5hValM" TargetMode="External"/><Relationship Id="rId6"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youtu.be/AU0-R82Xhmw"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youtu.be/uc6IV85mf3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youtu.be/jRvxnpfCDSo"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5.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youtu.be/ift0xga6bhA"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s://www.who.int/teams/global-hiv-hepatitis-and-stis-programmes/hiv/strategic-information/hiv-data-and-statistics"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hyperlink" Target="https://youtu.be/hor8xLVpCg" TargetMode="External"/><Relationship Id="rId4" Type="http://schemas.openxmlformats.org/officeDocument/2006/relationships/hyperlink" Target="https://youtu.be/ng22Ucr33aw"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2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s://youtu.be/VToE_p_tcPc"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20.png"/><Relationship Id="rId4" Type="http://schemas.openxmlformats.org/officeDocument/2006/relationships/image" Target="../media/image2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2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23.png"/><Relationship Id="rId4" Type="http://schemas.openxmlformats.org/officeDocument/2006/relationships/image" Target="../media/image2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3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hyperlink" Target="https://youtu.be/9axOFtPqS0c"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hyperlink" Target="https://ourworldindata.org/causes-of-death#all-charts"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 Id="rId3" Type="http://schemas.openxmlformats.org/officeDocument/2006/relationships/image" Target="../media/image26.png"/><Relationship Id="rId4" Type="http://schemas.openxmlformats.org/officeDocument/2006/relationships/image" Target="../media/image30.png"/><Relationship Id="rId5" Type="http://schemas.openxmlformats.org/officeDocument/2006/relationships/image" Target="../media/image2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7.xml"/><Relationship Id="rId3" Type="http://schemas.openxmlformats.org/officeDocument/2006/relationships/image" Target="../media/image2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8.xml"/><Relationship Id="rId3" Type="http://schemas.openxmlformats.org/officeDocument/2006/relationships/image" Target="../media/image3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2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0.xml"/><Relationship Id="rId3" Type="http://schemas.openxmlformats.org/officeDocument/2006/relationships/hyperlink" Target="https://youtu.be/frdd_AvA5lo" TargetMode="External"/><Relationship Id="rId4" Type="http://schemas.openxmlformats.org/officeDocument/2006/relationships/image" Target="../media/image3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3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3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3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34.png"/><Relationship Id="rId4" Type="http://schemas.openxmlformats.org/officeDocument/2006/relationships/image" Target="../media/image37.png"/><Relationship Id="rId5" Type="http://schemas.openxmlformats.org/officeDocument/2006/relationships/image" Target="../media/image4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6.xml"/><Relationship Id="rId3" Type="http://schemas.openxmlformats.org/officeDocument/2006/relationships/image" Target="../media/image40.jpg"/><Relationship Id="rId4" Type="http://schemas.openxmlformats.org/officeDocument/2006/relationships/hyperlink" Target="https://youtu.be/ABeBqbBy2Lo"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7.xml"/><Relationship Id="rId3" Type="http://schemas.openxmlformats.org/officeDocument/2006/relationships/hyperlink" Target="https://youtu.be/uOBw_zK3BJ4" TargetMode="External"/><Relationship Id="rId4" Type="http://schemas.openxmlformats.org/officeDocument/2006/relationships/hyperlink" Target="https://youtu.be/jlvXtvWm80A?feature=shared"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8.xml"/><Relationship Id="rId3" Type="http://schemas.openxmlformats.org/officeDocument/2006/relationships/hyperlink" Target="https://youtu.be/qw6jnFqZ-Hk" TargetMode="External"/><Relationship Id="rId4" Type="http://schemas.openxmlformats.org/officeDocument/2006/relationships/image" Target="../media/image4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 Id="rId3" Type="http://schemas.openxmlformats.org/officeDocument/2006/relationships/image" Target="../media/image42.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7.xml"/><Relationship Id="rId3" Type="http://schemas.openxmlformats.org/officeDocument/2006/relationships/image" Target="../media/image4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hyperlink" Target="https://youtu.be/twxPyvdc-EE?feature=shared"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hyperlink" Target="https://youtu.be/yaqpoNi5dog" TargetMode="External"/><Relationship Id="rId4" Type="http://schemas.openxmlformats.org/officeDocument/2006/relationships/hyperlink" Target="https://youtu.be/U7yq-GwbcgE" TargetMode="External"/><Relationship Id="rId5" Type="http://schemas.openxmlformats.org/officeDocument/2006/relationships/hyperlink" Target="https://youtu.be/Gmh01S0msfY"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hyperlink" Target="https://youtu.be/ZvhFeGEDFC8"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5.xml"/><Relationship Id="rId3" Type="http://schemas.openxmlformats.org/officeDocument/2006/relationships/image" Target="../media/image39.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hyperlink" Target="https://youtu.be/gnwKRHBiWb4?feature=shared" TargetMode="External"/><Relationship Id="rId4" Type="http://schemas.openxmlformats.org/officeDocument/2006/relationships/hyperlink" Target="https://youtu.be/fdjBBGJvem0?feature=shared"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 Id="rId3" Type="http://schemas.openxmlformats.org/officeDocument/2006/relationships/hyperlink" Target="https://youtu.be/JYRkXhT1XEs" TargetMode="Externa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hyperlink" Target="https://youtu.be/GWAQjaC0VGw"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hyperlink" Target="https://youtu.be/qC_tkzz2Yak"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hyperlink" Target="https://youtu.be/_tMORbU5c3Y?feature=shared" TargetMode="Externa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hyperlink" Target="https://youtu.be/THLZpWJMK7M" TargetMode="Externa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0.xml"/><Relationship Id="rId3" Type="http://schemas.openxmlformats.org/officeDocument/2006/relationships/hyperlink" Target="https://youtu.be/MYnMXEcHI7U" TargetMode="External"/><Relationship Id="rId4" Type="http://schemas.openxmlformats.org/officeDocument/2006/relationships/hyperlink" Target="https://youtu.be/6P6zBHpWiGA?feature=shared" TargetMode="External"/><Relationship Id="rId5" Type="http://schemas.openxmlformats.org/officeDocument/2006/relationships/hyperlink" Target="https://youtu.be/MvxMJGfPp6w" TargetMode="External"/><Relationship Id="rId6" Type="http://schemas.openxmlformats.org/officeDocument/2006/relationships/hyperlink" Target="https://youtu.be/5DGwOJXSxqg" TargetMode="Externa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1.xml"/><Relationship Id="rId3" Type="http://schemas.openxmlformats.org/officeDocument/2006/relationships/hyperlink" Target="https://youtu.be/TLpzHHbFrHY" TargetMode="External"/><Relationship Id="rId4" Type="http://schemas.openxmlformats.org/officeDocument/2006/relationships/hyperlink" Target="https://youtu.be/1jlsyucUwpo" TargetMode="External"/><Relationship Id="rId5" Type="http://schemas.openxmlformats.org/officeDocument/2006/relationships/hyperlink" Target="https://youtu.be/9NVT6iZP2qg"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image" Target="../media/image45.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3.xml"/><Relationship Id="rId3" Type="http://schemas.openxmlformats.org/officeDocument/2006/relationships/image" Target="../media/image44.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4.xml"/><Relationship Id="rId3" Type="http://schemas.openxmlformats.org/officeDocument/2006/relationships/image" Target="../media/image49.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5.xml"/><Relationship Id="rId3" Type="http://schemas.openxmlformats.org/officeDocument/2006/relationships/hyperlink" Target="https://youtu.be/D9tTi-CDjDU" TargetMode="External"/><Relationship Id="rId4" Type="http://schemas.openxmlformats.org/officeDocument/2006/relationships/hyperlink" Target="https://youtu.be/XPeeCyJReZw" TargetMode="External"/><Relationship Id="rId5" Type="http://schemas.openxmlformats.org/officeDocument/2006/relationships/image" Target="../media/image47.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6.xml"/><Relationship Id="rId3" Type="http://schemas.openxmlformats.org/officeDocument/2006/relationships/hyperlink" Target="https://youtu.be/aTCSwZfaWt4" TargetMode="Externa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7.xml"/><Relationship Id="rId3" Type="http://schemas.openxmlformats.org/officeDocument/2006/relationships/hyperlink" Target="https://youtu.be/DKWFvQ0qHhs" TargetMode="External"/><Relationship Id="rId4" Type="http://schemas.openxmlformats.org/officeDocument/2006/relationships/image" Target="../media/image48.jp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 Id="rId3" Type="http://schemas.openxmlformats.org/officeDocument/2006/relationships/hyperlink" Target="https://youtu.be/F-aqHhXeipo"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 Id="rId3" Type="http://schemas.openxmlformats.org/officeDocument/2006/relationships/hyperlink" Target="https://youtu.be/HO9sAUctPEI" TargetMode="Externa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 Id="rId3" Type="http://schemas.openxmlformats.org/officeDocument/2006/relationships/hyperlink" Target="https://youtu.be/HP6Zf1ff7Sw" TargetMode="Externa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2.xml"/><Relationship Id="rId3" Type="http://schemas.openxmlformats.org/officeDocument/2006/relationships/hyperlink" Target="https://youtu.be/jX7nbfClY-w" TargetMode="External"/><Relationship Id="rId4" Type="http://schemas.openxmlformats.org/officeDocument/2006/relationships/image" Target="../media/image51.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 Id="rId3" Type="http://schemas.openxmlformats.org/officeDocument/2006/relationships/hyperlink" Target="https://youtu.be/asfPabKR5PE" TargetMode="Externa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 Id="rId3" Type="http://schemas.openxmlformats.org/officeDocument/2006/relationships/image" Target="../media/image5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
          <p:cNvSpPr txBox="1"/>
          <p:nvPr>
            <p:ph idx="1" type="subTitle"/>
          </p:nvPr>
        </p:nvSpPr>
        <p:spPr>
          <a:xfrm>
            <a:off x="1371600" y="2819400"/>
            <a:ext cx="6400800" cy="17526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360"/>
              <a:buNone/>
            </a:pPr>
            <a:r>
              <a:t/>
            </a:r>
            <a:endParaRPr sz="2000"/>
          </a:p>
          <a:p>
            <a:pPr indent="0" lvl="0" marL="0" rtl="0" algn="ctr">
              <a:lnSpc>
                <a:spcPct val="100000"/>
              </a:lnSpc>
              <a:spcBef>
                <a:spcPts val="0"/>
              </a:spcBef>
              <a:spcAft>
                <a:spcPts val="0"/>
              </a:spcAft>
              <a:buSzPts val="1360"/>
              <a:buNone/>
            </a:pPr>
            <a:r>
              <a:rPr lang="en-CA" sz="2000"/>
              <a:t>IMMUNE SYSTEM, LYMPHATIC SYSTEM &amp; INFECTIOUS DISEASE</a:t>
            </a:r>
            <a:endParaRPr sz="2000"/>
          </a:p>
          <a:p>
            <a:pPr indent="0" lvl="0" marL="0" rtl="0" algn="ctr">
              <a:lnSpc>
                <a:spcPct val="100000"/>
              </a:lnSpc>
              <a:spcBef>
                <a:spcPts val="320"/>
              </a:spcBef>
              <a:spcAft>
                <a:spcPts val="0"/>
              </a:spcAft>
              <a:buSzPts val="1360"/>
              <a:buNone/>
            </a:pPr>
            <a:r>
              <a:t/>
            </a:r>
            <a:endParaRPr/>
          </a:p>
          <a:p>
            <a:pPr indent="0" lvl="0" marL="0" rtl="0" algn="ctr">
              <a:lnSpc>
                <a:spcPct val="100000"/>
              </a:lnSpc>
              <a:spcBef>
                <a:spcPts val="320"/>
              </a:spcBef>
              <a:spcAft>
                <a:spcPts val="0"/>
              </a:spcAft>
              <a:buSzPts val="1360"/>
              <a:buNone/>
            </a:pPr>
            <a:r>
              <a:rPr lang="en-CA"/>
              <a:t>PRESENTED BY: DR. JIL SIMMONS BSC ND</a:t>
            </a:r>
            <a:endParaRPr/>
          </a:p>
        </p:txBody>
      </p:sp>
      <p:sp>
        <p:nvSpPr>
          <p:cNvPr id="167" name="Google Shape;167;p1"/>
          <p:cNvSpPr txBox="1"/>
          <p:nvPr>
            <p:ph type="ctrTitle"/>
          </p:nvPr>
        </p:nvSpPr>
        <p:spPr>
          <a:xfrm>
            <a:off x="685800" y="381000"/>
            <a:ext cx="7772400" cy="17526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200"/>
              <a:buFont typeface="Georgia"/>
              <a:buNone/>
            </a:pPr>
            <a:r>
              <a:rPr lang="en-CA"/>
              <a:t>Pathophysiology 1</a:t>
            </a:r>
            <a:br>
              <a:rPr lang="en-CA"/>
            </a:br>
            <a:r>
              <a:rPr lang="en-CA"/>
              <a:t>Sections 3 &amp; 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2ef3b5695fe_0_0"/>
          <p:cNvSpPr txBox="1"/>
          <p:nvPr>
            <p:ph type="title"/>
          </p:nvPr>
        </p:nvSpPr>
        <p:spPr>
          <a:xfrm>
            <a:off x="301752" y="228600"/>
            <a:ext cx="8534400" cy="759000"/>
          </a:xfrm>
          <a:prstGeom prst="rect">
            <a:avLst/>
          </a:prstGeom>
        </p:spPr>
        <p:txBody>
          <a:bodyPr anchorCtr="0" anchor="b" bIns="45700" lIns="91425" spcFirstLastPara="1" rIns="91425" wrap="square" tIns="45700">
            <a:normAutofit fontScale="90000"/>
          </a:bodyPr>
          <a:lstStyle/>
          <a:p>
            <a:pPr indent="0" lvl="0" marL="0" rtl="0" algn="ctr">
              <a:spcBef>
                <a:spcPts val="0"/>
              </a:spcBef>
              <a:spcAft>
                <a:spcPts val="0"/>
              </a:spcAft>
              <a:buNone/>
            </a:pPr>
            <a:r>
              <a:rPr lang="en-CA"/>
              <a:t>The Immune System &amp; Lymphatic System- Unit 3</a:t>
            </a:r>
            <a:endParaRPr/>
          </a:p>
        </p:txBody>
      </p:sp>
      <p:sp>
        <p:nvSpPr>
          <p:cNvPr id="174" name="Google Shape;174;g2ef3b5695fe_0_0"/>
          <p:cNvSpPr txBox="1"/>
          <p:nvPr>
            <p:ph idx="1" type="body"/>
          </p:nvPr>
        </p:nvSpPr>
        <p:spPr>
          <a:xfrm>
            <a:off x="301752" y="1527048"/>
            <a:ext cx="8503800" cy="4572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a:t>References: </a:t>
            </a:r>
            <a:endParaRPr/>
          </a:p>
          <a:p>
            <a:pPr indent="0" lvl="0" marL="0" rtl="0" algn="l">
              <a:spcBef>
                <a:spcPts val="360"/>
              </a:spcBef>
              <a:spcAft>
                <a:spcPts val="0"/>
              </a:spcAft>
              <a:buNone/>
            </a:pPr>
            <a:r>
              <a:rPr lang="en-CA"/>
              <a:t>Ch. 9 Mosby’s Pathology for Massage Professionals &amp; Ch. 21 of The Human Body in Health and Illness</a:t>
            </a:r>
            <a:endParaRPr/>
          </a:p>
          <a:p>
            <a:pPr indent="0" lvl="0" marL="0" rtl="0" algn="l">
              <a:spcBef>
                <a:spcPts val="360"/>
              </a:spcBef>
              <a:spcAft>
                <a:spcPts val="0"/>
              </a:spcAft>
              <a:buNone/>
            </a:pPr>
            <a:r>
              <a:t/>
            </a:r>
            <a:endParaRPr/>
          </a:p>
        </p:txBody>
      </p:sp>
      <p:pic>
        <p:nvPicPr>
          <p:cNvPr id="175" name="Google Shape;175;g2ef3b5695fe_0_0"/>
          <p:cNvPicPr preferRelativeResize="0"/>
          <p:nvPr/>
        </p:nvPicPr>
        <p:blipFill>
          <a:blip r:embed="rId3">
            <a:alphaModFix/>
          </a:blip>
          <a:stretch>
            <a:fillRect/>
          </a:stretch>
        </p:blipFill>
        <p:spPr>
          <a:xfrm>
            <a:off x="1828038" y="3150173"/>
            <a:ext cx="5451225" cy="2866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8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Immune System overview</a:t>
            </a:r>
            <a:endParaRPr/>
          </a:p>
        </p:txBody>
      </p:sp>
      <p:sp>
        <p:nvSpPr>
          <p:cNvPr id="181" name="Google Shape;181;p8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u="sng">
                <a:solidFill>
                  <a:schemeClr val="hlink"/>
                </a:solidFill>
                <a:hlinkClick r:id="rId3"/>
              </a:rPr>
              <a:t>https://youtu.be/GIJK3dwCWCw</a:t>
            </a:r>
            <a:endParaRPr/>
          </a:p>
          <a:p>
            <a:pPr indent="-274320" lvl="0" marL="274320" rtl="0" algn="l">
              <a:lnSpc>
                <a:spcPct val="100000"/>
              </a:lnSpc>
              <a:spcBef>
                <a:spcPts val="540"/>
              </a:spcBef>
              <a:spcAft>
                <a:spcPts val="0"/>
              </a:spcAft>
              <a:buSzPts val="2295"/>
              <a:buChar char="⚫"/>
            </a:pPr>
            <a:r>
              <a:rPr lang="en-CA" u="sng">
                <a:solidFill>
                  <a:schemeClr val="hlink"/>
                </a:solidFill>
                <a:hlinkClick r:id="rId4"/>
              </a:rPr>
              <a:t>https://youtu.be/2DFN4IBZ3rI</a:t>
            </a:r>
            <a:endParaRPr/>
          </a:p>
          <a:p>
            <a:pPr indent="-274320" lvl="0" marL="274320" rtl="0" algn="l">
              <a:lnSpc>
                <a:spcPct val="100000"/>
              </a:lnSpc>
              <a:spcBef>
                <a:spcPts val="540"/>
              </a:spcBef>
              <a:spcAft>
                <a:spcPts val="0"/>
              </a:spcAft>
              <a:buSzPts val="2295"/>
              <a:buChar char="⚫"/>
            </a:pPr>
            <a:r>
              <a:rPr lang="en-CA" u="sng">
                <a:solidFill>
                  <a:schemeClr val="hlink"/>
                </a:solidFill>
                <a:hlinkClick r:id="rId5"/>
              </a:rPr>
              <a:t>https://youtu.be/rd2cf5hValM</a:t>
            </a:r>
            <a:endParaRPr/>
          </a:p>
          <a:p>
            <a:pPr indent="0" lvl="0" marL="0" rtl="0" algn="l">
              <a:lnSpc>
                <a:spcPct val="100000"/>
              </a:lnSpc>
              <a:spcBef>
                <a:spcPts val="540"/>
              </a:spcBef>
              <a:spcAft>
                <a:spcPts val="0"/>
              </a:spcAft>
              <a:buSzPts val="2295"/>
              <a:buNone/>
            </a:pPr>
            <a:r>
              <a:t/>
            </a:r>
            <a:endParaRPr/>
          </a:p>
          <a:p>
            <a:pPr indent="0" lvl="0" marL="0" rtl="0" algn="l">
              <a:lnSpc>
                <a:spcPct val="100000"/>
              </a:lnSpc>
              <a:spcBef>
                <a:spcPts val="540"/>
              </a:spcBef>
              <a:spcAft>
                <a:spcPts val="0"/>
              </a:spcAft>
              <a:buSzPts val="2295"/>
              <a:buNone/>
            </a:pPr>
            <a:r>
              <a:t/>
            </a:r>
            <a:endParaRPr/>
          </a:p>
          <a:p>
            <a:pPr indent="0" lvl="0" marL="0" rtl="0" algn="l">
              <a:lnSpc>
                <a:spcPct val="100000"/>
              </a:lnSpc>
              <a:spcBef>
                <a:spcPts val="540"/>
              </a:spcBef>
              <a:spcAft>
                <a:spcPts val="0"/>
              </a:spcAft>
              <a:buSzPts val="2295"/>
              <a:buNone/>
            </a:pPr>
            <a:r>
              <a:t/>
            </a:r>
            <a:endParaRPr/>
          </a:p>
        </p:txBody>
      </p:sp>
      <p:pic>
        <p:nvPicPr>
          <p:cNvPr id="182" name="Google Shape;182;p80"/>
          <p:cNvPicPr preferRelativeResize="0"/>
          <p:nvPr/>
        </p:nvPicPr>
        <p:blipFill>
          <a:blip r:embed="rId6">
            <a:alphaModFix/>
          </a:blip>
          <a:stretch>
            <a:fillRect/>
          </a:stretch>
        </p:blipFill>
        <p:spPr>
          <a:xfrm>
            <a:off x="1899350" y="3082625"/>
            <a:ext cx="5555599" cy="3154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81"/>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Non – Specific Immunity AKA Innate Immunity</a:t>
            </a:r>
            <a:endParaRPr/>
          </a:p>
        </p:txBody>
      </p:sp>
      <p:sp>
        <p:nvSpPr>
          <p:cNvPr id="188" name="Google Shape;188;p81"/>
          <p:cNvSpPr txBox="1"/>
          <p:nvPr>
            <p:ph idx="1" type="body"/>
          </p:nvPr>
        </p:nvSpPr>
        <p:spPr>
          <a:xfrm>
            <a:off x="301752" y="1527048"/>
            <a:ext cx="8503920" cy="5330952"/>
          </a:xfrm>
          <a:prstGeom prst="rect">
            <a:avLst/>
          </a:prstGeom>
          <a:noFill/>
          <a:ln>
            <a:noFill/>
          </a:ln>
        </p:spPr>
        <p:txBody>
          <a:bodyPr anchorCtr="0" anchor="t" bIns="45700" lIns="91425" spcFirstLastPara="1" rIns="91425" wrap="square" tIns="45700">
            <a:normAutofit lnSpcReduction="10000"/>
          </a:bodyPr>
          <a:lstStyle/>
          <a:p>
            <a:pPr indent="457200" lvl="0" marL="914400" rtl="0" algn="l">
              <a:lnSpc>
                <a:spcPct val="100000"/>
              </a:lnSpc>
              <a:spcBef>
                <a:spcPts val="0"/>
              </a:spcBef>
              <a:spcAft>
                <a:spcPts val="0"/>
              </a:spcAft>
              <a:buSzPts val="1530"/>
              <a:buNone/>
            </a:pPr>
            <a:r>
              <a:rPr lang="en-CA" sz="2400"/>
              <a:t>Defenses that you are born with.</a:t>
            </a:r>
            <a:endParaRPr sz="2400"/>
          </a:p>
          <a:p>
            <a:pPr indent="457200" lvl="0" marL="914400" rtl="0" algn="l">
              <a:lnSpc>
                <a:spcPct val="100000"/>
              </a:lnSpc>
              <a:spcBef>
                <a:spcPts val="0"/>
              </a:spcBef>
              <a:spcAft>
                <a:spcPts val="0"/>
              </a:spcAft>
              <a:buSzPts val="1530"/>
              <a:buNone/>
            </a:pPr>
            <a:r>
              <a:t/>
            </a:r>
            <a:endParaRPr sz="2400"/>
          </a:p>
          <a:p>
            <a:pPr indent="0" lvl="0" marL="274320" rtl="0" algn="l">
              <a:lnSpc>
                <a:spcPct val="100000"/>
              </a:lnSpc>
              <a:spcBef>
                <a:spcPts val="0"/>
              </a:spcBef>
              <a:spcAft>
                <a:spcPts val="0"/>
              </a:spcAft>
              <a:buSzPts val="1530"/>
              <a:buNone/>
            </a:pPr>
            <a:r>
              <a:t/>
            </a:r>
            <a:endParaRPr sz="2400"/>
          </a:p>
          <a:p>
            <a:pPr indent="0" lvl="0" marL="274320" rtl="0" algn="l">
              <a:lnSpc>
                <a:spcPct val="100000"/>
              </a:lnSpc>
              <a:spcBef>
                <a:spcPts val="475"/>
              </a:spcBef>
              <a:spcAft>
                <a:spcPts val="0"/>
              </a:spcAft>
              <a:buSzPts val="1530"/>
              <a:buNone/>
            </a:pPr>
            <a:r>
              <a:rPr b="1" lang="en-CA" sz="2400"/>
              <a:t>1st Line of Defense:</a:t>
            </a:r>
            <a:endParaRPr b="1" sz="2400"/>
          </a:p>
          <a:p>
            <a:pPr indent="0" lvl="0" marL="274320" rtl="0" algn="l">
              <a:lnSpc>
                <a:spcPct val="100000"/>
              </a:lnSpc>
              <a:spcBef>
                <a:spcPts val="475"/>
              </a:spcBef>
              <a:spcAft>
                <a:spcPts val="0"/>
              </a:spcAft>
              <a:buSzPts val="1530"/>
              <a:buNone/>
            </a:pPr>
            <a:r>
              <a:t/>
            </a:r>
            <a:endParaRPr sz="2400"/>
          </a:p>
          <a:p>
            <a:pPr indent="0" lvl="0" marL="914400" rtl="0" algn="l">
              <a:lnSpc>
                <a:spcPct val="100000"/>
              </a:lnSpc>
              <a:spcBef>
                <a:spcPts val="323"/>
              </a:spcBef>
              <a:spcAft>
                <a:spcPts val="0"/>
              </a:spcAft>
              <a:buNone/>
            </a:pPr>
            <a:r>
              <a:rPr b="1" lang="en-CA" sz="2400"/>
              <a:t>1) </a:t>
            </a:r>
            <a:r>
              <a:rPr b="1" lang="en-CA" sz="2400"/>
              <a:t>Mechanical barriers </a:t>
            </a:r>
            <a:r>
              <a:rPr lang="en-CA" sz="2400"/>
              <a:t>such as skin, mucous membranes</a:t>
            </a:r>
            <a:endParaRPr sz="2400"/>
          </a:p>
          <a:p>
            <a:pPr indent="0" lvl="0" marL="914400" rtl="0" algn="l">
              <a:lnSpc>
                <a:spcPct val="100000"/>
              </a:lnSpc>
              <a:spcBef>
                <a:spcPts val="323"/>
              </a:spcBef>
              <a:spcAft>
                <a:spcPts val="0"/>
              </a:spcAft>
              <a:buNone/>
            </a:pPr>
            <a:r>
              <a:rPr b="1" lang="en-CA" sz="2400"/>
              <a:t>2) </a:t>
            </a:r>
            <a:r>
              <a:rPr b="1" lang="en-CA" sz="2400"/>
              <a:t>Chemical barriers </a:t>
            </a:r>
            <a:r>
              <a:rPr lang="en-CA" sz="2400"/>
              <a:t>such as lysozyme in tears and saliva, stomach acid, pancreatic enzymes</a:t>
            </a:r>
            <a:endParaRPr sz="2400"/>
          </a:p>
          <a:p>
            <a:pPr indent="0" lvl="0" marL="914400" rtl="0" algn="l">
              <a:lnSpc>
                <a:spcPct val="100000"/>
              </a:lnSpc>
              <a:spcBef>
                <a:spcPts val="323"/>
              </a:spcBef>
              <a:spcAft>
                <a:spcPts val="0"/>
              </a:spcAft>
              <a:buNone/>
            </a:pPr>
            <a:r>
              <a:rPr b="1" lang="en-CA" sz="2400"/>
              <a:t>3) </a:t>
            </a:r>
            <a:r>
              <a:rPr b="1" lang="en-CA" sz="2400"/>
              <a:t>Reflexes </a:t>
            </a:r>
            <a:r>
              <a:rPr lang="en-CA" sz="2400"/>
              <a:t>such as sneezing, coughing, vomiting, diarrhea</a:t>
            </a:r>
            <a:endParaRPr sz="2400"/>
          </a:p>
          <a:p>
            <a:pPr indent="-202533" lvl="1" marL="548640" rtl="0" algn="l">
              <a:lnSpc>
                <a:spcPct val="100000"/>
              </a:lnSpc>
              <a:spcBef>
                <a:spcPts val="323"/>
              </a:spcBef>
              <a:spcAft>
                <a:spcPts val="0"/>
              </a:spcAft>
              <a:buSzPts val="2380"/>
              <a:buNone/>
            </a:pPr>
            <a:r>
              <a:t/>
            </a:r>
            <a:endParaRPr sz="3400"/>
          </a:p>
          <a:p>
            <a:pPr indent="0" lvl="1" marL="274320" rtl="0" algn="l">
              <a:lnSpc>
                <a:spcPct val="100000"/>
              </a:lnSpc>
              <a:spcBef>
                <a:spcPts val="209"/>
              </a:spcBef>
              <a:spcAft>
                <a:spcPts val="0"/>
              </a:spcAft>
              <a:buSzPts val="1540"/>
              <a:buNone/>
            </a:pPr>
            <a:r>
              <a:t/>
            </a:r>
            <a:endParaRPr/>
          </a:p>
          <a:p>
            <a:pPr indent="0" lvl="1" marL="274320" rtl="0" algn="l">
              <a:lnSpc>
                <a:spcPct val="100000"/>
              </a:lnSpc>
              <a:spcBef>
                <a:spcPts val="209"/>
              </a:spcBef>
              <a:spcAft>
                <a:spcPts val="0"/>
              </a:spcAft>
              <a:buSzPts val="1540"/>
              <a:buNone/>
            </a:pPr>
            <a:r>
              <a:rPr lang="en-CA"/>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g250b977f4c9_0_0"/>
          <p:cNvSpPr txBox="1"/>
          <p:nvPr>
            <p:ph type="title"/>
          </p:nvPr>
        </p:nvSpPr>
        <p:spPr>
          <a:xfrm>
            <a:off x="301750" y="228600"/>
            <a:ext cx="8534400" cy="9543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Clr>
                <a:srgbClr val="09B6BE"/>
              </a:buClr>
              <a:buSzPct val="100000"/>
              <a:buFont typeface="Georgia"/>
              <a:buNone/>
            </a:pPr>
            <a:r>
              <a:t/>
            </a:r>
            <a:endParaRPr/>
          </a:p>
          <a:p>
            <a:pPr indent="0" lvl="0" marL="0" rtl="0" algn="ctr">
              <a:lnSpc>
                <a:spcPct val="100000"/>
              </a:lnSpc>
              <a:spcBef>
                <a:spcPts val="0"/>
              </a:spcBef>
              <a:spcAft>
                <a:spcPts val="0"/>
              </a:spcAft>
              <a:buClr>
                <a:schemeClr val="dk1"/>
              </a:buClr>
              <a:buSzPct val="33333"/>
              <a:buFont typeface="Arial"/>
              <a:buNone/>
            </a:pPr>
            <a:r>
              <a:t/>
            </a:r>
            <a:endParaRPr/>
          </a:p>
          <a:p>
            <a:pPr indent="0" lvl="0" marL="0" rtl="0" algn="ctr">
              <a:lnSpc>
                <a:spcPct val="100000"/>
              </a:lnSpc>
              <a:spcBef>
                <a:spcPts val="0"/>
              </a:spcBef>
              <a:spcAft>
                <a:spcPts val="0"/>
              </a:spcAft>
              <a:buClr>
                <a:schemeClr val="dk1"/>
              </a:buClr>
              <a:buSzPct val="33333"/>
              <a:buFont typeface="Arial"/>
              <a:buNone/>
            </a:pPr>
            <a:r>
              <a:rPr lang="en-CA"/>
              <a:t>             Non – Specific Immunity AKA Innate Immunity</a:t>
            </a:r>
            <a:endParaRPr/>
          </a:p>
        </p:txBody>
      </p:sp>
      <p:sp>
        <p:nvSpPr>
          <p:cNvPr id="195" name="Google Shape;195;g250b977f4c9_0_0"/>
          <p:cNvSpPr txBox="1"/>
          <p:nvPr>
            <p:ph idx="1" type="body"/>
          </p:nvPr>
        </p:nvSpPr>
        <p:spPr>
          <a:xfrm>
            <a:off x="301750" y="1527050"/>
            <a:ext cx="8503800" cy="5098800"/>
          </a:xfrm>
          <a:prstGeom prst="rect">
            <a:avLst/>
          </a:prstGeom>
          <a:noFill/>
          <a:ln>
            <a:noFill/>
          </a:ln>
        </p:spPr>
        <p:txBody>
          <a:bodyPr anchorCtr="0" anchor="t" bIns="45700" lIns="91425" spcFirstLastPara="1" rIns="91425" wrap="square" tIns="45700">
            <a:normAutofit fontScale="25000" lnSpcReduction="20000"/>
          </a:bodyPr>
          <a:lstStyle/>
          <a:p>
            <a:pPr indent="0" lvl="0" marL="914400" rtl="0" algn="ctr">
              <a:lnSpc>
                <a:spcPct val="100000"/>
              </a:lnSpc>
              <a:spcBef>
                <a:spcPts val="475"/>
              </a:spcBef>
              <a:spcAft>
                <a:spcPts val="0"/>
              </a:spcAft>
              <a:buNone/>
            </a:pPr>
            <a:r>
              <a:rPr b="1" lang="en-CA" sz="10221">
                <a:solidFill>
                  <a:schemeClr val="dk1"/>
                </a:solidFill>
              </a:rPr>
              <a:t>2</a:t>
            </a:r>
            <a:r>
              <a:rPr b="1" baseline="30000" lang="en-CA" sz="10221">
                <a:solidFill>
                  <a:schemeClr val="dk1"/>
                </a:solidFill>
              </a:rPr>
              <a:t>nd</a:t>
            </a:r>
            <a:r>
              <a:rPr b="1" lang="en-CA" sz="10221">
                <a:solidFill>
                  <a:schemeClr val="dk1"/>
                </a:solidFill>
              </a:rPr>
              <a:t> Line </a:t>
            </a:r>
            <a:r>
              <a:rPr b="1" lang="en-CA" sz="10221">
                <a:solidFill>
                  <a:schemeClr val="dk1"/>
                </a:solidFill>
              </a:rPr>
              <a:t>of Defense</a:t>
            </a:r>
            <a:r>
              <a:rPr b="1" lang="en-CA" sz="9221">
                <a:solidFill>
                  <a:schemeClr val="dk1"/>
                </a:solidFill>
              </a:rPr>
              <a:t>:</a:t>
            </a:r>
            <a:endParaRPr b="1" sz="9221">
              <a:solidFill>
                <a:schemeClr val="dk1"/>
              </a:solidFill>
            </a:endParaRPr>
          </a:p>
          <a:p>
            <a:pPr indent="0" lvl="0" marL="548640" rtl="0" algn="l">
              <a:lnSpc>
                <a:spcPct val="100000"/>
              </a:lnSpc>
              <a:spcBef>
                <a:spcPts val="475"/>
              </a:spcBef>
              <a:spcAft>
                <a:spcPts val="0"/>
              </a:spcAft>
              <a:buSzPct val="44736"/>
              <a:buNone/>
            </a:pPr>
            <a:r>
              <a:t/>
            </a:r>
            <a:endParaRPr sz="7200">
              <a:solidFill>
                <a:schemeClr val="dk1"/>
              </a:solidFill>
            </a:endParaRPr>
          </a:p>
          <a:p>
            <a:pPr indent="0" lvl="0" marL="457200" rtl="0" algn="l">
              <a:lnSpc>
                <a:spcPct val="100000"/>
              </a:lnSpc>
              <a:spcBef>
                <a:spcPts val="323"/>
              </a:spcBef>
              <a:spcAft>
                <a:spcPts val="0"/>
              </a:spcAft>
              <a:buNone/>
            </a:pPr>
            <a:r>
              <a:rPr b="1" lang="en-CA" sz="7383"/>
              <a:t>1)</a:t>
            </a:r>
            <a:r>
              <a:rPr b="1" lang="en-CA" sz="8594"/>
              <a:t>Phagocytosis</a:t>
            </a:r>
            <a:r>
              <a:rPr b="1" lang="en-CA" sz="7383"/>
              <a:t>:</a:t>
            </a:r>
            <a:endParaRPr b="1" sz="7383"/>
          </a:p>
          <a:p>
            <a:pPr indent="0" lvl="0" marL="457200" rtl="0" algn="l">
              <a:lnSpc>
                <a:spcPct val="100000"/>
              </a:lnSpc>
              <a:spcBef>
                <a:spcPts val="323"/>
              </a:spcBef>
              <a:spcAft>
                <a:spcPts val="0"/>
              </a:spcAft>
              <a:buNone/>
            </a:pPr>
            <a:r>
              <a:rPr b="1" i="1" lang="en-CA" sz="7383"/>
              <a:t> </a:t>
            </a:r>
            <a:r>
              <a:rPr b="1" i="1" lang="en-CA" sz="7383"/>
              <a:t>Neutrophils </a:t>
            </a:r>
            <a:r>
              <a:rPr lang="en-CA" sz="7383"/>
              <a:t>roam the bloodstream and gobble up foreign invaders, then they die &amp; become pus.</a:t>
            </a:r>
            <a:endParaRPr sz="7383"/>
          </a:p>
          <a:p>
            <a:pPr indent="0" lvl="1" marL="457200" rtl="0" algn="l">
              <a:lnSpc>
                <a:spcPct val="100000"/>
              </a:lnSpc>
              <a:spcBef>
                <a:spcPts val="323"/>
              </a:spcBef>
              <a:spcAft>
                <a:spcPts val="0"/>
              </a:spcAft>
              <a:buClr>
                <a:schemeClr val="dk1"/>
              </a:buClr>
              <a:buSzPct val="32226"/>
              <a:buFont typeface="Arial"/>
              <a:buNone/>
            </a:pPr>
            <a:r>
              <a:rPr b="1" i="1" lang="en-CA" sz="7383">
                <a:solidFill>
                  <a:schemeClr val="dk1"/>
                </a:solidFill>
              </a:rPr>
              <a:t>Macrophages</a:t>
            </a:r>
            <a:r>
              <a:rPr b="1" lang="en-CA" sz="7383">
                <a:solidFill>
                  <a:schemeClr val="dk1"/>
                </a:solidFill>
              </a:rPr>
              <a:t>- </a:t>
            </a:r>
            <a:r>
              <a:rPr lang="en-CA" sz="7383">
                <a:solidFill>
                  <a:schemeClr val="dk1"/>
                </a:solidFill>
              </a:rPr>
              <a:t>Monocytes after they leave the bloodstream &amp; enter the tissue. Can be free or fixed – in organs such as the liver, lungs, spleen &amp; lymph nodes. After consuming the pathogen, they will stay alive and display antigens on their surface, stimulating adaptive immunity</a:t>
            </a:r>
            <a:r>
              <a:rPr lang="en-CA" sz="11784">
                <a:solidFill>
                  <a:schemeClr val="dk1"/>
                </a:solidFill>
              </a:rPr>
              <a:t>.</a:t>
            </a:r>
            <a:endParaRPr sz="11784">
              <a:solidFill>
                <a:schemeClr val="dk1"/>
              </a:solidFill>
            </a:endParaRPr>
          </a:p>
          <a:p>
            <a:pPr indent="0" lvl="1" marL="457200" rtl="0" algn="l">
              <a:lnSpc>
                <a:spcPct val="100000"/>
              </a:lnSpc>
              <a:spcBef>
                <a:spcPts val="323"/>
              </a:spcBef>
              <a:spcAft>
                <a:spcPts val="0"/>
              </a:spcAft>
              <a:buClr>
                <a:schemeClr val="dk1"/>
              </a:buClr>
              <a:buSzPct val="33515"/>
              <a:buFont typeface="Arial"/>
              <a:buNone/>
            </a:pPr>
            <a:r>
              <a:rPr lang="en-CA" sz="7100" u="sng">
                <a:solidFill>
                  <a:schemeClr val="hlink"/>
                </a:solidFill>
                <a:hlinkClick r:id="rId3"/>
              </a:rPr>
              <a:t>https://youtu.be/AU0-R82Xhmw</a:t>
            </a:r>
            <a:endParaRPr sz="11784">
              <a:solidFill>
                <a:schemeClr val="dk1"/>
              </a:solidFill>
            </a:endParaRPr>
          </a:p>
          <a:p>
            <a:pPr indent="0" lvl="1" marL="457200" rtl="0" algn="l">
              <a:lnSpc>
                <a:spcPct val="100000"/>
              </a:lnSpc>
              <a:spcBef>
                <a:spcPts val="323"/>
              </a:spcBef>
              <a:spcAft>
                <a:spcPts val="0"/>
              </a:spcAft>
              <a:buClr>
                <a:schemeClr val="dk1"/>
              </a:buClr>
              <a:buSzPts val="595"/>
              <a:buFont typeface="Arial"/>
              <a:buNone/>
            </a:pPr>
            <a:r>
              <a:t/>
            </a:r>
            <a:endParaRPr sz="11784">
              <a:solidFill>
                <a:schemeClr val="dk1"/>
              </a:solidFill>
            </a:endParaRPr>
          </a:p>
          <a:p>
            <a:pPr indent="457200" lvl="1" marL="0" rtl="0" algn="l">
              <a:lnSpc>
                <a:spcPct val="100000"/>
              </a:lnSpc>
              <a:spcBef>
                <a:spcPts val="323"/>
              </a:spcBef>
              <a:spcAft>
                <a:spcPts val="0"/>
              </a:spcAft>
              <a:buClr>
                <a:schemeClr val="dk1"/>
              </a:buClr>
              <a:buSzPct val="30570"/>
              <a:buFont typeface="Arial"/>
              <a:buNone/>
            </a:pPr>
            <a:r>
              <a:rPr b="1" lang="en-CA" sz="7783">
                <a:solidFill>
                  <a:schemeClr val="dk1"/>
                </a:solidFill>
              </a:rPr>
              <a:t>2) </a:t>
            </a:r>
            <a:r>
              <a:rPr b="1" lang="en-CA" sz="8076">
                <a:solidFill>
                  <a:schemeClr val="dk1"/>
                </a:solidFill>
              </a:rPr>
              <a:t>Protective Proteins:</a:t>
            </a:r>
            <a:endParaRPr b="1" sz="8076">
              <a:solidFill>
                <a:schemeClr val="dk1"/>
              </a:solidFill>
            </a:endParaRPr>
          </a:p>
          <a:p>
            <a:pPr indent="-250458" lvl="2" marL="822960" rtl="0" algn="l">
              <a:spcBef>
                <a:spcPts val="400"/>
              </a:spcBef>
              <a:spcAft>
                <a:spcPts val="0"/>
              </a:spcAft>
              <a:buSzPct val="93652"/>
              <a:buChar char="⯍"/>
            </a:pPr>
            <a:r>
              <a:rPr b="1" i="1" lang="en-CA" sz="7876"/>
              <a:t>Interferon</a:t>
            </a:r>
            <a:r>
              <a:rPr lang="en-CA" sz="7876"/>
              <a:t> – produced by cells infected with viruses. Sends messages to neighbor cells to protect them.</a:t>
            </a:r>
            <a:endParaRPr sz="7876"/>
          </a:p>
          <a:p>
            <a:pPr indent="-250458" lvl="2" marL="822960" rtl="0" algn="l">
              <a:spcBef>
                <a:spcPts val="400"/>
              </a:spcBef>
              <a:spcAft>
                <a:spcPts val="0"/>
              </a:spcAft>
              <a:buSzPct val="93652"/>
              <a:buChar char="⯍"/>
            </a:pPr>
            <a:r>
              <a:rPr b="1" i="1" lang="en-CA" sz="7876"/>
              <a:t>Complement proteins</a:t>
            </a:r>
            <a:r>
              <a:rPr lang="en-CA" sz="7876"/>
              <a:t>- Circulate in blood. When activated, can punch holes in bacteria. Also play a role in hypersensitivity reactions.</a:t>
            </a:r>
            <a:endParaRPr sz="7876"/>
          </a:p>
          <a:p>
            <a:pPr indent="-133350" lvl="2" marL="822960" rtl="0" algn="l">
              <a:spcBef>
                <a:spcPts val="400"/>
              </a:spcBef>
              <a:spcAft>
                <a:spcPts val="0"/>
              </a:spcAft>
              <a:buClr>
                <a:schemeClr val="dk1"/>
              </a:buClr>
              <a:buSzPct val="75000"/>
              <a:buFont typeface="Arial"/>
              <a:buNone/>
            </a:pPr>
            <a:r>
              <a:t/>
            </a:r>
            <a:endParaRPr/>
          </a:p>
          <a:p>
            <a:pPr indent="0" lvl="1" marL="457200" rtl="0" algn="l">
              <a:lnSpc>
                <a:spcPct val="100000"/>
              </a:lnSpc>
              <a:spcBef>
                <a:spcPts val="323"/>
              </a:spcBef>
              <a:spcAft>
                <a:spcPts val="0"/>
              </a:spcAft>
              <a:buClr>
                <a:schemeClr val="dk1"/>
              </a:buClr>
              <a:buSzPct val="56873"/>
              <a:buFont typeface="Arial"/>
              <a:buNone/>
            </a:pPr>
            <a:r>
              <a:t/>
            </a:r>
            <a:endParaRPr sz="4184">
              <a:solidFill>
                <a:schemeClr val="dk1"/>
              </a:solidFill>
            </a:endParaRPr>
          </a:p>
          <a:p>
            <a:pPr indent="0" lvl="1" marL="274320" rtl="0" algn="l">
              <a:lnSpc>
                <a:spcPct val="100000"/>
              </a:lnSpc>
              <a:spcBef>
                <a:spcPts val="323"/>
              </a:spcBef>
              <a:spcAft>
                <a:spcPts val="0"/>
              </a:spcAft>
              <a:buClr>
                <a:schemeClr val="dk1"/>
              </a:buClr>
              <a:buSzPct val="56873"/>
              <a:buFont typeface="Arial"/>
              <a:buNone/>
            </a:pPr>
            <a:r>
              <a:t/>
            </a:r>
            <a:endParaRPr sz="4184"/>
          </a:p>
          <a:p>
            <a:pPr indent="0" lvl="1" marL="274320" rtl="0" algn="l">
              <a:lnSpc>
                <a:spcPct val="100000"/>
              </a:lnSpc>
              <a:spcBef>
                <a:spcPts val="323"/>
              </a:spcBef>
              <a:spcAft>
                <a:spcPts val="0"/>
              </a:spcAft>
              <a:buClr>
                <a:schemeClr val="dk1"/>
              </a:buClr>
              <a:buSzPct val="79744"/>
              <a:buFont typeface="Arial"/>
              <a:buNone/>
            </a:pPr>
            <a:r>
              <a:t/>
            </a:r>
            <a:endParaRPr sz="2984"/>
          </a:p>
          <a:p>
            <a:pPr indent="0" lvl="1" marL="274320" rtl="0" algn="l">
              <a:lnSpc>
                <a:spcPct val="100000"/>
              </a:lnSpc>
              <a:spcBef>
                <a:spcPts val="323"/>
              </a:spcBef>
              <a:spcAft>
                <a:spcPts val="0"/>
              </a:spcAft>
              <a:buClr>
                <a:schemeClr val="dk1"/>
              </a:buClr>
              <a:buSzPct val="56873"/>
              <a:buFont typeface="Arial"/>
              <a:buNone/>
            </a:pPr>
            <a:r>
              <a:t/>
            </a:r>
            <a:endParaRPr sz="4184"/>
          </a:p>
          <a:p>
            <a:pPr indent="0" lvl="1" marL="274320" rtl="0" algn="l">
              <a:lnSpc>
                <a:spcPct val="100000"/>
              </a:lnSpc>
              <a:spcBef>
                <a:spcPts val="323"/>
              </a:spcBef>
              <a:spcAft>
                <a:spcPts val="0"/>
              </a:spcAft>
              <a:buClr>
                <a:schemeClr val="dk1"/>
              </a:buClr>
              <a:buSzPct val="56873"/>
              <a:buFont typeface="Arial"/>
              <a:buNone/>
            </a:pPr>
            <a:r>
              <a:rPr lang="en-CA" sz="4184"/>
              <a:t>	</a:t>
            </a:r>
            <a:endParaRPr b="1" sz="5184"/>
          </a:p>
          <a:p>
            <a:pPr indent="0" lvl="1" marL="274320" rtl="0" algn="l">
              <a:lnSpc>
                <a:spcPct val="100000"/>
              </a:lnSpc>
              <a:spcBef>
                <a:spcPts val="323"/>
              </a:spcBef>
              <a:spcAft>
                <a:spcPts val="0"/>
              </a:spcAft>
              <a:buClr>
                <a:schemeClr val="dk1"/>
              </a:buClr>
              <a:buSzPct val="70000"/>
              <a:buFont typeface="Arial"/>
              <a:buNone/>
            </a:pPr>
            <a:r>
              <a:t/>
            </a:r>
            <a:endParaRPr sz="3400"/>
          </a:p>
          <a:p>
            <a:pPr indent="0" lvl="1" marL="274320" rtl="0" algn="l">
              <a:lnSpc>
                <a:spcPct val="100000"/>
              </a:lnSpc>
              <a:spcBef>
                <a:spcPts val="323"/>
              </a:spcBef>
              <a:spcAft>
                <a:spcPts val="0"/>
              </a:spcAft>
              <a:buClr>
                <a:schemeClr val="dk1"/>
              </a:buClr>
              <a:buSzPct val="70000"/>
              <a:buFont typeface="Arial"/>
              <a:buNone/>
            </a:pPr>
            <a:r>
              <a:t/>
            </a:r>
            <a:endParaRPr sz="3400"/>
          </a:p>
          <a:p>
            <a:pPr indent="0" lvl="0" marL="0" rtl="0" algn="l">
              <a:lnSpc>
                <a:spcPct val="100000"/>
              </a:lnSpc>
              <a:spcBef>
                <a:spcPts val="360"/>
              </a:spcBef>
              <a:spcAft>
                <a:spcPts val="0"/>
              </a:spcAft>
              <a:buSzPct val="119298"/>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8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Innate Immunity AKA Non-Specific Immunity</a:t>
            </a:r>
            <a:endParaRPr/>
          </a:p>
        </p:txBody>
      </p:sp>
      <p:sp>
        <p:nvSpPr>
          <p:cNvPr id="201" name="Google Shape;201;p8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0" lvl="0" marL="457200" rtl="0" algn="ctr">
              <a:lnSpc>
                <a:spcPct val="100000"/>
              </a:lnSpc>
              <a:spcBef>
                <a:spcPts val="0"/>
              </a:spcBef>
              <a:spcAft>
                <a:spcPts val="0"/>
              </a:spcAft>
              <a:buNone/>
            </a:pPr>
            <a:r>
              <a:rPr b="1" lang="en-CA"/>
              <a:t>2</a:t>
            </a:r>
            <a:r>
              <a:rPr b="1" baseline="30000" lang="en-CA"/>
              <a:t>nd</a:t>
            </a:r>
            <a:r>
              <a:rPr b="1" lang="en-CA"/>
              <a:t> line of defense cont.</a:t>
            </a:r>
            <a:endParaRPr b="1"/>
          </a:p>
          <a:p>
            <a:pPr indent="0" lvl="0" marL="457200" rtl="0" algn="ctr">
              <a:lnSpc>
                <a:spcPct val="100000"/>
              </a:lnSpc>
              <a:spcBef>
                <a:spcPts val="0"/>
              </a:spcBef>
              <a:spcAft>
                <a:spcPts val="0"/>
              </a:spcAft>
              <a:buNone/>
            </a:pPr>
            <a:r>
              <a:t/>
            </a:r>
            <a:endParaRPr b="1"/>
          </a:p>
          <a:p>
            <a:pPr indent="0" lvl="0" marL="0" rtl="0" algn="l">
              <a:lnSpc>
                <a:spcPct val="100000"/>
              </a:lnSpc>
              <a:spcBef>
                <a:spcPts val="440"/>
              </a:spcBef>
              <a:spcAft>
                <a:spcPts val="0"/>
              </a:spcAft>
              <a:buNone/>
            </a:pPr>
            <a:r>
              <a:rPr b="1" lang="en-CA" sz="2200"/>
              <a:t>3) </a:t>
            </a:r>
            <a:r>
              <a:rPr b="1" lang="en-CA" sz="2200"/>
              <a:t>Natural Killer Cells </a:t>
            </a:r>
            <a:r>
              <a:rPr lang="en-CA"/>
              <a:t>– special “assassin” lymphocytes. Roam the bloodstream targeting foreign invaders and cancer cells.</a:t>
            </a:r>
            <a:endParaRPr/>
          </a:p>
          <a:p>
            <a:pPr indent="0" lvl="0" marL="0" rtl="0" algn="l">
              <a:lnSpc>
                <a:spcPct val="100000"/>
              </a:lnSpc>
              <a:spcBef>
                <a:spcPts val="440"/>
              </a:spcBef>
              <a:spcAft>
                <a:spcPts val="0"/>
              </a:spcAft>
              <a:buNone/>
            </a:pPr>
            <a:r>
              <a:t/>
            </a:r>
            <a:endParaRPr/>
          </a:p>
        </p:txBody>
      </p:sp>
      <p:pic>
        <p:nvPicPr>
          <p:cNvPr id="202" name="Google Shape;202;p82"/>
          <p:cNvPicPr preferRelativeResize="0"/>
          <p:nvPr/>
        </p:nvPicPr>
        <p:blipFill>
          <a:blip r:embed="rId3">
            <a:alphaModFix/>
          </a:blip>
          <a:stretch>
            <a:fillRect/>
          </a:stretch>
        </p:blipFill>
        <p:spPr>
          <a:xfrm>
            <a:off x="1939338" y="3886275"/>
            <a:ext cx="5228750" cy="2212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7500" lnSpcReduction="20000"/>
          </a:bodyPr>
          <a:lstStyle/>
          <a:p>
            <a:pPr indent="0" lvl="0" marL="457200" rtl="0" algn="ctr">
              <a:lnSpc>
                <a:spcPct val="100000"/>
              </a:lnSpc>
              <a:spcBef>
                <a:spcPts val="0"/>
              </a:spcBef>
              <a:spcAft>
                <a:spcPts val="0"/>
              </a:spcAft>
              <a:buNone/>
            </a:pPr>
            <a:r>
              <a:rPr b="1" lang="en-CA"/>
              <a:t>2nd Line of Defense Cont.</a:t>
            </a:r>
            <a:endParaRPr b="1"/>
          </a:p>
          <a:p>
            <a:pPr indent="0" lvl="0" marL="457200" rtl="0" algn="l">
              <a:lnSpc>
                <a:spcPct val="100000"/>
              </a:lnSpc>
              <a:spcBef>
                <a:spcPts val="0"/>
              </a:spcBef>
              <a:spcAft>
                <a:spcPts val="0"/>
              </a:spcAft>
              <a:buNone/>
            </a:pPr>
            <a:r>
              <a:t/>
            </a:r>
            <a:endParaRPr/>
          </a:p>
          <a:p>
            <a:pPr indent="0" lvl="0" marL="457200" rtl="0" algn="l">
              <a:lnSpc>
                <a:spcPct val="100000"/>
              </a:lnSpc>
              <a:spcBef>
                <a:spcPts val="0"/>
              </a:spcBef>
              <a:spcAft>
                <a:spcPts val="0"/>
              </a:spcAft>
              <a:buNone/>
            </a:pPr>
            <a:r>
              <a:rPr b="1" lang="en-CA"/>
              <a:t>4) Inflammation-</a:t>
            </a:r>
            <a:endParaRPr b="1"/>
          </a:p>
          <a:p>
            <a:pPr indent="0" lvl="0" marL="457200" rtl="0" algn="l">
              <a:lnSpc>
                <a:spcPct val="100000"/>
              </a:lnSpc>
              <a:spcBef>
                <a:spcPts val="0"/>
              </a:spcBef>
              <a:spcAft>
                <a:spcPts val="0"/>
              </a:spcAft>
              <a:buNone/>
            </a:pPr>
            <a:r>
              <a:t/>
            </a:r>
            <a:endParaRPr/>
          </a:p>
          <a:p>
            <a:pPr indent="0" lvl="0" marL="457200" rtl="0" algn="l">
              <a:lnSpc>
                <a:spcPct val="100000"/>
              </a:lnSpc>
              <a:spcBef>
                <a:spcPts val="0"/>
              </a:spcBef>
              <a:spcAft>
                <a:spcPts val="0"/>
              </a:spcAft>
              <a:buNone/>
            </a:pPr>
            <a:r>
              <a:rPr lang="en-CA"/>
              <a:t>Any injury, including an invasion by microorganisms, causes inflammation in the affected area.</a:t>
            </a:r>
            <a:endParaRPr/>
          </a:p>
          <a:p>
            <a:pPr indent="0" lvl="0" marL="457200" rtl="0" algn="l">
              <a:lnSpc>
                <a:spcPct val="100000"/>
              </a:lnSpc>
              <a:spcBef>
                <a:spcPts val="499"/>
              </a:spcBef>
              <a:spcAft>
                <a:spcPts val="0"/>
              </a:spcAft>
              <a:buNone/>
            </a:pPr>
            <a:r>
              <a:rPr lang="en-CA"/>
              <a:t> Inflammation is a complex reaction where damaged tissue releases substances that cause inflammation and direct the immune system to do the following:</a:t>
            </a:r>
            <a:endParaRPr/>
          </a:p>
          <a:p>
            <a:pPr indent="-259651" lvl="1" marL="548640" rtl="0" algn="l">
              <a:lnSpc>
                <a:spcPct val="100000"/>
              </a:lnSpc>
              <a:spcBef>
                <a:spcPts val="407"/>
              </a:spcBef>
              <a:spcAft>
                <a:spcPts val="0"/>
              </a:spcAft>
              <a:buSzPct val="70000"/>
              <a:buChar char="⚪"/>
            </a:pPr>
            <a:r>
              <a:rPr lang="en-CA"/>
              <a:t>Attack and kill any invaders</a:t>
            </a:r>
            <a:endParaRPr/>
          </a:p>
          <a:p>
            <a:pPr indent="-259651" lvl="1" marL="548640" rtl="0" algn="l">
              <a:lnSpc>
                <a:spcPct val="100000"/>
              </a:lnSpc>
              <a:spcBef>
                <a:spcPts val="407"/>
              </a:spcBef>
              <a:spcAft>
                <a:spcPts val="0"/>
              </a:spcAft>
              <a:buSzPct val="70000"/>
              <a:buChar char="⚪"/>
            </a:pPr>
            <a:r>
              <a:rPr lang="en-CA"/>
              <a:t>Dispose of dead and damaged tissue</a:t>
            </a:r>
            <a:endParaRPr/>
          </a:p>
          <a:p>
            <a:pPr indent="-259651" lvl="1" marL="548640" rtl="0" algn="l">
              <a:lnSpc>
                <a:spcPct val="100000"/>
              </a:lnSpc>
              <a:spcBef>
                <a:spcPts val="407"/>
              </a:spcBef>
              <a:spcAft>
                <a:spcPts val="0"/>
              </a:spcAft>
              <a:buSzPct val="70000"/>
              <a:buChar char="⚪"/>
            </a:pPr>
            <a:r>
              <a:rPr lang="en-CA"/>
              <a:t>Begin the process of repair</a:t>
            </a:r>
            <a:endParaRPr/>
          </a:p>
          <a:p>
            <a:pPr indent="0" lvl="0" marL="457200" rtl="0" algn="l">
              <a:lnSpc>
                <a:spcPct val="100000"/>
              </a:lnSpc>
              <a:spcBef>
                <a:spcPts val="499"/>
              </a:spcBef>
              <a:spcAft>
                <a:spcPts val="0"/>
              </a:spcAft>
              <a:buNone/>
            </a:pPr>
            <a:r>
              <a:rPr lang="en-CA"/>
              <a:t>Inflammation may not be enough to overcome large numbers of microorganisms.</a:t>
            </a:r>
            <a:endParaRPr/>
          </a:p>
          <a:p>
            <a:pPr indent="0" lvl="0" marL="457200" rtl="0" algn="l">
              <a:lnSpc>
                <a:spcPct val="100000"/>
              </a:lnSpc>
              <a:spcBef>
                <a:spcPts val="499"/>
              </a:spcBef>
              <a:spcAft>
                <a:spcPts val="0"/>
              </a:spcAft>
              <a:buNone/>
            </a:pPr>
            <a:r>
              <a:rPr lang="en-CA" u="sng">
                <a:solidFill>
                  <a:schemeClr val="hlink"/>
                </a:solidFill>
                <a:hlinkClick r:id="rId3"/>
              </a:rPr>
              <a:t>https://youtu.be/uc6IV85mf3s</a:t>
            </a:r>
            <a:endParaRPr/>
          </a:p>
          <a:p>
            <a:pPr indent="-139544" lvl="0" marL="274320" rtl="0" algn="l">
              <a:lnSpc>
                <a:spcPct val="100000"/>
              </a:lnSpc>
              <a:spcBef>
                <a:spcPts val="499"/>
              </a:spcBef>
              <a:spcAft>
                <a:spcPts val="0"/>
              </a:spcAft>
              <a:buSzPct val="85000"/>
              <a:buNone/>
            </a:pPr>
            <a:r>
              <a:t/>
            </a:r>
            <a:endParaRPr/>
          </a:p>
        </p:txBody>
      </p:sp>
      <p:sp>
        <p:nvSpPr>
          <p:cNvPr id="208" name="Google Shape;208;p36"/>
          <p:cNvSpPr txBox="1"/>
          <p:nvPr/>
        </p:nvSpPr>
        <p:spPr>
          <a:xfrm>
            <a:off x="658000" y="400225"/>
            <a:ext cx="7956900" cy="59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CA" sz="2700">
                <a:solidFill>
                  <a:schemeClr val="accent2"/>
                </a:solidFill>
                <a:latin typeface="Georgia"/>
                <a:ea typeface="Georgia"/>
                <a:cs typeface="Georgia"/>
                <a:sym typeface="Georgia"/>
              </a:rPr>
              <a:t>Innate or N0n-Specific Immunity</a:t>
            </a:r>
            <a:endParaRPr sz="2700">
              <a:solidFill>
                <a:schemeClr val="accent2"/>
              </a:solidFill>
              <a:latin typeface="Georgia"/>
              <a:ea typeface="Georgia"/>
              <a:cs typeface="Georgia"/>
              <a:sym typeface="Georgi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OVERVIEW OF INFLAMMATION</a:t>
            </a:r>
            <a:endParaRPr/>
          </a:p>
        </p:txBody>
      </p:sp>
      <p:sp>
        <p:nvSpPr>
          <p:cNvPr id="214" name="Google Shape;214;p37"/>
          <p:cNvSpPr txBox="1"/>
          <p:nvPr>
            <p:ph idx="1" type="body"/>
          </p:nvPr>
        </p:nvSpPr>
        <p:spPr>
          <a:xfrm>
            <a:off x="301752" y="1527048"/>
            <a:ext cx="8503920" cy="4854280"/>
          </a:xfrm>
          <a:prstGeom prst="rect">
            <a:avLst/>
          </a:prstGeom>
          <a:noFill/>
          <a:ln>
            <a:noFill/>
          </a:ln>
        </p:spPr>
        <p:txBody>
          <a:bodyPr anchorCtr="0" anchor="t" bIns="45700" lIns="91425" spcFirstLastPara="1" rIns="91425" wrap="square" tIns="45700">
            <a:normAutofit fontScale="70000"/>
          </a:bodyPr>
          <a:lstStyle/>
          <a:p>
            <a:pPr indent="0" lvl="0" marL="457200" rtl="0" algn="l">
              <a:lnSpc>
                <a:spcPct val="100000"/>
              </a:lnSpc>
              <a:spcBef>
                <a:spcPts val="0"/>
              </a:spcBef>
              <a:spcAft>
                <a:spcPts val="0"/>
              </a:spcAft>
              <a:buNone/>
            </a:pPr>
            <a:r>
              <a:rPr b="1" lang="en-CA" sz="2985"/>
              <a:t>Inflammation is characterized by 4 features: Redness, swelling, heat &amp; Pain.</a:t>
            </a:r>
            <a:endParaRPr b="1" sz="2985"/>
          </a:p>
          <a:p>
            <a:pPr indent="0" lvl="0" marL="457200" rtl="0" algn="l">
              <a:lnSpc>
                <a:spcPct val="100000"/>
              </a:lnSpc>
              <a:spcBef>
                <a:spcPts val="0"/>
              </a:spcBef>
              <a:spcAft>
                <a:spcPts val="0"/>
              </a:spcAft>
              <a:buNone/>
            </a:pPr>
            <a:r>
              <a:rPr lang="en-CA"/>
              <a:t>During inflammation,the </a:t>
            </a:r>
            <a:r>
              <a:rPr i="1" lang="en-CA"/>
              <a:t>blood supply increases</a:t>
            </a:r>
            <a:r>
              <a:rPr lang="en-CA"/>
              <a:t>, causing the</a:t>
            </a:r>
            <a:endParaRPr/>
          </a:p>
          <a:p>
            <a:pPr indent="0" lvl="0" marL="457200" rtl="0" algn="l">
              <a:lnSpc>
                <a:spcPct val="100000"/>
              </a:lnSpc>
              <a:spcBef>
                <a:spcPts val="378"/>
              </a:spcBef>
              <a:spcAft>
                <a:spcPts val="0"/>
              </a:spcAft>
              <a:buNone/>
            </a:pPr>
            <a:r>
              <a:rPr lang="en-CA"/>
              <a:t> infected area near the surface of the body becomes </a:t>
            </a:r>
            <a:r>
              <a:rPr i="1" lang="en-CA"/>
              <a:t>red and warm</a:t>
            </a:r>
            <a:r>
              <a:rPr lang="en-CA"/>
              <a:t>. </a:t>
            </a:r>
            <a:endParaRPr/>
          </a:p>
          <a:p>
            <a:pPr indent="0" lvl="0" marL="457200" rtl="0" algn="l">
              <a:lnSpc>
                <a:spcPct val="100000"/>
              </a:lnSpc>
              <a:spcBef>
                <a:spcPts val="378"/>
              </a:spcBef>
              <a:spcAft>
                <a:spcPts val="0"/>
              </a:spcAft>
              <a:buNone/>
            </a:pPr>
            <a:r>
              <a:rPr lang="en-CA"/>
              <a:t>Walls of blood vessels become more porous, allowing fluid and white blood cells (in the process of </a:t>
            </a:r>
            <a:r>
              <a:rPr b="1" i="1" lang="en-CA"/>
              <a:t>diapedesis)</a:t>
            </a:r>
            <a:r>
              <a:rPr lang="en-CA"/>
              <a:t> to pass into the affected tissue. </a:t>
            </a:r>
            <a:endParaRPr/>
          </a:p>
          <a:p>
            <a:pPr indent="0" lvl="0" marL="457200" rtl="0" algn="l">
              <a:lnSpc>
                <a:spcPct val="100000"/>
              </a:lnSpc>
              <a:spcBef>
                <a:spcPts val="378"/>
              </a:spcBef>
              <a:spcAft>
                <a:spcPts val="0"/>
              </a:spcAft>
              <a:buNone/>
            </a:pPr>
            <a:r>
              <a:rPr i="1" lang="en-CA"/>
              <a:t>Increase in fluid </a:t>
            </a:r>
            <a:r>
              <a:rPr lang="en-CA"/>
              <a:t>causes the inflamed tissue to </a:t>
            </a:r>
            <a:r>
              <a:rPr i="1" lang="en-CA"/>
              <a:t>swell.</a:t>
            </a:r>
            <a:r>
              <a:rPr lang="en-CA"/>
              <a:t> </a:t>
            </a:r>
            <a:endParaRPr/>
          </a:p>
          <a:p>
            <a:pPr indent="0" lvl="0" marL="457200" rtl="0" algn="l">
              <a:lnSpc>
                <a:spcPct val="100000"/>
              </a:lnSpc>
              <a:spcBef>
                <a:spcPts val="378"/>
              </a:spcBef>
              <a:spcAft>
                <a:spcPts val="0"/>
              </a:spcAft>
              <a:buNone/>
            </a:pPr>
            <a:r>
              <a:rPr lang="en-CA"/>
              <a:t>White blood cells attack the invading microorganisms and release substances that continue the process of inflammation.</a:t>
            </a:r>
            <a:endParaRPr/>
          </a:p>
          <a:p>
            <a:pPr indent="0" lvl="0" marL="457200" rtl="0" algn="l">
              <a:lnSpc>
                <a:spcPct val="100000"/>
              </a:lnSpc>
              <a:spcBef>
                <a:spcPts val="378"/>
              </a:spcBef>
              <a:spcAft>
                <a:spcPts val="0"/>
              </a:spcAft>
              <a:buNone/>
            </a:pPr>
            <a:r>
              <a:rPr lang="en-CA"/>
              <a:t>Other substances trigger clotting in the capillaries in the inflamed area, which delays the spread of the infecting microorganisms and their toxins. </a:t>
            </a:r>
            <a:endParaRPr/>
          </a:p>
          <a:p>
            <a:pPr indent="0" lvl="0" marL="457200" rtl="0" algn="l">
              <a:lnSpc>
                <a:spcPct val="100000"/>
              </a:lnSpc>
              <a:spcBef>
                <a:spcPts val="378"/>
              </a:spcBef>
              <a:spcAft>
                <a:spcPts val="0"/>
              </a:spcAft>
              <a:buNone/>
            </a:pPr>
            <a:r>
              <a:rPr lang="en-CA"/>
              <a:t>Many of the </a:t>
            </a:r>
            <a:r>
              <a:rPr i="1" lang="en-CA"/>
              <a:t>substances produced during inflammation </a:t>
            </a:r>
            <a:r>
              <a:rPr lang="en-CA"/>
              <a:t>stimulate the nerves, causing </a:t>
            </a:r>
            <a:r>
              <a:rPr i="1" lang="en-CA"/>
              <a:t>pain</a:t>
            </a:r>
            <a:r>
              <a:rPr lang="en-CA"/>
              <a:t>. </a:t>
            </a:r>
            <a:endParaRPr/>
          </a:p>
          <a:p>
            <a:pPr indent="0" lvl="0" marL="457200" rtl="0" algn="l">
              <a:lnSpc>
                <a:spcPct val="100000"/>
              </a:lnSpc>
              <a:spcBef>
                <a:spcPts val="378"/>
              </a:spcBef>
              <a:spcAft>
                <a:spcPts val="0"/>
              </a:spcAft>
              <a:buNone/>
            </a:pPr>
            <a:r>
              <a:rPr lang="en-CA"/>
              <a:t>Reactions to the substances released during inflammation include the chills, fever, and muscle aches that commonly accompany infection.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9"/>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Innate Immunity Cont.</a:t>
            </a:r>
            <a:endParaRPr/>
          </a:p>
        </p:txBody>
      </p:sp>
      <p:sp>
        <p:nvSpPr>
          <p:cNvPr id="220" name="Google Shape;220;p39"/>
          <p:cNvSpPr txBox="1"/>
          <p:nvPr>
            <p:ph idx="1" type="body"/>
          </p:nvPr>
        </p:nvSpPr>
        <p:spPr>
          <a:xfrm>
            <a:off x="276350" y="1527050"/>
            <a:ext cx="8503800" cy="4774800"/>
          </a:xfrm>
          <a:prstGeom prst="rect">
            <a:avLst/>
          </a:prstGeom>
          <a:noFill/>
          <a:ln>
            <a:noFill/>
          </a:ln>
        </p:spPr>
        <p:txBody>
          <a:bodyPr anchorCtr="0" anchor="t" bIns="45700" lIns="91425" spcFirstLastPara="1" rIns="91425" wrap="square" tIns="45700">
            <a:normAutofit fontScale="70000" lnSpcReduction="20000"/>
          </a:bodyPr>
          <a:lstStyle/>
          <a:p>
            <a:pPr indent="0" lvl="0" marL="457200" rtl="0" algn="l">
              <a:lnSpc>
                <a:spcPct val="100000"/>
              </a:lnSpc>
              <a:spcBef>
                <a:spcPts val="0"/>
              </a:spcBef>
              <a:spcAft>
                <a:spcPts val="0"/>
              </a:spcAft>
              <a:buNone/>
            </a:pPr>
            <a:r>
              <a:rPr b="1" lang="en-CA" sz="2985"/>
              <a:t>5) Fever AKA Pyrexhia</a:t>
            </a:r>
            <a:endParaRPr b="1" sz="2985"/>
          </a:p>
          <a:p>
            <a:pPr indent="0" lvl="0" marL="457200" rtl="0" algn="l">
              <a:lnSpc>
                <a:spcPct val="100000"/>
              </a:lnSpc>
              <a:spcBef>
                <a:spcPts val="0"/>
              </a:spcBef>
              <a:spcAft>
                <a:spcPts val="0"/>
              </a:spcAft>
              <a:buNone/>
            </a:pPr>
            <a:r>
              <a:t/>
            </a:r>
            <a:endParaRPr b="1" sz="2985"/>
          </a:p>
          <a:p>
            <a:pPr indent="0" lvl="0" marL="457200" rtl="0" algn="l">
              <a:lnSpc>
                <a:spcPct val="100000"/>
              </a:lnSpc>
              <a:spcBef>
                <a:spcPts val="0"/>
              </a:spcBef>
              <a:spcAft>
                <a:spcPts val="0"/>
              </a:spcAft>
              <a:buNone/>
            </a:pPr>
            <a:r>
              <a:rPr lang="en-CA"/>
              <a:t>Body temperature increases as a protective response to infection and injury. An elevated body temperature (fever) enhances the body's defense mechanisms</a:t>
            </a:r>
            <a:endParaRPr/>
          </a:p>
          <a:p>
            <a:pPr indent="0" lvl="0" marL="457200" rtl="0" algn="l">
              <a:lnSpc>
                <a:spcPct val="100000"/>
              </a:lnSpc>
              <a:spcBef>
                <a:spcPts val="378"/>
              </a:spcBef>
              <a:spcAft>
                <a:spcPts val="0"/>
              </a:spcAft>
              <a:buNone/>
            </a:pPr>
            <a:r>
              <a:rPr lang="en-CA"/>
              <a:t>The hypothalamus controls body temperature. Fever results from an actual resetting of the hypothalamus's thermostat. </a:t>
            </a:r>
            <a:endParaRPr/>
          </a:p>
          <a:p>
            <a:pPr indent="0" lvl="0" marL="457200" rtl="0" algn="l">
              <a:lnSpc>
                <a:spcPct val="100000"/>
              </a:lnSpc>
              <a:spcBef>
                <a:spcPts val="378"/>
              </a:spcBef>
              <a:spcAft>
                <a:spcPts val="0"/>
              </a:spcAft>
              <a:buNone/>
            </a:pPr>
            <a:r>
              <a:rPr lang="en-CA"/>
              <a:t>The body raises its temperature to a higher level by shunting  blood from the skin surface to the interior of the body (reduces heat loss)</a:t>
            </a:r>
            <a:endParaRPr/>
          </a:p>
          <a:p>
            <a:pPr indent="0" lvl="0" marL="457200" rtl="0" algn="l">
              <a:lnSpc>
                <a:spcPct val="100000"/>
              </a:lnSpc>
              <a:spcBef>
                <a:spcPts val="378"/>
              </a:spcBef>
              <a:spcAft>
                <a:spcPts val="0"/>
              </a:spcAft>
              <a:buNone/>
            </a:pPr>
            <a:r>
              <a:rPr lang="en-CA"/>
              <a:t>Shivering (chills) may occur to increase heat production through muscle contraction. </a:t>
            </a:r>
            <a:endParaRPr/>
          </a:p>
          <a:p>
            <a:pPr indent="0" lvl="0" marL="457200" rtl="0" algn="l">
              <a:lnSpc>
                <a:spcPct val="100000"/>
              </a:lnSpc>
              <a:spcBef>
                <a:spcPts val="378"/>
              </a:spcBef>
              <a:spcAft>
                <a:spcPts val="0"/>
              </a:spcAft>
              <a:buNone/>
            </a:pPr>
            <a:r>
              <a:rPr lang="en-CA"/>
              <a:t>Later, when the thermostat is reset to its normal level, the body eliminates excess heat through sweating and shunting of blood to the skin.</a:t>
            </a:r>
            <a:endParaRPr/>
          </a:p>
          <a:p>
            <a:pPr indent="0" lvl="0" marL="457200" rtl="0" algn="l">
              <a:lnSpc>
                <a:spcPct val="100000"/>
              </a:lnSpc>
              <a:spcBef>
                <a:spcPts val="378"/>
              </a:spcBef>
              <a:spcAft>
                <a:spcPts val="0"/>
              </a:spcAft>
              <a:buNone/>
            </a:pPr>
            <a:r>
              <a:rPr lang="en-CA"/>
              <a:t>Certain people (such as alcoholics, the very old, and the very young) are less able to generate a fever. These people may experience a drop in temperature in response to severe infection</a:t>
            </a:r>
            <a:endParaRPr/>
          </a:p>
          <a:p>
            <a:pPr indent="0" lvl="0" marL="457200" rtl="0" algn="l">
              <a:lnSpc>
                <a:spcPct val="100000"/>
              </a:lnSpc>
              <a:spcBef>
                <a:spcPts val="378"/>
              </a:spcBef>
              <a:spcAft>
                <a:spcPts val="0"/>
              </a:spcAft>
              <a:buNone/>
            </a:pPr>
            <a:r>
              <a:rPr lang="en-CA" u="sng">
                <a:solidFill>
                  <a:schemeClr val="hlink"/>
                </a:solidFill>
                <a:hlinkClick r:id="rId3"/>
              </a:rPr>
              <a:t>https://youtu.be/jRvxnpfCDSo</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g2ef3b5695fe_0_17"/>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Innate Immunity Review</a:t>
            </a:r>
            <a:endParaRPr/>
          </a:p>
        </p:txBody>
      </p:sp>
      <p:sp>
        <p:nvSpPr>
          <p:cNvPr id="227" name="Google Shape;227;g2ef3b5695fe_0_17"/>
          <p:cNvSpPr txBox="1"/>
          <p:nvPr>
            <p:ph idx="1" type="body"/>
          </p:nvPr>
        </p:nvSpPr>
        <p:spPr>
          <a:xfrm>
            <a:off x="301752" y="1527048"/>
            <a:ext cx="8503800" cy="4572000"/>
          </a:xfrm>
          <a:prstGeom prst="rect">
            <a:avLst/>
          </a:prstGeom>
        </p:spPr>
        <p:txBody>
          <a:bodyPr anchorCtr="0" anchor="t" bIns="45700" lIns="91425" spcFirstLastPara="1" rIns="91425" wrap="square" tIns="45700">
            <a:normAutofit lnSpcReduction="10000"/>
          </a:bodyPr>
          <a:lstStyle/>
          <a:p>
            <a:pPr indent="457200" lvl="0" marL="1828800" rtl="0" algn="l">
              <a:spcBef>
                <a:spcPts val="360"/>
              </a:spcBef>
              <a:spcAft>
                <a:spcPts val="0"/>
              </a:spcAft>
              <a:buNone/>
            </a:pPr>
            <a:r>
              <a:rPr lang="en-CA" u="sng"/>
              <a:t>1st Line of Defense:</a:t>
            </a:r>
            <a:endParaRPr u="sng"/>
          </a:p>
          <a:p>
            <a:pPr indent="-325754" lvl="0" marL="2286000" rtl="0" algn="l">
              <a:spcBef>
                <a:spcPts val="360"/>
              </a:spcBef>
              <a:spcAft>
                <a:spcPts val="0"/>
              </a:spcAft>
              <a:buSzPts val="1530"/>
              <a:buAutoNum type="arabicParenR"/>
            </a:pPr>
            <a:r>
              <a:rPr lang="en-CA"/>
              <a:t>Physical barriers</a:t>
            </a:r>
            <a:endParaRPr/>
          </a:p>
          <a:p>
            <a:pPr indent="-325754" lvl="0" marL="2286000" rtl="0" algn="l">
              <a:spcBef>
                <a:spcPts val="0"/>
              </a:spcBef>
              <a:spcAft>
                <a:spcPts val="0"/>
              </a:spcAft>
              <a:buSzPts val="1530"/>
              <a:buAutoNum type="arabicParenR"/>
            </a:pPr>
            <a:r>
              <a:rPr lang="en-CA"/>
              <a:t>Chemical Barriers</a:t>
            </a:r>
            <a:endParaRPr/>
          </a:p>
          <a:p>
            <a:pPr indent="-325754" lvl="0" marL="2286000" rtl="0" algn="l">
              <a:spcBef>
                <a:spcPts val="0"/>
              </a:spcBef>
              <a:spcAft>
                <a:spcPts val="0"/>
              </a:spcAft>
              <a:buSzPts val="1530"/>
              <a:buAutoNum type="arabicParenR"/>
            </a:pPr>
            <a:r>
              <a:rPr lang="en-CA"/>
              <a:t>Reflexes</a:t>
            </a:r>
            <a:endParaRPr/>
          </a:p>
          <a:p>
            <a:pPr indent="0" lvl="0" marL="0" rtl="0" algn="l">
              <a:spcBef>
                <a:spcPts val="360"/>
              </a:spcBef>
              <a:spcAft>
                <a:spcPts val="0"/>
              </a:spcAft>
              <a:buNone/>
            </a:pPr>
            <a:r>
              <a:t/>
            </a:r>
            <a:endParaRPr/>
          </a:p>
          <a:p>
            <a:pPr indent="457200" lvl="0" marL="1828800" rtl="0" algn="l">
              <a:spcBef>
                <a:spcPts val="360"/>
              </a:spcBef>
              <a:spcAft>
                <a:spcPts val="0"/>
              </a:spcAft>
              <a:buNone/>
            </a:pPr>
            <a:r>
              <a:rPr lang="en-CA" u="sng"/>
              <a:t>2nd Line of Defense</a:t>
            </a:r>
            <a:endParaRPr u="sng"/>
          </a:p>
          <a:p>
            <a:pPr indent="-325754" lvl="0" marL="2286000" rtl="0" algn="l">
              <a:spcBef>
                <a:spcPts val="360"/>
              </a:spcBef>
              <a:spcAft>
                <a:spcPts val="0"/>
              </a:spcAft>
              <a:buSzPts val="1530"/>
              <a:buAutoNum type="arabicParenR"/>
            </a:pPr>
            <a:r>
              <a:rPr lang="en-CA"/>
              <a:t>Phagocytosis						</a:t>
            </a:r>
            <a:endParaRPr/>
          </a:p>
          <a:p>
            <a:pPr indent="-325754" lvl="0" marL="2286000" rtl="0" algn="l">
              <a:spcBef>
                <a:spcPts val="0"/>
              </a:spcBef>
              <a:spcAft>
                <a:spcPts val="0"/>
              </a:spcAft>
              <a:buSzPts val="1530"/>
              <a:buAutoNum type="arabicParenR"/>
            </a:pPr>
            <a:r>
              <a:rPr lang="en-CA"/>
              <a:t>Protective Proteins</a:t>
            </a:r>
            <a:endParaRPr/>
          </a:p>
          <a:p>
            <a:pPr indent="-325754" lvl="0" marL="2286000" rtl="0" algn="l">
              <a:spcBef>
                <a:spcPts val="0"/>
              </a:spcBef>
              <a:spcAft>
                <a:spcPts val="0"/>
              </a:spcAft>
              <a:buSzPts val="1530"/>
              <a:buAutoNum type="arabicParenR"/>
            </a:pPr>
            <a:r>
              <a:rPr lang="en-CA"/>
              <a:t>Natural Killer Cells</a:t>
            </a:r>
            <a:endParaRPr/>
          </a:p>
          <a:p>
            <a:pPr indent="-325754" lvl="0" marL="2286000" rtl="0" algn="l">
              <a:spcBef>
                <a:spcPts val="0"/>
              </a:spcBef>
              <a:spcAft>
                <a:spcPts val="0"/>
              </a:spcAft>
              <a:buSzPts val="1530"/>
              <a:buAutoNum type="arabicParenR"/>
            </a:pPr>
            <a:r>
              <a:rPr lang="en-CA"/>
              <a:t>Inflammation</a:t>
            </a:r>
            <a:endParaRPr/>
          </a:p>
          <a:p>
            <a:pPr indent="-325754" lvl="0" marL="2286000" rtl="0" algn="l">
              <a:spcBef>
                <a:spcPts val="0"/>
              </a:spcBef>
              <a:spcAft>
                <a:spcPts val="0"/>
              </a:spcAft>
              <a:buSzPts val="1530"/>
              <a:buAutoNum type="arabicParenR"/>
            </a:pPr>
            <a:r>
              <a:rPr lang="en-CA"/>
              <a:t>Fever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8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Specific Immunity AKA Adaptive Immunity</a:t>
            </a:r>
            <a:endParaRPr/>
          </a:p>
        </p:txBody>
      </p:sp>
      <p:sp>
        <p:nvSpPr>
          <p:cNvPr id="233" name="Google Shape;233;p83"/>
          <p:cNvSpPr txBox="1"/>
          <p:nvPr>
            <p:ph idx="1" type="body"/>
          </p:nvPr>
        </p:nvSpPr>
        <p:spPr>
          <a:xfrm>
            <a:off x="301750" y="1527050"/>
            <a:ext cx="8503800" cy="4713600"/>
          </a:xfrm>
          <a:prstGeom prst="rect">
            <a:avLst/>
          </a:prstGeom>
          <a:noFill/>
          <a:ln>
            <a:noFill/>
          </a:ln>
        </p:spPr>
        <p:txBody>
          <a:bodyPr anchorCtr="0" anchor="t" bIns="45700" lIns="91425" spcFirstLastPara="1" rIns="91425" wrap="square" tIns="45700">
            <a:normAutofit fontScale="77500" lnSpcReduction="10000"/>
          </a:bodyPr>
          <a:lstStyle/>
          <a:p>
            <a:pPr indent="0" lvl="0" marL="457200" rtl="0" algn="l">
              <a:lnSpc>
                <a:spcPct val="100000"/>
              </a:lnSpc>
              <a:spcBef>
                <a:spcPts val="0"/>
              </a:spcBef>
              <a:spcAft>
                <a:spcPts val="0"/>
              </a:spcAft>
              <a:buNone/>
            </a:pPr>
            <a:r>
              <a:rPr b="1" lang="en-CA"/>
              <a:t>AKA 3</a:t>
            </a:r>
            <a:r>
              <a:rPr b="1" baseline="30000" lang="en-CA"/>
              <a:t>rd</a:t>
            </a:r>
            <a:r>
              <a:rPr b="1" lang="en-CA"/>
              <a:t> Line of Defense</a:t>
            </a:r>
            <a:endParaRPr b="1"/>
          </a:p>
          <a:p>
            <a:pPr indent="0" lvl="0" marL="457200" rtl="0" algn="l">
              <a:lnSpc>
                <a:spcPct val="100000"/>
              </a:lnSpc>
              <a:spcBef>
                <a:spcPts val="499"/>
              </a:spcBef>
              <a:spcAft>
                <a:spcPts val="0"/>
              </a:spcAft>
              <a:buNone/>
            </a:pPr>
            <a:r>
              <a:rPr lang="en-CA" sz="2483"/>
              <a:t>Specific or Adaptive Immunity refers to the immunity that you develop over your </a:t>
            </a:r>
            <a:r>
              <a:rPr lang="en-CA" sz="2483"/>
              <a:t>lifetime</a:t>
            </a:r>
            <a:r>
              <a:rPr lang="en-CA" sz="2483"/>
              <a:t>, by being exposed to different pathogens</a:t>
            </a:r>
            <a:endParaRPr sz="2483"/>
          </a:p>
          <a:p>
            <a:pPr indent="0" lvl="0" marL="457200" rtl="0" algn="l">
              <a:lnSpc>
                <a:spcPct val="100000"/>
              </a:lnSpc>
              <a:spcBef>
                <a:spcPts val="499"/>
              </a:spcBef>
              <a:spcAft>
                <a:spcPts val="0"/>
              </a:spcAft>
              <a:buNone/>
            </a:pPr>
            <a:r>
              <a:rPr lang="en-CA" sz="2483"/>
              <a:t>There are two main </a:t>
            </a:r>
            <a:r>
              <a:rPr b="1" i="1" lang="en-CA" sz="2483"/>
              <a:t>ways</a:t>
            </a:r>
            <a:r>
              <a:rPr lang="en-CA" sz="2483"/>
              <a:t> that you develop specific immunity:</a:t>
            </a:r>
            <a:endParaRPr sz="2483"/>
          </a:p>
          <a:p>
            <a:pPr indent="0" lvl="0" marL="457200" rtl="0" algn="l">
              <a:lnSpc>
                <a:spcPct val="100000"/>
              </a:lnSpc>
              <a:spcBef>
                <a:spcPts val="499"/>
              </a:spcBef>
              <a:spcAft>
                <a:spcPts val="0"/>
              </a:spcAft>
              <a:buNone/>
            </a:pPr>
            <a:r>
              <a:rPr b="1" lang="en-CA"/>
              <a:t>1)</a:t>
            </a:r>
            <a:r>
              <a:rPr b="1" lang="en-CA"/>
              <a:t>Active Immunity</a:t>
            </a:r>
            <a:r>
              <a:rPr lang="en-CA"/>
              <a:t> – immunity that you develop through exposure to pathogens, </a:t>
            </a:r>
            <a:r>
              <a:rPr lang="en-CA"/>
              <a:t>stimulation</a:t>
            </a:r>
            <a:r>
              <a:rPr lang="en-CA"/>
              <a:t> of your B lymphocytes to produce antibodies</a:t>
            </a:r>
            <a:endParaRPr/>
          </a:p>
          <a:p>
            <a:pPr indent="0" lvl="0" marL="914400" rtl="0" algn="l">
              <a:lnSpc>
                <a:spcPct val="100000"/>
              </a:lnSpc>
              <a:spcBef>
                <a:spcPts val="407"/>
              </a:spcBef>
              <a:spcAft>
                <a:spcPts val="0"/>
              </a:spcAft>
              <a:buNone/>
            </a:pPr>
            <a:r>
              <a:rPr i="1" lang="en-CA"/>
              <a:t>Naturally </a:t>
            </a:r>
            <a:r>
              <a:rPr lang="en-CA"/>
              <a:t>by having by being exposed to the pathogen</a:t>
            </a:r>
            <a:endParaRPr/>
          </a:p>
          <a:p>
            <a:pPr indent="0" lvl="0" marL="914400" rtl="0" algn="l">
              <a:lnSpc>
                <a:spcPct val="100000"/>
              </a:lnSpc>
              <a:spcBef>
                <a:spcPts val="407"/>
              </a:spcBef>
              <a:spcAft>
                <a:spcPts val="0"/>
              </a:spcAft>
              <a:buNone/>
            </a:pPr>
            <a:r>
              <a:rPr i="1" lang="en-CA"/>
              <a:t>Artificially </a:t>
            </a:r>
            <a:r>
              <a:rPr lang="en-CA"/>
              <a:t>by vaccination</a:t>
            </a:r>
            <a:endParaRPr/>
          </a:p>
          <a:p>
            <a:pPr indent="457200" lvl="0" marL="0" rtl="0" algn="l">
              <a:lnSpc>
                <a:spcPct val="100000"/>
              </a:lnSpc>
              <a:spcBef>
                <a:spcPts val="499"/>
              </a:spcBef>
              <a:spcAft>
                <a:spcPts val="0"/>
              </a:spcAft>
              <a:buNone/>
            </a:pPr>
            <a:r>
              <a:rPr b="1" lang="en-CA"/>
              <a:t>2) </a:t>
            </a:r>
            <a:r>
              <a:rPr b="1" lang="en-CA" sz="2700">
                <a:solidFill>
                  <a:schemeClr val="dk1"/>
                </a:solidFill>
              </a:rPr>
              <a:t>Passive Immunity</a:t>
            </a:r>
            <a:r>
              <a:rPr lang="en-CA" sz="2700">
                <a:solidFill>
                  <a:schemeClr val="dk1"/>
                </a:solidFill>
              </a:rPr>
              <a:t>- immunity that you are given by resources that your body did not produce - your own B lymphocytes do NOT produce antibodies</a:t>
            </a:r>
            <a:endParaRPr/>
          </a:p>
          <a:p>
            <a:pPr indent="-225583" lvl="2" marL="822960" rtl="0" algn="l">
              <a:lnSpc>
                <a:spcPct val="100000"/>
              </a:lnSpc>
              <a:spcBef>
                <a:spcPts val="407"/>
              </a:spcBef>
              <a:spcAft>
                <a:spcPts val="0"/>
              </a:spcAft>
              <a:buClr>
                <a:schemeClr val="dk1"/>
              </a:buClr>
              <a:buSzPct val="77624"/>
              <a:buChar char="⯍"/>
            </a:pPr>
            <a:r>
              <a:rPr i="1" lang="en-CA" sz="2458"/>
              <a:t>Naturally </a:t>
            </a:r>
            <a:r>
              <a:rPr lang="en-CA" sz="2458"/>
              <a:t>by getting antibodies from your mother in the womb &amp; through breastmilk</a:t>
            </a:r>
            <a:endParaRPr sz="2258"/>
          </a:p>
          <a:p>
            <a:pPr indent="-225583" lvl="2" marL="822960" rtl="0" algn="l">
              <a:lnSpc>
                <a:spcPct val="100000"/>
              </a:lnSpc>
              <a:spcBef>
                <a:spcPts val="407"/>
              </a:spcBef>
              <a:spcAft>
                <a:spcPts val="0"/>
              </a:spcAft>
              <a:buClr>
                <a:schemeClr val="dk1"/>
              </a:buClr>
              <a:buSzPct val="77624"/>
              <a:buChar char="⯍"/>
            </a:pPr>
            <a:r>
              <a:rPr i="1" lang="en-CA" sz="2458"/>
              <a:t>Artificially</a:t>
            </a:r>
            <a:r>
              <a:rPr lang="en-CA" sz="2458"/>
              <a:t> by getting IV </a:t>
            </a:r>
            <a:r>
              <a:rPr lang="en-CA" sz="2458"/>
              <a:t>Immunoglobulin (someone else’s antibodies)</a:t>
            </a:r>
            <a:endParaRPr sz="2458"/>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8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ADAPTIVE IMMUNITY Cont.</a:t>
            </a:r>
            <a:endParaRPr/>
          </a:p>
        </p:txBody>
      </p:sp>
      <p:sp>
        <p:nvSpPr>
          <p:cNvPr id="239" name="Google Shape;239;p84"/>
          <p:cNvSpPr txBox="1"/>
          <p:nvPr>
            <p:ph idx="1" type="body"/>
          </p:nvPr>
        </p:nvSpPr>
        <p:spPr>
          <a:xfrm>
            <a:off x="301750" y="1377025"/>
            <a:ext cx="8503800" cy="4887900"/>
          </a:xfrm>
          <a:prstGeom prst="rect">
            <a:avLst/>
          </a:prstGeom>
          <a:noFill/>
          <a:ln>
            <a:noFill/>
          </a:ln>
        </p:spPr>
        <p:txBody>
          <a:bodyPr anchorCtr="0" anchor="t" bIns="45700" lIns="91425" spcFirstLastPara="1" rIns="91425" wrap="square" tIns="45700">
            <a:normAutofit fontScale="77500" lnSpcReduction="10000"/>
          </a:bodyPr>
          <a:lstStyle/>
          <a:p>
            <a:pPr indent="0" lvl="0" marL="457200" rtl="0" algn="l">
              <a:lnSpc>
                <a:spcPct val="100000"/>
              </a:lnSpc>
              <a:spcBef>
                <a:spcPts val="0"/>
              </a:spcBef>
              <a:spcAft>
                <a:spcPts val="0"/>
              </a:spcAft>
              <a:buNone/>
            </a:pPr>
            <a:r>
              <a:rPr lang="en-CA" sz="2435"/>
              <a:t>There are two main </a:t>
            </a:r>
            <a:r>
              <a:rPr b="1" i="1" lang="en-CA" sz="2435"/>
              <a:t>types </a:t>
            </a:r>
            <a:r>
              <a:rPr lang="en-CA" sz="2435"/>
              <a:t>of Adaptive immunity: Cell- mediated &amp; Antibody-mediated</a:t>
            </a:r>
            <a:endParaRPr sz="2435"/>
          </a:p>
          <a:p>
            <a:pPr indent="0" lvl="0" marL="457200" rtl="0" algn="l">
              <a:lnSpc>
                <a:spcPct val="100000"/>
              </a:lnSpc>
              <a:spcBef>
                <a:spcPts val="0"/>
              </a:spcBef>
              <a:spcAft>
                <a:spcPts val="0"/>
              </a:spcAft>
              <a:buNone/>
            </a:pPr>
            <a:r>
              <a:t/>
            </a:r>
            <a:endParaRPr sz="2200"/>
          </a:p>
          <a:p>
            <a:pPr indent="0" lvl="0" marL="457200" rtl="0" algn="l">
              <a:lnSpc>
                <a:spcPct val="100000"/>
              </a:lnSpc>
              <a:spcBef>
                <a:spcPts val="0"/>
              </a:spcBef>
              <a:spcAft>
                <a:spcPts val="0"/>
              </a:spcAft>
              <a:buNone/>
            </a:pPr>
            <a:r>
              <a:rPr b="1" lang="en-CA"/>
              <a:t>1)Cell-Mediated Immunity - </a:t>
            </a:r>
            <a:r>
              <a:rPr lang="en-CA"/>
              <a:t>T lymphocytes attack pathogens directly</a:t>
            </a:r>
            <a:endParaRPr/>
          </a:p>
          <a:p>
            <a:pPr indent="0" lvl="0" marL="457200" rtl="0" algn="l">
              <a:lnSpc>
                <a:spcPct val="100000"/>
              </a:lnSpc>
              <a:spcBef>
                <a:spcPts val="540"/>
              </a:spcBef>
              <a:spcAft>
                <a:spcPts val="0"/>
              </a:spcAft>
              <a:buNone/>
            </a:pPr>
            <a:r>
              <a:rPr lang="en-CA" sz="2581"/>
              <a:t>T cells originate in the bone marrow, but mature in the </a:t>
            </a:r>
            <a:r>
              <a:rPr b="1" i="1" lang="en-CA" sz="2581"/>
              <a:t>thymus</a:t>
            </a:r>
            <a:endParaRPr b="1" i="1" sz="2581"/>
          </a:p>
          <a:p>
            <a:pPr indent="0" lvl="0" marL="457200" rtl="0" algn="l">
              <a:lnSpc>
                <a:spcPct val="100000"/>
              </a:lnSpc>
              <a:spcBef>
                <a:spcPts val="540"/>
              </a:spcBef>
              <a:spcAft>
                <a:spcPts val="0"/>
              </a:spcAft>
              <a:buNone/>
            </a:pPr>
            <a:r>
              <a:t/>
            </a:r>
            <a:endParaRPr b="1" i="1" sz="2452"/>
          </a:p>
          <a:p>
            <a:pPr indent="0" lvl="0" marL="457200" rtl="0" algn="l">
              <a:lnSpc>
                <a:spcPct val="100000"/>
              </a:lnSpc>
              <a:spcBef>
                <a:spcPts val="540"/>
              </a:spcBef>
              <a:spcAft>
                <a:spcPts val="0"/>
              </a:spcAft>
              <a:buNone/>
            </a:pPr>
            <a:r>
              <a:rPr lang="en-CA" sz="2417"/>
              <a:t>There are 4 types of T lymphocytes: </a:t>
            </a:r>
            <a:endParaRPr sz="2300"/>
          </a:p>
          <a:p>
            <a:pPr indent="-360278" lvl="0" marL="457200" rtl="0" algn="l">
              <a:lnSpc>
                <a:spcPct val="100000"/>
              </a:lnSpc>
              <a:spcBef>
                <a:spcPts val="540"/>
              </a:spcBef>
              <a:spcAft>
                <a:spcPts val="0"/>
              </a:spcAft>
              <a:buSzPct val="100000"/>
              <a:buChar char="-"/>
            </a:pPr>
            <a:r>
              <a:rPr b="1" lang="en-CA" sz="2675"/>
              <a:t>Helper Ts (CD4) </a:t>
            </a:r>
            <a:r>
              <a:rPr lang="en-CA" sz="2675"/>
              <a:t>- Help stimulate both B &amp; T lymphocyte into action</a:t>
            </a:r>
            <a:endParaRPr sz="2675"/>
          </a:p>
          <a:p>
            <a:pPr indent="-360278" lvl="0" marL="457200" rtl="0" algn="l">
              <a:lnSpc>
                <a:spcPct val="100000"/>
              </a:lnSpc>
              <a:spcBef>
                <a:spcPts val="0"/>
              </a:spcBef>
              <a:spcAft>
                <a:spcPts val="0"/>
              </a:spcAft>
              <a:buSzPct val="100000"/>
              <a:buChar char="-"/>
            </a:pPr>
            <a:r>
              <a:rPr b="1" lang="en-CA" sz="2675"/>
              <a:t>Cytotoxic Ts (CD8)</a:t>
            </a:r>
            <a:r>
              <a:rPr lang="en-CA" sz="2675"/>
              <a:t> - Release substances that can kill pathogens</a:t>
            </a:r>
            <a:endParaRPr sz="2675"/>
          </a:p>
          <a:p>
            <a:pPr indent="-360278" lvl="0" marL="457200" rtl="0" algn="l">
              <a:lnSpc>
                <a:spcPct val="100000"/>
              </a:lnSpc>
              <a:spcBef>
                <a:spcPts val="0"/>
              </a:spcBef>
              <a:spcAft>
                <a:spcPts val="0"/>
              </a:spcAft>
              <a:buSzPct val="100000"/>
              <a:buChar char="-"/>
            </a:pPr>
            <a:r>
              <a:rPr b="1" lang="en-CA" sz="2675"/>
              <a:t>Regulatory Ts</a:t>
            </a:r>
            <a:r>
              <a:rPr lang="en-CA" sz="2675"/>
              <a:t> - Help shut down the adaptive immune response when pathogen levels drop</a:t>
            </a:r>
            <a:endParaRPr sz="2675"/>
          </a:p>
          <a:p>
            <a:pPr indent="-360278" lvl="0" marL="457200" rtl="0" algn="l">
              <a:lnSpc>
                <a:spcPct val="100000"/>
              </a:lnSpc>
              <a:spcBef>
                <a:spcPts val="0"/>
              </a:spcBef>
              <a:spcAft>
                <a:spcPts val="0"/>
              </a:spcAft>
              <a:buSzPct val="100000"/>
              <a:buChar char="-"/>
            </a:pPr>
            <a:r>
              <a:rPr b="1" lang="en-CA" sz="2675"/>
              <a:t>Memory Ts </a:t>
            </a:r>
            <a:r>
              <a:rPr lang="en-CA" sz="2675"/>
              <a:t>- Long-lived cells that help stimulate a faster response when the pathogen is encountered again</a:t>
            </a:r>
            <a:endParaRPr sz="2675"/>
          </a:p>
          <a:p>
            <a:pPr indent="0" lvl="0" marL="0" rtl="0" algn="l">
              <a:lnSpc>
                <a:spcPct val="100000"/>
              </a:lnSpc>
              <a:spcBef>
                <a:spcPts val="540"/>
              </a:spcBef>
              <a:spcAft>
                <a:spcPts val="0"/>
              </a:spcAft>
              <a:buSzPct val="850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g2ef3b5695fe_0_24"/>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Adaptive Immunity</a:t>
            </a:r>
            <a:endParaRPr/>
          </a:p>
        </p:txBody>
      </p:sp>
      <p:sp>
        <p:nvSpPr>
          <p:cNvPr id="246" name="Google Shape;246;g2ef3b5695fe_0_24"/>
          <p:cNvSpPr txBox="1"/>
          <p:nvPr>
            <p:ph idx="1" type="body"/>
          </p:nvPr>
        </p:nvSpPr>
        <p:spPr>
          <a:xfrm>
            <a:off x="301752" y="1527048"/>
            <a:ext cx="8503800" cy="4572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CA"/>
              <a:t>Cell - Mediated Immunity</a:t>
            </a:r>
            <a:endParaRPr b="1"/>
          </a:p>
          <a:p>
            <a:pPr indent="0" lvl="0" marL="0" rtl="0" algn="l">
              <a:spcBef>
                <a:spcPts val="360"/>
              </a:spcBef>
              <a:spcAft>
                <a:spcPts val="0"/>
              </a:spcAft>
              <a:buNone/>
            </a:pPr>
            <a:r>
              <a:t/>
            </a:r>
            <a:endParaRPr/>
          </a:p>
          <a:p>
            <a:pPr indent="0" lvl="0" marL="0" rtl="0" algn="l">
              <a:spcBef>
                <a:spcPts val="360"/>
              </a:spcBef>
              <a:spcAft>
                <a:spcPts val="0"/>
              </a:spcAft>
              <a:buNone/>
            </a:pPr>
            <a:r>
              <a:t/>
            </a:r>
            <a:endParaRPr/>
          </a:p>
        </p:txBody>
      </p:sp>
      <p:pic>
        <p:nvPicPr>
          <p:cNvPr id="247" name="Google Shape;247;g2ef3b5695fe_0_24"/>
          <p:cNvPicPr preferRelativeResize="0"/>
          <p:nvPr/>
        </p:nvPicPr>
        <p:blipFill rotWithShape="1">
          <a:blip r:embed="rId3">
            <a:alphaModFix/>
          </a:blip>
          <a:srcRect b="0" l="0" r="0" t="0"/>
          <a:stretch/>
        </p:blipFill>
        <p:spPr>
          <a:xfrm>
            <a:off x="718812" y="2475925"/>
            <a:ext cx="7669688" cy="34603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8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ADAPTIVE IMMUNITY cont</a:t>
            </a:r>
            <a:endParaRPr/>
          </a:p>
        </p:txBody>
      </p:sp>
      <p:sp>
        <p:nvSpPr>
          <p:cNvPr id="253" name="Google Shape;253;p8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20000"/>
          </a:bodyPr>
          <a:lstStyle/>
          <a:p>
            <a:pPr indent="0" lvl="0" marL="457200" rtl="0" algn="l">
              <a:lnSpc>
                <a:spcPct val="100000"/>
              </a:lnSpc>
              <a:spcBef>
                <a:spcPts val="0"/>
              </a:spcBef>
              <a:spcAft>
                <a:spcPts val="0"/>
              </a:spcAft>
              <a:buNone/>
            </a:pPr>
            <a:r>
              <a:rPr b="1" lang="en-CA"/>
              <a:t>2) </a:t>
            </a:r>
            <a:r>
              <a:rPr b="1" lang="en-CA"/>
              <a:t>Antibody Mediated Immunity (aka Humoral Immunity)</a:t>
            </a:r>
            <a:endParaRPr b="1"/>
          </a:p>
          <a:p>
            <a:pPr indent="0" lvl="0" marL="457200" rtl="0" algn="l">
              <a:lnSpc>
                <a:spcPct val="100000"/>
              </a:lnSpc>
              <a:spcBef>
                <a:spcPts val="0"/>
              </a:spcBef>
              <a:spcAft>
                <a:spcPts val="0"/>
              </a:spcAft>
              <a:buNone/>
            </a:pPr>
            <a:r>
              <a:rPr b="1" lang="en-CA"/>
              <a:t>- </a:t>
            </a:r>
            <a:r>
              <a:rPr lang="en-CA" sz="2100"/>
              <a:t>B Lymphocytes produce antibodies to attack pathogens</a:t>
            </a:r>
            <a:endParaRPr sz="2100"/>
          </a:p>
          <a:p>
            <a:pPr indent="0" lvl="0" marL="457200" rtl="0" algn="l">
              <a:lnSpc>
                <a:spcPct val="100000"/>
              </a:lnSpc>
              <a:spcBef>
                <a:spcPts val="0"/>
              </a:spcBef>
              <a:spcAft>
                <a:spcPts val="0"/>
              </a:spcAft>
              <a:buNone/>
            </a:pPr>
            <a:r>
              <a:t/>
            </a:r>
            <a:endParaRPr sz="2100"/>
          </a:p>
          <a:p>
            <a:pPr indent="0" lvl="0" marL="457200" rtl="0" algn="l">
              <a:lnSpc>
                <a:spcPct val="100000"/>
              </a:lnSpc>
              <a:spcBef>
                <a:spcPts val="540"/>
              </a:spcBef>
              <a:spcAft>
                <a:spcPts val="0"/>
              </a:spcAft>
              <a:buNone/>
            </a:pPr>
            <a:r>
              <a:rPr lang="en-CA" sz="2300"/>
              <a:t>B Cells originate and mature in the </a:t>
            </a:r>
            <a:r>
              <a:rPr i="1" lang="en-CA" sz="2300"/>
              <a:t>bone marrow.</a:t>
            </a:r>
            <a:endParaRPr sz="2300"/>
          </a:p>
          <a:p>
            <a:pPr indent="0" lvl="0" marL="457200" rtl="0" algn="l">
              <a:lnSpc>
                <a:spcPct val="100000"/>
              </a:lnSpc>
              <a:spcBef>
                <a:spcPts val="540"/>
              </a:spcBef>
              <a:spcAft>
                <a:spcPts val="0"/>
              </a:spcAft>
              <a:buNone/>
            </a:pPr>
            <a:r>
              <a:rPr lang="en-CA" sz="2300"/>
              <a:t>Types of B cells:</a:t>
            </a:r>
            <a:endParaRPr sz="2300"/>
          </a:p>
          <a:p>
            <a:pPr indent="-274320" lvl="1" marL="548640" rtl="0" algn="l">
              <a:lnSpc>
                <a:spcPct val="100000"/>
              </a:lnSpc>
              <a:spcBef>
                <a:spcPts val="440"/>
              </a:spcBef>
              <a:spcAft>
                <a:spcPts val="0"/>
              </a:spcAft>
              <a:buSzPts val="1540"/>
              <a:buChar char="⚪"/>
            </a:pPr>
            <a:r>
              <a:rPr b="1" lang="en-CA"/>
              <a:t>Naïve B cells</a:t>
            </a:r>
            <a:r>
              <a:rPr lang="en-CA"/>
              <a:t> – B cell not yet exposed to an antigen. After exposure, it will turn into a plasma cell or a memory B cell.</a:t>
            </a:r>
            <a:endParaRPr/>
          </a:p>
          <a:p>
            <a:pPr indent="-274320" lvl="1" marL="548640" rtl="0" algn="l">
              <a:lnSpc>
                <a:spcPct val="100000"/>
              </a:lnSpc>
              <a:spcBef>
                <a:spcPts val="440"/>
              </a:spcBef>
              <a:spcAft>
                <a:spcPts val="0"/>
              </a:spcAft>
              <a:buSzPts val="1540"/>
              <a:buChar char="⚪"/>
            </a:pPr>
            <a:r>
              <a:rPr b="1" lang="en-CA"/>
              <a:t>Plasma cell</a:t>
            </a:r>
            <a:r>
              <a:rPr lang="en-CA"/>
              <a:t> – secretes a single type of antibody.  (remember cancer of these cells is multiple myeloma)</a:t>
            </a:r>
            <a:endParaRPr/>
          </a:p>
          <a:p>
            <a:pPr indent="-274320" lvl="1" marL="548640" rtl="0" algn="l">
              <a:lnSpc>
                <a:spcPct val="100000"/>
              </a:lnSpc>
              <a:spcBef>
                <a:spcPts val="440"/>
              </a:spcBef>
              <a:spcAft>
                <a:spcPts val="0"/>
              </a:spcAft>
              <a:buSzPts val="1540"/>
              <a:buChar char="⚪"/>
            </a:pPr>
            <a:r>
              <a:rPr b="1" lang="en-CA"/>
              <a:t>Memory B cells</a:t>
            </a:r>
            <a:r>
              <a:rPr lang="en-CA"/>
              <a:t> – long-lived cells that live in our lymph tissue (nodes, Peyer’s patches, tonsils etc) Can change into plasma cells quickly upon exposure to a familiar antigen</a:t>
            </a:r>
            <a:endParaRPr/>
          </a:p>
          <a:p>
            <a:pPr indent="-176530" lvl="1" marL="548640" rtl="0" algn="l">
              <a:lnSpc>
                <a:spcPct val="100000"/>
              </a:lnSpc>
              <a:spcBef>
                <a:spcPts val="440"/>
              </a:spcBef>
              <a:spcAft>
                <a:spcPts val="0"/>
              </a:spcAft>
              <a:buSzPts val="154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g2ef3b5695fe_0_38"/>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Antibodies</a:t>
            </a:r>
            <a:endParaRPr/>
          </a:p>
        </p:txBody>
      </p:sp>
      <p:sp>
        <p:nvSpPr>
          <p:cNvPr id="260" name="Google Shape;260;g2ef3b5695fe_0_38"/>
          <p:cNvSpPr txBox="1"/>
          <p:nvPr>
            <p:ph idx="1" type="body"/>
          </p:nvPr>
        </p:nvSpPr>
        <p:spPr>
          <a:xfrm>
            <a:off x="301752" y="1527048"/>
            <a:ext cx="8503800" cy="4572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sz="2200"/>
              <a:t>The antibodies produced by B lymphocytes are also known as </a:t>
            </a:r>
            <a:r>
              <a:rPr b="1" i="1" lang="en-CA" sz="2200"/>
              <a:t>Immunoglobulins. </a:t>
            </a:r>
            <a:endParaRPr b="1" i="1" sz="2200"/>
          </a:p>
          <a:p>
            <a:pPr indent="0" lvl="0" marL="0" rtl="0" algn="l">
              <a:spcBef>
                <a:spcPts val="360"/>
              </a:spcBef>
              <a:spcAft>
                <a:spcPts val="0"/>
              </a:spcAft>
              <a:buNone/>
            </a:pPr>
            <a:r>
              <a:rPr lang="en-CA" sz="2200"/>
              <a:t>There are 5 main types:</a:t>
            </a:r>
            <a:endParaRPr sz="2200"/>
          </a:p>
          <a:p>
            <a:pPr indent="-368300" lvl="0" marL="457200" rtl="0" algn="l">
              <a:spcBef>
                <a:spcPts val="360"/>
              </a:spcBef>
              <a:spcAft>
                <a:spcPts val="0"/>
              </a:spcAft>
              <a:buSzPts val="2200"/>
              <a:buAutoNum type="arabicParenR"/>
            </a:pPr>
            <a:r>
              <a:rPr b="1" lang="en-CA" sz="2200"/>
              <a:t>IgG- </a:t>
            </a:r>
            <a:r>
              <a:rPr lang="en-CA" sz="2200"/>
              <a:t>the most common &amp; plentiful type, present in plasma and can cross the placenta and blood brain barrier. Very effective against some bacteria, viruses &amp; toxins.</a:t>
            </a:r>
            <a:endParaRPr sz="2200"/>
          </a:p>
          <a:p>
            <a:pPr indent="-368300" lvl="0" marL="457200" rtl="0" algn="l">
              <a:spcBef>
                <a:spcPts val="0"/>
              </a:spcBef>
              <a:spcAft>
                <a:spcPts val="0"/>
              </a:spcAft>
              <a:buSzPts val="2200"/>
              <a:buAutoNum type="arabicParenR"/>
            </a:pPr>
            <a:r>
              <a:rPr b="1" lang="en-CA" sz="2200"/>
              <a:t>IgA - </a:t>
            </a:r>
            <a:r>
              <a:rPr lang="en-CA" sz="2200"/>
              <a:t>Found in exocrine secretions (tears, saliva, sweat, gastric juice &amp; breast milk)</a:t>
            </a:r>
            <a:endParaRPr sz="2200"/>
          </a:p>
          <a:p>
            <a:pPr indent="-368300" lvl="0" marL="457200" rtl="0" algn="l">
              <a:spcBef>
                <a:spcPts val="0"/>
              </a:spcBef>
              <a:spcAft>
                <a:spcPts val="0"/>
              </a:spcAft>
              <a:buSzPts val="2200"/>
              <a:buAutoNum type="arabicParenR"/>
            </a:pPr>
            <a:r>
              <a:rPr lang="en-CA" sz="2200"/>
              <a:t>IgM - found in plasma &amp; surface of RBCs, associated with blood type.</a:t>
            </a:r>
            <a:endParaRPr sz="2200"/>
          </a:p>
          <a:p>
            <a:pPr indent="-368300" lvl="0" marL="457200" rtl="0" algn="l">
              <a:spcBef>
                <a:spcPts val="0"/>
              </a:spcBef>
              <a:spcAft>
                <a:spcPts val="0"/>
              </a:spcAft>
              <a:buSzPts val="2200"/>
              <a:buAutoNum type="arabicParenR"/>
            </a:pPr>
            <a:r>
              <a:rPr lang="en-CA" sz="2200"/>
              <a:t>IgD</a:t>
            </a:r>
            <a:r>
              <a:rPr b="1" lang="en-CA" sz="2200"/>
              <a:t> - </a:t>
            </a:r>
            <a:r>
              <a:rPr lang="en-CA" sz="2200"/>
              <a:t>found on the surface of B cells</a:t>
            </a:r>
            <a:endParaRPr sz="2200"/>
          </a:p>
          <a:p>
            <a:pPr indent="-368300" lvl="0" marL="457200" rtl="0" algn="l">
              <a:spcBef>
                <a:spcPts val="0"/>
              </a:spcBef>
              <a:spcAft>
                <a:spcPts val="0"/>
              </a:spcAft>
              <a:buSzPts val="2200"/>
              <a:buAutoNum type="arabicParenR"/>
            </a:pPr>
            <a:r>
              <a:rPr b="1" lang="en-CA" sz="2200"/>
              <a:t>IgE - </a:t>
            </a:r>
            <a:r>
              <a:rPr lang="en-CA" sz="2200"/>
              <a:t>Found in exocrine secretions. Not much of a role in pathogen defense but a huge role in allergies.</a:t>
            </a:r>
            <a:endParaRPr sz="22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2ef3b5695fe_0_44"/>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Antibodies cont.</a:t>
            </a:r>
            <a:endParaRPr/>
          </a:p>
        </p:txBody>
      </p:sp>
      <p:sp>
        <p:nvSpPr>
          <p:cNvPr id="267" name="Google Shape;267;g2ef3b5695fe_0_44"/>
          <p:cNvSpPr txBox="1"/>
          <p:nvPr>
            <p:ph idx="1" type="body"/>
          </p:nvPr>
        </p:nvSpPr>
        <p:spPr>
          <a:xfrm>
            <a:off x="301752" y="1527048"/>
            <a:ext cx="8503800" cy="4572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CA" sz="2200"/>
              <a:t>Antibodies destroy </a:t>
            </a:r>
            <a:r>
              <a:rPr b="1" i="1" lang="en-CA" sz="2200"/>
              <a:t>antigens</a:t>
            </a:r>
            <a:r>
              <a:rPr b="1" i="1" lang="en-CA" sz="2200"/>
              <a:t> - </a:t>
            </a:r>
            <a:r>
              <a:rPr lang="en-CA" sz="2200"/>
              <a:t>usually proteins or sugars that may be found on:</a:t>
            </a:r>
            <a:r>
              <a:rPr lang="en-CA" sz="2200"/>
              <a:t> toxins, chemicals, bacteria, viruses, pollens &amp; even certain types of our own cells. </a:t>
            </a:r>
            <a:endParaRPr sz="2200"/>
          </a:p>
          <a:p>
            <a:pPr indent="0" lvl="0" marL="0" rtl="0" algn="l">
              <a:spcBef>
                <a:spcPts val="360"/>
              </a:spcBef>
              <a:spcAft>
                <a:spcPts val="0"/>
              </a:spcAft>
              <a:buNone/>
            </a:pPr>
            <a:r>
              <a:rPr lang="en-CA" sz="2200"/>
              <a:t>Antibodies can attack an antigen directly by binding to it in a process </a:t>
            </a:r>
            <a:r>
              <a:rPr lang="en-CA" sz="2200"/>
              <a:t>called</a:t>
            </a:r>
            <a:r>
              <a:rPr lang="en-CA" sz="2200"/>
              <a:t> </a:t>
            </a:r>
            <a:r>
              <a:rPr b="1" i="1" lang="en-CA" sz="2200"/>
              <a:t>agglutination. </a:t>
            </a:r>
            <a:r>
              <a:rPr lang="en-CA" sz="2200"/>
              <a:t>The new antibody-antigen complex that is formed is large and stimulates phagocytosis.</a:t>
            </a:r>
            <a:endParaRPr sz="2200"/>
          </a:p>
          <a:p>
            <a:pPr indent="0" lvl="0" marL="0" rtl="0" algn="l">
              <a:spcBef>
                <a:spcPts val="360"/>
              </a:spcBef>
              <a:spcAft>
                <a:spcPts val="0"/>
              </a:spcAft>
              <a:buNone/>
            </a:pPr>
            <a:r>
              <a:rPr lang="en-CA" sz="2200"/>
              <a:t>Antibodies may also attack </a:t>
            </a:r>
            <a:endParaRPr sz="2200"/>
          </a:p>
          <a:p>
            <a:pPr indent="0" lvl="0" marL="0" rtl="0" algn="l">
              <a:spcBef>
                <a:spcPts val="360"/>
              </a:spcBef>
              <a:spcAft>
                <a:spcPts val="0"/>
              </a:spcAft>
              <a:buNone/>
            </a:pPr>
            <a:r>
              <a:rPr lang="en-CA" sz="2200"/>
              <a:t>a pathogen </a:t>
            </a:r>
            <a:r>
              <a:rPr lang="en-CA" sz="2200"/>
              <a:t>indirectly</a:t>
            </a:r>
            <a:r>
              <a:rPr lang="en-CA" sz="2200"/>
              <a:t>, </a:t>
            </a:r>
            <a:endParaRPr sz="2200"/>
          </a:p>
          <a:p>
            <a:pPr indent="0" lvl="0" marL="0" rtl="0" algn="l">
              <a:spcBef>
                <a:spcPts val="360"/>
              </a:spcBef>
              <a:spcAft>
                <a:spcPts val="0"/>
              </a:spcAft>
              <a:buNone/>
            </a:pPr>
            <a:r>
              <a:rPr lang="en-CA" sz="2200"/>
              <a:t>by stimulating</a:t>
            </a:r>
            <a:endParaRPr sz="2200"/>
          </a:p>
          <a:p>
            <a:pPr indent="0" lvl="0" marL="0" rtl="0" algn="l">
              <a:spcBef>
                <a:spcPts val="360"/>
              </a:spcBef>
              <a:spcAft>
                <a:spcPts val="0"/>
              </a:spcAft>
              <a:buNone/>
            </a:pPr>
            <a:r>
              <a:rPr lang="en-CA" sz="2200"/>
              <a:t>complement proteins.</a:t>
            </a:r>
            <a:endParaRPr sz="2200"/>
          </a:p>
          <a:p>
            <a:pPr indent="0" lvl="0" marL="0" rtl="0" algn="l">
              <a:spcBef>
                <a:spcPts val="360"/>
              </a:spcBef>
              <a:spcAft>
                <a:spcPts val="0"/>
              </a:spcAft>
              <a:buNone/>
            </a:pPr>
            <a:r>
              <a:t/>
            </a:r>
            <a:endParaRPr sz="2200"/>
          </a:p>
        </p:txBody>
      </p:sp>
      <p:pic>
        <p:nvPicPr>
          <p:cNvPr id="268" name="Google Shape;268;g2ef3b5695fe_0_44"/>
          <p:cNvPicPr preferRelativeResize="0"/>
          <p:nvPr/>
        </p:nvPicPr>
        <p:blipFill>
          <a:blip r:embed="rId3">
            <a:alphaModFix/>
          </a:blip>
          <a:stretch>
            <a:fillRect/>
          </a:stretch>
        </p:blipFill>
        <p:spPr>
          <a:xfrm>
            <a:off x="4776925" y="3859775"/>
            <a:ext cx="3023975" cy="24216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g2ef3b5695fe_0_31"/>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Immune System Timeline</a:t>
            </a:r>
            <a:endParaRPr/>
          </a:p>
        </p:txBody>
      </p:sp>
      <p:pic>
        <p:nvPicPr>
          <p:cNvPr id="275" name="Google Shape;275;g2ef3b5695fe_0_31"/>
          <p:cNvPicPr preferRelativeResize="0"/>
          <p:nvPr/>
        </p:nvPicPr>
        <p:blipFill>
          <a:blip r:embed="rId3">
            <a:alphaModFix/>
          </a:blip>
          <a:stretch>
            <a:fillRect/>
          </a:stretch>
        </p:blipFill>
        <p:spPr>
          <a:xfrm>
            <a:off x="301750" y="1478775"/>
            <a:ext cx="8534399" cy="4882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g36a6eada124_0_0"/>
          <p:cNvSpPr txBox="1"/>
          <p:nvPr>
            <p:ph type="title"/>
          </p:nvPr>
        </p:nvSpPr>
        <p:spPr>
          <a:xfrm>
            <a:off x="301750" y="71450"/>
            <a:ext cx="8534400" cy="1053600"/>
          </a:xfrm>
          <a:prstGeom prst="rect">
            <a:avLst/>
          </a:prstGeom>
        </p:spPr>
        <p:txBody>
          <a:bodyPr anchorCtr="0" anchor="b" bIns="45700" lIns="91425" spcFirstLastPara="1" rIns="91425" wrap="square" tIns="45700">
            <a:normAutofit fontScale="90000"/>
          </a:bodyPr>
          <a:lstStyle/>
          <a:p>
            <a:pPr indent="0" lvl="0" marL="0" rtl="0" algn="ctr">
              <a:spcBef>
                <a:spcPts val="0"/>
              </a:spcBef>
              <a:spcAft>
                <a:spcPts val="0"/>
              </a:spcAft>
              <a:buNone/>
            </a:pPr>
            <a:r>
              <a:rPr lang="en-CA"/>
              <a:t>How does your immune system know </a:t>
            </a:r>
            <a:r>
              <a:rPr lang="en-CA"/>
              <a:t>what</a:t>
            </a:r>
            <a:r>
              <a:rPr lang="en-CA"/>
              <a:t> to target?</a:t>
            </a:r>
            <a:endParaRPr/>
          </a:p>
        </p:txBody>
      </p:sp>
      <p:sp>
        <p:nvSpPr>
          <p:cNvPr id="282" name="Google Shape;282;g36a6eada124_0_0"/>
          <p:cNvSpPr txBox="1"/>
          <p:nvPr>
            <p:ph idx="1" type="body"/>
          </p:nvPr>
        </p:nvSpPr>
        <p:spPr>
          <a:xfrm>
            <a:off x="301752" y="1527048"/>
            <a:ext cx="8503800" cy="4572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CA" sz="2400"/>
              <a:t>Antigen Presenting Cells - </a:t>
            </a:r>
            <a:r>
              <a:rPr lang="en-CA" sz="2400"/>
              <a:t>the bridge between your innate &amp; your adaptive immune system. </a:t>
            </a:r>
            <a:endParaRPr sz="2400"/>
          </a:p>
          <a:p>
            <a:pPr indent="0" lvl="0" marL="0" rtl="0" algn="l">
              <a:spcBef>
                <a:spcPts val="360"/>
              </a:spcBef>
              <a:spcAft>
                <a:spcPts val="0"/>
              </a:spcAft>
              <a:buNone/>
            </a:pPr>
            <a:r>
              <a:rPr lang="en-CA" sz="2000"/>
              <a:t>APCs include macrophages, B cells and dendritic cells. They </a:t>
            </a:r>
            <a:r>
              <a:rPr lang="en-CA" sz="2000"/>
              <a:t>ingest</a:t>
            </a:r>
            <a:r>
              <a:rPr lang="en-CA" sz="2000"/>
              <a:t> foreign invaders or damaged cells, digest them &amp; present pieces of them “antigens” on their cell membranes, bound to MHC proteins. </a:t>
            </a:r>
            <a:endParaRPr sz="2000"/>
          </a:p>
          <a:p>
            <a:pPr indent="0" lvl="0" marL="0" rtl="0" algn="l">
              <a:spcBef>
                <a:spcPts val="360"/>
              </a:spcBef>
              <a:spcAft>
                <a:spcPts val="0"/>
              </a:spcAft>
              <a:buNone/>
            </a:pPr>
            <a:r>
              <a:rPr lang="en-CA" sz="2000"/>
              <a:t>These “tags” or “shark tooth necklaces” tell the B &amp; T lymphocytes which cells to target for destruction.</a:t>
            </a:r>
            <a:endParaRPr sz="2000"/>
          </a:p>
          <a:p>
            <a:pPr indent="0" lvl="0" marL="0" rtl="0" algn="l">
              <a:spcBef>
                <a:spcPts val="360"/>
              </a:spcBef>
              <a:spcAft>
                <a:spcPts val="0"/>
              </a:spcAft>
              <a:buNone/>
            </a:pPr>
            <a:r>
              <a:t/>
            </a:r>
            <a:endParaRPr sz="2000"/>
          </a:p>
        </p:txBody>
      </p:sp>
      <p:pic>
        <p:nvPicPr>
          <p:cNvPr id="283" name="Google Shape;283;g36a6eada124_0_0"/>
          <p:cNvPicPr preferRelativeResize="0"/>
          <p:nvPr/>
        </p:nvPicPr>
        <p:blipFill>
          <a:blip r:embed="rId3">
            <a:alphaModFix/>
          </a:blip>
          <a:stretch>
            <a:fillRect/>
          </a:stretch>
        </p:blipFill>
        <p:spPr>
          <a:xfrm>
            <a:off x="1268025" y="3982650"/>
            <a:ext cx="6340075" cy="242887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g252525af845_0_0"/>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System</a:t>
            </a:r>
            <a:endParaRPr/>
          </a:p>
        </p:txBody>
      </p:sp>
      <p:sp>
        <p:nvSpPr>
          <p:cNvPr id="290" name="Google Shape;290;g252525af845_0_0"/>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t/>
            </a:r>
            <a:endParaRPr/>
          </a:p>
        </p:txBody>
      </p:sp>
      <p:pic>
        <p:nvPicPr>
          <p:cNvPr id="291" name="Google Shape;291;g252525af845_0_0"/>
          <p:cNvPicPr preferRelativeResize="0"/>
          <p:nvPr/>
        </p:nvPicPr>
        <p:blipFill rotWithShape="1">
          <a:blip r:embed="rId3">
            <a:alphaModFix/>
          </a:blip>
          <a:srcRect b="0" l="0" r="0" t="0"/>
          <a:stretch/>
        </p:blipFill>
        <p:spPr>
          <a:xfrm>
            <a:off x="301750" y="1527050"/>
            <a:ext cx="3493150" cy="4863425"/>
          </a:xfrm>
          <a:prstGeom prst="rect">
            <a:avLst/>
          </a:prstGeom>
          <a:noFill/>
          <a:ln>
            <a:noFill/>
          </a:ln>
        </p:spPr>
      </p:pic>
      <p:sp>
        <p:nvSpPr>
          <p:cNvPr id="292" name="Google Shape;292;g252525af845_0_0"/>
          <p:cNvSpPr txBox="1"/>
          <p:nvPr/>
        </p:nvSpPr>
        <p:spPr>
          <a:xfrm>
            <a:off x="4300000" y="1742025"/>
            <a:ext cx="4449000" cy="4987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rgbClr val="000000"/>
                </a:solidFill>
                <a:latin typeface="Georgia"/>
                <a:ea typeface="Georgia"/>
                <a:cs typeface="Georgia"/>
                <a:sym typeface="Georgia"/>
              </a:rPr>
              <a:t>Lymph</a:t>
            </a:r>
            <a:r>
              <a:rPr b="1" i="0" lang="en-CA" sz="1600" u="none" cap="none" strike="noStrike">
                <a:solidFill>
                  <a:srgbClr val="000000"/>
                </a:solidFill>
                <a:latin typeface="Georgia"/>
                <a:ea typeface="Georgia"/>
                <a:cs typeface="Georgia"/>
                <a:sym typeface="Georgia"/>
              </a:rPr>
              <a:t> - </a:t>
            </a:r>
            <a:r>
              <a:rPr b="0" i="0" lang="en-CA" sz="1600" u="none" cap="none" strike="noStrike">
                <a:solidFill>
                  <a:srgbClr val="000000"/>
                </a:solidFill>
                <a:latin typeface="Georgia"/>
                <a:ea typeface="Georgia"/>
                <a:cs typeface="Georgia"/>
                <a:sym typeface="Georgia"/>
              </a:rPr>
              <a:t>a colourless liquid containing white blood cells that bathes the tissues and drains through the lymphatic system back into the bloodstream. It is formed of the approx. 15% of extracellular fluid that did not get reabsorbed into a venous capillary.</a:t>
            </a:r>
            <a:endParaRPr b="0" i="0" sz="16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rgbClr val="000000"/>
                </a:solidFill>
                <a:latin typeface="Georgia"/>
                <a:ea typeface="Georgia"/>
                <a:cs typeface="Georgia"/>
                <a:sym typeface="Georgia"/>
              </a:rPr>
              <a:t>Lymph System - </a:t>
            </a:r>
            <a:r>
              <a:rPr b="0" i="0" lang="en-CA" sz="1800" u="none" cap="none" strike="noStrike">
                <a:solidFill>
                  <a:srgbClr val="000000"/>
                </a:solidFill>
                <a:latin typeface="Georgia"/>
                <a:ea typeface="Georgia"/>
                <a:cs typeface="Georgia"/>
                <a:sym typeface="Georgia"/>
              </a:rPr>
              <a:t>a collection of channels, lymph nodes, and lymphoid tissue in organs that carries the </a:t>
            </a:r>
            <a:r>
              <a:rPr b="1" i="0" lang="en-CA" sz="1800" u="none" cap="none" strike="noStrike">
                <a:solidFill>
                  <a:srgbClr val="000000"/>
                </a:solidFill>
                <a:latin typeface="Georgia"/>
                <a:ea typeface="Georgia"/>
                <a:cs typeface="Georgia"/>
                <a:sym typeface="Georgia"/>
              </a:rPr>
              <a:t>lymph fluid.</a:t>
            </a:r>
            <a:r>
              <a:rPr b="0" i="0" lang="en-CA" sz="1800" u="none" cap="none" strike="noStrike">
                <a:solidFill>
                  <a:srgbClr val="000000"/>
                </a:solidFill>
                <a:latin typeface="Georgia"/>
                <a:ea typeface="Georgia"/>
                <a:cs typeface="Georgia"/>
                <a:sym typeface="Georgia"/>
              </a:rPr>
              <a:t> It acts as a filter against pathogens, organic wastes, toxins &amp; other debris. </a:t>
            </a:r>
            <a:endParaRPr b="0" i="0" sz="18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rgbClr val="000000"/>
                </a:solidFill>
                <a:latin typeface="Georgia"/>
                <a:ea typeface="Georgia"/>
                <a:cs typeface="Georgia"/>
                <a:sym typeface="Georgia"/>
              </a:rPr>
              <a:t>Lymph Organs = </a:t>
            </a:r>
            <a:r>
              <a:rPr b="1" i="1" lang="en-CA" sz="1800" u="none" cap="none" strike="noStrike">
                <a:solidFill>
                  <a:srgbClr val="000000"/>
                </a:solidFill>
                <a:latin typeface="Georgia"/>
                <a:ea typeface="Georgia"/>
                <a:cs typeface="Georgia"/>
                <a:sym typeface="Georgia"/>
              </a:rPr>
              <a:t>Spleen, Thymus Gland &amp; Lymph nodes.</a:t>
            </a:r>
            <a:endParaRPr b="1" i="1" sz="18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r>
              <a:t/>
            </a:r>
            <a:endParaRPr b="1" i="1" sz="18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r>
              <a:t/>
            </a:r>
            <a:endParaRPr b="1" i="1" sz="1800" u="none" cap="none" strike="noStrike">
              <a:solidFill>
                <a:srgbClr val="000000"/>
              </a:solidFill>
              <a:latin typeface="Georgia"/>
              <a:ea typeface="Georgia"/>
              <a:cs typeface="Georgia"/>
              <a:sym typeface="Georgi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g252525af845_0_8"/>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Organs</a:t>
            </a:r>
            <a:endParaRPr/>
          </a:p>
        </p:txBody>
      </p:sp>
      <p:sp>
        <p:nvSpPr>
          <p:cNvPr id="299" name="Google Shape;299;g252525af845_0_8"/>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b="1" lang="en-CA" sz="2000"/>
              <a:t>Spleen - </a:t>
            </a:r>
            <a:r>
              <a:rPr lang="en-CA" sz="2000"/>
              <a:t>Located in the LUQ of the abdomen. </a:t>
            </a:r>
            <a:endParaRPr sz="2000"/>
          </a:p>
          <a:p>
            <a:pPr indent="-355600" lvl="0" marL="457200" rtl="0" algn="l">
              <a:lnSpc>
                <a:spcPct val="100000"/>
              </a:lnSpc>
              <a:spcBef>
                <a:spcPts val="360"/>
              </a:spcBef>
              <a:spcAft>
                <a:spcPts val="0"/>
              </a:spcAft>
              <a:buSzPts val="2000"/>
              <a:buChar char="-"/>
            </a:pPr>
            <a:r>
              <a:rPr lang="en-CA" sz="2000"/>
              <a:t>Consists of </a:t>
            </a:r>
            <a:r>
              <a:rPr b="1" i="1" lang="en-CA" sz="2000"/>
              <a:t>red pulp -</a:t>
            </a:r>
            <a:r>
              <a:rPr lang="en-CA" sz="2000"/>
              <a:t> which contains venous sinuses filled with blood, as well as </a:t>
            </a:r>
            <a:r>
              <a:rPr i="1" lang="en-CA" sz="2000"/>
              <a:t>lymphocytes </a:t>
            </a:r>
            <a:r>
              <a:rPr lang="en-CA" sz="2000"/>
              <a:t>&amp; </a:t>
            </a:r>
            <a:r>
              <a:rPr i="1" lang="en-CA" sz="2000"/>
              <a:t>fixed macrophages </a:t>
            </a:r>
            <a:r>
              <a:rPr lang="en-CA" sz="2000"/>
              <a:t>which will filter the blood of pathogens and misshapen blood cells</a:t>
            </a:r>
            <a:endParaRPr sz="2000"/>
          </a:p>
          <a:p>
            <a:pPr indent="-355600" lvl="0" marL="457200" rtl="0" algn="l">
              <a:lnSpc>
                <a:spcPct val="100000"/>
              </a:lnSpc>
              <a:spcBef>
                <a:spcPts val="0"/>
              </a:spcBef>
              <a:spcAft>
                <a:spcPts val="0"/>
              </a:spcAft>
              <a:buSzPts val="2000"/>
              <a:buChar char="-"/>
            </a:pPr>
            <a:r>
              <a:rPr lang="en-CA" sz="2000"/>
              <a:t>Also consists of </a:t>
            </a:r>
            <a:r>
              <a:rPr b="1" i="1" lang="en-CA" sz="2000"/>
              <a:t>white pulp - </a:t>
            </a:r>
            <a:r>
              <a:rPr lang="en-CA" sz="2000"/>
              <a:t>lymphoid tissue that contains many lymphocytes </a:t>
            </a:r>
            <a:endParaRPr sz="2000"/>
          </a:p>
          <a:p>
            <a:pPr indent="-355600" lvl="0" marL="457200" rtl="0" algn="l">
              <a:lnSpc>
                <a:spcPct val="100000"/>
              </a:lnSpc>
              <a:spcBef>
                <a:spcPts val="0"/>
              </a:spcBef>
              <a:spcAft>
                <a:spcPts val="0"/>
              </a:spcAft>
              <a:buSzPts val="2000"/>
              <a:buChar char="-"/>
            </a:pPr>
            <a:r>
              <a:rPr lang="en-CA" sz="2000"/>
              <a:t>If injured, the spleen can be removed.</a:t>
            </a:r>
            <a:endParaRPr sz="2000"/>
          </a:p>
          <a:p>
            <a:pPr indent="-355600" lvl="0" marL="457200" rtl="0" algn="l">
              <a:lnSpc>
                <a:spcPct val="100000"/>
              </a:lnSpc>
              <a:spcBef>
                <a:spcPts val="0"/>
              </a:spcBef>
              <a:spcAft>
                <a:spcPts val="0"/>
              </a:spcAft>
              <a:buSzPts val="2000"/>
              <a:buChar char="-"/>
            </a:pPr>
            <a:r>
              <a:rPr lang="en-CA" sz="2000"/>
              <a:t>A person can live without a spleen,</a:t>
            </a:r>
            <a:endParaRPr sz="2000"/>
          </a:p>
          <a:p>
            <a:pPr indent="0" lvl="0" marL="457200" rtl="0" algn="l">
              <a:lnSpc>
                <a:spcPct val="100000"/>
              </a:lnSpc>
              <a:spcBef>
                <a:spcPts val="360"/>
              </a:spcBef>
              <a:spcAft>
                <a:spcPts val="0"/>
              </a:spcAft>
              <a:buSzPts val="1530"/>
              <a:buNone/>
            </a:pPr>
            <a:r>
              <a:rPr lang="en-CA" sz="2000"/>
              <a:t>but their immunity will be </a:t>
            </a:r>
            <a:endParaRPr sz="2000"/>
          </a:p>
          <a:p>
            <a:pPr indent="0" lvl="0" marL="457200" rtl="0" algn="l">
              <a:lnSpc>
                <a:spcPct val="100000"/>
              </a:lnSpc>
              <a:spcBef>
                <a:spcPts val="360"/>
              </a:spcBef>
              <a:spcAft>
                <a:spcPts val="0"/>
              </a:spcAft>
              <a:buSzPts val="1530"/>
              <a:buNone/>
            </a:pPr>
            <a:r>
              <a:rPr lang="en-CA" sz="2000"/>
              <a:t>compromised</a:t>
            </a:r>
            <a:endParaRPr sz="2000"/>
          </a:p>
        </p:txBody>
      </p:sp>
      <p:pic>
        <p:nvPicPr>
          <p:cNvPr id="300" name="Google Shape;300;g252525af845_0_8"/>
          <p:cNvPicPr preferRelativeResize="0"/>
          <p:nvPr/>
        </p:nvPicPr>
        <p:blipFill rotWithShape="1">
          <a:blip r:embed="rId3">
            <a:alphaModFix/>
          </a:blip>
          <a:srcRect b="0" l="0" r="0" t="0"/>
          <a:stretch/>
        </p:blipFill>
        <p:spPr>
          <a:xfrm>
            <a:off x="5153325" y="3195875"/>
            <a:ext cx="3323650" cy="31682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g252525af845_0_15"/>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Organs Cont</a:t>
            </a:r>
            <a:endParaRPr/>
          </a:p>
        </p:txBody>
      </p:sp>
      <p:sp>
        <p:nvSpPr>
          <p:cNvPr id="307" name="Google Shape;307;g252525af845_0_15"/>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b="1" lang="en-CA" sz="2000"/>
              <a:t>Thymus - </a:t>
            </a:r>
            <a:r>
              <a:rPr lang="en-CA" sz="2000"/>
              <a:t>Located in the mediastinum, behind the sternum.</a:t>
            </a:r>
            <a:endParaRPr sz="2000"/>
          </a:p>
          <a:p>
            <a:pPr indent="-355600" lvl="0" marL="457200" rtl="0" algn="l">
              <a:lnSpc>
                <a:spcPct val="100000"/>
              </a:lnSpc>
              <a:spcBef>
                <a:spcPts val="360"/>
              </a:spcBef>
              <a:spcAft>
                <a:spcPts val="0"/>
              </a:spcAft>
              <a:buSzPts val="2000"/>
              <a:buChar char="-"/>
            </a:pPr>
            <a:r>
              <a:rPr lang="en-CA" sz="2000"/>
              <a:t>Quite large in childhood, it begins to shrink after puberty.</a:t>
            </a:r>
            <a:endParaRPr sz="2000"/>
          </a:p>
          <a:p>
            <a:pPr indent="-355600" lvl="0" marL="457200" rtl="0" algn="l">
              <a:lnSpc>
                <a:spcPct val="100000"/>
              </a:lnSpc>
              <a:spcBef>
                <a:spcPts val="0"/>
              </a:spcBef>
              <a:spcAft>
                <a:spcPts val="0"/>
              </a:spcAft>
              <a:buSzPts val="2000"/>
              <a:buChar char="-"/>
            </a:pPr>
            <a:r>
              <a:rPr lang="en-CA" sz="2000"/>
              <a:t>Contains many lymphocytes, which will mature into T lymphocytes.</a:t>
            </a:r>
            <a:endParaRPr sz="2000"/>
          </a:p>
          <a:p>
            <a:pPr indent="-355600" lvl="0" marL="457200" rtl="0" algn="l">
              <a:lnSpc>
                <a:spcPct val="100000"/>
              </a:lnSpc>
              <a:spcBef>
                <a:spcPts val="0"/>
              </a:spcBef>
              <a:spcAft>
                <a:spcPts val="0"/>
              </a:spcAft>
              <a:buSzPts val="2000"/>
              <a:buChar char="-"/>
            </a:pPr>
            <a:r>
              <a:rPr lang="en-CA" sz="2000"/>
              <a:t>Also secretes </a:t>
            </a:r>
            <a:r>
              <a:rPr b="1" i="1" lang="en-CA" sz="2000"/>
              <a:t>thymosins</a:t>
            </a:r>
            <a:r>
              <a:rPr lang="en-CA" sz="2000"/>
              <a:t> which are hormones that encourage growth &amp; development of T lymphocytes in lymphatic tissue throughout the body.</a:t>
            </a:r>
            <a:endParaRPr sz="2000"/>
          </a:p>
          <a:p>
            <a:pPr indent="-355600" lvl="0" marL="457200" rtl="0" algn="l">
              <a:lnSpc>
                <a:spcPct val="100000"/>
              </a:lnSpc>
              <a:spcBef>
                <a:spcPts val="0"/>
              </a:spcBef>
              <a:spcAft>
                <a:spcPts val="0"/>
              </a:spcAft>
              <a:buSzPts val="2000"/>
              <a:buChar char="-"/>
            </a:pPr>
            <a:r>
              <a:t/>
            </a:r>
            <a:endParaRPr sz="2000"/>
          </a:p>
        </p:txBody>
      </p:sp>
      <p:pic>
        <p:nvPicPr>
          <p:cNvPr id="308" name="Google Shape;308;g252525af845_0_15"/>
          <p:cNvPicPr preferRelativeResize="0"/>
          <p:nvPr/>
        </p:nvPicPr>
        <p:blipFill rotWithShape="1">
          <a:blip r:embed="rId3">
            <a:alphaModFix/>
          </a:blip>
          <a:srcRect b="0" l="0" r="0" t="0"/>
          <a:stretch/>
        </p:blipFill>
        <p:spPr>
          <a:xfrm>
            <a:off x="771100" y="3698300"/>
            <a:ext cx="3800900" cy="2424275"/>
          </a:xfrm>
          <a:prstGeom prst="rect">
            <a:avLst/>
          </a:prstGeom>
          <a:noFill/>
          <a:ln>
            <a:noFill/>
          </a:ln>
        </p:spPr>
      </p:pic>
      <p:pic>
        <p:nvPicPr>
          <p:cNvPr id="309" name="Google Shape;309;g252525af845_0_15"/>
          <p:cNvPicPr preferRelativeResize="0"/>
          <p:nvPr/>
        </p:nvPicPr>
        <p:blipFill rotWithShape="1">
          <a:blip r:embed="rId4">
            <a:alphaModFix/>
          </a:blip>
          <a:srcRect b="0" l="0" r="0" t="0"/>
          <a:stretch/>
        </p:blipFill>
        <p:spPr>
          <a:xfrm>
            <a:off x="4862674" y="3698300"/>
            <a:ext cx="3614326" cy="24007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252525af845_0_23"/>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Lymphatic Nodules</a:t>
            </a:r>
            <a:endParaRPr/>
          </a:p>
        </p:txBody>
      </p:sp>
      <p:sp>
        <p:nvSpPr>
          <p:cNvPr id="316" name="Google Shape;316;g252525af845_0_23"/>
          <p:cNvSpPr txBox="1"/>
          <p:nvPr>
            <p:ph idx="1" type="body"/>
          </p:nvPr>
        </p:nvSpPr>
        <p:spPr>
          <a:xfrm>
            <a:off x="301750" y="1527050"/>
            <a:ext cx="8503800" cy="49554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360"/>
              </a:spcBef>
              <a:spcAft>
                <a:spcPts val="0"/>
              </a:spcAft>
              <a:buSzPts val="1530"/>
              <a:buNone/>
            </a:pPr>
            <a:r>
              <a:rPr lang="en-CA" sz="2000"/>
              <a:t>Includes the </a:t>
            </a:r>
            <a:r>
              <a:rPr b="1" lang="en-CA" sz="2000"/>
              <a:t>tonsils, MALT, Peyer’s patches &amp; the appendix.</a:t>
            </a:r>
            <a:endParaRPr b="1" sz="2000"/>
          </a:p>
          <a:p>
            <a:pPr indent="0" lvl="0" marL="0" rtl="0" algn="l">
              <a:lnSpc>
                <a:spcPct val="100000"/>
              </a:lnSpc>
              <a:spcBef>
                <a:spcPts val="360"/>
              </a:spcBef>
              <a:spcAft>
                <a:spcPts val="0"/>
              </a:spcAft>
              <a:buSzPts val="1530"/>
              <a:buNone/>
            </a:pPr>
            <a:r>
              <a:t/>
            </a:r>
            <a:endParaRPr b="1" sz="2000"/>
          </a:p>
          <a:p>
            <a:pPr indent="0" lvl="0" marL="0" rtl="0" algn="l">
              <a:lnSpc>
                <a:spcPct val="100000"/>
              </a:lnSpc>
              <a:spcBef>
                <a:spcPts val="360"/>
              </a:spcBef>
              <a:spcAft>
                <a:spcPts val="0"/>
              </a:spcAft>
              <a:buSzPts val="1530"/>
              <a:buNone/>
            </a:pPr>
            <a:r>
              <a:rPr b="1" lang="en-CA" sz="2200"/>
              <a:t>Tonsils</a:t>
            </a:r>
            <a:r>
              <a:rPr b="1" lang="en-CA" sz="2000"/>
              <a:t>- </a:t>
            </a:r>
            <a:r>
              <a:rPr lang="en-CA" sz="2000"/>
              <a:t>Partially encapsulated lymph nodes in the throat area.</a:t>
            </a:r>
            <a:endParaRPr sz="2000"/>
          </a:p>
          <a:p>
            <a:pPr indent="0" lvl="0" marL="0" rtl="0" algn="l">
              <a:lnSpc>
                <a:spcPct val="100000"/>
              </a:lnSpc>
              <a:spcBef>
                <a:spcPts val="360"/>
              </a:spcBef>
              <a:spcAft>
                <a:spcPts val="0"/>
              </a:spcAft>
              <a:buSzPts val="1530"/>
              <a:buNone/>
            </a:pPr>
            <a:r>
              <a:rPr lang="en-CA" sz="2000"/>
              <a:t>	</a:t>
            </a:r>
            <a:r>
              <a:rPr b="1" i="1" lang="en-CA" sz="2000"/>
              <a:t>Palatine tonsils </a:t>
            </a:r>
            <a:r>
              <a:rPr lang="en-CA" sz="2000"/>
              <a:t>- 2, located one on each side of the throat. Removed in a tonsillectomy.</a:t>
            </a:r>
            <a:endParaRPr sz="2000"/>
          </a:p>
          <a:p>
            <a:pPr indent="0" lvl="0" marL="0" rtl="0" algn="l">
              <a:lnSpc>
                <a:spcPct val="100000"/>
              </a:lnSpc>
              <a:spcBef>
                <a:spcPts val="360"/>
              </a:spcBef>
              <a:spcAft>
                <a:spcPts val="0"/>
              </a:spcAft>
              <a:buSzPts val="1530"/>
              <a:buNone/>
            </a:pPr>
            <a:r>
              <a:rPr lang="en-CA" sz="2000"/>
              <a:t>	</a:t>
            </a:r>
            <a:r>
              <a:rPr b="1" i="1" lang="en-CA" sz="2000"/>
              <a:t>Pharyngeal/Adenoid - </a:t>
            </a:r>
            <a:r>
              <a:rPr lang="en-CA" sz="2000"/>
              <a:t>located near the opening of the nasal cavity into the pharynx. Removal is </a:t>
            </a:r>
            <a:endParaRPr sz="2000"/>
          </a:p>
          <a:p>
            <a:pPr indent="0" lvl="0" marL="0" rtl="0" algn="l">
              <a:lnSpc>
                <a:spcPct val="100000"/>
              </a:lnSpc>
              <a:spcBef>
                <a:spcPts val="360"/>
              </a:spcBef>
              <a:spcAft>
                <a:spcPts val="0"/>
              </a:spcAft>
              <a:buSzPts val="1530"/>
              <a:buNone/>
            </a:pPr>
            <a:r>
              <a:rPr lang="en-CA" sz="2000"/>
              <a:t>an adenoidectomy.</a:t>
            </a:r>
            <a:endParaRPr sz="2000"/>
          </a:p>
          <a:p>
            <a:pPr indent="0" lvl="0" marL="0" rtl="0" algn="l">
              <a:lnSpc>
                <a:spcPct val="100000"/>
              </a:lnSpc>
              <a:spcBef>
                <a:spcPts val="360"/>
              </a:spcBef>
              <a:spcAft>
                <a:spcPts val="0"/>
              </a:spcAft>
              <a:buSzPts val="1530"/>
              <a:buNone/>
            </a:pPr>
            <a:r>
              <a:rPr lang="en-CA" sz="2000"/>
              <a:t>	</a:t>
            </a:r>
            <a:r>
              <a:rPr b="1" i="1" lang="en-CA" sz="2000"/>
              <a:t>Lingual - </a:t>
            </a:r>
            <a:r>
              <a:rPr lang="en-CA" sz="2000"/>
              <a:t>2 located</a:t>
            </a:r>
            <a:endParaRPr sz="2000"/>
          </a:p>
          <a:p>
            <a:pPr indent="457200" lvl="0" marL="0" rtl="0" algn="l">
              <a:lnSpc>
                <a:spcPct val="100000"/>
              </a:lnSpc>
              <a:spcBef>
                <a:spcPts val="360"/>
              </a:spcBef>
              <a:spcAft>
                <a:spcPts val="0"/>
              </a:spcAft>
              <a:buSzPts val="1530"/>
              <a:buNone/>
            </a:pPr>
            <a:r>
              <a:rPr lang="en-CA" sz="2000"/>
              <a:t> at the back of the tongue.</a:t>
            </a:r>
            <a:endParaRPr sz="2000"/>
          </a:p>
          <a:p>
            <a:pPr indent="457200" lvl="0" marL="0" rtl="0" algn="l">
              <a:lnSpc>
                <a:spcPct val="100000"/>
              </a:lnSpc>
              <a:spcBef>
                <a:spcPts val="360"/>
              </a:spcBef>
              <a:spcAft>
                <a:spcPts val="0"/>
              </a:spcAft>
              <a:buSzPts val="1530"/>
              <a:buNone/>
            </a:pPr>
            <a:r>
              <a:rPr b="1" i="1" lang="en-CA" sz="2000"/>
              <a:t>Tubal - </a:t>
            </a:r>
            <a:r>
              <a:rPr lang="en-CA" sz="2000"/>
              <a:t>2 located where</a:t>
            </a:r>
            <a:endParaRPr sz="2000"/>
          </a:p>
          <a:p>
            <a:pPr indent="457200" lvl="0" marL="0" rtl="0" algn="l">
              <a:lnSpc>
                <a:spcPct val="100000"/>
              </a:lnSpc>
              <a:spcBef>
                <a:spcPts val="360"/>
              </a:spcBef>
              <a:spcAft>
                <a:spcPts val="0"/>
              </a:spcAft>
              <a:buSzPts val="1530"/>
              <a:buNone/>
            </a:pPr>
            <a:r>
              <a:rPr lang="en-CA" sz="2000"/>
              <a:t> The Eustachian tube</a:t>
            </a:r>
            <a:endParaRPr sz="2000"/>
          </a:p>
          <a:p>
            <a:pPr indent="457200" lvl="0" marL="0" rtl="0" algn="l">
              <a:lnSpc>
                <a:spcPct val="100000"/>
              </a:lnSpc>
              <a:spcBef>
                <a:spcPts val="360"/>
              </a:spcBef>
              <a:spcAft>
                <a:spcPts val="0"/>
              </a:spcAft>
              <a:buSzPts val="1530"/>
              <a:buNone/>
            </a:pPr>
            <a:r>
              <a:rPr lang="en-CA" sz="2000"/>
              <a:t>Meets the nasopharynx</a:t>
            </a:r>
            <a:endParaRPr sz="2000"/>
          </a:p>
          <a:p>
            <a:pPr indent="0" lvl="0" marL="0" rtl="0" algn="l">
              <a:lnSpc>
                <a:spcPct val="100000"/>
              </a:lnSpc>
              <a:spcBef>
                <a:spcPts val="360"/>
              </a:spcBef>
              <a:spcAft>
                <a:spcPts val="0"/>
              </a:spcAft>
              <a:buSzPts val="1530"/>
              <a:buNone/>
            </a:pPr>
            <a:r>
              <a:t/>
            </a:r>
            <a:endParaRPr sz="2000"/>
          </a:p>
          <a:p>
            <a:pPr indent="0" lvl="0" marL="0" rtl="0" algn="l">
              <a:lnSpc>
                <a:spcPct val="100000"/>
              </a:lnSpc>
              <a:spcBef>
                <a:spcPts val="360"/>
              </a:spcBef>
              <a:spcAft>
                <a:spcPts val="0"/>
              </a:spcAft>
              <a:buSzPts val="1530"/>
              <a:buNone/>
            </a:pPr>
            <a:r>
              <a:t/>
            </a:r>
            <a:endParaRPr b="1" sz="2200"/>
          </a:p>
        </p:txBody>
      </p:sp>
      <p:pic>
        <p:nvPicPr>
          <p:cNvPr id="317" name="Google Shape;317;g252525af845_0_23"/>
          <p:cNvPicPr preferRelativeResize="0"/>
          <p:nvPr/>
        </p:nvPicPr>
        <p:blipFill rotWithShape="1">
          <a:blip r:embed="rId3">
            <a:alphaModFix/>
          </a:blip>
          <a:srcRect b="0" l="0" r="0" t="0"/>
          <a:stretch/>
        </p:blipFill>
        <p:spPr>
          <a:xfrm>
            <a:off x="3892025" y="3665375"/>
            <a:ext cx="4944123" cy="266032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g252525af845_0_30"/>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Lymphatic Nodules Cont.</a:t>
            </a:r>
            <a:endParaRPr/>
          </a:p>
        </p:txBody>
      </p:sp>
      <p:sp>
        <p:nvSpPr>
          <p:cNvPr id="324" name="Google Shape;324;g252525af845_0_30"/>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b="1" lang="en-CA" sz="2200"/>
              <a:t>MALT- </a:t>
            </a:r>
            <a:r>
              <a:rPr lang="en-CA" sz="2000"/>
              <a:t> Mucosal-Associated Lymphatic Tissue</a:t>
            </a:r>
            <a:endParaRPr sz="2000"/>
          </a:p>
          <a:p>
            <a:pPr indent="-355600" lvl="0" marL="457200" rtl="0" algn="l">
              <a:lnSpc>
                <a:spcPct val="100000"/>
              </a:lnSpc>
              <a:spcBef>
                <a:spcPts val="360"/>
              </a:spcBef>
              <a:spcAft>
                <a:spcPts val="0"/>
              </a:spcAft>
              <a:buSzPts val="2000"/>
              <a:buChar char="-"/>
            </a:pPr>
            <a:r>
              <a:rPr lang="en-CA" sz="2000"/>
              <a:t>Scattered throughout the body in its mucous membranes. </a:t>
            </a:r>
            <a:endParaRPr sz="2000"/>
          </a:p>
          <a:p>
            <a:pPr indent="0" lvl="0" marL="0" rtl="0" algn="l">
              <a:lnSpc>
                <a:spcPct val="100000"/>
              </a:lnSpc>
              <a:spcBef>
                <a:spcPts val="360"/>
              </a:spcBef>
              <a:spcAft>
                <a:spcPts val="0"/>
              </a:spcAft>
              <a:buSzPts val="1530"/>
              <a:buNone/>
            </a:pPr>
            <a:r>
              <a:rPr lang="en-CA" sz="2000"/>
              <a:t>	Wherever the body is open to the external environment.</a:t>
            </a:r>
            <a:endParaRPr sz="2000"/>
          </a:p>
          <a:p>
            <a:pPr indent="0" lvl="0" marL="0" rtl="0" algn="l">
              <a:lnSpc>
                <a:spcPct val="100000"/>
              </a:lnSpc>
              <a:spcBef>
                <a:spcPts val="360"/>
              </a:spcBef>
              <a:spcAft>
                <a:spcPts val="0"/>
              </a:spcAft>
              <a:buSzPts val="1530"/>
              <a:buNone/>
            </a:pPr>
            <a:r>
              <a:t/>
            </a:r>
            <a:endParaRPr sz="2000"/>
          </a:p>
          <a:p>
            <a:pPr indent="0" lvl="0" marL="0" rtl="0" algn="l">
              <a:lnSpc>
                <a:spcPct val="100000"/>
              </a:lnSpc>
              <a:spcBef>
                <a:spcPts val="360"/>
              </a:spcBef>
              <a:spcAft>
                <a:spcPts val="0"/>
              </a:spcAft>
              <a:buSzPts val="1530"/>
              <a:buNone/>
            </a:pPr>
            <a:r>
              <a:rPr b="1" lang="en-CA" sz="2200"/>
              <a:t>Peyer's Patches- </a:t>
            </a:r>
            <a:r>
              <a:rPr lang="en-CA" sz="2000"/>
              <a:t>Lymph nodules found in the lower part of the small intestine</a:t>
            </a:r>
            <a:endParaRPr sz="2000"/>
          </a:p>
          <a:p>
            <a:pPr indent="0" lvl="0" marL="0" rtl="0" algn="l">
              <a:lnSpc>
                <a:spcPct val="100000"/>
              </a:lnSpc>
              <a:spcBef>
                <a:spcPts val="360"/>
              </a:spcBef>
              <a:spcAft>
                <a:spcPts val="0"/>
              </a:spcAft>
              <a:buSzPts val="1530"/>
              <a:buNone/>
            </a:pPr>
            <a:r>
              <a:t/>
            </a:r>
            <a:endParaRPr sz="2000"/>
          </a:p>
          <a:p>
            <a:pPr indent="0" lvl="0" marL="0" rtl="0" algn="l">
              <a:lnSpc>
                <a:spcPct val="100000"/>
              </a:lnSpc>
              <a:spcBef>
                <a:spcPts val="360"/>
              </a:spcBef>
              <a:spcAft>
                <a:spcPts val="0"/>
              </a:spcAft>
              <a:buSzPts val="1530"/>
              <a:buNone/>
            </a:pPr>
            <a:r>
              <a:rPr b="1" lang="en-CA" sz="2200"/>
              <a:t>Appendix - </a:t>
            </a:r>
            <a:r>
              <a:rPr lang="en-CA" sz="2000"/>
              <a:t>Outpouching</a:t>
            </a:r>
            <a:r>
              <a:rPr lang="en-CA" sz="2000"/>
              <a:t> of the intestine that occurs where the large intestine begins.</a:t>
            </a:r>
            <a:endParaRPr sz="20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g252525af845_0_37"/>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FYI: MALT diagram</a:t>
            </a:r>
            <a:endParaRPr/>
          </a:p>
        </p:txBody>
      </p:sp>
      <p:sp>
        <p:nvSpPr>
          <p:cNvPr id="331" name="Google Shape;331;g252525af845_0_37"/>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t/>
            </a:r>
            <a:endParaRPr/>
          </a:p>
        </p:txBody>
      </p:sp>
      <p:pic>
        <p:nvPicPr>
          <p:cNvPr id="332" name="Google Shape;332;g252525af845_0_37"/>
          <p:cNvPicPr preferRelativeResize="0"/>
          <p:nvPr/>
        </p:nvPicPr>
        <p:blipFill rotWithShape="1">
          <a:blip r:embed="rId3">
            <a:alphaModFix/>
          </a:blip>
          <a:srcRect b="0" l="0" r="0" t="0"/>
          <a:stretch/>
        </p:blipFill>
        <p:spPr>
          <a:xfrm>
            <a:off x="180400" y="1527050"/>
            <a:ext cx="8655749" cy="4916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252525af845_0_44"/>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Nodes</a:t>
            </a:r>
            <a:endParaRPr/>
          </a:p>
        </p:txBody>
      </p:sp>
      <p:sp>
        <p:nvSpPr>
          <p:cNvPr id="339" name="Google Shape;339;g252525af845_0_44"/>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b="1" lang="en-CA" sz="2200"/>
              <a:t>Lymph Nodes - </a:t>
            </a:r>
            <a:r>
              <a:rPr lang="en-CA" sz="2000"/>
              <a:t>pea- shaped patches of lymph tissue, that consist of many lymph sinuses surrounded by </a:t>
            </a:r>
            <a:r>
              <a:rPr i="1" lang="en-CA" sz="2000"/>
              <a:t>macrophages </a:t>
            </a:r>
            <a:r>
              <a:rPr lang="en-CA" sz="2000"/>
              <a:t>and </a:t>
            </a:r>
            <a:r>
              <a:rPr i="1" lang="en-CA" sz="2000"/>
              <a:t>lymphocytes.</a:t>
            </a:r>
            <a:r>
              <a:rPr lang="en-CA" sz="2000"/>
              <a:t> The lymph fluid is thus filtered when it passes through these nodes. There are about 800 lymph nodes in the human body.</a:t>
            </a:r>
            <a:endParaRPr sz="2000"/>
          </a:p>
          <a:p>
            <a:pPr indent="0" lvl="0" marL="0" rtl="0" algn="l">
              <a:lnSpc>
                <a:spcPct val="100000"/>
              </a:lnSpc>
              <a:spcBef>
                <a:spcPts val="360"/>
              </a:spcBef>
              <a:spcAft>
                <a:spcPts val="0"/>
              </a:spcAft>
              <a:buSzPts val="1530"/>
              <a:buNone/>
            </a:pPr>
            <a:r>
              <a:rPr lang="en-CA" sz="2000"/>
              <a:t>Important locations of lymph nodes: </a:t>
            </a:r>
            <a:endParaRPr sz="2000"/>
          </a:p>
          <a:p>
            <a:pPr indent="0" lvl="0" marL="0" rtl="0" algn="l">
              <a:lnSpc>
                <a:spcPct val="100000"/>
              </a:lnSpc>
              <a:spcBef>
                <a:spcPts val="360"/>
              </a:spcBef>
              <a:spcAft>
                <a:spcPts val="0"/>
              </a:spcAft>
              <a:buSzPts val="1530"/>
              <a:buNone/>
            </a:pPr>
            <a:r>
              <a:rPr b="1" lang="en-CA" sz="2000"/>
              <a:t>Cervical- </a:t>
            </a:r>
            <a:r>
              <a:rPr lang="en-CA" sz="2000"/>
              <a:t> Approx. 300 nodes that drain &amp; filter the lymph of the head &amp; neck</a:t>
            </a:r>
            <a:endParaRPr sz="2000"/>
          </a:p>
          <a:p>
            <a:pPr indent="0" lvl="0" marL="0" rtl="0" algn="l">
              <a:lnSpc>
                <a:spcPct val="100000"/>
              </a:lnSpc>
              <a:spcBef>
                <a:spcPts val="360"/>
              </a:spcBef>
              <a:spcAft>
                <a:spcPts val="0"/>
              </a:spcAft>
              <a:buSzPts val="1530"/>
              <a:buNone/>
            </a:pPr>
            <a:r>
              <a:rPr b="1" lang="en-CA" sz="2000"/>
              <a:t>Axillary - </a:t>
            </a:r>
            <a:r>
              <a:rPr lang="en-CA" sz="2000"/>
              <a:t>20 - 30 nodes that drain &amp; filter lymph from the arms, shoulders &amp; breast/chest.</a:t>
            </a:r>
            <a:endParaRPr sz="2000"/>
          </a:p>
          <a:p>
            <a:pPr indent="0" lvl="0" marL="0" rtl="0" algn="l">
              <a:lnSpc>
                <a:spcPct val="100000"/>
              </a:lnSpc>
              <a:spcBef>
                <a:spcPts val="360"/>
              </a:spcBef>
              <a:spcAft>
                <a:spcPts val="0"/>
              </a:spcAft>
              <a:buSzPts val="1530"/>
              <a:buNone/>
            </a:pPr>
            <a:r>
              <a:rPr b="1" lang="en-CA" sz="2000"/>
              <a:t>Inguinal - </a:t>
            </a:r>
            <a:r>
              <a:rPr lang="en-CA" sz="2000"/>
              <a:t>About 10 nodes located in the groin area that drain &amp; filter lymph from the legs &amp; external genitalia.</a:t>
            </a:r>
            <a:endParaRPr sz="20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g252525af845_0_50"/>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Nodes</a:t>
            </a:r>
            <a:endParaRPr/>
          </a:p>
        </p:txBody>
      </p:sp>
      <p:sp>
        <p:nvSpPr>
          <p:cNvPr id="346" name="Google Shape;346;g252525af845_0_50"/>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t/>
            </a:r>
            <a:endParaRPr/>
          </a:p>
        </p:txBody>
      </p:sp>
      <p:pic>
        <p:nvPicPr>
          <p:cNvPr id="347" name="Google Shape;347;g252525af845_0_50"/>
          <p:cNvPicPr preferRelativeResize="0"/>
          <p:nvPr/>
        </p:nvPicPr>
        <p:blipFill rotWithShape="1">
          <a:blip r:embed="rId3">
            <a:alphaModFix/>
          </a:blip>
          <a:srcRect b="0" l="0" r="0" t="0"/>
          <a:stretch/>
        </p:blipFill>
        <p:spPr>
          <a:xfrm>
            <a:off x="301750" y="1391050"/>
            <a:ext cx="3920550" cy="5091349"/>
          </a:xfrm>
          <a:prstGeom prst="rect">
            <a:avLst/>
          </a:prstGeom>
          <a:noFill/>
          <a:ln>
            <a:noFill/>
          </a:ln>
        </p:spPr>
      </p:pic>
      <p:pic>
        <p:nvPicPr>
          <p:cNvPr id="348" name="Google Shape;348;g252525af845_0_50"/>
          <p:cNvPicPr preferRelativeResize="0"/>
          <p:nvPr/>
        </p:nvPicPr>
        <p:blipFill rotWithShape="1">
          <a:blip r:embed="rId4">
            <a:alphaModFix/>
          </a:blip>
          <a:srcRect b="0" l="0" r="0" t="0"/>
          <a:stretch/>
        </p:blipFill>
        <p:spPr>
          <a:xfrm>
            <a:off x="4572000" y="1786988"/>
            <a:ext cx="3920550" cy="405213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g252525af845_0_58"/>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Vessels</a:t>
            </a:r>
            <a:endParaRPr/>
          </a:p>
        </p:txBody>
      </p:sp>
      <p:sp>
        <p:nvSpPr>
          <p:cNvPr id="355" name="Google Shape;355;g252525af845_0_58"/>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lang="en-CA" sz="2200"/>
              <a:t>Lymph vessels consist of capillaries &amp; larger vessels that mirrors  the venous circulatory system.</a:t>
            </a:r>
            <a:endParaRPr sz="2200"/>
          </a:p>
          <a:p>
            <a:pPr indent="0" lvl="0" marL="0" rtl="0" algn="l">
              <a:lnSpc>
                <a:spcPct val="100000"/>
              </a:lnSpc>
              <a:spcBef>
                <a:spcPts val="360"/>
              </a:spcBef>
              <a:spcAft>
                <a:spcPts val="0"/>
              </a:spcAft>
              <a:buSzPts val="1530"/>
              <a:buNone/>
            </a:pPr>
            <a:r>
              <a:rPr b="1" lang="en-CA" sz="2000"/>
              <a:t>Lymph capillaries- </a:t>
            </a:r>
            <a:r>
              <a:rPr lang="en-CA" sz="2000"/>
              <a:t>have a single celled epithelial walls that overlap to create “flaps” - </a:t>
            </a:r>
            <a:endParaRPr sz="2000"/>
          </a:p>
          <a:p>
            <a:pPr indent="457200" lvl="0" marL="0" rtl="0" algn="l">
              <a:lnSpc>
                <a:spcPct val="100000"/>
              </a:lnSpc>
              <a:spcBef>
                <a:spcPts val="360"/>
              </a:spcBef>
              <a:spcAft>
                <a:spcPts val="0"/>
              </a:spcAft>
              <a:buSzPts val="1530"/>
              <a:buNone/>
            </a:pPr>
            <a:r>
              <a:rPr lang="en-CA" sz="2000"/>
              <a:t>when the interstitial pressure is </a:t>
            </a:r>
            <a:r>
              <a:rPr i="1" lang="en-CA" sz="2000"/>
              <a:t>higher </a:t>
            </a:r>
            <a:r>
              <a:rPr lang="en-CA" sz="2000"/>
              <a:t>than in the lymph capillary, the flaps will open &amp; allow interstitial fluid into the lymph capillary</a:t>
            </a:r>
            <a:endParaRPr sz="2000"/>
          </a:p>
          <a:p>
            <a:pPr indent="457200" lvl="0" marL="0" rtl="0" algn="l">
              <a:lnSpc>
                <a:spcPct val="100000"/>
              </a:lnSpc>
              <a:spcBef>
                <a:spcPts val="360"/>
              </a:spcBef>
              <a:spcAft>
                <a:spcPts val="0"/>
              </a:spcAft>
              <a:buSzPts val="1530"/>
              <a:buNone/>
            </a:pPr>
            <a:r>
              <a:rPr lang="en-CA" sz="2000"/>
              <a:t>When the pressure </a:t>
            </a:r>
            <a:r>
              <a:rPr i="1" lang="en-CA" sz="2000"/>
              <a:t>inside </a:t>
            </a:r>
            <a:r>
              <a:rPr lang="en-CA" sz="2000"/>
              <a:t>the lymph capillary is higher, the flaps will stay closed.</a:t>
            </a:r>
            <a:endParaRPr sz="2000"/>
          </a:p>
          <a:p>
            <a:pPr indent="0" lvl="0" marL="0" rtl="0" algn="l">
              <a:lnSpc>
                <a:spcPct val="100000"/>
              </a:lnSpc>
              <a:spcBef>
                <a:spcPts val="360"/>
              </a:spcBef>
              <a:spcAft>
                <a:spcPts val="0"/>
              </a:spcAft>
              <a:buSzPts val="1530"/>
              <a:buNone/>
            </a:pPr>
            <a:r>
              <a:rPr lang="en-CA" sz="2000"/>
              <a:t>Lymph will move into larger lymphatic vessels until it reaches </a:t>
            </a:r>
            <a:r>
              <a:rPr i="1" lang="en-CA" sz="2000"/>
              <a:t>either</a:t>
            </a:r>
            <a:r>
              <a:rPr lang="en-CA" sz="2000"/>
              <a:t> the </a:t>
            </a:r>
            <a:r>
              <a:rPr b="1" lang="en-CA" sz="2000"/>
              <a:t>right lymphatic duct </a:t>
            </a:r>
            <a:r>
              <a:rPr lang="en-CA" sz="2000"/>
              <a:t>which drains lymph from the right arm, head &amp; thorax into the </a:t>
            </a:r>
            <a:r>
              <a:rPr b="1" lang="en-CA" sz="2000"/>
              <a:t>right subclavian vein </a:t>
            </a:r>
            <a:r>
              <a:rPr i="1" lang="en-CA" sz="2000"/>
              <a:t>OR</a:t>
            </a:r>
            <a:r>
              <a:rPr lang="en-CA" sz="2000"/>
              <a:t> </a:t>
            </a:r>
            <a:endParaRPr sz="2000"/>
          </a:p>
          <a:p>
            <a:pPr indent="0" lvl="0" marL="0" rtl="0" algn="l">
              <a:lnSpc>
                <a:spcPct val="100000"/>
              </a:lnSpc>
              <a:spcBef>
                <a:spcPts val="360"/>
              </a:spcBef>
              <a:spcAft>
                <a:spcPts val="0"/>
              </a:spcAft>
              <a:buSzPts val="1530"/>
              <a:buNone/>
            </a:pPr>
            <a:r>
              <a:rPr lang="en-CA" sz="2000"/>
              <a:t>The </a:t>
            </a:r>
            <a:r>
              <a:rPr b="1" lang="en-CA" sz="2000"/>
              <a:t>thoracic duct </a:t>
            </a:r>
            <a:r>
              <a:rPr lang="en-CA" sz="2000"/>
              <a:t>which drains lymph from everywhere else in the body into the </a:t>
            </a:r>
            <a:r>
              <a:rPr b="1" lang="en-CA" sz="2000"/>
              <a:t>left subclavian vein.</a:t>
            </a:r>
            <a:endParaRPr b="1" sz="20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g252525af845_0_65"/>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Drainage</a:t>
            </a:r>
            <a:endParaRPr/>
          </a:p>
        </p:txBody>
      </p:sp>
      <p:sp>
        <p:nvSpPr>
          <p:cNvPr id="362" name="Google Shape;362;g252525af845_0_65"/>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t/>
            </a:r>
            <a:endParaRPr/>
          </a:p>
        </p:txBody>
      </p:sp>
      <p:pic>
        <p:nvPicPr>
          <p:cNvPr id="363" name="Google Shape;363;g252525af845_0_65"/>
          <p:cNvPicPr preferRelativeResize="0"/>
          <p:nvPr/>
        </p:nvPicPr>
        <p:blipFill rotWithShape="1">
          <a:blip r:embed="rId3">
            <a:alphaModFix/>
          </a:blip>
          <a:srcRect b="0" l="0" r="0" t="0"/>
          <a:stretch/>
        </p:blipFill>
        <p:spPr>
          <a:xfrm>
            <a:off x="301750" y="1527050"/>
            <a:ext cx="8503800" cy="4572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g252525af845_0_72"/>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Movement of Lymph</a:t>
            </a:r>
            <a:endParaRPr/>
          </a:p>
        </p:txBody>
      </p:sp>
      <p:sp>
        <p:nvSpPr>
          <p:cNvPr id="370" name="Google Shape;370;g252525af845_0_72"/>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lang="en-CA" sz="2000"/>
              <a:t>Similar to veins, lymph does not have the pressure of the heart of a thick layer of muscle in its vessel walls, so it relies upon the following for movement ;</a:t>
            </a:r>
            <a:endParaRPr sz="2000"/>
          </a:p>
          <a:p>
            <a:pPr indent="0" lvl="0" marL="0" rtl="0" algn="l">
              <a:lnSpc>
                <a:spcPct val="100000"/>
              </a:lnSpc>
              <a:spcBef>
                <a:spcPts val="360"/>
              </a:spcBef>
              <a:spcAft>
                <a:spcPts val="0"/>
              </a:spcAft>
              <a:buSzPts val="1530"/>
              <a:buNone/>
            </a:pPr>
            <a:r>
              <a:t/>
            </a:r>
            <a:endParaRPr sz="2000"/>
          </a:p>
          <a:p>
            <a:pPr indent="-355600" lvl="0" marL="457200" rtl="0" algn="l">
              <a:lnSpc>
                <a:spcPct val="100000"/>
              </a:lnSpc>
              <a:spcBef>
                <a:spcPts val="360"/>
              </a:spcBef>
              <a:spcAft>
                <a:spcPts val="0"/>
              </a:spcAft>
              <a:buSzPts val="2000"/>
              <a:buAutoNum type="arabicParenR"/>
            </a:pPr>
            <a:r>
              <a:rPr lang="en-CA" sz="2000"/>
              <a:t>The “milking” action of the skeletal muscle</a:t>
            </a:r>
            <a:endParaRPr sz="2000"/>
          </a:p>
          <a:p>
            <a:pPr indent="-355600" lvl="0" marL="457200" rtl="0" algn="l">
              <a:lnSpc>
                <a:spcPct val="100000"/>
              </a:lnSpc>
              <a:spcBef>
                <a:spcPts val="0"/>
              </a:spcBef>
              <a:spcAft>
                <a:spcPts val="0"/>
              </a:spcAft>
              <a:buSzPts val="2000"/>
              <a:buAutoNum type="arabicParenR"/>
            </a:pPr>
            <a:r>
              <a:rPr lang="en-CA" sz="2000"/>
              <a:t>The movement of the chest during respiration. The expanding chest creates a low pressure environment that helps draw lymph fluid towards it.</a:t>
            </a:r>
            <a:endParaRPr sz="2000"/>
          </a:p>
          <a:p>
            <a:pPr indent="-355600" lvl="0" marL="457200" rtl="0" algn="l">
              <a:lnSpc>
                <a:spcPct val="100000"/>
              </a:lnSpc>
              <a:spcBef>
                <a:spcPts val="0"/>
              </a:spcBef>
              <a:spcAft>
                <a:spcPts val="0"/>
              </a:spcAft>
              <a:buSzPts val="2000"/>
              <a:buAutoNum type="arabicParenR"/>
            </a:pPr>
            <a:r>
              <a:rPr lang="en-CA" sz="2000"/>
              <a:t>The rhythmic contraction of the smooth muscle within the walls of the lymphatic vessels</a:t>
            </a:r>
            <a:endParaRPr sz="2000"/>
          </a:p>
          <a:p>
            <a:pPr indent="-355600" lvl="0" marL="457200" rtl="0" algn="l">
              <a:lnSpc>
                <a:spcPct val="100000"/>
              </a:lnSpc>
              <a:spcBef>
                <a:spcPts val="0"/>
              </a:spcBef>
              <a:spcAft>
                <a:spcPts val="0"/>
              </a:spcAft>
              <a:buSzPts val="2000"/>
              <a:buAutoNum type="arabicParenR"/>
            </a:pPr>
            <a:r>
              <a:rPr lang="en-CA" sz="2000"/>
              <a:t>The presence of </a:t>
            </a:r>
            <a:r>
              <a:rPr b="1" i="1" lang="en-CA" sz="2000"/>
              <a:t>valves</a:t>
            </a:r>
            <a:r>
              <a:rPr lang="en-CA" sz="2000"/>
              <a:t>. Like in veins, they prevent backflow.</a:t>
            </a:r>
            <a:endParaRPr sz="20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86"/>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Pathologies of the Immune &amp; Lymph Systems</a:t>
            </a:r>
            <a:endParaRPr/>
          </a:p>
        </p:txBody>
      </p:sp>
      <p:pic>
        <p:nvPicPr>
          <p:cNvPr id="376" name="Google Shape;376;p86"/>
          <p:cNvPicPr preferRelativeResize="0"/>
          <p:nvPr/>
        </p:nvPicPr>
        <p:blipFill rotWithShape="1">
          <a:blip r:embed="rId3">
            <a:alphaModFix/>
          </a:blip>
          <a:srcRect b="0" l="0" r="0" t="0"/>
          <a:stretch/>
        </p:blipFill>
        <p:spPr>
          <a:xfrm>
            <a:off x="2279525" y="2963500"/>
            <a:ext cx="4584950" cy="26835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104"/>
          <p:cNvSpPr txBox="1"/>
          <p:nvPr>
            <p:ph type="title"/>
          </p:nvPr>
        </p:nvSpPr>
        <p:spPr>
          <a:xfrm>
            <a:off x="301750" y="156025"/>
            <a:ext cx="8534400" cy="9768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Pathologies of the Immune System - </a:t>
            </a:r>
            <a:endParaRPr/>
          </a:p>
          <a:p>
            <a:pPr indent="0" lvl="0" marL="0" rtl="0" algn="ctr">
              <a:lnSpc>
                <a:spcPct val="100000"/>
              </a:lnSpc>
              <a:spcBef>
                <a:spcPts val="0"/>
              </a:spcBef>
              <a:spcAft>
                <a:spcPts val="0"/>
              </a:spcAft>
              <a:buClr>
                <a:srgbClr val="09B6BE"/>
              </a:buClr>
              <a:buSzPct val="100000"/>
              <a:buFont typeface="Georgia"/>
              <a:buNone/>
            </a:pPr>
            <a:r>
              <a:rPr lang="en-CA"/>
              <a:t>Allergic Reactions</a:t>
            </a:r>
            <a:endParaRPr/>
          </a:p>
        </p:txBody>
      </p:sp>
      <p:sp>
        <p:nvSpPr>
          <p:cNvPr id="382" name="Google Shape;382;p104"/>
          <p:cNvSpPr txBox="1"/>
          <p:nvPr>
            <p:ph idx="1" type="body"/>
          </p:nvPr>
        </p:nvSpPr>
        <p:spPr>
          <a:xfrm>
            <a:off x="323525" y="1484775"/>
            <a:ext cx="8503800" cy="5269500"/>
          </a:xfrm>
          <a:prstGeom prst="rect">
            <a:avLst/>
          </a:prstGeom>
          <a:noFill/>
          <a:ln>
            <a:noFill/>
          </a:ln>
        </p:spPr>
        <p:txBody>
          <a:bodyPr anchorCtr="0" anchor="t" bIns="45700" lIns="91425" spcFirstLastPara="1" rIns="91425" wrap="square" tIns="45700">
            <a:normAutofit fontScale="62500" lnSpcReduction="20000"/>
          </a:bodyPr>
          <a:lstStyle/>
          <a:p>
            <a:pPr indent="-265241" lvl="0" marL="274320" rtl="0" algn="l">
              <a:lnSpc>
                <a:spcPct val="100000"/>
              </a:lnSpc>
              <a:spcBef>
                <a:spcPts val="0"/>
              </a:spcBef>
              <a:spcAft>
                <a:spcPts val="0"/>
              </a:spcAft>
              <a:buSzPct val="86589"/>
              <a:buChar char="⚫"/>
            </a:pPr>
            <a:r>
              <a:rPr lang="en-CA" sz="3020"/>
              <a:t>A person who is overly reactive to a substance that is tolerated by most others is said to be hypersensitive or allergic. Whenever an allergic reaction occurs, there is tissue injury. The antigens that induce an allergic reaction are called allergens.</a:t>
            </a:r>
            <a:endParaRPr sz="3020"/>
          </a:p>
          <a:p>
            <a:pPr indent="0" lvl="0" marL="0" rtl="0" algn="ctr">
              <a:lnSpc>
                <a:spcPct val="100000"/>
              </a:lnSpc>
              <a:spcBef>
                <a:spcPts val="418"/>
              </a:spcBef>
              <a:spcAft>
                <a:spcPts val="0"/>
              </a:spcAft>
              <a:buSzPct val="61507"/>
              <a:buNone/>
            </a:pPr>
            <a:r>
              <a:rPr lang="en-CA" sz="3980"/>
              <a:t>There are </a:t>
            </a:r>
            <a:r>
              <a:rPr b="1" lang="en-CA" sz="3980"/>
              <a:t>four basic types</a:t>
            </a:r>
            <a:r>
              <a:rPr lang="en-CA" sz="3980"/>
              <a:t> of hypersensitivity reactions (remember with the acronym </a:t>
            </a:r>
            <a:r>
              <a:rPr b="1" lang="en-CA" sz="3980"/>
              <a:t>ACID</a:t>
            </a:r>
            <a:r>
              <a:rPr lang="en-CA" sz="3980"/>
              <a:t>):</a:t>
            </a:r>
            <a:endParaRPr sz="3980"/>
          </a:p>
          <a:p>
            <a:pPr indent="0" lvl="0" marL="0" rtl="0" algn="l">
              <a:lnSpc>
                <a:spcPct val="100000"/>
              </a:lnSpc>
              <a:spcBef>
                <a:spcPts val="418"/>
              </a:spcBef>
              <a:spcAft>
                <a:spcPts val="0"/>
              </a:spcAft>
              <a:buNone/>
            </a:pPr>
            <a:r>
              <a:rPr lang="en-CA" sz="3145"/>
              <a:t>1.</a:t>
            </a:r>
            <a:r>
              <a:rPr b="1" lang="en-CA" sz="3486"/>
              <a:t> Type I </a:t>
            </a:r>
            <a:r>
              <a:rPr lang="en-CA" sz="3486"/>
              <a:t>(</a:t>
            </a:r>
            <a:r>
              <a:rPr b="1" lang="en-CA" sz="3486" u="sng"/>
              <a:t>A</a:t>
            </a:r>
            <a:r>
              <a:rPr b="1" lang="en-CA" sz="3486"/>
              <a:t>llergy</a:t>
            </a:r>
            <a:r>
              <a:rPr lang="en-CA" sz="3486"/>
              <a:t>):</a:t>
            </a:r>
            <a:endParaRPr sz="3486"/>
          </a:p>
          <a:p>
            <a:pPr indent="0" lvl="0" marL="457200" rtl="0" algn="l">
              <a:lnSpc>
                <a:spcPct val="100000"/>
              </a:lnSpc>
              <a:spcBef>
                <a:spcPts val="418"/>
              </a:spcBef>
              <a:spcAft>
                <a:spcPts val="0"/>
              </a:spcAft>
              <a:buSzPct val="77837"/>
              <a:buNone/>
            </a:pPr>
            <a:r>
              <a:rPr lang="en-CA" sz="3145"/>
              <a:t>Allergy results from the interaction of allergens with </a:t>
            </a:r>
            <a:r>
              <a:rPr i="1" lang="en-CA" sz="3145"/>
              <a:t>IgE </a:t>
            </a:r>
            <a:r>
              <a:rPr lang="en-CA" sz="3145"/>
              <a:t>antibodies on the surface of mast cells and basophils. Develops within 20 mins of exposure. Can be mild  or can progress to </a:t>
            </a:r>
            <a:r>
              <a:rPr i="1" lang="en-CA" sz="3145"/>
              <a:t>anaphylaxis</a:t>
            </a:r>
            <a:r>
              <a:rPr lang="en-CA" sz="3145"/>
              <a:t>, which is the most severe type of allergy. Anaphylaxis may progress to anaphylactic shock, involving wheezing and shortness of breath as airways constrict and extremely low blood pressure due to vasodilation and fluid loss from blood. This is a </a:t>
            </a:r>
            <a:r>
              <a:rPr i="1" lang="en-CA" sz="3145"/>
              <a:t>life-threatening emergency</a:t>
            </a:r>
            <a:r>
              <a:rPr lang="en-CA" sz="3145"/>
              <a:t>.</a:t>
            </a:r>
            <a:endParaRPr sz="3145"/>
          </a:p>
          <a:p>
            <a:pPr indent="0" lvl="0" marL="457200" rtl="0" algn="l">
              <a:lnSpc>
                <a:spcPct val="100000"/>
              </a:lnSpc>
              <a:spcBef>
                <a:spcPts val="418"/>
              </a:spcBef>
              <a:spcAft>
                <a:spcPts val="0"/>
              </a:spcAft>
              <a:buSzPct val="77837"/>
              <a:buNone/>
            </a:pPr>
            <a:r>
              <a:rPr lang="en-CA" sz="3145"/>
              <a:t>Type I reactions are often associated with eating potentially allergenic food such as peanuts, tree nuts, shellfish, or eggs. Also associated with bee and wasp stings. Pollen exposure usually causes milder symptoms.</a:t>
            </a:r>
            <a:endParaRPr sz="3145"/>
          </a:p>
          <a:p>
            <a:pPr indent="0" lvl="0" marL="457200" rtl="0" algn="l">
              <a:lnSpc>
                <a:spcPct val="100000"/>
              </a:lnSpc>
              <a:spcBef>
                <a:spcPts val="418"/>
              </a:spcBef>
              <a:spcAft>
                <a:spcPts val="0"/>
              </a:spcAft>
              <a:buSzPct val="90666"/>
              <a:buNone/>
            </a:pPr>
            <a:r>
              <a:t/>
            </a:r>
            <a:endParaRPr/>
          </a:p>
          <a:p>
            <a:pPr indent="-161404" lvl="0" marL="274320" rtl="0" algn="l">
              <a:lnSpc>
                <a:spcPct val="100000"/>
              </a:lnSpc>
              <a:spcBef>
                <a:spcPts val="418"/>
              </a:spcBef>
              <a:spcAft>
                <a:spcPts val="0"/>
              </a:spcAft>
              <a:buSzPct val="85000"/>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105"/>
          <p:cNvSpPr txBox="1"/>
          <p:nvPr>
            <p:ph type="title"/>
          </p:nvPr>
        </p:nvSpPr>
        <p:spPr>
          <a:xfrm>
            <a:off x="301750" y="94975"/>
            <a:ext cx="8534400" cy="9768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Immune System Pathologies - </a:t>
            </a:r>
            <a:endParaRPr/>
          </a:p>
          <a:p>
            <a:pPr indent="0" lvl="0" marL="0" rtl="0" algn="ctr">
              <a:lnSpc>
                <a:spcPct val="100000"/>
              </a:lnSpc>
              <a:spcBef>
                <a:spcPts val="0"/>
              </a:spcBef>
              <a:spcAft>
                <a:spcPts val="0"/>
              </a:spcAft>
              <a:buClr>
                <a:srgbClr val="09B6BE"/>
              </a:buClr>
              <a:buSzPct val="100000"/>
              <a:buFont typeface="Georgia"/>
              <a:buNone/>
            </a:pPr>
            <a:r>
              <a:rPr lang="en-CA"/>
              <a:t>Allergic Reactions cont.</a:t>
            </a:r>
            <a:endParaRPr/>
          </a:p>
        </p:txBody>
      </p:sp>
      <p:sp>
        <p:nvSpPr>
          <p:cNvPr id="388" name="Google Shape;388;p10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a:t>2</a:t>
            </a:r>
            <a:r>
              <a:rPr b="1" lang="en-CA"/>
              <a:t>. Type II (</a:t>
            </a:r>
            <a:r>
              <a:rPr b="1" lang="en-CA" u="sng"/>
              <a:t>c</a:t>
            </a:r>
            <a:r>
              <a:rPr b="1" lang="en-CA"/>
              <a:t>ytotoxic)</a:t>
            </a:r>
            <a:r>
              <a:rPr lang="en-CA"/>
              <a:t> reactions are caused by antibodies (IgG or IgM) directed against a person’s blood cells or tissue cells. The reaction of antibodies and antigens usually leads to activation of complement. Type II reaction, which may occur in </a:t>
            </a:r>
            <a:r>
              <a:rPr i="1" lang="en-CA"/>
              <a:t>incompatible blood transfusion reactions,</a:t>
            </a:r>
            <a:r>
              <a:rPr lang="en-CA"/>
              <a:t> damage cells by causing lysis.</a:t>
            </a:r>
            <a:endParaRPr/>
          </a:p>
          <a:p>
            <a:pPr indent="-172307" lvl="0" marL="274320" rtl="0" algn="l">
              <a:lnSpc>
                <a:spcPct val="100000"/>
              </a:lnSpc>
              <a:spcBef>
                <a:spcPts val="378"/>
              </a:spcBef>
              <a:spcAft>
                <a:spcPts val="0"/>
              </a:spcAft>
              <a:buSzPct val="85000"/>
              <a:buNone/>
            </a:pPr>
            <a:r>
              <a:t/>
            </a:r>
            <a:endParaRPr/>
          </a:p>
          <a:p>
            <a:pPr indent="-274320" lvl="0" marL="274320" rtl="0" algn="l">
              <a:lnSpc>
                <a:spcPct val="100000"/>
              </a:lnSpc>
              <a:spcBef>
                <a:spcPts val="378"/>
              </a:spcBef>
              <a:spcAft>
                <a:spcPts val="0"/>
              </a:spcAft>
              <a:buSzPct val="85000"/>
              <a:buChar char="⚫"/>
            </a:pPr>
            <a:r>
              <a:rPr lang="en-CA"/>
              <a:t>3. </a:t>
            </a:r>
            <a:r>
              <a:rPr b="1" lang="en-CA"/>
              <a:t>Type III (</a:t>
            </a:r>
            <a:r>
              <a:rPr b="1" lang="en-CA" u="sng"/>
              <a:t>i</a:t>
            </a:r>
            <a:r>
              <a:rPr b="1" lang="en-CA"/>
              <a:t>mmune complex)</a:t>
            </a:r>
            <a:r>
              <a:rPr lang="en-CA"/>
              <a:t> aka </a:t>
            </a:r>
            <a:r>
              <a:rPr i="1" lang="en-CA"/>
              <a:t>Autoimmune reactions</a:t>
            </a:r>
            <a:r>
              <a:rPr lang="en-CA"/>
              <a:t> involve antigens (not part of a host tissue cell), antibodies </a:t>
            </a:r>
            <a:r>
              <a:rPr i="1" lang="en-CA"/>
              <a:t>(IgA or IgM</a:t>
            </a:r>
            <a:r>
              <a:rPr lang="en-CA"/>
              <a:t>), and complement.Antibody-antigen complexes then deposit in tissue, causing symptoms. Some type III conditions include glomerulonephritis, systemic lupus erythematosus, and rheumatoid arthritis.</a:t>
            </a:r>
            <a:endParaRPr/>
          </a:p>
          <a:p>
            <a:pPr indent="-172307" lvl="0" marL="274320" rtl="0" algn="l">
              <a:lnSpc>
                <a:spcPct val="100000"/>
              </a:lnSpc>
              <a:spcBef>
                <a:spcPts val="378"/>
              </a:spcBef>
              <a:spcAft>
                <a:spcPts val="0"/>
              </a:spcAft>
              <a:buSzPct val="85000"/>
              <a:buNone/>
            </a:pPr>
            <a:r>
              <a:t/>
            </a:r>
            <a:endParaRPr/>
          </a:p>
          <a:p>
            <a:pPr indent="-172307" lvl="0" marL="274320" rtl="0" algn="l">
              <a:lnSpc>
                <a:spcPct val="100000"/>
              </a:lnSpc>
              <a:spcBef>
                <a:spcPts val="378"/>
              </a:spcBef>
              <a:spcAft>
                <a:spcPts val="0"/>
              </a:spcAft>
              <a:buSzPct val="8500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252e96746e6_5_14"/>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SzPct val="100000"/>
              <a:buNone/>
            </a:pPr>
            <a:r>
              <a:rPr lang="en-CA"/>
              <a:t>Immune System Pathologies - Allergic Reactions</a:t>
            </a:r>
            <a:endParaRPr/>
          </a:p>
        </p:txBody>
      </p:sp>
      <p:sp>
        <p:nvSpPr>
          <p:cNvPr id="395" name="Google Shape;395;g252e96746e6_5_14"/>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378"/>
              </a:spcBef>
              <a:spcAft>
                <a:spcPts val="0"/>
              </a:spcAft>
              <a:buSzPct val="85000"/>
              <a:buChar char="⚫"/>
            </a:pPr>
            <a:r>
              <a:rPr lang="en-CA"/>
              <a:t>4. </a:t>
            </a:r>
            <a:r>
              <a:rPr b="1" lang="en-CA"/>
              <a:t>Type IV (</a:t>
            </a:r>
            <a:r>
              <a:rPr b="1" lang="en-CA" u="sng"/>
              <a:t>d</a:t>
            </a:r>
            <a:r>
              <a:rPr b="1" lang="en-CA"/>
              <a:t>elayed/cell-mediated)</a:t>
            </a:r>
            <a:r>
              <a:rPr lang="en-CA"/>
              <a:t> reactions or delayed hypersensitivity reactions usually appear </a:t>
            </a:r>
            <a:r>
              <a:rPr i="1" lang="en-CA"/>
              <a:t>12-72 hours</a:t>
            </a:r>
            <a:r>
              <a:rPr lang="en-CA"/>
              <a:t> after exposure to an allergen and occur when allergens are taken up by antigen-presenting cells that migrate to lymph nodes and present the allergen to </a:t>
            </a:r>
            <a:r>
              <a:rPr i="1" lang="en-CA"/>
              <a:t>T cells.</a:t>
            </a:r>
            <a:r>
              <a:rPr lang="en-CA"/>
              <a:t> Intracellular bacteria, such as the one that causes tuberculosis, trigger this type of cell-mediated immune response.</a:t>
            </a:r>
            <a:r>
              <a:rPr i="1" lang="en-CA"/>
              <a:t> IgG</a:t>
            </a:r>
            <a:r>
              <a:rPr lang="en-CA"/>
              <a:t> antibodies are involved.</a:t>
            </a:r>
            <a:endParaRPr/>
          </a:p>
          <a:p>
            <a:pPr indent="0" lvl="0" marL="457200" rtl="0" algn="l">
              <a:lnSpc>
                <a:spcPct val="100000"/>
              </a:lnSpc>
              <a:spcBef>
                <a:spcPts val="378"/>
              </a:spcBef>
              <a:spcAft>
                <a:spcPts val="0"/>
              </a:spcAft>
              <a:buClr>
                <a:schemeClr val="dk1"/>
              </a:buClr>
              <a:buSzPct val="85000"/>
              <a:buFont typeface="Arial"/>
              <a:buNone/>
            </a:pPr>
            <a:r>
              <a:rPr lang="en-CA"/>
              <a:t>Some examples are: contact dermatitis from a nickel jewelry allergy or poison ivy, or delayed food reactions such as celiac disease, or sensitivities to foods such as soy or nightshade vegetables.</a:t>
            </a:r>
            <a:endParaRPr/>
          </a:p>
          <a:p>
            <a:pPr indent="0" lvl="0" marL="0" rtl="0" algn="l">
              <a:lnSpc>
                <a:spcPct val="100000"/>
              </a:lnSpc>
              <a:spcBef>
                <a:spcPts val="360"/>
              </a:spcBef>
              <a:spcAft>
                <a:spcPts val="0"/>
              </a:spcAft>
              <a:buSzPct val="61261"/>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106"/>
          <p:cNvSpPr txBox="1"/>
          <p:nvPr>
            <p:ph type="title"/>
          </p:nvPr>
        </p:nvSpPr>
        <p:spPr>
          <a:xfrm>
            <a:off x="301750" y="115325"/>
            <a:ext cx="8534400" cy="10380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Immune System Pathologies - </a:t>
            </a:r>
            <a:endParaRPr/>
          </a:p>
          <a:p>
            <a:pPr indent="0" lvl="0" marL="0" rtl="0" algn="ctr">
              <a:lnSpc>
                <a:spcPct val="100000"/>
              </a:lnSpc>
              <a:spcBef>
                <a:spcPts val="0"/>
              </a:spcBef>
              <a:spcAft>
                <a:spcPts val="0"/>
              </a:spcAft>
              <a:buClr>
                <a:srgbClr val="09B6BE"/>
              </a:buClr>
              <a:buSzPct val="100000"/>
              <a:buFont typeface="Georgia"/>
              <a:buNone/>
            </a:pPr>
            <a:r>
              <a:rPr lang="en-CA"/>
              <a:t>Autoimmune Disorders</a:t>
            </a:r>
            <a:endParaRPr/>
          </a:p>
        </p:txBody>
      </p:sp>
      <p:sp>
        <p:nvSpPr>
          <p:cNvPr id="401" name="Google Shape;401;p10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20000"/>
          </a:bodyPr>
          <a:lstStyle/>
          <a:p>
            <a:pPr indent="-248920" lvl="0" marL="274320" rtl="0" algn="l">
              <a:lnSpc>
                <a:spcPct val="100000"/>
              </a:lnSpc>
              <a:spcBef>
                <a:spcPts val="0"/>
              </a:spcBef>
              <a:spcAft>
                <a:spcPts val="0"/>
              </a:spcAft>
              <a:buSzPts val="1895"/>
              <a:buChar char="⚫"/>
            </a:pPr>
            <a:r>
              <a:rPr lang="en-CA" sz="2300"/>
              <a:t>In an autoimmune disease the immune system fails to display self-tolerance and attacks the person’s own tissue. These diseases usually arise in early adulthood and are common, affecting an estimated 5-8% of adults in North America and Europe. </a:t>
            </a:r>
            <a:r>
              <a:rPr i="1" lang="en-CA" sz="2300"/>
              <a:t>Females suffer from autoimmune diseases twice as often as males. </a:t>
            </a:r>
            <a:r>
              <a:rPr lang="en-CA" sz="2300"/>
              <a:t>Some disorders that you will look at in greater detail in future courses include: </a:t>
            </a:r>
            <a:r>
              <a:rPr i="1" lang="en-CA" sz="2300"/>
              <a:t>multiple sclerosis, diabetes mellitus, rheumatoid arthritis, and ulcerative colitis.</a:t>
            </a:r>
            <a:endParaRPr i="1" sz="2300"/>
          </a:p>
          <a:p>
            <a:pPr indent="0" lvl="0" marL="457200" rtl="0" algn="l">
              <a:lnSpc>
                <a:spcPct val="100000"/>
              </a:lnSpc>
              <a:spcBef>
                <a:spcPts val="0"/>
              </a:spcBef>
              <a:spcAft>
                <a:spcPts val="0"/>
              </a:spcAft>
              <a:buSzPts val="1530"/>
              <a:buNone/>
            </a:pPr>
            <a:r>
              <a:t/>
            </a:r>
            <a:endParaRPr i="1" sz="2300"/>
          </a:p>
          <a:p>
            <a:pPr indent="-205662" lvl="0" marL="274320" rtl="0" algn="l">
              <a:lnSpc>
                <a:spcPct val="100000"/>
              </a:lnSpc>
              <a:spcBef>
                <a:spcPts val="0"/>
              </a:spcBef>
              <a:spcAft>
                <a:spcPts val="0"/>
              </a:spcAft>
              <a:buSzPts val="1214"/>
              <a:buChar char="⚫"/>
            </a:pPr>
            <a:r>
              <a:rPr lang="en-CA" sz="2383"/>
              <a:t>There are around 100 different known autoimmune conditions. Most of them share the characteristic feature of “waxing and waning” - Periods of </a:t>
            </a:r>
            <a:r>
              <a:rPr b="1" lang="en-CA" sz="2383"/>
              <a:t>remission </a:t>
            </a:r>
            <a:r>
              <a:rPr lang="en-CA" sz="2383"/>
              <a:t>when the disease gets better and </a:t>
            </a:r>
            <a:r>
              <a:rPr b="1" lang="en-CA" sz="2383"/>
              <a:t>exacerbation</a:t>
            </a:r>
            <a:r>
              <a:rPr lang="en-CA" sz="2383"/>
              <a:t> or “flare-ups” when the symptoms are worse</a:t>
            </a:r>
            <a:endParaRPr sz="2383"/>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107"/>
          <p:cNvSpPr txBox="1"/>
          <p:nvPr>
            <p:ph type="title"/>
          </p:nvPr>
        </p:nvSpPr>
        <p:spPr>
          <a:xfrm>
            <a:off x="301750" y="228600"/>
            <a:ext cx="8534400" cy="9855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25316"/>
              <a:buFont typeface="Georgia"/>
              <a:buNone/>
            </a:pPr>
            <a:r>
              <a:rPr lang="en-CA" sz="2633"/>
              <a:t>Immune System Pathologies - Autoimmune</a:t>
            </a:r>
            <a:endParaRPr sz="2633"/>
          </a:p>
          <a:p>
            <a:pPr indent="0" lvl="0" marL="0" rtl="0" algn="ctr">
              <a:lnSpc>
                <a:spcPct val="100000"/>
              </a:lnSpc>
              <a:spcBef>
                <a:spcPts val="0"/>
              </a:spcBef>
              <a:spcAft>
                <a:spcPts val="0"/>
              </a:spcAft>
              <a:buClr>
                <a:srgbClr val="09B6BE"/>
              </a:buClr>
              <a:buSzPct val="100000"/>
              <a:buFont typeface="Georgia"/>
              <a:buNone/>
            </a:pPr>
            <a:r>
              <a:rPr lang="en-CA"/>
              <a:t>Systemic </a:t>
            </a:r>
            <a:r>
              <a:rPr lang="en-CA"/>
              <a:t>Lupus Erythematosus</a:t>
            </a:r>
            <a:endParaRPr/>
          </a:p>
        </p:txBody>
      </p:sp>
      <p:sp>
        <p:nvSpPr>
          <p:cNvPr id="407" name="Google Shape;407;p107"/>
          <p:cNvSpPr txBox="1"/>
          <p:nvPr>
            <p:ph idx="1" type="body"/>
          </p:nvPr>
        </p:nvSpPr>
        <p:spPr>
          <a:xfrm>
            <a:off x="301750" y="1594475"/>
            <a:ext cx="8503800" cy="4989000"/>
          </a:xfrm>
          <a:prstGeom prst="rect">
            <a:avLst/>
          </a:prstGeom>
          <a:noFill/>
          <a:ln>
            <a:noFill/>
          </a:ln>
        </p:spPr>
        <p:txBody>
          <a:bodyPr anchorCtr="0" anchor="t" bIns="45700" lIns="91425" spcFirstLastPara="1" rIns="91425" wrap="square" tIns="45700">
            <a:normAutofit fontScale="70000" lnSpcReduction="10000"/>
          </a:bodyPr>
          <a:lstStyle/>
          <a:p>
            <a:pPr indent="-263417" lvl="0" marL="274320" rtl="0" algn="l">
              <a:lnSpc>
                <a:spcPct val="100000"/>
              </a:lnSpc>
              <a:spcBef>
                <a:spcPts val="0"/>
              </a:spcBef>
              <a:spcAft>
                <a:spcPts val="0"/>
              </a:spcAft>
              <a:buSzPct val="73356"/>
              <a:buChar char="⚫"/>
            </a:pPr>
            <a:r>
              <a:rPr b="1" lang="en-CA" sz="3128"/>
              <a:t>Systemic lupus erythematosus (lupus</a:t>
            </a:r>
            <a:r>
              <a:rPr b="1" lang="en-CA"/>
              <a:t> or SLE)</a:t>
            </a:r>
            <a:endParaRPr b="1"/>
          </a:p>
          <a:p>
            <a:pPr indent="0" lvl="0" marL="0" rtl="0" algn="l">
              <a:lnSpc>
                <a:spcPct val="100000"/>
              </a:lnSpc>
              <a:spcBef>
                <a:spcPts val="0"/>
              </a:spcBef>
              <a:spcAft>
                <a:spcPts val="0"/>
              </a:spcAft>
              <a:buNone/>
            </a:pPr>
            <a:r>
              <a:rPr lang="en-CA"/>
              <a:t>A </a:t>
            </a:r>
            <a:r>
              <a:rPr lang="en-CA"/>
              <a:t>chronic autoimmune, inflammatory disease that affects multiple body systems. </a:t>
            </a:r>
            <a:endParaRPr/>
          </a:p>
          <a:p>
            <a:pPr indent="-257681" lvl="0" marL="274320" rtl="0" algn="l">
              <a:lnSpc>
                <a:spcPct val="100000"/>
              </a:lnSpc>
              <a:spcBef>
                <a:spcPts val="0"/>
              </a:spcBef>
              <a:spcAft>
                <a:spcPts val="0"/>
              </a:spcAft>
              <a:buSzPct val="84247"/>
              <a:buChar char="⚫"/>
            </a:pPr>
            <a:r>
              <a:rPr lang="en-CA" sz="2570"/>
              <a:t>Characterized by periods of active disease and remission, and symptoms range from mild to life threatening. </a:t>
            </a:r>
            <a:endParaRPr sz="2570"/>
          </a:p>
          <a:p>
            <a:pPr indent="-257681" lvl="0" marL="274320" rtl="0" algn="l">
              <a:lnSpc>
                <a:spcPct val="100000"/>
              </a:lnSpc>
              <a:spcBef>
                <a:spcPts val="0"/>
              </a:spcBef>
              <a:spcAft>
                <a:spcPts val="0"/>
              </a:spcAft>
              <a:buSzPct val="84247"/>
              <a:buChar char="⚫"/>
            </a:pPr>
            <a:r>
              <a:rPr lang="en-CA" sz="2570"/>
              <a:t>Develops between the ages of 15-44, and is </a:t>
            </a:r>
            <a:r>
              <a:rPr i="1" lang="en-CA" sz="2570"/>
              <a:t>10-15 times more common in women than men. </a:t>
            </a:r>
            <a:endParaRPr i="1" sz="2570"/>
          </a:p>
          <a:p>
            <a:pPr indent="-257681" lvl="0" marL="274320" rtl="0" algn="l">
              <a:lnSpc>
                <a:spcPct val="100000"/>
              </a:lnSpc>
              <a:spcBef>
                <a:spcPts val="0"/>
              </a:spcBef>
              <a:spcAft>
                <a:spcPts val="0"/>
              </a:spcAft>
              <a:buSzPct val="84247"/>
              <a:buChar char="⚫"/>
            </a:pPr>
            <a:r>
              <a:rPr b="1" lang="en-CA" sz="2570"/>
              <a:t>Signs and symptoms include</a:t>
            </a:r>
            <a:r>
              <a:rPr lang="en-CA" sz="2570"/>
              <a:t>: joint pain, muscle pain, chest pain with deep breaths, headaches, pale or purple fingers or toes, kidney dysfunction, low blood cell count, nerve or brain dysfunction, slight fever, fatigue, oral ulcers, weight loss, swelling in the legs or around the eyes, enlarged lymph nodes and spleen, photosensitivity, rapid loss of large amounts of scalp hair, and sometimes </a:t>
            </a:r>
            <a:r>
              <a:rPr b="1" i="1" lang="en-CA" sz="2570"/>
              <a:t>an eruption across the bridge of the nose and cheeks called a “butterfly rash” or malar rash.</a:t>
            </a:r>
            <a:endParaRPr b="1" i="1" sz="2570"/>
          </a:p>
          <a:p>
            <a:pPr indent="-257681" lvl="0" marL="274320" rtl="0" algn="l">
              <a:lnSpc>
                <a:spcPct val="100000"/>
              </a:lnSpc>
              <a:spcBef>
                <a:spcPts val="0"/>
              </a:spcBef>
              <a:spcAft>
                <a:spcPts val="0"/>
              </a:spcAft>
              <a:buSzPct val="84247"/>
              <a:buChar char="⚫"/>
            </a:pPr>
            <a:r>
              <a:rPr i="1" lang="en-CA" sz="2570"/>
              <a:t>Renal failure</a:t>
            </a:r>
            <a:r>
              <a:rPr lang="en-CA" sz="2570"/>
              <a:t> is the most common cause of death. </a:t>
            </a:r>
            <a:endParaRPr sz="2570"/>
          </a:p>
          <a:p>
            <a:pPr indent="-263417" lvl="0" marL="274320" rtl="0" algn="l">
              <a:lnSpc>
                <a:spcPct val="100000"/>
              </a:lnSpc>
              <a:spcBef>
                <a:spcPts val="0"/>
              </a:spcBef>
              <a:spcAft>
                <a:spcPts val="0"/>
              </a:spcAft>
              <a:buSzPct val="89265"/>
              <a:buChar char="⚫"/>
            </a:pPr>
            <a:r>
              <a:rPr lang="en-CA" sz="2570"/>
              <a:t>There is no cure, but drug therapy can minimize symptoms, reduce inflammation, and forestall flare-ups.</a:t>
            </a:r>
            <a:endParaRPr sz="2570"/>
          </a:p>
          <a:p>
            <a:pPr indent="-263417" lvl="0" marL="274320" rtl="0" algn="l">
              <a:lnSpc>
                <a:spcPct val="100000"/>
              </a:lnSpc>
              <a:spcBef>
                <a:spcPts val="0"/>
              </a:spcBef>
              <a:spcAft>
                <a:spcPts val="0"/>
              </a:spcAft>
              <a:buSzPct val="85000"/>
              <a:buChar char="⚫"/>
            </a:pPr>
            <a:r>
              <a:rPr lang="en-CA" u="sng">
                <a:solidFill>
                  <a:schemeClr val="hlink"/>
                </a:solidFill>
                <a:hlinkClick r:id="rId3"/>
              </a:rPr>
              <a:t>https://youtu.be/ift0xga6bhA</a:t>
            </a:r>
            <a:endParaRPr/>
          </a:p>
          <a:p>
            <a:pPr indent="-229412" lvl="0" marL="274320" rtl="0" algn="l">
              <a:lnSpc>
                <a:spcPct val="100000"/>
              </a:lnSpc>
              <a:spcBef>
                <a:spcPts val="0"/>
              </a:spcBef>
              <a:spcAft>
                <a:spcPts val="0"/>
              </a:spcAft>
              <a:buSzPct val="56666"/>
              <a:buChar char="⚫"/>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87"/>
          <p:cNvSpPr txBox="1"/>
          <p:nvPr>
            <p:ph type="title"/>
          </p:nvPr>
        </p:nvSpPr>
        <p:spPr>
          <a:xfrm>
            <a:off x="301750" y="228600"/>
            <a:ext cx="8534400" cy="9654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Immune System Pathologies - HIV Infection</a:t>
            </a:r>
            <a:endParaRPr/>
          </a:p>
        </p:txBody>
      </p:sp>
      <p:sp>
        <p:nvSpPr>
          <p:cNvPr id="413" name="Google Shape;413;p87"/>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0" lvl="0" marL="457200" rtl="0" algn="l">
              <a:lnSpc>
                <a:spcPct val="100000"/>
              </a:lnSpc>
              <a:spcBef>
                <a:spcPts val="499"/>
              </a:spcBef>
              <a:spcAft>
                <a:spcPts val="0"/>
              </a:spcAft>
              <a:buNone/>
            </a:pPr>
            <a:r>
              <a:rPr lang="en-CA" sz="2200"/>
              <a:t>The </a:t>
            </a:r>
            <a:r>
              <a:rPr b="1" lang="en-CA" sz="2200"/>
              <a:t>HIV (Human Immunodeficiency Virus) </a:t>
            </a:r>
            <a:r>
              <a:rPr lang="en-CA" sz="2200"/>
              <a:t>was first identified in 1984, three years after the disease that it causes was named </a:t>
            </a:r>
            <a:r>
              <a:rPr b="1" lang="en-CA" sz="2200"/>
              <a:t>AIDS (acquired immunodeficiency disease)</a:t>
            </a:r>
            <a:endParaRPr b="1" sz="2200"/>
          </a:p>
          <a:p>
            <a:pPr indent="0" lvl="0" marL="457200" rtl="0" algn="l">
              <a:lnSpc>
                <a:spcPct val="100000"/>
              </a:lnSpc>
              <a:spcBef>
                <a:spcPts val="499"/>
              </a:spcBef>
              <a:spcAft>
                <a:spcPts val="0"/>
              </a:spcAft>
              <a:buNone/>
            </a:pPr>
            <a:r>
              <a:rPr lang="en-CA" sz="2200"/>
              <a:t>HIV probably </a:t>
            </a:r>
            <a:r>
              <a:rPr lang="en-CA" sz="2200"/>
              <a:t>evolved</a:t>
            </a:r>
            <a:r>
              <a:rPr lang="en-CA" sz="2200"/>
              <a:t> from a similar virus that affects chimpanzees and seems to have started to affect humans as far back as the 1930s. Genetic studies have shown that it first entered the U.S. in the late 1970s. </a:t>
            </a:r>
            <a:endParaRPr sz="2200"/>
          </a:p>
          <a:p>
            <a:pPr indent="0" lvl="0" marL="457200" rtl="0" algn="l">
              <a:lnSpc>
                <a:spcPct val="100000"/>
              </a:lnSpc>
              <a:spcBef>
                <a:spcPts val="499"/>
              </a:spcBef>
              <a:spcAft>
                <a:spcPts val="0"/>
              </a:spcAft>
              <a:buNone/>
            </a:pPr>
            <a:r>
              <a:rPr lang="en-CA" sz="2200"/>
              <a:t>In the early 1980s, clusters of cases began to appear in New York, with the gay male community most heavily impacted. A huge stigma affected those with the virus and disease, which finally started to relent after development of treatment in 1987, Princess Diana’s public handshake and touch of AIDS patients in the late 80s, Magic Johnson coming forward with his diagnosis in 1991 &amp; the Oscar winning movie Philadelphia coming out in 1993. </a:t>
            </a:r>
            <a:endParaRPr sz="2200"/>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8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Immune System Pathologies - HIV</a:t>
            </a:r>
            <a:endParaRPr/>
          </a:p>
        </p:txBody>
      </p:sp>
      <p:sp>
        <p:nvSpPr>
          <p:cNvPr id="419" name="Google Shape;419;p88"/>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None/>
            </a:pPr>
            <a:r>
              <a:t/>
            </a:r>
            <a:endParaRPr/>
          </a:p>
          <a:p>
            <a:pPr indent="-285249" lvl="0" marL="274320" rtl="0" algn="l">
              <a:lnSpc>
                <a:spcPct val="100000"/>
              </a:lnSpc>
              <a:spcBef>
                <a:spcPts val="459"/>
              </a:spcBef>
              <a:spcAft>
                <a:spcPts val="0"/>
              </a:spcAft>
              <a:buSzPct val="85000"/>
              <a:buChar char="⚫"/>
            </a:pPr>
            <a:r>
              <a:rPr lang="en-CA"/>
              <a:t>Since 1981, when doctors first recognized HIV/AIDS as a new illness, scientists have learned much about how a person becomes infected with HIV. The virus is spread through contact with an infected person's body fluids, especially through blood, semen and vaginal fluids. HIV can be transmitted:</a:t>
            </a:r>
            <a:endParaRPr/>
          </a:p>
          <a:p>
            <a:pPr indent="-281654" lvl="1" marL="548640" rtl="0" algn="l">
              <a:lnSpc>
                <a:spcPct val="100000"/>
              </a:lnSpc>
              <a:spcBef>
                <a:spcPts val="374"/>
              </a:spcBef>
              <a:spcAft>
                <a:spcPts val="0"/>
              </a:spcAft>
              <a:buSzPct val="70000"/>
              <a:buChar char="⚪"/>
            </a:pPr>
            <a:r>
              <a:rPr lang="en-CA"/>
              <a:t>During sex (anal, vaginal and oral)</a:t>
            </a:r>
            <a:endParaRPr/>
          </a:p>
          <a:p>
            <a:pPr indent="-281654" lvl="1" marL="548640" rtl="0" algn="l">
              <a:lnSpc>
                <a:spcPct val="100000"/>
              </a:lnSpc>
              <a:spcBef>
                <a:spcPts val="374"/>
              </a:spcBef>
              <a:spcAft>
                <a:spcPts val="0"/>
              </a:spcAft>
              <a:buSzPct val="70000"/>
              <a:buChar char="⚪"/>
            </a:pPr>
            <a:r>
              <a:rPr lang="en-CA"/>
              <a:t>By contaminated blood (by sharing or accidentally being stuck with a contaminated needle)</a:t>
            </a:r>
            <a:endParaRPr/>
          </a:p>
          <a:p>
            <a:pPr indent="-281654" lvl="1" marL="548640" rtl="0" algn="l">
              <a:lnSpc>
                <a:spcPct val="100000"/>
              </a:lnSpc>
              <a:spcBef>
                <a:spcPts val="374"/>
              </a:spcBef>
              <a:spcAft>
                <a:spcPts val="0"/>
              </a:spcAft>
              <a:buSzPct val="70000"/>
              <a:buChar char="⚪"/>
            </a:pPr>
            <a:r>
              <a:rPr lang="en-CA"/>
              <a:t>Through blood transfusions (before blood products started being screened for HIV in 1985)</a:t>
            </a:r>
            <a:endParaRPr/>
          </a:p>
          <a:p>
            <a:pPr indent="-281654" lvl="1" marL="548640" rtl="0" algn="l">
              <a:lnSpc>
                <a:spcPct val="100000"/>
              </a:lnSpc>
              <a:spcBef>
                <a:spcPts val="374"/>
              </a:spcBef>
              <a:spcAft>
                <a:spcPts val="0"/>
              </a:spcAft>
              <a:buSzPct val="70000"/>
              <a:buChar char="⚪"/>
            </a:pPr>
            <a:r>
              <a:rPr lang="en-CA"/>
              <a:t>By being born to a mother who is infected with HIV</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8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Immune System Pathologies - HIV</a:t>
            </a:r>
            <a:endParaRPr/>
          </a:p>
        </p:txBody>
      </p:sp>
      <p:sp>
        <p:nvSpPr>
          <p:cNvPr id="425" name="Google Shape;425;p89"/>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Once inside the body, HIV particles invade CD4 (Helper T) cells and use the </a:t>
            </a:r>
            <a:r>
              <a:rPr lang="en-CA"/>
              <a:t>cell's</a:t>
            </a:r>
            <a:r>
              <a:rPr lang="en-CA"/>
              <a:t>' own building materials to produce billions of new HIV particles. These new particles cause the infected CD4 cells to burst (lyse). The new particles can then enter the bloodstream and infect other cells.</a:t>
            </a:r>
            <a:endParaRPr/>
          </a:p>
          <a:p>
            <a:pPr indent="-274347" lvl="0" marL="274320" rtl="0" algn="l">
              <a:lnSpc>
                <a:spcPct val="100000"/>
              </a:lnSpc>
              <a:spcBef>
                <a:spcPts val="499"/>
              </a:spcBef>
              <a:spcAft>
                <a:spcPts val="0"/>
              </a:spcAft>
              <a:buSzPct val="85000"/>
              <a:buChar char="⚫"/>
            </a:pPr>
            <a:r>
              <a:rPr lang="en-CA"/>
              <a:t>Once someone is infected with HIV, the number of their CD4 cells continues to decrease. HIV is actively copying itself and killing CD4 cells from the time the infection starts. Eventually, the number of</a:t>
            </a:r>
            <a:r>
              <a:rPr b="1" lang="en-CA"/>
              <a:t> CD4 cells drops below the threshold level needed to defend the body against infections (200 per mm3 of blood), and the person develops AIDS.</a:t>
            </a:r>
            <a:endParaRPr b="1"/>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9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431" name="Google Shape;431;p9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20000"/>
          </a:bodyPr>
          <a:lstStyle/>
          <a:p>
            <a:pPr indent="-263390" lvl="0" marL="274320" rtl="0" algn="l">
              <a:lnSpc>
                <a:spcPct val="100000"/>
              </a:lnSpc>
              <a:spcBef>
                <a:spcPts val="0"/>
              </a:spcBef>
              <a:spcAft>
                <a:spcPts val="0"/>
              </a:spcAft>
              <a:buSzPct val="85000"/>
              <a:buChar char="⚫"/>
            </a:pPr>
            <a:r>
              <a:rPr lang="en-CA"/>
              <a:t>According to the World Health Organization (WHO), just under 40 million people worldwide are living with HIV. Survival has improved dramatically in developed countries. But that is not the case in many </a:t>
            </a:r>
            <a:r>
              <a:rPr lang="en-CA"/>
              <a:t>underdeveloped</a:t>
            </a:r>
            <a:r>
              <a:rPr lang="en-CA"/>
              <a:t> countries.</a:t>
            </a:r>
            <a:endParaRPr/>
          </a:p>
          <a:p>
            <a:pPr indent="-218455" lvl="0" marL="274320" rtl="0" algn="l">
              <a:lnSpc>
                <a:spcPct val="100000"/>
              </a:lnSpc>
              <a:spcBef>
                <a:spcPts val="0"/>
              </a:spcBef>
              <a:spcAft>
                <a:spcPts val="0"/>
              </a:spcAft>
              <a:buSzPct val="56666"/>
              <a:buChar char="⚫"/>
            </a:pPr>
            <a:r>
              <a:rPr lang="en-CA" u="sng">
                <a:solidFill>
                  <a:schemeClr val="hlink"/>
                </a:solidFill>
                <a:hlinkClick r:id="rId3"/>
              </a:rPr>
              <a:t>https://www.who.int/teams/global-hiv-hepatitis-and-stis-programmes/hiv/strategic-information/hiv-data-and-statistics</a:t>
            </a:r>
            <a:endParaRPr/>
          </a:p>
          <a:p>
            <a:pPr indent="-263390" lvl="0" marL="274320" rtl="0" algn="l">
              <a:lnSpc>
                <a:spcPct val="100000"/>
              </a:lnSpc>
              <a:spcBef>
                <a:spcPts val="540"/>
              </a:spcBef>
              <a:spcAft>
                <a:spcPts val="0"/>
              </a:spcAft>
              <a:buSzPct val="85000"/>
              <a:buChar char="⚫"/>
            </a:pPr>
            <a:r>
              <a:rPr lang="en-CA"/>
              <a:t>It is important for people infected with HIV to know their status so they can get medical treatment before AIDS develops and they can take steps to prevent passing the virus to someone else. In 2023, the WHO found only 86% of people were aware of their HIV status.</a:t>
            </a:r>
            <a:endParaRPr/>
          </a:p>
          <a:p>
            <a:pPr indent="0" lvl="0" marL="0" rtl="0" algn="l">
              <a:lnSpc>
                <a:spcPct val="100000"/>
              </a:lnSpc>
              <a:spcBef>
                <a:spcPts val="540"/>
              </a:spcBef>
              <a:spcAft>
                <a:spcPts val="0"/>
              </a:spcAft>
              <a:buSzPct val="850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91"/>
          <p:cNvSpPr txBox="1"/>
          <p:nvPr>
            <p:ph type="title"/>
          </p:nvPr>
        </p:nvSpPr>
        <p:spPr>
          <a:xfrm>
            <a:off x="286514"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HIV Symptoms</a:t>
            </a:r>
            <a:endParaRPr/>
          </a:p>
        </p:txBody>
      </p:sp>
      <p:sp>
        <p:nvSpPr>
          <p:cNvPr id="437" name="Google Shape;437;p91"/>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20000"/>
          </a:bodyPr>
          <a:lstStyle/>
          <a:p>
            <a:pPr indent="-307136" lvl="0" marL="274320" rtl="0" algn="l">
              <a:lnSpc>
                <a:spcPct val="100000"/>
              </a:lnSpc>
              <a:spcBef>
                <a:spcPts val="0"/>
              </a:spcBef>
              <a:spcAft>
                <a:spcPts val="0"/>
              </a:spcAft>
              <a:buSzPts val="2295"/>
              <a:buChar char="⚫"/>
            </a:pPr>
            <a:r>
              <a:rPr lang="en-CA"/>
              <a:t>In its early stages, HIV infection often causes transient flu-like symptoms, such as fever, sore throat, rash, nausea and vomiting, diarrhea, fatigue, swollen lymph nodes, muscle aches, headaches, and joint pain. Doctors call this </a:t>
            </a:r>
            <a:r>
              <a:rPr b="1" lang="en-CA"/>
              <a:t>acute HIV infection.</a:t>
            </a:r>
            <a:endParaRPr b="1"/>
          </a:p>
          <a:p>
            <a:pPr indent="-307136" lvl="0" marL="274320" rtl="0" algn="l">
              <a:lnSpc>
                <a:spcPct val="100000"/>
              </a:lnSpc>
              <a:spcBef>
                <a:spcPts val="418"/>
              </a:spcBef>
              <a:spcAft>
                <a:spcPts val="0"/>
              </a:spcAft>
              <a:buSzPts val="2295"/>
              <a:buChar char="⚫"/>
            </a:pPr>
            <a:r>
              <a:rPr lang="en-CA"/>
              <a:t>The symptoms of acute HIV can be mild. So, the person or doctor may attribute the symptoms to a routine cold or flu. However, sometimes people will describe acute HIV infection as the “Worst flu of their life”</a:t>
            </a:r>
            <a:endParaRPr/>
          </a:p>
          <a:p>
            <a:pPr indent="0" lvl="0" marL="457200" rtl="0" algn="l">
              <a:lnSpc>
                <a:spcPct val="100000"/>
              </a:lnSpc>
              <a:spcBef>
                <a:spcPts val="418"/>
              </a:spcBef>
              <a:spcAft>
                <a:spcPts val="0"/>
              </a:spcAft>
              <a:buNone/>
            </a:pPr>
            <a:r>
              <a:t/>
            </a:r>
            <a:endParaRPr/>
          </a:p>
          <a:p>
            <a:pPr indent="-161404" lvl="0" marL="274320" rtl="0" algn="l">
              <a:lnSpc>
                <a:spcPct val="100000"/>
              </a:lnSpc>
              <a:spcBef>
                <a:spcPts val="418"/>
              </a:spcBef>
              <a:spcAft>
                <a:spcPts val="0"/>
              </a:spcAft>
              <a:buSzPts val="2295"/>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9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HIV Symptoms</a:t>
            </a:r>
            <a:endParaRPr/>
          </a:p>
        </p:txBody>
      </p:sp>
      <p:sp>
        <p:nvSpPr>
          <p:cNvPr id="443" name="Google Shape;443;p92"/>
          <p:cNvSpPr txBox="1"/>
          <p:nvPr>
            <p:ph idx="1" type="body"/>
          </p:nvPr>
        </p:nvSpPr>
        <p:spPr>
          <a:xfrm>
            <a:off x="301750" y="1458425"/>
            <a:ext cx="8503800" cy="4884000"/>
          </a:xfrm>
          <a:prstGeom prst="rect">
            <a:avLst/>
          </a:prstGeom>
          <a:noFill/>
          <a:ln>
            <a:noFill/>
          </a:ln>
        </p:spPr>
        <p:txBody>
          <a:bodyPr anchorCtr="0" anchor="t" bIns="45700" lIns="91425" spcFirstLastPara="1" rIns="91425" wrap="square" tIns="45700">
            <a:normAutofit lnSpcReduction="10000"/>
          </a:bodyPr>
          <a:lstStyle/>
          <a:p>
            <a:pPr indent="0" lvl="0" marL="457200" rtl="0" algn="l">
              <a:lnSpc>
                <a:spcPct val="100000"/>
              </a:lnSpc>
              <a:spcBef>
                <a:spcPts val="0"/>
              </a:spcBef>
              <a:spcAft>
                <a:spcPts val="0"/>
              </a:spcAft>
              <a:buNone/>
            </a:pPr>
            <a:r>
              <a:rPr lang="en-CA" sz="2300"/>
              <a:t>After the acute HIV </a:t>
            </a:r>
            <a:r>
              <a:rPr lang="en-CA" sz="2300"/>
              <a:t>infection</a:t>
            </a:r>
            <a:r>
              <a:rPr lang="en-CA" sz="2300"/>
              <a:t> symptoms have receded, the person now enters </a:t>
            </a:r>
            <a:r>
              <a:rPr b="1" lang="en-CA" sz="2300"/>
              <a:t>the latent period/chronic HIV infection.</a:t>
            </a:r>
            <a:endParaRPr sz="2300"/>
          </a:p>
          <a:p>
            <a:pPr indent="0" lvl="0" marL="457200" rtl="0" algn="l">
              <a:lnSpc>
                <a:spcPct val="100000"/>
              </a:lnSpc>
              <a:spcBef>
                <a:spcPts val="0"/>
              </a:spcBef>
              <a:spcAft>
                <a:spcPts val="0"/>
              </a:spcAft>
              <a:buNone/>
            </a:pPr>
            <a:r>
              <a:rPr lang="en-CA" sz="2300"/>
              <a:t>This period can last a decade or longer, even without treatment, as the HIV virus is slowly replicating &amp; killing off CD4 (Helper T) cells. If a person knows that they are positive, and starts the HAART medication regimen, this stage may last indefinitely.</a:t>
            </a:r>
            <a:endParaRPr sz="2300"/>
          </a:p>
          <a:p>
            <a:pPr indent="0" lvl="0" marL="457200" rtl="0" algn="l">
              <a:lnSpc>
                <a:spcPct val="100000"/>
              </a:lnSpc>
              <a:spcBef>
                <a:spcPts val="0"/>
              </a:spcBef>
              <a:spcAft>
                <a:spcPts val="0"/>
              </a:spcAft>
              <a:buNone/>
            </a:pPr>
            <a:r>
              <a:rPr lang="en-CA" sz="2300"/>
              <a:t>Without treatment, the </a:t>
            </a:r>
            <a:r>
              <a:rPr b="1" lang="en-CA" sz="2300"/>
              <a:t>viral load </a:t>
            </a:r>
            <a:r>
              <a:rPr lang="en-CA" sz="2300"/>
              <a:t>(amount of virus) will continue to increase and the CD4 cells will continue to decrease, leading to reduced immunity &amp; frequent infections, including </a:t>
            </a:r>
            <a:r>
              <a:rPr b="1" lang="en-CA" sz="2300"/>
              <a:t>opportunistic infections</a:t>
            </a:r>
            <a:r>
              <a:rPr lang="en-CA" sz="2300"/>
              <a:t> (infections by organisms that are unlikely to cause disease in healthy individuals). Many opportunistic infections are caused by fungi.</a:t>
            </a:r>
            <a:endParaRPr sz="23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9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Development of AIDS </a:t>
            </a:r>
            <a:endParaRPr/>
          </a:p>
        </p:txBody>
      </p:sp>
      <p:sp>
        <p:nvSpPr>
          <p:cNvPr id="449" name="Google Shape;449;p9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85276" lvl="0" marL="274320" rtl="0" algn="l">
              <a:lnSpc>
                <a:spcPct val="100000"/>
              </a:lnSpc>
              <a:spcBef>
                <a:spcPts val="0"/>
              </a:spcBef>
              <a:spcAft>
                <a:spcPts val="0"/>
              </a:spcAft>
              <a:buSzPts val="2295"/>
              <a:buChar char="⚫"/>
            </a:pPr>
            <a:r>
              <a:rPr lang="en-CA"/>
              <a:t>Finally, with further decreases in the levels of CD4 cells, the person develops AIDS. For an HIV-infected person, some signs that AIDS has developed (known as AIDS-defining conditions) are:</a:t>
            </a:r>
            <a:endParaRPr/>
          </a:p>
          <a:p>
            <a:pPr indent="-281654" lvl="1" marL="548640" rtl="0" algn="l">
              <a:lnSpc>
                <a:spcPct val="100000"/>
              </a:lnSpc>
              <a:spcBef>
                <a:spcPts val="407"/>
              </a:spcBef>
              <a:spcAft>
                <a:spcPts val="0"/>
              </a:spcAft>
              <a:buSzPts val="1540"/>
              <a:buChar char="⚪"/>
            </a:pPr>
            <a:r>
              <a:rPr b="1" lang="en-CA"/>
              <a:t>The CD4 cell count has decreased to fewer than 200 cells per cubic milliliter of blood.</a:t>
            </a:r>
            <a:endParaRPr b="1"/>
          </a:p>
          <a:p>
            <a:pPr indent="-281654" lvl="1" marL="548640" rtl="0" algn="l">
              <a:lnSpc>
                <a:spcPct val="100000"/>
              </a:lnSpc>
              <a:spcBef>
                <a:spcPts val="407"/>
              </a:spcBef>
              <a:spcAft>
                <a:spcPts val="0"/>
              </a:spcAft>
              <a:buSzPts val="1540"/>
              <a:buChar char="⚪"/>
            </a:pPr>
            <a:r>
              <a:rPr lang="en-CA"/>
              <a:t>A severe opportunistic infection has developed, indicating that the immune system is severely weakened. These types of infections include: PCP pneumonia, Candida respiratory infections, Burkitt lymphoma &amp; </a:t>
            </a:r>
            <a:r>
              <a:rPr b="1" lang="en-CA"/>
              <a:t>Kaposi’s sarcoma </a:t>
            </a:r>
            <a:r>
              <a:rPr lang="en-CA"/>
              <a:t>(an otherwise incredibly rare form of cancer)</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9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STAGES OF HIV INFECTION</a:t>
            </a:r>
            <a:endParaRPr/>
          </a:p>
        </p:txBody>
      </p:sp>
      <p:pic>
        <p:nvPicPr>
          <p:cNvPr id="455" name="Google Shape;455;p95"/>
          <p:cNvPicPr preferRelativeResize="0"/>
          <p:nvPr>
            <p:ph idx="1" type="body"/>
          </p:nvPr>
        </p:nvPicPr>
        <p:blipFill rotWithShape="1">
          <a:blip r:embed="rId3">
            <a:alphaModFix/>
          </a:blip>
          <a:srcRect b="0" l="0" r="0" t="0"/>
          <a:stretch/>
        </p:blipFill>
        <p:spPr>
          <a:xfrm>
            <a:off x="107504" y="1484784"/>
            <a:ext cx="8856984" cy="489654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9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Diagnosis</a:t>
            </a:r>
            <a:endParaRPr/>
          </a:p>
        </p:txBody>
      </p:sp>
      <p:sp>
        <p:nvSpPr>
          <p:cNvPr id="461" name="Google Shape;461;p9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20000"/>
          </a:bodyPr>
          <a:lstStyle/>
          <a:p>
            <a:pPr indent="-274320" lvl="0" marL="274320" rtl="0" algn="l">
              <a:lnSpc>
                <a:spcPct val="100000"/>
              </a:lnSpc>
              <a:spcBef>
                <a:spcPts val="0"/>
              </a:spcBef>
              <a:spcAft>
                <a:spcPts val="0"/>
              </a:spcAft>
              <a:buSzPts val="2295"/>
              <a:buChar char="⚫"/>
            </a:pPr>
            <a:r>
              <a:rPr lang="en-CA"/>
              <a:t>Doctors usually ask the patients about possible HIV risk factors, such as previous sexual partners, intravenous drug use, blood transfusion and occupational exposure to blood, such as accidentally being stuck by needles. </a:t>
            </a:r>
            <a:endParaRPr/>
          </a:p>
          <a:p>
            <a:pPr indent="-274320" lvl="0" marL="274320" rtl="0" algn="l">
              <a:lnSpc>
                <a:spcPct val="100000"/>
              </a:lnSpc>
              <a:spcBef>
                <a:spcPts val="540"/>
              </a:spcBef>
              <a:spcAft>
                <a:spcPts val="0"/>
              </a:spcAft>
              <a:buSzPts val="2295"/>
              <a:buChar char="⚫"/>
            </a:pPr>
            <a:r>
              <a:rPr lang="en-CA"/>
              <a:t>If a person has been diagnosed with HIV by an </a:t>
            </a:r>
            <a:r>
              <a:rPr b="1" lang="en-CA"/>
              <a:t>antibody test,</a:t>
            </a:r>
            <a:r>
              <a:rPr lang="en-CA"/>
              <a:t> </a:t>
            </a:r>
            <a:r>
              <a:rPr lang="en-CA"/>
              <a:t>the doctor will order additional tests including a </a:t>
            </a:r>
            <a:r>
              <a:rPr b="1" lang="en-CA"/>
              <a:t>viral load </a:t>
            </a:r>
            <a:r>
              <a:rPr lang="en-CA"/>
              <a:t>and</a:t>
            </a:r>
            <a:r>
              <a:rPr b="1" lang="en-CA"/>
              <a:t> CD4 cell count</a:t>
            </a:r>
            <a:r>
              <a:rPr lang="en-CA"/>
              <a:t>.</a:t>
            </a:r>
            <a:endParaRPr/>
          </a:p>
          <a:p>
            <a:pPr indent="-325755" lvl="0" marL="457200" rtl="0" algn="l">
              <a:spcBef>
                <a:spcPts val="540"/>
              </a:spcBef>
              <a:spcAft>
                <a:spcPts val="0"/>
              </a:spcAft>
              <a:buSzPts val="1530"/>
              <a:buChar char="⚫"/>
            </a:pPr>
            <a:r>
              <a:rPr lang="en-CA"/>
              <a:t>To diagnose people with acute HIV,</a:t>
            </a:r>
            <a:r>
              <a:rPr b="1" lang="en-CA"/>
              <a:t> a viral load</a:t>
            </a:r>
            <a:r>
              <a:rPr lang="en-CA"/>
              <a:t> </a:t>
            </a:r>
            <a:r>
              <a:rPr b="1" lang="en-CA"/>
              <a:t>blood test</a:t>
            </a:r>
            <a:r>
              <a:rPr lang="en-CA"/>
              <a:t> is needed, as they may not yet be producing a significant amount of antibodies.</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9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Expected Duration</a:t>
            </a:r>
            <a:endParaRPr/>
          </a:p>
        </p:txBody>
      </p:sp>
      <p:sp>
        <p:nvSpPr>
          <p:cNvPr id="467" name="Google Shape;467;p97"/>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HIV infection is a lifelong illness. There is no known cure for HIV. However, advances in treatment have changed the thinking about HIV as a fatal disease. Doctors now consider HIV a chronic condition that can be controlled with medications and healthy </a:t>
            </a:r>
            <a:r>
              <a:rPr lang="en-CA"/>
              <a:t>lifestyle</a:t>
            </a:r>
            <a:r>
              <a:rPr lang="en-CA"/>
              <a:t> choices.</a:t>
            </a:r>
            <a:endParaRPr/>
          </a:p>
          <a:p>
            <a:pPr indent="-128587" lvl="0" marL="274320" rtl="0" algn="l">
              <a:lnSpc>
                <a:spcPct val="100000"/>
              </a:lnSpc>
              <a:spcBef>
                <a:spcPts val="540"/>
              </a:spcBef>
              <a:spcAft>
                <a:spcPts val="0"/>
              </a:spcAft>
              <a:buSzPts val="2295"/>
              <a:buNone/>
            </a:pPr>
            <a:r>
              <a:t/>
            </a:r>
            <a:endParaRPr/>
          </a:p>
          <a:p>
            <a:pPr indent="-274320" lvl="0" marL="274320" rtl="0" algn="l">
              <a:lnSpc>
                <a:spcPct val="100000"/>
              </a:lnSpc>
              <a:spcBef>
                <a:spcPts val="540"/>
              </a:spcBef>
              <a:spcAft>
                <a:spcPts val="0"/>
              </a:spcAft>
              <a:buSzPts val="2295"/>
              <a:buChar char="⚫"/>
            </a:pPr>
            <a:r>
              <a:rPr lang="en-CA" u="sng">
                <a:solidFill>
                  <a:schemeClr val="hlink"/>
                </a:solidFill>
                <a:hlinkClick r:id="rId3"/>
              </a:rPr>
              <a:t>https://youtu.be/hor8xLVpCg</a:t>
            </a:r>
            <a:endParaRPr/>
          </a:p>
          <a:p>
            <a:pPr indent="-274320" lvl="0" marL="274320" rtl="0" algn="l">
              <a:lnSpc>
                <a:spcPct val="100000"/>
              </a:lnSpc>
              <a:spcBef>
                <a:spcPts val="540"/>
              </a:spcBef>
              <a:spcAft>
                <a:spcPts val="0"/>
              </a:spcAft>
              <a:buSzPts val="2295"/>
              <a:buChar char="⚫"/>
            </a:pPr>
            <a:r>
              <a:rPr lang="en-CA" u="sng">
                <a:solidFill>
                  <a:schemeClr val="hlink"/>
                </a:solidFill>
                <a:hlinkClick r:id="rId4"/>
              </a:rPr>
              <a:t>https://youtu.be/ng22Ucr33aw</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9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Prevention</a:t>
            </a:r>
            <a:endParaRPr/>
          </a:p>
        </p:txBody>
      </p:sp>
      <p:sp>
        <p:nvSpPr>
          <p:cNvPr id="473" name="Google Shape;473;p98"/>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20000"/>
          </a:bodyPr>
          <a:lstStyle/>
          <a:p>
            <a:pPr indent="-285276" lvl="0" marL="274320" rtl="0" algn="l">
              <a:lnSpc>
                <a:spcPct val="100000"/>
              </a:lnSpc>
              <a:spcBef>
                <a:spcPts val="0"/>
              </a:spcBef>
              <a:spcAft>
                <a:spcPts val="0"/>
              </a:spcAft>
              <a:buSzPts val="2295"/>
              <a:buChar char="⚫"/>
            </a:pPr>
            <a:r>
              <a:rPr lang="en-CA"/>
              <a:t>HIV infection can be passed from person to person in any of the following ways:</a:t>
            </a:r>
            <a:endParaRPr/>
          </a:p>
          <a:p>
            <a:pPr indent="-281654" lvl="1" marL="548640" rtl="0" algn="l">
              <a:lnSpc>
                <a:spcPct val="100000"/>
              </a:lnSpc>
              <a:spcBef>
                <a:spcPts val="407"/>
              </a:spcBef>
              <a:spcAft>
                <a:spcPts val="0"/>
              </a:spcAft>
              <a:buSzPts val="1540"/>
              <a:buChar char="⚪"/>
            </a:pPr>
            <a:r>
              <a:rPr lang="en-CA"/>
              <a:t>Unprotected sexual intercourse (heterosexual or homosexual and anal, vaginal or oral sex) with an infected person</a:t>
            </a:r>
            <a:endParaRPr/>
          </a:p>
          <a:p>
            <a:pPr indent="-281654" lvl="1" marL="548640" rtl="0" algn="l">
              <a:lnSpc>
                <a:spcPct val="100000"/>
              </a:lnSpc>
              <a:spcBef>
                <a:spcPts val="407"/>
              </a:spcBef>
              <a:spcAft>
                <a:spcPts val="0"/>
              </a:spcAft>
              <a:buSzPts val="1540"/>
              <a:buChar char="⚪"/>
            </a:pPr>
            <a:r>
              <a:rPr lang="en-CA"/>
              <a:t>A contaminated transfusion (extremely rare in the developed countries since 1985, when blood products started being tested for HIV)</a:t>
            </a:r>
            <a:endParaRPr/>
          </a:p>
          <a:p>
            <a:pPr indent="-281654" lvl="1" marL="548640" rtl="0" algn="l">
              <a:lnSpc>
                <a:spcPct val="100000"/>
              </a:lnSpc>
              <a:spcBef>
                <a:spcPts val="407"/>
              </a:spcBef>
              <a:spcAft>
                <a:spcPts val="0"/>
              </a:spcAft>
              <a:buSzPts val="1540"/>
              <a:buChar char="⚪"/>
            </a:pPr>
            <a:r>
              <a:rPr lang="en-CA"/>
              <a:t>Needle sharing (if one intravenous drug user is infected)</a:t>
            </a:r>
            <a:endParaRPr/>
          </a:p>
          <a:p>
            <a:pPr indent="-281654" lvl="1" marL="548640" rtl="0" algn="l">
              <a:lnSpc>
                <a:spcPct val="100000"/>
              </a:lnSpc>
              <a:spcBef>
                <a:spcPts val="407"/>
              </a:spcBef>
              <a:spcAft>
                <a:spcPts val="0"/>
              </a:spcAft>
              <a:buSzPts val="1540"/>
              <a:buChar char="⚪"/>
            </a:pPr>
            <a:r>
              <a:rPr lang="en-CA"/>
              <a:t>Occupational exposure (needle stick with infected blood)</a:t>
            </a:r>
            <a:endParaRPr/>
          </a:p>
          <a:p>
            <a:pPr indent="-281654" lvl="1" marL="548640" rtl="0" algn="l">
              <a:lnSpc>
                <a:spcPct val="100000"/>
              </a:lnSpc>
              <a:spcBef>
                <a:spcPts val="407"/>
              </a:spcBef>
              <a:spcAft>
                <a:spcPts val="0"/>
              </a:spcAft>
              <a:buSzPts val="1540"/>
              <a:buChar char="⚪"/>
            </a:pPr>
            <a:r>
              <a:rPr lang="en-CA"/>
              <a:t>Artificial insemination with infected semen</a:t>
            </a:r>
            <a:endParaRPr/>
          </a:p>
          <a:p>
            <a:pPr indent="-281654" lvl="1" marL="548640" rtl="0" algn="l">
              <a:lnSpc>
                <a:spcPct val="100000"/>
              </a:lnSpc>
              <a:spcBef>
                <a:spcPts val="407"/>
              </a:spcBef>
              <a:spcAft>
                <a:spcPts val="0"/>
              </a:spcAft>
              <a:buSzPts val="1540"/>
              <a:buChar char="⚪"/>
            </a:pPr>
            <a:r>
              <a:rPr lang="en-CA"/>
              <a:t>Organ transplant taken from an HIV-infected donor</a:t>
            </a:r>
            <a:endParaRPr/>
          </a:p>
          <a:p>
            <a:pPr indent="-281654" lvl="1" marL="548640" rtl="0" algn="l">
              <a:lnSpc>
                <a:spcPct val="100000"/>
              </a:lnSpc>
              <a:spcBef>
                <a:spcPts val="407"/>
              </a:spcBef>
              <a:spcAft>
                <a:spcPts val="0"/>
              </a:spcAft>
              <a:buSzPts val="1540"/>
              <a:buChar char="⚪"/>
            </a:pPr>
            <a:r>
              <a:rPr lang="en-CA"/>
              <a:t>Newborns can catch HIV infection from their mothers before or during birth or through breastfeeding.</a:t>
            </a:r>
            <a:endParaRPr/>
          </a:p>
          <a:p>
            <a:pPr indent="-139544" lvl="0" marL="274320" rtl="0" algn="l">
              <a:lnSpc>
                <a:spcPct val="100000"/>
              </a:lnSpc>
              <a:spcBef>
                <a:spcPts val="499"/>
              </a:spcBef>
              <a:spcAft>
                <a:spcPts val="0"/>
              </a:spcAft>
              <a:buSzPts val="2295"/>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9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479" name="Google Shape;479;p99"/>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There is no evidence that HIV can be spread through the following: kissing; sharing food utensils, towels or bedding; swimming in pools; using toilet seats; using telephones; or having mosquito or other insect bites. Casual contact in the home, workplace or public spaces poses no risk of HIV transmission.</a:t>
            </a:r>
            <a:endParaRPr/>
          </a:p>
          <a:p>
            <a:pPr indent="-274320" lvl="0" marL="274320" rtl="0" algn="l">
              <a:lnSpc>
                <a:spcPct val="100000"/>
              </a:lnSpc>
              <a:spcBef>
                <a:spcPts val="540"/>
              </a:spcBef>
              <a:spcAft>
                <a:spcPts val="0"/>
              </a:spcAft>
              <a:buSzPts val="2295"/>
              <a:buChar char="⚫"/>
            </a:pPr>
            <a:r>
              <a:rPr lang="en-CA"/>
              <a:t>Although several HIV vaccines are being tested, none has been yet approved. We can decrease our chances of being infected with HIV by avoiding high-risk behaviors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10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485" name="Google Shape;485;p100"/>
          <p:cNvSpPr txBox="1"/>
          <p:nvPr>
            <p:ph idx="1" type="body"/>
          </p:nvPr>
        </p:nvSpPr>
        <p:spPr>
          <a:xfrm>
            <a:off x="301752" y="1527048"/>
            <a:ext cx="8503920" cy="4782272"/>
          </a:xfrm>
          <a:prstGeom prst="rect">
            <a:avLst/>
          </a:prstGeom>
          <a:noFill/>
          <a:ln>
            <a:noFill/>
          </a:ln>
        </p:spPr>
        <p:txBody>
          <a:bodyPr anchorCtr="0" anchor="t" bIns="45700" lIns="91425" spcFirstLastPara="1" rIns="91425" wrap="square" tIns="45700">
            <a:normAutofit fontScale="77500" lnSpcReduction="10000"/>
          </a:bodyPr>
          <a:lstStyle/>
          <a:p>
            <a:pPr indent="-263390" lvl="0" marL="274320" rtl="0" algn="l">
              <a:lnSpc>
                <a:spcPct val="100000"/>
              </a:lnSpc>
              <a:spcBef>
                <a:spcPts val="0"/>
              </a:spcBef>
              <a:spcAft>
                <a:spcPts val="0"/>
              </a:spcAft>
              <a:buSzPct val="85000"/>
              <a:buChar char="⚫"/>
            </a:pPr>
            <a:r>
              <a:rPr lang="en-CA"/>
              <a:t>To decrease the risk of HIV infection:</a:t>
            </a:r>
            <a:endParaRPr/>
          </a:p>
          <a:p>
            <a:pPr indent="-266985" lvl="1" marL="548640" rtl="0" algn="l">
              <a:lnSpc>
                <a:spcPct val="100000"/>
              </a:lnSpc>
              <a:spcBef>
                <a:spcPts val="374"/>
              </a:spcBef>
              <a:spcAft>
                <a:spcPts val="0"/>
              </a:spcAft>
              <a:buSzPct val="70000"/>
              <a:buChar char="⚪"/>
            </a:pPr>
            <a:r>
              <a:rPr lang="en-CA"/>
              <a:t>Have sex with only one partner at a time who is also committed to having sex with only you. Consider getting tested together for HIV.</a:t>
            </a:r>
            <a:endParaRPr/>
          </a:p>
          <a:p>
            <a:pPr indent="-266985" lvl="1" marL="548640" rtl="0" algn="l">
              <a:lnSpc>
                <a:spcPct val="100000"/>
              </a:lnSpc>
              <a:spcBef>
                <a:spcPts val="374"/>
              </a:spcBef>
              <a:spcAft>
                <a:spcPts val="0"/>
              </a:spcAft>
              <a:buSzPct val="70000"/>
              <a:buChar char="⚪"/>
            </a:pPr>
            <a:r>
              <a:rPr lang="en-CA"/>
              <a:t>Use condoms with each act of sexual intercourse.</a:t>
            </a:r>
            <a:endParaRPr/>
          </a:p>
          <a:p>
            <a:pPr indent="-266985" lvl="1" marL="548640" rtl="0" algn="l">
              <a:lnSpc>
                <a:spcPct val="100000"/>
              </a:lnSpc>
              <a:spcBef>
                <a:spcPts val="374"/>
              </a:spcBef>
              <a:spcAft>
                <a:spcPts val="0"/>
              </a:spcAft>
              <a:buSzPct val="70000"/>
              <a:buChar char="⚪"/>
            </a:pPr>
            <a:r>
              <a:rPr lang="en-CA"/>
              <a:t>If you use intravenous drugs or inject steroids, never share needles.</a:t>
            </a:r>
            <a:endParaRPr/>
          </a:p>
          <a:p>
            <a:pPr indent="-266985" lvl="1" marL="548640" rtl="0" algn="l">
              <a:lnSpc>
                <a:spcPct val="100000"/>
              </a:lnSpc>
              <a:spcBef>
                <a:spcPts val="374"/>
              </a:spcBef>
              <a:spcAft>
                <a:spcPts val="0"/>
              </a:spcAft>
              <a:buSzPct val="70000"/>
              <a:buChar char="⚪"/>
            </a:pPr>
            <a:r>
              <a:rPr lang="en-CA"/>
              <a:t>If you are a health care worker, strictly follow universal precautions (the established infection-control procedures to avoid contact with bodily fluids).</a:t>
            </a:r>
            <a:endParaRPr/>
          </a:p>
          <a:p>
            <a:pPr indent="-266985" lvl="1" marL="548640" rtl="0" algn="l">
              <a:lnSpc>
                <a:spcPct val="100000"/>
              </a:lnSpc>
              <a:spcBef>
                <a:spcPts val="374"/>
              </a:spcBef>
              <a:spcAft>
                <a:spcPts val="0"/>
              </a:spcAft>
              <a:buSzPct val="70000"/>
              <a:buChar char="⚪"/>
            </a:pPr>
            <a:r>
              <a:rPr lang="en-CA"/>
              <a:t>If you are a woman thinking about becoming pregnant, have a test for HIV beforehand, especially if you or your partner have a history of behaviors that could have put you at risk of HIV infection. Pregnant women who are HIV-positive need special prenatal care and medications to decrease the risk that HIV will pass to their newborn babies.</a:t>
            </a:r>
            <a:endParaRPr/>
          </a:p>
          <a:p>
            <a:pPr indent="-266985" lvl="1" marL="548640" rtl="0" algn="l">
              <a:lnSpc>
                <a:spcPct val="100000"/>
              </a:lnSpc>
              <a:spcBef>
                <a:spcPts val="374"/>
              </a:spcBef>
              <a:spcAft>
                <a:spcPts val="0"/>
              </a:spcAft>
              <a:buSzPct val="70000"/>
              <a:buChar char="⚪"/>
            </a:pPr>
            <a:r>
              <a:rPr lang="en-CA"/>
              <a:t>If you believe you may have been exposed to HIV (through sexual contact or through exposure to blood, such as through a needle containing infected blood), medications may help prevent HIV infection before it takes hold in the body. The medication should be taken as soon as possible but not more than 72 hours (3 days) after exposure. </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10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Treatment</a:t>
            </a:r>
            <a:endParaRPr/>
          </a:p>
        </p:txBody>
      </p:sp>
      <p:sp>
        <p:nvSpPr>
          <p:cNvPr id="491" name="Google Shape;491;p101"/>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63390" lvl="0" marL="274320" rtl="0" algn="l">
              <a:lnSpc>
                <a:spcPct val="100000"/>
              </a:lnSpc>
              <a:spcBef>
                <a:spcPts val="0"/>
              </a:spcBef>
              <a:spcAft>
                <a:spcPts val="0"/>
              </a:spcAft>
              <a:buSzPct val="85000"/>
              <a:buChar char="⚫"/>
            </a:pPr>
            <a:r>
              <a:rPr lang="en-CA"/>
              <a:t>Today, most experts recommend starting treatment immediately after the diagnosis is confirmed. </a:t>
            </a:r>
            <a:endParaRPr/>
          </a:p>
          <a:p>
            <a:pPr indent="-263390" lvl="0" marL="274320" rtl="0" algn="l">
              <a:lnSpc>
                <a:spcPct val="100000"/>
              </a:lnSpc>
              <a:spcBef>
                <a:spcPts val="540"/>
              </a:spcBef>
              <a:spcAft>
                <a:spcPts val="0"/>
              </a:spcAft>
              <a:buSzPct val="85000"/>
              <a:buChar char="⚫"/>
            </a:pPr>
            <a:r>
              <a:rPr lang="en-CA"/>
              <a:t>The doctor will choose a combination of drugs called antiretrovirals to fight the HIV infection. To control the reproduction of HIV in the body, several medications must be used together, often called </a:t>
            </a:r>
            <a:r>
              <a:rPr b="1" i="1" lang="en-CA"/>
              <a:t>highly active antiretroviral therapy (HAART)</a:t>
            </a:r>
            <a:r>
              <a:rPr lang="en-CA"/>
              <a:t>. </a:t>
            </a:r>
            <a:endParaRPr/>
          </a:p>
          <a:p>
            <a:pPr indent="-263390" lvl="0" marL="274320" rtl="0" algn="l">
              <a:lnSpc>
                <a:spcPct val="100000"/>
              </a:lnSpc>
              <a:spcBef>
                <a:spcPts val="540"/>
              </a:spcBef>
              <a:spcAft>
                <a:spcPts val="0"/>
              </a:spcAft>
              <a:buSzPct val="85000"/>
              <a:buChar char="⚫"/>
            </a:pPr>
            <a:r>
              <a:rPr lang="en-CA"/>
              <a:t>These medications attack HIV at multiple points in its growth cycle and are more effective in suppressing the virus. Combining drugs also limits the risk that HIV will become resistant to drugs.</a:t>
            </a:r>
            <a:endParaRPr/>
          </a:p>
          <a:p>
            <a:pPr indent="-128587" lvl="0" marL="274320" rtl="0" algn="l">
              <a:lnSpc>
                <a:spcPct val="100000"/>
              </a:lnSpc>
              <a:spcBef>
                <a:spcPts val="540"/>
              </a:spcBef>
              <a:spcAft>
                <a:spcPts val="0"/>
              </a:spcAft>
              <a:buSzPct val="85000"/>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10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Prognosis</a:t>
            </a:r>
            <a:endParaRPr/>
          </a:p>
        </p:txBody>
      </p:sp>
      <p:sp>
        <p:nvSpPr>
          <p:cNvPr id="497" name="Google Shape;497;p10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Autofit/>
          </a:bodyPr>
          <a:lstStyle/>
          <a:p>
            <a:pPr indent="-280697" lvl="0" marL="274320" rtl="0" algn="l">
              <a:lnSpc>
                <a:spcPct val="80000"/>
              </a:lnSpc>
              <a:spcBef>
                <a:spcPts val="0"/>
              </a:spcBef>
              <a:spcAft>
                <a:spcPts val="0"/>
              </a:spcAft>
              <a:buSzPts val="1879"/>
              <a:buChar char="⚫"/>
            </a:pPr>
            <a:r>
              <a:rPr lang="en-CA" sz="2192"/>
              <a:t>The average time for HIV infection to progress to AIDS is 10 to 11 years for people who do not take antiretrovirals. In people with very high HIV viral load, AIDS may develop sooner (within 5 years after infection). Once HIV infection has progressed to AIDS, there is an increased risk of death that varies dramatically from person to person. For example, some people with AIDS have died shortly after they were diagnosed, whereas others have lived 12 years or more.</a:t>
            </a:r>
            <a:endParaRPr sz="2192"/>
          </a:p>
          <a:p>
            <a:pPr indent="-280697" lvl="0" marL="274320" rtl="0" algn="l">
              <a:lnSpc>
                <a:spcPct val="80000"/>
              </a:lnSpc>
              <a:spcBef>
                <a:spcPts val="418"/>
              </a:spcBef>
              <a:spcAft>
                <a:spcPts val="0"/>
              </a:spcAft>
              <a:buSzPts val="1879"/>
              <a:buChar char="⚫"/>
            </a:pPr>
            <a:r>
              <a:rPr lang="en-CA" sz="2192"/>
              <a:t>Today, the life expectancy for many people with HIV is close to that of people that don't have the infection. The outlook is especially good for those who begin antiretrovirals at an early stage of the disease.</a:t>
            </a:r>
            <a:endParaRPr sz="2192"/>
          </a:p>
          <a:p>
            <a:pPr indent="-280697" lvl="0" marL="274320" rtl="0" algn="l">
              <a:lnSpc>
                <a:spcPct val="80000"/>
              </a:lnSpc>
              <a:spcBef>
                <a:spcPts val="418"/>
              </a:spcBef>
              <a:spcAft>
                <a:spcPts val="0"/>
              </a:spcAft>
              <a:buSzPts val="1879"/>
              <a:buChar char="⚫"/>
            </a:pPr>
            <a:r>
              <a:rPr lang="en-CA" sz="2192"/>
              <a:t>The AIDS-related death rate in some parts of the developing world, however, remains staggeringly high due to lack of access to life-saving antiretrovirals.</a:t>
            </a:r>
            <a:endParaRPr sz="2192"/>
          </a:p>
          <a:p>
            <a:pPr indent="0" lvl="0" marL="0" rtl="0" algn="l">
              <a:lnSpc>
                <a:spcPct val="80000"/>
              </a:lnSpc>
              <a:spcBef>
                <a:spcPts val="341"/>
              </a:spcBef>
              <a:spcAft>
                <a:spcPts val="0"/>
              </a:spcAft>
              <a:buNone/>
            </a:pPr>
            <a:r>
              <a:t/>
            </a:r>
            <a:endParaRPr sz="1804"/>
          </a:p>
          <a:p>
            <a:pPr indent="-161404" lvl="0" marL="274320" rtl="0" algn="l">
              <a:lnSpc>
                <a:spcPct val="80000"/>
              </a:lnSpc>
              <a:spcBef>
                <a:spcPts val="418"/>
              </a:spcBef>
              <a:spcAft>
                <a:spcPts val="0"/>
              </a:spcAft>
              <a:buSzPts val="1779"/>
              <a:buNone/>
            </a:pPr>
            <a:r>
              <a:t/>
            </a:r>
            <a:endParaRPr sz="2092"/>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g2f644084204_1_0"/>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Massage Therapy in HIV/AIDS</a:t>
            </a:r>
            <a:endParaRPr/>
          </a:p>
        </p:txBody>
      </p:sp>
      <p:sp>
        <p:nvSpPr>
          <p:cNvPr id="504" name="Google Shape;504;g2f644084204_1_0"/>
          <p:cNvSpPr txBox="1"/>
          <p:nvPr>
            <p:ph idx="1" type="body"/>
          </p:nvPr>
        </p:nvSpPr>
        <p:spPr>
          <a:xfrm>
            <a:off x="301752" y="1527048"/>
            <a:ext cx="8503800" cy="4572000"/>
          </a:xfrm>
          <a:prstGeom prst="rect">
            <a:avLst/>
          </a:prstGeom>
        </p:spPr>
        <p:txBody>
          <a:bodyPr anchorCtr="0" anchor="t" bIns="45700" lIns="91425" spcFirstLastPara="1" rIns="91425" wrap="square" tIns="45700">
            <a:normAutofit lnSpcReduction="10000"/>
          </a:bodyPr>
          <a:lstStyle/>
          <a:p>
            <a:pPr indent="0" lvl="0" marL="0" rtl="0" algn="l">
              <a:spcBef>
                <a:spcPts val="360"/>
              </a:spcBef>
              <a:spcAft>
                <a:spcPts val="0"/>
              </a:spcAft>
              <a:buNone/>
            </a:pPr>
            <a:r>
              <a:rPr lang="en-CA" sz="2500"/>
              <a:t>Massage therapy has shown benefits for people with HIV/AIDS, including increases in Natural Killer Cell activity and in CD4 &amp; CD8 cell levels.</a:t>
            </a:r>
            <a:endParaRPr sz="2500"/>
          </a:p>
          <a:p>
            <a:pPr indent="0" lvl="0" marL="0" rtl="0" algn="l">
              <a:spcBef>
                <a:spcPts val="360"/>
              </a:spcBef>
              <a:spcAft>
                <a:spcPts val="0"/>
              </a:spcAft>
              <a:buNone/>
            </a:pPr>
            <a:r>
              <a:rPr lang="en-CA" sz="2500"/>
              <a:t>See Massage Therapy for HIV patients handout</a:t>
            </a:r>
            <a:endParaRPr sz="2500"/>
          </a:p>
          <a:p>
            <a:pPr indent="0" lvl="0" marL="0" rtl="0" algn="l">
              <a:spcBef>
                <a:spcPts val="360"/>
              </a:spcBef>
              <a:spcAft>
                <a:spcPts val="0"/>
              </a:spcAft>
              <a:buNone/>
            </a:pPr>
            <a:r>
              <a:rPr lang="en-CA"/>
              <a:t>Safety: You are not allowed to ask patients their HIV status on a standard intake form, although they may disclose their status to you. So treat all patients as if they may have HIV by upholding the highest standards of cleanliness and care.</a:t>
            </a:r>
            <a:endParaRPr/>
          </a:p>
          <a:p>
            <a:pPr indent="0" lvl="0" marL="0" rtl="0" algn="l">
              <a:spcBef>
                <a:spcPts val="360"/>
              </a:spcBef>
              <a:spcAft>
                <a:spcPts val="0"/>
              </a:spcAft>
              <a:buNone/>
            </a:pPr>
            <a:r>
              <a:rPr b="1" lang="en-CA"/>
              <a:t>The client’s health is the primary concern - please reschedule if you are unwell.</a:t>
            </a:r>
            <a:endParaRPr b="1"/>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g252bab421a8_0_0"/>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 Disorders</a:t>
            </a:r>
            <a:endParaRPr/>
          </a:p>
        </p:txBody>
      </p:sp>
      <p:sp>
        <p:nvSpPr>
          <p:cNvPr id="511" name="Google Shape;511;g252bab421a8_0_0"/>
          <p:cNvSpPr txBox="1"/>
          <p:nvPr>
            <p:ph idx="1" type="body"/>
          </p:nvPr>
        </p:nvSpPr>
        <p:spPr>
          <a:xfrm>
            <a:off x="317052" y="1595623"/>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b="1" lang="en-CA"/>
              <a:t>Lymphedema- </a:t>
            </a:r>
            <a:r>
              <a:rPr lang="en-CA" sz="2200"/>
              <a:t>swelling caused by damaged or missing lymphatic channels</a:t>
            </a:r>
            <a:endParaRPr sz="2200"/>
          </a:p>
          <a:p>
            <a:pPr indent="0" lvl="0" marL="0" rtl="0" algn="l">
              <a:lnSpc>
                <a:spcPct val="100000"/>
              </a:lnSpc>
              <a:spcBef>
                <a:spcPts val="360"/>
              </a:spcBef>
              <a:spcAft>
                <a:spcPts val="0"/>
              </a:spcAft>
              <a:buSzPts val="1530"/>
              <a:buNone/>
            </a:pPr>
            <a:r>
              <a:rPr b="1" lang="en-CA" sz="2100"/>
              <a:t>1)</a:t>
            </a:r>
            <a:r>
              <a:rPr b="1" lang="en-CA" sz="2500"/>
              <a:t>Primary</a:t>
            </a:r>
            <a:r>
              <a:rPr b="1" lang="en-CA" sz="1900"/>
              <a:t> </a:t>
            </a:r>
            <a:r>
              <a:rPr lang="en-CA" sz="2100"/>
              <a:t>- Rare, congenital missing or deformed lymphatics.</a:t>
            </a:r>
            <a:endParaRPr sz="2100"/>
          </a:p>
          <a:p>
            <a:pPr indent="0" lvl="0" marL="0" rtl="0" algn="l">
              <a:lnSpc>
                <a:spcPct val="100000"/>
              </a:lnSpc>
              <a:spcBef>
                <a:spcPts val="360"/>
              </a:spcBef>
              <a:spcAft>
                <a:spcPts val="0"/>
              </a:spcAft>
              <a:buSzPts val="1530"/>
              <a:buNone/>
            </a:pPr>
            <a:r>
              <a:rPr b="1" lang="en-CA"/>
              <a:t>2)</a:t>
            </a:r>
            <a:r>
              <a:rPr b="1" lang="en-CA" sz="2400"/>
              <a:t>Secondary</a:t>
            </a:r>
            <a:r>
              <a:rPr b="1" lang="en-CA" sz="2100"/>
              <a:t> - </a:t>
            </a:r>
            <a:r>
              <a:rPr lang="en-CA" sz="2100"/>
              <a:t>Damaged or removed lymphatic vessels - usually a consequence of surgery or radiation therapy. Can also be caused by </a:t>
            </a:r>
            <a:r>
              <a:rPr b="1" i="1" lang="en-CA" sz="2100"/>
              <a:t>Elephantiasis</a:t>
            </a:r>
            <a:r>
              <a:rPr lang="en-CA" sz="2100"/>
              <a:t> - a parasitic nematode transmitted by mosquito bites. It is endemic to tropical and subtropical areas.</a:t>
            </a:r>
            <a:endParaRPr sz="2100"/>
          </a:p>
          <a:p>
            <a:pPr indent="0" lvl="0" marL="0" rtl="0" algn="l">
              <a:lnSpc>
                <a:spcPct val="100000"/>
              </a:lnSpc>
              <a:spcBef>
                <a:spcPts val="360"/>
              </a:spcBef>
              <a:spcAft>
                <a:spcPts val="0"/>
              </a:spcAft>
              <a:buSzPts val="1530"/>
              <a:buNone/>
            </a:pPr>
            <a:r>
              <a:t/>
            </a:r>
            <a:endParaRPr sz="2100"/>
          </a:p>
          <a:p>
            <a:pPr indent="0" lvl="0" marL="0" rtl="0" algn="l">
              <a:lnSpc>
                <a:spcPct val="100000"/>
              </a:lnSpc>
              <a:spcBef>
                <a:spcPts val="360"/>
              </a:spcBef>
              <a:spcAft>
                <a:spcPts val="0"/>
              </a:spcAft>
              <a:buSzPts val="1530"/>
              <a:buNone/>
            </a:pPr>
            <a:r>
              <a:rPr b="1" i="1" lang="en-CA" sz="2100"/>
              <a:t>Potential Complications</a:t>
            </a:r>
            <a:r>
              <a:rPr b="1" lang="en-CA" sz="2100"/>
              <a:t>- </a:t>
            </a:r>
            <a:endParaRPr b="1" sz="2100"/>
          </a:p>
          <a:p>
            <a:pPr indent="0" lvl="0" marL="0" rtl="0" algn="l">
              <a:lnSpc>
                <a:spcPct val="100000"/>
              </a:lnSpc>
              <a:spcBef>
                <a:spcPts val="360"/>
              </a:spcBef>
              <a:spcAft>
                <a:spcPts val="0"/>
              </a:spcAft>
              <a:buSzPts val="1530"/>
              <a:buNone/>
            </a:pPr>
            <a:r>
              <a:rPr b="1" lang="en-CA" sz="2100"/>
              <a:t>Lymphangitis - </a:t>
            </a:r>
            <a:r>
              <a:rPr lang="en-CA" sz="2100"/>
              <a:t>a bacterial infection of the lymph vessels</a:t>
            </a:r>
            <a:endParaRPr sz="2100"/>
          </a:p>
          <a:p>
            <a:pPr indent="0" lvl="0" marL="0" rtl="0" algn="l">
              <a:lnSpc>
                <a:spcPct val="100000"/>
              </a:lnSpc>
              <a:spcBef>
                <a:spcPts val="360"/>
              </a:spcBef>
              <a:spcAft>
                <a:spcPts val="0"/>
              </a:spcAft>
              <a:buSzPts val="1530"/>
              <a:buNone/>
            </a:pPr>
            <a:r>
              <a:rPr b="1" lang="en-CA" sz="2100"/>
              <a:t>Cellulitis - </a:t>
            </a:r>
            <a:r>
              <a:rPr lang="en-CA" sz="2100"/>
              <a:t>Bacterial infection of the skin &amp; underlying tissue</a:t>
            </a:r>
            <a:endParaRPr sz="21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g252bab421a8_0_12"/>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Lymphedema</a:t>
            </a:r>
            <a:endParaRPr/>
          </a:p>
        </p:txBody>
      </p:sp>
      <p:sp>
        <p:nvSpPr>
          <p:cNvPr id="518" name="Google Shape;518;g252bab421a8_0_12"/>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t/>
            </a:r>
            <a:endParaRPr/>
          </a:p>
        </p:txBody>
      </p:sp>
      <p:pic>
        <p:nvPicPr>
          <p:cNvPr id="519" name="Google Shape;519;g252bab421a8_0_12"/>
          <p:cNvPicPr preferRelativeResize="0"/>
          <p:nvPr/>
        </p:nvPicPr>
        <p:blipFill rotWithShape="1">
          <a:blip r:embed="rId3">
            <a:alphaModFix/>
          </a:blip>
          <a:srcRect b="0" l="0" r="0" t="0"/>
          <a:stretch/>
        </p:blipFill>
        <p:spPr>
          <a:xfrm>
            <a:off x="181725" y="1527050"/>
            <a:ext cx="8503800" cy="48873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g252bab421a8_0_6"/>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Edema</a:t>
            </a:r>
            <a:endParaRPr/>
          </a:p>
        </p:txBody>
      </p:sp>
      <p:sp>
        <p:nvSpPr>
          <p:cNvPr id="526" name="Google Shape;526;g252bab421a8_0_6"/>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b="1" lang="en-CA"/>
              <a:t>Edema </a:t>
            </a:r>
            <a:r>
              <a:rPr lang="en-CA" sz="2200"/>
              <a:t>is swelling caused by fluid trapped in your body’s tissues, with no damage to the lymphatic system.</a:t>
            </a:r>
            <a:endParaRPr sz="2200"/>
          </a:p>
          <a:p>
            <a:pPr indent="0" lvl="0" marL="0" rtl="0" algn="l">
              <a:lnSpc>
                <a:spcPct val="100000"/>
              </a:lnSpc>
              <a:spcBef>
                <a:spcPts val="360"/>
              </a:spcBef>
              <a:spcAft>
                <a:spcPts val="0"/>
              </a:spcAft>
              <a:buSzPts val="1530"/>
              <a:buNone/>
            </a:pPr>
            <a:r>
              <a:rPr lang="en-CA" sz="2200"/>
              <a:t>There are many different types of edema:</a:t>
            </a:r>
            <a:endParaRPr sz="2200"/>
          </a:p>
          <a:p>
            <a:pPr indent="0" lvl="0" marL="0" rtl="0" algn="l">
              <a:lnSpc>
                <a:spcPct val="100000"/>
              </a:lnSpc>
              <a:spcBef>
                <a:spcPts val="360"/>
              </a:spcBef>
              <a:spcAft>
                <a:spcPts val="0"/>
              </a:spcAft>
              <a:buSzPts val="1530"/>
              <a:buNone/>
            </a:pPr>
            <a:r>
              <a:rPr b="1" lang="en-CA" sz="2200"/>
              <a:t>Generalized - </a:t>
            </a:r>
            <a:r>
              <a:rPr lang="en-CA" sz="2200"/>
              <a:t>affects most areas of the body</a:t>
            </a:r>
            <a:endParaRPr sz="2200"/>
          </a:p>
          <a:p>
            <a:pPr indent="0" lvl="0" marL="0" rtl="0" algn="l">
              <a:lnSpc>
                <a:spcPct val="100000"/>
              </a:lnSpc>
              <a:spcBef>
                <a:spcPts val="360"/>
              </a:spcBef>
              <a:spcAft>
                <a:spcPts val="0"/>
              </a:spcAft>
              <a:buSzPts val="1530"/>
              <a:buNone/>
            </a:pPr>
            <a:r>
              <a:rPr b="1" lang="en-CA" sz="2200"/>
              <a:t>Localized - </a:t>
            </a:r>
            <a:r>
              <a:rPr lang="en-CA" sz="2200"/>
              <a:t>confined to a specific area or organ such as: </a:t>
            </a:r>
            <a:r>
              <a:rPr i="1" lang="en-CA" sz="2200"/>
              <a:t>pulmonary edema (lungs), cerebral edema (brain) </a:t>
            </a:r>
            <a:endParaRPr i="1" sz="2200"/>
          </a:p>
          <a:p>
            <a:pPr indent="0" lvl="0" marL="0" rtl="0" algn="l">
              <a:lnSpc>
                <a:spcPct val="100000"/>
              </a:lnSpc>
              <a:spcBef>
                <a:spcPts val="360"/>
              </a:spcBef>
              <a:spcAft>
                <a:spcPts val="0"/>
              </a:spcAft>
              <a:buSzPts val="1530"/>
              <a:buNone/>
            </a:pPr>
            <a:r>
              <a:rPr b="1" lang="en-CA" sz="2200"/>
              <a:t>Dependant - </a:t>
            </a:r>
            <a:r>
              <a:rPr lang="en-CA" sz="2200"/>
              <a:t>edema in gravity dependant areas such as ankles and feet when standing.</a:t>
            </a:r>
            <a:endParaRPr sz="2200"/>
          </a:p>
          <a:p>
            <a:pPr indent="0" lvl="0" marL="0" rtl="0" algn="l">
              <a:lnSpc>
                <a:spcPct val="100000"/>
              </a:lnSpc>
              <a:spcBef>
                <a:spcPts val="360"/>
              </a:spcBef>
              <a:spcAft>
                <a:spcPts val="0"/>
              </a:spcAft>
              <a:buSzPts val="1530"/>
              <a:buNone/>
            </a:pPr>
            <a:r>
              <a:rPr b="1" lang="en-CA" sz="2200"/>
              <a:t>Ascites - </a:t>
            </a:r>
            <a:r>
              <a:rPr lang="en-CA" sz="2200"/>
              <a:t>abdominal swelling due to excessive fluid in the peritoneal cavity. Most common in advanced liver disease &amp; cancer.</a:t>
            </a:r>
            <a:endParaRPr sz="2200"/>
          </a:p>
          <a:p>
            <a:pPr indent="0" lvl="0" marL="0" rtl="0" algn="l">
              <a:lnSpc>
                <a:spcPct val="100000"/>
              </a:lnSpc>
              <a:spcBef>
                <a:spcPts val="360"/>
              </a:spcBef>
              <a:spcAft>
                <a:spcPts val="0"/>
              </a:spcAft>
              <a:buSzPts val="1530"/>
              <a:buNone/>
            </a:pPr>
            <a:r>
              <a:rPr lang="en-CA" sz="2200" u="sng">
                <a:solidFill>
                  <a:schemeClr val="hlink"/>
                </a:solidFill>
                <a:hlinkClick r:id="rId3"/>
              </a:rPr>
              <a:t>https://youtu.be/VToE_p_tcPc</a:t>
            </a:r>
            <a:endParaRPr sz="2200"/>
          </a:p>
          <a:p>
            <a:pPr indent="0" lvl="0" marL="0" rtl="0" algn="l">
              <a:lnSpc>
                <a:spcPct val="100000"/>
              </a:lnSpc>
              <a:spcBef>
                <a:spcPts val="360"/>
              </a:spcBef>
              <a:spcAft>
                <a:spcPts val="0"/>
              </a:spcAft>
              <a:buSzPts val="1530"/>
              <a:buNone/>
            </a:pPr>
            <a:r>
              <a:t/>
            </a:r>
            <a:endParaRPr sz="22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g252bab421a8_0_19"/>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Edema</a:t>
            </a:r>
            <a:endParaRPr/>
          </a:p>
        </p:txBody>
      </p:sp>
      <p:sp>
        <p:nvSpPr>
          <p:cNvPr id="533" name="Google Shape;533;g252bab421a8_0_19"/>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t/>
            </a:r>
            <a:endParaRPr/>
          </a:p>
        </p:txBody>
      </p:sp>
      <p:pic>
        <p:nvPicPr>
          <p:cNvPr id="534" name="Google Shape;534;g252bab421a8_0_19"/>
          <p:cNvPicPr preferRelativeResize="0"/>
          <p:nvPr/>
        </p:nvPicPr>
        <p:blipFill rotWithShape="1">
          <a:blip r:embed="rId3">
            <a:alphaModFix/>
          </a:blip>
          <a:srcRect b="0" l="0" r="0" t="0"/>
          <a:stretch/>
        </p:blipFill>
        <p:spPr>
          <a:xfrm>
            <a:off x="301750" y="1527050"/>
            <a:ext cx="3812050" cy="2450600"/>
          </a:xfrm>
          <a:prstGeom prst="rect">
            <a:avLst/>
          </a:prstGeom>
          <a:noFill/>
          <a:ln>
            <a:noFill/>
          </a:ln>
        </p:spPr>
      </p:pic>
      <p:pic>
        <p:nvPicPr>
          <p:cNvPr id="535" name="Google Shape;535;g252bab421a8_0_19"/>
          <p:cNvPicPr preferRelativeResize="0"/>
          <p:nvPr/>
        </p:nvPicPr>
        <p:blipFill rotWithShape="1">
          <a:blip r:embed="rId4">
            <a:alphaModFix/>
          </a:blip>
          <a:srcRect b="0" l="0" r="0" t="0"/>
          <a:stretch/>
        </p:blipFill>
        <p:spPr>
          <a:xfrm>
            <a:off x="4113800" y="3044350"/>
            <a:ext cx="4691750" cy="305470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g252bab421a8_0_27"/>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Pitting vs Non-Pitting Edema</a:t>
            </a:r>
            <a:endParaRPr/>
          </a:p>
        </p:txBody>
      </p:sp>
      <p:sp>
        <p:nvSpPr>
          <p:cNvPr id="542" name="Google Shape;542;g252bab421a8_0_27"/>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b="1" lang="en-CA"/>
              <a:t>Non-pitting edema: </a:t>
            </a:r>
            <a:r>
              <a:rPr lang="en-CA" sz="2200"/>
              <a:t>No indentation is left in the tissue upon applying pressure. </a:t>
            </a:r>
            <a:endParaRPr sz="2200"/>
          </a:p>
          <a:p>
            <a:pPr indent="0" lvl="0" marL="0" rtl="0" algn="l">
              <a:lnSpc>
                <a:spcPct val="100000"/>
              </a:lnSpc>
              <a:spcBef>
                <a:spcPts val="360"/>
              </a:spcBef>
              <a:spcAft>
                <a:spcPts val="0"/>
              </a:spcAft>
              <a:buSzPts val="1530"/>
              <a:buNone/>
            </a:pPr>
            <a:r>
              <a:rPr lang="en-CA" sz="2200"/>
              <a:t>Extracellular fluid is high in proteins and salts. </a:t>
            </a:r>
            <a:endParaRPr sz="2200"/>
          </a:p>
          <a:p>
            <a:pPr indent="0" lvl="0" marL="0" rtl="0" algn="l">
              <a:lnSpc>
                <a:spcPct val="100000"/>
              </a:lnSpc>
              <a:spcBef>
                <a:spcPts val="360"/>
              </a:spcBef>
              <a:spcAft>
                <a:spcPts val="0"/>
              </a:spcAft>
              <a:buSzPts val="1530"/>
              <a:buNone/>
            </a:pPr>
            <a:r>
              <a:rPr b="1" lang="en-CA" sz="2200"/>
              <a:t>Causes: </a:t>
            </a:r>
            <a:r>
              <a:rPr lang="en-CA" sz="2200"/>
              <a:t>Hypothyroid or lymphatic conditions.</a:t>
            </a:r>
            <a:endParaRPr sz="2200"/>
          </a:p>
          <a:p>
            <a:pPr indent="0" lvl="0" marL="0" rtl="0" algn="l">
              <a:lnSpc>
                <a:spcPct val="100000"/>
              </a:lnSpc>
              <a:spcBef>
                <a:spcPts val="360"/>
              </a:spcBef>
              <a:spcAft>
                <a:spcPts val="0"/>
              </a:spcAft>
              <a:buSzPts val="1530"/>
              <a:buNone/>
            </a:pPr>
            <a:r>
              <a:rPr b="1" lang="en-CA" sz="2200"/>
              <a:t>Treatments:</a:t>
            </a:r>
            <a:r>
              <a:rPr lang="en-CA" sz="2200"/>
              <a:t>address underlying conditions, elevation of limbs, compression stockings</a:t>
            </a:r>
            <a:endParaRPr sz="2200"/>
          </a:p>
          <a:p>
            <a:pPr indent="0" lvl="0" marL="0" rtl="0" algn="l">
              <a:lnSpc>
                <a:spcPct val="100000"/>
              </a:lnSpc>
              <a:spcBef>
                <a:spcPts val="360"/>
              </a:spcBef>
              <a:spcAft>
                <a:spcPts val="0"/>
              </a:spcAft>
              <a:buSzPts val="1530"/>
              <a:buNone/>
            </a:pPr>
            <a:r>
              <a:t/>
            </a:r>
            <a:endParaRPr sz="2200"/>
          </a:p>
        </p:txBody>
      </p:sp>
      <p:pic>
        <p:nvPicPr>
          <p:cNvPr id="543" name="Google Shape;543;g252bab421a8_0_27"/>
          <p:cNvPicPr preferRelativeResize="0"/>
          <p:nvPr/>
        </p:nvPicPr>
        <p:blipFill rotWithShape="1">
          <a:blip r:embed="rId3">
            <a:alphaModFix/>
          </a:blip>
          <a:srcRect b="0" l="0" r="0" t="0"/>
          <a:stretch/>
        </p:blipFill>
        <p:spPr>
          <a:xfrm>
            <a:off x="3840475" y="3617600"/>
            <a:ext cx="3926200" cy="248145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g252bab421a8_0_34"/>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Pitting Edema</a:t>
            </a:r>
            <a:endParaRPr/>
          </a:p>
        </p:txBody>
      </p:sp>
      <p:sp>
        <p:nvSpPr>
          <p:cNvPr id="550" name="Google Shape;550;g252bab421a8_0_34"/>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b="1" lang="en-CA"/>
              <a:t>Pitting Edema: </a:t>
            </a:r>
            <a:r>
              <a:rPr lang="en-CA" sz="2200"/>
              <a:t>an indentation is left behind when finger pressure is applied. This is because the edema fluid is mostly water. </a:t>
            </a:r>
            <a:endParaRPr sz="2200"/>
          </a:p>
          <a:p>
            <a:pPr indent="0" lvl="0" marL="0" rtl="0" algn="l">
              <a:lnSpc>
                <a:spcPct val="100000"/>
              </a:lnSpc>
              <a:spcBef>
                <a:spcPts val="360"/>
              </a:spcBef>
              <a:spcAft>
                <a:spcPts val="0"/>
              </a:spcAft>
              <a:buSzPts val="1530"/>
              <a:buNone/>
            </a:pPr>
            <a:r>
              <a:rPr lang="en-CA" sz="2200"/>
              <a:t>The degree of pitting can be graded as follows:</a:t>
            </a:r>
            <a:endParaRPr sz="2200"/>
          </a:p>
          <a:p>
            <a:pPr indent="0" lvl="0" marL="0" rtl="0" algn="l">
              <a:lnSpc>
                <a:spcPct val="100000"/>
              </a:lnSpc>
              <a:spcBef>
                <a:spcPts val="360"/>
              </a:spcBef>
              <a:spcAft>
                <a:spcPts val="0"/>
              </a:spcAft>
              <a:buSzPts val="1530"/>
              <a:buNone/>
            </a:pPr>
            <a:r>
              <a:t/>
            </a:r>
            <a:endParaRPr sz="2200"/>
          </a:p>
          <a:p>
            <a:pPr indent="0" lvl="0" marL="0" rtl="0" algn="l">
              <a:lnSpc>
                <a:spcPct val="100000"/>
              </a:lnSpc>
              <a:spcBef>
                <a:spcPts val="360"/>
              </a:spcBef>
              <a:spcAft>
                <a:spcPts val="0"/>
              </a:spcAft>
              <a:buSzPts val="1530"/>
              <a:buNone/>
            </a:pPr>
            <a:r>
              <a:rPr lang="en-CA" sz="2200"/>
              <a:t>  </a:t>
            </a:r>
            <a:r>
              <a:rPr b="1" lang="en-CA" sz="2200">
                <a:latin typeface="Arial"/>
                <a:ea typeface="Arial"/>
                <a:cs typeface="Arial"/>
                <a:sym typeface="Arial"/>
              </a:rPr>
              <a:t>1+</a:t>
            </a:r>
            <a:r>
              <a:rPr lang="en-CA" sz="2200">
                <a:latin typeface="Arial"/>
                <a:ea typeface="Arial"/>
                <a:cs typeface="Arial"/>
                <a:sym typeface="Arial"/>
              </a:rPr>
              <a:t> 	Slight pitting of 2 mm</a:t>
            </a:r>
            <a:endParaRPr sz="2200">
              <a:latin typeface="Arial"/>
              <a:ea typeface="Arial"/>
              <a:cs typeface="Arial"/>
              <a:sym typeface="Arial"/>
            </a:endParaRPr>
          </a:p>
          <a:p>
            <a:pPr indent="-318769" lvl="1" marL="742950" rtl="0" algn="l">
              <a:lnSpc>
                <a:spcPct val="100000"/>
              </a:lnSpc>
              <a:spcBef>
                <a:spcPts val="0"/>
              </a:spcBef>
              <a:spcAft>
                <a:spcPts val="0"/>
              </a:spcAft>
              <a:buClr>
                <a:srgbClr val="0066FF"/>
              </a:buClr>
              <a:buSzPts val="2200"/>
              <a:buChar char="⮚"/>
            </a:pPr>
            <a:r>
              <a:rPr lang="en-CA">
                <a:solidFill>
                  <a:schemeClr val="dk1"/>
                </a:solidFill>
                <a:latin typeface="Arial"/>
                <a:ea typeface="Arial"/>
                <a:cs typeface="Arial"/>
                <a:sym typeface="Arial"/>
              </a:rPr>
              <a:t>Rebounds rapidly (slight)</a:t>
            </a:r>
            <a:endParaRPr>
              <a:solidFill>
                <a:schemeClr val="dk1"/>
              </a:solidFill>
              <a:latin typeface="Arial"/>
              <a:ea typeface="Arial"/>
              <a:cs typeface="Arial"/>
              <a:sym typeface="Arial"/>
            </a:endParaRPr>
          </a:p>
          <a:p>
            <a:pPr indent="-342900" lvl="0" marL="342900" rtl="0" algn="l">
              <a:lnSpc>
                <a:spcPct val="100000"/>
              </a:lnSpc>
              <a:spcBef>
                <a:spcPts val="0"/>
              </a:spcBef>
              <a:spcAft>
                <a:spcPts val="0"/>
              </a:spcAft>
              <a:buClr>
                <a:srgbClr val="0066FF"/>
              </a:buClr>
              <a:buSzPts val="2200"/>
              <a:buChar char="⬤"/>
            </a:pPr>
            <a:r>
              <a:rPr b="1" lang="en-CA" sz="2200">
                <a:latin typeface="Arial"/>
                <a:ea typeface="Arial"/>
                <a:cs typeface="Arial"/>
                <a:sym typeface="Arial"/>
              </a:rPr>
              <a:t>2+</a:t>
            </a:r>
            <a:r>
              <a:rPr lang="en-CA" sz="2200">
                <a:latin typeface="Arial"/>
                <a:ea typeface="Arial"/>
                <a:cs typeface="Arial"/>
                <a:sym typeface="Arial"/>
              </a:rPr>
              <a:t> 	Roughly 4 mm</a:t>
            </a:r>
            <a:endParaRPr sz="2200">
              <a:latin typeface="Arial"/>
              <a:ea typeface="Arial"/>
              <a:cs typeface="Arial"/>
              <a:sym typeface="Arial"/>
            </a:endParaRPr>
          </a:p>
          <a:p>
            <a:pPr indent="-318769" lvl="1" marL="742950" rtl="0" algn="l">
              <a:lnSpc>
                <a:spcPct val="100000"/>
              </a:lnSpc>
              <a:spcBef>
                <a:spcPts val="0"/>
              </a:spcBef>
              <a:spcAft>
                <a:spcPts val="0"/>
              </a:spcAft>
              <a:buClr>
                <a:srgbClr val="0066FF"/>
              </a:buClr>
              <a:buSzPts val="2200"/>
              <a:buChar char="⮚"/>
            </a:pPr>
            <a:r>
              <a:rPr lang="en-CA">
                <a:solidFill>
                  <a:schemeClr val="dk1"/>
                </a:solidFill>
                <a:latin typeface="Arial"/>
                <a:ea typeface="Arial"/>
                <a:cs typeface="Arial"/>
                <a:sym typeface="Arial"/>
              </a:rPr>
              <a:t>Rebounds in few sec (mild)</a:t>
            </a:r>
            <a:endParaRPr>
              <a:solidFill>
                <a:schemeClr val="dk1"/>
              </a:solidFill>
              <a:latin typeface="Arial"/>
              <a:ea typeface="Arial"/>
              <a:cs typeface="Arial"/>
              <a:sym typeface="Arial"/>
            </a:endParaRPr>
          </a:p>
          <a:p>
            <a:pPr indent="-342900" lvl="0" marL="342900" rtl="0" algn="l">
              <a:lnSpc>
                <a:spcPct val="100000"/>
              </a:lnSpc>
              <a:spcBef>
                <a:spcPts val="0"/>
              </a:spcBef>
              <a:spcAft>
                <a:spcPts val="0"/>
              </a:spcAft>
              <a:buClr>
                <a:srgbClr val="0066FF"/>
              </a:buClr>
              <a:buSzPts val="2200"/>
              <a:buChar char="⬤"/>
            </a:pPr>
            <a:r>
              <a:rPr b="1" lang="en-CA" sz="2200">
                <a:latin typeface="Arial"/>
                <a:ea typeface="Arial"/>
                <a:cs typeface="Arial"/>
                <a:sym typeface="Arial"/>
              </a:rPr>
              <a:t>3+</a:t>
            </a:r>
            <a:r>
              <a:rPr lang="en-CA" sz="2200">
                <a:latin typeface="Arial"/>
                <a:ea typeface="Arial"/>
                <a:cs typeface="Arial"/>
                <a:sym typeface="Arial"/>
              </a:rPr>
              <a:t> 	Roughly 6 mm</a:t>
            </a:r>
            <a:endParaRPr sz="2200">
              <a:latin typeface="Arial"/>
              <a:ea typeface="Arial"/>
              <a:cs typeface="Arial"/>
              <a:sym typeface="Arial"/>
            </a:endParaRPr>
          </a:p>
          <a:p>
            <a:pPr indent="-318769" lvl="1" marL="742950" rtl="0" algn="l">
              <a:lnSpc>
                <a:spcPct val="100000"/>
              </a:lnSpc>
              <a:spcBef>
                <a:spcPts val="0"/>
              </a:spcBef>
              <a:spcAft>
                <a:spcPts val="0"/>
              </a:spcAft>
              <a:buClr>
                <a:srgbClr val="0066FF"/>
              </a:buClr>
              <a:buSzPts val="2200"/>
              <a:buChar char="⮚"/>
            </a:pPr>
            <a:r>
              <a:rPr lang="en-CA">
                <a:solidFill>
                  <a:schemeClr val="dk1"/>
                </a:solidFill>
                <a:latin typeface="Arial"/>
                <a:ea typeface="Arial"/>
                <a:cs typeface="Arial"/>
                <a:sym typeface="Arial"/>
              </a:rPr>
              <a:t>Rebounds in 10-20 sec (moderate)</a:t>
            </a:r>
            <a:endParaRPr>
              <a:solidFill>
                <a:schemeClr val="dk1"/>
              </a:solidFill>
              <a:latin typeface="Arial"/>
              <a:ea typeface="Arial"/>
              <a:cs typeface="Arial"/>
              <a:sym typeface="Arial"/>
            </a:endParaRPr>
          </a:p>
          <a:p>
            <a:pPr indent="-342900" lvl="0" marL="342900" rtl="0" algn="l">
              <a:lnSpc>
                <a:spcPct val="100000"/>
              </a:lnSpc>
              <a:spcBef>
                <a:spcPts val="0"/>
              </a:spcBef>
              <a:spcAft>
                <a:spcPts val="0"/>
              </a:spcAft>
              <a:buClr>
                <a:srgbClr val="0066FF"/>
              </a:buClr>
              <a:buSzPts val="2200"/>
              <a:buChar char="⬤"/>
            </a:pPr>
            <a:r>
              <a:rPr b="1" lang="en-CA" sz="2200">
                <a:latin typeface="Arial"/>
                <a:ea typeface="Arial"/>
                <a:cs typeface="Arial"/>
                <a:sym typeface="Arial"/>
              </a:rPr>
              <a:t>4+</a:t>
            </a:r>
            <a:r>
              <a:rPr lang="en-CA" sz="2200">
                <a:latin typeface="Arial"/>
                <a:ea typeface="Arial"/>
                <a:cs typeface="Arial"/>
                <a:sym typeface="Arial"/>
              </a:rPr>
              <a:t> 	Very deep pit of 8 mm or deeper</a:t>
            </a:r>
            <a:endParaRPr sz="2200">
              <a:latin typeface="Arial"/>
              <a:ea typeface="Arial"/>
              <a:cs typeface="Arial"/>
              <a:sym typeface="Arial"/>
            </a:endParaRPr>
          </a:p>
          <a:p>
            <a:pPr indent="-318769" lvl="1" marL="742950" rtl="0" algn="l">
              <a:lnSpc>
                <a:spcPct val="100000"/>
              </a:lnSpc>
              <a:spcBef>
                <a:spcPts val="0"/>
              </a:spcBef>
              <a:spcAft>
                <a:spcPts val="0"/>
              </a:spcAft>
              <a:buClr>
                <a:srgbClr val="0066FF"/>
              </a:buClr>
              <a:buSzPts val="2200"/>
              <a:buChar char="⮚"/>
            </a:pPr>
            <a:r>
              <a:rPr lang="en-CA">
                <a:solidFill>
                  <a:schemeClr val="dk1"/>
                </a:solidFill>
                <a:latin typeface="Arial"/>
                <a:ea typeface="Arial"/>
                <a:cs typeface="Arial"/>
                <a:sym typeface="Arial"/>
              </a:rPr>
              <a:t>Rebound in 20 sec to several min (severe)</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g252bab421a8_0_41"/>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Pitting Edema Cont.</a:t>
            </a:r>
            <a:endParaRPr/>
          </a:p>
        </p:txBody>
      </p:sp>
      <p:sp>
        <p:nvSpPr>
          <p:cNvPr id="557" name="Google Shape;557;g252bab421a8_0_41"/>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360"/>
              </a:spcBef>
              <a:spcAft>
                <a:spcPts val="0"/>
              </a:spcAft>
              <a:buSzPts val="1530"/>
              <a:buNone/>
            </a:pPr>
            <a:r>
              <a:rPr b="1" lang="en-CA"/>
              <a:t>Causes: </a:t>
            </a:r>
            <a:r>
              <a:rPr lang="en-CA" sz="2200"/>
              <a:t>many, ranging from mild to severe</a:t>
            </a:r>
            <a:endParaRPr sz="2200"/>
          </a:p>
          <a:p>
            <a:pPr indent="0" lvl="0" marL="0" rtl="0" algn="l">
              <a:lnSpc>
                <a:spcPct val="100000"/>
              </a:lnSpc>
              <a:spcBef>
                <a:spcPts val="360"/>
              </a:spcBef>
              <a:spcAft>
                <a:spcPts val="0"/>
              </a:spcAft>
              <a:buSzPts val="1530"/>
              <a:buNone/>
            </a:pPr>
            <a:r>
              <a:t/>
            </a:r>
            <a:endParaRPr sz="2200"/>
          </a:p>
          <a:p>
            <a:pPr indent="0" lvl="0" marL="0" rtl="0" algn="l">
              <a:lnSpc>
                <a:spcPct val="100000"/>
              </a:lnSpc>
              <a:spcBef>
                <a:spcPts val="360"/>
              </a:spcBef>
              <a:spcAft>
                <a:spcPts val="0"/>
              </a:spcAft>
              <a:buSzPts val="1530"/>
              <a:buNone/>
            </a:pPr>
            <a:r>
              <a:rPr i="1" lang="en-CA" sz="2200"/>
              <a:t>Venous insufficiency</a:t>
            </a:r>
            <a:r>
              <a:rPr lang="en-CA" sz="2200"/>
              <a:t>- such as varicose veins or valve failure</a:t>
            </a:r>
            <a:endParaRPr sz="2200"/>
          </a:p>
          <a:p>
            <a:pPr indent="0" lvl="0" marL="0" rtl="0" algn="l">
              <a:lnSpc>
                <a:spcPct val="100000"/>
              </a:lnSpc>
              <a:spcBef>
                <a:spcPts val="360"/>
              </a:spcBef>
              <a:spcAft>
                <a:spcPts val="0"/>
              </a:spcAft>
              <a:buSzPts val="1530"/>
              <a:buNone/>
            </a:pPr>
            <a:r>
              <a:rPr i="1" lang="en-CA" sz="2200"/>
              <a:t>Poor circulation- </a:t>
            </a:r>
            <a:r>
              <a:rPr lang="en-CA" sz="2200"/>
              <a:t>may be caused by inactivity, obesity, pregnancy, low protein levels</a:t>
            </a:r>
            <a:endParaRPr sz="2200"/>
          </a:p>
          <a:p>
            <a:pPr indent="0" lvl="0" marL="0" rtl="0" algn="l">
              <a:lnSpc>
                <a:spcPct val="100000"/>
              </a:lnSpc>
              <a:spcBef>
                <a:spcPts val="360"/>
              </a:spcBef>
              <a:spcAft>
                <a:spcPts val="0"/>
              </a:spcAft>
              <a:buSzPts val="1530"/>
              <a:buNone/>
            </a:pPr>
            <a:r>
              <a:rPr i="1" lang="en-CA" sz="2200"/>
              <a:t>Nutritional causes - </a:t>
            </a:r>
            <a:r>
              <a:rPr lang="en-CA" sz="2200"/>
              <a:t>too much salt intake, deficiency of Vit B1</a:t>
            </a:r>
            <a:endParaRPr sz="2200"/>
          </a:p>
          <a:p>
            <a:pPr indent="0" lvl="0" marL="0" rtl="0" algn="l">
              <a:lnSpc>
                <a:spcPct val="100000"/>
              </a:lnSpc>
              <a:spcBef>
                <a:spcPts val="360"/>
              </a:spcBef>
              <a:spcAft>
                <a:spcPts val="0"/>
              </a:spcAft>
              <a:buSzPts val="1530"/>
              <a:buNone/>
            </a:pPr>
            <a:r>
              <a:rPr i="1" lang="en-CA" sz="2200"/>
              <a:t>Medication side effects: </a:t>
            </a:r>
            <a:r>
              <a:rPr lang="en-CA" sz="2200"/>
              <a:t>Estrogens, Steroids, NSAIDs, etc</a:t>
            </a:r>
            <a:endParaRPr sz="2200"/>
          </a:p>
          <a:p>
            <a:pPr indent="0" lvl="0" marL="0" rtl="0" algn="l">
              <a:lnSpc>
                <a:spcPct val="100000"/>
              </a:lnSpc>
              <a:spcBef>
                <a:spcPts val="360"/>
              </a:spcBef>
              <a:spcAft>
                <a:spcPts val="0"/>
              </a:spcAft>
              <a:buSzPts val="1530"/>
              <a:buNone/>
            </a:pPr>
            <a:r>
              <a:rPr i="1" lang="en-CA" sz="2200"/>
              <a:t>Kidney Disease</a:t>
            </a:r>
            <a:endParaRPr i="1" sz="2200"/>
          </a:p>
          <a:p>
            <a:pPr indent="0" lvl="0" marL="0" rtl="0" algn="l">
              <a:lnSpc>
                <a:spcPct val="100000"/>
              </a:lnSpc>
              <a:spcBef>
                <a:spcPts val="360"/>
              </a:spcBef>
              <a:spcAft>
                <a:spcPts val="0"/>
              </a:spcAft>
              <a:buSzPts val="1530"/>
              <a:buNone/>
            </a:pPr>
            <a:r>
              <a:rPr i="1" lang="en-CA" sz="2200"/>
              <a:t>Congestive Heart Failure</a:t>
            </a:r>
            <a:endParaRPr i="1" sz="2200"/>
          </a:p>
          <a:p>
            <a:pPr indent="0" lvl="0" marL="0" rtl="0" algn="l">
              <a:lnSpc>
                <a:spcPct val="100000"/>
              </a:lnSpc>
              <a:spcBef>
                <a:spcPts val="360"/>
              </a:spcBef>
              <a:spcAft>
                <a:spcPts val="0"/>
              </a:spcAft>
              <a:buSzPts val="1530"/>
              <a:buNone/>
            </a:pPr>
            <a:r>
              <a:rPr i="1" lang="en-CA" sz="2200"/>
              <a:t>Liver Disease</a:t>
            </a:r>
            <a:endParaRPr i="1" sz="2200"/>
          </a:p>
          <a:p>
            <a:pPr indent="0" lvl="0" marL="0" rtl="0" algn="l">
              <a:lnSpc>
                <a:spcPct val="100000"/>
              </a:lnSpc>
              <a:spcBef>
                <a:spcPts val="360"/>
              </a:spcBef>
              <a:spcAft>
                <a:spcPts val="0"/>
              </a:spcAft>
              <a:buSzPts val="1530"/>
              <a:buNone/>
            </a:pPr>
            <a:r>
              <a:rPr i="1" lang="en-CA" sz="2200"/>
              <a:t>DVT - sudden onset, one-sided edema (usually of a limb) </a:t>
            </a:r>
            <a:endParaRPr i="1" sz="2200"/>
          </a:p>
          <a:p>
            <a:pPr indent="0" lvl="0" marL="0" rtl="0" algn="l">
              <a:lnSpc>
                <a:spcPct val="100000"/>
              </a:lnSpc>
              <a:spcBef>
                <a:spcPts val="360"/>
              </a:spcBef>
              <a:spcAft>
                <a:spcPts val="0"/>
              </a:spcAft>
              <a:buSzPts val="1530"/>
              <a:buNone/>
            </a:pPr>
            <a:r>
              <a:t/>
            </a:r>
            <a:endParaRPr sz="220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pic>
        <p:nvPicPr>
          <p:cNvPr id="563" name="Google Shape;563;g252bab421a8_0_47"/>
          <p:cNvPicPr preferRelativeResize="0"/>
          <p:nvPr/>
        </p:nvPicPr>
        <p:blipFill rotWithShape="1">
          <a:blip r:embed="rId3">
            <a:alphaModFix/>
          </a:blip>
          <a:srcRect b="0" l="0" r="0" t="0"/>
          <a:stretch/>
        </p:blipFill>
        <p:spPr>
          <a:xfrm>
            <a:off x="1598793" y="914825"/>
            <a:ext cx="5740725" cy="502835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g252e96746e6_5_0"/>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Angioedema</a:t>
            </a:r>
            <a:endParaRPr/>
          </a:p>
        </p:txBody>
      </p:sp>
      <p:sp>
        <p:nvSpPr>
          <p:cNvPr id="570" name="Google Shape;570;g252e96746e6_5_0"/>
          <p:cNvSpPr txBox="1"/>
          <p:nvPr>
            <p:ph idx="1" type="body"/>
          </p:nvPr>
        </p:nvSpPr>
        <p:spPr>
          <a:xfrm>
            <a:off x="301750" y="1527050"/>
            <a:ext cx="8503800" cy="4741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rPr b="1" lang="en-CA"/>
              <a:t>Angioedema- </a:t>
            </a:r>
            <a:r>
              <a:rPr lang="en-CA" sz="2200"/>
              <a:t>a sudden fluid build up in the subcutaneous, dermal or submucosal layers of tissue. It is usually caused by exposure to an </a:t>
            </a:r>
            <a:r>
              <a:rPr i="1" lang="en-CA" sz="2200"/>
              <a:t>allergen</a:t>
            </a:r>
            <a:r>
              <a:rPr lang="en-CA" sz="2200"/>
              <a:t> and the body’s subsequent release of </a:t>
            </a:r>
            <a:r>
              <a:rPr i="1" lang="en-CA" sz="2200"/>
              <a:t>histamine</a:t>
            </a:r>
            <a:r>
              <a:rPr lang="en-CA" sz="2200"/>
              <a:t> causing leaky blood vessels. It can be part of </a:t>
            </a:r>
            <a:r>
              <a:rPr i="1" lang="en-CA" sz="2200"/>
              <a:t>anaphylaxis</a:t>
            </a:r>
            <a:r>
              <a:rPr lang="en-CA" sz="2200"/>
              <a:t> and when the larynx &amp; pharynx are involved, it can be fatal.</a:t>
            </a:r>
            <a:endParaRPr sz="2200"/>
          </a:p>
          <a:p>
            <a:pPr indent="0" lvl="0" marL="0" rtl="0" algn="l">
              <a:lnSpc>
                <a:spcPct val="100000"/>
              </a:lnSpc>
              <a:spcBef>
                <a:spcPts val="360"/>
              </a:spcBef>
              <a:spcAft>
                <a:spcPts val="0"/>
              </a:spcAft>
              <a:buSzPts val="1530"/>
              <a:buNone/>
            </a:pPr>
            <a:r>
              <a:rPr lang="en-CA" sz="2200"/>
              <a:t>It most commonly affects the </a:t>
            </a:r>
            <a:r>
              <a:rPr i="1" lang="en-CA" sz="2200"/>
              <a:t>eyes, lips and face.</a:t>
            </a:r>
            <a:r>
              <a:rPr lang="en-CA" sz="2200"/>
              <a:t> It can also affect the </a:t>
            </a:r>
            <a:r>
              <a:rPr i="1" lang="en-CA" sz="2200"/>
              <a:t>GI system and genitals. </a:t>
            </a:r>
            <a:endParaRPr i="1" sz="2200"/>
          </a:p>
          <a:p>
            <a:pPr indent="0" lvl="0" marL="0" rtl="0" algn="l">
              <a:lnSpc>
                <a:spcPct val="100000"/>
              </a:lnSpc>
              <a:spcBef>
                <a:spcPts val="360"/>
              </a:spcBef>
              <a:spcAft>
                <a:spcPts val="0"/>
              </a:spcAft>
              <a:buSzPts val="1530"/>
              <a:buNone/>
            </a:pPr>
            <a:r>
              <a:rPr lang="en-CA" sz="2200"/>
              <a:t>Non allergic types of angioedema can be: </a:t>
            </a:r>
            <a:r>
              <a:rPr i="1" lang="en-CA" sz="2200"/>
              <a:t>drug-induced (esp. With ACE inhibitors and NSAIDs), hereditary (related to genes that affect complement response), or idiopathic.</a:t>
            </a:r>
            <a:endParaRPr i="1" sz="2200"/>
          </a:p>
          <a:p>
            <a:pPr indent="0" lvl="0" marL="0" rtl="0" algn="l">
              <a:lnSpc>
                <a:spcPct val="100000"/>
              </a:lnSpc>
              <a:spcBef>
                <a:spcPts val="360"/>
              </a:spcBef>
              <a:spcAft>
                <a:spcPts val="0"/>
              </a:spcAft>
              <a:buSzPts val="1530"/>
              <a:buNone/>
            </a:pPr>
            <a:r>
              <a:rPr b="1" lang="en-CA" sz="2200"/>
              <a:t>Treatment: </a:t>
            </a:r>
            <a:r>
              <a:rPr lang="en-CA" sz="2200"/>
              <a:t>immediate referral to emergency care, antihistamine, corticosteroids</a:t>
            </a:r>
            <a:endParaRPr sz="22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g252e96746e6_5_6"/>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Angioedema examples</a:t>
            </a:r>
            <a:endParaRPr/>
          </a:p>
        </p:txBody>
      </p:sp>
      <p:pic>
        <p:nvPicPr>
          <p:cNvPr id="577" name="Google Shape;577;g252e96746e6_5_6"/>
          <p:cNvPicPr preferRelativeResize="0"/>
          <p:nvPr/>
        </p:nvPicPr>
        <p:blipFill rotWithShape="1">
          <a:blip r:embed="rId3">
            <a:alphaModFix/>
          </a:blip>
          <a:srcRect b="0" l="0" r="0" t="0"/>
          <a:stretch/>
        </p:blipFill>
        <p:spPr>
          <a:xfrm>
            <a:off x="963550" y="1853150"/>
            <a:ext cx="3522325" cy="2628200"/>
          </a:xfrm>
          <a:prstGeom prst="rect">
            <a:avLst/>
          </a:prstGeom>
          <a:noFill/>
          <a:ln>
            <a:noFill/>
          </a:ln>
        </p:spPr>
      </p:pic>
      <p:pic>
        <p:nvPicPr>
          <p:cNvPr id="578" name="Google Shape;578;g252e96746e6_5_6"/>
          <p:cNvPicPr preferRelativeResize="0"/>
          <p:nvPr/>
        </p:nvPicPr>
        <p:blipFill rotWithShape="1">
          <a:blip r:embed="rId4">
            <a:alphaModFix/>
          </a:blip>
          <a:srcRect b="0" l="0" r="0" t="0"/>
          <a:stretch/>
        </p:blipFill>
        <p:spPr>
          <a:xfrm>
            <a:off x="4979975" y="2577425"/>
            <a:ext cx="3159875" cy="32991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g2fd7ed94011_0_10"/>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Infectious Diseases - Unit 4</a:t>
            </a:r>
            <a:endParaRPr/>
          </a:p>
        </p:txBody>
      </p:sp>
      <p:pic>
        <p:nvPicPr>
          <p:cNvPr id="585" name="Google Shape;585;g2fd7ed94011_0_10"/>
          <p:cNvPicPr preferRelativeResize="0"/>
          <p:nvPr/>
        </p:nvPicPr>
        <p:blipFill>
          <a:blip r:embed="rId3">
            <a:alphaModFix/>
          </a:blip>
          <a:stretch>
            <a:fillRect/>
          </a:stretch>
        </p:blipFill>
        <p:spPr>
          <a:xfrm>
            <a:off x="2021498" y="1429675"/>
            <a:ext cx="4846000" cy="483792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Source of Infection</a:t>
            </a:r>
            <a:endParaRPr/>
          </a:p>
        </p:txBody>
      </p:sp>
      <p:sp>
        <p:nvSpPr>
          <p:cNvPr id="591" name="Google Shape;591;p2"/>
          <p:cNvSpPr txBox="1"/>
          <p:nvPr>
            <p:ph idx="1" type="body"/>
          </p:nvPr>
        </p:nvSpPr>
        <p:spPr>
          <a:xfrm>
            <a:off x="326175" y="1527048"/>
            <a:ext cx="8503920" cy="457200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lnSpc>
                <a:spcPct val="100000"/>
              </a:lnSpc>
              <a:spcBef>
                <a:spcPts val="0"/>
              </a:spcBef>
              <a:spcAft>
                <a:spcPts val="0"/>
              </a:spcAft>
              <a:buSzPct val="85000"/>
              <a:buChar char="⚫"/>
            </a:pPr>
            <a:r>
              <a:rPr lang="en-CA"/>
              <a:t>Infections are a significant problem that human beings have to face. They can affect the body in the most unpleasant ways and they also have a multitude of causes, some of the completely uncontrollable.</a:t>
            </a:r>
            <a:endParaRPr/>
          </a:p>
          <a:p>
            <a:pPr indent="-274320" lvl="0" marL="274320" rtl="0" algn="l">
              <a:lnSpc>
                <a:spcPct val="100000"/>
              </a:lnSpc>
              <a:spcBef>
                <a:spcPts val="459"/>
              </a:spcBef>
              <a:spcAft>
                <a:spcPts val="0"/>
              </a:spcAft>
              <a:buSzPct val="85000"/>
              <a:buChar char="⚫"/>
            </a:pPr>
            <a:r>
              <a:rPr lang="en-CA"/>
              <a:t>In many parts of the world, infections are a huge problem. </a:t>
            </a:r>
            <a:endParaRPr/>
          </a:p>
          <a:p>
            <a:pPr indent="-274320" lvl="0" marL="274320" rtl="0" algn="l">
              <a:lnSpc>
                <a:spcPct val="100000"/>
              </a:lnSpc>
              <a:spcBef>
                <a:spcPts val="459"/>
              </a:spcBef>
              <a:spcAft>
                <a:spcPts val="0"/>
              </a:spcAft>
              <a:buSzPct val="85000"/>
              <a:buChar char="⚫"/>
            </a:pPr>
            <a:r>
              <a:rPr lang="en-CA"/>
              <a:t>Infections can be of numerous types, mostly depending on the most common sources of infection. </a:t>
            </a:r>
            <a:endParaRPr/>
          </a:p>
          <a:p>
            <a:pPr indent="-274320" lvl="0" marL="274320" rtl="0" algn="l">
              <a:lnSpc>
                <a:spcPct val="100000"/>
              </a:lnSpc>
              <a:spcBef>
                <a:spcPts val="459"/>
              </a:spcBef>
              <a:spcAft>
                <a:spcPts val="0"/>
              </a:spcAft>
              <a:buSzPct val="85000"/>
              <a:buChar char="⚫"/>
            </a:pPr>
            <a:r>
              <a:rPr lang="en-CA"/>
              <a:t>Infections may be asymptomatic infections while other symptoms are obvious. </a:t>
            </a:r>
            <a:endParaRPr/>
          </a:p>
          <a:p>
            <a:pPr indent="-274320" lvl="0" marL="274320" rtl="0" algn="l">
              <a:lnSpc>
                <a:spcPct val="100000"/>
              </a:lnSpc>
              <a:spcBef>
                <a:spcPts val="459"/>
              </a:spcBef>
              <a:spcAft>
                <a:spcPts val="0"/>
              </a:spcAft>
              <a:buSzPct val="85000"/>
              <a:buChar char="⚫"/>
            </a:pPr>
            <a:r>
              <a:rPr lang="en-CA"/>
              <a:t>Knowing which the sources of infections are, can help you protect yourself better and avoid exposure as much as possible.</a:t>
            </a:r>
            <a:endParaRPr/>
          </a:p>
          <a:p>
            <a:pPr indent="-274320" lvl="0" marL="274320" rtl="0" algn="l">
              <a:lnSpc>
                <a:spcPct val="100000"/>
              </a:lnSpc>
              <a:spcBef>
                <a:spcPts val="459"/>
              </a:spcBef>
              <a:spcAft>
                <a:spcPts val="0"/>
              </a:spcAft>
              <a:buSzPct val="85000"/>
              <a:buChar char="⚫"/>
            </a:pPr>
            <a:r>
              <a:rPr lang="en-CA" u="sng">
                <a:solidFill>
                  <a:schemeClr val="hlink"/>
                </a:solidFill>
                <a:hlinkClick r:id="rId3"/>
              </a:rPr>
              <a:t>https://youtu.be/9axOFtPqS0c</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g2e64f561382_1_0"/>
          <p:cNvSpPr txBox="1"/>
          <p:nvPr>
            <p:ph type="title"/>
          </p:nvPr>
        </p:nvSpPr>
        <p:spPr>
          <a:xfrm>
            <a:off x="3017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SzPts val="3300"/>
              <a:buNone/>
            </a:pPr>
            <a:r>
              <a:rPr lang="en-CA"/>
              <a:t>Infectious Disease as Cause of Death</a:t>
            </a:r>
            <a:endParaRPr/>
          </a:p>
        </p:txBody>
      </p:sp>
      <p:sp>
        <p:nvSpPr>
          <p:cNvPr id="598" name="Google Shape;598;g2e64f561382_1_0"/>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530"/>
              <a:buNone/>
            </a:pPr>
            <a:r>
              <a:t/>
            </a:r>
            <a:endParaRPr sz="3300"/>
          </a:p>
          <a:p>
            <a:pPr indent="0" lvl="0" marL="0" rtl="0" algn="l">
              <a:lnSpc>
                <a:spcPct val="100000"/>
              </a:lnSpc>
              <a:spcBef>
                <a:spcPts val="360"/>
              </a:spcBef>
              <a:spcAft>
                <a:spcPts val="0"/>
              </a:spcAft>
              <a:buSzPts val="1530"/>
              <a:buNone/>
            </a:pPr>
            <a:r>
              <a:rPr lang="en-CA" sz="1800">
                <a:solidFill>
                  <a:srgbClr val="2E2E2E"/>
                </a:solidFill>
                <a:highlight>
                  <a:srgbClr val="FFFFFF"/>
                </a:highlight>
                <a:latin typeface="Arial"/>
                <a:ea typeface="Arial"/>
                <a:cs typeface="Arial"/>
                <a:sym typeface="Arial"/>
              </a:rPr>
              <a:t>In 2019, 13·7 million people worldwide died from infectious syndromes, 5·2 million of which co-occurred with non-communicable diseases. 3 million of these deaths occurred in children under the age of 5 years. Globally, respiratory infections and bloodstream infections are the deadliest. Regional disparities are stark, with a death rate of 52·6 per 100 000 for bloodstream infections in sub-Saharan Africa, compared with 37·7 per 100 000 in high-income countries. The burden varies across age groups: adults aged 50–69 years face the highest burden from bloodstream infections, whereas children under the age of 5 years are most burdened by respiratory infections. - The Lancet</a:t>
            </a:r>
            <a:endParaRPr sz="3300"/>
          </a:p>
          <a:p>
            <a:pPr indent="0" lvl="0" marL="0" rtl="0" algn="l">
              <a:lnSpc>
                <a:spcPct val="100000"/>
              </a:lnSpc>
              <a:spcBef>
                <a:spcPts val="360"/>
              </a:spcBef>
              <a:spcAft>
                <a:spcPts val="0"/>
              </a:spcAft>
              <a:buSzPts val="1530"/>
              <a:buNone/>
            </a:pPr>
            <a:r>
              <a:t/>
            </a:r>
            <a:endParaRPr/>
          </a:p>
          <a:p>
            <a:pPr indent="0" lvl="0" marL="0" rtl="0" algn="l">
              <a:lnSpc>
                <a:spcPct val="100000"/>
              </a:lnSpc>
              <a:spcBef>
                <a:spcPts val="360"/>
              </a:spcBef>
              <a:spcAft>
                <a:spcPts val="0"/>
              </a:spcAft>
              <a:buSzPts val="1530"/>
              <a:buNone/>
            </a:pPr>
            <a:r>
              <a:rPr lang="en-CA" sz="2600" u="sng">
                <a:solidFill>
                  <a:schemeClr val="hlink"/>
                </a:solidFill>
                <a:hlinkClick r:id="rId3"/>
              </a:rPr>
              <a:t>https://ourworldindata.org/causes-of-death#all-charts</a:t>
            </a:r>
            <a:endParaRPr sz="2600"/>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19"/>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Agents of infectious Disease</a:t>
            </a:r>
            <a:endParaRPr/>
          </a:p>
        </p:txBody>
      </p:sp>
      <p:pic>
        <p:nvPicPr>
          <p:cNvPr id="604" name="Google Shape;604;p19"/>
          <p:cNvPicPr preferRelativeResize="0"/>
          <p:nvPr/>
        </p:nvPicPr>
        <p:blipFill rotWithShape="1">
          <a:blip r:embed="rId3">
            <a:alphaModFix/>
          </a:blip>
          <a:srcRect b="0" l="0" r="0" t="0"/>
          <a:stretch/>
        </p:blipFill>
        <p:spPr>
          <a:xfrm>
            <a:off x="355023" y="2708920"/>
            <a:ext cx="2857500" cy="2857500"/>
          </a:xfrm>
          <a:prstGeom prst="rect">
            <a:avLst/>
          </a:prstGeom>
          <a:noFill/>
          <a:ln>
            <a:noFill/>
          </a:ln>
        </p:spPr>
      </p:pic>
      <p:pic>
        <p:nvPicPr>
          <p:cNvPr id="605" name="Google Shape;605;p19"/>
          <p:cNvPicPr preferRelativeResize="0"/>
          <p:nvPr/>
        </p:nvPicPr>
        <p:blipFill rotWithShape="1">
          <a:blip r:embed="rId4">
            <a:alphaModFix/>
          </a:blip>
          <a:srcRect b="0" l="0" r="0" t="0"/>
          <a:stretch/>
        </p:blipFill>
        <p:spPr>
          <a:xfrm>
            <a:off x="3491880" y="2708920"/>
            <a:ext cx="2880000" cy="2857500"/>
          </a:xfrm>
          <a:prstGeom prst="rect">
            <a:avLst/>
          </a:prstGeom>
          <a:noFill/>
          <a:ln>
            <a:noFill/>
          </a:ln>
        </p:spPr>
      </p:pic>
      <p:pic>
        <p:nvPicPr>
          <p:cNvPr id="606" name="Google Shape;606;p19"/>
          <p:cNvPicPr preferRelativeResize="0"/>
          <p:nvPr/>
        </p:nvPicPr>
        <p:blipFill rotWithShape="1">
          <a:blip r:embed="rId5">
            <a:alphaModFix/>
          </a:blip>
          <a:srcRect b="0" l="0" r="0" t="0"/>
          <a:stretch/>
        </p:blipFill>
        <p:spPr>
          <a:xfrm>
            <a:off x="6660232" y="2597473"/>
            <a:ext cx="2304256" cy="2968947"/>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2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Agents of Infectious Disease</a:t>
            </a:r>
            <a:endParaRPr/>
          </a:p>
        </p:txBody>
      </p:sp>
      <p:sp>
        <p:nvSpPr>
          <p:cNvPr id="612" name="Google Shape;612;p2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Viruses</a:t>
            </a:r>
            <a:endParaRPr/>
          </a:p>
          <a:p>
            <a:pPr indent="-274320" lvl="0" marL="274320" rtl="0" algn="l">
              <a:lnSpc>
                <a:spcPct val="100000"/>
              </a:lnSpc>
              <a:spcBef>
                <a:spcPts val="540"/>
              </a:spcBef>
              <a:spcAft>
                <a:spcPts val="0"/>
              </a:spcAft>
              <a:buSzPts val="2295"/>
              <a:buChar char="⚫"/>
            </a:pPr>
            <a:r>
              <a:rPr lang="en-CA"/>
              <a:t>Bacteria incl. Rickettsia </a:t>
            </a:r>
            <a:endParaRPr/>
          </a:p>
          <a:p>
            <a:pPr indent="-274320" lvl="0" marL="274320" rtl="0" algn="l">
              <a:lnSpc>
                <a:spcPct val="100000"/>
              </a:lnSpc>
              <a:spcBef>
                <a:spcPts val="540"/>
              </a:spcBef>
              <a:spcAft>
                <a:spcPts val="0"/>
              </a:spcAft>
              <a:buSzPts val="2295"/>
              <a:buChar char="⚫"/>
            </a:pPr>
            <a:r>
              <a:rPr lang="en-CA"/>
              <a:t>Fungi</a:t>
            </a:r>
            <a:endParaRPr/>
          </a:p>
          <a:p>
            <a:pPr indent="-274320" lvl="0" marL="274320" rtl="0" algn="l">
              <a:lnSpc>
                <a:spcPct val="100000"/>
              </a:lnSpc>
              <a:spcBef>
                <a:spcPts val="540"/>
              </a:spcBef>
              <a:spcAft>
                <a:spcPts val="0"/>
              </a:spcAft>
              <a:buSzPts val="2295"/>
              <a:buChar char="⚫"/>
            </a:pPr>
            <a:r>
              <a:rPr lang="en-CA"/>
              <a:t>Parasites</a:t>
            </a:r>
            <a:endParaRPr/>
          </a:p>
          <a:p>
            <a:pPr indent="-274320" lvl="1" marL="548640" rtl="0" algn="l">
              <a:lnSpc>
                <a:spcPct val="100000"/>
              </a:lnSpc>
              <a:spcBef>
                <a:spcPts val="440"/>
              </a:spcBef>
              <a:spcAft>
                <a:spcPts val="0"/>
              </a:spcAft>
              <a:buSzPts val="1540"/>
              <a:buChar char="⚪"/>
            </a:pPr>
            <a:r>
              <a:rPr lang="en-CA"/>
              <a:t>- Protozoa</a:t>
            </a:r>
            <a:endParaRPr/>
          </a:p>
          <a:p>
            <a:pPr indent="-274320" lvl="1" marL="548640" rtl="0" algn="l">
              <a:lnSpc>
                <a:spcPct val="100000"/>
              </a:lnSpc>
              <a:spcBef>
                <a:spcPts val="440"/>
              </a:spcBef>
              <a:spcAft>
                <a:spcPts val="0"/>
              </a:spcAft>
              <a:buSzPts val="1540"/>
              <a:buChar char="⚪"/>
            </a:pPr>
            <a:r>
              <a:rPr lang="en-CA"/>
              <a:t>-Worms/Helminths</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2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Viruses</a:t>
            </a:r>
            <a:endParaRPr/>
          </a:p>
        </p:txBody>
      </p:sp>
      <p:sp>
        <p:nvSpPr>
          <p:cNvPr id="618" name="Google Shape;618;p21"/>
          <p:cNvSpPr txBox="1"/>
          <p:nvPr>
            <p:ph idx="1" type="body"/>
          </p:nvPr>
        </p:nvSpPr>
        <p:spPr>
          <a:xfrm>
            <a:off x="301752" y="1371600"/>
            <a:ext cx="4038600" cy="4681728"/>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125"/>
              <a:buChar char="⚫"/>
            </a:pPr>
            <a:r>
              <a:rPr lang="en-CA"/>
              <a:t>Smallest pathogens</a:t>
            </a:r>
            <a:endParaRPr/>
          </a:p>
          <a:p>
            <a:pPr indent="-274320" lvl="0" marL="274320" rtl="0" algn="l">
              <a:lnSpc>
                <a:spcPct val="100000"/>
              </a:lnSpc>
              <a:spcBef>
                <a:spcPts val="500"/>
              </a:spcBef>
              <a:spcAft>
                <a:spcPts val="0"/>
              </a:spcAft>
              <a:buSzPts val="2125"/>
              <a:buChar char="⚫"/>
            </a:pPr>
            <a:r>
              <a:rPr lang="en-CA"/>
              <a:t>Have no organized cellular structure</a:t>
            </a:r>
            <a:endParaRPr/>
          </a:p>
          <a:p>
            <a:pPr indent="-274320" lvl="0" marL="274320" rtl="0" algn="l">
              <a:lnSpc>
                <a:spcPct val="100000"/>
              </a:lnSpc>
              <a:spcBef>
                <a:spcPts val="500"/>
              </a:spcBef>
              <a:spcAft>
                <a:spcPts val="0"/>
              </a:spcAft>
              <a:buSzPts val="2125"/>
              <a:buChar char="⚫"/>
            </a:pPr>
            <a:r>
              <a:rPr lang="en-CA"/>
              <a:t>Consist of a protein coat surrounding a nucleic acid core of DNA or RNA</a:t>
            </a:r>
            <a:endParaRPr/>
          </a:p>
          <a:p>
            <a:pPr indent="-274320" lvl="0" marL="274320" rtl="0" algn="l">
              <a:lnSpc>
                <a:spcPct val="100000"/>
              </a:lnSpc>
              <a:spcBef>
                <a:spcPts val="500"/>
              </a:spcBef>
              <a:spcAft>
                <a:spcPts val="0"/>
              </a:spcAft>
              <a:buSzPts val="2125"/>
              <a:buChar char="⚫"/>
            </a:pPr>
            <a:r>
              <a:rPr lang="en-CA"/>
              <a:t>Are incapable of replication outside a living cell</a:t>
            </a:r>
            <a:endParaRPr/>
          </a:p>
          <a:p>
            <a:pPr indent="-274320" lvl="0" marL="274320" rtl="0" algn="l">
              <a:lnSpc>
                <a:spcPct val="100000"/>
              </a:lnSpc>
              <a:spcBef>
                <a:spcPts val="500"/>
              </a:spcBef>
              <a:spcAft>
                <a:spcPts val="0"/>
              </a:spcAft>
              <a:buSzPts val="2125"/>
              <a:buChar char="⚫"/>
            </a:pPr>
            <a:r>
              <a:rPr lang="en-CA"/>
              <a:t>Don’t respond to antibiotics.</a:t>
            </a:r>
            <a:endParaRPr/>
          </a:p>
          <a:p>
            <a:pPr indent="-139382" lvl="0" marL="274320" rtl="0" algn="l">
              <a:lnSpc>
                <a:spcPct val="100000"/>
              </a:lnSpc>
              <a:spcBef>
                <a:spcPts val="500"/>
              </a:spcBef>
              <a:spcAft>
                <a:spcPts val="0"/>
              </a:spcAft>
              <a:buSzPts val="2125"/>
              <a:buNone/>
            </a:pPr>
            <a:r>
              <a:t/>
            </a:r>
            <a:endParaRPr/>
          </a:p>
          <a:p>
            <a:pPr indent="-139382" lvl="0" marL="274320" rtl="0" algn="l">
              <a:lnSpc>
                <a:spcPct val="100000"/>
              </a:lnSpc>
              <a:spcBef>
                <a:spcPts val="500"/>
              </a:spcBef>
              <a:spcAft>
                <a:spcPts val="0"/>
              </a:spcAft>
              <a:buSzPts val="2125"/>
              <a:buNone/>
            </a:pPr>
            <a:r>
              <a:t/>
            </a:r>
            <a:endParaRPr/>
          </a:p>
        </p:txBody>
      </p:sp>
      <p:pic>
        <p:nvPicPr>
          <p:cNvPr id="619" name="Google Shape;619;p21"/>
          <p:cNvPicPr preferRelativeResize="0"/>
          <p:nvPr>
            <p:ph idx="2" type="body"/>
          </p:nvPr>
        </p:nvPicPr>
        <p:blipFill rotWithShape="1">
          <a:blip r:embed="rId3">
            <a:alphaModFix/>
          </a:blip>
          <a:srcRect b="0" l="0" r="0" t="0"/>
          <a:stretch/>
        </p:blipFill>
        <p:spPr>
          <a:xfrm>
            <a:off x="4800600" y="1682682"/>
            <a:ext cx="4038600" cy="4059374"/>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2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Bacteria</a:t>
            </a:r>
            <a:endParaRPr/>
          </a:p>
        </p:txBody>
      </p:sp>
      <p:sp>
        <p:nvSpPr>
          <p:cNvPr id="625" name="Google Shape;625;p22"/>
          <p:cNvSpPr txBox="1"/>
          <p:nvPr>
            <p:ph idx="2" type="body"/>
          </p:nvPr>
        </p:nvSpPr>
        <p:spPr>
          <a:xfrm>
            <a:off x="4800600" y="1371600"/>
            <a:ext cx="4038600" cy="5009728"/>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lnSpc>
                <a:spcPct val="100000"/>
              </a:lnSpc>
              <a:spcBef>
                <a:spcPts val="0"/>
              </a:spcBef>
              <a:spcAft>
                <a:spcPts val="0"/>
              </a:spcAft>
              <a:buSzPct val="85000"/>
              <a:buChar char="⚫"/>
            </a:pPr>
            <a:r>
              <a:rPr lang="en-CA"/>
              <a:t> microscopic single-celled organisms that thrive in diverse environments</a:t>
            </a:r>
            <a:endParaRPr/>
          </a:p>
          <a:p>
            <a:pPr indent="-274320" lvl="0" marL="274320" rtl="0" algn="l">
              <a:lnSpc>
                <a:spcPct val="100000"/>
              </a:lnSpc>
              <a:spcBef>
                <a:spcPts val="350"/>
              </a:spcBef>
              <a:spcAft>
                <a:spcPts val="0"/>
              </a:spcAft>
              <a:buSzPct val="85000"/>
              <a:buChar char="⚫"/>
            </a:pPr>
            <a:r>
              <a:rPr lang="en-CA"/>
              <a:t>entire organism consists of a single cell with a simple internal structure. </a:t>
            </a:r>
            <a:endParaRPr/>
          </a:p>
          <a:p>
            <a:pPr indent="-274320" lvl="0" marL="274320" rtl="0" algn="l">
              <a:lnSpc>
                <a:spcPct val="100000"/>
              </a:lnSpc>
              <a:spcBef>
                <a:spcPts val="350"/>
              </a:spcBef>
              <a:spcAft>
                <a:spcPts val="0"/>
              </a:spcAft>
              <a:buSzPct val="85000"/>
              <a:buChar char="⚫"/>
            </a:pPr>
            <a:r>
              <a:rPr lang="en-CA"/>
              <a:t> lack membrane-bound organelles</a:t>
            </a:r>
            <a:endParaRPr/>
          </a:p>
          <a:p>
            <a:pPr indent="-274320" lvl="0" marL="274320" rtl="0" algn="l">
              <a:lnSpc>
                <a:spcPct val="100000"/>
              </a:lnSpc>
              <a:spcBef>
                <a:spcPts val="350"/>
              </a:spcBef>
              <a:spcAft>
                <a:spcPts val="0"/>
              </a:spcAft>
              <a:buSzPct val="85000"/>
              <a:buChar char="⚫"/>
            </a:pPr>
            <a:r>
              <a:rPr lang="en-CA"/>
              <a:t>contain ribosomes</a:t>
            </a:r>
            <a:endParaRPr/>
          </a:p>
          <a:p>
            <a:pPr indent="-274320" lvl="0" marL="274320" rtl="0" algn="l">
              <a:lnSpc>
                <a:spcPct val="100000"/>
              </a:lnSpc>
              <a:spcBef>
                <a:spcPts val="350"/>
              </a:spcBef>
              <a:spcAft>
                <a:spcPts val="0"/>
              </a:spcAft>
              <a:buSzPct val="85000"/>
              <a:buChar char="⚫"/>
            </a:pPr>
            <a:r>
              <a:rPr lang="en-CA"/>
              <a:t> bacterial cells are generally surrounded by two protective coverings: an outer cell wall and an inner cell membrane. However, certain bacteria, like the mycoplasmas do not have a cell wall at all. Some bacteria may even have a third, outermost, protective layer called the capsule</a:t>
            </a:r>
            <a:endParaRPr/>
          </a:p>
          <a:p>
            <a:pPr indent="-274320" lvl="0" marL="274320" rtl="0" algn="l">
              <a:lnSpc>
                <a:spcPct val="100000"/>
              </a:lnSpc>
              <a:spcBef>
                <a:spcPts val="350"/>
              </a:spcBef>
              <a:spcAft>
                <a:spcPts val="0"/>
              </a:spcAft>
              <a:buSzPct val="85000"/>
              <a:buChar char="⚫"/>
            </a:pPr>
            <a:r>
              <a:rPr lang="en-CA"/>
              <a:t> bacterial surfaces can be covered by whip-like extensions: flagella or pili </a:t>
            </a:r>
            <a:endParaRPr/>
          </a:p>
          <a:p>
            <a:pPr indent="-179863" lvl="0" marL="274320" rtl="0" algn="l">
              <a:lnSpc>
                <a:spcPct val="100000"/>
              </a:lnSpc>
              <a:spcBef>
                <a:spcPts val="350"/>
              </a:spcBef>
              <a:spcAft>
                <a:spcPts val="0"/>
              </a:spcAft>
              <a:buSzPct val="85000"/>
              <a:buNone/>
            </a:pPr>
            <a:r>
              <a:t/>
            </a:r>
            <a:endParaRPr/>
          </a:p>
        </p:txBody>
      </p:sp>
      <p:pic>
        <p:nvPicPr>
          <p:cNvPr id="626" name="Google Shape;626;p22"/>
          <p:cNvPicPr preferRelativeResize="0"/>
          <p:nvPr>
            <p:ph idx="1" type="body"/>
          </p:nvPr>
        </p:nvPicPr>
        <p:blipFill rotWithShape="1">
          <a:blip r:embed="rId3">
            <a:alphaModFix/>
          </a:blip>
          <a:srcRect b="0" l="0" r="0" t="0"/>
          <a:stretch/>
        </p:blipFill>
        <p:spPr>
          <a:xfrm>
            <a:off x="301625" y="2497183"/>
            <a:ext cx="4038600" cy="2430371"/>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2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Bacterial Reproduction</a:t>
            </a:r>
            <a:endParaRPr/>
          </a:p>
        </p:txBody>
      </p:sp>
      <p:sp>
        <p:nvSpPr>
          <p:cNvPr id="632" name="Google Shape;632;p23"/>
          <p:cNvSpPr txBox="1"/>
          <p:nvPr>
            <p:ph idx="1" type="body"/>
          </p:nvPr>
        </p:nvSpPr>
        <p:spPr>
          <a:xfrm>
            <a:off x="301751" y="1527050"/>
            <a:ext cx="5324100" cy="4572000"/>
          </a:xfrm>
          <a:prstGeom prst="rect">
            <a:avLst/>
          </a:prstGeom>
          <a:noFill/>
          <a:ln>
            <a:noFill/>
          </a:ln>
        </p:spPr>
        <p:txBody>
          <a:bodyPr anchorCtr="0" anchor="t" bIns="45700" lIns="91425" spcFirstLastPara="1" rIns="91425" wrap="square" tIns="45700">
            <a:normAutofit lnSpcReduction="20000"/>
          </a:bodyPr>
          <a:lstStyle/>
          <a:p>
            <a:pPr indent="-274320" lvl="0" marL="274320" rtl="0" algn="l">
              <a:lnSpc>
                <a:spcPct val="100000"/>
              </a:lnSpc>
              <a:spcBef>
                <a:spcPts val="0"/>
              </a:spcBef>
              <a:spcAft>
                <a:spcPts val="0"/>
              </a:spcAft>
              <a:buSzPts val="2295"/>
              <a:buChar char="⚫"/>
            </a:pPr>
            <a:r>
              <a:rPr lang="en-CA"/>
              <a:t>Most bacteria multiply by a process called </a:t>
            </a:r>
            <a:r>
              <a:rPr b="1" lang="en-CA"/>
              <a:t>binary fission.</a:t>
            </a:r>
            <a:r>
              <a:rPr lang="en-CA"/>
              <a:t> A single bacterial cell, the "parent," makes a copy of its DNA and grows large in size by doubling its cellular content. The doubled contents are pushed out to either end of the cell. Then a small fissure emerges at the center of the parent, eventually splitting it into two identical "daughter" cells.</a:t>
            </a:r>
            <a:endParaRPr/>
          </a:p>
        </p:txBody>
      </p:sp>
      <p:pic>
        <p:nvPicPr>
          <p:cNvPr id="633" name="Google Shape;633;p23"/>
          <p:cNvPicPr preferRelativeResize="0"/>
          <p:nvPr/>
        </p:nvPicPr>
        <p:blipFill rotWithShape="1">
          <a:blip r:embed="rId3">
            <a:alphaModFix/>
          </a:blip>
          <a:srcRect b="0" l="0" r="0" t="0"/>
          <a:stretch/>
        </p:blipFill>
        <p:spPr>
          <a:xfrm>
            <a:off x="6304350" y="1714500"/>
            <a:ext cx="2531800" cy="37029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2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Rickettsia </a:t>
            </a:r>
            <a:endParaRPr/>
          </a:p>
        </p:txBody>
      </p:sp>
      <p:sp>
        <p:nvSpPr>
          <p:cNvPr id="639" name="Google Shape;639;p24"/>
          <p:cNvSpPr txBox="1"/>
          <p:nvPr>
            <p:ph idx="1" type="body"/>
          </p:nvPr>
        </p:nvSpPr>
        <p:spPr>
          <a:xfrm>
            <a:off x="301752" y="1371599"/>
            <a:ext cx="4038600" cy="4905131"/>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lnSpc>
                <a:spcPct val="100000"/>
              </a:lnSpc>
              <a:spcBef>
                <a:spcPts val="0"/>
              </a:spcBef>
              <a:spcAft>
                <a:spcPts val="0"/>
              </a:spcAft>
              <a:buSzPct val="85000"/>
              <a:buChar char="⚫"/>
            </a:pPr>
            <a:r>
              <a:rPr lang="en-CA"/>
              <a:t>Rickettsia are strictly intracellular (Gram –ve)bacteria </a:t>
            </a:r>
            <a:endParaRPr/>
          </a:p>
          <a:p>
            <a:pPr indent="-274347" lvl="0" marL="274320" rtl="0" algn="l">
              <a:lnSpc>
                <a:spcPct val="100000"/>
              </a:lnSpc>
              <a:spcBef>
                <a:spcPts val="462"/>
              </a:spcBef>
              <a:spcAft>
                <a:spcPts val="0"/>
              </a:spcAft>
              <a:buSzPct val="85000"/>
              <a:buChar char="⚫"/>
            </a:pPr>
            <a:r>
              <a:rPr lang="en-CA"/>
              <a:t> These bacteria multiply by binary fission in the cytoplasm of eukaryotic host cells</a:t>
            </a:r>
            <a:endParaRPr/>
          </a:p>
          <a:p>
            <a:pPr indent="-274347" lvl="0" marL="274320" rtl="0" algn="l">
              <a:lnSpc>
                <a:spcPct val="100000"/>
              </a:lnSpc>
              <a:spcBef>
                <a:spcPts val="462"/>
              </a:spcBef>
              <a:spcAft>
                <a:spcPts val="0"/>
              </a:spcAft>
              <a:buSzPct val="85000"/>
              <a:buChar char="⚫"/>
            </a:pPr>
            <a:r>
              <a:rPr lang="en-CA"/>
              <a:t>Transmitted by the bite of infected lice or fleas or feces of infected lice/fleas</a:t>
            </a:r>
            <a:endParaRPr/>
          </a:p>
          <a:p>
            <a:pPr indent="-274347" lvl="0" marL="274320" rtl="0" algn="l">
              <a:lnSpc>
                <a:spcPct val="100000"/>
              </a:lnSpc>
              <a:spcBef>
                <a:spcPts val="462"/>
              </a:spcBef>
              <a:spcAft>
                <a:spcPts val="0"/>
              </a:spcAft>
              <a:buSzPct val="85000"/>
              <a:buChar char="⚫"/>
            </a:pPr>
            <a:r>
              <a:rPr lang="en-CA"/>
              <a:t>Rocky mountain spotted fever spread by tick</a:t>
            </a:r>
            <a:endParaRPr/>
          </a:p>
          <a:p>
            <a:pPr indent="-274347" lvl="0" marL="274320" rtl="0" algn="l">
              <a:lnSpc>
                <a:spcPct val="100000"/>
              </a:lnSpc>
              <a:spcBef>
                <a:spcPts val="462"/>
              </a:spcBef>
              <a:spcAft>
                <a:spcPts val="0"/>
              </a:spcAft>
              <a:buSzPct val="85000"/>
              <a:buChar char="⚫"/>
            </a:pPr>
            <a:r>
              <a:rPr lang="en-CA" u="sng">
                <a:solidFill>
                  <a:schemeClr val="hlink"/>
                </a:solidFill>
                <a:hlinkClick r:id="rId3"/>
              </a:rPr>
              <a:t>https://youtu.be/frdd_AvA5lo</a:t>
            </a:r>
            <a:endParaRPr/>
          </a:p>
        </p:txBody>
      </p:sp>
      <p:pic>
        <p:nvPicPr>
          <p:cNvPr id="640" name="Google Shape;640;p24"/>
          <p:cNvPicPr preferRelativeResize="0"/>
          <p:nvPr>
            <p:ph idx="2" type="body"/>
          </p:nvPr>
        </p:nvPicPr>
        <p:blipFill rotWithShape="1">
          <a:blip r:embed="rId4">
            <a:alphaModFix/>
          </a:blip>
          <a:srcRect b="0" l="0" r="0" t="0"/>
          <a:stretch/>
        </p:blipFill>
        <p:spPr>
          <a:xfrm>
            <a:off x="5082211" y="1371600"/>
            <a:ext cx="3475377" cy="4681538"/>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5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Gram –ve vs Gram +ve Bacteria</a:t>
            </a:r>
            <a:endParaRPr/>
          </a:p>
        </p:txBody>
      </p:sp>
      <p:sp>
        <p:nvSpPr>
          <p:cNvPr id="646" name="Google Shape;646;p50"/>
          <p:cNvSpPr txBox="1"/>
          <p:nvPr>
            <p:ph idx="1" type="body"/>
          </p:nvPr>
        </p:nvSpPr>
        <p:spPr>
          <a:xfrm>
            <a:off x="301750" y="1527050"/>
            <a:ext cx="8503800" cy="4956000"/>
          </a:xfrm>
          <a:prstGeom prst="rect">
            <a:avLst/>
          </a:prstGeom>
          <a:noFill/>
          <a:ln>
            <a:noFill/>
          </a:ln>
        </p:spPr>
        <p:txBody>
          <a:bodyPr anchorCtr="0" anchor="t" bIns="45700" lIns="91425" spcFirstLastPara="1" rIns="91425" wrap="square" tIns="45700">
            <a:normAutofit fontScale="77500" lnSpcReduction="10000"/>
          </a:bodyPr>
          <a:lstStyle/>
          <a:p>
            <a:pPr indent="-263390" lvl="0" marL="274320" rtl="0" algn="l">
              <a:lnSpc>
                <a:spcPct val="100000"/>
              </a:lnSpc>
              <a:spcBef>
                <a:spcPts val="0"/>
              </a:spcBef>
              <a:spcAft>
                <a:spcPts val="0"/>
              </a:spcAft>
              <a:buSzPct val="85000"/>
              <a:buChar char="⚫"/>
            </a:pPr>
            <a:r>
              <a:rPr lang="en-CA"/>
              <a:t>Bacteria react to the Gram stain differently based upon what their cell walls are made of.</a:t>
            </a:r>
            <a:endParaRPr/>
          </a:p>
          <a:p>
            <a:pPr indent="-263390" lvl="0" marL="274320" rtl="0" algn="l">
              <a:lnSpc>
                <a:spcPct val="100000"/>
              </a:lnSpc>
              <a:spcBef>
                <a:spcPts val="459"/>
              </a:spcBef>
              <a:spcAft>
                <a:spcPts val="0"/>
              </a:spcAft>
              <a:buSzPct val="85000"/>
              <a:buChar char="⚫"/>
            </a:pPr>
            <a:r>
              <a:rPr b="1" lang="en-CA"/>
              <a:t>Gram +ve bacteria</a:t>
            </a:r>
            <a:r>
              <a:rPr lang="en-CA"/>
              <a:t> have thick cell walls made of peptidoglycan (proteins &amp; starch)</a:t>
            </a:r>
            <a:endParaRPr/>
          </a:p>
          <a:p>
            <a:pPr indent="0" lvl="1" marL="274320" rtl="0" algn="l">
              <a:lnSpc>
                <a:spcPct val="100000"/>
              </a:lnSpc>
              <a:spcBef>
                <a:spcPts val="374"/>
              </a:spcBef>
              <a:spcAft>
                <a:spcPts val="0"/>
              </a:spcAft>
              <a:buSzPct val="70000"/>
              <a:buNone/>
            </a:pPr>
            <a:r>
              <a:rPr lang="en-CA"/>
              <a:t>	they will </a:t>
            </a:r>
            <a:r>
              <a:rPr b="1" lang="en-CA"/>
              <a:t>stain purple</a:t>
            </a:r>
            <a:endParaRPr b="1"/>
          </a:p>
          <a:p>
            <a:pPr indent="0" lvl="1" marL="274320" rtl="0" algn="l">
              <a:lnSpc>
                <a:spcPct val="100000"/>
              </a:lnSpc>
              <a:spcBef>
                <a:spcPts val="374"/>
              </a:spcBef>
              <a:spcAft>
                <a:spcPts val="0"/>
              </a:spcAft>
              <a:buSzPct val="70000"/>
              <a:buNone/>
            </a:pPr>
            <a:r>
              <a:rPr lang="en-CA"/>
              <a:t>	They can release Exotoxins which can have devastating effects</a:t>
            </a:r>
            <a:endParaRPr/>
          </a:p>
          <a:p>
            <a:pPr indent="0" lvl="1" marL="274320" rtl="0" algn="l">
              <a:lnSpc>
                <a:spcPct val="100000"/>
              </a:lnSpc>
              <a:spcBef>
                <a:spcPts val="374"/>
              </a:spcBef>
              <a:spcAft>
                <a:spcPts val="0"/>
              </a:spcAft>
              <a:buSzPct val="70000"/>
              <a:buNone/>
            </a:pPr>
            <a:r>
              <a:rPr lang="en-CA"/>
              <a:t>	eg. Staph aureus, Anthrax, Clostridium botulinum, Clostridium tetani, Strep.mutans, Lactobacillus acidophilus</a:t>
            </a:r>
            <a:endParaRPr/>
          </a:p>
          <a:p>
            <a:pPr indent="0" lvl="1" marL="274320" rtl="0" algn="l">
              <a:lnSpc>
                <a:spcPct val="100000"/>
              </a:lnSpc>
              <a:spcBef>
                <a:spcPts val="374"/>
              </a:spcBef>
              <a:spcAft>
                <a:spcPts val="0"/>
              </a:spcAft>
              <a:buSzPct val="70000"/>
              <a:buNone/>
            </a:pPr>
            <a:r>
              <a:t/>
            </a:r>
            <a:endParaRPr/>
          </a:p>
          <a:p>
            <a:pPr indent="-263390" lvl="0" marL="274320" rtl="0" algn="l">
              <a:lnSpc>
                <a:spcPct val="100000"/>
              </a:lnSpc>
              <a:spcBef>
                <a:spcPts val="459"/>
              </a:spcBef>
              <a:spcAft>
                <a:spcPts val="0"/>
              </a:spcAft>
              <a:buSzPct val="85000"/>
              <a:buChar char="⚫"/>
            </a:pPr>
            <a:r>
              <a:rPr b="1" lang="en-CA"/>
              <a:t>Gram –ve bacteria </a:t>
            </a:r>
            <a:r>
              <a:rPr lang="en-CA"/>
              <a:t>have thinner cell walls made with more </a:t>
            </a:r>
            <a:r>
              <a:rPr lang="en-CA"/>
              <a:t>lipopolysaccharides</a:t>
            </a:r>
            <a:r>
              <a:rPr lang="en-CA"/>
              <a:t> (fats &amp; starches)</a:t>
            </a:r>
            <a:endParaRPr/>
          </a:p>
          <a:p>
            <a:pPr indent="-221456" lvl="2" marL="822960" rtl="0" algn="l">
              <a:lnSpc>
                <a:spcPct val="100000"/>
              </a:lnSpc>
              <a:spcBef>
                <a:spcPts val="340"/>
              </a:spcBef>
              <a:spcAft>
                <a:spcPts val="0"/>
              </a:spcAft>
              <a:buSzPct val="75000"/>
              <a:buChar char="⯍"/>
            </a:pPr>
            <a:r>
              <a:rPr lang="en-CA"/>
              <a:t>They will </a:t>
            </a:r>
            <a:r>
              <a:rPr b="1" lang="en-CA"/>
              <a:t>stain pink</a:t>
            </a:r>
            <a:endParaRPr b="1"/>
          </a:p>
          <a:p>
            <a:pPr indent="-221456" lvl="2" marL="822960" rtl="0" algn="l">
              <a:lnSpc>
                <a:spcPct val="100000"/>
              </a:lnSpc>
              <a:spcBef>
                <a:spcPts val="340"/>
              </a:spcBef>
              <a:spcAft>
                <a:spcPts val="0"/>
              </a:spcAft>
              <a:buSzPct val="75000"/>
              <a:buChar char="⯍"/>
            </a:pPr>
            <a:r>
              <a:rPr lang="en-CA"/>
              <a:t>More resistant to antibodies</a:t>
            </a:r>
            <a:endParaRPr/>
          </a:p>
          <a:p>
            <a:pPr indent="-221456" lvl="2" marL="822960" rtl="0" algn="l">
              <a:lnSpc>
                <a:spcPct val="100000"/>
              </a:lnSpc>
              <a:spcBef>
                <a:spcPts val="340"/>
              </a:spcBef>
              <a:spcAft>
                <a:spcPts val="0"/>
              </a:spcAft>
              <a:buSzPct val="75000"/>
              <a:buChar char="⯍"/>
            </a:pPr>
            <a:r>
              <a:rPr lang="en-CA"/>
              <a:t>Release Endotoxins upon cell death leading to fever, chills, &amp; muscle aches or possibly DIC</a:t>
            </a:r>
            <a:endParaRPr/>
          </a:p>
          <a:p>
            <a:pPr indent="-221456" lvl="2" marL="822960" rtl="0" algn="l">
              <a:lnSpc>
                <a:spcPct val="100000"/>
              </a:lnSpc>
              <a:spcBef>
                <a:spcPts val="340"/>
              </a:spcBef>
              <a:spcAft>
                <a:spcPts val="0"/>
              </a:spcAft>
              <a:buSzPct val="75000"/>
              <a:buChar char="⯍"/>
            </a:pPr>
            <a:r>
              <a:rPr lang="en-CA"/>
              <a:t>Eg. Escheria coli, Chlamydia trachomatis, Yersinia pestis, Neisseria gonorrhoeae</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g360879b3991_0_1"/>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FYI: Gram + vs Gram - </a:t>
            </a:r>
            <a:endParaRPr/>
          </a:p>
        </p:txBody>
      </p:sp>
      <p:pic>
        <p:nvPicPr>
          <p:cNvPr id="653" name="Google Shape;653;g360879b3991_0_1"/>
          <p:cNvPicPr preferRelativeResize="0"/>
          <p:nvPr/>
        </p:nvPicPr>
        <p:blipFill>
          <a:blip r:embed="rId3">
            <a:alphaModFix/>
          </a:blip>
          <a:stretch>
            <a:fillRect/>
          </a:stretch>
        </p:blipFill>
        <p:spPr>
          <a:xfrm>
            <a:off x="1885700" y="1527038"/>
            <a:ext cx="5143050" cy="440227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2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Fungi</a:t>
            </a:r>
            <a:endParaRPr/>
          </a:p>
        </p:txBody>
      </p:sp>
      <p:pic>
        <p:nvPicPr>
          <p:cNvPr id="659" name="Google Shape;659;p25"/>
          <p:cNvPicPr preferRelativeResize="0"/>
          <p:nvPr>
            <p:ph idx="1" type="body"/>
          </p:nvPr>
        </p:nvPicPr>
        <p:blipFill rotWithShape="1">
          <a:blip r:embed="rId3">
            <a:alphaModFix/>
          </a:blip>
          <a:srcRect b="0" l="0" r="0" t="0"/>
          <a:stretch/>
        </p:blipFill>
        <p:spPr>
          <a:xfrm>
            <a:off x="539552" y="1527175"/>
            <a:ext cx="8064896" cy="457200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2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Fungi - Opportunistic</a:t>
            </a:r>
            <a:endParaRPr/>
          </a:p>
        </p:txBody>
      </p:sp>
      <p:sp>
        <p:nvSpPr>
          <p:cNvPr id="665" name="Google Shape;665;p2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1700"/>
              <a:buChar char="⚫"/>
            </a:pPr>
            <a:r>
              <a:rPr lang="en-CA" sz="2000"/>
              <a:t>Although</a:t>
            </a:r>
            <a:r>
              <a:rPr b="1" lang="en-CA" sz="2000"/>
              <a:t> fungal diseases (mycoses)</a:t>
            </a:r>
            <a:r>
              <a:rPr lang="en-CA" sz="2000"/>
              <a:t> are relatively rare in humans, we are prone to opportunistic infections from </a:t>
            </a:r>
            <a:r>
              <a:rPr i="1" lang="en-CA" sz="2000"/>
              <a:t>Candida </a:t>
            </a:r>
            <a:r>
              <a:rPr lang="en-CA" sz="2000"/>
              <a:t>and </a:t>
            </a:r>
            <a:r>
              <a:rPr i="1" lang="en-CA" sz="2000"/>
              <a:t>Tinea.</a:t>
            </a:r>
            <a:endParaRPr/>
          </a:p>
          <a:p>
            <a:pPr indent="-274320" lvl="0" marL="274320" rtl="0" algn="l">
              <a:lnSpc>
                <a:spcPct val="100000"/>
              </a:lnSpc>
              <a:spcBef>
                <a:spcPts val="400"/>
              </a:spcBef>
              <a:spcAft>
                <a:spcPts val="0"/>
              </a:spcAft>
              <a:buSzPts val="1700"/>
              <a:buChar char="⚫"/>
            </a:pPr>
            <a:r>
              <a:rPr i="1" lang="en-CA" sz="2000"/>
              <a:t>Candida albicans </a:t>
            </a:r>
            <a:r>
              <a:rPr lang="en-CA" sz="2000"/>
              <a:t>is a normal part of our gut flora, it is present in the mouth, throat &amp; vaginal environments.  It is also present on our skin, esp. in warm, moist areas such as the underarm. When it overgrows, it’s responsible for </a:t>
            </a:r>
            <a:r>
              <a:rPr b="1" lang="en-CA" sz="2000"/>
              <a:t>thrush – </a:t>
            </a:r>
            <a:r>
              <a:rPr lang="en-CA" sz="2000"/>
              <a:t>a candida infection of the mouth &amp; throat, more common in babies and children. Also responsible for </a:t>
            </a:r>
            <a:r>
              <a:rPr b="1" lang="en-CA" sz="2000"/>
              <a:t>vaginal yeast infections &amp; skin yeast infections (heat rash)</a:t>
            </a:r>
            <a:r>
              <a:rPr lang="en-CA" sz="2000"/>
              <a:t>, esp. in any folds of skin. </a:t>
            </a:r>
            <a:endParaRPr/>
          </a:p>
          <a:p>
            <a:pPr indent="-166370" lvl="0" marL="274320" rtl="0" algn="l">
              <a:lnSpc>
                <a:spcPct val="100000"/>
              </a:lnSpc>
              <a:spcBef>
                <a:spcPts val="400"/>
              </a:spcBef>
              <a:spcAft>
                <a:spcPts val="0"/>
              </a:spcAft>
              <a:buSzPts val="1700"/>
              <a:buNone/>
            </a:pPr>
            <a:r>
              <a:t/>
            </a:r>
            <a:endParaRPr sz="2000"/>
          </a:p>
        </p:txBody>
      </p:sp>
      <p:pic>
        <p:nvPicPr>
          <p:cNvPr id="666" name="Google Shape;666;p26"/>
          <p:cNvPicPr preferRelativeResize="0"/>
          <p:nvPr/>
        </p:nvPicPr>
        <p:blipFill rotWithShape="1">
          <a:blip r:embed="rId3">
            <a:alphaModFix/>
          </a:blip>
          <a:srcRect b="0" l="0" r="0" t="0"/>
          <a:stretch/>
        </p:blipFill>
        <p:spPr>
          <a:xfrm>
            <a:off x="2987824" y="4365104"/>
            <a:ext cx="2619375" cy="174307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2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Fungal - opportunistic</a:t>
            </a:r>
            <a:endParaRPr/>
          </a:p>
        </p:txBody>
      </p:sp>
      <p:sp>
        <p:nvSpPr>
          <p:cNvPr id="672" name="Google Shape;672;p27"/>
          <p:cNvSpPr/>
          <p:nvPr/>
        </p:nvSpPr>
        <p:spPr>
          <a:xfrm>
            <a:off x="107504" y="1484785"/>
            <a:ext cx="8784976" cy="461664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1" lang="en-CA" sz="2000" u="none" cap="none" strike="noStrike">
                <a:solidFill>
                  <a:schemeClr val="dk1"/>
                </a:solidFill>
                <a:latin typeface="Georgia"/>
                <a:ea typeface="Georgia"/>
                <a:cs typeface="Georgia"/>
                <a:sym typeface="Georgia"/>
              </a:rPr>
              <a:t> </a:t>
            </a:r>
            <a:r>
              <a:rPr b="1" i="1" lang="en-CA" sz="2400" u="none" cap="none" strike="noStrike">
                <a:solidFill>
                  <a:schemeClr val="dk1"/>
                </a:solidFill>
                <a:latin typeface="Georgia"/>
                <a:ea typeface="Georgia"/>
                <a:cs typeface="Georgia"/>
                <a:sym typeface="Georgia"/>
              </a:rPr>
              <a:t>Tinea</a:t>
            </a:r>
            <a:r>
              <a:rPr b="0" i="1" lang="en-CA" sz="2400" u="none" cap="none" strike="noStrike">
                <a:solidFill>
                  <a:schemeClr val="dk1"/>
                </a:solidFill>
                <a:latin typeface="Georgia"/>
                <a:ea typeface="Georgia"/>
                <a:cs typeface="Georgia"/>
                <a:sym typeface="Georgia"/>
              </a:rPr>
              <a:t> spp. </a:t>
            </a:r>
            <a:r>
              <a:rPr b="0" i="0" lang="en-CA" sz="2400" u="none" cap="none" strike="noStrike">
                <a:solidFill>
                  <a:schemeClr val="dk1"/>
                </a:solidFill>
                <a:latin typeface="Georgia"/>
                <a:ea typeface="Georgia"/>
                <a:cs typeface="Georgia"/>
                <a:sym typeface="Georgia"/>
              </a:rPr>
              <a:t>are fungal varieties that cause skin infections of various areas.  </a:t>
            </a:r>
            <a:r>
              <a:rPr b="1" i="1" lang="en-CA" sz="2400" u="none" cap="none" strike="noStrike">
                <a:solidFill>
                  <a:schemeClr val="dk1"/>
                </a:solidFill>
                <a:latin typeface="Georgia"/>
                <a:ea typeface="Georgia"/>
                <a:cs typeface="Georgia"/>
                <a:sym typeface="Georgia"/>
              </a:rPr>
              <a:t>Tinea pedis</a:t>
            </a:r>
            <a:r>
              <a:rPr b="0" i="1" lang="en-CA" sz="2400" u="none" cap="none" strike="noStrike">
                <a:solidFill>
                  <a:schemeClr val="dk1"/>
                </a:solidFill>
                <a:latin typeface="Georgia"/>
                <a:ea typeface="Georgia"/>
                <a:cs typeface="Georgia"/>
                <a:sym typeface="Georgia"/>
              </a:rPr>
              <a:t> </a:t>
            </a:r>
            <a:r>
              <a:rPr b="0" i="0" lang="en-CA" sz="2400" u="none" cap="none" strike="noStrike">
                <a:solidFill>
                  <a:schemeClr val="dk1"/>
                </a:solidFill>
                <a:latin typeface="Georgia"/>
                <a:ea typeface="Georgia"/>
                <a:cs typeface="Georgia"/>
                <a:sym typeface="Georgia"/>
              </a:rPr>
              <a:t>is athlete’s foot, </a:t>
            </a:r>
            <a:r>
              <a:rPr b="1" i="1" lang="en-CA" sz="2400" u="none" cap="none" strike="noStrike">
                <a:solidFill>
                  <a:schemeClr val="dk1"/>
                </a:solidFill>
                <a:latin typeface="Georgia"/>
                <a:ea typeface="Georgia"/>
                <a:cs typeface="Georgia"/>
                <a:sym typeface="Georgia"/>
              </a:rPr>
              <a:t>Tinea unguium</a:t>
            </a:r>
            <a:r>
              <a:rPr b="0" i="1" lang="en-CA" sz="2400" u="none" cap="none" strike="noStrike">
                <a:solidFill>
                  <a:schemeClr val="dk1"/>
                </a:solidFill>
                <a:latin typeface="Georgia"/>
                <a:ea typeface="Georgia"/>
                <a:cs typeface="Georgia"/>
                <a:sym typeface="Georgia"/>
              </a:rPr>
              <a:t> </a:t>
            </a:r>
            <a:r>
              <a:rPr b="0" i="0" lang="en-CA" sz="2400" u="none" cap="none" strike="noStrike">
                <a:solidFill>
                  <a:schemeClr val="dk1"/>
                </a:solidFill>
                <a:latin typeface="Georgia"/>
                <a:ea typeface="Georgia"/>
                <a:cs typeface="Georgia"/>
                <a:sym typeface="Georgia"/>
              </a:rPr>
              <a:t>is a nail infection, </a:t>
            </a:r>
            <a:r>
              <a:rPr b="1" i="1" lang="en-CA" sz="2400" u="none" cap="none" strike="noStrike">
                <a:solidFill>
                  <a:schemeClr val="dk1"/>
                </a:solidFill>
                <a:latin typeface="Georgia"/>
                <a:ea typeface="Georgia"/>
                <a:cs typeface="Georgia"/>
                <a:sym typeface="Georgia"/>
              </a:rPr>
              <a:t>Tinea cruris </a:t>
            </a:r>
            <a:r>
              <a:rPr b="0" i="0" lang="en-CA" sz="2400" u="none" cap="none" strike="noStrike">
                <a:solidFill>
                  <a:schemeClr val="dk1"/>
                </a:solidFill>
                <a:latin typeface="Georgia"/>
                <a:ea typeface="Georgia"/>
                <a:cs typeface="Georgia"/>
                <a:sym typeface="Georgia"/>
              </a:rPr>
              <a:t>causes jock itch &amp; </a:t>
            </a:r>
            <a:r>
              <a:rPr b="1" i="1" lang="en-CA" sz="2400" u="none" cap="none" strike="noStrike">
                <a:solidFill>
                  <a:schemeClr val="dk1"/>
                </a:solidFill>
                <a:latin typeface="Georgia"/>
                <a:ea typeface="Georgia"/>
                <a:cs typeface="Georgia"/>
                <a:sym typeface="Georgia"/>
              </a:rPr>
              <a:t>Tinea corporis</a:t>
            </a:r>
            <a:r>
              <a:rPr b="0" i="1" lang="en-CA" sz="2400" u="none" cap="none" strike="noStrike">
                <a:solidFill>
                  <a:schemeClr val="dk1"/>
                </a:solidFill>
                <a:latin typeface="Georgia"/>
                <a:ea typeface="Georgia"/>
                <a:cs typeface="Georgia"/>
                <a:sym typeface="Georgia"/>
              </a:rPr>
              <a:t> </a:t>
            </a:r>
            <a:r>
              <a:rPr b="0" i="0" lang="en-CA" sz="2400" u="none" cap="none" strike="noStrike">
                <a:solidFill>
                  <a:schemeClr val="dk1"/>
                </a:solidFill>
                <a:latin typeface="Georgia"/>
                <a:ea typeface="Georgia"/>
                <a:cs typeface="Georgia"/>
                <a:sym typeface="Georgia"/>
              </a:rPr>
              <a:t>is ringworm</a:t>
            </a:r>
            <a:r>
              <a:rPr b="0" i="1" lang="en-CA" sz="2000" u="none" cap="none" strike="noStrike">
                <a:solidFill>
                  <a:schemeClr val="dk1"/>
                </a:solidFill>
                <a:latin typeface="Georgia"/>
                <a:ea typeface="Georgia"/>
                <a:cs typeface="Georgia"/>
                <a:sym typeface="Georgia"/>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1"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t/>
            </a:r>
            <a:endParaRPr b="0" i="1"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t/>
            </a:r>
            <a:endParaRPr b="0" i="1"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rPr b="0" i="0" lang="en-CA" sz="2000" u="none" cap="none" strike="noStrike">
                <a:solidFill>
                  <a:schemeClr val="dk1"/>
                </a:solidFill>
                <a:latin typeface="Georgia"/>
                <a:ea typeface="Georgia"/>
                <a:cs typeface="Georgia"/>
                <a:sym typeface="Georgia"/>
              </a:rPr>
              <a:t>    Topical or oral antifungal medications such as fluconazole/Diflucan,  nystatin, &amp; miconazole (Monistat) are usually effective treatments</a:t>
            </a:r>
            <a:r>
              <a:rPr lang="en-CA" sz="2000">
                <a:solidFill>
                  <a:schemeClr val="dk1"/>
                </a:solidFill>
                <a:latin typeface="Georgia"/>
                <a:ea typeface="Georgia"/>
                <a:cs typeface="Georgia"/>
                <a:sym typeface="Georgia"/>
              </a:rPr>
              <a:t>, a</a:t>
            </a:r>
            <a:r>
              <a:rPr b="0" i="0" lang="en-CA" sz="2000" u="none" cap="none" strike="noStrike">
                <a:solidFill>
                  <a:schemeClr val="dk1"/>
                </a:solidFill>
                <a:latin typeface="Georgia"/>
                <a:ea typeface="Georgia"/>
                <a:cs typeface="Georgia"/>
                <a:sym typeface="Georgia"/>
              </a:rPr>
              <a:t>lthough these infections may reoccur &amp; may take a while to resolve.</a:t>
            </a:r>
            <a:endParaRPr b="0" i="0" sz="1400" u="none" cap="none" strike="noStrike">
              <a:solidFill>
                <a:srgbClr val="000000"/>
              </a:solidFill>
              <a:latin typeface="Arial"/>
              <a:ea typeface="Arial"/>
              <a:cs typeface="Arial"/>
              <a:sym typeface="Arial"/>
            </a:endParaRPr>
          </a:p>
        </p:txBody>
      </p:sp>
      <p:pic>
        <p:nvPicPr>
          <p:cNvPr id="673" name="Google Shape;673;p27"/>
          <p:cNvPicPr preferRelativeResize="0"/>
          <p:nvPr/>
        </p:nvPicPr>
        <p:blipFill rotWithShape="1">
          <a:blip r:embed="rId3">
            <a:alphaModFix/>
          </a:blip>
          <a:srcRect b="0" l="0" r="0" t="0"/>
          <a:stretch/>
        </p:blipFill>
        <p:spPr>
          <a:xfrm>
            <a:off x="539552" y="3076699"/>
            <a:ext cx="2466975" cy="1847850"/>
          </a:xfrm>
          <a:prstGeom prst="rect">
            <a:avLst/>
          </a:prstGeom>
          <a:noFill/>
          <a:ln>
            <a:noFill/>
          </a:ln>
        </p:spPr>
      </p:pic>
      <p:pic>
        <p:nvPicPr>
          <p:cNvPr id="674" name="Google Shape;674;p27"/>
          <p:cNvPicPr preferRelativeResize="0"/>
          <p:nvPr/>
        </p:nvPicPr>
        <p:blipFill rotWithShape="1">
          <a:blip r:embed="rId4">
            <a:alphaModFix/>
          </a:blip>
          <a:srcRect b="0" l="0" r="0" t="0"/>
          <a:stretch/>
        </p:blipFill>
        <p:spPr>
          <a:xfrm>
            <a:off x="3342704" y="2952874"/>
            <a:ext cx="2314575" cy="1971675"/>
          </a:xfrm>
          <a:prstGeom prst="rect">
            <a:avLst/>
          </a:prstGeom>
          <a:noFill/>
          <a:ln>
            <a:noFill/>
          </a:ln>
        </p:spPr>
      </p:pic>
      <p:pic>
        <p:nvPicPr>
          <p:cNvPr id="675" name="Google Shape;675;p27"/>
          <p:cNvPicPr preferRelativeResize="0"/>
          <p:nvPr/>
        </p:nvPicPr>
        <p:blipFill rotWithShape="1">
          <a:blip r:embed="rId5">
            <a:alphaModFix/>
          </a:blip>
          <a:srcRect b="0" l="0" r="0" t="0"/>
          <a:stretch/>
        </p:blipFill>
        <p:spPr>
          <a:xfrm>
            <a:off x="6012160" y="2952874"/>
            <a:ext cx="1774701" cy="2054917"/>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28"/>
          <p:cNvSpPr txBox="1"/>
          <p:nvPr>
            <p:ph type="title"/>
          </p:nvPr>
        </p:nvSpPr>
        <p:spPr>
          <a:xfrm>
            <a:off x="304802" y="1750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Parasites- Helminths </a:t>
            </a:r>
            <a:r>
              <a:rPr lang="en-CA" sz="2600"/>
              <a:t>(AKA Nematodes/Worms)</a:t>
            </a:r>
            <a:endParaRPr sz="2600"/>
          </a:p>
        </p:txBody>
      </p:sp>
      <p:sp>
        <p:nvSpPr>
          <p:cNvPr id="681" name="Google Shape;681;p28"/>
          <p:cNvSpPr txBox="1"/>
          <p:nvPr>
            <p:ph idx="1" type="body"/>
          </p:nvPr>
        </p:nvSpPr>
        <p:spPr>
          <a:xfrm>
            <a:off x="301750" y="1313225"/>
            <a:ext cx="5024100" cy="5380500"/>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lnSpc>
                <a:spcPct val="100000"/>
              </a:lnSpc>
              <a:spcBef>
                <a:spcPts val="0"/>
              </a:spcBef>
              <a:spcAft>
                <a:spcPts val="0"/>
              </a:spcAft>
              <a:buNone/>
            </a:pPr>
            <a:r>
              <a:t/>
            </a:r>
            <a:endParaRPr sz="3304"/>
          </a:p>
          <a:p>
            <a:pPr indent="0" lvl="0" marL="457200" rtl="0" algn="l">
              <a:lnSpc>
                <a:spcPct val="100000"/>
              </a:lnSpc>
              <a:spcBef>
                <a:spcPts val="0"/>
              </a:spcBef>
              <a:spcAft>
                <a:spcPts val="0"/>
              </a:spcAft>
              <a:buNone/>
            </a:pPr>
            <a:r>
              <a:t/>
            </a:r>
            <a:endParaRPr sz="3304"/>
          </a:p>
          <a:p>
            <a:pPr indent="-296135" lvl="0" marL="274320" rtl="0" algn="l">
              <a:lnSpc>
                <a:spcPct val="100000"/>
              </a:lnSpc>
              <a:spcBef>
                <a:spcPts val="350"/>
              </a:spcBef>
              <a:spcAft>
                <a:spcPts val="0"/>
              </a:spcAft>
              <a:buSzPct val="88652"/>
              <a:buFont typeface="Georgia"/>
              <a:buChar char="⚫"/>
            </a:pPr>
            <a:r>
              <a:rPr b="1" lang="en-CA" sz="3304"/>
              <a:t>A parasite is any organism that lives and feeds off of another organism</a:t>
            </a:r>
            <a:endParaRPr b="1" sz="3304"/>
          </a:p>
          <a:p>
            <a:pPr indent="0" lvl="0" marL="457200" rtl="0" algn="l">
              <a:lnSpc>
                <a:spcPct val="100000"/>
              </a:lnSpc>
              <a:spcBef>
                <a:spcPts val="350"/>
              </a:spcBef>
              <a:spcAft>
                <a:spcPts val="0"/>
              </a:spcAft>
              <a:buNone/>
            </a:pPr>
            <a:r>
              <a:t/>
            </a:r>
            <a:endParaRPr b="1" sz="3304"/>
          </a:p>
          <a:p>
            <a:pPr indent="-296135" lvl="0" marL="274320" rtl="0" algn="l">
              <a:lnSpc>
                <a:spcPct val="100000"/>
              </a:lnSpc>
              <a:spcBef>
                <a:spcPts val="350"/>
              </a:spcBef>
              <a:spcAft>
                <a:spcPts val="0"/>
              </a:spcAft>
              <a:buSzPct val="88652"/>
              <a:buFont typeface="Georgia"/>
              <a:buChar char="⚫"/>
            </a:pPr>
            <a:r>
              <a:rPr lang="en-CA" sz="3304"/>
              <a:t>Some examples of </a:t>
            </a:r>
            <a:r>
              <a:rPr b="1" lang="en-CA" sz="3304"/>
              <a:t>helminth</a:t>
            </a:r>
            <a:r>
              <a:rPr lang="en-CA" sz="3304"/>
              <a:t> parasites include roundworms, tapeworms, pinworms, whipworms, hookworms, and more. Because parasites come in so many different shapes and sizes, they can cause a very wide range of problems. Some consume your food, leaving you hungry after every meal and unable to gain weight. </a:t>
            </a:r>
            <a:endParaRPr sz="3304"/>
          </a:p>
          <a:p>
            <a:pPr indent="-296135" lvl="0" marL="274320" rtl="0" algn="l">
              <a:lnSpc>
                <a:spcPct val="100000"/>
              </a:lnSpc>
              <a:spcBef>
                <a:spcPts val="350"/>
              </a:spcBef>
              <a:spcAft>
                <a:spcPts val="0"/>
              </a:spcAft>
              <a:buSzPct val="88652"/>
              <a:buFont typeface="Georgia"/>
              <a:buChar char="⚫"/>
            </a:pPr>
            <a:r>
              <a:rPr lang="en-CA" sz="3304"/>
              <a:t>Others feed off of your red blood cells, causing anemia. Some lay eggs that can cause itching, irritability, and even insomnia</a:t>
            </a:r>
            <a:endParaRPr sz="3304"/>
          </a:p>
          <a:p>
            <a:pPr indent="-179863" lvl="0" marL="274320" rtl="0" algn="l">
              <a:lnSpc>
                <a:spcPct val="100000"/>
              </a:lnSpc>
              <a:spcBef>
                <a:spcPts val="350"/>
              </a:spcBef>
              <a:spcAft>
                <a:spcPts val="0"/>
              </a:spcAft>
              <a:buSzPct val="75815"/>
              <a:buNone/>
            </a:pPr>
            <a:r>
              <a:t/>
            </a:r>
            <a:endParaRPr sz="2802"/>
          </a:p>
        </p:txBody>
      </p:sp>
      <p:pic>
        <p:nvPicPr>
          <p:cNvPr descr="C:\Users\student31\AppData\Local\Microsoft\Windows\INetCache\IE\DLQJM873\260px-Nerr0328[1].jpg" id="682" name="Google Shape;682;p28"/>
          <p:cNvPicPr preferRelativeResize="0"/>
          <p:nvPr>
            <p:ph idx="2" type="body"/>
          </p:nvPr>
        </p:nvPicPr>
        <p:blipFill rotWithShape="1">
          <a:blip r:embed="rId3">
            <a:alphaModFix/>
          </a:blip>
          <a:srcRect b="0" l="0" r="0" t="0"/>
          <a:stretch/>
        </p:blipFill>
        <p:spPr>
          <a:xfrm>
            <a:off x="5560910" y="1666275"/>
            <a:ext cx="2476500" cy="2043385"/>
          </a:xfrm>
          <a:prstGeom prst="rect">
            <a:avLst/>
          </a:prstGeom>
          <a:noFill/>
          <a:ln>
            <a:noFill/>
          </a:ln>
        </p:spPr>
      </p:pic>
      <p:sp>
        <p:nvSpPr>
          <p:cNvPr id="683" name="Google Shape;683;p28"/>
          <p:cNvSpPr txBox="1"/>
          <p:nvPr/>
        </p:nvSpPr>
        <p:spPr>
          <a:xfrm>
            <a:off x="5584350" y="4345845"/>
            <a:ext cx="2476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sng" cap="none" strike="noStrike">
                <a:solidFill>
                  <a:schemeClr val="dk1"/>
                </a:solidFill>
                <a:latin typeface="Georgia"/>
                <a:ea typeface="Georgia"/>
                <a:cs typeface="Georgia"/>
                <a:sym typeface="Georgia"/>
                <a:hlinkClick r:id="rId4">
                  <a:extLst>
                    <a:ext uri="{A12FA001-AC4F-418D-AE19-62706E023703}">
                      <ahyp:hlinkClr val="tx"/>
                    </a:ext>
                  </a:extLst>
                </a:hlinkClick>
              </a:rPr>
              <a:t>https://youtu.be/ABeBqbBy2Lo</a:t>
            </a:r>
            <a:endParaRPr b="0" i="0" sz="1800" u="none" cap="none" strike="noStrike">
              <a:solidFill>
                <a:schemeClr val="dk1"/>
              </a:solidFill>
              <a:latin typeface="Georgia"/>
              <a:ea typeface="Georgia"/>
              <a:cs typeface="Georgia"/>
              <a:sym typeface="Georgia"/>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2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Parasites - Protozoa</a:t>
            </a:r>
            <a:endParaRPr/>
          </a:p>
        </p:txBody>
      </p:sp>
      <p:sp>
        <p:nvSpPr>
          <p:cNvPr id="689" name="Google Shape;689;p29"/>
          <p:cNvSpPr txBox="1"/>
          <p:nvPr>
            <p:ph idx="1" type="body"/>
          </p:nvPr>
        </p:nvSpPr>
        <p:spPr>
          <a:xfrm>
            <a:off x="301750" y="1371600"/>
            <a:ext cx="4270200" cy="49686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b="1" i="1" lang="en-CA"/>
              <a:t>Single cell organisms</a:t>
            </a:r>
            <a:r>
              <a:rPr lang="en-CA"/>
              <a:t> –not all protozoa are parasitic.</a:t>
            </a:r>
            <a:endParaRPr/>
          </a:p>
          <a:p>
            <a:pPr indent="-274347" lvl="0" marL="274320" rtl="0" algn="l">
              <a:lnSpc>
                <a:spcPct val="100000"/>
              </a:lnSpc>
              <a:spcBef>
                <a:spcPts val="0"/>
              </a:spcBef>
              <a:spcAft>
                <a:spcPts val="0"/>
              </a:spcAft>
              <a:buSzPct val="85000"/>
              <a:buChar char="●"/>
            </a:pPr>
            <a:r>
              <a:rPr b="1" i="1" lang="en-CA"/>
              <a:t>Amoeba:</a:t>
            </a:r>
            <a:r>
              <a:rPr lang="en-CA"/>
              <a:t> move with pseudopods</a:t>
            </a:r>
            <a:endParaRPr/>
          </a:p>
          <a:p>
            <a:pPr indent="-274347" lvl="0" marL="274320" rtl="0" algn="l">
              <a:lnSpc>
                <a:spcPct val="100000"/>
              </a:lnSpc>
              <a:spcBef>
                <a:spcPts val="462"/>
              </a:spcBef>
              <a:spcAft>
                <a:spcPts val="0"/>
              </a:spcAft>
              <a:buSzPct val="85000"/>
              <a:buChar char="●"/>
            </a:pPr>
            <a:r>
              <a:rPr b="1" i="1" lang="en-CA"/>
              <a:t>Flagellates</a:t>
            </a:r>
            <a:r>
              <a:rPr lang="en-CA"/>
              <a:t>: move with a single tail like structure</a:t>
            </a:r>
            <a:endParaRPr/>
          </a:p>
          <a:p>
            <a:pPr indent="-274347" lvl="0" marL="274320" rtl="0" algn="l">
              <a:lnSpc>
                <a:spcPct val="100000"/>
              </a:lnSpc>
              <a:spcBef>
                <a:spcPts val="462"/>
              </a:spcBef>
              <a:spcAft>
                <a:spcPts val="0"/>
              </a:spcAft>
              <a:buSzPct val="85000"/>
              <a:buChar char="●"/>
            </a:pPr>
            <a:r>
              <a:rPr b="1" i="1" lang="en-CA"/>
              <a:t>Ciliates </a:t>
            </a:r>
            <a:r>
              <a:rPr lang="en-CA"/>
              <a:t>(move by beating multiple hair-like structures)</a:t>
            </a:r>
            <a:endParaRPr/>
          </a:p>
          <a:p>
            <a:pPr indent="-274347" lvl="0" marL="274320" rtl="0" algn="l">
              <a:lnSpc>
                <a:spcPct val="100000"/>
              </a:lnSpc>
              <a:spcBef>
                <a:spcPts val="462"/>
              </a:spcBef>
              <a:spcAft>
                <a:spcPts val="0"/>
              </a:spcAft>
              <a:buSzPct val="85000"/>
              <a:buChar char="●"/>
            </a:pPr>
            <a:r>
              <a:rPr lang="en-CA"/>
              <a:t>Can live in soil, water, moss. Can survive in resting cysts during dry periods.</a:t>
            </a:r>
            <a:endParaRPr/>
          </a:p>
          <a:p>
            <a:pPr indent="-274347" lvl="0" marL="274320" rtl="0" algn="l">
              <a:lnSpc>
                <a:spcPct val="100000"/>
              </a:lnSpc>
              <a:spcBef>
                <a:spcPts val="462"/>
              </a:spcBef>
              <a:spcAft>
                <a:spcPts val="0"/>
              </a:spcAft>
              <a:buSzPct val="85000"/>
              <a:buChar char="●"/>
            </a:pPr>
            <a:r>
              <a:rPr lang="en-CA"/>
              <a:t>Not all protozoa are parasites- about 1/3rd of protozoans are parasites</a:t>
            </a:r>
            <a:endParaRPr/>
          </a:p>
        </p:txBody>
      </p:sp>
      <p:sp>
        <p:nvSpPr>
          <p:cNvPr id="690" name="Google Shape;690;p29"/>
          <p:cNvSpPr txBox="1"/>
          <p:nvPr>
            <p:ph idx="2" type="body"/>
          </p:nvPr>
        </p:nvSpPr>
        <p:spPr>
          <a:xfrm>
            <a:off x="4776177" y="1371600"/>
            <a:ext cx="4038600" cy="4681728"/>
          </a:xfrm>
          <a:prstGeom prst="rect">
            <a:avLst/>
          </a:prstGeom>
          <a:noFill/>
          <a:ln>
            <a:noFill/>
          </a:ln>
        </p:spPr>
        <p:txBody>
          <a:bodyPr anchorCtr="0" anchor="t" bIns="45700" lIns="91425" spcFirstLastPara="1" rIns="91425" wrap="square" tIns="45700">
            <a:normAutofit lnSpcReduction="20000"/>
          </a:bodyPr>
          <a:lstStyle/>
          <a:p>
            <a:pPr indent="-284467" lvl="0" marL="274320" rtl="0" algn="l">
              <a:lnSpc>
                <a:spcPct val="100000"/>
              </a:lnSpc>
              <a:spcBef>
                <a:spcPts val="0"/>
              </a:spcBef>
              <a:spcAft>
                <a:spcPts val="0"/>
              </a:spcAft>
              <a:buSzPts val="2125"/>
              <a:buChar char="●"/>
            </a:pPr>
            <a:r>
              <a:rPr lang="en-CA"/>
              <a:t>-Cause serious disease that affects many people around the world –</a:t>
            </a:r>
            <a:endParaRPr/>
          </a:p>
          <a:p>
            <a:pPr indent="-284467" lvl="0" marL="274320" rtl="0" algn="l">
              <a:lnSpc>
                <a:spcPct val="100000"/>
              </a:lnSpc>
              <a:spcBef>
                <a:spcPts val="462"/>
              </a:spcBef>
              <a:spcAft>
                <a:spcPts val="0"/>
              </a:spcAft>
              <a:buSzPts val="2125"/>
              <a:buChar char="●"/>
            </a:pPr>
            <a:r>
              <a:rPr lang="en-CA"/>
              <a:t>African </a:t>
            </a:r>
            <a:r>
              <a:rPr lang="en-CA"/>
              <a:t>Trypanosomiasis</a:t>
            </a:r>
            <a:r>
              <a:rPr lang="en-CA"/>
              <a:t> “Sleeping Sickness”</a:t>
            </a:r>
            <a:endParaRPr/>
          </a:p>
          <a:p>
            <a:pPr indent="-284467" lvl="0" marL="274320" rtl="0" algn="l">
              <a:lnSpc>
                <a:spcPct val="100000"/>
              </a:lnSpc>
              <a:spcBef>
                <a:spcPts val="462"/>
              </a:spcBef>
              <a:spcAft>
                <a:spcPts val="0"/>
              </a:spcAft>
              <a:buSzPts val="2125"/>
              <a:buChar char="●"/>
            </a:pPr>
            <a:r>
              <a:rPr lang="en-CA"/>
              <a:t>Amoebic dysentery</a:t>
            </a:r>
            <a:endParaRPr/>
          </a:p>
          <a:p>
            <a:pPr indent="-284467" lvl="0" marL="274320" rtl="0" algn="l">
              <a:lnSpc>
                <a:spcPct val="100000"/>
              </a:lnSpc>
              <a:spcBef>
                <a:spcPts val="462"/>
              </a:spcBef>
              <a:spcAft>
                <a:spcPts val="0"/>
              </a:spcAft>
              <a:buSzPts val="2125"/>
              <a:buChar char="●"/>
            </a:pPr>
            <a:r>
              <a:rPr b="1" lang="en-CA"/>
              <a:t>Toxoplasmosis </a:t>
            </a:r>
            <a:r>
              <a:rPr lang="en-CA" u="sng">
                <a:solidFill>
                  <a:schemeClr val="hlink"/>
                </a:solidFill>
                <a:hlinkClick r:id="rId3"/>
              </a:rPr>
              <a:t>https://youtu.be/uOBw_zK3BJ4</a:t>
            </a:r>
            <a:endParaRPr/>
          </a:p>
          <a:p>
            <a:pPr indent="-284467" lvl="0" marL="274320" rtl="0" algn="l">
              <a:lnSpc>
                <a:spcPct val="100000"/>
              </a:lnSpc>
              <a:spcBef>
                <a:spcPts val="462"/>
              </a:spcBef>
              <a:spcAft>
                <a:spcPts val="0"/>
              </a:spcAft>
              <a:buSzPts val="2125"/>
              <a:buChar char="●"/>
            </a:pPr>
            <a:r>
              <a:rPr b="1" lang="en-CA"/>
              <a:t>Giardia </a:t>
            </a:r>
            <a:r>
              <a:rPr b="1" lang="en-CA" u="sng">
                <a:solidFill>
                  <a:schemeClr val="hlink"/>
                </a:solidFill>
                <a:hlinkClick r:id="rId4"/>
              </a:rPr>
              <a:t>https://youtu.be/jlvXtvWm80A?feature=shared</a:t>
            </a:r>
            <a:endParaRPr b="1"/>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g36712e3b745_0_0"/>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Parasites - Protozoa</a:t>
            </a:r>
            <a:endParaRPr/>
          </a:p>
        </p:txBody>
      </p:sp>
      <p:sp>
        <p:nvSpPr>
          <p:cNvPr id="697" name="Google Shape;697;g36712e3b745_0_0"/>
          <p:cNvSpPr txBox="1"/>
          <p:nvPr>
            <p:ph idx="1" type="body"/>
          </p:nvPr>
        </p:nvSpPr>
        <p:spPr>
          <a:xfrm>
            <a:off x="301750" y="1371600"/>
            <a:ext cx="4038600" cy="5668800"/>
          </a:xfrm>
          <a:prstGeom prst="rect">
            <a:avLst/>
          </a:prstGeom>
        </p:spPr>
        <p:txBody>
          <a:bodyPr anchorCtr="0" anchor="t" bIns="45700" lIns="91425" spcFirstLastPara="1" rIns="91425" wrap="square" tIns="45700">
            <a:normAutofit fontScale="70000" lnSpcReduction="20000"/>
          </a:bodyPr>
          <a:lstStyle/>
          <a:p>
            <a:pPr indent="0" lvl="0" marL="0" rtl="0" algn="l">
              <a:spcBef>
                <a:spcPts val="500"/>
              </a:spcBef>
              <a:spcAft>
                <a:spcPts val="0"/>
              </a:spcAft>
              <a:buNone/>
            </a:pPr>
            <a:r>
              <a:rPr b="1" lang="en-CA" sz="2928"/>
              <a:t>Malaria –</a:t>
            </a:r>
            <a:endParaRPr b="1" sz="2928"/>
          </a:p>
          <a:p>
            <a:pPr indent="0" lvl="0" marL="0" rtl="0" algn="l">
              <a:spcBef>
                <a:spcPts val="500"/>
              </a:spcBef>
              <a:spcAft>
                <a:spcPts val="0"/>
              </a:spcAft>
              <a:buNone/>
            </a:pPr>
            <a:r>
              <a:t/>
            </a:r>
            <a:endParaRPr/>
          </a:p>
          <a:p>
            <a:pPr indent="0" lvl="0" marL="0" rtl="0" algn="l">
              <a:spcBef>
                <a:spcPts val="500"/>
              </a:spcBef>
              <a:spcAft>
                <a:spcPts val="0"/>
              </a:spcAft>
              <a:buNone/>
            </a:pPr>
            <a:r>
              <a:rPr lang="en-CA"/>
              <a:t>The </a:t>
            </a:r>
            <a:r>
              <a:rPr i="1" lang="en-CA"/>
              <a:t>Anopheles</a:t>
            </a:r>
            <a:r>
              <a:rPr lang="en-CA"/>
              <a:t> mosquito transmits the </a:t>
            </a:r>
            <a:r>
              <a:rPr i="1" lang="en-CA"/>
              <a:t>Plasmodium</a:t>
            </a:r>
            <a:r>
              <a:rPr lang="en-CA"/>
              <a:t> protozoa that causes malaria.</a:t>
            </a:r>
            <a:endParaRPr/>
          </a:p>
          <a:p>
            <a:pPr indent="0" lvl="0" marL="0" rtl="0" algn="l">
              <a:spcBef>
                <a:spcPts val="500"/>
              </a:spcBef>
              <a:spcAft>
                <a:spcPts val="0"/>
              </a:spcAft>
              <a:buNone/>
            </a:pPr>
            <a:r>
              <a:rPr lang="en-CA"/>
              <a:t>Symptoms of the disease will occur in humans about 10 - 15 days after the mosquito bite. </a:t>
            </a:r>
            <a:endParaRPr/>
          </a:p>
          <a:p>
            <a:pPr indent="0" lvl="0" marL="0" rtl="0" algn="l">
              <a:spcBef>
                <a:spcPts val="500"/>
              </a:spcBef>
              <a:spcAft>
                <a:spcPts val="0"/>
              </a:spcAft>
              <a:buNone/>
            </a:pPr>
            <a:r>
              <a:t/>
            </a:r>
            <a:endParaRPr/>
          </a:p>
          <a:p>
            <a:pPr indent="0" lvl="0" marL="0" rtl="0" algn="l">
              <a:spcBef>
                <a:spcPts val="500"/>
              </a:spcBef>
              <a:spcAft>
                <a:spcPts val="0"/>
              </a:spcAft>
              <a:buNone/>
            </a:pPr>
            <a:r>
              <a:rPr lang="en-CA"/>
              <a:t>Symptoms include: high fever, fatigue, and headaches but it can progress to jaundice, seizures, coma and death</a:t>
            </a:r>
            <a:endParaRPr/>
          </a:p>
          <a:p>
            <a:pPr indent="0" lvl="0" marL="0" rtl="0" algn="l">
              <a:spcBef>
                <a:spcPts val="500"/>
              </a:spcBef>
              <a:spcAft>
                <a:spcPts val="0"/>
              </a:spcAft>
              <a:buNone/>
            </a:pPr>
            <a:r>
              <a:t/>
            </a:r>
            <a:endParaRPr/>
          </a:p>
          <a:p>
            <a:pPr indent="0" lvl="0" marL="0" rtl="0" algn="l">
              <a:spcBef>
                <a:spcPts val="500"/>
              </a:spcBef>
              <a:spcAft>
                <a:spcPts val="0"/>
              </a:spcAft>
              <a:buNone/>
            </a:pPr>
            <a:r>
              <a:rPr lang="en-CA"/>
              <a:t>It remains a leading cause of death in sub-Saharan Africa. In 2023, there were 263 million cases and 597 000 deaths from malaria worldwide.</a:t>
            </a:r>
            <a:endParaRPr/>
          </a:p>
          <a:p>
            <a:pPr indent="0" lvl="0" marL="0" rtl="0" algn="l">
              <a:spcBef>
                <a:spcPts val="500"/>
              </a:spcBef>
              <a:spcAft>
                <a:spcPts val="0"/>
              </a:spcAft>
              <a:buNone/>
            </a:pPr>
            <a:r>
              <a:t/>
            </a:r>
            <a:endParaRPr/>
          </a:p>
          <a:p>
            <a:pPr indent="0" lvl="0" marL="0" rtl="0" algn="l">
              <a:spcBef>
                <a:spcPts val="500"/>
              </a:spcBef>
              <a:spcAft>
                <a:spcPts val="0"/>
              </a:spcAft>
              <a:buNone/>
            </a:pPr>
            <a:r>
              <a:rPr lang="en-CA"/>
              <a:t> </a:t>
            </a:r>
            <a:r>
              <a:rPr lang="en-CA" u="sng">
                <a:solidFill>
                  <a:schemeClr val="hlink"/>
                </a:solidFill>
                <a:hlinkClick r:id="rId3"/>
              </a:rPr>
              <a:t>https://youtu.be/qw6jnFqZ-Hk</a:t>
            </a:r>
            <a:endParaRPr/>
          </a:p>
          <a:p>
            <a:pPr indent="0" lvl="0" marL="0" rtl="0" algn="l">
              <a:spcBef>
                <a:spcPts val="500"/>
              </a:spcBef>
              <a:spcAft>
                <a:spcPts val="0"/>
              </a:spcAft>
              <a:buNone/>
            </a:pPr>
            <a:r>
              <a:t/>
            </a:r>
            <a:endParaRPr/>
          </a:p>
          <a:p>
            <a:pPr indent="0" lvl="0" marL="0" rtl="0" algn="l">
              <a:spcBef>
                <a:spcPts val="500"/>
              </a:spcBef>
              <a:spcAft>
                <a:spcPts val="0"/>
              </a:spcAft>
              <a:buNone/>
            </a:pPr>
            <a:r>
              <a:t/>
            </a:r>
            <a:endParaRPr/>
          </a:p>
        </p:txBody>
      </p:sp>
      <p:pic>
        <p:nvPicPr>
          <p:cNvPr id="698" name="Google Shape;698;g36712e3b745_0_0"/>
          <p:cNvPicPr preferRelativeResize="0"/>
          <p:nvPr/>
        </p:nvPicPr>
        <p:blipFill>
          <a:blip r:embed="rId4">
            <a:alphaModFix/>
          </a:blip>
          <a:stretch>
            <a:fillRect/>
          </a:stretch>
        </p:blipFill>
        <p:spPr>
          <a:xfrm>
            <a:off x="4486250" y="1498250"/>
            <a:ext cx="4428525" cy="4555149"/>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31"/>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Patterns and Defenses Against Infection</a:t>
            </a:r>
            <a:endParaRPr/>
          </a:p>
        </p:txBody>
      </p:sp>
      <p:pic>
        <p:nvPicPr>
          <p:cNvPr descr="C:\Users\Frontdesk\AppData\Local\Microsoft\Windows\Temporary Internet Files\Content.IE5\0XOEVI9E\pandemic2[1].jpg" id="704" name="Google Shape;704;p31"/>
          <p:cNvPicPr preferRelativeResize="0"/>
          <p:nvPr/>
        </p:nvPicPr>
        <p:blipFill rotWithShape="1">
          <a:blip r:embed="rId3">
            <a:alphaModFix/>
          </a:blip>
          <a:srcRect b="0" l="0" r="0" t="0"/>
          <a:stretch/>
        </p:blipFill>
        <p:spPr>
          <a:xfrm>
            <a:off x="3059832" y="2708920"/>
            <a:ext cx="2832348" cy="328612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g362873599a2_0_6"/>
          <p:cNvSpPr txBox="1"/>
          <p:nvPr>
            <p:ph type="title"/>
          </p:nvPr>
        </p:nvSpPr>
        <p:spPr>
          <a:xfrm>
            <a:off x="301752" y="228600"/>
            <a:ext cx="8534400" cy="759000"/>
          </a:xfrm>
          <a:prstGeom prst="rect">
            <a:avLst/>
          </a:prstGeom>
        </p:spPr>
        <p:txBody>
          <a:bodyPr anchorCtr="0" anchor="b" bIns="45700" lIns="91425" spcFirstLastPara="1" rIns="91425" wrap="square" tIns="45700">
            <a:normAutofit fontScale="90000"/>
          </a:bodyPr>
          <a:lstStyle/>
          <a:p>
            <a:pPr indent="0" lvl="0" marL="0" rtl="0" algn="ctr">
              <a:spcBef>
                <a:spcPts val="0"/>
              </a:spcBef>
              <a:spcAft>
                <a:spcPts val="0"/>
              </a:spcAft>
              <a:buNone/>
            </a:pPr>
            <a:r>
              <a:rPr lang="en-CA"/>
              <a:t>Infection - A Battle between Pathogen and Host</a:t>
            </a:r>
            <a:endParaRPr/>
          </a:p>
        </p:txBody>
      </p:sp>
      <p:sp>
        <p:nvSpPr>
          <p:cNvPr id="711" name="Google Shape;711;g362873599a2_0_6"/>
          <p:cNvSpPr txBox="1"/>
          <p:nvPr>
            <p:ph idx="1" type="body"/>
          </p:nvPr>
        </p:nvSpPr>
        <p:spPr>
          <a:xfrm>
            <a:off x="301750" y="1527050"/>
            <a:ext cx="8503800" cy="4802100"/>
          </a:xfrm>
          <a:prstGeom prst="rect">
            <a:avLst/>
          </a:prstGeom>
        </p:spPr>
        <p:txBody>
          <a:bodyPr anchorCtr="0" anchor="t" bIns="45700" lIns="91425" spcFirstLastPara="1" rIns="91425" wrap="square" tIns="45700">
            <a:normAutofit fontScale="85000" lnSpcReduction="20000"/>
          </a:bodyPr>
          <a:lstStyle/>
          <a:p>
            <a:pPr indent="0" lvl="0" marL="0" rtl="0" algn="l">
              <a:spcBef>
                <a:spcPts val="360"/>
              </a:spcBef>
              <a:spcAft>
                <a:spcPts val="0"/>
              </a:spcAft>
              <a:buNone/>
            </a:pPr>
            <a:r>
              <a:rPr lang="en-CA"/>
              <a:t>Just because a person comes in contact with a pathogen does not mean that they will become sick.</a:t>
            </a:r>
            <a:endParaRPr/>
          </a:p>
          <a:p>
            <a:pPr indent="0" lvl="0" marL="0" rtl="0" algn="l">
              <a:spcBef>
                <a:spcPts val="360"/>
              </a:spcBef>
              <a:spcAft>
                <a:spcPts val="0"/>
              </a:spcAft>
              <a:buNone/>
            </a:pPr>
            <a:r>
              <a:rPr lang="en-CA"/>
              <a:t>In general, whether or not a person develops an infection from pathogen depends on:</a:t>
            </a:r>
            <a:endParaRPr/>
          </a:p>
          <a:p>
            <a:pPr indent="0" lvl="0" marL="0" rtl="0" algn="l">
              <a:spcBef>
                <a:spcPts val="360"/>
              </a:spcBef>
              <a:spcAft>
                <a:spcPts val="0"/>
              </a:spcAft>
              <a:buNone/>
            </a:pPr>
            <a:r>
              <a:t/>
            </a:r>
            <a:endParaRPr/>
          </a:p>
          <a:p>
            <a:pPr indent="0" lvl="0" marL="457200" rtl="0" algn="l">
              <a:spcBef>
                <a:spcPts val="360"/>
              </a:spcBef>
              <a:spcAft>
                <a:spcPts val="0"/>
              </a:spcAft>
              <a:buNone/>
            </a:pPr>
            <a:r>
              <a:rPr b="1" lang="en-CA"/>
              <a:t>1)The strength of the person (host)’s immune system</a:t>
            </a:r>
            <a:endParaRPr b="1"/>
          </a:p>
          <a:p>
            <a:pPr indent="0" lvl="0" marL="457200" rtl="0" algn="l">
              <a:spcBef>
                <a:spcPts val="360"/>
              </a:spcBef>
              <a:spcAft>
                <a:spcPts val="0"/>
              </a:spcAft>
              <a:buNone/>
            </a:pPr>
            <a:r>
              <a:rPr b="1" lang="en-CA"/>
              <a:t>2)The amount of pathogens they are exposed to </a:t>
            </a:r>
            <a:endParaRPr b="1"/>
          </a:p>
          <a:p>
            <a:pPr indent="0" lvl="0" marL="457200" rtl="0" algn="l">
              <a:spcBef>
                <a:spcPts val="360"/>
              </a:spcBef>
              <a:spcAft>
                <a:spcPts val="0"/>
              </a:spcAft>
              <a:buNone/>
            </a:pPr>
            <a:r>
              <a:rPr b="1" lang="en-CA"/>
              <a:t>3)The route of entry - anything that bypasses the first line of defense is more problematic</a:t>
            </a:r>
            <a:endParaRPr b="1"/>
          </a:p>
          <a:p>
            <a:pPr indent="0" lvl="0" marL="457200" rtl="0" algn="l">
              <a:spcBef>
                <a:spcPts val="360"/>
              </a:spcBef>
              <a:spcAft>
                <a:spcPts val="0"/>
              </a:spcAft>
              <a:buNone/>
            </a:pPr>
            <a:r>
              <a:rPr b="1" lang="en-CA"/>
              <a:t>4)The pathogenicity of the organism</a:t>
            </a:r>
            <a:endParaRPr b="1"/>
          </a:p>
          <a:p>
            <a:pPr indent="0" lvl="0" marL="0" rtl="0" algn="l">
              <a:spcBef>
                <a:spcPts val="360"/>
              </a:spcBef>
              <a:spcAft>
                <a:spcPts val="0"/>
              </a:spcAft>
              <a:buNone/>
            </a:pPr>
            <a:r>
              <a:t/>
            </a:r>
            <a:endParaRPr b="1"/>
          </a:p>
          <a:p>
            <a:pPr indent="0" lvl="0" marL="0" rtl="0" algn="l">
              <a:spcBef>
                <a:spcPts val="360"/>
              </a:spcBef>
              <a:spcAft>
                <a:spcPts val="0"/>
              </a:spcAft>
              <a:buNone/>
            </a:pPr>
            <a:r>
              <a:rPr lang="en-CA"/>
              <a:t>In this section, we’ll review the host’s defenses to all pathogens &amp; talk specifically about the things that make bacteria more pathogenic</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3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Physical Barriers AKA the 1st Line of Defense</a:t>
            </a:r>
            <a:endParaRPr/>
          </a:p>
        </p:txBody>
      </p:sp>
      <p:sp>
        <p:nvSpPr>
          <p:cNvPr id="717" name="Google Shape;717;p3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Physical barriers are designed to keep microorganism from entering the body in the first place  </a:t>
            </a:r>
            <a:endParaRPr/>
          </a:p>
          <a:p>
            <a:pPr indent="-274320" lvl="0" marL="274320" rtl="0" algn="l">
              <a:lnSpc>
                <a:spcPct val="100000"/>
              </a:lnSpc>
              <a:spcBef>
                <a:spcPts val="540"/>
              </a:spcBef>
              <a:spcAft>
                <a:spcPts val="0"/>
              </a:spcAft>
              <a:buSzPts val="2295"/>
              <a:buChar char="⚫"/>
            </a:pPr>
            <a:r>
              <a:rPr lang="en-CA"/>
              <a:t>Physical barriers include </a:t>
            </a:r>
            <a:endParaRPr/>
          </a:p>
          <a:p>
            <a:pPr indent="-274320" lvl="1" marL="548640" rtl="0" algn="l">
              <a:lnSpc>
                <a:spcPct val="100000"/>
              </a:lnSpc>
              <a:spcBef>
                <a:spcPts val="440"/>
              </a:spcBef>
              <a:spcAft>
                <a:spcPts val="0"/>
              </a:spcAft>
              <a:buSzPts val="1540"/>
              <a:buChar char="⚪"/>
            </a:pPr>
            <a:r>
              <a:rPr lang="en-CA"/>
              <a:t>the skin</a:t>
            </a:r>
            <a:endParaRPr/>
          </a:p>
          <a:p>
            <a:pPr indent="-274320" lvl="1" marL="548640" rtl="0" algn="l">
              <a:lnSpc>
                <a:spcPct val="100000"/>
              </a:lnSpc>
              <a:spcBef>
                <a:spcPts val="440"/>
              </a:spcBef>
              <a:spcAft>
                <a:spcPts val="0"/>
              </a:spcAft>
              <a:buSzPts val="1540"/>
              <a:buChar char="⚪"/>
            </a:pPr>
            <a:r>
              <a:rPr lang="en-CA"/>
              <a:t> mucous membranes</a:t>
            </a:r>
            <a:endParaRPr/>
          </a:p>
          <a:p>
            <a:pPr indent="-274320" lvl="1" marL="548640" rtl="0" algn="l">
              <a:lnSpc>
                <a:spcPct val="100000"/>
              </a:lnSpc>
              <a:spcBef>
                <a:spcPts val="440"/>
              </a:spcBef>
              <a:spcAft>
                <a:spcPts val="0"/>
              </a:spcAft>
              <a:buSzPts val="1540"/>
              <a:buChar char="⚪"/>
            </a:pPr>
            <a:r>
              <a:rPr lang="en-CA"/>
              <a:t> tears</a:t>
            </a:r>
            <a:endParaRPr/>
          </a:p>
          <a:p>
            <a:pPr indent="-274320" lvl="1" marL="548640" rtl="0" algn="l">
              <a:lnSpc>
                <a:spcPct val="100000"/>
              </a:lnSpc>
              <a:spcBef>
                <a:spcPts val="440"/>
              </a:spcBef>
              <a:spcAft>
                <a:spcPts val="0"/>
              </a:spcAft>
              <a:buSzPts val="1540"/>
              <a:buChar char="⚪"/>
            </a:pPr>
            <a:r>
              <a:rPr lang="en-CA"/>
              <a:t>Earwax</a:t>
            </a:r>
            <a:endParaRPr/>
          </a:p>
          <a:p>
            <a:pPr indent="-274320" lvl="1" marL="548640" rtl="0" algn="l">
              <a:lnSpc>
                <a:spcPct val="100000"/>
              </a:lnSpc>
              <a:spcBef>
                <a:spcPts val="440"/>
              </a:spcBef>
              <a:spcAft>
                <a:spcPts val="0"/>
              </a:spcAft>
              <a:buSzPts val="1540"/>
              <a:buChar char="⚪"/>
            </a:pPr>
            <a:r>
              <a:rPr lang="en-CA"/>
              <a:t> mucus</a:t>
            </a:r>
            <a:endParaRPr/>
          </a:p>
          <a:p>
            <a:pPr indent="-274320" lvl="1" marL="548640" rtl="0" algn="l">
              <a:lnSpc>
                <a:spcPct val="100000"/>
              </a:lnSpc>
              <a:spcBef>
                <a:spcPts val="440"/>
              </a:spcBef>
              <a:spcAft>
                <a:spcPts val="0"/>
              </a:spcAft>
              <a:buSzPts val="1540"/>
              <a:buChar char="⚪"/>
            </a:pPr>
            <a:r>
              <a:rPr lang="en-CA"/>
              <a:t>stomach acid</a:t>
            </a:r>
            <a:endParaRPr/>
          </a:p>
          <a:p>
            <a:pPr indent="-274320" lvl="1" marL="548640" rtl="0" algn="l">
              <a:lnSpc>
                <a:spcPct val="100000"/>
              </a:lnSpc>
              <a:spcBef>
                <a:spcPts val="440"/>
              </a:spcBef>
              <a:spcAft>
                <a:spcPts val="0"/>
              </a:spcAft>
              <a:buSzPts val="1540"/>
              <a:buChar char="⚪"/>
            </a:pPr>
            <a:r>
              <a:rPr lang="en-CA"/>
              <a:t>normal flow of urine washes out microorganisms that enter the urinary tract</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34"/>
          <p:cNvSpPr txBox="1"/>
          <p:nvPr>
            <p:ph type="title"/>
          </p:nvPr>
        </p:nvSpPr>
        <p:spPr>
          <a:xfrm>
            <a:off x="141027" y="246475"/>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Physical Barriers/1st Line of Defense</a:t>
            </a:r>
            <a:endParaRPr/>
          </a:p>
        </p:txBody>
      </p:sp>
      <p:sp>
        <p:nvSpPr>
          <p:cNvPr id="723" name="Google Shape;723;p34"/>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lnSpc>
                <a:spcPct val="100000"/>
              </a:lnSpc>
              <a:spcBef>
                <a:spcPts val="0"/>
              </a:spcBef>
              <a:spcAft>
                <a:spcPts val="0"/>
              </a:spcAft>
              <a:buSzPct val="85000"/>
              <a:buChar char="⚫"/>
            </a:pPr>
            <a:r>
              <a:rPr lang="en-CA"/>
              <a:t>Usually, skin prevents invasion by microorganisms unless it is damaged by an injury, insect bite, or burn</a:t>
            </a:r>
            <a:endParaRPr/>
          </a:p>
          <a:p>
            <a:pPr indent="-274347" lvl="0" marL="274320" rtl="0" algn="l">
              <a:lnSpc>
                <a:spcPct val="100000"/>
              </a:lnSpc>
              <a:spcBef>
                <a:spcPts val="499"/>
              </a:spcBef>
              <a:spcAft>
                <a:spcPts val="0"/>
              </a:spcAft>
              <a:buSzPct val="85000"/>
              <a:buChar char="⚫"/>
            </a:pPr>
            <a:r>
              <a:rPr lang="en-CA"/>
              <a:t>Mucous membranes, lining of the mouth, nose, and eyelids. Typically, mucous membranes are coated with secretions that fight microorganisms. </a:t>
            </a:r>
            <a:endParaRPr/>
          </a:p>
          <a:p>
            <a:pPr indent="-274320" lvl="1" marL="548640" rtl="0" algn="l">
              <a:lnSpc>
                <a:spcPct val="100000"/>
              </a:lnSpc>
              <a:spcBef>
                <a:spcPts val="407"/>
              </a:spcBef>
              <a:spcAft>
                <a:spcPts val="0"/>
              </a:spcAft>
              <a:buSzPct val="70000"/>
              <a:buChar char="⚪"/>
            </a:pPr>
            <a:r>
              <a:rPr lang="en-CA"/>
              <a:t> mucous membranes of the eyes are bathed in tears, contain an enzyme called lysozyme attacks bacteria and helps protect the eyes from infection.</a:t>
            </a:r>
            <a:endParaRPr/>
          </a:p>
          <a:p>
            <a:pPr indent="-274347" lvl="0" marL="274320" rtl="0" algn="l">
              <a:lnSpc>
                <a:spcPct val="100000"/>
              </a:lnSpc>
              <a:spcBef>
                <a:spcPts val="499"/>
              </a:spcBef>
              <a:spcAft>
                <a:spcPts val="0"/>
              </a:spcAft>
              <a:buSzPct val="85000"/>
              <a:buChar char="⚫"/>
            </a:pPr>
            <a:r>
              <a:rPr lang="en-CA"/>
              <a:t>Airways filter out particles that are present in the air that is inhaled</a:t>
            </a:r>
            <a:endParaRPr/>
          </a:p>
          <a:p>
            <a:pPr indent="-274320" lvl="1" marL="548640" rtl="0" algn="l">
              <a:lnSpc>
                <a:spcPct val="100000"/>
              </a:lnSpc>
              <a:spcBef>
                <a:spcPts val="407"/>
              </a:spcBef>
              <a:spcAft>
                <a:spcPts val="0"/>
              </a:spcAft>
              <a:buSzPct val="70000"/>
              <a:buChar char="⚪"/>
            </a:pPr>
            <a:r>
              <a:rPr lang="en-CA"/>
              <a:t>Mucous coats linings particles stick to it and are expelled by coughing, sneezing blowing nose </a:t>
            </a:r>
            <a:endParaRPr/>
          </a:p>
          <a:p>
            <a:pPr indent="-274320" lvl="1" marL="548640" rtl="0" algn="l">
              <a:lnSpc>
                <a:spcPct val="100000"/>
              </a:lnSpc>
              <a:spcBef>
                <a:spcPts val="407"/>
              </a:spcBef>
              <a:spcAft>
                <a:spcPts val="0"/>
              </a:spcAft>
              <a:buSzPct val="70000"/>
              <a:buChar char="⚪"/>
            </a:pPr>
            <a:r>
              <a:rPr lang="en-CA"/>
              <a:t>Mucous removal is aided by cilia </a:t>
            </a:r>
            <a:endParaRPr/>
          </a:p>
          <a:p>
            <a:pPr indent="-183864" lvl="1" marL="548640" rtl="0" algn="l">
              <a:lnSpc>
                <a:spcPct val="100000"/>
              </a:lnSpc>
              <a:spcBef>
                <a:spcPts val="407"/>
              </a:spcBef>
              <a:spcAft>
                <a:spcPts val="0"/>
              </a:spcAft>
              <a:buSzPct val="70000"/>
              <a:buNone/>
            </a:pPr>
            <a:r>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35"/>
          <p:cNvSpPr txBox="1"/>
          <p:nvPr>
            <p:ph type="title"/>
          </p:nvPr>
        </p:nvSpPr>
        <p:spPr>
          <a:xfrm>
            <a:off x="301750" y="228600"/>
            <a:ext cx="8534400" cy="10215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Immune System - 1st line of defense</a:t>
            </a:r>
            <a:endParaRPr/>
          </a:p>
        </p:txBody>
      </p:sp>
      <p:sp>
        <p:nvSpPr>
          <p:cNvPr id="729" name="Google Shape;729;p35"/>
          <p:cNvSpPr txBox="1"/>
          <p:nvPr>
            <p:ph idx="1" type="body"/>
          </p:nvPr>
        </p:nvSpPr>
        <p:spPr>
          <a:xfrm>
            <a:off x="301752" y="1527048"/>
            <a:ext cx="8503920" cy="4782272"/>
          </a:xfrm>
          <a:prstGeom prst="rect">
            <a:avLst/>
          </a:prstGeom>
          <a:noFill/>
          <a:ln>
            <a:noFill/>
          </a:ln>
        </p:spPr>
        <p:txBody>
          <a:bodyPr anchorCtr="0" anchor="t" bIns="45700" lIns="91425" spcFirstLastPara="1" rIns="91425" wrap="square" tIns="45700">
            <a:normAutofit fontScale="77500" lnSpcReduction="20000"/>
          </a:bodyPr>
          <a:lstStyle/>
          <a:p>
            <a:pPr indent="-161404" lvl="0" marL="274320" rtl="0" algn="l">
              <a:lnSpc>
                <a:spcPct val="100000"/>
              </a:lnSpc>
              <a:spcBef>
                <a:spcPts val="0"/>
              </a:spcBef>
              <a:spcAft>
                <a:spcPts val="0"/>
              </a:spcAft>
              <a:buSzPct val="85000"/>
              <a:buNone/>
            </a:pPr>
            <a:r>
              <a:t/>
            </a:r>
            <a:endParaRPr/>
          </a:p>
          <a:p>
            <a:pPr indent="-274347" lvl="0" marL="274320" rtl="0" algn="l">
              <a:lnSpc>
                <a:spcPct val="100000"/>
              </a:lnSpc>
              <a:spcBef>
                <a:spcPts val="418"/>
              </a:spcBef>
              <a:spcAft>
                <a:spcPts val="0"/>
              </a:spcAft>
              <a:buSzPct val="85000"/>
              <a:buChar char="⚫"/>
            </a:pPr>
            <a:r>
              <a:rPr lang="en-CA"/>
              <a:t>Digestive tract barriers include</a:t>
            </a:r>
            <a:endParaRPr/>
          </a:p>
          <a:p>
            <a:pPr indent="-274320" lvl="1" marL="548640" rtl="0" algn="l">
              <a:lnSpc>
                <a:spcPct val="100000"/>
              </a:lnSpc>
              <a:spcBef>
                <a:spcPts val="341"/>
              </a:spcBef>
              <a:spcAft>
                <a:spcPts val="0"/>
              </a:spcAft>
              <a:buSzPct val="70000"/>
              <a:buChar char="⚪"/>
            </a:pPr>
            <a:r>
              <a:rPr lang="en-CA"/>
              <a:t> stomach acid</a:t>
            </a:r>
            <a:endParaRPr/>
          </a:p>
          <a:p>
            <a:pPr indent="-274320" lvl="1" marL="548640" rtl="0" algn="l">
              <a:lnSpc>
                <a:spcPct val="100000"/>
              </a:lnSpc>
              <a:spcBef>
                <a:spcPts val="341"/>
              </a:spcBef>
              <a:spcAft>
                <a:spcPts val="0"/>
              </a:spcAft>
              <a:buSzPct val="70000"/>
              <a:buChar char="⚪"/>
            </a:pPr>
            <a:r>
              <a:rPr lang="en-CA"/>
              <a:t> pancreatic enzymes</a:t>
            </a:r>
            <a:endParaRPr/>
          </a:p>
          <a:p>
            <a:pPr indent="-274320" lvl="1" marL="548640" rtl="0" algn="l">
              <a:lnSpc>
                <a:spcPct val="100000"/>
              </a:lnSpc>
              <a:spcBef>
                <a:spcPts val="341"/>
              </a:spcBef>
              <a:spcAft>
                <a:spcPts val="0"/>
              </a:spcAft>
              <a:buSzPct val="70000"/>
              <a:buChar char="⚪"/>
            </a:pPr>
            <a:r>
              <a:rPr lang="en-CA"/>
              <a:t> bile</a:t>
            </a:r>
            <a:endParaRPr/>
          </a:p>
          <a:p>
            <a:pPr indent="-274320" lvl="1" marL="548640" rtl="0" algn="l">
              <a:lnSpc>
                <a:spcPct val="100000"/>
              </a:lnSpc>
              <a:spcBef>
                <a:spcPts val="341"/>
              </a:spcBef>
              <a:spcAft>
                <a:spcPts val="0"/>
              </a:spcAft>
              <a:buSzPct val="70000"/>
              <a:buChar char="⚪"/>
            </a:pPr>
            <a:r>
              <a:rPr lang="en-CA"/>
              <a:t>intestinal secretions</a:t>
            </a:r>
            <a:endParaRPr/>
          </a:p>
          <a:p>
            <a:pPr indent="-274347" lvl="0" marL="274320" rtl="0" algn="l">
              <a:lnSpc>
                <a:spcPct val="100000"/>
              </a:lnSpc>
              <a:spcBef>
                <a:spcPts val="418"/>
              </a:spcBef>
              <a:spcAft>
                <a:spcPts val="0"/>
              </a:spcAft>
              <a:buSzPct val="85000"/>
              <a:buChar char="⚫"/>
            </a:pPr>
            <a:r>
              <a:rPr lang="en-CA"/>
              <a:t>Contractions of the intestine (peristalsis) and the normal shedding of cells lining the intestine help remove harmful microorganisms.</a:t>
            </a:r>
            <a:endParaRPr/>
          </a:p>
          <a:p>
            <a:pPr indent="-274347" lvl="0" marL="274320" rtl="0" algn="l">
              <a:lnSpc>
                <a:spcPct val="100000"/>
              </a:lnSpc>
              <a:spcBef>
                <a:spcPts val="418"/>
              </a:spcBef>
              <a:spcAft>
                <a:spcPts val="0"/>
              </a:spcAft>
              <a:buSzPct val="85000"/>
              <a:buChar char="⚫"/>
            </a:pPr>
            <a:r>
              <a:rPr lang="en-CA"/>
              <a:t>Bladder is protected by the urethra</a:t>
            </a:r>
            <a:endParaRPr/>
          </a:p>
          <a:p>
            <a:pPr indent="-274320" lvl="1" marL="548640" rtl="0" algn="l">
              <a:lnSpc>
                <a:spcPct val="100000"/>
              </a:lnSpc>
              <a:spcBef>
                <a:spcPts val="341"/>
              </a:spcBef>
              <a:spcAft>
                <a:spcPts val="0"/>
              </a:spcAft>
              <a:buSzPct val="70000"/>
              <a:buChar char="⚪"/>
            </a:pPr>
            <a:r>
              <a:rPr lang="en-CA"/>
              <a:t>In males older than 6 months, the urethra is long enough that bacteria, unless the bacteria are unintentionally placed there by catheters or surgical instruments</a:t>
            </a:r>
            <a:endParaRPr/>
          </a:p>
          <a:p>
            <a:pPr indent="-274320" lvl="1" marL="548640" rtl="0" algn="l">
              <a:lnSpc>
                <a:spcPct val="100000"/>
              </a:lnSpc>
              <a:spcBef>
                <a:spcPts val="341"/>
              </a:spcBef>
              <a:spcAft>
                <a:spcPts val="0"/>
              </a:spcAft>
              <a:buSzPct val="70000"/>
              <a:buChar char="⚪"/>
            </a:pPr>
            <a:r>
              <a:rPr lang="en-CA"/>
              <a:t> females, the urethra is shorter, occasionally allowing external bacteria to pass into the bladder</a:t>
            </a:r>
            <a:endParaRPr/>
          </a:p>
          <a:p>
            <a:pPr indent="-274347" lvl="0" marL="274320" rtl="0" algn="l">
              <a:lnSpc>
                <a:spcPct val="100000"/>
              </a:lnSpc>
              <a:spcBef>
                <a:spcPts val="418"/>
              </a:spcBef>
              <a:spcAft>
                <a:spcPts val="0"/>
              </a:spcAft>
              <a:buSzPct val="85000"/>
              <a:buChar char="⚫"/>
            </a:pPr>
            <a:r>
              <a:rPr lang="en-CA"/>
              <a:t> In both sexes, when the bladder empties, it flushes out any bacteria that reach it.</a:t>
            </a:r>
            <a:endParaRPr/>
          </a:p>
          <a:p>
            <a:pPr indent="0" lvl="0" marL="457200" rtl="0" algn="l">
              <a:spcBef>
                <a:spcPts val="418"/>
              </a:spcBef>
              <a:spcAft>
                <a:spcPts val="0"/>
              </a:spcAft>
              <a:buNone/>
            </a:pPr>
            <a:r>
              <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38"/>
          <p:cNvSpPr txBox="1"/>
          <p:nvPr>
            <p:ph type="title"/>
          </p:nvPr>
        </p:nvSpPr>
        <p:spPr>
          <a:xfrm>
            <a:off x="301750" y="228600"/>
            <a:ext cx="8534400" cy="9324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IMMUNE RESPONSE - Second &amp; Third Lines of Defense</a:t>
            </a:r>
            <a:endParaRPr/>
          </a:p>
        </p:txBody>
      </p:sp>
      <p:sp>
        <p:nvSpPr>
          <p:cNvPr id="735" name="Google Shape;735;p38"/>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85276" lvl="0" marL="274320" rtl="0" algn="l">
              <a:lnSpc>
                <a:spcPct val="100000"/>
              </a:lnSpc>
              <a:spcBef>
                <a:spcPts val="499"/>
              </a:spcBef>
              <a:spcAft>
                <a:spcPts val="0"/>
              </a:spcAft>
              <a:buSzPts val="2295"/>
              <a:buChar char="●"/>
            </a:pPr>
            <a:r>
              <a:rPr lang="en-CA"/>
              <a:t>If a pathogen is able to get past the physical, chemical and reflex barriers of the first line of defense, we have many other components to help us resist.</a:t>
            </a:r>
            <a:endParaRPr/>
          </a:p>
          <a:p>
            <a:pPr indent="-236698" lvl="0" marL="274320" rtl="0" algn="l">
              <a:lnSpc>
                <a:spcPct val="100000"/>
              </a:lnSpc>
              <a:spcBef>
                <a:spcPts val="499"/>
              </a:spcBef>
              <a:spcAft>
                <a:spcPts val="0"/>
              </a:spcAft>
              <a:buSzPts val="1530"/>
              <a:buChar char="●"/>
            </a:pPr>
            <a:r>
              <a:rPr lang="en-CA"/>
              <a:t>The second line of defense consists of: Phagocytic cells, protective proteins, fever, inflammation and Natural Killer Cells. </a:t>
            </a:r>
            <a:endParaRPr/>
          </a:p>
          <a:p>
            <a:pPr indent="-236699" lvl="0" marL="274320" rtl="0" algn="l">
              <a:lnSpc>
                <a:spcPct val="100000"/>
              </a:lnSpc>
              <a:spcBef>
                <a:spcPts val="499"/>
              </a:spcBef>
              <a:spcAft>
                <a:spcPts val="0"/>
              </a:spcAft>
              <a:buSzPts val="1530"/>
              <a:buChar char="●"/>
            </a:pPr>
            <a:r>
              <a:rPr lang="en-CA"/>
              <a:t>After a couple of days, the Adaptive Immune </a:t>
            </a:r>
            <a:r>
              <a:rPr lang="en-CA"/>
              <a:t>response</a:t>
            </a:r>
            <a:r>
              <a:rPr lang="en-CA"/>
              <a:t> kicks in and T lymphocytes target foreign invaders with toxins and B lymphocytes produce antibodies. </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5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Host Susceptibility</a:t>
            </a:r>
            <a:endParaRPr/>
          </a:p>
        </p:txBody>
      </p:sp>
      <p:sp>
        <p:nvSpPr>
          <p:cNvPr id="742" name="Google Shape;742;p51"/>
          <p:cNvSpPr txBox="1"/>
          <p:nvPr>
            <p:ph idx="1" type="body"/>
          </p:nvPr>
        </p:nvSpPr>
        <p:spPr>
          <a:xfrm>
            <a:off x="301750" y="1527050"/>
            <a:ext cx="8503800" cy="4956000"/>
          </a:xfrm>
          <a:prstGeom prst="rect">
            <a:avLst/>
          </a:prstGeom>
          <a:noFill/>
          <a:ln>
            <a:noFill/>
          </a:ln>
        </p:spPr>
        <p:txBody>
          <a:bodyPr anchorCtr="0" anchor="t" bIns="45700" lIns="91425" spcFirstLastPara="1" rIns="91425" wrap="square" tIns="45700">
            <a:normAutofit fontScale="85000" lnSpcReduction="20000"/>
          </a:bodyPr>
          <a:lstStyle/>
          <a:p>
            <a:pPr indent="-290781" lvl="0" marL="274320" rtl="0" algn="l">
              <a:lnSpc>
                <a:spcPct val="100000"/>
              </a:lnSpc>
              <a:spcBef>
                <a:spcPts val="0"/>
              </a:spcBef>
              <a:spcAft>
                <a:spcPts val="0"/>
              </a:spcAft>
              <a:buSzPct val="100000"/>
              <a:buChar char="●"/>
            </a:pPr>
            <a:r>
              <a:rPr lang="en-CA" sz="2600"/>
              <a:t>Susceptibility to bacterial infections depends on the physiologic and immunologic condition of the host and on the virulence of the pathogen. </a:t>
            </a:r>
            <a:endParaRPr sz="2600"/>
          </a:p>
          <a:p>
            <a:pPr indent="-290782" lvl="0" marL="274320" rtl="0" algn="l">
              <a:lnSpc>
                <a:spcPct val="100000"/>
              </a:lnSpc>
              <a:spcBef>
                <a:spcPts val="0"/>
              </a:spcBef>
              <a:spcAft>
                <a:spcPts val="0"/>
              </a:spcAft>
              <a:buSzPct val="100000"/>
              <a:buChar char="●"/>
            </a:pPr>
            <a:r>
              <a:rPr lang="en-CA" sz="2600"/>
              <a:t> </a:t>
            </a:r>
            <a:r>
              <a:rPr lang="en-CA" sz="2600"/>
              <a:t>The normal bacterial flora of the skin and mucosal surfaces also serves to protect the host against colonization by bacterial and fungal pathogens.</a:t>
            </a:r>
            <a:endParaRPr sz="2600"/>
          </a:p>
          <a:p>
            <a:pPr indent="-274320" lvl="0" marL="274320" rtl="0" algn="l">
              <a:lnSpc>
                <a:spcPct val="100000"/>
              </a:lnSpc>
              <a:spcBef>
                <a:spcPts val="459"/>
              </a:spcBef>
              <a:spcAft>
                <a:spcPts val="0"/>
              </a:spcAft>
              <a:buSzPct val="86089"/>
              <a:buChar char="●"/>
            </a:pPr>
            <a:r>
              <a:rPr lang="en-CA" sz="2665"/>
              <a:t>Development of effe</a:t>
            </a:r>
            <a:r>
              <a:rPr lang="en-CA"/>
              <a:t>ctive specific immunity (such as an antibody response to the bacterium) may require several weeks upon first exposure, so we rely on our first and second lines of defense to prevent a pathogen from taking hold.</a:t>
            </a:r>
            <a:endParaRPr/>
          </a:p>
          <a:p>
            <a:pPr indent="-274320" lvl="0" marL="274320" rtl="0" algn="l">
              <a:lnSpc>
                <a:spcPct val="100000"/>
              </a:lnSpc>
              <a:spcBef>
                <a:spcPts val="459"/>
              </a:spcBef>
              <a:spcAft>
                <a:spcPts val="0"/>
              </a:spcAft>
              <a:buSzPct val="85000"/>
              <a:buChar char="●"/>
            </a:pPr>
            <a:r>
              <a:rPr lang="en-CA"/>
              <a:t>In most healthy individuals,pathogens that occasionally penetrate the body are cleared by the host’s immune system. In contrast, individuals with defective immune responses are prone to frequent, recurrent infections with even the least virulent bacteria. The best-known example is HIV/AIDS patients</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5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HOST RESISTANCE MECHANISMS</a:t>
            </a:r>
            <a:endParaRPr/>
          </a:p>
        </p:txBody>
      </p:sp>
      <p:sp>
        <p:nvSpPr>
          <p:cNvPr id="748" name="Google Shape;748;p52"/>
          <p:cNvSpPr txBox="1"/>
          <p:nvPr>
            <p:ph idx="1" type="body"/>
          </p:nvPr>
        </p:nvSpPr>
        <p:spPr>
          <a:xfrm>
            <a:off x="301750" y="1268025"/>
            <a:ext cx="8503800" cy="52863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 Resistance mechanisms can be altered by many other processes. For example</a:t>
            </a:r>
            <a:endParaRPr/>
          </a:p>
          <a:p>
            <a:pPr indent="-274320" lvl="1" marL="548640" rtl="0" algn="l">
              <a:lnSpc>
                <a:spcPct val="100000"/>
              </a:lnSpc>
              <a:spcBef>
                <a:spcPts val="407"/>
              </a:spcBef>
              <a:spcAft>
                <a:spcPts val="0"/>
              </a:spcAft>
              <a:buSzPct val="70000"/>
              <a:buChar char="⚪"/>
            </a:pPr>
            <a:r>
              <a:rPr b="1" lang="en-CA"/>
              <a:t> Aging</a:t>
            </a:r>
            <a:r>
              <a:rPr lang="en-CA"/>
              <a:t> - weakens both nonspecific and specific defense systems so that they can no longer effectively combat the challenge of bacteria from the environment.</a:t>
            </a:r>
            <a:endParaRPr/>
          </a:p>
          <a:p>
            <a:pPr indent="-274320" lvl="1" marL="548640" rtl="0" algn="l">
              <a:lnSpc>
                <a:spcPct val="100000"/>
              </a:lnSpc>
              <a:spcBef>
                <a:spcPts val="407"/>
              </a:spcBef>
              <a:spcAft>
                <a:spcPts val="0"/>
              </a:spcAft>
              <a:buSzPct val="70000"/>
              <a:buChar char="⚪"/>
            </a:pPr>
            <a:r>
              <a:rPr b="1" lang="en-CA"/>
              <a:t>Infants</a:t>
            </a:r>
            <a:r>
              <a:rPr lang="en-CA"/>
              <a:t> - adaptive immune systems are not yet fully developed and cannot mount a protective immune response to important bacterial antigens. </a:t>
            </a:r>
            <a:endParaRPr/>
          </a:p>
          <a:p>
            <a:pPr indent="-274320" lvl="1" marL="548640" rtl="0" algn="l">
              <a:lnSpc>
                <a:spcPct val="100000"/>
              </a:lnSpc>
              <a:spcBef>
                <a:spcPts val="407"/>
              </a:spcBef>
              <a:spcAft>
                <a:spcPts val="0"/>
              </a:spcAft>
              <a:buSzPct val="70000"/>
              <a:buChar char="⚪"/>
            </a:pPr>
            <a:r>
              <a:rPr b="1" lang="en-CA"/>
              <a:t>Genetic defects</a:t>
            </a:r>
            <a:r>
              <a:rPr lang="en-CA"/>
              <a:t> of the complement system or cellular defenses. </a:t>
            </a:r>
            <a:endParaRPr/>
          </a:p>
          <a:p>
            <a:pPr indent="-274320" lvl="1" marL="548640" rtl="0" algn="l">
              <a:lnSpc>
                <a:spcPct val="100000"/>
              </a:lnSpc>
              <a:spcBef>
                <a:spcPts val="407"/>
              </a:spcBef>
              <a:spcAft>
                <a:spcPts val="0"/>
              </a:spcAft>
              <a:buSzPct val="70000"/>
              <a:buChar char="⚪"/>
            </a:pPr>
            <a:r>
              <a:rPr b="1" lang="en-CA"/>
              <a:t>Granulocytopenia</a:t>
            </a:r>
            <a:r>
              <a:rPr lang="en-CA"/>
              <a:t> - result of a predisposing disease, such as cancer, or immunosuppressive chemotherapy for organ transplants or cancer.</a:t>
            </a:r>
            <a:endParaRPr/>
          </a:p>
          <a:p>
            <a:pPr indent="-274320" lvl="1" marL="548640" rtl="0" algn="l">
              <a:lnSpc>
                <a:spcPct val="100000"/>
              </a:lnSpc>
              <a:spcBef>
                <a:spcPts val="407"/>
              </a:spcBef>
              <a:spcAft>
                <a:spcPts val="0"/>
              </a:spcAft>
              <a:buSzPct val="70000"/>
              <a:buChar char="⚪"/>
            </a:pPr>
            <a:r>
              <a:rPr b="1" lang="en-CA"/>
              <a:t>Trauma</a:t>
            </a:r>
            <a:r>
              <a:rPr lang="en-CA"/>
              <a:t> ex. Deep wounds, burns &amp; </a:t>
            </a:r>
            <a:r>
              <a:rPr b="1" lang="en-CA"/>
              <a:t>Underlying diseases </a:t>
            </a:r>
            <a:r>
              <a:rPr lang="en-CA"/>
              <a:t> ex cystic fibrosis - which affects ciliary function &amp; makes you more vulnerable to respirat</a:t>
            </a:r>
            <a:endParaRPr/>
          </a:p>
          <a:p>
            <a:pPr indent="-274320" lvl="1" marL="548640" rtl="0" algn="l">
              <a:lnSpc>
                <a:spcPct val="100000"/>
              </a:lnSpc>
              <a:spcBef>
                <a:spcPts val="407"/>
              </a:spcBef>
              <a:spcAft>
                <a:spcPts val="0"/>
              </a:spcAft>
              <a:buSzPct val="70000"/>
              <a:buChar char="⚪"/>
            </a:pPr>
            <a:r>
              <a:rPr b="1" lang="en-CA"/>
              <a:t>Contact with a vector</a:t>
            </a:r>
            <a:r>
              <a:rPr lang="en-CA"/>
              <a:t> (tick – Lyme Disease) OR anything else that allows the pathogen to bypass the first line of defense such as IV exposure.</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44"/>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Pathogenesis of Bacterial Infections</a:t>
            </a:r>
            <a:endParaRPr/>
          </a:p>
        </p:txBody>
      </p:sp>
      <p:pic>
        <p:nvPicPr>
          <p:cNvPr id="754" name="Google Shape;754;p44"/>
          <p:cNvPicPr preferRelativeResize="0"/>
          <p:nvPr/>
        </p:nvPicPr>
        <p:blipFill rotWithShape="1">
          <a:blip r:embed="rId3">
            <a:alphaModFix/>
          </a:blip>
          <a:srcRect b="0" l="0" r="0" t="0"/>
          <a:stretch/>
        </p:blipFill>
        <p:spPr>
          <a:xfrm>
            <a:off x="1835696" y="2492896"/>
            <a:ext cx="5846097" cy="3815912"/>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4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Pathogenesis of Bacterial Infections</a:t>
            </a:r>
            <a:endParaRPr/>
          </a:p>
        </p:txBody>
      </p:sp>
      <p:sp>
        <p:nvSpPr>
          <p:cNvPr id="760" name="Google Shape;760;p4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Infection is the invasion of the host by microorganisms, which then multiply in close association with the host's tissues. </a:t>
            </a:r>
            <a:endParaRPr/>
          </a:p>
          <a:p>
            <a:pPr indent="-274320" lvl="0" marL="274320" rtl="0" algn="l">
              <a:lnSpc>
                <a:spcPct val="100000"/>
              </a:lnSpc>
              <a:spcBef>
                <a:spcPts val="540"/>
              </a:spcBef>
              <a:spcAft>
                <a:spcPts val="0"/>
              </a:spcAft>
              <a:buSzPts val="2295"/>
              <a:buChar char="●"/>
            </a:pPr>
            <a:r>
              <a:rPr lang="en-CA"/>
              <a:t>Infection is distinguished from disease (diabetes)</a:t>
            </a:r>
            <a:endParaRPr/>
          </a:p>
          <a:p>
            <a:pPr indent="-274320" lvl="0" marL="274320" rtl="0" algn="l">
              <a:lnSpc>
                <a:spcPct val="100000"/>
              </a:lnSpc>
              <a:spcBef>
                <a:spcPts val="540"/>
              </a:spcBef>
              <a:spcAft>
                <a:spcPts val="0"/>
              </a:spcAft>
              <a:buSzPts val="2295"/>
              <a:buChar char="●"/>
            </a:pPr>
            <a:r>
              <a:rPr lang="en-CA"/>
              <a:t>Bacteria can cause a multitude of different infections, ranging in severity from unapparent to worsening quickly. </a:t>
            </a:r>
            <a:endParaRPr/>
          </a:p>
          <a:p>
            <a:pPr indent="-274320" lvl="0" marL="274320" rtl="0" algn="l">
              <a:lnSpc>
                <a:spcPct val="100000"/>
              </a:lnSpc>
              <a:spcBef>
                <a:spcPts val="540"/>
              </a:spcBef>
              <a:spcAft>
                <a:spcPts val="0"/>
              </a:spcAft>
              <a:buSzPts val="2295"/>
              <a:buChar char="●"/>
            </a:pPr>
            <a:r>
              <a:rPr lang="en-CA"/>
              <a:t>The capacity of a bacterium to cause disease reflects its relative </a:t>
            </a:r>
            <a:r>
              <a:rPr b="1" lang="en-CA"/>
              <a:t>pathogenicity</a:t>
            </a:r>
            <a:r>
              <a:rPr lang="en-CA"/>
              <a:t>. </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4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BACTERIA</a:t>
            </a:r>
            <a:endParaRPr/>
          </a:p>
        </p:txBody>
      </p:sp>
      <p:sp>
        <p:nvSpPr>
          <p:cNvPr id="766" name="Google Shape;766;p4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85276" lvl="0" marL="274320" rtl="0" algn="l">
              <a:lnSpc>
                <a:spcPct val="100000"/>
              </a:lnSpc>
              <a:spcBef>
                <a:spcPts val="0"/>
              </a:spcBef>
              <a:spcAft>
                <a:spcPts val="0"/>
              </a:spcAft>
              <a:buSzPts val="2295"/>
              <a:buChar char="○"/>
            </a:pPr>
            <a:r>
              <a:rPr lang="en-CA"/>
              <a:t>Bacteria can be organized into three major groups. </a:t>
            </a:r>
            <a:endParaRPr/>
          </a:p>
          <a:p>
            <a:pPr indent="-281654" lvl="1" marL="548640" rtl="0" algn="l">
              <a:lnSpc>
                <a:spcPct val="100000"/>
              </a:lnSpc>
              <a:spcBef>
                <a:spcPts val="407"/>
              </a:spcBef>
              <a:spcAft>
                <a:spcPts val="0"/>
              </a:spcAft>
              <a:buSzPts val="1540"/>
              <a:buChar char="⚪"/>
            </a:pPr>
            <a:r>
              <a:rPr b="1" lang="en-CA"/>
              <a:t>Frank or primary pathogens </a:t>
            </a:r>
            <a:r>
              <a:rPr lang="en-CA"/>
              <a:t>- considered probable agents of disease (e.g., when exposed to the Salmonella bacteria, many will develop food poisoning)</a:t>
            </a:r>
            <a:endParaRPr/>
          </a:p>
          <a:p>
            <a:pPr indent="-281654" lvl="1" marL="548640" rtl="0" algn="l">
              <a:lnSpc>
                <a:spcPct val="100000"/>
              </a:lnSpc>
              <a:spcBef>
                <a:spcPts val="407"/>
              </a:spcBef>
              <a:spcAft>
                <a:spcPts val="0"/>
              </a:spcAft>
              <a:buSzPts val="1540"/>
              <a:buChar char="⚪"/>
            </a:pPr>
            <a:r>
              <a:rPr b="1" lang="en-CA"/>
              <a:t>Opportunistic pathogens</a:t>
            </a:r>
            <a:r>
              <a:rPr lang="en-CA"/>
              <a:t> - these bacteria usually do not cause disease in a healthy host, but may when a host’s defense mechanisms have been compromised. They may be the agents of disease (e.g., in patients who have been predisposed to urinary tract infections with Escherichia coli by catheterization).</a:t>
            </a:r>
            <a:endParaRPr/>
          </a:p>
          <a:p>
            <a:pPr indent="-281654" lvl="1" marL="548640" rtl="0" algn="l">
              <a:lnSpc>
                <a:spcPct val="100000"/>
              </a:lnSpc>
              <a:spcBef>
                <a:spcPts val="407"/>
              </a:spcBef>
              <a:spcAft>
                <a:spcPts val="0"/>
              </a:spcAft>
              <a:buSzPts val="1540"/>
              <a:buChar char="⚪"/>
            </a:pPr>
            <a:r>
              <a:rPr b="1" lang="en-CA"/>
              <a:t>Nonpathogens </a:t>
            </a:r>
            <a:r>
              <a:rPr lang="en-CA"/>
              <a:t>-  such as Lactobacillus acidophilus, rarely or never cause human disease. Their categorization as nonpathogens may change, however, because of the adaptability of bacteria. </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4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Virulence</a:t>
            </a:r>
            <a:endParaRPr/>
          </a:p>
        </p:txBody>
      </p:sp>
      <p:sp>
        <p:nvSpPr>
          <p:cNvPr id="773" name="Google Shape;773;p47"/>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b="1" lang="en-CA"/>
              <a:t>Virulence </a:t>
            </a:r>
            <a:r>
              <a:rPr lang="en-CA"/>
              <a:t>is a pathogen’s ability to cause damage to a host.</a:t>
            </a:r>
            <a:endParaRPr/>
          </a:p>
          <a:p>
            <a:pPr indent="-274320" lvl="0" marL="274320" rtl="0" algn="l">
              <a:lnSpc>
                <a:spcPct val="100000"/>
              </a:lnSpc>
              <a:spcBef>
                <a:spcPts val="459"/>
              </a:spcBef>
              <a:spcAft>
                <a:spcPts val="0"/>
              </a:spcAft>
              <a:buSzPct val="85000"/>
              <a:buChar char="⚫"/>
            </a:pPr>
            <a:r>
              <a:rPr lang="en-CA"/>
              <a:t>it is affected by numerous variables</a:t>
            </a:r>
            <a:endParaRPr/>
          </a:p>
          <a:p>
            <a:pPr indent="-274320" lvl="1" marL="548640" rtl="0" algn="l">
              <a:lnSpc>
                <a:spcPct val="100000"/>
              </a:lnSpc>
              <a:spcBef>
                <a:spcPts val="374"/>
              </a:spcBef>
              <a:spcAft>
                <a:spcPts val="0"/>
              </a:spcAft>
              <a:buSzPct val="70000"/>
              <a:buChar char="⚪"/>
            </a:pPr>
            <a:r>
              <a:rPr lang="en-CA"/>
              <a:t>number of infecting pathogens</a:t>
            </a:r>
            <a:endParaRPr/>
          </a:p>
          <a:p>
            <a:pPr indent="-274320" lvl="1" marL="548640" rtl="0" algn="l">
              <a:lnSpc>
                <a:spcPct val="100000"/>
              </a:lnSpc>
              <a:spcBef>
                <a:spcPts val="374"/>
              </a:spcBef>
              <a:spcAft>
                <a:spcPts val="0"/>
              </a:spcAft>
              <a:buSzPct val="70000"/>
              <a:buChar char="⚪"/>
            </a:pPr>
            <a:r>
              <a:rPr lang="en-CA"/>
              <a:t> route of entry into the body</a:t>
            </a:r>
            <a:endParaRPr/>
          </a:p>
          <a:p>
            <a:pPr indent="-274320" lvl="1" marL="548640" rtl="0" algn="l">
              <a:lnSpc>
                <a:spcPct val="100000"/>
              </a:lnSpc>
              <a:spcBef>
                <a:spcPts val="374"/>
              </a:spcBef>
              <a:spcAft>
                <a:spcPts val="0"/>
              </a:spcAft>
              <a:buSzPct val="70000"/>
              <a:buChar char="⚪"/>
            </a:pPr>
            <a:r>
              <a:rPr lang="en-CA"/>
              <a:t>Factors used to adhere &amp; promote colonization</a:t>
            </a:r>
            <a:endParaRPr/>
          </a:p>
          <a:p>
            <a:pPr indent="-274320" lvl="1" marL="548640" rtl="0" algn="l">
              <a:lnSpc>
                <a:spcPct val="100000"/>
              </a:lnSpc>
              <a:spcBef>
                <a:spcPts val="374"/>
              </a:spcBef>
              <a:spcAft>
                <a:spcPts val="0"/>
              </a:spcAft>
              <a:buSzPct val="70000"/>
              <a:buChar char="⚪"/>
            </a:pPr>
            <a:r>
              <a:rPr lang="en-CA"/>
              <a:t>Ability to evade immune defenses – passively or actively</a:t>
            </a:r>
            <a:endParaRPr/>
          </a:p>
          <a:p>
            <a:pPr indent="-274320" lvl="1" marL="548640" rtl="0" algn="l">
              <a:lnSpc>
                <a:spcPct val="100000"/>
              </a:lnSpc>
              <a:spcBef>
                <a:spcPts val="374"/>
              </a:spcBef>
              <a:spcAft>
                <a:spcPts val="0"/>
              </a:spcAft>
              <a:buSzPct val="70000"/>
              <a:buChar char="⚪"/>
            </a:pPr>
            <a:r>
              <a:rPr lang="en-CA"/>
              <a:t>Bacterial toxins</a:t>
            </a:r>
            <a:endParaRPr/>
          </a:p>
          <a:p>
            <a:pPr indent="-191198" lvl="1" marL="548640" rtl="0" algn="l">
              <a:lnSpc>
                <a:spcPct val="100000"/>
              </a:lnSpc>
              <a:spcBef>
                <a:spcPts val="374"/>
              </a:spcBef>
              <a:spcAft>
                <a:spcPts val="0"/>
              </a:spcAft>
              <a:buSzPct val="70000"/>
              <a:buNone/>
            </a:pPr>
            <a:r>
              <a:t/>
            </a:r>
            <a:endParaRPr/>
          </a:p>
          <a:p>
            <a:pPr indent="-274320" lvl="0" marL="274320" rtl="0" algn="l">
              <a:lnSpc>
                <a:spcPct val="100000"/>
              </a:lnSpc>
              <a:spcBef>
                <a:spcPts val="459"/>
              </a:spcBef>
              <a:spcAft>
                <a:spcPts val="0"/>
              </a:spcAft>
              <a:buSzPct val="85000"/>
              <a:buChar char="⚫"/>
            </a:pPr>
            <a:r>
              <a:rPr b="1" lang="en-CA"/>
              <a:t>ID50 </a:t>
            </a:r>
            <a:r>
              <a:rPr lang="en-CA"/>
              <a:t>– the number of organisms required for 50% of the population to show signs of infection</a:t>
            </a:r>
            <a:endParaRPr/>
          </a:p>
          <a:p>
            <a:pPr indent="-274320" lvl="0" marL="274320" rtl="0" algn="l">
              <a:lnSpc>
                <a:spcPct val="100000"/>
              </a:lnSpc>
              <a:spcBef>
                <a:spcPts val="459"/>
              </a:spcBef>
              <a:spcAft>
                <a:spcPts val="0"/>
              </a:spcAft>
              <a:buSzPct val="85000"/>
              <a:buChar char="⚫"/>
            </a:pPr>
            <a:r>
              <a:rPr b="1" lang="en-CA"/>
              <a:t>LD50</a:t>
            </a:r>
            <a:r>
              <a:rPr lang="en-CA"/>
              <a:t> – the number of organisms needed to kill 50% of a population</a:t>
            </a:r>
            <a:endParaRPr/>
          </a:p>
          <a:p>
            <a:pPr indent="-274320" lvl="0" marL="274320" rtl="0" algn="l">
              <a:lnSpc>
                <a:spcPct val="100000"/>
              </a:lnSpc>
              <a:spcBef>
                <a:spcPts val="459"/>
              </a:spcBef>
              <a:spcAft>
                <a:spcPts val="0"/>
              </a:spcAft>
              <a:buSzPct val="85000"/>
              <a:buChar char="⚫"/>
            </a:pPr>
            <a:r>
              <a:rPr b="1" lang="en-CA"/>
              <a:t>Therefore, the lower an organism’s ID50 and LD50 are the more </a:t>
            </a:r>
            <a:r>
              <a:rPr b="1" i="1" lang="en-CA"/>
              <a:t>virulent </a:t>
            </a:r>
            <a:r>
              <a:rPr b="1" lang="en-CA"/>
              <a:t>it is.</a:t>
            </a:r>
            <a:endParaRPr b="1"/>
          </a:p>
          <a:p>
            <a:pPr indent="-150447" lvl="0" marL="274320" rtl="0" algn="l">
              <a:lnSpc>
                <a:spcPct val="100000"/>
              </a:lnSpc>
              <a:spcBef>
                <a:spcPts val="459"/>
              </a:spcBef>
              <a:spcAft>
                <a:spcPts val="0"/>
              </a:spcAft>
              <a:buSzPct val="85000"/>
              <a:buNone/>
            </a:pPr>
            <a:r>
              <a:t/>
            </a:r>
            <a:endParaRPr b="1"/>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48"/>
          <p:cNvSpPr txBox="1"/>
          <p:nvPr>
            <p:ph type="title"/>
          </p:nvPr>
        </p:nvSpPr>
        <p:spPr>
          <a:xfrm>
            <a:off x="301752" y="228600"/>
            <a:ext cx="8534400" cy="4699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Virulence Factors</a:t>
            </a:r>
            <a:endParaRPr/>
          </a:p>
        </p:txBody>
      </p:sp>
      <p:sp>
        <p:nvSpPr>
          <p:cNvPr id="779" name="Google Shape;779;p48"/>
          <p:cNvSpPr txBox="1"/>
          <p:nvPr>
            <p:ph idx="1" type="body"/>
          </p:nvPr>
        </p:nvSpPr>
        <p:spPr>
          <a:xfrm>
            <a:off x="301752" y="1574800"/>
            <a:ext cx="8503920" cy="52832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1955"/>
              <a:buChar char="⚫"/>
            </a:pPr>
            <a:r>
              <a:rPr lang="en-CA" sz="2300"/>
              <a:t>Factors that are produced by a microorganism and evoke disease are called virulence factors.</a:t>
            </a:r>
            <a:endParaRPr/>
          </a:p>
          <a:p>
            <a:pPr indent="-274320" lvl="0" marL="274320" rtl="0" algn="l">
              <a:lnSpc>
                <a:spcPct val="100000"/>
              </a:lnSpc>
              <a:spcBef>
                <a:spcPts val="460"/>
              </a:spcBef>
              <a:spcAft>
                <a:spcPts val="0"/>
              </a:spcAft>
              <a:buSzPts val="1955"/>
              <a:buChar char="⚫"/>
            </a:pPr>
            <a:r>
              <a:rPr b="1" lang="en-CA" sz="2300"/>
              <a:t>1) Avoiding or Compromising Host Defenses</a:t>
            </a:r>
            <a:endParaRPr b="1"/>
          </a:p>
          <a:p>
            <a:pPr indent="-274319" lvl="1" marL="548640" rtl="0" algn="l">
              <a:lnSpc>
                <a:spcPct val="100000"/>
              </a:lnSpc>
              <a:spcBef>
                <a:spcPts val="460"/>
              </a:spcBef>
              <a:spcAft>
                <a:spcPts val="0"/>
              </a:spcAft>
              <a:buSzPts val="1610"/>
              <a:buChar char="⚪"/>
            </a:pPr>
            <a:r>
              <a:rPr lang="en-CA" sz="2300"/>
              <a:t>Passive – Bacterial Cell Walls/Capsules</a:t>
            </a:r>
            <a:endParaRPr/>
          </a:p>
          <a:p>
            <a:pPr indent="-274319" lvl="1" marL="548640" rtl="0" algn="l">
              <a:lnSpc>
                <a:spcPct val="100000"/>
              </a:lnSpc>
              <a:spcBef>
                <a:spcPts val="460"/>
              </a:spcBef>
              <a:spcAft>
                <a:spcPts val="0"/>
              </a:spcAft>
              <a:buSzPts val="1610"/>
              <a:buChar char="⚪"/>
            </a:pPr>
            <a:r>
              <a:rPr lang="en-CA" sz="2300"/>
              <a:t>Active- Enzymes such as </a:t>
            </a:r>
            <a:r>
              <a:rPr lang="en-CA" sz="2300"/>
              <a:t>Leukocidins</a:t>
            </a:r>
            <a:r>
              <a:rPr lang="en-CA" sz="2300"/>
              <a:t>, Hemolysins, , Coagulase</a:t>
            </a:r>
            <a:endParaRPr/>
          </a:p>
          <a:p>
            <a:pPr indent="-172084" lvl="1" marL="548640" rtl="0" algn="l">
              <a:lnSpc>
                <a:spcPct val="100000"/>
              </a:lnSpc>
              <a:spcBef>
                <a:spcPts val="460"/>
              </a:spcBef>
              <a:spcAft>
                <a:spcPts val="0"/>
              </a:spcAft>
              <a:buSzPts val="1610"/>
              <a:buNone/>
            </a:pPr>
            <a:r>
              <a:t/>
            </a:r>
            <a:endParaRPr sz="2300"/>
          </a:p>
          <a:p>
            <a:pPr indent="-274320" lvl="0" marL="274320" rtl="0" algn="l">
              <a:lnSpc>
                <a:spcPct val="100000"/>
              </a:lnSpc>
              <a:spcBef>
                <a:spcPts val="460"/>
              </a:spcBef>
              <a:spcAft>
                <a:spcPts val="0"/>
              </a:spcAft>
              <a:buSzPts val="1955"/>
              <a:buChar char="⚫"/>
            </a:pPr>
            <a:r>
              <a:rPr lang="en-CA" sz="2300"/>
              <a:t>2)</a:t>
            </a:r>
            <a:r>
              <a:rPr b="1" lang="en-CA" sz="2300"/>
              <a:t> Establishment </a:t>
            </a:r>
            <a:r>
              <a:rPr lang="en-CA" sz="2300"/>
              <a:t>– Pathogens use fimbriae, adhesin proteins, biofilm production or bore into the tissue (eg Treponema bacteria that causes syphilis)</a:t>
            </a:r>
            <a:endParaRPr sz="2300"/>
          </a:p>
          <a:p>
            <a:pPr indent="0" lvl="0" marL="457200" rtl="0" algn="l">
              <a:lnSpc>
                <a:spcPct val="100000"/>
              </a:lnSpc>
              <a:spcBef>
                <a:spcPts val="460"/>
              </a:spcBef>
              <a:spcAft>
                <a:spcPts val="0"/>
              </a:spcAft>
              <a:buNone/>
            </a:pPr>
            <a:r>
              <a:rPr lang="en-CA" sz="2300" u="sng">
                <a:solidFill>
                  <a:schemeClr val="hlink"/>
                </a:solidFill>
                <a:hlinkClick r:id="rId3"/>
              </a:rPr>
              <a:t>https://youtu.be/twxPyvdc-EE?feature=shared</a:t>
            </a:r>
            <a:endParaRPr sz="2300"/>
          </a:p>
          <a:p>
            <a:pPr indent="0" lvl="0" marL="457200" rtl="0" algn="l">
              <a:lnSpc>
                <a:spcPct val="100000"/>
              </a:lnSpc>
              <a:spcBef>
                <a:spcPts val="460"/>
              </a:spcBef>
              <a:spcAft>
                <a:spcPts val="0"/>
              </a:spcAft>
              <a:buNone/>
            </a:pPr>
            <a:r>
              <a:t/>
            </a:r>
            <a:endParaRPr sz="2300"/>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4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ENDOTOXINS &amp; EXOTOXINS</a:t>
            </a:r>
            <a:endParaRPr/>
          </a:p>
        </p:txBody>
      </p:sp>
      <p:sp>
        <p:nvSpPr>
          <p:cNvPr id="785" name="Google Shape;785;p49"/>
          <p:cNvSpPr txBox="1"/>
          <p:nvPr>
            <p:ph idx="1" type="body"/>
          </p:nvPr>
        </p:nvSpPr>
        <p:spPr>
          <a:xfrm>
            <a:off x="314450" y="1527050"/>
            <a:ext cx="8503800" cy="511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sz="2300"/>
              <a:t>3) Bacterial Toxins –</a:t>
            </a:r>
            <a:endParaRPr/>
          </a:p>
          <a:p>
            <a:pPr indent="-274320" lvl="1" marL="548640" rtl="0" algn="l">
              <a:lnSpc>
                <a:spcPct val="100000"/>
              </a:lnSpc>
              <a:spcBef>
                <a:spcPts val="391"/>
              </a:spcBef>
              <a:spcAft>
                <a:spcPts val="0"/>
              </a:spcAft>
              <a:buSzPct val="70000"/>
              <a:buChar char="⚪"/>
            </a:pPr>
            <a:r>
              <a:rPr b="1" lang="en-CA" sz="2300"/>
              <a:t>EXOTOXINS</a:t>
            </a:r>
            <a:r>
              <a:rPr lang="en-CA" sz="2300"/>
              <a:t>- Usually produced by Gram + Bacteria</a:t>
            </a:r>
            <a:endParaRPr/>
          </a:p>
          <a:p>
            <a:pPr indent="-228600" lvl="2" marL="822960" rtl="0" algn="l">
              <a:lnSpc>
                <a:spcPct val="100000"/>
              </a:lnSpc>
              <a:spcBef>
                <a:spcPts val="391"/>
              </a:spcBef>
              <a:spcAft>
                <a:spcPts val="0"/>
              </a:spcAft>
              <a:buSzPct val="75000"/>
              <a:buChar char="⯍"/>
            </a:pPr>
            <a:r>
              <a:rPr lang="en-CA" sz="2300"/>
              <a:t>Can be quite lethal.</a:t>
            </a:r>
            <a:endParaRPr/>
          </a:p>
          <a:p>
            <a:pPr indent="-228600" lvl="2" marL="822960" rtl="0" algn="l">
              <a:lnSpc>
                <a:spcPct val="100000"/>
              </a:lnSpc>
              <a:spcBef>
                <a:spcPts val="391"/>
              </a:spcBef>
              <a:spcAft>
                <a:spcPts val="0"/>
              </a:spcAft>
              <a:buSzPct val="75000"/>
              <a:buChar char="⯍"/>
            </a:pPr>
            <a:r>
              <a:rPr b="1" lang="en-CA" sz="2300"/>
              <a:t>Neurotoxins</a:t>
            </a:r>
            <a:r>
              <a:rPr lang="en-CA" sz="2300"/>
              <a:t>- affect nerves </a:t>
            </a:r>
            <a:r>
              <a:rPr lang="en-CA" sz="2300" u="sng">
                <a:solidFill>
                  <a:schemeClr val="hlink"/>
                </a:solidFill>
                <a:hlinkClick r:id="rId3"/>
              </a:rPr>
              <a:t>https://youtu.be/yaqpoNi5dog</a:t>
            </a:r>
            <a:endParaRPr sz="2300"/>
          </a:p>
          <a:p>
            <a:pPr indent="-228600" lvl="2" marL="822960" rtl="0" algn="l">
              <a:lnSpc>
                <a:spcPct val="100000"/>
              </a:lnSpc>
              <a:spcBef>
                <a:spcPts val="391"/>
              </a:spcBef>
              <a:spcAft>
                <a:spcPts val="0"/>
              </a:spcAft>
              <a:buSzPct val="75000"/>
              <a:buChar char="⯍"/>
            </a:pPr>
            <a:r>
              <a:rPr b="1" lang="en-CA" sz="2300"/>
              <a:t>Enterotoxins</a:t>
            </a:r>
            <a:r>
              <a:rPr lang="en-CA" sz="2300"/>
              <a:t>- affect lining of digestive system	</a:t>
            </a:r>
            <a:r>
              <a:rPr lang="en-CA" sz="2300" u="sng">
                <a:solidFill>
                  <a:schemeClr val="hlink"/>
                </a:solidFill>
                <a:hlinkClick r:id="rId4"/>
              </a:rPr>
              <a:t>https://youtu.be/U7yq-GwbcgE</a:t>
            </a:r>
            <a:endParaRPr sz="2300"/>
          </a:p>
          <a:p>
            <a:pPr indent="-228600" lvl="2" marL="822960" rtl="0" algn="l">
              <a:lnSpc>
                <a:spcPct val="100000"/>
              </a:lnSpc>
              <a:spcBef>
                <a:spcPts val="391"/>
              </a:spcBef>
              <a:spcAft>
                <a:spcPts val="0"/>
              </a:spcAft>
              <a:buSzPct val="75000"/>
              <a:buChar char="⯍"/>
            </a:pPr>
            <a:r>
              <a:rPr b="1" lang="en-CA" sz="2300"/>
              <a:t>Cytotoxins</a:t>
            </a:r>
            <a:r>
              <a:rPr lang="en-CA" sz="2300"/>
              <a:t> – kill cells </a:t>
            </a:r>
            <a:endParaRPr/>
          </a:p>
          <a:p>
            <a:pPr indent="-228599" lvl="2" marL="822960" rtl="0" algn="l">
              <a:lnSpc>
                <a:spcPct val="100000"/>
              </a:lnSpc>
              <a:spcBef>
                <a:spcPts val="391"/>
              </a:spcBef>
              <a:spcAft>
                <a:spcPts val="0"/>
              </a:spcAft>
              <a:buSzPct val="75000"/>
              <a:buChar char="⯍"/>
            </a:pPr>
            <a:r>
              <a:rPr lang="en-CA" sz="2300"/>
              <a:t>Ex. Anthrax, Botulinum, Tetanus,, E.coli, Vibrio (Cholera)</a:t>
            </a:r>
            <a:endParaRPr sz="2300"/>
          </a:p>
          <a:p>
            <a:pPr indent="0" lvl="0" marL="1371600" rtl="0" algn="l">
              <a:lnSpc>
                <a:spcPct val="100000"/>
              </a:lnSpc>
              <a:spcBef>
                <a:spcPts val="391"/>
              </a:spcBef>
              <a:spcAft>
                <a:spcPts val="0"/>
              </a:spcAft>
              <a:buNone/>
            </a:pPr>
            <a:r>
              <a:t/>
            </a:r>
            <a:endParaRPr sz="2300"/>
          </a:p>
          <a:p>
            <a:pPr indent="0" lvl="2" marL="594360" rtl="0" algn="l">
              <a:lnSpc>
                <a:spcPct val="100000"/>
              </a:lnSpc>
              <a:spcBef>
                <a:spcPts val="391"/>
              </a:spcBef>
              <a:spcAft>
                <a:spcPts val="0"/>
              </a:spcAft>
              <a:buSzPct val="75000"/>
              <a:buNone/>
            </a:pPr>
            <a:r>
              <a:rPr b="1" lang="en-CA" sz="2300">
                <a:solidFill>
                  <a:schemeClr val="dk2"/>
                </a:solidFill>
              </a:rPr>
              <a:t>ENDOTOXINS</a:t>
            </a:r>
            <a:r>
              <a:rPr lang="en-CA" sz="2300">
                <a:solidFill>
                  <a:srgbClr val="21B2C8"/>
                </a:solidFill>
              </a:rPr>
              <a:t> –</a:t>
            </a:r>
            <a:r>
              <a:rPr lang="en-CA" sz="2300"/>
              <a:t> Usually produced by Gram – bacteria </a:t>
            </a:r>
            <a:endParaRPr/>
          </a:p>
          <a:p>
            <a:pPr indent="0" lvl="2" marL="594360" rtl="0" algn="l">
              <a:lnSpc>
                <a:spcPct val="100000"/>
              </a:lnSpc>
              <a:spcBef>
                <a:spcPts val="391"/>
              </a:spcBef>
              <a:spcAft>
                <a:spcPts val="0"/>
              </a:spcAft>
              <a:buSzPct val="75000"/>
              <a:buNone/>
            </a:pPr>
            <a:r>
              <a:rPr lang="en-CA" sz="2300"/>
              <a:t>	-released by bacterial cell walls at cell death – Usually not as severe as Exotoxins</a:t>
            </a:r>
            <a:endParaRPr/>
          </a:p>
          <a:p>
            <a:pPr indent="0" lvl="2" marL="594360" rtl="0" algn="l">
              <a:lnSpc>
                <a:spcPct val="100000"/>
              </a:lnSpc>
              <a:spcBef>
                <a:spcPts val="391"/>
              </a:spcBef>
              <a:spcAft>
                <a:spcPts val="0"/>
              </a:spcAft>
              <a:buSzPct val="75000"/>
              <a:buNone/>
            </a:pPr>
            <a:r>
              <a:rPr lang="en-CA" sz="2300"/>
              <a:t>	- Cause chills, fever, muscle weakness &amp; aches</a:t>
            </a:r>
            <a:endParaRPr/>
          </a:p>
          <a:p>
            <a:pPr indent="0" lvl="2" marL="594360" rtl="0" algn="l">
              <a:lnSpc>
                <a:spcPct val="100000"/>
              </a:lnSpc>
              <a:spcBef>
                <a:spcPts val="391"/>
              </a:spcBef>
              <a:spcAft>
                <a:spcPts val="0"/>
              </a:spcAft>
              <a:buSzPct val="75000"/>
              <a:buNone/>
            </a:pPr>
            <a:r>
              <a:rPr lang="en-CA" sz="2300"/>
              <a:t>	- Worst case – </a:t>
            </a:r>
            <a:r>
              <a:rPr b="1" i="1" lang="en-CA" sz="2300"/>
              <a:t>DIC Disseminated Intravascular Clotting</a:t>
            </a:r>
            <a:endParaRPr b="1" i="1"/>
          </a:p>
          <a:p>
            <a:pPr indent="0" lvl="2" marL="594360" rtl="0" algn="l">
              <a:lnSpc>
                <a:spcPct val="100000"/>
              </a:lnSpc>
              <a:spcBef>
                <a:spcPts val="391"/>
              </a:spcBef>
              <a:spcAft>
                <a:spcPts val="0"/>
              </a:spcAft>
              <a:buSzPct val="75000"/>
              <a:buNone/>
            </a:pPr>
            <a:r>
              <a:rPr lang="en-CA" sz="2300" u="sng">
                <a:solidFill>
                  <a:schemeClr val="hlink"/>
                </a:solidFill>
                <a:hlinkClick r:id="rId5"/>
              </a:rPr>
              <a:t>https://youtu.be/Gmh01S0msfY</a:t>
            </a:r>
            <a:endParaRPr sz="2300"/>
          </a:p>
          <a:p>
            <a:pPr indent="0" lvl="2" marL="594360" rtl="0" algn="l">
              <a:lnSpc>
                <a:spcPct val="100000"/>
              </a:lnSpc>
              <a:spcBef>
                <a:spcPts val="340"/>
              </a:spcBef>
              <a:spcAft>
                <a:spcPts val="0"/>
              </a:spcAft>
              <a:buSzPct val="75000"/>
              <a:buNone/>
            </a:pPr>
            <a:r>
              <a:rPr lang="en-CA"/>
              <a:t>	</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5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Treatments</a:t>
            </a:r>
            <a:endParaRPr/>
          </a:p>
        </p:txBody>
      </p:sp>
      <p:sp>
        <p:nvSpPr>
          <p:cNvPr id="792" name="Google Shape;792;p5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 Drugs have been developed to treat bacterial infections. </a:t>
            </a:r>
            <a:endParaRPr/>
          </a:p>
          <a:p>
            <a:pPr indent="-274320" lvl="0" marL="274320" rtl="0" algn="l">
              <a:lnSpc>
                <a:spcPct val="100000"/>
              </a:lnSpc>
              <a:spcBef>
                <a:spcPts val="540"/>
              </a:spcBef>
              <a:spcAft>
                <a:spcPts val="0"/>
              </a:spcAft>
              <a:buSzPts val="2295"/>
              <a:buChar char="⚫"/>
            </a:pPr>
            <a:r>
              <a:rPr lang="en-CA"/>
              <a:t>Antimicrobial agents are most effective when the infection is also being fought by healthy phagocytic and immune defenses. </a:t>
            </a:r>
            <a:endParaRPr/>
          </a:p>
          <a:p>
            <a:pPr indent="-274320" lvl="0" marL="274320" rtl="0" algn="l">
              <a:lnSpc>
                <a:spcPct val="100000"/>
              </a:lnSpc>
              <a:spcBef>
                <a:spcPts val="540"/>
              </a:spcBef>
              <a:spcAft>
                <a:spcPts val="0"/>
              </a:spcAft>
              <a:buSzPts val="2295"/>
              <a:buChar char="⚫"/>
            </a:pPr>
            <a:r>
              <a:rPr lang="en-CA"/>
              <a:t>Some reasons for this situation are</a:t>
            </a:r>
            <a:endParaRPr/>
          </a:p>
          <a:p>
            <a:pPr indent="-274320" lvl="1" marL="548640" rtl="0" algn="l">
              <a:lnSpc>
                <a:spcPct val="100000"/>
              </a:lnSpc>
              <a:spcBef>
                <a:spcPts val="440"/>
              </a:spcBef>
              <a:spcAft>
                <a:spcPts val="0"/>
              </a:spcAft>
              <a:buSzPts val="1540"/>
              <a:buChar char="⚪"/>
            </a:pPr>
            <a:r>
              <a:rPr lang="en-CA"/>
              <a:t> poor diffusion of antibiotics into certain sites (prostate gland)</a:t>
            </a:r>
            <a:endParaRPr/>
          </a:p>
          <a:p>
            <a:pPr indent="-274320" lvl="1" marL="548640" rtl="0" algn="l">
              <a:lnSpc>
                <a:spcPct val="100000"/>
              </a:lnSpc>
              <a:spcBef>
                <a:spcPts val="440"/>
              </a:spcBef>
              <a:spcAft>
                <a:spcPts val="0"/>
              </a:spcAft>
              <a:buSzPts val="1540"/>
              <a:buChar char="⚪"/>
            </a:pPr>
            <a:r>
              <a:rPr lang="en-CA"/>
              <a:t>ability of many bacteria to multiply or survive inside cells (where many antimicrobial agents have little or no effect)</a:t>
            </a:r>
            <a:endParaRPr/>
          </a:p>
          <a:p>
            <a:pPr indent="-274320" lvl="1" marL="548640" rtl="0" algn="l">
              <a:lnSpc>
                <a:spcPct val="100000"/>
              </a:lnSpc>
              <a:spcBef>
                <a:spcPts val="440"/>
              </a:spcBef>
              <a:spcAft>
                <a:spcPts val="0"/>
              </a:spcAft>
              <a:buSzPts val="1540"/>
              <a:buChar char="⚪"/>
            </a:pPr>
            <a:r>
              <a:rPr lang="en-CA"/>
              <a:t> bacteriostatic rather than bactericidal action of some drugs, and the capacity of some organisms to develop resistance to multiple antibiotics.</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6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Antibiotic Resistance</a:t>
            </a:r>
            <a:endParaRPr/>
          </a:p>
        </p:txBody>
      </p:sp>
      <p:sp>
        <p:nvSpPr>
          <p:cNvPr id="798" name="Google Shape;798;p62"/>
          <p:cNvSpPr txBox="1"/>
          <p:nvPr>
            <p:ph idx="1" type="body"/>
          </p:nvPr>
        </p:nvSpPr>
        <p:spPr>
          <a:xfrm>
            <a:off x="301752" y="1527048"/>
            <a:ext cx="8503920" cy="4835652"/>
          </a:xfrm>
          <a:prstGeom prst="rect">
            <a:avLst/>
          </a:prstGeom>
          <a:noFill/>
          <a:ln>
            <a:noFill/>
          </a:ln>
        </p:spPr>
        <p:txBody>
          <a:bodyPr anchorCtr="0" anchor="t" bIns="45700" lIns="91425" spcFirstLastPara="1" rIns="91425" wrap="square" tIns="45700">
            <a:normAutofit lnSpcReduction="10000"/>
          </a:bodyPr>
          <a:lstStyle/>
          <a:p>
            <a:pPr indent="-285276" lvl="0" marL="274320" rtl="0" algn="l">
              <a:lnSpc>
                <a:spcPct val="100000"/>
              </a:lnSpc>
              <a:spcBef>
                <a:spcPts val="0"/>
              </a:spcBef>
              <a:spcAft>
                <a:spcPts val="0"/>
              </a:spcAft>
              <a:buSzPts val="2295"/>
              <a:buChar char="⚫"/>
            </a:pPr>
            <a:r>
              <a:rPr lang="en-CA"/>
              <a:t>MRSA &amp; other </a:t>
            </a:r>
            <a:r>
              <a:rPr lang="en-CA"/>
              <a:t>Antibiotic</a:t>
            </a:r>
            <a:r>
              <a:rPr lang="en-CA"/>
              <a:t> Resistant Bacteria are the result of decades of often unnecessary antibiotic use. </a:t>
            </a:r>
            <a:endParaRPr/>
          </a:p>
          <a:p>
            <a:pPr indent="-285276" lvl="0" marL="274320" rtl="0" algn="l">
              <a:lnSpc>
                <a:spcPct val="100000"/>
              </a:lnSpc>
              <a:spcBef>
                <a:spcPts val="499"/>
              </a:spcBef>
              <a:spcAft>
                <a:spcPts val="0"/>
              </a:spcAft>
              <a:buSzPts val="2295"/>
              <a:buChar char="⚫"/>
            </a:pPr>
            <a:r>
              <a:rPr lang="en-CA"/>
              <a:t>Antibiotics have been prescribed for colds, flu and other viral infections that don't respond to these drugs. </a:t>
            </a:r>
            <a:endParaRPr/>
          </a:p>
          <a:p>
            <a:pPr indent="-285276" lvl="0" marL="274320" rtl="0" algn="l">
              <a:lnSpc>
                <a:spcPct val="100000"/>
              </a:lnSpc>
              <a:spcBef>
                <a:spcPts val="499"/>
              </a:spcBef>
              <a:spcAft>
                <a:spcPts val="0"/>
              </a:spcAft>
              <a:buSzPts val="2295"/>
              <a:buChar char="⚫"/>
            </a:pPr>
            <a:r>
              <a:rPr lang="en-CA"/>
              <a:t>When antibiotics are used inappropriately, they contribute to the rise of drug-resistant bacteria because they don't destroy every germ they target.</a:t>
            </a:r>
            <a:endParaRPr/>
          </a:p>
          <a:p>
            <a:pPr indent="-285276" lvl="0" marL="274320" rtl="0" algn="l">
              <a:lnSpc>
                <a:spcPct val="100000"/>
              </a:lnSpc>
              <a:spcBef>
                <a:spcPts val="499"/>
              </a:spcBef>
              <a:spcAft>
                <a:spcPts val="0"/>
              </a:spcAft>
              <a:buSzPts val="2295"/>
              <a:buChar char="⚫"/>
            </a:pPr>
            <a:r>
              <a:rPr lang="en-CA"/>
              <a:t>Bacteria live on an evolutionary fast track, so germs that survive treatment with one antibiotic soon learn to resist </a:t>
            </a:r>
            <a:endParaRPr/>
          </a:p>
          <a:p>
            <a:pPr indent="-285276" lvl="0" marL="274320" rtl="0" algn="l">
              <a:lnSpc>
                <a:spcPct val="100000"/>
              </a:lnSpc>
              <a:spcBef>
                <a:spcPts val="499"/>
              </a:spcBef>
              <a:spcAft>
                <a:spcPts val="0"/>
              </a:spcAft>
              <a:buSzPts val="2295"/>
              <a:buChar char="⚫"/>
            </a:pPr>
            <a:r>
              <a:rPr lang="en-CA" u="sng">
                <a:solidFill>
                  <a:schemeClr val="hlink"/>
                </a:solidFill>
                <a:hlinkClick r:id="rId3"/>
              </a:rPr>
              <a:t>https://youtu.be/ZvhFeGEDFC8</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41"/>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Spread of Infection</a:t>
            </a:r>
            <a:endParaRPr/>
          </a:p>
        </p:txBody>
      </p:sp>
      <p:pic>
        <p:nvPicPr>
          <p:cNvPr id="804" name="Google Shape;804;p41"/>
          <p:cNvPicPr preferRelativeResize="0"/>
          <p:nvPr/>
        </p:nvPicPr>
        <p:blipFill>
          <a:blip r:embed="rId3">
            <a:alphaModFix/>
          </a:blip>
          <a:stretch>
            <a:fillRect/>
          </a:stretch>
        </p:blipFill>
        <p:spPr>
          <a:xfrm>
            <a:off x="1798950" y="2714600"/>
            <a:ext cx="5546100" cy="3000375"/>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4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How infection Spreads</a:t>
            </a:r>
            <a:endParaRPr/>
          </a:p>
        </p:txBody>
      </p:sp>
      <p:sp>
        <p:nvSpPr>
          <p:cNvPr id="810" name="Google Shape;810;p4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0000" lnSpcReduction="10000"/>
          </a:bodyPr>
          <a:lstStyle/>
          <a:p>
            <a:pPr indent="-263417" lvl="0" marL="274320" rtl="0" algn="l">
              <a:lnSpc>
                <a:spcPct val="100000"/>
              </a:lnSpc>
              <a:spcBef>
                <a:spcPts val="0"/>
              </a:spcBef>
              <a:spcAft>
                <a:spcPts val="0"/>
              </a:spcAft>
              <a:buSzPct val="85000"/>
              <a:buChar char="⚫"/>
            </a:pPr>
            <a:r>
              <a:rPr b="1" i="1" lang="en-CA"/>
              <a:t>Direct</a:t>
            </a:r>
            <a:r>
              <a:rPr lang="en-CA"/>
              <a:t>: Direct physical contact (body surface to body surface) between infected or colonized individual and susceptible host. Examples of transmission: Shaking hands; kissing; coitus. Examples of infections: Common cold; sexually transmitted diseases. Precautions: Hand hygiene; masks; condoms.</a:t>
            </a:r>
            <a:endParaRPr/>
          </a:p>
          <a:p>
            <a:pPr indent="-263417" lvl="0" marL="274320" rtl="0" algn="l">
              <a:lnSpc>
                <a:spcPct val="100000"/>
              </a:lnSpc>
              <a:spcBef>
                <a:spcPts val="418"/>
              </a:spcBef>
              <a:spcAft>
                <a:spcPts val="0"/>
              </a:spcAft>
              <a:buSzPct val="85000"/>
              <a:buChar char="⚫"/>
            </a:pPr>
            <a:r>
              <a:rPr b="1" i="1" lang="en-CA"/>
              <a:t>Indirect</a:t>
            </a:r>
            <a:r>
              <a:rPr lang="en-CA"/>
              <a:t>: infectious agent deposited onto an object or surface and survives long enough to transfer to another person who subsequently touches the object (fomite). Examples of transmission: </a:t>
            </a:r>
            <a:r>
              <a:rPr b="1" lang="en-CA"/>
              <a:t>Not washing your hands between patients</a:t>
            </a:r>
            <a:r>
              <a:rPr lang="en-CA"/>
              <a:t>; contaminated instruments Examples of infections: Norwalk; rhinovirus; perhaps influenza. Precautions: Sterilizing instruments; disinfect surfaces and toys in school</a:t>
            </a:r>
            <a:endParaRPr/>
          </a:p>
          <a:p>
            <a:pPr indent="-263417" lvl="0" marL="274320" rtl="0" algn="l">
              <a:lnSpc>
                <a:spcPct val="100000"/>
              </a:lnSpc>
              <a:spcBef>
                <a:spcPts val="418"/>
              </a:spcBef>
              <a:spcAft>
                <a:spcPts val="0"/>
              </a:spcAft>
              <a:buSzPct val="85000"/>
              <a:buChar char="⚫"/>
            </a:pPr>
            <a:r>
              <a:rPr b="1" i="1" lang="en-CA"/>
              <a:t>Droplet</a:t>
            </a:r>
            <a:r>
              <a:rPr lang="en-CA"/>
              <a:t>: Contact, but transmission is through the air. Examples of transmission: Sneezing &amp; coughing. Examples of infections: Meningococcus; pertussis; influenza (maybe: there is some debate); respiratory viruses. Precautions: Masks; cover mouth.</a:t>
            </a:r>
            <a:endParaRPr/>
          </a:p>
          <a:p>
            <a:pPr indent="-161404" lvl="0" marL="274320" rtl="0" algn="l">
              <a:lnSpc>
                <a:spcPct val="100000"/>
              </a:lnSpc>
              <a:spcBef>
                <a:spcPts val="418"/>
              </a:spcBef>
              <a:spcAft>
                <a:spcPts val="0"/>
              </a:spcAft>
              <a:buSzPct val="85000"/>
              <a:buNone/>
            </a:pPr>
            <a:r>
              <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4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 </a:t>
            </a:r>
            <a:endParaRPr/>
          </a:p>
        </p:txBody>
      </p:sp>
      <p:sp>
        <p:nvSpPr>
          <p:cNvPr id="816" name="Google Shape;816;p4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7500" lnSpcReduction="20000"/>
          </a:bodyPr>
          <a:lstStyle/>
          <a:p>
            <a:pPr indent="-274347" lvl="0" marL="274320" rtl="0" algn="l">
              <a:lnSpc>
                <a:spcPct val="100000"/>
              </a:lnSpc>
              <a:spcBef>
                <a:spcPts val="0"/>
              </a:spcBef>
              <a:spcAft>
                <a:spcPts val="0"/>
              </a:spcAft>
              <a:buSzPct val="85000"/>
              <a:buChar char="⚫"/>
            </a:pPr>
            <a:r>
              <a:rPr b="1" i="1" lang="en-CA"/>
              <a:t>Airborne</a:t>
            </a:r>
            <a:r>
              <a:rPr lang="en-CA"/>
              <a:t>: Transmission via aerosols (airborne particles &lt;5µm) that contain organisms in droplet nuclei or in dusts. Can be spread via ventilation systems. Examples of transmission: Via ventilation system in a hospital; Examples of infections: TB; varicella; measles; chickenpox; smallpox (and maybe influenza: controversial, as more likely via droplets). Precautions: Masks; negative pressure rooms in hospitals</a:t>
            </a:r>
            <a:endParaRPr/>
          </a:p>
          <a:p>
            <a:pPr indent="-274347" lvl="0" marL="274320" rtl="0" algn="l">
              <a:lnSpc>
                <a:spcPct val="100000"/>
              </a:lnSpc>
              <a:spcBef>
                <a:spcPts val="418"/>
              </a:spcBef>
              <a:spcAft>
                <a:spcPts val="0"/>
              </a:spcAft>
              <a:buSzPct val="85000"/>
              <a:buChar char="⚫"/>
            </a:pPr>
            <a:r>
              <a:rPr b="1" i="1" lang="en-CA"/>
              <a:t>Vehicle</a:t>
            </a:r>
            <a:r>
              <a:rPr lang="en-CA"/>
              <a:t>: A single contaminated source spreads the infection (or poison) to multiple hosts. This can be a common source or a point source. Examples of transmission : Food-borne outbreak from infected batch of food; IV fluid; medical equipment. Precautions: Normal safety and disinfection standards.</a:t>
            </a:r>
            <a:endParaRPr/>
          </a:p>
          <a:p>
            <a:pPr indent="-274347" lvl="0" marL="274320" rtl="0" algn="l">
              <a:lnSpc>
                <a:spcPct val="100000"/>
              </a:lnSpc>
              <a:spcBef>
                <a:spcPts val="418"/>
              </a:spcBef>
              <a:spcAft>
                <a:spcPts val="0"/>
              </a:spcAft>
              <a:buSzPct val="85000"/>
              <a:buChar char="⚫"/>
            </a:pPr>
            <a:r>
              <a:rPr b="1" i="1" lang="en-CA"/>
              <a:t>Vector borne</a:t>
            </a:r>
            <a:r>
              <a:rPr lang="en-CA"/>
              <a:t>: Transmission by insect or animal vectors. Example of infections: Mosquitoes and malaria. Precautions: Protect via barriers (window screens, bed nets); insect sprays.</a:t>
            </a:r>
            <a:endParaRPr/>
          </a:p>
          <a:p>
            <a:pPr indent="-161404" lvl="0" marL="274320" rtl="0" algn="l">
              <a:lnSpc>
                <a:spcPct val="100000"/>
              </a:lnSpc>
              <a:spcBef>
                <a:spcPts val="418"/>
              </a:spcBef>
              <a:spcAft>
                <a:spcPts val="0"/>
              </a:spcAft>
              <a:buSzPct val="85000"/>
              <a:buNone/>
            </a:pPr>
            <a:r>
              <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How Infections Spread</a:t>
            </a:r>
            <a:endParaRPr/>
          </a:p>
        </p:txBody>
      </p:sp>
      <p:sp>
        <p:nvSpPr>
          <p:cNvPr id="822" name="Google Shape;822;p9"/>
          <p:cNvSpPr txBox="1"/>
          <p:nvPr>
            <p:ph idx="1" type="body"/>
          </p:nvPr>
        </p:nvSpPr>
        <p:spPr>
          <a:xfrm>
            <a:off x="123150" y="1455625"/>
            <a:ext cx="8503800" cy="5027400"/>
          </a:xfrm>
          <a:prstGeom prst="rect">
            <a:avLst/>
          </a:prstGeom>
          <a:noFill/>
          <a:ln>
            <a:noFill/>
          </a:ln>
        </p:spPr>
        <p:txBody>
          <a:bodyPr anchorCtr="0" anchor="t" bIns="45700" lIns="91425" spcFirstLastPara="1" rIns="91425" wrap="square" tIns="45700">
            <a:normAutofit lnSpcReduction="20000"/>
          </a:bodyPr>
          <a:lstStyle/>
          <a:p>
            <a:pPr indent="-285276" lvl="0" marL="274320" rtl="0" algn="l">
              <a:lnSpc>
                <a:spcPct val="100000"/>
              </a:lnSpc>
              <a:spcBef>
                <a:spcPts val="0"/>
              </a:spcBef>
              <a:spcAft>
                <a:spcPts val="0"/>
              </a:spcAft>
              <a:buSzPts val="2295"/>
              <a:buChar char="●"/>
            </a:pPr>
            <a:r>
              <a:rPr b="1" lang="en-CA"/>
              <a:t>Blood borne Infections</a:t>
            </a:r>
            <a:endParaRPr b="1"/>
          </a:p>
          <a:p>
            <a:pPr indent="0" lvl="0" marL="0" rtl="0" algn="l">
              <a:lnSpc>
                <a:spcPct val="100000"/>
              </a:lnSpc>
              <a:spcBef>
                <a:spcPts val="0"/>
              </a:spcBef>
              <a:spcAft>
                <a:spcPts val="0"/>
              </a:spcAft>
              <a:buNone/>
            </a:pPr>
            <a:r>
              <a:t/>
            </a:r>
            <a:endParaRPr b="1"/>
          </a:p>
          <a:p>
            <a:pPr indent="-285276" lvl="0" marL="274320" rtl="0" algn="l">
              <a:lnSpc>
                <a:spcPct val="100000"/>
              </a:lnSpc>
              <a:spcBef>
                <a:spcPts val="0"/>
              </a:spcBef>
              <a:spcAft>
                <a:spcPts val="0"/>
              </a:spcAft>
              <a:buSzPts val="2295"/>
              <a:buChar char="●"/>
            </a:pPr>
            <a:r>
              <a:rPr lang="en-CA"/>
              <a:t>Many health care workers have risk to exposure to </a:t>
            </a:r>
            <a:r>
              <a:rPr lang="en-CA"/>
              <a:t>bloodborne</a:t>
            </a:r>
            <a:r>
              <a:rPr lang="en-CA"/>
              <a:t> pathogens. </a:t>
            </a:r>
            <a:endParaRPr/>
          </a:p>
          <a:p>
            <a:pPr indent="-285276" lvl="0" marL="274320" rtl="0" algn="l">
              <a:lnSpc>
                <a:spcPct val="100000"/>
              </a:lnSpc>
              <a:spcBef>
                <a:spcPts val="499"/>
              </a:spcBef>
              <a:spcAft>
                <a:spcPts val="0"/>
              </a:spcAft>
              <a:buSzPts val="2295"/>
              <a:buChar char="●"/>
            </a:pPr>
            <a:r>
              <a:rPr lang="en-CA"/>
              <a:t>Direct contact of infected patient blood with skin cut in hands can be potential source of transmission.</a:t>
            </a:r>
            <a:endParaRPr/>
          </a:p>
          <a:p>
            <a:pPr indent="-285276" lvl="0" marL="274320" rtl="0" algn="l">
              <a:lnSpc>
                <a:spcPct val="100000"/>
              </a:lnSpc>
              <a:spcBef>
                <a:spcPts val="499"/>
              </a:spcBef>
              <a:spcAft>
                <a:spcPts val="0"/>
              </a:spcAft>
              <a:buSzPts val="2295"/>
              <a:buChar char="●"/>
            </a:pPr>
            <a:r>
              <a:rPr lang="en-CA"/>
              <a:t>Accidental needle pricks with infected blood can also be a mode transmission.</a:t>
            </a:r>
            <a:endParaRPr/>
          </a:p>
          <a:p>
            <a:pPr indent="-285276" lvl="0" marL="274320" rtl="0" algn="l">
              <a:lnSpc>
                <a:spcPct val="100000"/>
              </a:lnSpc>
              <a:spcBef>
                <a:spcPts val="499"/>
              </a:spcBef>
              <a:spcAft>
                <a:spcPts val="0"/>
              </a:spcAft>
              <a:buSzPts val="2295"/>
              <a:buChar char="●"/>
            </a:pPr>
            <a:r>
              <a:rPr lang="en-CA"/>
              <a:t> Examples of Blood Borne Infections: </a:t>
            </a:r>
            <a:endParaRPr/>
          </a:p>
          <a:p>
            <a:pPr indent="0" lvl="0" marL="457200" rtl="0" algn="l">
              <a:lnSpc>
                <a:spcPct val="100000"/>
              </a:lnSpc>
              <a:spcBef>
                <a:spcPts val="499"/>
              </a:spcBef>
              <a:spcAft>
                <a:spcPts val="0"/>
              </a:spcAft>
              <a:buNone/>
            </a:pPr>
            <a:r>
              <a:t/>
            </a:r>
            <a:endParaRPr/>
          </a:p>
          <a:p>
            <a:pPr indent="-281654" lvl="1" marL="548640" rtl="0" algn="l">
              <a:lnSpc>
                <a:spcPct val="100000"/>
              </a:lnSpc>
              <a:spcBef>
                <a:spcPts val="407"/>
              </a:spcBef>
              <a:spcAft>
                <a:spcPts val="0"/>
              </a:spcAft>
              <a:buSzPts val="1540"/>
              <a:buChar char="⚪"/>
            </a:pPr>
            <a:r>
              <a:rPr lang="en-CA"/>
              <a:t>Hepatitis B virus</a:t>
            </a:r>
            <a:endParaRPr/>
          </a:p>
          <a:p>
            <a:pPr indent="-281654" lvl="1" marL="548640" rtl="0" algn="l">
              <a:lnSpc>
                <a:spcPct val="100000"/>
              </a:lnSpc>
              <a:spcBef>
                <a:spcPts val="407"/>
              </a:spcBef>
              <a:spcAft>
                <a:spcPts val="0"/>
              </a:spcAft>
              <a:buSzPts val="1540"/>
              <a:buChar char="⚪"/>
            </a:pPr>
            <a:r>
              <a:rPr lang="en-CA"/>
              <a:t>Hepatitis C</a:t>
            </a:r>
            <a:endParaRPr/>
          </a:p>
          <a:p>
            <a:pPr indent="-281654" lvl="1" marL="548640" rtl="0" algn="l">
              <a:lnSpc>
                <a:spcPct val="100000"/>
              </a:lnSpc>
              <a:spcBef>
                <a:spcPts val="407"/>
              </a:spcBef>
              <a:spcAft>
                <a:spcPts val="0"/>
              </a:spcAft>
              <a:buSzPts val="1540"/>
              <a:buChar char="⚪"/>
            </a:pPr>
            <a:r>
              <a:rPr lang="en-CA"/>
              <a:t>HIV</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10"/>
          <p:cNvSpPr txBox="1"/>
          <p:nvPr>
            <p:ph type="title"/>
          </p:nvPr>
        </p:nvSpPr>
        <p:spPr>
          <a:xfrm>
            <a:off x="301750" y="228600"/>
            <a:ext cx="8534400" cy="9858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How Infections Spread - Sexually Transmitted Infections (STIs)</a:t>
            </a:r>
            <a:endParaRPr/>
          </a:p>
        </p:txBody>
      </p:sp>
      <p:sp>
        <p:nvSpPr>
          <p:cNvPr id="828" name="Google Shape;828;p1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Many diseases can be sexually transmitted by infected persons to their partners. </a:t>
            </a:r>
            <a:endParaRPr/>
          </a:p>
          <a:p>
            <a:pPr indent="-274320" lvl="0" marL="274320" rtl="0" algn="l">
              <a:lnSpc>
                <a:spcPct val="100000"/>
              </a:lnSpc>
              <a:spcBef>
                <a:spcPts val="540"/>
              </a:spcBef>
              <a:spcAft>
                <a:spcPts val="0"/>
              </a:spcAft>
              <a:buSzPts val="2295"/>
              <a:buChar char="●"/>
            </a:pPr>
            <a:r>
              <a:rPr lang="en-CA"/>
              <a:t>Examples</a:t>
            </a:r>
            <a:endParaRPr/>
          </a:p>
          <a:p>
            <a:pPr indent="0" lvl="0" marL="0" rtl="0" algn="l">
              <a:lnSpc>
                <a:spcPct val="100000"/>
              </a:lnSpc>
              <a:spcBef>
                <a:spcPts val="440"/>
              </a:spcBef>
              <a:spcAft>
                <a:spcPts val="0"/>
              </a:spcAft>
              <a:buNone/>
            </a:pPr>
            <a:r>
              <a:t/>
            </a:r>
            <a:endParaRPr/>
          </a:p>
          <a:p>
            <a:pPr indent="-274320" lvl="1" marL="548640" rtl="0" algn="l">
              <a:lnSpc>
                <a:spcPct val="100000"/>
              </a:lnSpc>
              <a:spcBef>
                <a:spcPts val="440"/>
              </a:spcBef>
              <a:spcAft>
                <a:spcPts val="0"/>
              </a:spcAft>
              <a:buSzPts val="1540"/>
              <a:buChar char="⚪"/>
            </a:pPr>
            <a:r>
              <a:rPr lang="en-CA"/>
              <a:t>Gonorrhea</a:t>
            </a:r>
            <a:endParaRPr/>
          </a:p>
          <a:p>
            <a:pPr indent="-256540" lvl="1" marL="548640" rtl="0" algn="l">
              <a:lnSpc>
                <a:spcPct val="100000"/>
              </a:lnSpc>
              <a:spcBef>
                <a:spcPts val="440"/>
              </a:spcBef>
              <a:spcAft>
                <a:spcPts val="0"/>
              </a:spcAft>
              <a:buSzPts val="1260"/>
              <a:buChar char="⚪"/>
            </a:pPr>
            <a:r>
              <a:rPr lang="en-CA"/>
              <a:t>Chlamydia</a:t>
            </a:r>
            <a:endParaRPr/>
          </a:p>
          <a:p>
            <a:pPr indent="-274320" lvl="1" marL="548640" rtl="0" algn="l">
              <a:lnSpc>
                <a:spcPct val="100000"/>
              </a:lnSpc>
              <a:spcBef>
                <a:spcPts val="440"/>
              </a:spcBef>
              <a:spcAft>
                <a:spcPts val="0"/>
              </a:spcAft>
              <a:buSzPts val="1540"/>
              <a:buChar char="⚪"/>
            </a:pPr>
            <a:r>
              <a:rPr lang="en-CA"/>
              <a:t>Hepatitis C, Hepatitis B</a:t>
            </a:r>
            <a:endParaRPr/>
          </a:p>
          <a:p>
            <a:pPr indent="-274320" lvl="1" marL="548640" rtl="0" algn="l">
              <a:lnSpc>
                <a:spcPct val="100000"/>
              </a:lnSpc>
              <a:spcBef>
                <a:spcPts val="440"/>
              </a:spcBef>
              <a:spcAft>
                <a:spcPts val="0"/>
              </a:spcAft>
              <a:buSzPts val="1540"/>
              <a:buChar char="⚪"/>
            </a:pPr>
            <a:r>
              <a:rPr lang="en-CA"/>
              <a:t>HIV (Human immunodeficiency virus)</a:t>
            </a:r>
            <a:endParaRPr/>
          </a:p>
          <a:p>
            <a:pPr indent="-274320" lvl="1" marL="548640" rtl="0" algn="l">
              <a:lnSpc>
                <a:spcPct val="100000"/>
              </a:lnSpc>
              <a:spcBef>
                <a:spcPts val="440"/>
              </a:spcBef>
              <a:spcAft>
                <a:spcPts val="0"/>
              </a:spcAft>
              <a:buSzPts val="1540"/>
              <a:buChar char="⚪"/>
            </a:pPr>
            <a:r>
              <a:rPr lang="en-CA"/>
              <a:t>HPV (Human Papillomavirus)</a:t>
            </a:r>
            <a:endParaRPr/>
          </a:p>
          <a:p>
            <a:pPr indent="-274320" lvl="1" marL="548640" rtl="0" algn="l">
              <a:lnSpc>
                <a:spcPct val="100000"/>
              </a:lnSpc>
              <a:spcBef>
                <a:spcPts val="440"/>
              </a:spcBef>
              <a:spcAft>
                <a:spcPts val="0"/>
              </a:spcAft>
              <a:buSzPts val="1540"/>
              <a:buChar char="⚪"/>
            </a:pPr>
            <a:r>
              <a:rPr lang="en-CA"/>
              <a:t>HSV (Herpes Simplex Virus II)</a:t>
            </a:r>
            <a:endParaRPr/>
          </a:p>
          <a:p>
            <a:pPr indent="-274320" lvl="1" marL="548640" rtl="0" algn="l">
              <a:lnSpc>
                <a:spcPct val="100000"/>
              </a:lnSpc>
              <a:spcBef>
                <a:spcPts val="440"/>
              </a:spcBef>
              <a:spcAft>
                <a:spcPts val="0"/>
              </a:spcAft>
              <a:buSzPts val="1540"/>
              <a:buChar char="⚪"/>
            </a:pPr>
            <a:r>
              <a:rPr lang="en-CA"/>
              <a:t>Trichomoniasis </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g36a9f591bb1_0_0"/>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Sexually Transmitted Infections - Syphilis</a:t>
            </a:r>
            <a:endParaRPr/>
          </a:p>
        </p:txBody>
      </p:sp>
      <p:sp>
        <p:nvSpPr>
          <p:cNvPr id="835" name="Google Shape;835;g36a9f591bb1_0_0"/>
          <p:cNvSpPr txBox="1"/>
          <p:nvPr>
            <p:ph idx="1" type="body"/>
          </p:nvPr>
        </p:nvSpPr>
        <p:spPr>
          <a:xfrm>
            <a:off x="301750" y="1339450"/>
            <a:ext cx="8503800" cy="5143500"/>
          </a:xfrm>
          <a:prstGeom prst="rect">
            <a:avLst/>
          </a:prstGeom>
        </p:spPr>
        <p:txBody>
          <a:bodyPr anchorCtr="0" anchor="t" bIns="45700" lIns="91425" spcFirstLastPara="1" rIns="91425" wrap="square" tIns="45700">
            <a:normAutofit fontScale="85000" lnSpcReduction="20000"/>
          </a:bodyPr>
          <a:lstStyle/>
          <a:p>
            <a:pPr indent="0" lvl="0" marL="0" rtl="0" algn="l">
              <a:spcBef>
                <a:spcPts val="360"/>
              </a:spcBef>
              <a:spcAft>
                <a:spcPts val="0"/>
              </a:spcAft>
              <a:buNone/>
            </a:pPr>
            <a:r>
              <a:rPr b="1" lang="en-CA" sz="2632"/>
              <a:t>Syphilis </a:t>
            </a:r>
            <a:r>
              <a:rPr b="1" lang="en-CA" sz="2200"/>
              <a:t>- </a:t>
            </a:r>
            <a:r>
              <a:rPr lang="en-CA" sz="2200"/>
              <a:t>caused by the bacterium </a:t>
            </a:r>
            <a:r>
              <a:rPr i="1" lang="en-CA" sz="2200"/>
              <a:t>Treponema palladium</a:t>
            </a:r>
            <a:r>
              <a:rPr lang="en-CA" sz="2200"/>
              <a:t>, which has a unique corkscrew shape and action. </a:t>
            </a:r>
            <a:endParaRPr sz="2200"/>
          </a:p>
          <a:p>
            <a:pPr indent="0" lvl="0" marL="0" rtl="0" algn="l">
              <a:spcBef>
                <a:spcPts val="360"/>
              </a:spcBef>
              <a:spcAft>
                <a:spcPts val="0"/>
              </a:spcAft>
              <a:buNone/>
            </a:pPr>
            <a:r>
              <a:rPr lang="en-CA" sz="2200"/>
              <a:t>It is an ancient disease, with archeological </a:t>
            </a:r>
            <a:r>
              <a:rPr lang="en-CA" sz="2200"/>
              <a:t>evidence</a:t>
            </a:r>
            <a:r>
              <a:rPr lang="en-CA" sz="2200"/>
              <a:t> dating back nearly 10, 000 years. It has infected or caused the death of many </a:t>
            </a:r>
            <a:r>
              <a:rPr lang="en-CA" sz="2200"/>
              <a:t>historical</a:t>
            </a:r>
            <a:r>
              <a:rPr lang="en-CA" sz="2200"/>
              <a:t> figures, including: the pirate Blackbeard, Author Leo Tolstoy, German philosopher </a:t>
            </a:r>
            <a:r>
              <a:rPr lang="en-CA" sz="2200"/>
              <a:t>Nietzsche</a:t>
            </a:r>
            <a:r>
              <a:rPr lang="en-CA" sz="2200"/>
              <a:t>, Dracula author Bram Stoker and gangster Al Capone.</a:t>
            </a:r>
            <a:endParaRPr sz="2200"/>
          </a:p>
          <a:p>
            <a:pPr indent="0" lvl="0" marL="0" rtl="0" algn="l">
              <a:spcBef>
                <a:spcPts val="360"/>
              </a:spcBef>
              <a:spcAft>
                <a:spcPts val="0"/>
              </a:spcAft>
              <a:buNone/>
            </a:pPr>
            <a:r>
              <a:rPr lang="en-CA" sz="2200"/>
              <a:t>There are four stages:</a:t>
            </a:r>
            <a:endParaRPr sz="2200"/>
          </a:p>
          <a:p>
            <a:pPr indent="0" lvl="0" marL="0" rtl="0" algn="l">
              <a:spcBef>
                <a:spcPts val="360"/>
              </a:spcBef>
              <a:spcAft>
                <a:spcPts val="0"/>
              </a:spcAft>
              <a:buNone/>
            </a:pPr>
            <a:r>
              <a:rPr b="1" lang="en-CA" sz="2200"/>
              <a:t>Primary - </a:t>
            </a:r>
            <a:r>
              <a:rPr lang="en-CA" sz="2200"/>
              <a:t>One or more painless sores called a </a:t>
            </a:r>
            <a:r>
              <a:rPr b="1" i="1" lang="en-CA" sz="2200"/>
              <a:t>Chancres </a:t>
            </a:r>
            <a:r>
              <a:rPr lang="en-CA" sz="2200"/>
              <a:t>develops at the site of infection 1 - 12 weeks exposure &amp; the person is very contagious.</a:t>
            </a:r>
            <a:endParaRPr sz="2200"/>
          </a:p>
          <a:p>
            <a:pPr indent="0" lvl="0" marL="0" rtl="0" algn="l">
              <a:spcBef>
                <a:spcPts val="360"/>
              </a:spcBef>
              <a:spcAft>
                <a:spcPts val="0"/>
              </a:spcAft>
              <a:buNone/>
            </a:pPr>
            <a:r>
              <a:rPr b="1" lang="en-CA" sz="2200"/>
              <a:t>Secondary- </a:t>
            </a:r>
            <a:r>
              <a:rPr lang="en-CA" sz="2200"/>
              <a:t>Lymph nodes swell and a rash develops on the soles and palms. Still very contagious.</a:t>
            </a:r>
            <a:endParaRPr sz="2200"/>
          </a:p>
          <a:p>
            <a:pPr indent="0" lvl="0" marL="0" rtl="0" algn="l">
              <a:spcBef>
                <a:spcPts val="360"/>
              </a:spcBef>
              <a:spcAft>
                <a:spcPts val="0"/>
              </a:spcAft>
              <a:buNone/>
            </a:pPr>
            <a:r>
              <a:rPr b="1" lang="en-CA" sz="2200"/>
              <a:t>Latent: </a:t>
            </a:r>
            <a:r>
              <a:rPr lang="en-CA" sz="2200"/>
              <a:t>Syphilis is still present, but symptoms are not too noticeable. May be spread, but not as contagious. May last years - decades.</a:t>
            </a:r>
            <a:endParaRPr sz="2200"/>
          </a:p>
          <a:p>
            <a:pPr indent="0" lvl="0" marL="0" rtl="0" algn="l">
              <a:spcBef>
                <a:spcPts val="360"/>
              </a:spcBef>
              <a:spcAft>
                <a:spcPts val="0"/>
              </a:spcAft>
              <a:buNone/>
            </a:pPr>
            <a:r>
              <a:rPr b="1" lang="en-CA" sz="2200"/>
              <a:t>Tertiary: </a:t>
            </a:r>
            <a:r>
              <a:rPr lang="en-CA" sz="2200"/>
              <a:t>Severe damage occurs to the heart, blood vessels and brain, causing severe symptoms including dementia. Fatal without treatment. </a:t>
            </a:r>
            <a:endParaRPr sz="2200"/>
          </a:p>
          <a:p>
            <a:pPr indent="0" lvl="0" marL="0" rtl="0" algn="l">
              <a:spcBef>
                <a:spcPts val="360"/>
              </a:spcBef>
              <a:spcAft>
                <a:spcPts val="0"/>
              </a:spcAft>
              <a:buNone/>
            </a:pPr>
            <a:r>
              <a:t/>
            </a:r>
            <a:endParaRPr sz="2200"/>
          </a:p>
          <a:p>
            <a:pPr indent="0" lvl="0" marL="0" rtl="0" algn="l">
              <a:spcBef>
                <a:spcPts val="360"/>
              </a:spcBef>
              <a:spcAft>
                <a:spcPts val="0"/>
              </a:spcAft>
              <a:buNone/>
            </a:pPr>
            <a:r>
              <a:rPr b="1" lang="en-CA" sz="2200"/>
              <a:t>Syphilis in History:</a:t>
            </a:r>
            <a:endParaRPr b="1" sz="2200"/>
          </a:p>
          <a:p>
            <a:pPr indent="0" lvl="0" marL="0" rtl="0" algn="l">
              <a:spcBef>
                <a:spcPts val="360"/>
              </a:spcBef>
              <a:spcAft>
                <a:spcPts val="0"/>
              </a:spcAft>
              <a:buNone/>
            </a:pPr>
            <a:r>
              <a:rPr lang="en-CA" sz="2200" u="sng">
                <a:solidFill>
                  <a:schemeClr val="hlink"/>
                </a:solidFill>
                <a:hlinkClick r:id="rId3"/>
              </a:rPr>
              <a:t>https://youtu.be/gnwKRHBiWb4?feature=shared</a:t>
            </a:r>
            <a:endParaRPr sz="2200"/>
          </a:p>
          <a:p>
            <a:pPr indent="0" lvl="0" marL="0" rtl="0" algn="l">
              <a:spcBef>
                <a:spcPts val="360"/>
              </a:spcBef>
              <a:spcAft>
                <a:spcPts val="0"/>
              </a:spcAft>
              <a:buNone/>
            </a:pPr>
            <a:r>
              <a:rPr lang="en-CA" sz="2200" u="sng">
                <a:solidFill>
                  <a:schemeClr val="hlink"/>
                </a:solidFill>
                <a:hlinkClick r:id="rId4"/>
              </a:rPr>
              <a:t>https://youtu.be/fdjBBGJvem0?feature=shared</a:t>
            </a:r>
            <a:endParaRPr sz="2200"/>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3"/>
          <p:cNvSpPr txBox="1"/>
          <p:nvPr>
            <p:ph type="title"/>
          </p:nvPr>
        </p:nvSpPr>
        <p:spPr>
          <a:xfrm>
            <a:off x="377952" y="228600"/>
            <a:ext cx="8534400" cy="759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Endogenous vs Exogenous Infections</a:t>
            </a:r>
            <a:endParaRPr/>
          </a:p>
        </p:txBody>
      </p:sp>
      <p:sp>
        <p:nvSpPr>
          <p:cNvPr id="841" name="Google Shape;841;p3"/>
          <p:cNvSpPr txBox="1"/>
          <p:nvPr>
            <p:ph idx="1" type="body"/>
          </p:nvPr>
        </p:nvSpPr>
        <p:spPr>
          <a:xfrm>
            <a:off x="301752" y="1527048"/>
            <a:ext cx="8503920" cy="5102352"/>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a:t>The </a:t>
            </a:r>
            <a:r>
              <a:rPr b="1" lang="en-CA"/>
              <a:t>source of infection</a:t>
            </a:r>
            <a:r>
              <a:rPr lang="en-CA"/>
              <a:t> is the origin from which a host acquires the infection</a:t>
            </a:r>
            <a:endParaRPr/>
          </a:p>
          <a:p>
            <a:pPr indent="-274320" lvl="0" marL="274320" rtl="0" algn="l">
              <a:lnSpc>
                <a:spcPct val="100000"/>
              </a:lnSpc>
              <a:spcBef>
                <a:spcPts val="459"/>
              </a:spcBef>
              <a:spcAft>
                <a:spcPts val="0"/>
              </a:spcAft>
              <a:buSzPct val="85000"/>
              <a:buChar char="⚫"/>
            </a:pPr>
            <a:r>
              <a:rPr lang="en-CA"/>
              <a:t>sources of infection can be classified as endogenous and exogenous. </a:t>
            </a:r>
            <a:endParaRPr/>
          </a:p>
          <a:p>
            <a:pPr indent="-274320" lvl="0" marL="274320" rtl="0" algn="l">
              <a:lnSpc>
                <a:spcPct val="100000"/>
              </a:lnSpc>
              <a:spcBef>
                <a:spcPts val="459"/>
              </a:spcBef>
              <a:spcAft>
                <a:spcPts val="0"/>
              </a:spcAft>
              <a:buSzPct val="85000"/>
              <a:buChar char="⚫"/>
            </a:pPr>
            <a:r>
              <a:rPr b="1" lang="en-CA"/>
              <a:t>Endogenous</a:t>
            </a:r>
            <a:r>
              <a:rPr lang="en-CA"/>
              <a:t> infections, the agent causing the problem comes from the human body. Some of the microorganisms living there exceed their limits and start causing damage. This might happen because the immunity is compromised and it is very common in patients who have had surgery or in undernourished people. </a:t>
            </a:r>
            <a:endParaRPr/>
          </a:p>
          <a:p>
            <a:pPr indent="-274320" lvl="0" marL="274320" rtl="0" algn="l">
              <a:lnSpc>
                <a:spcPct val="100000"/>
              </a:lnSpc>
              <a:spcBef>
                <a:spcPts val="459"/>
              </a:spcBef>
              <a:spcAft>
                <a:spcPts val="0"/>
              </a:spcAft>
              <a:buSzPct val="85000"/>
              <a:buChar char="⚫"/>
            </a:pPr>
            <a:r>
              <a:rPr b="1" lang="en-CA"/>
              <a:t>Exogenous</a:t>
            </a:r>
            <a:r>
              <a:rPr lang="en-CA"/>
              <a:t> sources of infections imply the fact that microorganisms from outside the human body find their way inside and cause illnesses or diseases, usually the source can be identified as an individual, animal environmental or object in a specific place, and at a specific time.</a:t>
            </a:r>
            <a:endParaRPr/>
          </a:p>
          <a:p>
            <a:pPr indent="-274320" lvl="0" marL="274320" rtl="0" algn="l">
              <a:lnSpc>
                <a:spcPct val="100000"/>
              </a:lnSpc>
              <a:spcBef>
                <a:spcPts val="459"/>
              </a:spcBef>
              <a:spcAft>
                <a:spcPts val="0"/>
              </a:spcAft>
              <a:buSzPct val="85000"/>
              <a:buChar char="⚫"/>
            </a:pPr>
            <a:r>
              <a:rPr lang="en-CA" u="sng">
                <a:solidFill>
                  <a:schemeClr val="hlink"/>
                </a:solidFill>
                <a:hlinkClick r:id="rId3"/>
              </a:rPr>
              <a:t>https://youtu.be/JYRkXhT1XEs</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1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Direct Contact</a:t>
            </a:r>
            <a:endParaRPr/>
          </a:p>
        </p:txBody>
      </p:sp>
      <p:sp>
        <p:nvSpPr>
          <p:cNvPr id="847" name="Google Shape;847;p11"/>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Some diseases can be transmitted via direct contact with infected patients. Varicella zoster (chicken pox, shingles) can be transmitted via direct contact with ruptured vesicles containing active virus.</a:t>
            </a:r>
            <a:endParaRPr/>
          </a:p>
          <a:p>
            <a:pPr indent="-274320" lvl="0" marL="274320" rtl="0" algn="l">
              <a:lnSpc>
                <a:spcPct val="100000"/>
              </a:lnSpc>
              <a:spcBef>
                <a:spcPts val="540"/>
              </a:spcBef>
              <a:spcAft>
                <a:spcPts val="0"/>
              </a:spcAft>
              <a:buSzPts val="2295"/>
              <a:buChar char="⚫"/>
            </a:pPr>
            <a:r>
              <a:rPr lang="en-CA"/>
              <a:t> Erysipelas (intradermal pyogenes infection) can be transmitted by touching the infected skin of patient with bare hands. </a:t>
            </a:r>
            <a:endParaRPr/>
          </a:p>
          <a:p>
            <a:pPr indent="-274320" lvl="0" marL="274320" rtl="0" algn="l">
              <a:lnSpc>
                <a:spcPct val="100000"/>
              </a:lnSpc>
              <a:spcBef>
                <a:spcPts val="540"/>
              </a:spcBef>
              <a:spcAft>
                <a:spcPts val="0"/>
              </a:spcAft>
              <a:buSzPts val="2295"/>
              <a:buChar char="⚫"/>
            </a:pPr>
            <a:r>
              <a:rPr lang="en-CA"/>
              <a:t>This can also cause self-inoculation to distant sites which causes spread of the infection to other places of the body (Autoinfection)</a:t>
            </a:r>
            <a:r>
              <a:rPr lang="en-CA" u="sng">
                <a:solidFill>
                  <a:schemeClr val="hlink"/>
                </a:solidFill>
                <a:hlinkClick r:id="rId3"/>
              </a:rPr>
              <a:t> https://youtu.be/GWAQjaC0VGw</a:t>
            </a:r>
            <a:r>
              <a:rPr lang="en-CA"/>
              <a:t> </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1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Fecal-Oral Transmission</a:t>
            </a:r>
            <a:endParaRPr/>
          </a:p>
        </p:txBody>
      </p:sp>
      <p:sp>
        <p:nvSpPr>
          <p:cNvPr id="853" name="Google Shape;853;p1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Food borne disease are usually transmitted via contamination of drinking water or food with feces (either by people not washing their hands before preparing food, or untreated sewage being released into a drinking water supply) and the people who eat and drink them become infected. </a:t>
            </a:r>
            <a:endParaRPr/>
          </a:p>
          <a:p>
            <a:pPr indent="-274347" lvl="0" marL="274320" rtl="0" algn="l">
              <a:lnSpc>
                <a:spcPct val="100000"/>
              </a:lnSpc>
              <a:spcBef>
                <a:spcPts val="499"/>
              </a:spcBef>
              <a:spcAft>
                <a:spcPts val="0"/>
              </a:spcAft>
              <a:buSzPct val="85000"/>
              <a:buChar char="⚫"/>
            </a:pPr>
            <a:r>
              <a:rPr lang="en-CA"/>
              <a:t>In developing countries most sewage is discharged into the environment or on cropland; even in developed countries there are periodic system failures resulting in a sewer overflow. </a:t>
            </a:r>
            <a:endParaRPr/>
          </a:p>
          <a:p>
            <a:pPr indent="-274347" lvl="0" marL="274320" rtl="0" algn="l">
              <a:lnSpc>
                <a:spcPct val="100000"/>
              </a:lnSpc>
              <a:spcBef>
                <a:spcPts val="499"/>
              </a:spcBef>
              <a:spcAft>
                <a:spcPts val="0"/>
              </a:spcAft>
              <a:buSzPct val="85000"/>
              <a:buChar char="⚫"/>
            </a:pPr>
            <a:r>
              <a:rPr lang="en-CA"/>
              <a:t>This is the typical mode of transmission for the infectious agents of Cholera, Hepatitis A, Polio, Rotavirus, Salmonella, Shigella and Campylobacter jejuni (most common source of food poisoning).</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1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Health care Employees as a source of Infection</a:t>
            </a:r>
            <a:endParaRPr/>
          </a:p>
        </p:txBody>
      </p:sp>
      <p:sp>
        <p:nvSpPr>
          <p:cNvPr id="859" name="Google Shape;859;p13"/>
          <p:cNvSpPr txBox="1"/>
          <p:nvPr>
            <p:ph idx="1" type="body"/>
          </p:nvPr>
        </p:nvSpPr>
        <p:spPr>
          <a:xfrm>
            <a:off x="301750" y="1527050"/>
            <a:ext cx="8503800" cy="48018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a:t>A person releases about 10 million particles within a day. The release rate is roughly about 10 000 particles/min. About 5-10% of the particles carry bacteria. The most common bacteria where employees become carriers are Staphylococcus </a:t>
            </a:r>
            <a:r>
              <a:rPr lang="en-CA"/>
              <a:t>aureus</a:t>
            </a:r>
            <a:r>
              <a:rPr lang="en-CA"/>
              <a:t>, Staphylococcus epidermidis.</a:t>
            </a:r>
            <a:endParaRPr/>
          </a:p>
          <a:p>
            <a:pPr indent="-274320" lvl="0" marL="274320" rtl="0" algn="l">
              <a:lnSpc>
                <a:spcPct val="100000"/>
              </a:lnSpc>
              <a:spcBef>
                <a:spcPts val="459"/>
              </a:spcBef>
              <a:spcAft>
                <a:spcPts val="0"/>
              </a:spcAft>
              <a:buSzPct val="85000"/>
              <a:buChar char="⚫"/>
            </a:pPr>
            <a:r>
              <a:rPr lang="en-CA"/>
              <a:t>Men (9-13%) tend to be more common carriers of S. aureus compared to women (1-1.5%). These bacteria often become causes of postoperative wound infections.</a:t>
            </a:r>
            <a:endParaRPr/>
          </a:p>
          <a:p>
            <a:pPr indent="-274320" lvl="0" marL="274320" rtl="0" algn="l">
              <a:lnSpc>
                <a:spcPct val="100000"/>
              </a:lnSpc>
              <a:spcBef>
                <a:spcPts val="459"/>
              </a:spcBef>
              <a:spcAft>
                <a:spcPts val="0"/>
              </a:spcAft>
              <a:buSzPct val="85000"/>
              <a:buChar char="⚫"/>
            </a:pPr>
            <a:r>
              <a:rPr b="1" lang="en-CA"/>
              <a:t>Staphylococcus aureus most important source of surgical site infections. </a:t>
            </a:r>
            <a:endParaRPr b="1"/>
          </a:p>
          <a:p>
            <a:pPr indent="-274320" lvl="0" marL="274320" rtl="0" algn="l">
              <a:lnSpc>
                <a:spcPct val="100000"/>
              </a:lnSpc>
              <a:spcBef>
                <a:spcPts val="459"/>
              </a:spcBef>
              <a:spcAft>
                <a:spcPts val="0"/>
              </a:spcAft>
              <a:buSzPct val="85000"/>
              <a:buChar char="⚫"/>
            </a:pPr>
            <a:r>
              <a:rPr lang="en-CA"/>
              <a:t>We now face the problems of resistant bacteria with antibiotics-</a:t>
            </a:r>
            <a:r>
              <a:rPr b="1" lang="en-CA"/>
              <a:t>Methicillin Resistant Staphylococcus </a:t>
            </a:r>
            <a:r>
              <a:rPr b="1" lang="en-CA"/>
              <a:t>Aureus</a:t>
            </a:r>
            <a:r>
              <a:rPr b="1" lang="en-CA"/>
              <a:t> </a:t>
            </a:r>
            <a:r>
              <a:rPr lang="en-CA"/>
              <a:t>(MRSA). MRSA spread mainly by direct contact from hands of health care personals. Ventilation systems have also been found to be source of MRSA outbreaks.</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1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Continued</a:t>
            </a:r>
            <a:endParaRPr/>
          </a:p>
        </p:txBody>
      </p:sp>
      <p:sp>
        <p:nvSpPr>
          <p:cNvPr id="865" name="Google Shape;865;p14"/>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307136" lvl="0" marL="274320" rtl="0" algn="l">
              <a:lnSpc>
                <a:spcPct val="100000"/>
              </a:lnSpc>
              <a:spcBef>
                <a:spcPts val="0"/>
              </a:spcBef>
              <a:spcAft>
                <a:spcPts val="0"/>
              </a:spcAft>
              <a:buSzPts val="2295"/>
              <a:buChar char="⚫"/>
            </a:pPr>
            <a:r>
              <a:rPr lang="en-CA"/>
              <a:t>Staphylococcus epidermidis is also an important source of surgical site infections. This is due to the development of methicillin resistant strains (MRSE). A recent Swedish study indicated that as many as 43% of male and 25% of female operating room staff members were dispersers of MRSE. MRSE was also detected in the air of the operating room in spite of high ventilation rate.</a:t>
            </a:r>
            <a:endParaRPr/>
          </a:p>
          <a:p>
            <a:pPr indent="0" lvl="0" marL="457200" rtl="0" algn="l">
              <a:lnSpc>
                <a:spcPct val="100000"/>
              </a:lnSpc>
              <a:spcBef>
                <a:spcPts val="418"/>
              </a:spcBef>
              <a:spcAft>
                <a:spcPts val="0"/>
              </a:spcAft>
              <a:buNone/>
            </a:pPr>
            <a:r>
              <a:t/>
            </a:r>
            <a:endParaRPr/>
          </a:p>
          <a:p>
            <a:pPr indent="0" lvl="0" marL="0" rtl="0" algn="l">
              <a:lnSpc>
                <a:spcPct val="100000"/>
              </a:lnSpc>
              <a:spcBef>
                <a:spcPts val="418"/>
              </a:spcBef>
              <a:spcAft>
                <a:spcPts val="0"/>
              </a:spcAft>
              <a:buSzPts val="2295"/>
              <a:buNone/>
            </a:pPr>
            <a:r>
              <a:rPr lang="en-CA" u="sng">
                <a:solidFill>
                  <a:schemeClr val="hlink"/>
                </a:solidFill>
                <a:hlinkClick r:id="rId3"/>
              </a:rPr>
              <a:t>https://youtu.be/qC_tkzz2Yak</a:t>
            </a:r>
            <a:endParaRPr/>
          </a:p>
          <a:p>
            <a:pPr indent="-161404" lvl="0" marL="274320" rtl="0" algn="l">
              <a:lnSpc>
                <a:spcPct val="100000"/>
              </a:lnSpc>
              <a:spcBef>
                <a:spcPts val="418"/>
              </a:spcBef>
              <a:spcAft>
                <a:spcPts val="0"/>
              </a:spcAft>
              <a:buSzPts val="2295"/>
              <a:buNone/>
            </a:pPr>
            <a:r>
              <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1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Environment as a Source</a:t>
            </a:r>
            <a:endParaRPr/>
          </a:p>
        </p:txBody>
      </p:sp>
      <p:sp>
        <p:nvSpPr>
          <p:cNvPr id="871" name="Google Shape;871;p17"/>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85276" lvl="0" marL="274320" rtl="0" algn="l">
              <a:lnSpc>
                <a:spcPct val="100000"/>
              </a:lnSpc>
              <a:spcBef>
                <a:spcPts val="0"/>
              </a:spcBef>
              <a:spcAft>
                <a:spcPts val="0"/>
              </a:spcAft>
              <a:buSzPts val="2295"/>
              <a:buChar char="⚫"/>
            </a:pPr>
            <a:r>
              <a:rPr lang="en-CA"/>
              <a:t>Legionella pneumophila can be found in warm water systems, such as showers, cooling towers and humidifiers. Stagnant water especially in dead end pipes provides amplification sites for organism. Legionellosis (</a:t>
            </a:r>
            <a:r>
              <a:rPr lang="en-CA"/>
              <a:t>Legionnaires</a:t>
            </a:r>
            <a:r>
              <a:rPr lang="en-CA"/>
              <a:t> disease) outbreaks have occurred in several hospitals. </a:t>
            </a:r>
            <a:endParaRPr/>
          </a:p>
          <a:p>
            <a:pPr indent="0" lvl="0" marL="0" rtl="0" algn="l">
              <a:lnSpc>
                <a:spcPct val="100000"/>
              </a:lnSpc>
              <a:spcBef>
                <a:spcPts val="499"/>
              </a:spcBef>
              <a:spcAft>
                <a:spcPts val="0"/>
              </a:spcAft>
              <a:buNone/>
            </a:pPr>
            <a:r>
              <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1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Animal as source of infection</a:t>
            </a:r>
            <a:endParaRPr/>
          </a:p>
        </p:txBody>
      </p:sp>
      <p:sp>
        <p:nvSpPr>
          <p:cNvPr id="877" name="Google Shape;877;p18"/>
          <p:cNvSpPr txBox="1"/>
          <p:nvPr>
            <p:ph idx="1" type="body"/>
          </p:nvPr>
        </p:nvSpPr>
        <p:spPr>
          <a:xfrm>
            <a:off x="301750" y="1527050"/>
            <a:ext cx="8503800" cy="49380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They cause infections similar way to man. Diseases that can be transmitted from animals to man are called zoonosis </a:t>
            </a:r>
            <a:endParaRPr/>
          </a:p>
          <a:p>
            <a:pPr indent="-274346" lvl="0" marL="274320" rtl="0" algn="l">
              <a:lnSpc>
                <a:spcPct val="100000"/>
              </a:lnSpc>
              <a:spcBef>
                <a:spcPts val="499"/>
              </a:spcBef>
              <a:spcAft>
                <a:spcPts val="0"/>
              </a:spcAft>
              <a:buSzPct val="85000"/>
              <a:buChar char="⚫"/>
            </a:pPr>
            <a:r>
              <a:rPr lang="en-CA"/>
              <a:t>Example: Anthrax, Salmonella, Toxoplasmosis, Plague, Rabies </a:t>
            </a:r>
            <a:r>
              <a:rPr lang="en-CA" u="sng">
                <a:solidFill>
                  <a:schemeClr val="hlink"/>
                </a:solidFill>
                <a:hlinkClick r:id="rId3"/>
              </a:rPr>
              <a:t>https://youtu.be/_tMORbU5c3Y?feature=shared</a:t>
            </a:r>
            <a:endParaRPr/>
          </a:p>
          <a:p>
            <a:pPr indent="0" lvl="0" marL="457200" rtl="0" algn="l">
              <a:lnSpc>
                <a:spcPct val="100000"/>
              </a:lnSpc>
              <a:spcBef>
                <a:spcPts val="499"/>
              </a:spcBef>
              <a:spcAft>
                <a:spcPts val="0"/>
              </a:spcAft>
              <a:buNone/>
            </a:pPr>
            <a:r>
              <a:t/>
            </a:r>
            <a:endParaRPr/>
          </a:p>
          <a:p>
            <a:pPr indent="-274347" lvl="0" marL="274320" rtl="0" algn="l">
              <a:lnSpc>
                <a:spcPct val="100000"/>
              </a:lnSpc>
              <a:spcBef>
                <a:spcPts val="499"/>
              </a:spcBef>
              <a:spcAft>
                <a:spcPts val="0"/>
              </a:spcAft>
              <a:buSzPct val="85000"/>
              <a:buChar char="⚫"/>
            </a:pPr>
            <a:r>
              <a:rPr b="1" lang="en-CA"/>
              <a:t>Reservoir of infection</a:t>
            </a:r>
            <a:r>
              <a:rPr lang="en-CA"/>
              <a:t>: Any person, animal, plant, soil or substance in which an infectious agent normally lives and multiplies. The reservoir typically harbors the infectious agent without injury to itself and serves as a source from which other individuals can be infected</a:t>
            </a:r>
            <a:endParaRPr/>
          </a:p>
          <a:p>
            <a:pPr indent="-274347" lvl="0" marL="274320" rtl="0" algn="l">
              <a:lnSpc>
                <a:spcPct val="100000"/>
              </a:lnSpc>
              <a:spcBef>
                <a:spcPts val="499"/>
              </a:spcBef>
              <a:spcAft>
                <a:spcPts val="0"/>
              </a:spcAft>
              <a:buSzPct val="85000"/>
              <a:buChar char="⚫"/>
            </a:pPr>
            <a:r>
              <a:rPr lang="en-CA"/>
              <a:t>Reservoir: Sheep, goat, ducks, pigeons, cats, deer, rodents</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Objects as source of infection</a:t>
            </a:r>
            <a:endParaRPr/>
          </a:p>
        </p:txBody>
      </p:sp>
      <p:sp>
        <p:nvSpPr>
          <p:cNvPr id="883" name="Google Shape;883;p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55000" lnSpcReduction="10000"/>
          </a:bodyPr>
          <a:lstStyle/>
          <a:p>
            <a:pPr indent="-269986" lvl="0" marL="274320" rtl="0" algn="l">
              <a:lnSpc>
                <a:spcPct val="100000"/>
              </a:lnSpc>
              <a:spcBef>
                <a:spcPts val="0"/>
              </a:spcBef>
              <a:spcAft>
                <a:spcPts val="0"/>
              </a:spcAft>
              <a:buSzPct val="87350"/>
              <a:buChar char="⚫"/>
            </a:pPr>
            <a:r>
              <a:rPr lang="en-CA" sz="3201"/>
              <a:t>Objects may be sources of infection; food, water, air-conditioning systems, showers, medical instruments, recreational waters, door knobs, cotton handkerchiefs …etc.</a:t>
            </a:r>
            <a:endParaRPr sz="3201"/>
          </a:p>
          <a:p>
            <a:pPr indent="0" lvl="0" marL="457200" rtl="0" algn="l">
              <a:lnSpc>
                <a:spcPct val="100000"/>
              </a:lnSpc>
              <a:spcBef>
                <a:spcPts val="0"/>
              </a:spcBef>
              <a:spcAft>
                <a:spcPts val="0"/>
              </a:spcAft>
              <a:buNone/>
            </a:pPr>
            <a:r>
              <a:t/>
            </a:r>
            <a:endParaRPr sz="3020"/>
          </a:p>
          <a:p>
            <a:pPr indent="-268026" lvl="0" marL="274320" rtl="0" algn="l">
              <a:lnSpc>
                <a:spcPct val="100000"/>
              </a:lnSpc>
              <a:spcBef>
                <a:spcPts val="378"/>
              </a:spcBef>
              <a:spcAft>
                <a:spcPts val="0"/>
              </a:spcAft>
              <a:buSzPct val="87125"/>
              <a:buChar char="⚫"/>
            </a:pPr>
            <a:r>
              <a:rPr b="1" i="1" lang="en-CA" sz="3145"/>
              <a:t>Fomite</a:t>
            </a:r>
            <a:r>
              <a:rPr i="1" lang="en-CA" sz="3145"/>
              <a:t>- Objects or materials which can carry infectious agents from one host to a new host, such as: splinters, door knobs, barbed wire, clothes, needles, utensils, phones, bedding, etc.</a:t>
            </a:r>
            <a:endParaRPr i="1" sz="3145"/>
          </a:p>
          <a:p>
            <a:pPr indent="0" lvl="0" marL="457200" rtl="0" algn="l">
              <a:lnSpc>
                <a:spcPct val="100000"/>
              </a:lnSpc>
              <a:spcBef>
                <a:spcPts val="378"/>
              </a:spcBef>
              <a:spcAft>
                <a:spcPts val="0"/>
              </a:spcAft>
              <a:buNone/>
            </a:pPr>
            <a:r>
              <a:t/>
            </a:r>
            <a:endParaRPr i="1" sz="3145"/>
          </a:p>
          <a:p>
            <a:pPr indent="-269986" lvl="0" marL="274320" rtl="0" algn="l">
              <a:lnSpc>
                <a:spcPct val="100000"/>
              </a:lnSpc>
              <a:spcBef>
                <a:spcPts val="378"/>
              </a:spcBef>
              <a:spcAft>
                <a:spcPts val="0"/>
              </a:spcAft>
              <a:buSzPct val="87350"/>
              <a:buChar char="⚫"/>
            </a:pPr>
            <a:r>
              <a:rPr lang="en-CA" sz="3201"/>
              <a:t>How long a pathogen can survive on a surface is variable. Research has shown influenza virus can be active on stainless steel 24 hours after exposure  Porous surfaces (cloth, paper) are less likely to be fomites of long duration because their fibers will hold on to the pathogen. </a:t>
            </a:r>
            <a:endParaRPr sz="3201"/>
          </a:p>
          <a:p>
            <a:pPr indent="-269986" lvl="0" marL="274320" rtl="0" algn="l">
              <a:lnSpc>
                <a:spcPct val="100000"/>
              </a:lnSpc>
              <a:spcBef>
                <a:spcPts val="378"/>
              </a:spcBef>
              <a:spcAft>
                <a:spcPts val="0"/>
              </a:spcAft>
              <a:buSzPct val="87350"/>
              <a:buChar char="⚫"/>
            </a:pPr>
            <a:r>
              <a:rPr lang="en-CA" sz="3201"/>
              <a:t>Most man-made products that may be sources of infection are required to be produced while limiting the risk of contamination. </a:t>
            </a:r>
            <a:endParaRPr sz="3201"/>
          </a:p>
          <a:p>
            <a:pPr indent="-269986" lvl="0" marL="274320" rtl="0" algn="l">
              <a:lnSpc>
                <a:spcPct val="100000"/>
              </a:lnSpc>
              <a:spcBef>
                <a:spcPts val="378"/>
              </a:spcBef>
              <a:spcAft>
                <a:spcPts val="0"/>
              </a:spcAft>
              <a:buSzPct val="87350"/>
              <a:buChar char="⚫"/>
            </a:pPr>
            <a:r>
              <a:rPr lang="en-CA" sz="3201"/>
              <a:t>In most outbreak investigations, the principal objective is to identify the source of the infection. Source of infection should be distinguished from source of contamination (e.g. overflow of a septic tank, contaminating a water supply).</a:t>
            </a:r>
            <a:endParaRPr sz="3201"/>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Person as source of Infection</a:t>
            </a:r>
            <a:endParaRPr/>
          </a:p>
        </p:txBody>
      </p:sp>
      <p:sp>
        <p:nvSpPr>
          <p:cNvPr id="889" name="Google Shape;889;p6"/>
          <p:cNvSpPr txBox="1"/>
          <p:nvPr>
            <p:ph idx="1" type="body"/>
          </p:nvPr>
        </p:nvSpPr>
        <p:spPr>
          <a:xfrm>
            <a:off x="277329" y="1527048"/>
            <a:ext cx="8503920" cy="4822952"/>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 A person can be the source of infection in the following stages:</a:t>
            </a:r>
            <a:endParaRPr/>
          </a:p>
          <a:p>
            <a:pPr indent="-274320" lvl="1" marL="548640" rtl="0" algn="l">
              <a:lnSpc>
                <a:spcPct val="100000"/>
              </a:lnSpc>
              <a:spcBef>
                <a:spcPts val="440"/>
              </a:spcBef>
              <a:spcAft>
                <a:spcPts val="0"/>
              </a:spcAft>
              <a:buSzPts val="1540"/>
              <a:buChar char="⚪"/>
            </a:pPr>
            <a:r>
              <a:rPr lang="en-CA"/>
              <a:t>During the </a:t>
            </a:r>
            <a:r>
              <a:rPr b="1" lang="en-CA"/>
              <a:t>incubation period</a:t>
            </a:r>
            <a:r>
              <a:rPr lang="en-CA"/>
              <a:t> of a disease- in some infections the agent is secreted during the incubation period this is important as the infection is usually not known (e.g. Hep A and B)</a:t>
            </a:r>
            <a:endParaRPr/>
          </a:p>
          <a:p>
            <a:pPr indent="-274320" lvl="1" marL="548640" rtl="0" algn="l">
              <a:lnSpc>
                <a:spcPct val="100000"/>
              </a:lnSpc>
              <a:spcBef>
                <a:spcPts val="440"/>
              </a:spcBef>
              <a:spcAft>
                <a:spcPts val="0"/>
              </a:spcAft>
              <a:buSzPts val="1540"/>
              <a:buChar char="⚪"/>
            </a:pPr>
            <a:r>
              <a:rPr b="1" lang="en-CA"/>
              <a:t>Sick man</a:t>
            </a:r>
            <a:r>
              <a:rPr lang="en-CA"/>
              <a:t>- the majority of infections spread when a person is exhibiting clinical symptoms</a:t>
            </a:r>
            <a:endParaRPr/>
          </a:p>
          <a:p>
            <a:pPr indent="-274320" lvl="1" marL="548640" rtl="0" algn="l">
              <a:lnSpc>
                <a:spcPct val="100000"/>
              </a:lnSpc>
              <a:spcBef>
                <a:spcPts val="440"/>
              </a:spcBef>
              <a:spcAft>
                <a:spcPts val="0"/>
              </a:spcAft>
              <a:buSzPts val="1540"/>
              <a:buChar char="⚪"/>
            </a:pPr>
            <a:r>
              <a:rPr b="1" lang="en-CA"/>
              <a:t>Convalescent </a:t>
            </a:r>
            <a:r>
              <a:rPr lang="en-CA"/>
              <a:t>– secretion of agents occurs during convalescence (gradual recovery of health and strength after illness) i.e. as in pertussis</a:t>
            </a:r>
            <a:endParaRPr/>
          </a:p>
          <a:p>
            <a:pPr indent="-274320" lvl="1" marL="548640" rtl="0" algn="l">
              <a:lnSpc>
                <a:spcPct val="100000"/>
              </a:lnSpc>
              <a:spcBef>
                <a:spcPts val="440"/>
              </a:spcBef>
              <a:spcAft>
                <a:spcPts val="0"/>
              </a:spcAft>
              <a:buSzPts val="1540"/>
              <a:buChar char="⚪"/>
            </a:pPr>
            <a:r>
              <a:rPr b="1" lang="en-CA"/>
              <a:t>Carriers</a:t>
            </a:r>
            <a:r>
              <a:rPr lang="en-CA"/>
              <a:t>- short term (salmonella), long term (typhoid fever) or intermittent (secretions at certain periods) </a:t>
            </a:r>
            <a:r>
              <a:rPr b="1" lang="en-CA" sz="1600" u="sng">
                <a:solidFill>
                  <a:schemeClr val="hlink"/>
                </a:solidFill>
                <a:hlinkClick r:id="rId3"/>
              </a:rPr>
              <a:t>HTTPS://YOUTU.BE/THLZPWJMK7M</a:t>
            </a:r>
            <a:r>
              <a:rPr lang="en-CA"/>
              <a:t> (</a:t>
            </a:r>
            <a:r>
              <a:rPr b="1" lang="en-CA"/>
              <a:t>Typhoid Mary</a:t>
            </a:r>
            <a:r>
              <a:rPr lang="en-CA"/>
              <a:t>)</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32"/>
          <p:cNvSpPr txBox="1"/>
          <p:nvPr>
            <p:ph idx="1" type="body"/>
          </p:nvPr>
        </p:nvSpPr>
        <p:spPr>
          <a:xfrm>
            <a:off x="1368426" y="2743200"/>
            <a:ext cx="6480174" cy="3167185"/>
          </a:xfrm>
          <a:prstGeom prst="rect">
            <a:avLst/>
          </a:prstGeom>
          <a:noFill/>
          <a:ln>
            <a:noFill/>
          </a:ln>
        </p:spPr>
        <p:txBody>
          <a:bodyPr anchorCtr="0" anchor="t" bIns="45700" lIns="91425" spcFirstLastPara="1" rIns="91425" wrap="square" tIns="45700">
            <a:normAutofit fontScale="92500" lnSpcReduction="10000"/>
          </a:bodyPr>
          <a:lstStyle/>
          <a:p>
            <a:pPr indent="0" lvl="0" marL="0" rtl="0" algn="ctr">
              <a:lnSpc>
                <a:spcPct val="100000"/>
              </a:lnSpc>
              <a:spcBef>
                <a:spcPts val="0"/>
              </a:spcBef>
              <a:spcAft>
                <a:spcPts val="0"/>
              </a:spcAft>
              <a:buSzPct val="85000"/>
              <a:buNone/>
            </a:pPr>
            <a:r>
              <a:rPr lang="en-CA"/>
              <a:t>THE PLAGUE:</a:t>
            </a:r>
            <a:endParaRPr/>
          </a:p>
          <a:p>
            <a:pPr indent="0" lvl="0" marL="0" rtl="0" algn="ctr">
              <a:lnSpc>
                <a:spcPct val="100000"/>
              </a:lnSpc>
              <a:spcBef>
                <a:spcPts val="248"/>
              </a:spcBef>
              <a:spcAft>
                <a:spcPts val="0"/>
              </a:spcAft>
              <a:buSzPct val="85000"/>
              <a:buNone/>
            </a:pPr>
            <a:r>
              <a:rPr lang="en-CA" u="sng">
                <a:solidFill>
                  <a:schemeClr val="hlink"/>
                </a:solidFill>
                <a:hlinkClick r:id="rId3"/>
              </a:rPr>
              <a:t>HTTPS:YOUTU.BE/MYNMXECHI7U</a:t>
            </a:r>
            <a:endParaRPr/>
          </a:p>
          <a:p>
            <a:pPr indent="0" lvl="0" marL="0" rtl="0" algn="ctr">
              <a:lnSpc>
                <a:spcPct val="100000"/>
              </a:lnSpc>
              <a:spcBef>
                <a:spcPts val="248"/>
              </a:spcBef>
              <a:spcAft>
                <a:spcPts val="0"/>
              </a:spcAft>
              <a:buSzPct val="85000"/>
              <a:buNone/>
            </a:pPr>
            <a:r>
              <a:t/>
            </a:r>
            <a:endParaRPr/>
          </a:p>
          <a:p>
            <a:pPr indent="0" lvl="0" marL="0" rtl="0" algn="ctr">
              <a:lnSpc>
                <a:spcPct val="100000"/>
              </a:lnSpc>
              <a:spcBef>
                <a:spcPts val="248"/>
              </a:spcBef>
              <a:spcAft>
                <a:spcPts val="0"/>
              </a:spcAft>
              <a:buSzPct val="85000"/>
              <a:buNone/>
            </a:pPr>
            <a:r>
              <a:rPr lang="en-CA"/>
              <a:t>TUBERCULOSIS:</a:t>
            </a:r>
            <a:endParaRPr/>
          </a:p>
          <a:p>
            <a:pPr indent="0" lvl="0" marL="0" rtl="0" algn="ctr">
              <a:lnSpc>
                <a:spcPct val="100000"/>
              </a:lnSpc>
              <a:spcBef>
                <a:spcPts val="248"/>
              </a:spcBef>
              <a:spcAft>
                <a:spcPts val="0"/>
              </a:spcAft>
              <a:buSzPct val="85000"/>
              <a:buNone/>
            </a:pPr>
            <a:r>
              <a:t/>
            </a:r>
            <a:endParaRPr/>
          </a:p>
          <a:p>
            <a:pPr indent="0" lvl="0" marL="0" rtl="0" algn="ctr">
              <a:lnSpc>
                <a:spcPct val="100000"/>
              </a:lnSpc>
              <a:spcBef>
                <a:spcPts val="248"/>
              </a:spcBef>
              <a:spcAft>
                <a:spcPts val="0"/>
              </a:spcAft>
              <a:buSzPct val="85000"/>
              <a:buNone/>
            </a:pPr>
            <a:r>
              <a:rPr lang="en-CA" u="sng">
                <a:solidFill>
                  <a:schemeClr val="hlink"/>
                </a:solidFill>
                <a:hlinkClick r:id="rId4"/>
              </a:rPr>
              <a:t>https://youtu.be/6P6zBHpWiGA?feature=shared</a:t>
            </a:r>
            <a:endParaRPr/>
          </a:p>
          <a:p>
            <a:pPr indent="0" lvl="0" marL="0" rtl="0" algn="ctr">
              <a:lnSpc>
                <a:spcPct val="100000"/>
              </a:lnSpc>
              <a:spcBef>
                <a:spcPts val="248"/>
              </a:spcBef>
              <a:spcAft>
                <a:spcPts val="0"/>
              </a:spcAft>
              <a:buSzPct val="85000"/>
              <a:buNone/>
            </a:pPr>
            <a:r>
              <a:t/>
            </a:r>
            <a:endParaRPr/>
          </a:p>
          <a:p>
            <a:pPr indent="0" lvl="0" marL="0" rtl="0" algn="ctr">
              <a:lnSpc>
                <a:spcPct val="100000"/>
              </a:lnSpc>
              <a:spcBef>
                <a:spcPts val="248"/>
              </a:spcBef>
              <a:spcAft>
                <a:spcPts val="0"/>
              </a:spcAft>
              <a:buSzPct val="85000"/>
              <a:buNone/>
            </a:pPr>
            <a:r>
              <a:t/>
            </a:r>
            <a:endParaRPr/>
          </a:p>
          <a:p>
            <a:pPr indent="0" lvl="0" marL="0" rtl="0" algn="ctr">
              <a:lnSpc>
                <a:spcPct val="100000"/>
              </a:lnSpc>
              <a:spcBef>
                <a:spcPts val="248"/>
              </a:spcBef>
              <a:spcAft>
                <a:spcPts val="0"/>
              </a:spcAft>
              <a:buSzPct val="85000"/>
              <a:buNone/>
            </a:pPr>
            <a:r>
              <a:rPr lang="en-CA"/>
              <a:t>HEPATITIS FORMS:</a:t>
            </a:r>
            <a:endParaRPr/>
          </a:p>
          <a:p>
            <a:pPr indent="0" lvl="0" marL="0" rtl="0" algn="ctr">
              <a:lnSpc>
                <a:spcPct val="100000"/>
              </a:lnSpc>
              <a:spcBef>
                <a:spcPts val="248"/>
              </a:spcBef>
              <a:spcAft>
                <a:spcPts val="0"/>
              </a:spcAft>
              <a:buSzPct val="85000"/>
              <a:buNone/>
            </a:pPr>
            <a:r>
              <a:rPr lang="en-CA" u="sng">
                <a:solidFill>
                  <a:schemeClr val="hlink"/>
                </a:solidFill>
                <a:hlinkClick r:id="rId5"/>
              </a:rPr>
              <a:t>HTTPS://YOUTU.BE/MVXMJGFPP6W</a:t>
            </a:r>
            <a:endParaRPr/>
          </a:p>
          <a:p>
            <a:pPr indent="0" lvl="0" marL="0" rtl="0" algn="ctr">
              <a:lnSpc>
                <a:spcPct val="100000"/>
              </a:lnSpc>
              <a:spcBef>
                <a:spcPts val="248"/>
              </a:spcBef>
              <a:spcAft>
                <a:spcPts val="0"/>
              </a:spcAft>
              <a:buSzPct val="85000"/>
              <a:buNone/>
            </a:pPr>
            <a:r>
              <a:t/>
            </a:r>
            <a:endParaRPr/>
          </a:p>
          <a:p>
            <a:pPr indent="0" lvl="0" marL="0" rtl="0" algn="ctr">
              <a:lnSpc>
                <a:spcPct val="100000"/>
              </a:lnSpc>
              <a:spcBef>
                <a:spcPts val="248"/>
              </a:spcBef>
              <a:spcAft>
                <a:spcPts val="0"/>
              </a:spcAft>
              <a:buSzPct val="85000"/>
              <a:buNone/>
            </a:pPr>
            <a:r>
              <a:t/>
            </a:r>
            <a:endParaRPr/>
          </a:p>
          <a:p>
            <a:pPr indent="0" lvl="0" marL="0" rtl="0" algn="ctr">
              <a:lnSpc>
                <a:spcPct val="100000"/>
              </a:lnSpc>
              <a:spcBef>
                <a:spcPts val="248"/>
              </a:spcBef>
              <a:spcAft>
                <a:spcPts val="0"/>
              </a:spcAft>
              <a:buSzPct val="85000"/>
              <a:buNone/>
            </a:pPr>
            <a:r>
              <a:rPr lang="en-CA"/>
              <a:t>HOW COVID 19 WORKS: </a:t>
            </a:r>
            <a:r>
              <a:rPr lang="en-CA" u="sng">
                <a:solidFill>
                  <a:schemeClr val="hlink"/>
                </a:solidFill>
                <a:hlinkClick r:id="rId6"/>
              </a:rPr>
              <a:t>HTTPS://YOUTU.BE/5DGWOJXSXQG</a:t>
            </a:r>
            <a:endParaRPr/>
          </a:p>
        </p:txBody>
      </p:sp>
      <p:sp>
        <p:nvSpPr>
          <p:cNvPr id="895" name="Google Shape;895;p32"/>
          <p:cNvSpPr txBox="1"/>
          <p:nvPr>
            <p:ph type="title"/>
          </p:nvPr>
        </p:nvSpPr>
        <p:spPr>
          <a:xfrm>
            <a:off x="722313" y="533400"/>
            <a:ext cx="7772400" cy="785446"/>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Stories of Disease</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g344c32626c0_0_0"/>
          <p:cNvSpPr txBox="1"/>
          <p:nvPr>
            <p:ph idx="1" type="body"/>
          </p:nvPr>
        </p:nvSpPr>
        <p:spPr>
          <a:xfrm>
            <a:off x="964400" y="2743200"/>
            <a:ext cx="7358100" cy="2650200"/>
          </a:xfrm>
          <a:prstGeom prst="rect">
            <a:avLst/>
          </a:prstGeom>
        </p:spPr>
        <p:txBody>
          <a:bodyPr anchorCtr="0" anchor="t" bIns="45700" lIns="91425" spcFirstLastPara="1" rIns="91425" wrap="square" tIns="45700">
            <a:normAutofit/>
          </a:bodyPr>
          <a:lstStyle/>
          <a:p>
            <a:pPr indent="0" lvl="0" marL="0" rtl="0" algn="ctr">
              <a:spcBef>
                <a:spcPts val="248"/>
              </a:spcBef>
              <a:spcAft>
                <a:spcPts val="0"/>
              </a:spcAft>
              <a:buClr>
                <a:schemeClr val="dk1"/>
              </a:buClr>
              <a:buSzPts val="1360"/>
              <a:buFont typeface="Arial"/>
              <a:buNone/>
            </a:pPr>
            <a:r>
              <a:t/>
            </a:r>
            <a:endParaRPr/>
          </a:p>
          <a:p>
            <a:pPr indent="0" lvl="0" marL="0" rtl="0" algn="ctr">
              <a:spcBef>
                <a:spcPts val="248"/>
              </a:spcBef>
              <a:spcAft>
                <a:spcPts val="0"/>
              </a:spcAft>
              <a:buNone/>
            </a:pPr>
            <a:r>
              <a:rPr lang="en-CA"/>
              <a:t>THE </a:t>
            </a:r>
            <a:r>
              <a:rPr lang="en-CA"/>
              <a:t>STORY OF CHOLERA &amp; THE BEGINNINGS  OF EPIDEMIOLOGY:</a:t>
            </a:r>
            <a:endParaRPr/>
          </a:p>
          <a:p>
            <a:pPr indent="0" lvl="0" marL="0" rtl="0" algn="ctr">
              <a:spcBef>
                <a:spcPts val="248"/>
              </a:spcBef>
              <a:spcAft>
                <a:spcPts val="0"/>
              </a:spcAft>
              <a:buClr>
                <a:schemeClr val="dk1"/>
              </a:buClr>
              <a:buSzPts val="1360"/>
              <a:buFont typeface="Arial"/>
              <a:buNone/>
            </a:pPr>
            <a:r>
              <a:t/>
            </a:r>
            <a:endParaRPr/>
          </a:p>
          <a:p>
            <a:pPr indent="0" lvl="0" marL="0" rtl="0" algn="ctr">
              <a:spcBef>
                <a:spcPts val="248"/>
              </a:spcBef>
              <a:spcAft>
                <a:spcPts val="0"/>
              </a:spcAft>
              <a:buClr>
                <a:schemeClr val="dk1"/>
              </a:buClr>
              <a:buSzPts val="1360"/>
              <a:buFont typeface="Arial"/>
              <a:buNone/>
            </a:pPr>
            <a:r>
              <a:rPr lang="en-CA" u="sng">
                <a:solidFill>
                  <a:schemeClr val="hlink"/>
                </a:solidFill>
                <a:hlinkClick r:id="rId3"/>
              </a:rPr>
              <a:t>HTTPS://YOUTU.BE/TLPZHHBFRHY</a:t>
            </a:r>
            <a:endParaRPr/>
          </a:p>
          <a:p>
            <a:pPr indent="0" lvl="0" marL="0" rtl="0" algn="ctr">
              <a:spcBef>
                <a:spcPts val="248"/>
              </a:spcBef>
              <a:spcAft>
                <a:spcPts val="0"/>
              </a:spcAft>
              <a:buClr>
                <a:schemeClr val="dk1"/>
              </a:buClr>
              <a:buSzPts val="1360"/>
              <a:buFont typeface="Arial"/>
              <a:buNone/>
            </a:pPr>
            <a:r>
              <a:rPr lang="en-CA" u="sng">
                <a:solidFill>
                  <a:schemeClr val="hlink"/>
                </a:solidFill>
                <a:hlinkClick r:id="rId4"/>
              </a:rPr>
              <a:t>HTTPS://YOUTU.BE/1JLSYUCUWPO</a:t>
            </a:r>
            <a:endParaRPr/>
          </a:p>
          <a:p>
            <a:pPr indent="0" lvl="0" marL="0" rtl="0" algn="ctr">
              <a:spcBef>
                <a:spcPts val="248"/>
              </a:spcBef>
              <a:spcAft>
                <a:spcPts val="0"/>
              </a:spcAft>
              <a:buClr>
                <a:schemeClr val="dk1"/>
              </a:buClr>
              <a:buSzPts val="1360"/>
              <a:buFont typeface="Arial"/>
              <a:buNone/>
            </a:pPr>
            <a:r>
              <a:rPr lang="en-CA" u="sng">
                <a:solidFill>
                  <a:schemeClr val="hlink"/>
                </a:solidFill>
                <a:hlinkClick r:id="rId5"/>
              </a:rPr>
              <a:t>HTTPS://YOUTU.BE/9NVT6IZP2QG</a:t>
            </a:r>
            <a:endParaRPr/>
          </a:p>
        </p:txBody>
      </p:sp>
      <p:sp>
        <p:nvSpPr>
          <p:cNvPr id="902" name="Google Shape;902;g344c32626c0_0_0"/>
          <p:cNvSpPr txBox="1"/>
          <p:nvPr>
            <p:ph type="title"/>
          </p:nvPr>
        </p:nvSpPr>
        <p:spPr>
          <a:xfrm>
            <a:off x="722313" y="533400"/>
            <a:ext cx="7772400" cy="1524000"/>
          </a:xfrm>
          <a:prstGeom prst="rect">
            <a:avLst/>
          </a:prstGeom>
        </p:spPr>
        <p:txBody>
          <a:bodyPr anchorCtr="0" anchor="b" bIns="45700" lIns="91425" spcFirstLastPara="1" rIns="91425" wrap="square" tIns="45700">
            <a:normAutofit fontScale="90000"/>
          </a:bodyPr>
          <a:lstStyle/>
          <a:p>
            <a:pPr indent="0" lvl="0" marL="0" rtl="0" algn="ctr">
              <a:spcBef>
                <a:spcPts val="0"/>
              </a:spcBef>
              <a:spcAft>
                <a:spcPts val="0"/>
              </a:spcAft>
              <a:buNone/>
            </a:pPr>
            <a:r>
              <a:rPr lang="en-CA"/>
              <a:t>Cholera &amp; the Start of Epidemiology and Public Health</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3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“Demics”</a:t>
            </a:r>
            <a:endParaRPr/>
          </a:p>
        </p:txBody>
      </p:sp>
      <p:sp>
        <p:nvSpPr>
          <p:cNvPr id="908" name="Google Shape;908;p3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Endemic: found in a particular geographic region</a:t>
            </a:r>
            <a:endParaRPr/>
          </a:p>
          <a:p>
            <a:pPr indent="-274320" lvl="0" marL="274320" rtl="0" algn="l">
              <a:lnSpc>
                <a:spcPct val="100000"/>
              </a:lnSpc>
              <a:spcBef>
                <a:spcPts val="540"/>
              </a:spcBef>
              <a:spcAft>
                <a:spcPts val="0"/>
              </a:spcAft>
              <a:buSzPts val="2295"/>
              <a:buChar char="⚫"/>
            </a:pPr>
            <a:r>
              <a:rPr lang="en-CA"/>
              <a:t>Epidemic: abrupt and unexpected increase in the incidence of disease over endemic rates</a:t>
            </a:r>
            <a:endParaRPr/>
          </a:p>
          <a:p>
            <a:pPr indent="-274320" lvl="0" marL="274320" rtl="0" algn="l">
              <a:lnSpc>
                <a:spcPct val="100000"/>
              </a:lnSpc>
              <a:spcBef>
                <a:spcPts val="540"/>
              </a:spcBef>
              <a:spcAft>
                <a:spcPts val="0"/>
              </a:spcAft>
              <a:buSzPts val="2295"/>
              <a:buChar char="⚫"/>
            </a:pPr>
            <a:r>
              <a:rPr lang="en-CA"/>
              <a:t>Pandemic: spread of disease beyond continental boundaries</a:t>
            </a:r>
            <a:endParaRPr/>
          </a:p>
          <a:p>
            <a:pPr indent="-128587" lvl="0" marL="274320" rtl="0" algn="l">
              <a:lnSpc>
                <a:spcPct val="100000"/>
              </a:lnSpc>
              <a:spcBef>
                <a:spcPts val="540"/>
              </a:spcBef>
              <a:spcAft>
                <a:spcPts val="0"/>
              </a:spcAft>
              <a:buSzPts val="2295"/>
              <a:buNone/>
            </a:pPr>
            <a:r>
              <a:t/>
            </a:r>
            <a:endParaRPr/>
          </a:p>
        </p:txBody>
      </p:sp>
      <p:pic>
        <p:nvPicPr>
          <p:cNvPr descr="C:\Users\Frontdesk\AppData\Local\Microsoft\Windows\Temporary Internet Files\Content.IE5\GSSVNRY5\2009_world_subdivisions_flu_pandemic[1].png" id="909" name="Google Shape;909;p30"/>
          <p:cNvPicPr preferRelativeResize="0"/>
          <p:nvPr/>
        </p:nvPicPr>
        <p:blipFill rotWithShape="1">
          <a:blip r:embed="rId3">
            <a:alphaModFix/>
          </a:blip>
          <a:srcRect b="0" l="0" r="0" t="0"/>
          <a:stretch/>
        </p:blipFill>
        <p:spPr>
          <a:xfrm>
            <a:off x="539552" y="3789040"/>
            <a:ext cx="8136904" cy="2444112"/>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54"/>
          <p:cNvSpPr txBox="1"/>
          <p:nvPr>
            <p:ph idx="1" type="body"/>
          </p:nvPr>
        </p:nvSpPr>
        <p:spPr>
          <a:xfrm>
            <a:off x="1368426" y="2743200"/>
            <a:ext cx="6480174" cy="23368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360"/>
              <a:buNone/>
            </a:pPr>
            <a:r>
              <a:t/>
            </a:r>
            <a:endParaRPr/>
          </a:p>
        </p:txBody>
      </p:sp>
      <p:sp>
        <p:nvSpPr>
          <p:cNvPr id="915" name="Google Shape;915;p54"/>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Infections</a:t>
            </a:r>
            <a:endParaRPr/>
          </a:p>
        </p:txBody>
      </p:sp>
      <p:pic>
        <p:nvPicPr>
          <p:cNvPr id="916" name="Google Shape;916;p54"/>
          <p:cNvPicPr preferRelativeResize="0"/>
          <p:nvPr/>
        </p:nvPicPr>
        <p:blipFill rotWithShape="1">
          <a:blip r:embed="rId3">
            <a:alphaModFix/>
          </a:blip>
          <a:srcRect b="0" l="0" r="0" t="0"/>
          <a:stretch/>
        </p:blipFill>
        <p:spPr>
          <a:xfrm>
            <a:off x="1123462" y="2057400"/>
            <a:ext cx="6480174" cy="4267200"/>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55"/>
          <p:cNvSpPr txBox="1"/>
          <p:nvPr>
            <p:ph idx="1" type="body"/>
          </p:nvPr>
        </p:nvSpPr>
        <p:spPr>
          <a:xfrm>
            <a:off x="4259386" y="2540000"/>
            <a:ext cx="3589214" cy="3784599"/>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190"/>
              <a:buNone/>
            </a:pPr>
            <a:r>
              <a:rPr b="0" lang="en-CA" sz="1400"/>
              <a:t>IN GENERAL, A FLU COMES ON FASTER &amp; IS MORE OF A “FULL-BODY” SET OF SYMPTOMS</a:t>
            </a:r>
            <a:endParaRPr/>
          </a:p>
          <a:p>
            <a:pPr indent="-285750" lvl="0" marL="285750" rtl="0" algn="ctr">
              <a:lnSpc>
                <a:spcPct val="100000"/>
              </a:lnSpc>
              <a:spcBef>
                <a:spcPts val="280"/>
              </a:spcBef>
              <a:spcAft>
                <a:spcPts val="0"/>
              </a:spcAft>
              <a:buSzPts val="1190"/>
              <a:buFont typeface="Georgia"/>
              <a:buChar char="-"/>
            </a:pPr>
            <a:r>
              <a:rPr b="0" lang="en-CA" sz="1400"/>
              <a:t>COLDS CAUSED BY RHINOVIRUSES, CORONAVIRUSES</a:t>
            </a:r>
            <a:endParaRPr/>
          </a:p>
          <a:p>
            <a:pPr indent="-285750" lvl="0" marL="285750" rtl="0" algn="ctr">
              <a:lnSpc>
                <a:spcPct val="100000"/>
              </a:lnSpc>
              <a:spcBef>
                <a:spcPts val="280"/>
              </a:spcBef>
              <a:spcAft>
                <a:spcPts val="0"/>
              </a:spcAft>
              <a:buSzPts val="1190"/>
              <a:buFont typeface="Georgia"/>
              <a:buChar char="-"/>
            </a:pPr>
            <a:r>
              <a:rPr b="0" lang="en-CA" sz="1400"/>
              <a:t>- INFLUENZA CAUSED BY INFLUENZA VIRUS: </a:t>
            </a:r>
            <a:endParaRPr/>
          </a:p>
          <a:p>
            <a:pPr indent="-285750" lvl="0" marL="285750" rtl="0" algn="ctr">
              <a:lnSpc>
                <a:spcPct val="100000"/>
              </a:lnSpc>
              <a:spcBef>
                <a:spcPts val="280"/>
              </a:spcBef>
              <a:spcAft>
                <a:spcPts val="0"/>
              </a:spcAft>
              <a:buSzPts val="1190"/>
              <a:buFont typeface="Georgia"/>
              <a:buChar char="-"/>
            </a:pPr>
            <a:r>
              <a:rPr b="0" lang="en-CA" sz="1400"/>
              <a:t>A : VARIETIES CAUSE SEASONAL FLUS &amp; PANDEMICS SUCH AS H1N1</a:t>
            </a:r>
            <a:endParaRPr/>
          </a:p>
          <a:p>
            <a:pPr indent="-285750" lvl="0" marL="285750" rtl="0" algn="ctr">
              <a:lnSpc>
                <a:spcPct val="100000"/>
              </a:lnSpc>
              <a:spcBef>
                <a:spcPts val="280"/>
              </a:spcBef>
              <a:spcAft>
                <a:spcPts val="0"/>
              </a:spcAft>
              <a:buSzPts val="1190"/>
              <a:buFont typeface="Georgia"/>
              <a:buChar char="-"/>
            </a:pPr>
            <a:r>
              <a:rPr b="0" lang="en-CA" sz="1400"/>
              <a:t>B: SEASONAL FLUS, MILDER ILLNESSES</a:t>
            </a:r>
            <a:endParaRPr/>
          </a:p>
          <a:p>
            <a:pPr indent="-285750" lvl="0" marL="285750" rtl="0" algn="ctr">
              <a:lnSpc>
                <a:spcPct val="100000"/>
              </a:lnSpc>
              <a:spcBef>
                <a:spcPts val="280"/>
              </a:spcBef>
              <a:spcAft>
                <a:spcPts val="0"/>
              </a:spcAft>
              <a:buSzPts val="1190"/>
              <a:buFont typeface="Georgia"/>
              <a:buChar char="-"/>
            </a:pPr>
            <a:r>
              <a:rPr b="0" lang="en-CA" sz="1400"/>
              <a:t>C &amp; D: LESS COMMON, LESS SEVERE</a:t>
            </a:r>
            <a:endParaRPr/>
          </a:p>
          <a:p>
            <a:pPr indent="-210184" lvl="0" marL="285750" rtl="0" algn="ctr">
              <a:lnSpc>
                <a:spcPct val="100000"/>
              </a:lnSpc>
              <a:spcBef>
                <a:spcPts val="280"/>
              </a:spcBef>
              <a:spcAft>
                <a:spcPts val="0"/>
              </a:spcAft>
              <a:buSzPts val="1190"/>
              <a:buFont typeface="Georgia"/>
              <a:buNone/>
            </a:pPr>
            <a:r>
              <a:t/>
            </a:r>
            <a:endParaRPr b="0" sz="1400"/>
          </a:p>
        </p:txBody>
      </p:sp>
      <p:sp>
        <p:nvSpPr>
          <p:cNvPr id="922" name="Google Shape;922;p55"/>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How to tell cold from influenza or “flu”</a:t>
            </a:r>
            <a:endParaRPr/>
          </a:p>
        </p:txBody>
      </p:sp>
      <p:pic>
        <p:nvPicPr>
          <p:cNvPr id="923" name="Google Shape;923;p55"/>
          <p:cNvPicPr preferRelativeResize="0"/>
          <p:nvPr/>
        </p:nvPicPr>
        <p:blipFill rotWithShape="1">
          <a:blip r:embed="rId3">
            <a:alphaModFix/>
          </a:blip>
          <a:srcRect b="0" l="0" r="0" t="0"/>
          <a:stretch/>
        </p:blipFill>
        <p:spPr>
          <a:xfrm>
            <a:off x="419100" y="2418862"/>
            <a:ext cx="3589214" cy="3589214"/>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56"/>
          <p:cNvSpPr txBox="1"/>
          <p:nvPr>
            <p:ph idx="1" type="body"/>
          </p:nvPr>
        </p:nvSpPr>
        <p:spPr>
          <a:xfrm>
            <a:off x="1368426" y="2743200"/>
            <a:ext cx="6480174" cy="2616200"/>
          </a:xfrm>
          <a:prstGeom prst="rect">
            <a:avLst/>
          </a:prstGeom>
          <a:noFill/>
          <a:ln>
            <a:noFill/>
          </a:ln>
        </p:spPr>
        <p:txBody>
          <a:bodyPr anchorCtr="0" anchor="t" bIns="45700" lIns="91425" spcFirstLastPara="1" rIns="91425" wrap="square" tIns="45700">
            <a:normAutofit/>
          </a:bodyPr>
          <a:lstStyle/>
          <a:p>
            <a:pPr indent="-274320" lvl="1" marL="548640" rtl="0" algn="r">
              <a:lnSpc>
                <a:spcPct val="100000"/>
              </a:lnSpc>
              <a:spcBef>
                <a:spcPts val="0"/>
              </a:spcBef>
              <a:spcAft>
                <a:spcPts val="0"/>
              </a:spcAft>
              <a:buSzPts val="1260"/>
              <a:buNone/>
            </a:pPr>
            <a:r>
              <a:rPr lang="en-CA"/>
              <a:t>- </a:t>
            </a:r>
            <a:r>
              <a:rPr b="0" lang="en-CA"/>
              <a:t>Coronaviruses are RNA Viruses</a:t>
            </a:r>
            <a:endParaRPr/>
          </a:p>
          <a:p>
            <a:pPr indent="-274320" lvl="1" marL="548640" rtl="0" algn="r">
              <a:lnSpc>
                <a:spcPct val="100000"/>
              </a:lnSpc>
              <a:spcBef>
                <a:spcPts val="360"/>
              </a:spcBef>
              <a:spcAft>
                <a:spcPts val="0"/>
              </a:spcAft>
              <a:buSzPts val="1260"/>
              <a:buNone/>
            </a:pPr>
            <a:r>
              <a:rPr b="0" lang="en-CA"/>
              <a:t>7 human Coronaviruses have been discovered so far</a:t>
            </a:r>
            <a:endParaRPr/>
          </a:p>
          <a:p>
            <a:pPr indent="-285748" lvl="1" marL="834389" rtl="0" algn="r">
              <a:lnSpc>
                <a:spcPct val="100000"/>
              </a:lnSpc>
              <a:spcBef>
                <a:spcPts val="360"/>
              </a:spcBef>
              <a:spcAft>
                <a:spcPts val="0"/>
              </a:spcAft>
              <a:buSzPts val="1260"/>
              <a:buFont typeface="Georgia"/>
              <a:buChar char="-"/>
            </a:pPr>
            <a:r>
              <a:rPr b="0" lang="en-CA"/>
              <a:t>Range from mild to severe</a:t>
            </a:r>
            <a:endParaRPr/>
          </a:p>
          <a:p>
            <a:pPr indent="-285748" lvl="1" marL="834389" rtl="0" algn="r">
              <a:lnSpc>
                <a:spcPct val="100000"/>
              </a:lnSpc>
              <a:spcBef>
                <a:spcPts val="360"/>
              </a:spcBef>
              <a:spcAft>
                <a:spcPts val="0"/>
              </a:spcAft>
              <a:buSzPts val="1260"/>
              <a:buFont typeface="Georgia"/>
              <a:buChar char="-"/>
            </a:pPr>
            <a:r>
              <a:rPr b="0" lang="en-CA" u="sng">
                <a:solidFill>
                  <a:schemeClr val="hlink"/>
                </a:solidFill>
                <a:hlinkClick r:id="rId3"/>
              </a:rPr>
              <a:t>https://youtu.be/D9tTi-CDjDU</a:t>
            </a:r>
            <a:endParaRPr b="0"/>
          </a:p>
          <a:p>
            <a:pPr indent="-205739" lvl="1" marL="834389" rtl="0" algn="r">
              <a:lnSpc>
                <a:spcPct val="100000"/>
              </a:lnSpc>
              <a:spcBef>
                <a:spcPts val="360"/>
              </a:spcBef>
              <a:spcAft>
                <a:spcPts val="0"/>
              </a:spcAft>
              <a:buSzPts val="1260"/>
              <a:buFont typeface="Georgia"/>
              <a:buNone/>
            </a:pPr>
            <a:r>
              <a:t/>
            </a:r>
            <a:endParaRPr b="0"/>
          </a:p>
          <a:p>
            <a:pPr indent="-285748" lvl="1" marL="834389" rtl="0" algn="r">
              <a:lnSpc>
                <a:spcPct val="100000"/>
              </a:lnSpc>
              <a:spcBef>
                <a:spcPts val="360"/>
              </a:spcBef>
              <a:spcAft>
                <a:spcPts val="0"/>
              </a:spcAft>
              <a:buSzPts val="1260"/>
              <a:buFont typeface="Georgia"/>
              <a:buChar char="-"/>
            </a:pPr>
            <a:r>
              <a:rPr b="0" lang="en-CA"/>
              <a:t>MRNA Vaccine Development:</a:t>
            </a:r>
            <a:endParaRPr/>
          </a:p>
          <a:p>
            <a:pPr indent="-285748" lvl="1" marL="834389" rtl="0" algn="r">
              <a:lnSpc>
                <a:spcPct val="100000"/>
              </a:lnSpc>
              <a:spcBef>
                <a:spcPts val="360"/>
              </a:spcBef>
              <a:spcAft>
                <a:spcPts val="0"/>
              </a:spcAft>
              <a:buSzPts val="1260"/>
              <a:buFont typeface="Georgia"/>
              <a:buChar char="-"/>
            </a:pPr>
            <a:r>
              <a:rPr b="0" lang="en-CA"/>
              <a:t> </a:t>
            </a:r>
            <a:r>
              <a:rPr b="0" lang="en-CA" u="sng">
                <a:solidFill>
                  <a:schemeClr val="hlink"/>
                </a:solidFill>
                <a:hlinkClick r:id="rId4"/>
              </a:rPr>
              <a:t>https://youtu.be/XPeeCyJReZw</a:t>
            </a:r>
            <a:endParaRPr b="0"/>
          </a:p>
          <a:p>
            <a:pPr indent="-205739" lvl="1" marL="834389" rtl="0" algn="r">
              <a:lnSpc>
                <a:spcPct val="100000"/>
              </a:lnSpc>
              <a:spcBef>
                <a:spcPts val="360"/>
              </a:spcBef>
              <a:spcAft>
                <a:spcPts val="0"/>
              </a:spcAft>
              <a:buSzPts val="1260"/>
              <a:buFont typeface="Georgia"/>
              <a:buNone/>
            </a:pPr>
            <a:r>
              <a:t/>
            </a:r>
            <a:endParaRPr b="0"/>
          </a:p>
          <a:p>
            <a:pPr indent="-199390" lvl="0" marL="285750" rtl="0" algn="ctr">
              <a:lnSpc>
                <a:spcPct val="100000"/>
              </a:lnSpc>
              <a:spcBef>
                <a:spcPts val="320"/>
              </a:spcBef>
              <a:spcAft>
                <a:spcPts val="0"/>
              </a:spcAft>
              <a:buSzPts val="1360"/>
              <a:buFont typeface="Georgia"/>
              <a:buNone/>
            </a:pPr>
            <a:r>
              <a:t/>
            </a:r>
            <a:endParaRPr b="0"/>
          </a:p>
        </p:txBody>
      </p:sp>
      <p:sp>
        <p:nvSpPr>
          <p:cNvPr id="929" name="Google Shape;929;p56"/>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COVID &amp; Coronaviruses</a:t>
            </a:r>
            <a:endParaRPr/>
          </a:p>
        </p:txBody>
      </p:sp>
      <p:pic>
        <p:nvPicPr>
          <p:cNvPr id="930" name="Google Shape;930;p56"/>
          <p:cNvPicPr preferRelativeResize="0"/>
          <p:nvPr/>
        </p:nvPicPr>
        <p:blipFill rotWithShape="1">
          <a:blip r:embed="rId5">
            <a:alphaModFix/>
          </a:blip>
          <a:srcRect b="0" l="0" r="0" t="0"/>
          <a:stretch/>
        </p:blipFill>
        <p:spPr>
          <a:xfrm>
            <a:off x="596900" y="3690939"/>
            <a:ext cx="3556000" cy="2519361"/>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57"/>
          <p:cNvSpPr txBox="1"/>
          <p:nvPr>
            <p:ph idx="1" type="body"/>
          </p:nvPr>
        </p:nvSpPr>
        <p:spPr>
          <a:xfrm>
            <a:off x="1368426" y="2743200"/>
            <a:ext cx="6480174" cy="35814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360"/>
              <a:buNone/>
            </a:pPr>
            <a:r>
              <a:rPr lang="en-CA"/>
              <a:t>GRAM +VE COCCI (SPHERES)</a:t>
            </a:r>
            <a:endParaRPr/>
          </a:p>
          <a:p>
            <a:pPr indent="0" lvl="0" marL="0" rtl="0" algn="ctr">
              <a:lnSpc>
                <a:spcPct val="100000"/>
              </a:lnSpc>
              <a:spcBef>
                <a:spcPts val="320"/>
              </a:spcBef>
              <a:spcAft>
                <a:spcPts val="0"/>
              </a:spcAft>
              <a:buSzPts val="1360"/>
              <a:buNone/>
            </a:pPr>
            <a:r>
              <a:rPr lang="en-CA"/>
              <a:t>-LIVE ON BODY, IN MOUTH, NOSE &amp; THROAT</a:t>
            </a:r>
            <a:endParaRPr/>
          </a:p>
          <a:p>
            <a:pPr indent="0" lvl="0" marL="0" rtl="0" algn="ctr">
              <a:lnSpc>
                <a:spcPct val="100000"/>
              </a:lnSpc>
              <a:spcBef>
                <a:spcPts val="320"/>
              </a:spcBef>
              <a:spcAft>
                <a:spcPts val="0"/>
              </a:spcAft>
              <a:buSzPts val="1360"/>
              <a:buNone/>
            </a:pPr>
            <a:r>
              <a:rPr lang="en-CA"/>
              <a:t>-S.MUTANS ASSOC. WITH TOOTH DECAY, CAVITIES</a:t>
            </a:r>
            <a:endParaRPr/>
          </a:p>
          <a:p>
            <a:pPr indent="0" lvl="0" marL="0" rtl="0" algn="ctr">
              <a:lnSpc>
                <a:spcPct val="100000"/>
              </a:lnSpc>
              <a:spcBef>
                <a:spcPts val="320"/>
              </a:spcBef>
              <a:spcAft>
                <a:spcPts val="0"/>
              </a:spcAft>
              <a:buSzPts val="1360"/>
              <a:buNone/>
            </a:pPr>
            <a:r>
              <a:rPr lang="en-CA"/>
              <a:t>GROUP A STREP CAN CAUSE STREP THROAT</a:t>
            </a:r>
            <a:endParaRPr/>
          </a:p>
          <a:p>
            <a:pPr indent="0" lvl="0" marL="0" rtl="0" algn="ctr">
              <a:lnSpc>
                <a:spcPct val="100000"/>
              </a:lnSpc>
              <a:spcBef>
                <a:spcPts val="280"/>
              </a:spcBef>
              <a:spcAft>
                <a:spcPts val="0"/>
              </a:spcAft>
              <a:buSzPts val="1190"/>
              <a:buNone/>
            </a:pPr>
            <a:r>
              <a:rPr lang="en-CA" sz="1400">
                <a:latin typeface="Arial"/>
                <a:ea typeface="Arial"/>
                <a:cs typeface="Arial"/>
                <a:sym typeface="Arial"/>
              </a:rPr>
              <a:t>USU. MORE PAINFUL THAN TYPICAL SORE THROAT, ENLARGED LYMPH NODES, WHITE PATCHES ON TONSILS/THROAT. CAN BE DIAGNOSED WITH A RAPID STREP TEST</a:t>
            </a:r>
            <a:endParaRPr/>
          </a:p>
          <a:p>
            <a:pPr indent="0" lvl="0" marL="0" rtl="0" algn="ctr">
              <a:lnSpc>
                <a:spcPct val="100000"/>
              </a:lnSpc>
              <a:spcBef>
                <a:spcPts val="320"/>
              </a:spcBef>
              <a:spcAft>
                <a:spcPts val="0"/>
              </a:spcAft>
              <a:buSzPts val="1360"/>
              <a:buNone/>
            </a:pPr>
            <a:r>
              <a:rPr lang="en-CA"/>
              <a:t>SERIOUS POTENTIAL COMPLICATIONS OF STREP: MENINGITIS, RHEUMATIC FEVER (CAN AFFECT JOINTS OR HEART VALVES), KIDNEY DAMAGE</a:t>
            </a:r>
            <a:endParaRPr/>
          </a:p>
          <a:p>
            <a:pPr indent="0" lvl="0" marL="0" rtl="0" algn="ctr">
              <a:lnSpc>
                <a:spcPct val="100000"/>
              </a:lnSpc>
              <a:spcBef>
                <a:spcPts val="320"/>
              </a:spcBef>
              <a:spcAft>
                <a:spcPts val="0"/>
              </a:spcAft>
              <a:buSzPts val="1360"/>
              <a:buNone/>
            </a:pPr>
            <a:r>
              <a:rPr lang="en-CA" u="sng">
                <a:solidFill>
                  <a:schemeClr val="hlink"/>
                </a:solidFill>
                <a:hlinkClick r:id="rId3"/>
              </a:rPr>
              <a:t>HTTPS://YOUTU.BE/ATCSWZFAWT4</a:t>
            </a:r>
            <a:endParaRPr/>
          </a:p>
          <a:p>
            <a:pPr indent="0" lvl="0" marL="0" rtl="0" algn="ctr">
              <a:lnSpc>
                <a:spcPct val="100000"/>
              </a:lnSpc>
              <a:spcBef>
                <a:spcPts val="320"/>
              </a:spcBef>
              <a:spcAft>
                <a:spcPts val="0"/>
              </a:spcAft>
              <a:buSzPts val="1360"/>
              <a:buNone/>
            </a:pPr>
            <a:r>
              <a:t/>
            </a:r>
            <a:endParaRPr/>
          </a:p>
        </p:txBody>
      </p:sp>
      <p:sp>
        <p:nvSpPr>
          <p:cNvPr id="936" name="Google Shape;936;p57"/>
          <p:cNvSpPr txBox="1"/>
          <p:nvPr>
            <p:ph type="title"/>
          </p:nvPr>
        </p:nvSpPr>
        <p:spPr>
          <a:xfrm>
            <a:off x="722313" y="533400"/>
            <a:ext cx="7772400" cy="9017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FFFFFF"/>
              </a:buClr>
              <a:buSzPts val="4200"/>
              <a:buFont typeface="Georgia"/>
              <a:buNone/>
            </a:pPr>
            <a:r>
              <a:rPr lang="en-CA"/>
              <a:t>Streptococcus</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58"/>
          <p:cNvSpPr txBox="1"/>
          <p:nvPr>
            <p:ph idx="1" type="body"/>
          </p:nvPr>
        </p:nvSpPr>
        <p:spPr>
          <a:xfrm>
            <a:off x="1368426" y="2743200"/>
            <a:ext cx="6480174" cy="2349501"/>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100000"/>
              </a:lnSpc>
              <a:spcBef>
                <a:spcPts val="0"/>
              </a:spcBef>
              <a:spcAft>
                <a:spcPts val="0"/>
              </a:spcAft>
              <a:buSzPct val="85000"/>
              <a:buNone/>
            </a:pPr>
            <a:r>
              <a:rPr lang="en-CA"/>
              <a:t>-GRAM +VE</a:t>
            </a:r>
            <a:endParaRPr/>
          </a:p>
          <a:p>
            <a:pPr indent="0" lvl="0" marL="0" rtl="0" algn="ctr">
              <a:lnSpc>
                <a:spcPct val="100000"/>
              </a:lnSpc>
              <a:spcBef>
                <a:spcPts val="272"/>
              </a:spcBef>
              <a:spcAft>
                <a:spcPts val="0"/>
              </a:spcAft>
              <a:buSzPct val="85000"/>
              <a:buNone/>
            </a:pPr>
            <a:r>
              <a:rPr lang="en-CA"/>
              <a:t>-ROUND SHAPED (COCCI)</a:t>
            </a:r>
            <a:endParaRPr/>
          </a:p>
          <a:p>
            <a:pPr indent="0" lvl="0" marL="0" rtl="0" algn="ctr">
              <a:lnSpc>
                <a:spcPct val="100000"/>
              </a:lnSpc>
              <a:spcBef>
                <a:spcPts val="272"/>
              </a:spcBef>
              <a:spcAft>
                <a:spcPts val="0"/>
              </a:spcAft>
              <a:buSzPct val="85000"/>
              <a:buNone/>
            </a:pPr>
            <a:r>
              <a:rPr lang="en-CA"/>
              <a:t>-FOUND ON HUMAN SKIN: ARMPITS, GROIN AND IN THE NOSE</a:t>
            </a:r>
            <a:endParaRPr/>
          </a:p>
          <a:p>
            <a:pPr indent="0" lvl="0" marL="0" rtl="0" algn="ctr">
              <a:lnSpc>
                <a:spcPct val="100000"/>
              </a:lnSpc>
              <a:spcBef>
                <a:spcPts val="272"/>
              </a:spcBef>
              <a:spcAft>
                <a:spcPts val="0"/>
              </a:spcAft>
              <a:buSzPct val="85000"/>
              <a:buNone/>
            </a:pPr>
            <a:r>
              <a:rPr lang="en-CA"/>
              <a:t>-CAN CAUSE FOLLICULITIS, IMPETIGO, MIDDLE EAR INFECTIONS, MASTITIS (MILK DUCTS)</a:t>
            </a:r>
            <a:endParaRPr/>
          </a:p>
          <a:p>
            <a:pPr indent="0" lvl="0" marL="0" rtl="0" algn="ctr">
              <a:lnSpc>
                <a:spcPct val="100000"/>
              </a:lnSpc>
              <a:spcBef>
                <a:spcPts val="272"/>
              </a:spcBef>
              <a:spcAft>
                <a:spcPts val="0"/>
              </a:spcAft>
              <a:buSzPct val="85000"/>
              <a:buNone/>
            </a:pPr>
            <a:r>
              <a:rPr lang="en-CA"/>
              <a:t>CAN ALSO BE RESPONSIBLE FOR MORE SERIOUS INFECTIONS: PNEUMONIA, SEPTIC ARTHRITIS, TOXIC SHOCK SYNDROME</a:t>
            </a:r>
            <a:endParaRPr/>
          </a:p>
          <a:p>
            <a:pPr indent="0" lvl="0" marL="0" rtl="0" algn="ctr">
              <a:lnSpc>
                <a:spcPct val="100000"/>
              </a:lnSpc>
              <a:spcBef>
                <a:spcPts val="272"/>
              </a:spcBef>
              <a:spcAft>
                <a:spcPts val="0"/>
              </a:spcAft>
              <a:buSzPct val="85000"/>
              <a:buNone/>
            </a:pPr>
            <a:r>
              <a:t/>
            </a:r>
            <a:endParaRPr/>
          </a:p>
          <a:p>
            <a:pPr indent="0" lvl="0" marL="0" rtl="0" algn="ctr">
              <a:lnSpc>
                <a:spcPct val="100000"/>
              </a:lnSpc>
              <a:spcBef>
                <a:spcPts val="272"/>
              </a:spcBef>
              <a:spcAft>
                <a:spcPts val="0"/>
              </a:spcAft>
              <a:buSzPct val="85000"/>
              <a:buNone/>
            </a:pPr>
            <a:r>
              <a:rPr lang="en-CA" u="sng">
                <a:solidFill>
                  <a:schemeClr val="hlink"/>
                </a:solidFill>
                <a:hlinkClick r:id="rId3"/>
              </a:rPr>
              <a:t>HTTPS://YOUTU.BE/DKWFVQ0QHHS</a:t>
            </a:r>
            <a:r>
              <a:rPr lang="en-CA"/>
              <a:t> </a:t>
            </a:r>
            <a:endParaRPr/>
          </a:p>
        </p:txBody>
      </p:sp>
      <p:sp>
        <p:nvSpPr>
          <p:cNvPr id="942" name="Google Shape;942;p58"/>
          <p:cNvSpPr txBox="1"/>
          <p:nvPr>
            <p:ph type="title"/>
          </p:nvPr>
        </p:nvSpPr>
        <p:spPr>
          <a:xfrm>
            <a:off x="722313" y="533400"/>
            <a:ext cx="7772400" cy="12319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FFFF"/>
              </a:buClr>
              <a:buSzPts val="4200"/>
              <a:buFont typeface="Georgia"/>
              <a:buNone/>
            </a:pPr>
            <a:r>
              <a:rPr lang="en-CA"/>
              <a:t>Staphlococcus aureus </a:t>
            </a:r>
            <a:endParaRPr/>
          </a:p>
        </p:txBody>
      </p:sp>
      <p:pic>
        <p:nvPicPr>
          <p:cNvPr id="943" name="Google Shape;943;p58"/>
          <p:cNvPicPr preferRelativeResize="0"/>
          <p:nvPr/>
        </p:nvPicPr>
        <p:blipFill rotWithShape="1">
          <a:blip r:embed="rId4">
            <a:alphaModFix/>
          </a:blip>
          <a:srcRect b="0" l="0" r="0" t="0"/>
          <a:stretch/>
        </p:blipFill>
        <p:spPr>
          <a:xfrm>
            <a:off x="6362700" y="177799"/>
            <a:ext cx="2247900" cy="2108201"/>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g344c32626c0_0_6"/>
          <p:cNvSpPr txBox="1"/>
          <p:nvPr>
            <p:ph type="title"/>
          </p:nvPr>
        </p:nvSpPr>
        <p:spPr>
          <a:xfrm>
            <a:off x="301752" y="228600"/>
            <a:ext cx="8534400" cy="7590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CA"/>
              <a:t>Antibiotic Resistant Infections</a:t>
            </a:r>
            <a:endParaRPr/>
          </a:p>
        </p:txBody>
      </p:sp>
      <p:sp>
        <p:nvSpPr>
          <p:cNvPr id="950" name="Google Shape;950;g344c32626c0_0_6"/>
          <p:cNvSpPr txBox="1"/>
          <p:nvPr>
            <p:ph idx="1" type="body"/>
          </p:nvPr>
        </p:nvSpPr>
        <p:spPr>
          <a:xfrm>
            <a:off x="301752" y="1527048"/>
            <a:ext cx="8503800" cy="45720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5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MRSA Infections</a:t>
            </a:r>
            <a:endParaRPr/>
          </a:p>
        </p:txBody>
      </p:sp>
      <p:sp>
        <p:nvSpPr>
          <p:cNvPr id="956" name="Google Shape;956;p59"/>
          <p:cNvSpPr txBox="1"/>
          <p:nvPr>
            <p:ph idx="1" type="body"/>
          </p:nvPr>
        </p:nvSpPr>
        <p:spPr>
          <a:xfrm>
            <a:off x="301750" y="1527050"/>
            <a:ext cx="8503800" cy="48846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Methicillin-resistant Staphylococcus aureus (MRSA) infection</a:t>
            </a:r>
            <a:endParaRPr/>
          </a:p>
          <a:p>
            <a:pPr indent="-274320" lvl="1" marL="548640" rtl="0" algn="l">
              <a:lnSpc>
                <a:spcPct val="100000"/>
              </a:lnSpc>
              <a:spcBef>
                <a:spcPts val="407"/>
              </a:spcBef>
              <a:spcAft>
                <a:spcPts val="0"/>
              </a:spcAft>
              <a:buSzPct val="70000"/>
              <a:buChar char="⚪"/>
            </a:pPr>
            <a:r>
              <a:rPr lang="en-CA"/>
              <a:t>caused by a strain of staph bacteria that's become resistant to many antibiotics </a:t>
            </a:r>
            <a:endParaRPr/>
          </a:p>
          <a:p>
            <a:pPr indent="-274347" lvl="0" marL="274320" rtl="0" algn="l">
              <a:lnSpc>
                <a:spcPct val="100000"/>
              </a:lnSpc>
              <a:spcBef>
                <a:spcPts val="499"/>
              </a:spcBef>
              <a:spcAft>
                <a:spcPts val="0"/>
              </a:spcAft>
              <a:buSzPct val="85000"/>
              <a:buChar char="⚫"/>
            </a:pPr>
            <a:r>
              <a:rPr lang="en-CA"/>
              <a:t>Most MRSA infections occur in people who've been in hospitals or other health care settings. it's known as </a:t>
            </a:r>
            <a:r>
              <a:rPr b="1" lang="en-CA"/>
              <a:t>health care-associated MRSA (HA-MRSA).</a:t>
            </a:r>
            <a:endParaRPr b="1"/>
          </a:p>
          <a:p>
            <a:pPr indent="-274320" lvl="1" marL="548640" rtl="0" algn="l">
              <a:lnSpc>
                <a:spcPct val="100000"/>
              </a:lnSpc>
              <a:spcBef>
                <a:spcPts val="407"/>
              </a:spcBef>
              <a:spcAft>
                <a:spcPts val="0"/>
              </a:spcAft>
              <a:buSzPct val="70000"/>
              <a:buChar char="⚪"/>
            </a:pPr>
            <a:r>
              <a:rPr lang="en-CA"/>
              <a:t>associated with invasive procedures or devices, such as surgeries, intravenous tubing or artificial joints.</a:t>
            </a:r>
            <a:endParaRPr/>
          </a:p>
          <a:p>
            <a:pPr indent="-274347" lvl="0" marL="274320" rtl="0" algn="l">
              <a:lnSpc>
                <a:spcPct val="100000"/>
              </a:lnSpc>
              <a:spcBef>
                <a:spcPts val="499"/>
              </a:spcBef>
              <a:spcAft>
                <a:spcPts val="0"/>
              </a:spcAft>
              <a:buSzPct val="85000"/>
              <a:buChar char="⚫"/>
            </a:pPr>
            <a:r>
              <a:rPr lang="en-CA"/>
              <a:t>Another type of MRSA infection has occurred in the wider community — among healthy people. </a:t>
            </a:r>
            <a:r>
              <a:rPr b="1" lang="en-CA"/>
              <a:t>Community-associated MRSA (CA-MRSA)</a:t>
            </a:r>
            <a:r>
              <a:rPr lang="en-CA"/>
              <a:t>, often begins as a painful skin boil. It's spread by skin-to-skin contact. </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6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Symptoms</a:t>
            </a:r>
            <a:endParaRPr/>
          </a:p>
        </p:txBody>
      </p:sp>
      <p:sp>
        <p:nvSpPr>
          <p:cNvPr id="962" name="Google Shape;962;p6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10000"/>
          </a:bodyPr>
          <a:lstStyle/>
          <a:p>
            <a:pPr indent="-274347" lvl="0" marL="274320" rtl="0" algn="l">
              <a:lnSpc>
                <a:spcPct val="100000"/>
              </a:lnSpc>
              <a:spcBef>
                <a:spcPts val="0"/>
              </a:spcBef>
              <a:spcAft>
                <a:spcPts val="0"/>
              </a:spcAft>
              <a:buSzPct val="85000"/>
              <a:buChar char="⚫"/>
            </a:pPr>
            <a:r>
              <a:rPr lang="en-CA"/>
              <a:t>Generally start as small red bumps that resemble pimples, boils or spider bites</a:t>
            </a:r>
            <a:endParaRPr/>
          </a:p>
          <a:p>
            <a:pPr indent="-274347" lvl="0" marL="274320" rtl="0" algn="l">
              <a:lnSpc>
                <a:spcPct val="100000"/>
              </a:lnSpc>
              <a:spcBef>
                <a:spcPts val="499"/>
              </a:spcBef>
              <a:spcAft>
                <a:spcPts val="0"/>
              </a:spcAft>
              <a:buSzPct val="85000"/>
              <a:buChar char="⚫"/>
            </a:pPr>
            <a:r>
              <a:rPr lang="en-CA"/>
              <a:t>Can quickly turn into deep, painful abscesses that require surgical draining </a:t>
            </a:r>
            <a:endParaRPr/>
          </a:p>
          <a:p>
            <a:pPr indent="-274347" lvl="0" marL="274320" rtl="0" algn="l">
              <a:lnSpc>
                <a:spcPct val="100000"/>
              </a:lnSpc>
              <a:spcBef>
                <a:spcPts val="499"/>
              </a:spcBef>
              <a:spcAft>
                <a:spcPts val="0"/>
              </a:spcAft>
              <a:buSzPct val="85000"/>
              <a:buChar char="⚫"/>
            </a:pPr>
            <a:r>
              <a:rPr lang="en-CA"/>
              <a:t>Bacteria can remain confined to the skin, can also burrow deep into the body, causing potentially life-threatening infections in bones, joints, surgical wounds, the bloodstream, heart valves and lungs</a:t>
            </a:r>
            <a:endParaRPr/>
          </a:p>
          <a:p>
            <a:pPr indent="-274347" lvl="0" marL="274320" rtl="0" algn="l">
              <a:lnSpc>
                <a:spcPct val="100000"/>
              </a:lnSpc>
              <a:spcBef>
                <a:spcPts val="499"/>
              </a:spcBef>
              <a:spcAft>
                <a:spcPts val="0"/>
              </a:spcAft>
              <a:buSzPct val="85000"/>
              <a:buChar char="⚫"/>
            </a:pPr>
            <a:r>
              <a:rPr lang="en-CA"/>
              <a:t>Warm to the touch</a:t>
            </a:r>
            <a:endParaRPr/>
          </a:p>
          <a:p>
            <a:pPr indent="-274347" lvl="0" marL="274320" rtl="0" algn="l">
              <a:lnSpc>
                <a:spcPct val="100000"/>
              </a:lnSpc>
              <a:spcBef>
                <a:spcPts val="499"/>
              </a:spcBef>
              <a:spcAft>
                <a:spcPts val="0"/>
              </a:spcAft>
              <a:buSzPct val="85000"/>
              <a:buChar char="⚫"/>
            </a:pPr>
            <a:r>
              <a:rPr lang="en-CA"/>
              <a:t>Full of pus or other drainage</a:t>
            </a:r>
            <a:endParaRPr/>
          </a:p>
          <a:p>
            <a:pPr indent="-274347" lvl="0" marL="274320" rtl="0" algn="l">
              <a:lnSpc>
                <a:spcPct val="100000"/>
              </a:lnSpc>
              <a:spcBef>
                <a:spcPts val="499"/>
              </a:spcBef>
              <a:spcAft>
                <a:spcPts val="0"/>
              </a:spcAft>
              <a:buSzPct val="85000"/>
              <a:buChar char="⚫"/>
            </a:pPr>
            <a:r>
              <a:rPr lang="en-CA"/>
              <a:t>Accompanied by a fever</a:t>
            </a:r>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6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Cause</a:t>
            </a:r>
            <a:endParaRPr/>
          </a:p>
        </p:txBody>
      </p:sp>
      <p:sp>
        <p:nvSpPr>
          <p:cNvPr id="968" name="Google Shape;968;p61"/>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Different varieties of Staphylococcus aureus bacteria, commonly called "staph," exist. Staph bacteria are normally found on the skin or in the nose of about one-third of the population. The bacteria are generally harmless unless they enter the body through a cut or other wound, and even then they usually cause only minor skin problems in healthy people.</a:t>
            </a:r>
            <a:endParaRPr/>
          </a:p>
          <a:p>
            <a:pPr indent="-274320" lvl="0" marL="274320" rtl="0" algn="l">
              <a:lnSpc>
                <a:spcPct val="100000"/>
              </a:lnSpc>
              <a:spcBef>
                <a:spcPts val="540"/>
              </a:spcBef>
              <a:spcAft>
                <a:spcPts val="0"/>
              </a:spcAft>
              <a:buSzPts val="2295"/>
              <a:buChar char="⚫"/>
            </a:pPr>
            <a:r>
              <a:rPr lang="en-CA"/>
              <a:t>According to the CDC less than 2 percent of the population carries the type of staph bacteria known as MRSA.</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p6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Risk factors for HA-MRSA</a:t>
            </a:r>
            <a:endParaRPr/>
          </a:p>
        </p:txBody>
      </p:sp>
      <p:sp>
        <p:nvSpPr>
          <p:cNvPr id="974" name="Google Shape;974;p63"/>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a:bodyPr>
          <a:lstStyle/>
          <a:p>
            <a:pPr indent="-139544" lvl="0" marL="274320" rtl="0" algn="l">
              <a:lnSpc>
                <a:spcPct val="100000"/>
              </a:lnSpc>
              <a:spcBef>
                <a:spcPts val="0"/>
              </a:spcBef>
              <a:spcAft>
                <a:spcPts val="0"/>
              </a:spcAft>
              <a:buSzPct val="85000"/>
              <a:buNone/>
            </a:pPr>
            <a:r>
              <a:t/>
            </a:r>
            <a:endParaRPr/>
          </a:p>
          <a:p>
            <a:pPr indent="-274347" lvl="0" marL="274320" rtl="0" algn="l">
              <a:lnSpc>
                <a:spcPct val="100000"/>
              </a:lnSpc>
              <a:spcBef>
                <a:spcPts val="499"/>
              </a:spcBef>
              <a:spcAft>
                <a:spcPts val="0"/>
              </a:spcAft>
              <a:buSzPct val="85000"/>
              <a:buChar char="⚫"/>
            </a:pPr>
            <a:r>
              <a:rPr lang="en-CA"/>
              <a:t> Being hospitalized. MRSA remains a concern in hospitals, where it can attack those most vulnerable — older adults and people with weakened immune systems.</a:t>
            </a:r>
            <a:endParaRPr/>
          </a:p>
          <a:p>
            <a:pPr indent="-274347" lvl="0" marL="274320" rtl="0" algn="l">
              <a:lnSpc>
                <a:spcPct val="100000"/>
              </a:lnSpc>
              <a:spcBef>
                <a:spcPts val="499"/>
              </a:spcBef>
              <a:spcAft>
                <a:spcPts val="0"/>
              </a:spcAft>
              <a:buSzPct val="85000"/>
              <a:buChar char="⚫"/>
            </a:pPr>
            <a:r>
              <a:rPr lang="en-CA"/>
              <a:t> Having an invasive medical device. Medical tubing — such as intravenous lines or urinary catheters — can provide a pathway for MRSA to travel into the body.</a:t>
            </a:r>
            <a:endParaRPr/>
          </a:p>
          <a:p>
            <a:pPr indent="-274347" lvl="0" marL="274320" rtl="0" algn="l">
              <a:lnSpc>
                <a:spcPct val="100000"/>
              </a:lnSpc>
              <a:spcBef>
                <a:spcPts val="499"/>
              </a:spcBef>
              <a:spcAft>
                <a:spcPts val="0"/>
              </a:spcAft>
              <a:buSzPct val="85000"/>
              <a:buChar char="⚫"/>
            </a:pPr>
            <a:r>
              <a:rPr lang="en-CA"/>
              <a:t> Residing in a long-term care facility. MRSA is prevalent in nursing homes. Carriers of MRSA have the ability to spread it, even if they're not sick themselves.</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6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Risk factors for CA-MRSA</a:t>
            </a:r>
            <a:endParaRPr/>
          </a:p>
        </p:txBody>
      </p:sp>
      <p:sp>
        <p:nvSpPr>
          <p:cNvPr id="980" name="Google Shape;980;p64"/>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128587" lvl="0" marL="274320" rtl="0" algn="l">
              <a:lnSpc>
                <a:spcPct val="100000"/>
              </a:lnSpc>
              <a:spcBef>
                <a:spcPts val="0"/>
              </a:spcBef>
              <a:spcAft>
                <a:spcPts val="0"/>
              </a:spcAft>
              <a:buSzPts val="2295"/>
              <a:buNone/>
            </a:pPr>
            <a:r>
              <a:t/>
            </a:r>
            <a:endParaRPr/>
          </a:p>
          <a:p>
            <a:pPr indent="-274320" lvl="0" marL="274320" rtl="0" algn="l">
              <a:lnSpc>
                <a:spcPct val="100000"/>
              </a:lnSpc>
              <a:spcBef>
                <a:spcPts val="540"/>
              </a:spcBef>
              <a:spcAft>
                <a:spcPts val="0"/>
              </a:spcAft>
              <a:buSzPts val="2295"/>
              <a:buChar char="●"/>
            </a:pPr>
            <a:r>
              <a:rPr lang="en-CA"/>
              <a:t> IV Drug Use/ Needle Sharing</a:t>
            </a:r>
            <a:endParaRPr/>
          </a:p>
          <a:p>
            <a:pPr indent="-274320" lvl="0" marL="274320" rtl="0" algn="l">
              <a:lnSpc>
                <a:spcPct val="100000"/>
              </a:lnSpc>
              <a:spcBef>
                <a:spcPts val="540"/>
              </a:spcBef>
              <a:spcAft>
                <a:spcPts val="0"/>
              </a:spcAft>
              <a:buSzPts val="2295"/>
              <a:buChar char="●"/>
            </a:pPr>
            <a:r>
              <a:rPr lang="en-CA"/>
              <a:t>Living in crowded or unsanitary conditions. Outbreaks of MRSA have occurred in military training camps, child care centers and jails.</a:t>
            </a:r>
            <a:r>
              <a:rPr lang="en-CA"/>
              <a:t>	</a:t>
            </a:r>
            <a:endParaRPr/>
          </a:p>
          <a:p>
            <a:pPr indent="-274320" lvl="0" marL="274320" rtl="0" algn="l">
              <a:lnSpc>
                <a:spcPct val="100000"/>
              </a:lnSpc>
              <a:spcBef>
                <a:spcPts val="540"/>
              </a:spcBef>
              <a:spcAft>
                <a:spcPts val="0"/>
              </a:spcAft>
              <a:buSzPts val="2295"/>
              <a:buChar char="●"/>
            </a:pPr>
            <a:r>
              <a:rPr lang="en-CA"/>
              <a:t>Participating in contact sports. MRSA can spread easily through cuts and abrasions and skin-to-skin contact.</a:t>
            </a:r>
            <a:endParaRPr/>
          </a:p>
          <a:p>
            <a:pPr indent="-274320" lvl="0" marL="274320" rtl="0" algn="l">
              <a:lnSpc>
                <a:spcPct val="100000"/>
              </a:lnSpc>
              <a:spcBef>
                <a:spcPts val="540"/>
              </a:spcBef>
              <a:spcAft>
                <a:spcPts val="0"/>
              </a:spcAft>
              <a:buSzPts val="2295"/>
              <a:buChar char="●"/>
            </a:pPr>
            <a:r>
              <a:rPr lang="en-CA"/>
              <a:t> 	Men having sex with men. Homosexual men have a higher risk of developing MRSA infections.</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6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Complications</a:t>
            </a:r>
            <a:endParaRPr/>
          </a:p>
        </p:txBody>
      </p:sp>
      <p:sp>
        <p:nvSpPr>
          <p:cNvPr id="986" name="Google Shape;986;p6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lnSpcReduction="10000"/>
          </a:bodyPr>
          <a:lstStyle/>
          <a:p>
            <a:pPr indent="-128587" lvl="0" marL="274320" rtl="0" algn="l">
              <a:lnSpc>
                <a:spcPct val="100000"/>
              </a:lnSpc>
              <a:spcBef>
                <a:spcPts val="0"/>
              </a:spcBef>
              <a:spcAft>
                <a:spcPts val="0"/>
              </a:spcAft>
              <a:buSzPts val="2295"/>
              <a:buNone/>
            </a:pPr>
            <a:r>
              <a:t/>
            </a:r>
            <a:endParaRPr/>
          </a:p>
          <a:p>
            <a:pPr indent="-274320" lvl="0" marL="274320" rtl="0" algn="l">
              <a:lnSpc>
                <a:spcPct val="100000"/>
              </a:lnSpc>
              <a:spcBef>
                <a:spcPts val="540"/>
              </a:spcBef>
              <a:spcAft>
                <a:spcPts val="0"/>
              </a:spcAft>
              <a:buSzPts val="2295"/>
              <a:buChar char="⚫"/>
            </a:pPr>
            <a:r>
              <a:rPr lang="en-CA"/>
              <a:t>MRSA infections can resist the effects of many common antibiotics, so they are more difficult to treat. This can allow the infections to spread and sometimes become life-threatening.</a:t>
            </a:r>
            <a:endParaRPr/>
          </a:p>
          <a:p>
            <a:pPr indent="-274320" lvl="0" marL="274320" rtl="0" algn="l">
              <a:lnSpc>
                <a:spcPct val="100000"/>
              </a:lnSpc>
              <a:spcBef>
                <a:spcPts val="540"/>
              </a:spcBef>
              <a:spcAft>
                <a:spcPts val="0"/>
              </a:spcAft>
              <a:buSzPts val="2295"/>
              <a:buChar char="⚫"/>
            </a:pPr>
            <a:r>
              <a:rPr lang="en-CA"/>
              <a:t>MRSA infections may affect the:</a:t>
            </a:r>
            <a:endParaRPr/>
          </a:p>
          <a:p>
            <a:pPr indent="-274320" lvl="1" marL="548640" rtl="0" algn="l">
              <a:lnSpc>
                <a:spcPct val="100000"/>
              </a:lnSpc>
              <a:spcBef>
                <a:spcPts val="440"/>
              </a:spcBef>
              <a:spcAft>
                <a:spcPts val="0"/>
              </a:spcAft>
              <a:buSzPts val="1540"/>
              <a:buChar char="⚪"/>
            </a:pPr>
            <a:r>
              <a:rPr lang="en-CA"/>
              <a:t>Bloodstream</a:t>
            </a:r>
            <a:endParaRPr/>
          </a:p>
          <a:p>
            <a:pPr indent="-274320" lvl="1" marL="548640" rtl="0" algn="l">
              <a:lnSpc>
                <a:spcPct val="100000"/>
              </a:lnSpc>
              <a:spcBef>
                <a:spcPts val="440"/>
              </a:spcBef>
              <a:spcAft>
                <a:spcPts val="0"/>
              </a:spcAft>
              <a:buSzPts val="1540"/>
              <a:buChar char="⚪"/>
            </a:pPr>
            <a:r>
              <a:rPr lang="en-CA"/>
              <a:t>Lungs</a:t>
            </a:r>
            <a:endParaRPr/>
          </a:p>
          <a:p>
            <a:pPr indent="-274320" lvl="1" marL="548640" rtl="0" algn="l">
              <a:lnSpc>
                <a:spcPct val="100000"/>
              </a:lnSpc>
              <a:spcBef>
                <a:spcPts val="440"/>
              </a:spcBef>
              <a:spcAft>
                <a:spcPts val="0"/>
              </a:spcAft>
              <a:buSzPts val="1540"/>
              <a:buChar char="⚪"/>
            </a:pPr>
            <a:r>
              <a:rPr lang="en-CA"/>
              <a:t>Heart</a:t>
            </a:r>
            <a:endParaRPr/>
          </a:p>
          <a:p>
            <a:pPr indent="-274320" lvl="1" marL="548640" rtl="0" algn="l">
              <a:lnSpc>
                <a:spcPct val="100000"/>
              </a:lnSpc>
              <a:spcBef>
                <a:spcPts val="440"/>
              </a:spcBef>
              <a:spcAft>
                <a:spcPts val="0"/>
              </a:spcAft>
              <a:buSzPts val="1540"/>
              <a:buChar char="⚪"/>
            </a:pPr>
            <a:r>
              <a:rPr lang="en-CA"/>
              <a:t>Bones</a:t>
            </a:r>
            <a:endParaRPr/>
          </a:p>
          <a:p>
            <a:pPr indent="-274320" lvl="1" marL="548640" rtl="0" algn="l">
              <a:lnSpc>
                <a:spcPct val="100000"/>
              </a:lnSpc>
              <a:spcBef>
                <a:spcPts val="440"/>
              </a:spcBef>
              <a:spcAft>
                <a:spcPts val="0"/>
              </a:spcAft>
              <a:buSzPts val="1540"/>
              <a:buChar char="⚪"/>
            </a:pPr>
            <a:r>
              <a:rPr lang="en-CA"/>
              <a:t>Joints</a:t>
            </a:r>
            <a:endParaRPr/>
          </a:p>
          <a:p>
            <a:pPr indent="-176530" lvl="1" marL="548640" rtl="0" algn="l">
              <a:lnSpc>
                <a:spcPct val="100000"/>
              </a:lnSpc>
              <a:spcBef>
                <a:spcPts val="440"/>
              </a:spcBef>
              <a:spcAft>
                <a:spcPts val="0"/>
              </a:spcAft>
              <a:buSzPts val="1540"/>
              <a:buNone/>
            </a:pPr>
            <a:r>
              <a:t/>
            </a:r>
            <a:endParaRPr/>
          </a:p>
          <a:p>
            <a:pPr indent="-176530" lvl="1" marL="548640" rtl="0" algn="l">
              <a:lnSpc>
                <a:spcPct val="100000"/>
              </a:lnSpc>
              <a:spcBef>
                <a:spcPts val="440"/>
              </a:spcBef>
              <a:spcAft>
                <a:spcPts val="0"/>
              </a:spcAft>
              <a:buSzPts val="1540"/>
              <a:buNone/>
            </a:pPr>
            <a:r>
              <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p6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Preventing HA-MRSA</a:t>
            </a:r>
            <a:endParaRPr/>
          </a:p>
        </p:txBody>
      </p:sp>
      <p:sp>
        <p:nvSpPr>
          <p:cNvPr id="992" name="Google Shape;992;p6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128587" lvl="0" marL="274320" rtl="0" algn="l">
              <a:lnSpc>
                <a:spcPct val="100000"/>
              </a:lnSpc>
              <a:spcBef>
                <a:spcPts val="0"/>
              </a:spcBef>
              <a:spcAft>
                <a:spcPts val="0"/>
              </a:spcAft>
              <a:buSzPts val="2295"/>
              <a:buNone/>
            </a:pPr>
            <a:r>
              <a:t/>
            </a:r>
            <a:endParaRPr/>
          </a:p>
          <a:p>
            <a:pPr indent="-274320" lvl="0" marL="274320" rtl="0" algn="l">
              <a:lnSpc>
                <a:spcPct val="100000"/>
              </a:lnSpc>
              <a:spcBef>
                <a:spcPts val="540"/>
              </a:spcBef>
              <a:spcAft>
                <a:spcPts val="0"/>
              </a:spcAft>
              <a:buSzPts val="2295"/>
              <a:buChar char="⚫"/>
            </a:pPr>
            <a:r>
              <a:rPr lang="en-CA"/>
              <a:t>In the hospital, people who are infected or colonized with MRSA often are placed in isolation as a precaution to prevent the spread of MRSA. Visitors and health care workers caring for people in isolation may be required to wear protective garments and must follow strict hand hygiene procedures. Contaminated surfaces and laundry items should be properly disinfected.</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6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Preventing CA-MRSA</a:t>
            </a:r>
            <a:endParaRPr/>
          </a:p>
        </p:txBody>
      </p:sp>
      <p:sp>
        <p:nvSpPr>
          <p:cNvPr id="998" name="Google Shape;998;p67"/>
          <p:cNvSpPr txBox="1"/>
          <p:nvPr>
            <p:ph idx="1" type="body"/>
          </p:nvPr>
        </p:nvSpPr>
        <p:spPr>
          <a:xfrm>
            <a:off x="314452" y="1527048"/>
            <a:ext cx="8503920" cy="4572000"/>
          </a:xfrm>
          <a:prstGeom prst="rect">
            <a:avLst/>
          </a:prstGeom>
          <a:noFill/>
          <a:ln>
            <a:noFill/>
          </a:ln>
        </p:spPr>
        <p:txBody>
          <a:bodyPr anchorCtr="0" anchor="t" bIns="45700" lIns="91425" spcFirstLastPara="1" rIns="91425" wrap="square" tIns="45700">
            <a:normAutofit fontScale="47500" lnSpcReduction="20000"/>
          </a:bodyPr>
          <a:lstStyle/>
          <a:p>
            <a:pPr indent="-205124" lvl="0" marL="274320" rtl="0" algn="l">
              <a:lnSpc>
                <a:spcPct val="100000"/>
              </a:lnSpc>
              <a:spcBef>
                <a:spcPts val="0"/>
              </a:spcBef>
              <a:spcAft>
                <a:spcPts val="0"/>
              </a:spcAft>
              <a:buSzPct val="85000"/>
              <a:buNone/>
            </a:pPr>
            <a:r>
              <a:t/>
            </a:r>
            <a:endParaRPr/>
          </a:p>
          <a:p>
            <a:pPr indent="-274320" lvl="0" marL="274320" rtl="0" algn="l">
              <a:lnSpc>
                <a:spcPct val="100000"/>
              </a:lnSpc>
              <a:spcBef>
                <a:spcPts val="361"/>
              </a:spcBef>
              <a:spcAft>
                <a:spcPts val="0"/>
              </a:spcAft>
              <a:buSzPct val="85000"/>
              <a:buChar char="⚫"/>
            </a:pPr>
            <a:r>
              <a:rPr lang="en-CA" sz="3800"/>
              <a:t>Wash  hands. Careful hand-washing remains the best defense against germs. Scrub hands briskly for at least 15 seconds, then dry them with a disposable towel and use another towel to turn off the faucet. Carry a small bottle of hand sanitizer containing at least 62 percent alcohol for times when you don't have access to soap and water.</a:t>
            </a:r>
            <a:endParaRPr/>
          </a:p>
          <a:p>
            <a:pPr indent="-274320" lvl="0" marL="274320" rtl="0" algn="l">
              <a:lnSpc>
                <a:spcPct val="100000"/>
              </a:lnSpc>
              <a:spcBef>
                <a:spcPts val="361"/>
              </a:spcBef>
              <a:spcAft>
                <a:spcPts val="0"/>
              </a:spcAft>
              <a:buSzPct val="85000"/>
              <a:buChar char="⚫"/>
            </a:pPr>
            <a:r>
              <a:rPr lang="en-CA" sz="3800"/>
              <a:t>Keep wounds covered. Keep cuts and abrasions clean and covered with sterile, dry bandages until they heal. The pus from infected sores may contain MRSA, and keeping wounds covered will help keep the bacteria from spreading.</a:t>
            </a:r>
            <a:endParaRPr/>
          </a:p>
          <a:p>
            <a:pPr indent="-274320" lvl="0" marL="274320" rtl="0" algn="l">
              <a:lnSpc>
                <a:spcPct val="100000"/>
              </a:lnSpc>
              <a:spcBef>
                <a:spcPts val="361"/>
              </a:spcBef>
              <a:spcAft>
                <a:spcPts val="0"/>
              </a:spcAft>
              <a:buSzPct val="85000"/>
              <a:buChar char="⚫"/>
            </a:pPr>
            <a:r>
              <a:rPr lang="en-CA" sz="3800"/>
              <a:t>Keep personal items personal. Avoid sharing personal items such as towels, sheets, razors, clothing and athletic equipment. MRSA spreads on contaminated objects as well as through direct contact.</a:t>
            </a:r>
            <a:endParaRPr/>
          </a:p>
          <a:p>
            <a:pPr indent="-274320" lvl="0" marL="274320" rtl="0" algn="l">
              <a:lnSpc>
                <a:spcPct val="100000"/>
              </a:lnSpc>
              <a:spcBef>
                <a:spcPts val="361"/>
              </a:spcBef>
              <a:spcAft>
                <a:spcPts val="0"/>
              </a:spcAft>
              <a:buSzPct val="85000"/>
              <a:buChar char="⚫"/>
            </a:pPr>
            <a:r>
              <a:rPr lang="en-CA" sz="3800"/>
              <a:t>Shower after athletic games or practices. Shower immediately after each game or practice. Use soap and water. Don't share towels.</a:t>
            </a:r>
            <a:endParaRPr/>
          </a:p>
          <a:p>
            <a:pPr indent="-274320" lvl="0" marL="274320" rtl="0" algn="l">
              <a:lnSpc>
                <a:spcPct val="100000"/>
              </a:lnSpc>
              <a:spcBef>
                <a:spcPts val="361"/>
              </a:spcBef>
              <a:spcAft>
                <a:spcPts val="0"/>
              </a:spcAft>
              <a:buSzPct val="85000"/>
              <a:buChar char="⚫"/>
            </a:pPr>
            <a:r>
              <a:rPr lang="en-CA" sz="3800"/>
              <a:t>Sanitize linens. If you have a cut or sore, wash towels and bed linens in a washing machine set to the hottest water setting (with added bleach, if possible) and dry them in a hot dryer. Wash gym and athletic clothes after each wearing.</a:t>
            </a:r>
            <a:endParaRPr/>
          </a:p>
          <a:p>
            <a:pPr indent="-274347" lvl="0" marL="274320" rtl="0" algn="l">
              <a:lnSpc>
                <a:spcPct val="100000"/>
              </a:lnSpc>
              <a:spcBef>
                <a:spcPts val="256"/>
              </a:spcBef>
              <a:spcAft>
                <a:spcPts val="0"/>
              </a:spcAft>
              <a:buSzPct val="85000"/>
              <a:buChar char="⚫"/>
            </a:pPr>
            <a:r>
              <a:rPr lang="en-CA" u="sng">
                <a:solidFill>
                  <a:schemeClr val="hlink"/>
                </a:solidFill>
                <a:hlinkClick r:id="rId3"/>
              </a:rPr>
              <a:t>https://youtu.be/F-aqHhXeipo</a:t>
            </a:r>
            <a:endParaRPr/>
          </a:p>
          <a:p>
            <a:pPr indent="-205124" lvl="0" marL="274320" rtl="0" algn="l">
              <a:lnSpc>
                <a:spcPct val="100000"/>
              </a:lnSpc>
              <a:spcBef>
                <a:spcPts val="256"/>
              </a:spcBef>
              <a:spcAft>
                <a:spcPts val="0"/>
              </a:spcAft>
              <a:buSzPct val="85000"/>
              <a:buNone/>
            </a:pPr>
            <a:r>
              <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68"/>
          <p:cNvSpPr txBox="1"/>
          <p:nvPr>
            <p:ph type="title"/>
          </p:nvPr>
        </p:nvSpPr>
        <p:spPr>
          <a:xfrm>
            <a:off x="271272" y="-101600"/>
            <a:ext cx="8534400" cy="13335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Vancomycin-resistant Staph aureus/Vancomycin intermediate Staph aureus (VRSA/VISA)</a:t>
            </a:r>
            <a:endParaRPr/>
          </a:p>
        </p:txBody>
      </p:sp>
      <p:sp>
        <p:nvSpPr>
          <p:cNvPr id="1004" name="Google Shape;1004;p68"/>
          <p:cNvSpPr txBox="1"/>
          <p:nvPr>
            <p:ph idx="1" type="body"/>
          </p:nvPr>
        </p:nvSpPr>
        <p:spPr>
          <a:xfrm>
            <a:off x="301752" y="1916832"/>
            <a:ext cx="8503920" cy="4182216"/>
          </a:xfrm>
          <a:prstGeom prst="rect">
            <a:avLst/>
          </a:prstGeom>
          <a:noFill/>
          <a:ln>
            <a:noFill/>
          </a:ln>
        </p:spPr>
        <p:txBody>
          <a:bodyPr anchorCtr="0" anchor="t" bIns="45700" lIns="91425" spcFirstLastPara="1" rIns="91425" wrap="square" tIns="45700">
            <a:normAutofit lnSpcReduction="10000"/>
          </a:bodyPr>
          <a:lstStyle/>
          <a:p>
            <a:pPr indent="-274320" lvl="0" marL="274320" rtl="0" algn="l">
              <a:lnSpc>
                <a:spcPct val="100000"/>
              </a:lnSpc>
              <a:spcBef>
                <a:spcPts val="0"/>
              </a:spcBef>
              <a:spcAft>
                <a:spcPts val="0"/>
              </a:spcAft>
              <a:buSzPts val="2295"/>
              <a:buChar char="⚫"/>
            </a:pPr>
            <a:r>
              <a:rPr lang="en-CA"/>
              <a:t>Vancomycin intermediate Staphylococcus aureus (also called VISA) and Vancomycin-resistant Staphylococcus aureus (also called VRSA) are specific types of antimicrobial-resistant bacteria. Persons who develop this type of staph infection may have underlying health conditions (such as diabetes and kidney disease), tubes going into their bodies (such as catheters),previous infections with methicillin-resistant Staphylococcus aureus (MRSA) and recent exposure to vancomycin and other antimicrobial agents.</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69"/>
          <p:cNvSpPr txBox="1"/>
          <p:nvPr>
            <p:ph type="title"/>
          </p:nvPr>
        </p:nvSpPr>
        <p:spPr>
          <a:xfrm>
            <a:off x="301752" y="228600"/>
            <a:ext cx="8534400" cy="8890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rgbClr val="09B6BE"/>
              </a:buClr>
              <a:buSzPct val="100000"/>
              <a:buFont typeface="Georgia"/>
              <a:buNone/>
            </a:pPr>
            <a:r>
              <a:rPr lang="en-CA"/>
              <a:t>What are the signs and symptoms of a VRSA infection?	</a:t>
            </a:r>
            <a:endParaRPr/>
          </a:p>
        </p:txBody>
      </p:sp>
      <p:sp>
        <p:nvSpPr>
          <p:cNvPr id="1010" name="Google Shape;1010;p69"/>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100000"/>
              </a:lnSpc>
              <a:spcBef>
                <a:spcPts val="0"/>
              </a:spcBef>
              <a:spcAft>
                <a:spcPts val="0"/>
              </a:spcAft>
              <a:buSzPts val="2295"/>
              <a:buChar char="⚫"/>
            </a:pPr>
            <a:r>
              <a:rPr lang="en-CA"/>
              <a:t>The signs and symptoms depend on where an infection is located. The patient may have any of the following:</a:t>
            </a:r>
            <a:endParaRPr/>
          </a:p>
          <a:p>
            <a:pPr indent="-274320" lvl="1" marL="548640" rtl="0" algn="l">
              <a:lnSpc>
                <a:spcPct val="100000"/>
              </a:lnSpc>
              <a:spcBef>
                <a:spcPts val="440"/>
              </a:spcBef>
              <a:spcAft>
                <a:spcPts val="0"/>
              </a:spcAft>
              <a:buSzPts val="1540"/>
              <a:buChar char="⚪"/>
            </a:pPr>
            <a:r>
              <a:rPr lang="en-CA"/>
              <a:t>Red, warm skin around a wound</a:t>
            </a:r>
            <a:endParaRPr/>
          </a:p>
          <a:p>
            <a:pPr indent="-274320" lvl="1" marL="548640" rtl="0" algn="l">
              <a:lnSpc>
                <a:spcPct val="100000"/>
              </a:lnSpc>
              <a:spcBef>
                <a:spcPts val="440"/>
              </a:spcBef>
              <a:spcAft>
                <a:spcPts val="0"/>
              </a:spcAft>
              <a:buSzPts val="1540"/>
              <a:buChar char="⚪"/>
            </a:pPr>
            <a:r>
              <a:rPr lang="en-CA"/>
              <a:t>Soreness, swelling, and drainage from a wound</a:t>
            </a:r>
            <a:endParaRPr/>
          </a:p>
          <a:p>
            <a:pPr indent="-274320" lvl="1" marL="548640" rtl="0" algn="l">
              <a:lnSpc>
                <a:spcPct val="100000"/>
              </a:lnSpc>
              <a:spcBef>
                <a:spcPts val="440"/>
              </a:spcBef>
              <a:spcAft>
                <a:spcPts val="0"/>
              </a:spcAft>
              <a:buSzPts val="1540"/>
              <a:buChar char="⚪"/>
            </a:pPr>
            <a:r>
              <a:rPr lang="en-CA"/>
              <a:t>Fever, chills, and body aches</a:t>
            </a:r>
            <a:endParaRPr/>
          </a:p>
          <a:p>
            <a:pPr indent="-274320" lvl="1" marL="548640" rtl="0" algn="l">
              <a:lnSpc>
                <a:spcPct val="100000"/>
              </a:lnSpc>
              <a:spcBef>
                <a:spcPts val="440"/>
              </a:spcBef>
              <a:spcAft>
                <a:spcPts val="0"/>
              </a:spcAft>
              <a:buSzPts val="1540"/>
              <a:buChar char="⚪"/>
            </a:pPr>
            <a:r>
              <a:rPr lang="en-CA"/>
              <a:t>Weakness</a:t>
            </a:r>
            <a:endParaRPr/>
          </a:p>
          <a:p>
            <a:pPr indent="-274320" lvl="1" marL="548640" rtl="0" algn="l">
              <a:lnSpc>
                <a:spcPct val="100000"/>
              </a:lnSpc>
              <a:spcBef>
                <a:spcPts val="440"/>
              </a:spcBef>
              <a:spcAft>
                <a:spcPts val="0"/>
              </a:spcAft>
              <a:buSzPts val="1540"/>
              <a:buChar char="⚪"/>
            </a:pPr>
            <a:r>
              <a:rPr lang="en-CA"/>
              <a:t>Cough</a:t>
            </a:r>
            <a:endParaRPr/>
          </a:p>
          <a:p>
            <a:pPr indent="-128587" lvl="0" marL="274320" rtl="0" algn="l">
              <a:lnSpc>
                <a:spcPct val="100000"/>
              </a:lnSpc>
              <a:spcBef>
                <a:spcPts val="540"/>
              </a:spcBef>
              <a:spcAft>
                <a:spcPts val="0"/>
              </a:spcAft>
              <a:buSzPts val="2295"/>
              <a:buNone/>
            </a:pPr>
            <a:r>
              <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sp>
        <p:nvSpPr>
          <p:cNvPr id="1015" name="Google Shape;1015;p70"/>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How do we prevent the spread of VRSA?</a:t>
            </a:r>
            <a:endParaRPr/>
          </a:p>
        </p:txBody>
      </p:sp>
      <p:sp>
        <p:nvSpPr>
          <p:cNvPr id="1016" name="Google Shape;1016;p70"/>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lnSpcReduction="20000"/>
          </a:bodyPr>
          <a:lstStyle/>
          <a:p>
            <a:pPr indent="-274347" lvl="0" marL="274320" rtl="0" algn="l">
              <a:lnSpc>
                <a:spcPct val="100000"/>
              </a:lnSpc>
              <a:spcBef>
                <a:spcPts val="0"/>
              </a:spcBef>
              <a:spcAft>
                <a:spcPts val="0"/>
              </a:spcAft>
              <a:buSzPct val="85000"/>
              <a:buChar char="⚫"/>
            </a:pPr>
            <a:r>
              <a:rPr lang="en-CA"/>
              <a:t>Wash the hands often. Use soap and water. Wash the hands after using the bathroom, change diapers, or sneeze. Wash the hands before preparing or eating food.</a:t>
            </a:r>
            <a:endParaRPr/>
          </a:p>
          <a:p>
            <a:pPr indent="-274347" lvl="0" marL="274320" rtl="0" algn="l">
              <a:lnSpc>
                <a:spcPct val="100000"/>
              </a:lnSpc>
              <a:spcBef>
                <a:spcPts val="499"/>
              </a:spcBef>
              <a:spcAft>
                <a:spcPts val="0"/>
              </a:spcAft>
              <a:buSzPct val="85000"/>
              <a:buChar char="⚫"/>
            </a:pPr>
            <a:r>
              <a:rPr lang="en-CA"/>
              <a:t>Keep the wound clean and covered with a bandage until it is healed, or as directed.</a:t>
            </a:r>
            <a:endParaRPr/>
          </a:p>
          <a:p>
            <a:pPr indent="-274347" lvl="0" marL="274320" rtl="0" algn="l">
              <a:lnSpc>
                <a:spcPct val="100000"/>
              </a:lnSpc>
              <a:spcBef>
                <a:spcPts val="499"/>
              </a:spcBef>
              <a:spcAft>
                <a:spcPts val="0"/>
              </a:spcAft>
              <a:buSzPct val="85000"/>
              <a:buChar char="⚫"/>
            </a:pPr>
            <a:r>
              <a:rPr lang="en-CA"/>
              <a:t>Do not share items, such as eating utensils, brushes, or keys, with others.</a:t>
            </a:r>
            <a:endParaRPr/>
          </a:p>
          <a:p>
            <a:pPr indent="-274347" lvl="0" marL="274320" rtl="0" algn="l">
              <a:lnSpc>
                <a:spcPct val="100000"/>
              </a:lnSpc>
              <a:spcBef>
                <a:spcPts val="499"/>
              </a:spcBef>
              <a:spcAft>
                <a:spcPts val="0"/>
              </a:spcAft>
              <a:buSzPct val="85000"/>
              <a:buChar char="⚫"/>
            </a:pPr>
            <a:r>
              <a:rPr lang="en-CA"/>
              <a:t>Clean surfaces well. Use germ-killing cleaner when you clean surfaces, such as counters, doorknobs, or sink faucets. Ask which cleaner is best to kill VRSA bacteria.</a:t>
            </a:r>
            <a:endParaRPr/>
          </a:p>
          <a:p>
            <a:pPr indent="-274347" lvl="0" marL="274320" rtl="0" algn="l">
              <a:lnSpc>
                <a:spcPct val="100000"/>
              </a:lnSpc>
              <a:spcBef>
                <a:spcPts val="499"/>
              </a:spcBef>
              <a:spcAft>
                <a:spcPts val="0"/>
              </a:spcAft>
              <a:buSzPct val="85000"/>
              <a:buChar char="⚫"/>
            </a:pPr>
            <a:r>
              <a:rPr lang="en-CA"/>
              <a:t>Wash contaminated laundry with hot water and soap in the washing machine. Dry them in clothes dryer on the hot setting.</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71"/>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Helicobacter Pylori</a:t>
            </a:r>
            <a:endParaRPr/>
          </a:p>
        </p:txBody>
      </p:sp>
      <p:sp>
        <p:nvSpPr>
          <p:cNvPr id="1022" name="Google Shape;1022;p71"/>
          <p:cNvSpPr txBox="1"/>
          <p:nvPr>
            <p:ph idx="1" type="body"/>
          </p:nvPr>
        </p:nvSpPr>
        <p:spPr>
          <a:xfrm>
            <a:off x="301752" y="1527048"/>
            <a:ext cx="8503920" cy="4810252"/>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lnSpc>
                <a:spcPct val="100000"/>
              </a:lnSpc>
              <a:spcBef>
                <a:spcPts val="0"/>
              </a:spcBef>
              <a:spcAft>
                <a:spcPts val="0"/>
              </a:spcAft>
              <a:buSzPct val="85000"/>
              <a:buChar char="⚫"/>
            </a:pPr>
            <a:r>
              <a:rPr lang="en-CA"/>
              <a:t>(H. pylori) is a type of bacteria. These germs can enter your body and live in your digestive tract. After many years, they can cause sores, called ulcers, in the lining of the stomach or the upper part of the small intestine. For some people, an infection can lead to stomach cancer.</a:t>
            </a:r>
            <a:endParaRPr/>
          </a:p>
          <a:p>
            <a:pPr indent="-274320" lvl="0" marL="274320" rtl="0" algn="l">
              <a:lnSpc>
                <a:spcPct val="100000"/>
              </a:lnSpc>
              <a:spcBef>
                <a:spcPts val="459"/>
              </a:spcBef>
              <a:spcAft>
                <a:spcPts val="0"/>
              </a:spcAft>
              <a:buSzPct val="85000"/>
              <a:buChar char="⚫"/>
            </a:pPr>
            <a:r>
              <a:rPr lang="en-CA"/>
              <a:t>Infection with H. pylori is common. About two-thirds of the world’s population has it in their bodies. For most people, it doesn’t cause ulcers or any other symptoms. There are medicines that can kill the germs and help sores heal.</a:t>
            </a:r>
            <a:endParaRPr/>
          </a:p>
          <a:p>
            <a:pPr indent="-274320" lvl="0" marL="274320" rtl="0" algn="l">
              <a:lnSpc>
                <a:spcPct val="100000"/>
              </a:lnSpc>
              <a:spcBef>
                <a:spcPts val="459"/>
              </a:spcBef>
              <a:spcAft>
                <a:spcPts val="0"/>
              </a:spcAft>
              <a:buSzPct val="85000"/>
              <a:buChar char="⚫"/>
            </a:pPr>
            <a:r>
              <a:rPr lang="en-CA"/>
              <a:t>As more of the world gets access to clean water and sanitation, fewer people than before are getting the bacteria. With good health habits, we can protect ourselves and our children from H. pylori.</a:t>
            </a:r>
            <a:endParaRPr/>
          </a:p>
          <a:p>
            <a:pPr indent="-274320" lvl="0" marL="274320" rtl="0" algn="l">
              <a:lnSpc>
                <a:spcPct val="100000"/>
              </a:lnSpc>
              <a:spcBef>
                <a:spcPts val="459"/>
              </a:spcBef>
              <a:spcAft>
                <a:spcPts val="0"/>
              </a:spcAft>
              <a:buSzPct val="85000"/>
              <a:buChar char="⚫"/>
            </a:pPr>
            <a:r>
              <a:rPr lang="en-CA" u="sng">
                <a:solidFill>
                  <a:schemeClr val="hlink"/>
                </a:solidFill>
                <a:hlinkClick r:id="rId3"/>
              </a:rPr>
              <a:t>https://youtu.be/HO9sAUctPEI</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72"/>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How H. pylori Makes You Sick</a:t>
            </a:r>
            <a:endParaRPr/>
          </a:p>
        </p:txBody>
      </p:sp>
      <p:sp>
        <p:nvSpPr>
          <p:cNvPr id="1028" name="Google Shape;1028;p72"/>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7500" lnSpcReduction="20000"/>
          </a:bodyPr>
          <a:lstStyle/>
          <a:p>
            <a:pPr indent="-274347" lvl="0" marL="274320" rtl="0" algn="l">
              <a:lnSpc>
                <a:spcPct val="100000"/>
              </a:lnSpc>
              <a:spcBef>
                <a:spcPts val="0"/>
              </a:spcBef>
              <a:spcAft>
                <a:spcPts val="0"/>
              </a:spcAft>
              <a:buSzPct val="85000"/>
              <a:buChar char="⚫"/>
            </a:pPr>
            <a:r>
              <a:rPr lang="en-CA"/>
              <a:t>For decades, doctors thought people got ulcers from stress, spicy foods, smoking, or other lifestyle habits. But when scientists discovered H. pylori in 1982, they found that the germs were the cause of some stomach ulcers.</a:t>
            </a:r>
            <a:endParaRPr/>
          </a:p>
          <a:p>
            <a:pPr indent="-274347" lvl="0" marL="274320" rtl="0" algn="l">
              <a:lnSpc>
                <a:spcPct val="100000"/>
              </a:lnSpc>
              <a:spcBef>
                <a:spcPts val="418"/>
              </a:spcBef>
              <a:spcAft>
                <a:spcPts val="0"/>
              </a:spcAft>
              <a:buSzPct val="85000"/>
              <a:buChar char="⚫"/>
            </a:pPr>
            <a:r>
              <a:rPr lang="en-CA" u="sng">
                <a:solidFill>
                  <a:schemeClr val="hlink"/>
                </a:solidFill>
                <a:hlinkClick r:id="rId3"/>
              </a:rPr>
              <a:t>https://youtu.be/HP6Zf1ff7Sw</a:t>
            </a:r>
            <a:endParaRPr/>
          </a:p>
          <a:p>
            <a:pPr indent="-274347" lvl="0" marL="274320" rtl="0" algn="l">
              <a:lnSpc>
                <a:spcPct val="100000"/>
              </a:lnSpc>
              <a:spcBef>
                <a:spcPts val="418"/>
              </a:spcBef>
              <a:spcAft>
                <a:spcPts val="0"/>
              </a:spcAft>
              <a:buSzPct val="85000"/>
              <a:buChar char="⚫"/>
            </a:pPr>
            <a:r>
              <a:rPr lang="en-CA"/>
              <a:t>After H. pylori enters the body, it attacks the lining of the stomach, which usually protects the stomach from the acid the body uses to digest food. Once the bacteria have done enough damage, acid can get through the lining, which leads to ulcers. These may bleed, cause infections, or keep food from moving through the digestive tract.</a:t>
            </a:r>
            <a:endParaRPr/>
          </a:p>
          <a:p>
            <a:pPr indent="-274347" lvl="0" marL="274320" rtl="0" algn="l">
              <a:lnSpc>
                <a:spcPct val="100000"/>
              </a:lnSpc>
              <a:spcBef>
                <a:spcPts val="418"/>
              </a:spcBef>
              <a:spcAft>
                <a:spcPts val="0"/>
              </a:spcAft>
              <a:buSzPct val="85000"/>
              <a:buChar char="⚫"/>
            </a:pPr>
            <a:r>
              <a:rPr lang="en-CA"/>
              <a:t>We may get H. pylori from food, water, or utensils. It’s more common in countries or communities that lack clean water or good sewage systems. We may also pick up the bacteria through contact with the saliva or other body fluids of infected people.</a:t>
            </a:r>
            <a:endParaRPr/>
          </a:p>
          <a:p>
            <a:pPr indent="-161404" lvl="0" marL="274320" rtl="0" algn="l">
              <a:lnSpc>
                <a:spcPct val="100000"/>
              </a:lnSpc>
              <a:spcBef>
                <a:spcPts val="418"/>
              </a:spcBef>
              <a:spcAft>
                <a:spcPts val="0"/>
              </a:spcAft>
              <a:buSzPct val="85000"/>
              <a:buNone/>
            </a:pPr>
            <a:r>
              <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sp>
        <p:nvSpPr>
          <p:cNvPr id="1033" name="Google Shape;1033;p73"/>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H. PYLORI</a:t>
            </a:r>
            <a:endParaRPr/>
          </a:p>
        </p:txBody>
      </p:sp>
      <p:sp>
        <p:nvSpPr>
          <p:cNvPr id="1034" name="Google Shape;1034;p73"/>
          <p:cNvSpPr txBox="1"/>
          <p:nvPr>
            <p:ph idx="1" type="body"/>
          </p:nvPr>
        </p:nvSpPr>
        <p:spPr>
          <a:xfrm>
            <a:off x="301752" y="1371600"/>
            <a:ext cx="4038600" cy="468172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2125"/>
              <a:buNone/>
            </a:pPr>
            <a:r>
              <a:rPr lang="en-CA"/>
              <a:t>Many people get H. pylori during childhood, but adults can get it, too. The germs live in the body for years before symptoms start, but most people who have it will never get ulcers. Doctors aren’t sure why only some people get ulcers after an infection</a:t>
            </a:r>
            <a:endParaRPr/>
          </a:p>
          <a:p>
            <a:pPr indent="0" lvl="0" marL="0" rtl="0" algn="l">
              <a:lnSpc>
                <a:spcPct val="100000"/>
              </a:lnSpc>
              <a:spcBef>
                <a:spcPts val="500"/>
              </a:spcBef>
              <a:spcAft>
                <a:spcPts val="0"/>
              </a:spcAft>
              <a:buSzPts val="2125"/>
              <a:buNone/>
            </a:pPr>
            <a:r>
              <a:rPr lang="en-CA" u="sng">
                <a:solidFill>
                  <a:schemeClr val="hlink"/>
                </a:solidFill>
                <a:hlinkClick r:id="rId3"/>
              </a:rPr>
              <a:t>https://youtu.be/jX7nbfClY-w</a:t>
            </a:r>
            <a:endParaRPr/>
          </a:p>
        </p:txBody>
      </p:sp>
      <p:pic>
        <p:nvPicPr>
          <p:cNvPr id="1035" name="Google Shape;1035;p73"/>
          <p:cNvPicPr preferRelativeResize="0"/>
          <p:nvPr>
            <p:ph idx="2" type="body"/>
          </p:nvPr>
        </p:nvPicPr>
        <p:blipFill rotWithShape="1">
          <a:blip r:embed="rId4">
            <a:alphaModFix/>
          </a:blip>
          <a:srcRect b="0" l="0" r="0" t="0"/>
          <a:stretch/>
        </p:blipFill>
        <p:spPr>
          <a:xfrm>
            <a:off x="4853769" y="1556792"/>
            <a:ext cx="3932261" cy="4536504"/>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74"/>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Symptoms</a:t>
            </a:r>
            <a:endParaRPr/>
          </a:p>
        </p:txBody>
      </p:sp>
      <p:sp>
        <p:nvSpPr>
          <p:cNvPr id="1041" name="Google Shape;1041;p74"/>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20000"/>
          </a:bodyPr>
          <a:lstStyle/>
          <a:p>
            <a:pPr indent="-150447" lvl="0" marL="274320" rtl="0" algn="l">
              <a:lnSpc>
                <a:spcPct val="100000"/>
              </a:lnSpc>
              <a:spcBef>
                <a:spcPts val="0"/>
              </a:spcBef>
              <a:spcAft>
                <a:spcPts val="0"/>
              </a:spcAft>
              <a:buSzPct val="85000"/>
              <a:buNone/>
            </a:pPr>
            <a:r>
              <a:t/>
            </a:r>
            <a:endParaRPr/>
          </a:p>
          <a:p>
            <a:pPr indent="-274320" lvl="0" marL="274320" rtl="0" algn="l">
              <a:lnSpc>
                <a:spcPct val="100000"/>
              </a:lnSpc>
              <a:spcBef>
                <a:spcPts val="459"/>
              </a:spcBef>
              <a:spcAft>
                <a:spcPts val="0"/>
              </a:spcAft>
              <a:buSzPct val="85000"/>
              <a:buChar char="⚫"/>
            </a:pPr>
            <a:r>
              <a:rPr lang="en-CA"/>
              <a:t>If a person has an ulcer, he may feel a dull or burning pain in his belly. It may come and go, but he’ll probably feel it most when his stomach is empty, such as between meals or in the middle of the night. It can last for a few minutes or for hours. He may feel better after he eats, drinks milk, or takes an antacid.</a:t>
            </a:r>
            <a:endParaRPr/>
          </a:p>
          <a:p>
            <a:pPr indent="-274320" lvl="0" marL="274320" rtl="0" algn="l">
              <a:lnSpc>
                <a:spcPct val="100000"/>
              </a:lnSpc>
              <a:spcBef>
                <a:spcPts val="459"/>
              </a:spcBef>
              <a:spcAft>
                <a:spcPts val="0"/>
              </a:spcAft>
              <a:buSzPct val="85000"/>
              <a:buChar char="⚫"/>
            </a:pPr>
            <a:r>
              <a:rPr lang="en-CA"/>
              <a:t>Other signs of an ulcer include:</a:t>
            </a:r>
            <a:endParaRPr/>
          </a:p>
          <a:p>
            <a:pPr indent="-274320" lvl="1" marL="548640" rtl="0" algn="l">
              <a:lnSpc>
                <a:spcPct val="100000"/>
              </a:lnSpc>
              <a:spcBef>
                <a:spcPts val="374"/>
              </a:spcBef>
              <a:spcAft>
                <a:spcPts val="0"/>
              </a:spcAft>
              <a:buSzPct val="70000"/>
              <a:buChar char="⚪"/>
            </a:pPr>
            <a:r>
              <a:rPr lang="en-CA"/>
              <a:t>Bloating</a:t>
            </a:r>
            <a:endParaRPr/>
          </a:p>
          <a:p>
            <a:pPr indent="-274320" lvl="1" marL="548640" rtl="0" algn="l">
              <a:lnSpc>
                <a:spcPct val="100000"/>
              </a:lnSpc>
              <a:spcBef>
                <a:spcPts val="374"/>
              </a:spcBef>
              <a:spcAft>
                <a:spcPts val="0"/>
              </a:spcAft>
              <a:buSzPct val="70000"/>
              <a:buChar char="⚪"/>
            </a:pPr>
            <a:r>
              <a:rPr lang="en-CA"/>
              <a:t>Burping</a:t>
            </a:r>
            <a:endParaRPr/>
          </a:p>
          <a:p>
            <a:pPr indent="-274320" lvl="1" marL="548640" rtl="0" algn="l">
              <a:lnSpc>
                <a:spcPct val="100000"/>
              </a:lnSpc>
              <a:spcBef>
                <a:spcPts val="374"/>
              </a:spcBef>
              <a:spcAft>
                <a:spcPts val="0"/>
              </a:spcAft>
              <a:buSzPct val="70000"/>
              <a:buChar char="⚪"/>
            </a:pPr>
            <a:r>
              <a:rPr lang="en-CA"/>
              <a:t>Not feeling hungry</a:t>
            </a:r>
            <a:endParaRPr/>
          </a:p>
          <a:p>
            <a:pPr indent="-274320" lvl="1" marL="548640" rtl="0" algn="l">
              <a:lnSpc>
                <a:spcPct val="100000"/>
              </a:lnSpc>
              <a:spcBef>
                <a:spcPts val="374"/>
              </a:spcBef>
              <a:spcAft>
                <a:spcPts val="0"/>
              </a:spcAft>
              <a:buSzPct val="70000"/>
              <a:buChar char="⚪"/>
            </a:pPr>
            <a:r>
              <a:rPr lang="en-CA"/>
              <a:t>Nausea</a:t>
            </a:r>
            <a:endParaRPr/>
          </a:p>
          <a:p>
            <a:pPr indent="-274320" lvl="1" marL="548640" rtl="0" algn="l">
              <a:lnSpc>
                <a:spcPct val="100000"/>
              </a:lnSpc>
              <a:spcBef>
                <a:spcPts val="374"/>
              </a:spcBef>
              <a:spcAft>
                <a:spcPts val="0"/>
              </a:spcAft>
              <a:buSzPct val="70000"/>
              <a:buChar char="⚪"/>
            </a:pPr>
            <a:r>
              <a:rPr lang="en-CA"/>
              <a:t>Vomiting</a:t>
            </a:r>
            <a:endParaRPr/>
          </a:p>
          <a:p>
            <a:pPr indent="-274320" lvl="1" marL="548640" rtl="0" algn="l">
              <a:lnSpc>
                <a:spcPct val="100000"/>
              </a:lnSpc>
              <a:spcBef>
                <a:spcPts val="374"/>
              </a:spcBef>
              <a:spcAft>
                <a:spcPts val="0"/>
              </a:spcAft>
              <a:buSzPct val="70000"/>
              <a:buChar char="⚪"/>
            </a:pPr>
            <a:r>
              <a:rPr lang="en-CA"/>
              <a:t>Weight loss for no clear reason</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75"/>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ULCERS</a:t>
            </a:r>
            <a:endParaRPr/>
          </a:p>
        </p:txBody>
      </p:sp>
      <p:sp>
        <p:nvSpPr>
          <p:cNvPr id="1047" name="Google Shape;1047;p75"/>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a:bodyPr>
          <a:lstStyle/>
          <a:p>
            <a:pPr indent="-274347" lvl="0" marL="274320" rtl="0" algn="l">
              <a:lnSpc>
                <a:spcPct val="100000"/>
              </a:lnSpc>
              <a:spcBef>
                <a:spcPts val="0"/>
              </a:spcBef>
              <a:spcAft>
                <a:spcPts val="0"/>
              </a:spcAft>
              <a:buSzPct val="85000"/>
              <a:buChar char="⚫"/>
            </a:pPr>
            <a:r>
              <a:rPr lang="en-CA"/>
              <a:t>Ulcers can bleed into the stomach or intestines, which can be dangerous to the health. Other symptoms which may indicate a serious problem include:</a:t>
            </a:r>
            <a:endParaRPr/>
          </a:p>
          <a:p>
            <a:pPr indent="-274347" lvl="0" marL="274320" rtl="0" algn="l">
              <a:lnSpc>
                <a:spcPct val="100000"/>
              </a:lnSpc>
              <a:spcBef>
                <a:spcPts val="499"/>
              </a:spcBef>
              <a:spcAft>
                <a:spcPts val="0"/>
              </a:spcAft>
              <a:buSzPct val="85000"/>
              <a:buChar char="⚫"/>
            </a:pPr>
            <a:r>
              <a:rPr lang="en-CA"/>
              <a:t>Stool that is bloody, dark red, or black</a:t>
            </a:r>
            <a:endParaRPr/>
          </a:p>
          <a:p>
            <a:pPr indent="-274347" lvl="0" marL="274320" rtl="0" algn="l">
              <a:lnSpc>
                <a:spcPct val="100000"/>
              </a:lnSpc>
              <a:spcBef>
                <a:spcPts val="499"/>
              </a:spcBef>
              <a:spcAft>
                <a:spcPts val="0"/>
              </a:spcAft>
              <a:buSzPct val="85000"/>
              <a:buChar char="⚫"/>
            </a:pPr>
            <a:r>
              <a:rPr lang="en-CA"/>
              <a:t>Trouble breathing</a:t>
            </a:r>
            <a:endParaRPr/>
          </a:p>
          <a:p>
            <a:pPr indent="-274347" lvl="0" marL="274320" rtl="0" algn="l">
              <a:lnSpc>
                <a:spcPct val="100000"/>
              </a:lnSpc>
              <a:spcBef>
                <a:spcPts val="499"/>
              </a:spcBef>
              <a:spcAft>
                <a:spcPts val="0"/>
              </a:spcAft>
              <a:buSzPct val="85000"/>
              <a:buChar char="⚫"/>
            </a:pPr>
            <a:r>
              <a:rPr lang="en-CA"/>
              <a:t>Dizziness or fainting</a:t>
            </a:r>
            <a:endParaRPr/>
          </a:p>
          <a:p>
            <a:pPr indent="-274347" lvl="0" marL="274320" rtl="0" algn="l">
              <a:lnSpc>
                <a:spcPct val="100000"/>
              </a:lnSpc>
              <a:spcBef>
                <a:spcPts val="499"/>
              </a:spcBef>
              <a:spcAft>
                <a:spcPts val="0"/>
              </a:spcAft>
              <a:buSzPct val="85000"/>
              <a:buChar char="⚫"/>
            </a:pPr>
            <a:r>
              <a:rPr lang="en-CA"/>
              <a:t>Feeling very tired for no reason</a:t>
            </a:r>
            <a:endParaRPr/>
          </a:p>
          <a:p>
            <a:pPr indent="-274347" lvl="0" marL="274320" rtl="0" algn="l">
              <a:lnSpc>
                <a:spcPct val="100000"/>
              </a:lnSpc>
              <a:spcBef>
                <a:spcPts val="499"/>
              </a:spcBef>
              <a:spcAft>
                <a:spcPts val="0"/>
              </a:spcAft>
              <a:buSzPct val="85000"/>
              <a:buChar char="⚫"/>
            </a:pPr>
            <a:r>
              <a:rPr lang="en-CA"/>
              <a:t>Pale skin color</a:t>
            </a:r>
            <a:endParaRPr/>
          </a:p>
          <a:p>
            <a:pPr indent="-274347" lvl="0" marL="274320" rtl="0" algn="l">
              <a:lnSpc>
                <a:spcPct val="100000"/>
              </a:lnSpc>
              <a:spcBef>
                <a:spcPts val="499"/>
              </a:spcBef>
              <a:spcAft>
                <a:spcPts val="0"/>
              </a:spcAft>
              <a:buSzPct val="85000"/>
              <a:buChar char="⚫"/>
            </a:pPr>
            <a:r>
              <a:rPr lang="en-CA"/>
              <a:t>Vomit that has blood or looks like coffee grounds</a:t>
            </a:r>
            <a:endParaRPr/>
          </a:p>
          <a:p>
            <a:pPr indent="-274347" lvl="0" marL="274320" rtl="0" algn="l">
              <a:lnSpc>
                <a:spcPct val="100000"/>
              </a:lnSpc>
              <a:spcBef>
                <a:spcPts val="499"/>
              </a:spcBef>
              <a:spcAft>
                <a:spcPts val="0"/>
              </a:spcAft>
              <a:buSzPct val="85000"/>
              <a:buChar char="⚫"/>
            </a:pPr>
            <a:r>
              <a:rPr lang="en-CA"/>
              <a:t>Severe, sharp stomach pain</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1" name="Shape 1051"/>
        <p:cNvGrpSpPr/>
        <p:nvPr/>
      </p:nvGrpSpPr>
      <p:grpSpPr>
        <a:xfrm>
          <a:off x="0" y="0"/>
          <a:ext cx="0" cy="0"/>
          <a:chOff x="0" y="0"/>
          <a:chExt cx="0" cy="0"/>
        </a:xfrm>
      </p:grpSpPr>
      <p:sp>
        <p:nvSpPr>
          <p:cNvPr id="1052" name="Google Shape;1052;p76"/>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ULCER -&gt; CANCER</a:t>
            </a:r>
            <a:endParaRPr/>
          </a:p>
        </p:txBody>
      </p:sp>
      <p:sp>
        <p:nvSpPr>
          <p:cNvPr id="1053" name="Google Shape;1053;p76"/>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92500"/>
          </a:bodyPr>
          <a:lstStyle/>
          <a:p>
            <a:pPr indent="-274347" lvl="0" marL="274320" rtl="0" algn="l">
              <a:lnSpc>
                <a:spcPct val="100000"/>
              </a:lnSpc>
              <a:spcBef>
                <a:spcPts val="0"/>
              </a:spcBef>
              <a:spcAft>
                <a:spcPts val="0"/>
              </a:spcAft>
              <a:buSzPct val="85000"/>
              <a:buChar char="⚫"/>
            </a:pPr>
            <a:r>
              <a:rPr lang="en-CA"/>
              <a:t>It’s not common, but H. pylori infection can cause stomach cancer. The disease has few symptoms at first, such as heartburn. Over time, the person may notice:</a:t>
            </a:r>
            <a:endParaRPr/>
          </a:p>
          <a:p>
            <a:pPr indent="-274347" lvl="0" marL="274320" rtl="0" algn="l">
              <a:lnSpc>
                <a:spcPct val="100000"/>
              </a:lnSpc>
              <a:spcBef>
                <a:spcPts val="499"/>
              </a:spcBef>
              <a:spcAft>
                <a:spcPts val="0"/>
              </a:spcAft>
              <a:buSzPct val="85000"/>
              <a:buChar char="⚫"/>
            </a:pPr>
            <a:r>
              <a:rPr lang="en-CA"/>
              <a:t>Belly pain or swelling</a:t>
            </a:r>
            <a:endParaRPr/>
          </a:p>
          <a:p>
            <a:pPr indent="-274347" lvl="0" marL="274320" rtl="0" algn="l">
              <a:lnSpc>
                <a:spcPct val="100000"/>
              </a:lnSpc>
              <a:spcBef>
                <a:spcPts val="499"/>
              </a:spcBef>
              <a:spcAft>
                <a:spcPts val="0"/>
              </a:spcAft>
              <a:buSzPct val="85000"/>
              <a:buChar char="⚫"/>
            </a:pPr>
            <a:r>
              <a:rPr lang="en-CA"/>
              <a:t>Nausea</a:t>
            </a:r>
            <a:endParaRPr/>
          </a:p>
          <a:p>
            <a:pPr indent="-274347" lvl="0" marL="274320" rtl="0" algn="l">
              <a:lnSpc>
                <a:spcPct val="100000"/>
              </a:lnSpc>
              <a:spcBef>
                <a:spcPts val="499"/>
              </a:spcBef>
              <a:spcAft>
                <a:spcPts val="0"/>
              </a:spcAft>
              <a:buSzPct val="85000"/>
              <a:buChar char="⚫"/>
            </a:pPr>
            <a:r>
              <a:rPr lang="en-CA"/>
              <a:t>Not feeling hungry</a:t>
            </a:r>
            <a:endParaRPr/>
          </a:p>
          <a:p>
            <a:pPr indent="-274347" lvl="0" marL="274320" rtl="0" algn="l">
              <a:lnSpc>
                <a:spcPct val="100000"/>
              </a:lnSpc>
              <a:spcBef>
                <a:spcPts val="499"/>
              </a:spcBef>
              <a:spcAft>
                <a:spcPts val="0"/>
              </a:spcAft>
              <a:buSzPct val="85000"/>
              <a:buChar char="⚫"/>
            </a:pPr>
            <a:r>
              <a:rPr lang="en-CA"/>
              <a:t>Feeling full after you eat just a small amount</a:t>
            </a:r>
            <a:endParaRPr/>
          </a:p>
          <a:p>
            <a:pPr indent="-274347" lvl="0" marL="274320" rtl="0" algn="l">
              <a:lnSpc>
                <a:spcPct val="100000"/>
              </a:lnSpc>
              <a:spcBef>
                <a:spcPts val="499"/>
              </a:spcBef>
              <a:spcAft>
                <a:spcPts val="0"/>
              </a:spcAft>
              <a:buSzPct val="85000"/>
              <a:buChar char="⚫"/>
            </a:pPr>
            <a:r>
              <a:rPr lang="en-CA"/>
              <a:t>Vomiting</a:t>
            </a:r>
            <a:endParaRPr/>
          </a:p>
          <a:p>
            <a:pPr indent="-274347" lvl="0" marL="274320" rtl="0" algn="l">
              <a:lnSpc>
                <a:spcPct val="100000"/>
              </a:lnSpc>
              <a:spcBef>
                <a:spcPts val="499"/>
              </a:spcBef>
              <a:spcAft>
                <a:spcPts val="0"/>
              </a:spcAft>
              <a:buSzPct val="85000"/>
              <a:buChar char="⚫"/>
            </a:pPr>
            <a:r>
              <a:rPr lang="en-CA"/>
              <a:t>Weight loss for no reason</a:t>
            </a:r>
            <a:endParaRPr/>
          </a:p>
          <a:p>
            <a:pPr indent="0" lvl="0" marL="0" rtl="0" algn="l">
              <a:lnSpc>
                <a:spcPct val="100000"/>
              </a:lnSpc>
              <a:spcBef>
                <a:spcPts val="499"/>
              </a:spcBef>
              <a:spcAft>
                <a:spcPts val="0"/>
              </a:spcAft>
              <a:buSzPct val="85000"/>
              <a:buNone/>
            </a:pPr>
            <a:r>
              <a:rPr lang="en-CA" u="sng">
                <a:solidFill>
                  <a:schemeClr val="hlink"/>
                </a:solidFill>
                <a:hlinkClick r:id="rId3"/>
              </a:rPr>
              <a:t>https://youtu.be/asfPabKR5PE</a:t>
            </a:r>
            <a:endParaRPr/>
          </a:p>
          <a:p>
            <a:pPr indent="-139544" lvl="0" marL="274320" rtl="0" algn="l">
              <a:lnSpc>
                <a:spcPct val="100000"/>
              </a:lnSpc>
              <a:spcBef>
                <a:spcPts val="499"/>
              </a:spcBef>
              <a:spcAft>
                <a:spcPts val="0"/>
              </a:spcAft>
              <a:buSzPct val="85000"/>
              <a:buNone/>
            </a:pPr>
            <a:r>
              <a:t/>
            </a:r>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77"/>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Diagnosis</a:t>
            </a:r>
            <a:endParaRPr/>
          </a:p>
        </p:txBody>
      </p:sp>
      <p:sp>
        <p:nvSpPr>
          <p:cNvPr id="1059" name="Google Shape;1059;p77"/>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100000"/>
              </a:lnSpc>
              <a:spcBef>
                <a:spcPts val="0"/>
              </a:spcBef>
              <a:spcAft>
                <a:spcPts val="0"/>
              </a:spcAft>
              <a:buSzPct val="85000"/>
              <a:buNone/>
            </a:pPr>
            <a:r>
              <a:rPr lang="en-CA"/>
              <a:t> </a:t>
            </a:r>
            <a:endParaRPr/>
          </a:p>
          <a:p>
            <a:pPr indent="-274320" lvl="0" marL="274320" rtl="0" algn="l">
              <a:lnSpc>
                <a:spcPct val="100000"/>
              </a:lnSpc>
              <a:spcBef>
                <a:spcPts val="459"/>
              </a:spcBef>
              <a:spcAft>
                <a:spcPts val="0"/>
              </a:spcAft>
              <a:buSzPct val="85000"/>
              <a:buChar char="⚫"/>
            </a:pPr>
            <a:r>
              <a:rPr lang="en-CA"/>
              <a:t>Medicines like non-steroidal anti-inflammatory drugs (NSAIDs) can also damage the stomach lining, so it’s important to find out what’s causing the symptoms so the patient can get the right treatment.</a:t>
            </a:r>
            <a:endParaRPr/>
          </a:p>
          <a:p>
            <a:pPr indent="-274320" lvl="0" marL="274320" rtl="0" algn="l">
              <a:lnSpc>
                <a:spcPct val="100000"/>
              </a:lnSpc>
              <a:spcBef>
                <a:spcPts val="459"/>
              </a:spcBef>
              <a:spcAft>
                <a:spcPts val="0"/>
              </a:spcAft>
              <a:buSzPct val="85000"/>
              <a:buChar char="⚫"/>
            </a:pPr>
            <a:r>
              <a:rPr lang="en-CA"/>
              <a:t>•	Tests of the blood and stool, which can help find an infection</a:t>
            </a:r>
            <a:endParaRPr/>
          </a:p>
          <a:p>
            <a:pPr indent="-274320" lvl="0" marL="274320" rtl="0" algn="l">
              <a:lnSpc>
                <a:spcPct val="100000"/>
              </a:lnSpc>
              <a:spcBef>
                <a:spcPts val="459"/>
              </a:spcBef>
              <a:spcAft>
                <a:spcPts val="0"/>
              </a:spcAft>
              <a:buSzPct val="85000"/>
              <a:buChar char="⚫"/>
            </a:pPr>
            <a:r>
              <a:rPr lang="en-CA"/>
              <a:t>•	Urea breath test. The patient will drink a special liquid that has a substance called urea. Then he’ll breathe into a bag, which his doctor will send to a lab for testing. If the patient has H. pylori, the bacteria will change the urea in his body into carbon dioxide, and lab tests will show that his breath has higher than normal levels of the gas.</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7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IMAGING</a:t>
            </a:r>
            <a:endParaRPr/>
          </a:p>
        </p:txBody>
      </p:sp>
      <p:sp>
        <p:nvSpPr>
          <p:cNvPr id="1065" name="Google Shape;1065;p78"/>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lnSpc>
                <a:spcPct val="100000"/>
              </a:lnSpc>
              <a:spcBef>
                <a:spcPts val="0"/>
              </a:spcBef>
              <a:spcAft>
                <a:spcPts val="0"/>
              </a:spcAft>
              <a:buSzPct val="85000"/>
              <a:buChar char="⚫"/>
            </a:pPr>
            <a:r>
              <a:rPr lang="en-CA"/>
              <a:t> Also the doctor may use:</a:t>
            </a:r>
            <a:endParaRPr/>
          </a:p>
          <a:p>
            <a:pPr indent="-274320" lvl="0" marL="274320" rtl="0" algn="l">
              <a:lnSpc>
                <a:spcPct val="100000"/>
              </a:lnSpc>
              <a:spcBef>
                <a:spcPts val="459"/>
              </a:spcBef>
              <a:spcAft>
                <a:spcPts val="0"/>
              </a:spcAft>
              <a:buSzPct val="85000"/>
              <a:buChar char="⚫"/>
            </a:pPr>
            <a:r>
              <a:rPr lang="en-CA"/>
              <a:t>Upper gastrointestinal endoscopy. In a hospital, a doctor will use a tube with a small camera, called an endoscope (Gastroduodenoscopy), to look down the throat and into the stomach and the upper part of the small intestine (Duodenum). The patient may be asleep or awake during the procedure, but some medicine usually given to make the patient more comfortable.</a:t>
            </a:r>
            <a:endParaRPr/>
          </a:p>
          <a:p>
            <a:pPr indent="-274320" lvl="0" marL="274320" rtl="0" algn="l">
              <a:lnSpc>
                <a:spcPct val="100000"/>
              </a:lnSpc>
              <a:spcBef>
                <a:spcPts val="459"/>
              </a:spcBef>
              <a:spcAft>
                <a:spcPts val="0"/>
              </a:spcAft>
              <a:buSzPct val="85000"/>
              <a:buChar char="⚫"/>
            </a:pPr>
            <a:r>
              <a:rPr lang="en-CA"/>
              <a:t>Upper GI tests (Barium meal). In a hospital, the patient will drink a liquid that has a substance called barium, then an abdominal X-ray taken. The fluid coats the oesophagus, stomach and duodenum and makes them stand out clearly on the image.</a:t>
            </a:r>
            <a:endParaRPr/>
          </a:p>
          <a:p>
            <a:pPr indent="-274320" lvl="0" marL="274320" rtl="0" algn="l">
              <a:lnSpc>
                <a:spcPct val="100000"/>
              </a:lnSpc>
              <a:spcBef>
                <a:spcPts val="459"/>
              </a:spcBef>
              <a:spcAft>
                <a:spcPts val="0"/>
              </a:spcAft>
              <a:buSzPct val="85000"/>
              <a:buChar char="⚫"/>
            </a:pPr>
            <a:r>
              <a:rPr lang="en-CA"/>
              <a:t>Computed tomography (CT) scan. It’s a powerful X-ray that makes detailed pictures of the inside of the body.</a:t>
            </a:r>
            <a:endParaRPr/>
          </a:p>
          <a:p>
            <a:pPr indent="-150447" lvl="0" marL="274320" rtl="0" algn="l">
              <a:lnSpc>
                <a:spcPct val="100000"/>
              </a:lnSpc>
              <a:spcBef>
                <a:spcPts val="459"/>
              </a:spcBef>
              <a:spcAft>
                <a:spcPts val="0"/>
              </a:spcAft>
              <a:buSzPct val="85000"/>
              <a:buNone/>
            </a:pPr>
            <a:r>
              <a:t/>
            </a:r>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p79"/>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Treatment for H. pylori</a:t>
            </a:r>
            <a:endParaRPr/>
          </a:p>
        </p:txBody>
      </p:sp>
      <p:sp>
        <p:nvSpPr>
          <p:cNvPr id="1071" name="Google Shape;1071;p79"/>
          <p:cNvSpPr txBox="1"/>
          <p:nvPr>
            <p:ph idx="1" type="body"/>
          </p:nvPr>
        </p:nvSpPr>
        <p:spPr>
          <a:xfrm>
            <a:off x="301752" y="1527048"/>
            <a:ext cx="8503920" cy="4572000"/>
          </a:xfrm>
          <a:prstGeom prst="rect">
            <a:avLst/>
          </a:prstGeom>
          <a:noFill/>
          <a:ln>
            <a:noFill/>
          </a:ln>
        </p:spPr>
        <p:txBody>
          <a:bodyPr anchorCtr="0" anchor="t" bIns="45700" lIns="91425" spcFirstLastPara="1" rIns="91425" wrap="square" tIns="45700">
            <a:normAutofit fontScale="77500" lnSpcReduction="20000"/>
          </a:bodyPr>
          <a:lstStyle/>
          <a:p>
            <a:pPr indent="-161404" lvl="0" marL="274320" rtl="0" algn="l">
              <a:lnSpc>
                <a:spcPct val="100000"/>
              </a:lnSpc>
              <a:spcBef>
                <a:spcPts val="0"/>
              </a:spcBef>
              <a:spcAft>
                <a:spcPts val="0"/>
              </a:spcAft>
              <a:buSzPct val="85000"/>
              <a:buNone/>
            </a:pPr>
            <a:r>
              <a:t/>
            </a:r>
            <a:endParaRPr/>
          </a:p>
          <a:p>
            <a:pPr indent="-274347" lvl="0" marL="274320" rtl="0" algn="l">
              <a:lnSpc>
                <a:spcPct val="100000"/>
              </a:lnSpc>
              <a:spcBef>
                <a:spcPts val="418"/>
              </a:spcBef>
              <a:spcAft>
                <a:spcPts val="0"/>
              </a:spcAft>
              <a:buSzPct val="85000"/>
              <a:buChar char="⚫"/>
            </a:pPr>
            <a:r>
              <a:rPr lang="en-CA"/>
              <a:t>If a person has ulcers caused by H. pylori, he’ll need treatment to kill the germs, heal the stomach lining, and keep the sores from coming back. It usually takes 1 to 2 weeks of treatment to get better.</a:t>
            </a:r>
            <a:endParaRPr/>
          </a:p>
          <a:p>
            <a:pPr indent="-274347" lvl="0" marL="274320" rtl="0" algn="l">
              <a:lnSpc>
                <a:spcPct val="100000"/>
              </a:lnSpc>
              <a:spcBef>
                <a:spcPts val="418"/>
              </a:spcBef>
              <a:spcAft>
                <a:spcPts val="0"/>
              </a:spcAft>
              <a:buSzPct val="85000"/>
              <a:buChar char="⚫"/>
            </a:pPr>
            <a:r>
              <a:rPr lang="en-CA"/>
              <a:t> Doctors will probably advise the patient to take Triple Therapy : 2 antibiotics – Clarithromycin, Amoxicillin &amp;/or Metronidazole PLUS a Proton Pump Inhibitor (one type of acid reducer) such as Omeprazole (Losec/Prilosec) </a:t>
            </a:r>
            <a:endParaRPr/>
          </a:p>
          <a:p>
            <a:pPr indent="-274347" lvl="0" marL="274320" rtl="0" algn="l">
              <a:lnSpc>
                <a:spcPct val="100000"/>
              </a:lnSpc>
              <a:spcBef>
                <a:spcPts val="418"/>
              </a:spcBef>
              <a:spcAft>
                <a:spcPts val="0"/>
              </a:spcAft>
              <a:buSzPct val="85000"/>
              <a:buChar char="⚫"/>
            </a:pPr>
            <a:r>
              <a:rPr lang="en-CA"/>
              <a:t>Treatment could mean patient will take 14 or more pills per day for a few weeks, which seems like a lot of medicine. If the patient doesn’t take antibiotics the right way, bacteria in his body can become resistant to them, which makes infections harder to treat. </a:t>
            </a:r>
            <a:endParaRPr/>
          </a:p>
          <a:p>
            <a:pPr indent="-274347" lvl="0" marL="274320" rtl="0" algn="l">
              <a:lnSpc>
                <a:spcPct val="100000"/>
              </a:lnSpc>
              <a:spcBef>
                <a:spcPts val="418"/>
              </a:spcBef>
              <a:spcAft>
                <a:spcPts val="0"/>
              </a:spcAft>
              <a:buSzPct val="85000"/>
              <a:buChar char="⚫"/>
            </a:pPr>
            <a:r>
              <a:rPr lang="en-CA"/>
              <a:t>About a month after the treatment, the doctor may test the breath or stool again to make sure the infection is gone.</a:t>
            </a:r>
            <a:endParaRPr/>
          </a:p>
          <a:p>
            <a:pPr indent="-161404" lvl="0" marL="274320" rtl="0" algn="l">
              <a:lnSpc>
                <a:spcPct val="100000"/>
              </a:lnSpc>
              <a:spcBef>
                <a:spcPts val="418"/>
              </a:spcBef>
              <a:spcAft>
                <a:spcPts val="0"/>
              </a:spcAft>
              <a:buSzPct val="85000"/>
              <a:buNone/>
            </a:pPr>
            <a:r>
              <a:t/>
            </a:r>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sp>
        <p:nvSpPr>
          <p:cNvPr id="1076" name="Google Shape;1076;p108"/>
          <p:cNvSpPr txBox="1"/>
          <p:nvPr>
            <p:ph type="title"/>
          </p:nvPr>
        </p:nvSpPr>
        <p:spPr>
          <a:xfrm>
            <a:off x="301752" y="228600"/>
            <a:ext cx="8534400" cy="75895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9B6BE"/>
              </a:buClr>
              <a:buSzPts val="3300"/>
              <a:buFont typeface="Georgia"/>
              <a:buNone/>
            </a:pPr>
            <a:r>
              <a:rPr lang="en-CA"/>
              <a:t>The End</a:t>
            </a:r>
            <a:endParaRPr/>
          </a:p>
        </p:txBody>
      </p:sp>
      <p:pic>
        <p:nvPicPr>
          <p:cNvPr descr="C:\Users\Student4\AppData\Local\Microsoft\Windows\Temporary Internet Files\Content.IE5\04UNLHPS\looney_tunes[1].jpg" id="1077" name="Google Shape;1077;p108"/>
          <p:cNvPicPr preferRelativeResize="0"/>
          <p:nvPr>
            <p:ph idx="1" type="body"/>
          </p:nvPr>
        </p:nvPicPr>
        <p:blipFill rotWithShape="1">
          <a:blip r:embed="rId3">
            <a:alphaModFix/>
          </a:blip>
          <a:srcRect b="0" l="0" r="0" t="0"/>
          <a:stretch/>
        </p:blipFill>
        <p:spPr>
          <a:xfrm>
            <a:off x="1696244" y="1712912"/>
            <a:ext cx="5715000" cy="42005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ivic">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2018-06-10T16:54:33Z</dcterms:created>
  <dc:creator>Windows User</dc:creator>
</cp:coreProperties>
</file>