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69" roundtripDataSignature="AMtx7mjPn/1ezYryx18VPzWF8GMDCnor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26c61439d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26c61439d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GAIT!</a:t>
            </a:r>
            <a:endParaRPr/>
          </a:p>
        </p:txBody>
      </p:sp>
      <p:sp>
        <p:nvSpPr>
          <p:cNvPr id="96" name="Google Shape;96;g126c61439d5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26c61439d5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26c61439d5_0_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g126c61439d5_0_2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Talocrural - true ankle joint</a:t>
            </a:r>
            <a:endParaRPr/>
          </a:p>
        </p:txBody>
      </p:sp>
      <p:sp>
        <p:nvSpPr>
          <p:cNvPr id="119" name="Google Shape;119;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26c61439d5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26c61439d5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g126c61439d5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26c61439d5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26c61439d5_0_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g126c61439d5_0_3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26c61439d5_0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26c61439d5_0_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126c61439d5_0_1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26c61439d5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26c61439d5_0_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g126c61439d5_0_3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Think of bones of the foot…. Lots of tiny bones to allow for adaptation. </a:t>
            </a:r>
            <a:endParaRPr/>
          </a:p>
        </p:txBody>
      </p:sp>
      <p:sp>
        <p:nvSpPr>
          <p:cNvPr id="267" name="Google Shape;267;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Diff b/w compartment syndrome and shin splints?</a:t>
            </a:r>
            <a:endParaRPr/>
          </a:p>
        </p:txBody>
      </p:sp>
      <p:sp>
        <p:nvSpPr>
          <p:cNvPr id="276" name="Google Shape;276;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Why extended knee/flexed knee? Isolating what mms?</a:t>
            </a:r>
            <a:endParaRPr/>
          </a:p>
        </p:txBody>
      </p:sp>
      <p:sp>
        <p:nvSpPr>
          <p:cNvPr id="311" name="Google Shape;311;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126c61439d5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126c61439d5_0_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g126c61439d5_0_4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Footwear… seasonal, why?</a:t>
            </a:r>
            <a:endParaRPr/>
          </a:p>
        </p:txBody>
      </p:sp>
      <p:sp>
        <p:nvSpPr>
          <p:cNvPr id="413" name="Google Shape;413;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f659f06ed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f659f06ed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7" name="Google Shape;597;g2f659f06ed8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f659f06ed8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2f659f06ed8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g2f659f06ed8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f659f06ed8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2f659f06ed8_0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g2f659f06ed8_0_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2f659f06ed8_0_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2f659f06ed8_0_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g2f659f06ed8_0_1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5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5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6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6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6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6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3"/>
          <p:cNvSpPr/>
          <p:nvPr>
            <p:ph idx="2" type="pic"/>
          </p:nvPr>
        </p:nvSpPr>
        <p:spPr>
          <a:xfrm>
            <a:off x="1792288" y="612775"/>
            <a:ext cx="5486400" cy="4114800"/>
          </a:xfrm>
          <a:prstGeom prst="rect">
            <a:avLst/>
          </a:prstGeom>
          <a:noFill/>
          <a:ln>
            <a:noFill/>
          </a:ln>
        </p:spPr>
      </p:sp>
      <p:sp>
        <p:nvSpPr>
          <p:cNvPr id="68" name="Google Shape;68;p6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6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4"/>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8.jpg"/><Relationship Id="rId4"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7.jpg"/><Relationship Id="rId4" Type="http://schemas.openxmlformats.org/officeDocument/2006/relationships/image" Target="../media/image2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3.jpg"/><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5.jpg"/><Relationship Id="rId4" Type="http://schemas.openxmlformats.org/officeDocument/2006/relationships/image" Target="../media/image2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2.jpg"/><Relationship Id="rId4" Type="http://schemas.openxmlformats.org/officeDocument/2006/relationships/image" Target="../media/image30.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2.jpg"/><Relationship Id="rId4" Type="http://schemas.openxmlformats.org/officeDocument/2006/relationships/image" Target="../media/image3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755575" y="548674"/>
            <a:ext cx="7772400" cy="16485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b="1" lang="en-CA"/>
              <a:t>ANKLE AND FOOT</a:t>
            </a:r>
            <a:br>
              <a:rPr b="0" i="1" lang="en-CA"/>
            </a:br>
            <a:endParaRPr b="0" i="1"/>
          </a:p>
        </p:txBody>
      </p:sp>
      <p:pic>
        <p:nvPicPr>
          <p:cNvPr id="90" name="Google Shape;90;p1"/>
          <p:cNvPicPr preferRelativeResize="0"/>
          <p:nvPr/>
        </p:nvPicPr>
        <p:blipFill>
          <a:blip r:embed="rId3">
            <a:alphaModFix/>
          </a:blip>
          <a:stretch>
            <a:fillRect/>
          </a:stretch>
        </p:blipFill>
        <p:spPr>
          <a:xfrm>
            <a:off x="263375" y="1506201"/>
            <a:ext cx="4925100" cy="3265550"/>
          </a:xfrm>
          <a:prstGeom prst="rect">
            <a:avLst/>
          </a:prstGeom>
          <a:noFill/>
          <a:ln>
            <a:noFill/>
          </a:ln>
        </p:spPr>
      </p:pic>
      <p:pic>
        <p:nvPicPr>
          <p:cNvPr id="91" name="Google Shape;91;p1"/>
          <p:cNvPicPr preferRelativeResize="0"/>
          <p:nvPr/>
        </p:nvPicPr>
        <p:blipFill>
          <a:blip r:embed="rId4">
            <a:alphaModFix/>
          </a:blip>
          <a:stretch>
            <a:fillRect/>
          </a:stretch>
        </p:blipFill>
        <p:spPr>
          <a:xfrm>
            <a:off x="5340875" y="2349574"/>
            <a:ext cx="3253405" cy="4356024"/>
          </a:xfrm>
          <a:prstGeom prst="rect">
            <a:avLst/>
          </a:prstGeom>
          <a:noFill/>
          <a:ln>
            <a:noFill/>
          </a:ln>
        </p:spPr>
      </p:pic>
      <p:sp>
        <p:nvSpPr>
          <p:cNvPr id="92" name="Google Shape;92;p1"/>
          <p:cNvSpPr txBox="1"/>
          <p:nvPr/>
        </p:nvSpPr>
        <p:spPr>
          <a:xfrm>
            <a:off x="548650" y="5408025"/>
            <a:ext cx="3037200" cy="94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3200">
                <a:solidFill>
                  <a:schemeClr val="dk1"/>
                </a:solidFill>
                <a:latin typeface="Calibri"/>
                <a:ea typeface="Calibri"/>
                <a:cs typeface="Calibri"/>
                <a:sym typeface="Calibri"/>
              </a:rPr>
              <a:t>Chapter 22</a:t>
            </a:r>
            <a:endParaRPr sz="3200">
              <a:solidFill>
                <a:schemeClr val="dk1"/>
              </a:solidFill>
              <a:latin typeface="Calibri"/>
              <a:ea typeface="Calibri"/>
              <a:cs typeface="Calibri"/>
              <a:sym typeface="Calibri"/>
            </a:endParaRPr>
          </a:p>
          <a:p>
            <a:pPr indent="0" lvl="0" marL="0" rtl="0" algn="l">
              <a:spcBef>
                <a:spcPts val="0"/>
              </a:spcBef>
              <a:spcAft>
                <a:spcPts val="0"/>
              </a:spcAft>
              <a:buNone/>
            </a:pPr>
            <a:r>
              <a:rPr lang="en-CA" sz="3200">
                <a:solidFill>
                  <a:schemeClr val="dk1"/>
                </a:solidFill>
                <a:latin typeface="Calibri"/>
                <a:ea typeface="Calibri"/>
                <a:cs typeface="Calibri"/>
                <a:sym typeface="Calibri"/>
              </a:rPr>
              <a:t>Page 849</a:t>
            </a:r>
            <a:endParaRPr sz="32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126c61439d5_0_0"/>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i="1" lang="en-CA" sz="2800"/>
              <a:t>Why are the ankle and foot so important?</a:t>
            </a:r>
            <a:endParaRPr b="1" sz="4800"/>
          </a:p>
        </p:txBody>
      </p:sp>
      <p:sp>
        <p:nvSpPr>
          <p:cNvPr id="99" name="Google Shape;99;g126c61439d5_0_0"/>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381000" lvl="0" marL="457200" rtl="0" algn="l">
              <a:spcBef>
                <a:spcPts val="0"/>
              </a:spcBef>
              <a:spcAft>
                <a:spcPts val="0"/>
              </a:spcAft>
              <a:buSzPts val="2400"/>
              <a:buChar char="•"/>
            </a:pPr>
            <a:r>
              <a:rPr lang="en-CA" sz="2400"/>
              <a:t>form the base of </a:t>
            </a:r>
            <a:r>
              <a:rPr lang="en-CA" sz="2400" u="sng"/>
              <a:t>stability</a:t>
            </a:r>
            <a:r>
              <a:rPr lang="en-CA" sz="2400"/>
              <a:t> for the entire body</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CA" sz="2400"/>
              <a:t>all its structures -  joints, ligaments, bones, fascia, skin and muscles specialize in accepting great levels of force from body weight and ground forces</a:t>
            </a:r>
            <a:endParaRPr sz="2400"/>
          </a:p>
          <a:p>
            <a:pPr indent="0" lvl="0" marL="457200" rtl="0" algn="l">
              <a:spcBef>
                <a:spcPts val="0"/>
              </a:spcBef>
              <a:spcAft>
                <a:spcPts val="0"/>
              </a:spcAft>
              <a:buNone/>
            </a:pPr>
            <a:r>
              <a:t/>
            </a:r>
            <a:endParaRPr sz="2400"/>
          </a:p>
          <a:p>
            <a:pPr indent="-381000" lvl="0" marL="457200" rtl="0" algn="l">
              <a:spcBef>
                <a:spcPts val="0"/>
              </a:spcBef>
              <a:spcAft>
                <a:spcPts val="0"/>
              </a:spcAft>
              <a:buSzPts val="2400"/>
              <a:buChar char="•"/>
            </a:pPr>
            <a:r>
              <a:rPr lang="en-CA" sz="2400"/>
              <a:t>Has the ability to maintain contact with and adapting to variable surfaces.</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CA" sz="2400"/>
              <a:t>What is the first step of understanding the ankle and foot?</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animEffect filter="fade" transition="in">
                                      <p:cBhvr>
                                        <p:cTn dur="1000"/>
                                        <p:tgtEl>
                                          <p:spTgt spid="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animEffect filter="fade" transition="in">
                                      <p:cBhvr>
                                        <p:cTn dur="1000"/>
                                        <p:tgtEl>
                                          <p:spTgt spid="9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2" st="2"/>
                                            </p:txEl>
                                          </p:spTgt>
                                        </p:tgtEl>
                                        <p:attrNameLst>
                                          <p:attrName>style.visibility</p:attrName>
                                        </p:attrNameLst>
                                      </p:cBhvr>
                                      <p:to>
                                        <p:strVal val="visible"/>
                                      </p:to>
                                    </p:set>
                                    <p:animEffect filter="fade" transition="in">
                                      <p:cBhvr>
                                        <p:cTn dur="1000"/>
                                        <p:tgtEl>
                                          <p:spTgt spid="9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3" st="3"/>
                                            </p:txEl>
                                          </p:spTgt>
                                        </p:tgtEl>
                                        <p:attrNameLst>
                                          <p:attrName>style.visibility</p:attrName>
                                        </p:attrNameLst>
                                      </p:cBhvr>
                                      <p:to>
                                        <p:strVal val="visible"/>
                                      </p:to>
                                    </p:set>
                                    <p:animEffect filter="fade" transition="in">
                                      <p:cBhvr>
                                        <p:cTn dur="1000"/>
                                        <p:tgtEl>
                                          <p:spTgt spid="9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4" st="4"/>
                                            </p:txEl>
                                          </p:spTgt>
                                        </p:tgtEl>
                                        <p:attrNameLst>
                                          <p:attrName>style.visibility</p:attrName>
                                        </p:attrNameLst>
                                      </p:cBhvr>
                                      <p:to>
                                        <p:strVal val="visible"/>
                                      </p:to>
                                    </p:set>
                                    <p:animEffect filter="fade" transition="in">
                                      <p:cBhvr>
                                        <p:cTn dur="1000"/>
                                        <p:tgtEl>
                                          <p:spTgt spid="9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5" st="5"/>
                                            </p:txEl>
                                          </p:spTgt>
                                        </p:tgtEl>
                                        <p:attrNameLst>
                                          <p:attrName>style.visibility</p:attrName>
                                        </p:attrNameLst>
                                      </p:cBhvr>
                                      <p:to>
                                        <p:strVal val="visible"/>
                                      </p:to>
                                    </p:set>
                                    <p:animEffect filter="fade" transition="in">
                                      <p:cBhvr>
                                        <p:cTn dur="1000"/>
                                        <p:tgtEl>
                                          <p:spTgt spid="9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6" st="6"/>
                                            </p:txEl>
                                          </p:spTgt>
                                        </p:tgtEl>
                                        <p:attrNameLst>
                                          <p:attrName>style.visibility</p:attrName>
                                        </p:attrNameLst>
                                      </p:cBhvr>
                                      <p:to>
                                        <p:strVal val="visible"/>
                                      </p:to>
                                    </p:set>
                                    <p:animEffect filter="fade" transition="in">
                                      <p:cBhvr>
                                        <p:cTn dur="1000"/>
                                        <p:tgtEl>
                                          <p:spTgt spid="9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126c61439d5_0_21"/>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GAIT!</a:t>
            </a:r>
            <a:endParaRPr/>
          </a:p>
        </p:txBody>
      </p:sp>
      <p:pic>
        <p:nvPicPr>
          <p:cNvPr descr="https://mycerebellarstrokerecovery.files.wordpress.com/2015/04/gait-cycle.jpg" id="106" name="Google Shape;106;g126c61439d5_0_21"/>
          <p:cNvPicPr preferRelativeResize="0"/>
          <p:nvPr/>
        </p:nvPicPr>
        <p:blipFill>
          <a:blip r:embed="rId3">
            <a:alphaModFix/>
          </a:blip>
          <a:stretch>
            <a:fillRect/>
          </a:stretch>
        </p:blipFill>
        <p:spPr>
          <a:xfrm>
            <a:off x="55875" y="2574525"/>
            <a:ext cx="9032250" cy="3227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106"/>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
          <p:cNvSpPr txBox="1"/>
          <p:nvPr>
            <p:ph idx="1" type="body"/>
          </p:nvPr>
        </p:nvSpPr>
        <p:spPr>
          <a:xfrm>
            <a:off x="467544" y="1484784"/>
            <a:ext cx="8229600" cy="45261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lang="en-CA" sz="2000"/>
              <a:t>26 Irregular shaped bones (28 with sesamoids) (Def: a small nodular mass of bone or cartilage in a tendon, especially at a joint or bony prominence.-www.merriam-webster.com)</a:t>
            </a:r>
            <a:endParaRPr/>
          </a:p>
          <a:p>
            <a:pPr indent="-342900" lvl="0" marL="342900" rtl="0" algn="l">
              <a:spcBef>
                <a:spcPts val="400"/>
              </a:spcBef>
              <a:spcAft>
                <a:spcPts val="0"/>
              </a:spcAft>
              <a:buClr>
                <a:schemeClr val="dk1"/>
              </a:buClr>
              <a:buSzPts val="2000"/>
              <a:buChar char="•"/>
            </a:pPr>
            <a:r>
              <a:rPr lang="en-CA" sz="2000"/>
              <a:t>More than 100 ligaments</a:t>
            </a:r>
            <a:endParaRPr/>
          </a:p>
          <a:p>
            <a:pPr indent="-342900" lvl="0" marL="342900" rtl="0" algn="l">
              <a:spcBef>
                <a:spcPts val="400"/>
              </a:spcBef>
              <a:spcAft>
                <a:spcPts val="0"/>
              </a:spcAft>
              <a:buClr>
                <a:schemeClr val="dk1"/>
              </a:buClr>
              <a:buSzPts val="2000"/>
              <a:buChar char="•"/>
            </a:pPr>
            <a:r>
              <a:rPr lang="en-CA" sz="2000"/>
              <a:t>30 muscles</a:t>
            </a:r>
            <a:endParaRPr/>
          </a:p>
          <a:p>
            <a:pPr indent="-342900" lvl="0" marL="342900" rtl="0" algn="l">
              <a:spcBef>
                <a:spcPts val="400"/>
              </a:spcBef>
              <a:spcAft>
                <a:spcPts val="0"/>
              </a:spcAft>
              <a:buClr>
                <a:schemeClr val="dk1"/>
              </a:buClr>
              <a:buSzPts val="2000"/>
              <a:buChar char="•"/>
            </a:pPr>
            <a:r>
              <a:rPr lang="en-CA" sz="2000"/>
              <a:t>Provides propulsion and restraint for each step</a:t>
            </a:r>
            <a:endParaRPr/>
          </a:p>
          <a:p>
            <a:pPr indent="-342900" lvl="0" marL="342900" rtl="0" algn="l">
              <a:spcBef>
                <a:spcPts val="400"/>
              </a:spcBef>
              <a:spcAft>
                <a:spcPts val="0"/>
              </a:spcAft>
              <a:buClr>
                <a:schemeClr val="dk1"/>
              </a:buClr>
              <a:buSzPts val="2000"/>
              <a:buChar char="•"/>
            </a:pPr>
            <a:r>
              <a:rPr lang="en-CA" sz="2000"/>
              <a:t>Arches provide a complex spring-like structure which transmits forces upon heel strike and then propels the body forward. The arches essentially store up energy on the heel strike and release it on the forward propulsion.</a:t>
            </a:r>
            <a:endParaRPr/>
          </a:p>
          <a:p>
            <a:pPr indent="-215900" lvl="0" marL="342900" rtl="0" algn="l">
              <a:spcBef>
                <a:spcPts val="400"/>
              </a:spcBef>
              <a:spcAft>
                <a:spcPts val="0"/>
              </a:spcAft>
              <a:buClr>
                <a:schemeClr val="dk1"/>
              </a:buClr>
              <a:buSzPts val="2000"/>
              <a:buNone/>
            </a:pPr>
            <a:r>
              <a:t/>
            </a:r>
            <a:endParaRPr sz="2000"/>
          </a:p>
        </p:txBody>
      </p:sp>
      <p:sp>
        <p:nvSpPr>
          <p:cNvPr id="113" name="Google Shape;113;p2"/>
          <p:cNvSpPr txBox="1"/>
          <p:nvPr>
            <p:ph type="title"/>
          </p:nvPr>
        </p:nvSpPr>
        <p:spPr>
          <a:xfrm>
            <a:off x="251520" y="664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Overview </a:t>
            </a:r>
            <a:endParaRPr b="1"/>
          </a:p>
        </p:txBody>
      </p:sp>
      <p:cxnSp>
        <p:nvCxnSpPr>
          <p:cNvPr id="114" name="Google Shape;114;p2"/>
          <p:cNvCxnSpPr/>
          <p:nvPr/>
        </p:nvCxnSpPr>
        <p:spPr>
          <a:xfrm>
            <a:off x="323528"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15" name="Google Shape;115;p2"/>
          <p:cNvSpPr txBox="1"/>
          <p:nvPr>
            <p:ph idx="12" type="sldNum"/>
          </p:nvPr>
        </p:nvSpPr>
        <p:spPr>
          <a:xfrm>
            <a:off x="4191000" y="6492875"/>
            <a:ext cx="609600" cy="365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0" st="0"/>
                                            </p:txEl>
                                          </p:spTgt>
                                        </p:tgtEl>
                                        <p:attrNameLst>
                                          <p:attrName>style.visibility</p:attrName>
                                        </p:attrNameLst>
                                      </p:cBhvr>
                                      <p:to>
                                        <p:strVal val="visible"/>
                                      </p:to>
                                    </p:set>
                                    <p:animEffect filter="fade" transition="in">
                                      <p:cBhvr>
                                        <p:cTn dur="1000"/>
                                        <p:tgtEl>
                                          <p:spTgt spid="1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1" st="1"/>
                                            </p:txEl>
                                          </p:spTgt>
                                        </p:tgtEl>
                                        <p:attrNameLst>
                                          <p:attrName>style.visibility</p:attrName>
                                        </p:attrNameLst>
                                      </p:cBhvr>
                                      <p:to>
                                        <p:strVal val="visible"/>
                                      </p:to>
                                    </p:set>
                                    <p:animEffect filter="fade" transition="in">
                                      <p:cBhvr>
                                        <p:cTn dur="1000"/>
                                        <p:tgtEl>
                                          <p:spTgt spid="1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2" st="2"/>
                                            </p:txEl>
                                          </p:spTgt>
                                        </p:tgtEl>
                                        <p:attrNameLst>
                                          <p:attrName>style.visibility</p:attrName>
                                        </p:attrNameLst>
                                      </p:cBhvr>
                                      <p:to>
                                        <p:strVal val="visible"/>
                                      </p:to>
                                    </p:set>
                                    <p:animEffect filter="fade" transition="in">
                                      <p:cBhvr>
                                        <p:cTn dur="1000"/>
                                        <p:tgtEl>
                                          <p:spTgt spid="1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3" st="3"/>
                                            </p:txEl>
                                          </p:spTgt>
                                        </p:tgtEl>
                                        <p:attrNameLst>
                                          <p:attrName>style.visibility</p:attrName>
                                        </p:attrNameLst>
                                      </p:cBhvr>
                                      <p:to>
                                        <p:strVal val="visible"/>
                                      </p:to>
                                    </p:set>
                                    <p:animEffect filter="fade" transition="in">
                                      <p:cBhvr>
                                        <p:cTn dur="1000"/>
                                        <p:tgtEl>
                                          <p:spTgt spid="11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4" st="4"/>
                                            </p:txEl>
                                          </p:spTgt>
                                        </p:tgtEl>
                                        <p:attrNameLst>
                                          <p:attrName>style.visibility</p:attrName>
                                        </p:attrNameLst>
                                      </p:cBhvr>
                                      <p:to>
                                        <p:strVal val="visible"/>
                                      </p:to>
                                    </p:set>
                                    <p:animEffect filter="fade" transition="in">
                                      <p:cBhvr>
                                        <p:cTn dur="1000"/>
                                        <p:tgtEl>
                                          <p:spTgt spid="11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5" st="5"/>
                                            </p:txEl>
                                          </p:spTgt>
                                        </p:tgtEl>
                                        <p:attrNameLst>
                                          <p:attrName>style.visibility</p:attrName>
                                        </p:attrNameLst>
                                      </p:cBhvr>
                                      <p:to>
                                        <p:strVal val="visible"/>
                                      </p:to>
                                    </p:set>
                                    <p:animEffect filter="fade" transition="in">
                                      <p:cBhvr>
                                        <p:cTn dur="1000"/>
                                        <p:tgtEl>
                                          <p:spTgt spid="11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3 Functional Areas</a:t>
            </a:r>
            <a:endParaRPr b="1"/>
          </a:p>
        </p:txBody>
      </p:sp>
      <p:cxnSp>
        <p:nvCxnSpPr>
          <p:cNvPr id="122" name="Google Shape;122;p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23" name="Google Shape;123;p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24" name="Google Shape;124;p3"/>
          <p:cNvSpPr txBox="1"/>
          <p:nvPr>
            <p:ph idx="1" type="body"/>
          </p:nvPr>
        </p:nvSpPr>
        <p:spPr>
          <a:xfrm>
            <a:off x="467544" y="1412776"/>
            <a:ext cx="8229600" cy="45261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CA"/>
              <a:t>Hindfoot</a:t>
            </a:r>
            <a:r>
              <a:rPr lang="en-CA"/>
              <a:t> – Talocrural joint and Subtalar joint</a:t>
            </a:r>
            <a:endParaRPr/>
          </a:p>
          <a:p>
            <a:pPr indent="-342900" lvl="0" marL="342900" rtl="0" algn="l">
              <a:spcBef>
                <a:spcPts val="640"/>
              </a:spcBef>
              <a:spcAft>
                <a:spcPts val="0"/>
              </a:spcAft>
              <a:buClr>
                <a:schemeClr val="dk1"/>
              </a:buClr>
              <a:buSzPts val="3200"/>
              <a:buChar char="•"/>
            </a:pPr>
            <a:r>
              <a:rPr b="1" lang="en-CA"/>
              <a:t>Midfoot</a:t>
            </a:r>
            <a:r>
              <a:rPr lang="en-CA"/>
              <a:t> – Talonavicular, Calcaneocuboid, Cuneonavicular, Intercuneiform, Cuneocuboid and Cubonavicular joints</a:t>
            </a:r>
            <a:endParaRPr/>
          </a:p>
          <a:p>
            <a:pPr indent="-342900" lvl="0" marL="342900" rtl="0" algn="l">
              <a:spcBef>
                <a:spcPts val="640"/>
              </a:spcBef>
              <a:spcAft>
                <a:spcPts val="0"/>
              </a:spcAft>
              <a:buClr>
                <a:schemeClr val="dk1"/>
              </a:buClr>
              <a:buSzPts val="3200"/>
              <a:buChar char="•"/>
            </a:pPr>
            <a:r>
              <a:rPr b="1" lang="en-CA"/>
              <a:t>Forefoot</a:t>
            </a:r>
            <a:r>
              <a:rPr lang="en-CA"/>
              <a:t> – Tarsometatarsal, Metatarsophalangeal, Interphalangeal joints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g126c61439d5_0_6"/>
          <p:cNvPicPr preferRelativeResize="0"/>
          <p:nvPr/>
        </p:nvPicPr>
        <p:blipFill>
          <a:blip r:embed="rId3">
            <a:alphaModFix/>
          </a:blip>
          <a:stretch>
            <a:fillRect/>
          </a:stretch>
        </p:blipFill>
        <p:spPr>
          <a:xfrm>
            <a:off x="585788" y="1500188"/>
            <a:ext cx="7972425" cy="3857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Hindfoot</a:t>
            </a:r>
            <a:endParaRPr b="1"/>
          </a:p>
        </p:txBody>
      </p:sp>
      <p:cxnSp>
        <p:nvCxnSpPr>
          <p:cNvPr id="137" name="Google Shape;137;p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38" name="Google Shape;138;p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39" name="Google Shape;139;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Talocrural joint – </a:t>
            </a:r>
            <a:r>
              <a:rPr i="1" lang="en-CA"/>
              <a:t>plantar and dorsiflexion</a:t>
            </a:r>
            <a:r>
              <a:rPr lang="en-CA"/>
              <a:t> occur through the joint, either by the tibia moving on a fixed foot or the foot moving on a fixed tibia</a:t>
            </a:r>
            <a:endParaRPr/>
          </a:p>
          <a:p>
            <a:pPr indent="-342900" lvl="0" marL="342900" rtl="0" algn="l">
              <a:spcBef>
                <a:spcPts val="640"/>
              </a:spcBef>
              <a:spcAft>
                <a:spcPts val="0"/>
              </a:spcAft>
              <a:buClr>
                <a:schemeClr val="dk1"/>
              </a:buClr>
              <a:buSzPts val="3200"/>
              <a:buChar char="•"/>
            </a:pPr>
            <a:r>
              <a:rPr lang="en-CA"/>
              <a:t>Subtalar joint – </a:t>
            </a:r>
            <a:r>
              <a:rPr i="1" lang="en-CA"/>
              <a:t>Pronation and supination </a:t>
            </a:r>
            <a:r>
              <a:rPr lang="en-CA"/>
              <a:t>occur at this joint</a:t>
            </a:r>
            <a:endParaRPr/>
          </a:p>
          <a:p>
            <a:pPr indent="-342900" lvl="0" marL="342900" rtl="0" algn="l">
              <a:spcBef>
                <a:spcPts val="640"/>
              </a:spcBef>
              <a:spcAft>
                <a:spcPts val="0"/>
              </a:spcAft>
              <a:buClr>
                <a:schemeClr val="dk1"/>
              </a:buClr>
              <a:buSzPts val="3200"/>
              <a:buChar char="•"/>
            </a:pPr>
            <a:r>
              <a:rPr lang="en-CA"/>
              <a:t>Talocrural and Subtalar joints are a unit which act as torque converters and shock absorbers during the stance phase of gait</a:t>
            </a:r>
            <a:endParaRPr/>
          </a:p>
        </p:txBody>
      </p:sp>
    </p:spTree>
  </p:cSld>
  <p:clrMapOvr>
    <a:masterClrMapping/>
  </p:clrMapOvr>
  <p:transition spd="slow">
    <p:wipe dir="l"/>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0" st="0"/>
                                            </p:txEl>
                                          </p:spTgt>
                                        </p:tgtEl>
                                        <p:attrNameLst>
                                          <p:attrName>style.visibility</p:attrName>
                                        </p:attrNameLst>
                                      </p:cBhvr>
                                      <p:to>
                                        <p:strVal val="visible"/>
                                      </p:to>
                                    </p:set>
                                    <p:animEffect filter="fade" transition="in">
                                      <p:cBhvr>
                                        <p:cTn dur="1000"/>
                                        <p:tgtEl>
                                          <p:spTgt spid="13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1" st="1"/>
                                            </p:txEl>
                                          </p:spTgt>
                                        </p:tgtEl>
                                        <p:attrNameLst>
                                          <p:attrName>style.visibility</p:attrName>
                                        </p:attrNameLst>
                                      </p:cBhvr>
                                      <p:to>
                                        <p:strVal val="visible"/>
                                      </p:to>
                                    </p:set>
                                    <p:animEffect filter="fade" transition="in">
                                      <p:cBhvr>
                                        <p:cTn dur="1000"/>
                                        <p:tgtEl>
                                          <p:spTgt spid="13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xEl>
                                              <p:pRg end="2" st="2"/>
                                            </p:txEl>
                                          </p:spTgt>
                                        </p:tgtEl>
                                        <p:attrNameLst>
                                          <p:attrName>style.visibility</p:attrName>
                                        </p:attrNameLst>
                                      </p:cBhvr>
                                      <p:to>
                                        <p:strVal val="visible"/>
                                      </p:to>
                                    </p:set>
                                    <p:animEffect filter="fade" transition="in">
                                      <p:cBhvr>
                                        <p:cTn dur="1000"/>
                                        <p:tgtEl>
                                          <p:spTgt spid="13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5"/>
          <p:cNvPicPr preferRelativeResize="0"/>
          <p:nvPr/>
        </p:nvPicPr>
        <p:blipFill rotWithShape="1">
          <a:blip r:embed="rId3">
            <a:alphaModFix/>
          </a:blip>
          <a:srcRect b="0" l="0" r="0" t="0"/>
          <a:stretch/>
        </p:blipFill>
        <p:spPr>
          <a:xfrm>
            <a:off x="169400" y="158038"/>
            <a:ext cx="4261100" cy="4474153"/>
          </a:xfrm>
          <a:prstGeom prst="rect">
            <a:avLst/>
          </a:prstGeom>
          <a:noFill/>
          <a:ln>
            <a:noFill/>
          </a:ln>
        </p:spPr>
      </p:pic>
      <p:sp>
        <p:nvSpPr>
          <p:cNvPr id="146" name="Google Shape;14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Subtalar joint.jpg" id="147" name="Google Shape;147;p5"/>
          <p:cNvPicPr preferRelativeResize="0"/>
          <p:nvPr/>
        </p:nvPicPr>
        <p:blipFill rotWithShape="1">
          <a:blip r:embed="rId4">
            <a:alphaModFix/>
          </a:blip>
          <a:srcRect b="0" l="0" r="0" t="0"/>
          <a:stretch/>
        </p:blipFill>
        <p:spPr>
          <a:xfrm>
            <a:off x="4927100" y="2079200"/>
            <a:ext cx="4025875" cy="4642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g126c61439d5_0_30"/>
          <p:cNvPicPr preferRelativeResize="0"/>
          <p:nvPr/>
        </p:nvPicPr>
        <p:blipFill>
          <a:blip r:embed="rId3">
            <a:alphaModFix/>
          </a:blip>
          <a:stretch>
            <a:fillRect/>
          </a:stretch>
        </p:blipFill>
        <p:spPr>
          <a:xfrm>
            <a:off x="1160825" y="574075"/>
            <a:ext cx="6822350" cy="6017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Midfoot</a:t>
            </a:r>
            <a:endParaRPr b="1"/>
          </a:p>
        </p:txBody>
      </p:sp>
      <p:cxnSp>
        <p:nvCxnSpPr>
          <p:cNvPr id="160" name="Google Shape;160;p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61" name="Google Shape;161;p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62" name="Google Shape;162;p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The Transverse Tarsal Joint is a combination of the talonavicular and calcaneocuboid joint</a:t>
            </a:r>
            <a:endParaRPr/>
          </a:p>
          <a:p>
            <a:pPr indent="-342900" lvl="0" marL="342900" rtl="0" algn="l">
              <a:spcBef>
                <a:spcPts val="640"/>
              </a:spcBef>
              <a:spcAft>
                <a:spcPts val="0"/>
              </a:spcAft>
              <a:buClr>
                <a:schemeClr val="dk1"/>
              </a:buClr>
              <a:buSzPts val="3200"/>
              <a:buChar char="•"/>
            </a:pPr>
            <a:r>
              <a:rPr lang="en-CA"/>
              <a:t> </a:t>
            </a:r>
            <a:r>
              <a:rPr i="1" lang="en-CA"/>
              <a:t>Pronation and Supination </a:t>
            </a:r>
            <a:r>
              <a:rPr lang="en-CA"/>
              <a:t>occur at this joint</a:t>
            </a:r>
            <a:endParaRPr/>
          </a:p>
          <a:p>
            <a:pPr indent="-285750" lvl="1" marL="742950" rtl="0" algn="l">
              <a:spcBef>
                <a:spcPts val="560"/>
              </a:spcBef>
              <a:spcAft>
                <a:spcPts val="0"/>
              </a:spcAft>
              <a:buClr>
                <a:schemeClr val="dk1"/>
              </a:buClr>
              <a:buSzPts val="2800"/>
              <a:buChar char="–"/>
            </a:pPr>
            <a:r>
              <a:rPr lang="en-CA"/>
              <a:t>Adds to pronation and supination happening at subtalar joint therefore helping to absorb rotary force of lower leg</a:t>
            </a:r>
            <a:endParaRPr/>
          </a:p>
          <a:p>
            <a:pPr indent="-285750" lvl="1" marL="742950" rtl="0" algn="l">
              <a:spcBef>
                <a:spcPts val="560"/>
              </a:spcBef>
              <a:spcAft>
                <a:spcPts val="0"/>
              </a:spcAft>
              <a:buClr>
                <a:schemeClr val="dk1"/>
              </a:buClr>
              <a:buSzPts val="2800"/>
              <a:buChar char="–"/>
            </a:pPr>
            <a:r>
              <a:rPr lang="en-CA"/>
              <a:t>Helps keep forefoot as flat as possible on the ground </a:t>
            </a:r>
            <a:endParaRPr/>
          </a:p>
          <a:p>
            <a:pPr indent="-2857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p:txBody>
      </p:sp>
    </p:spTree>
  </p:cSld>
  <p:clrMapOvr>
    <a:masterClrMapping/>
  </p:clrMapOvr>
  <p:transition spd="slow">
    <p:wipe dir="l"/>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Transverse Tarsal joint.jpg" id="169" name="Google Shape;169;p7"/>
          <p:cNvPicPr preferRelativeResize="0"/>
          <p:nvPr/>
        </p:nvPicPr>
        <p:blipFill rotWithShape="1">
          <a:blip r:embed="rId3">
            <a:alphaModFix/>
          </a:blip>
          <a:srcRect b="0" l="0" r="0" t="0"/>
          <a:stretch/>
        </p:blipFill>
        <p:spPr>
          <a:xfrm>
            <a:off x="93775" y="133148"/>
            <a:ext cx="4833325" cy="2926750"/>
          </a:xfrm>
          <a:prstGeom prst="rect">
            <a:avLst/>
          </a:prstGeom>
          <a:noFill/>
          <a:ln>
            <a:noFill/>
          </a:ln>
        </p:spPr>
      </p:pic>
      <p:pic>
        <p:nvPicPr>
          <p:cNvPr id="170" name="Google Shape;170;p7"/>
          <p:cNvPicPr preferRelativeResize="0"/>
          <p:nvPr/>
        </p:nvPicPr>
        <p:blipFill>
          <a:blip r:embed="rId4">
            <a:alphaModFix/>
          </a:blip>
          <a:stretch>
            <a:fillRect/>
          </a:stretch>
        </p:blipFill>
        <p:spPr>
          <a:xfrm>
            <a:off x="4572001" y="2466926"/>
            <a:ext cx="4529950" cy="4391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Midfoot</a:t>
            </a:r>
            <a:endParaRPr b="1"/>
          </a:p>
        </p:txBody>
      </p:sp>
      <p:cxnSp>
        <p:nvCxnSpPr>
          <p:cNvPr id="177" name="Google Shape;177;p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78" name="Google Shape;178;p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79" name="Google Shape;179;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Cuneonavicular, Intercuneiform, Cubonavicular &amp; Cuneocuboid Joints – allow small gliding movements which contribute to the flexibility of the foot</a:t>
            </a:r>
            <a:endParaRPr/>
          </a:p>
          <a:p>
            <a:pPr indent="-285750" lvl="1" marL="742950" rtl="0" algn="l">
              <a:spcBef>
                <a:spcPts val="560"/>
              </a:spcBef>
              <a:spcAft>
                <a:spcPts val="0"/>
              </a:spcAft>
              <a:buClr>
                <a:schemeClr val="dk1"/>
              </a:buClr>
              <a:buSzPts val="2800"/>
              <a:buChar char="–"/>
            </a:pPr>
            <a:r>
              <a:rPr i="1" lang="en-CA"/>
              <a:t>Stability and mobility</a:t>
            </a:r>
            <a:r>
              <a:rPr lang="en-CA"/>
              <a:t> of this area is related directly to the hindfoot. Hence why proper biomechanics at the hindfoot are essential to avoid faulty mechanisms leading to injury of the entire foot.</a:t>
            </a:r>
            <a:endParaRPr/>
          </a:p>
          <a:p>
            <a:pPr indent="-2857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p:txBody>
      </p:sp>
    </p:spTree>
  </p:cSld>
  <p:clrMapOvr>
    <a:masterClrMapping/>
  </p:clrMapOvr>
  <p:transition spd="slow">
    <p:wipe dir="l"/>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186" name="Google Shape;186;p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87" name="Google Shape;187;p9"/>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Midfoot Joints</a:t>
            </a:r>
            <a:endParaRPr b="0" i="0" sz="2800" u="none" cap="none" strike="noStrike">
              <a:solidFill>
                <a:schemeClr val="dk1"/>
              </a:solidFill>
              <a:latin typeface="Calibri"/>
              <a:ea typeface="Calibri"/>
              <a:cs typeface="Calibri"/>
              <a:sym typeface="Calibri"/>
            </a:endParaRPr>
          </a:p>
        </p:txBody>
      </p:sp>
      <p:pic>
        <p:nvPicPr>
          <p:cNvPr descr="Other Midfoot joints.jpg" id="188" name="Google Shape;188;p9"/>
          <p:cNvPicPr preferRelativeResize="0"/>
          <p:nvPr/>
        </p:nvPicPr>
        <p:blipFill rotWithShape="1">
          <a:blip r:embed="rId3">
            <a:alphaModFix/>
          </a:blip>
          <a:srcRect b="0" l="0" r="0" t="0"/>
          <a:stretch/>
        </p:blipFill>
        <p:spPr>
          <a:xfrm>
            <a:off x="1898650" y="1543050"/>
            <a:ext cx="5346700" cy="3771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Forefoot</a:t>
            </a:r>
            <a:endParaRPr b="1"/>
          </a:p>
        </p:txBody>
      </p:sp>
      <p:cxnSp>
        <p:nvCxnSpPr>
          <p:cNvPr id="195" name="Google Shape;195;p1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96" name="Google Shape;196;p1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97" name="Google Shape;197;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20000"/>
          </a:bodyPr>
          <a:lstStyle/>
          <a:p>
            <a:pPr indent="-285750" lvl="1" marL="742950" rtl="0" algn="l">
              <a:spcBef>
                <a:spcPts val="0"/>
              </a:spcBef>
              <a:spcAft>
                <a:spcPts val="0"/>
              </a:spcAft>
              <a:buClr>
                <a:schemeClr val="dk1"/>
              </a:buClr>
              <a:buSzPts val="2800"/>
              <a:buFont typeface="Arial"/>
              <a:buChar char="•"/>
            </a:pPr>
            <a:r>
              <a:rPr lang="en-CA"/>
              <a:t>The metatarsals and phalanges</a:t>
            </a:r>
            <a:endParaRPr/>
          </a:p>
          <a:p>
            <a:pPr indent="-285750" lvl="1" marL="742950" rtl="0" algn="l">
              <a:spcBef>
                <a:spcPts val="560"/>
              </a:spcBef>
              <a:spcAft>
                <a:spcPts val="0"/>
              </a:spcAft>
              <a:buClr>
                <a:schemeClr val="dk1"/>
              </a:buClr>
              <a:buSzPts val="2800"/>
              <a:buFont typeface="Arial"/>
              <a:buChar char="•"/>
            </a:pPr>
            <a:r>
              <a:rPr lang="en-CA"/>
              <a:t>Tarsometatarsals -  independent joint movements at each of the TMT joints allows the entire foot to undergo a </a:t>
            </a:r>
            <a:r>
              <a:rPr i="1" lang="en-CA"/>
              <a:t>pronation or supination</a:t>
            </a:r>
            <a:r>
              <a:rPr lang="en-CA"/>
              <a:t> twisting action to counteract what happens in the hindfoot and keep as much contact with the floor as possible</a:t>
            </a:r>
            <a:endParaRPr/>
          </a:p>
          <a:p>
            <a:pPr indent="-285750" lvl="1" marL="742950" rtl="0" algn="l">
              <a:spcBef>
                <a:spcPts val="560"/>
              </a:spcBef>
              <a:spcAft>
                <a:spcPts val="0"/>
              </a:spcAft>
              <a:buClr>
                <a:schemeClr val="dk1"/>
              </a:buClr>
              <a:buSzPts val="2800"/>
              <a:buFont typeface="Arial"/>
              <a:buChar char="•"/>
            </a:pPr>
            <a:r>
              <a:rPr lang="en-CA"/>
              <a:t>Metatarsophalangeal joints – allow </a:t>
            </a:r>
            <a:r>
              <a:rPr i="1" lang="en-CA"/>
              <a:t>flexion</a:t>
            </a:r>
            <a:r>
              <a:rPr lang="en-CA"/>
              <a:t>, </a:t>
            </a:r>
            <a:r>
              <a:rPr i="1" lang="en-CA"/>
              <a:t>extension &amp; adduction, abduction. </a:t>
            </a:r>
            <a:r>
              <a:rPr lang="en-CA"/>
              <a:t>Extension is more free than flexion, which allows for the metatarsal break in the foot as the heel lifts when walking.</a:t>
            </a:r>
            <a:endParaRPr/>
          </a:p>
          <a:p>
            <a:pPr indent="-107950" lvl="1" marL="742950" rtl="0" algn="l">
              <a:spcBef>
                <a:spcPts val="560"/>
              </a:spcBef>
              <a:spcAft>
                <a:spcPts val="0"/>
              </a:spcAft>
              <a:buClr>
                <a:schemeClr val="dk1"/>
              </a:buClr>
              <a:buSzPts val="2800"/>
              <a:buNone/>
            </a:pPr>
            <a:r>
              <a:t/>
            </a:r>
            <a:endParaRPr/>
          </a:p>
        </p:txBody>
      </p:sp>
    </p:spTree>
  </p:cSld>
  <p:clrMapOvr>
    <a:masterClrMapping/>
  </p:clrMapOvr>
  <p:transition spd="slow">
    <p:wipe dir="l"/>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animEffect filter="fade" transition="in">
                                      <p:cBhvr>
                                        <p:cTn dur="2000"/>
                                        <p:tgtEl>
                                          <p:spTgt spid="1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animEffect filter="fade" transition="in">
                                      <p:cBhvr>
                                        <p:cTn dur="2000"/>
                                        <p:tgtEl>
                                          <p:spTgt spid="1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animEffect filter="fade" transition="in">
                                      <p:cBhvr>
                                        <p:cTn dur="2000"/>
                                        <p:tgtEl>
                                          <p:spTgt spid="1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animEffect filter="fade" transition="in">
                                      <p:cBhvr>
                                        <p:cTn dur="2000"/>
                                        <p:tgtEl>
                                          <p:spTgt spid="19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04" name="Google Shape;204;p1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05" name="Google Shape;205;p11"/>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Metatarsophalangeal Joint</a:t>
            </a:r>
            <a:endParaRPr b="0" i="0" sz="2800" u="none" cap="none" strike="noStrike">
              <a:solidFill>
                <a:schemeClr val="dk1"/>
              </a:solidFill>
              <a:latin typeface="Calibri"/>
              <a:ea typeface="Calibri"/>
              <a:cs typeface="Calibri"/>
              <a:sym typeface="Calibri"/>
            </a:endParaRPr>
          </a:p>
        </p:txBody>
      </p:sp>
      <p:pic>
        <p:nvPicPr>
          <p:cNvPr descr="Metatarsophalangeal Joint.jpg" id="206" name="Google Shape;206;p11"/>
          <p:cNvPicPr preferRelativeResize="0"/>
          <p:nvPr/>
        </p:nvPicPr>
        <p:blipFill rotWithShape="1">
          <a:blip r:embed="rId3">
            <a:alphaModFix/>
          </a:blip>
          <a:srcRect b="0" l="0" r="0" t="0"/>
          <a:stretch/>
        </p:blipFill>
        <p:spPr>
          <a:xfrm>
            <a:off x="1981200" y="1726742"/>
            <a:ext cx="4794319" cy="315005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Forefoot</a:t>
            </a:r>
            <a:endParaRPr b="1"/>
          </a:p>
        </p:txBody>
      </p:sp>
      <p:cxnSp>
        <p:nvCxnSpPr>
          <p:cNvPr id="213" name="Google Shape;213;p1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14" name="Google Shape;214;p1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215" name="Google Shape;215;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285750" lvl="1" marL="742950" rtl="0" algn="l">
              <a:spcBef>
                <a:spcPts val="0"/>
              </a:spcBef>
              <a:spcAft>
                <a:spcPts val="0"/>
              </a:spcAft>
              <a:buClr>
                <a:schemeClr val="dk1"/>
              </a:buClr>
              <a:buSzPts val="2800"/>
              <a:buFont typeface="Arial"/>
              <a:buChar char="•"/>
            </a:pPr>
            <a:r>
              <a:rPr lang="en-CA"/>
              <a:t>Interphalangeal Joint – allows flexion/extension</a:t>
            </a:r>
            <a:endParaRPr/>
          </a:p>
          <a:p>
            <a:pPr indent="-228600" lvl="2" marL="1143000" rtl="0" algn="l">
              <a:spcBef>
                <a:spcPts val="480"/>
              </a:spcBef>
              <a:spcAft>
                <a:spcPts val="0"/>
              </a:spcAft>
              <a:buClr>
                <a:schemeClr val="dk1"/>
              </a:buClr>
              <a:buSzPts val="2400"/>
              <a:buChar char="•"/>
            </a:pPr>
            <a:r>
              <a:rPr lang="en-CA"/>
              <a:t>The toes smooth the transfer of weight onto the opposite foot during gait</a:t>
            </a:r>
            <a:endParaRPr/>
          </a:p>
          <a:p>
            <a:pPr indent="-228600" lvl="2" marL="1143000" rtl="0" algn="l">
              <a:spcBef>
                <a:spcPts val="480"/>
              </a:spcBef>
              <a:spcAft>
                <a:spcPts val="0"/>
              </a:spcAft>
              <a:buClr>
                <a:schemeClr val="dk1"/>
              </a:buClr>
              <a:buSzPts val="2400"/>
              <a:buChar char="•"/>
            </a:pPr>
            <a:r>
              <a:rPr lang="en-CA"/>
              <a:t>They help stabilize by pressing against the ground in standing</a:t>
            </a:r>
            <a:endParaRPr/>
          </a:p>
          <a:p>
            <a:pPr indent="-228600" lvl="2" marL="1143000" rtl="0" algn="l">
              <a:spcBef>
                <a:spcPts val="480"/>
              </a:spcBef>
              <a:spcAft>
                <a:spcPts val="0"/>
              </a:spcAft>
              <a:buClr>
                <a:schemeClr val="dk1"/>
              </a:buClr>
              <a:buSzPts val="2400"/>
              <a:buChar char="•"/>
            </a:pPr>
            <a:r>
              <a:rPr lang="en-CA"/>
              <a:t>The big toe takes the greatest load during the push-off portion of gait, with 40% of the body weight on the other 4 toes, making them important for stability</a:t>
            </a:r>
            <a:endParaRPr/>
          </a:p>
        </p:txBody>
      </p:sp>
    </p:spTree>
  </p:cSld>
  <p:clrMapOvr>
    <a:masterClrMapping/>
  </p:clrMapOvr>
  <p:transition spd="slow">
    <p:wipe dir="l"/>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g126c61439d5_0_14"/>
          <p:cNvPicPr preferRelativeResize="0"/>
          <p:nvPr/>
        </p:nvPicPr>
        <p:blipFill>
          <a:blip r:embed="rId3">
            <a:alphaModFix/>
          </a:blip>
          <a:stretch>
            <a:fillRect/>
          </a:stretch>
        </p:blipFill>
        <p:spPr>
          <a:xfrm>
            <a:off x="2385529" y="672979"/>
            <a:ext cx="4372950" cy="5741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28" name="Google Shape;228;p1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29" name="Google Shape;229;p13"/>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Push-off Portion of Gait</a:t>
            </a:r>
            <a:endParaRPr b="0" i="0" sz="2800" u="none" cap="none" strike="noStrike">
              <a:solidFill>
                <a:schemeClr val="dk1"/>
              </a:solidFill>
              <a:latin typeface="Calibri"/>
              <a:ea typeface="Calibri"/>
              <a:cs typeface="Calibri"/>
              <a:sym typeface="Calibri"/>
            </a:endParaRPr>
          </a:p>
        </p:txBody>
      </p:sp>
      <p:pic>
        <p:nvPicPr>
          <p:cNvPr descr="Propulsion phase of gait.jpg" id="230" name="Google Shape;230;p13"/>
          <p:cNvPicPr preferRelativeResize="0"/>
          <p:nvPr/>
        </p:nvPicPr>
        <p:blipFill rotWithShape="1">
          <a:blip r:embed="rId3">
            <a:alphaModFix/>
          </a:blip>
          <a:srcRect b="0" l="0" r="0" t="0"/>
          <a:stretch/>
        </p:blipFill>
        <p:spPr>
          <a:xfrm>
            <a:off x="2895600" y="1853588"/>
            <a:ext cx="3622431" cy="34042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a:t>Medial Longitudinal Arch – Highly elastic, contributes greatly to shock absorption</a:t>
            </a:r>
            <a:endParaRPr/>
          </a:p>
          <a:p>
            <a:pPr indent="-177800" lvl="0" marL="0" rtl="0" algn="l">
              <a:spcBef>
                <a:spcPts val="560"/>
              </a:spcBef>
              <a:spcAft>
                <a:spcPts val="0"/>
              </a:spcAft>
              <a:buClr>
                <a:schemeClr val="dk1"/>
              </a:buClr>
              <a:buSzPts val="2800"/>
              <a:buChar char="•"/>
            </a:pPr>
            <a:r>
              <a:rPr lang="en-CA" sz="2800"/>
              <a:t>Lateral Longitudinal Arch – makes contact with ground during gait, supports during weightbearing</a:t>
            </a:r>
            <a:endParaRPr sz="2800"/>
          </a:p>
          <a:p>
            <a:pPr indent="-177800" lvl="0" marL="0" rtl="0" algn="l">
              <a:spcBef>
                <a:spcPts val="560"/>
              </a:spcBef>
              <a:spcAft>
                <a:spcPts val="0"/>
              </a:spcAft>
              <a:buClr>
                <a:schemeClr val="dk1"/>
              </a:buClr>
              <a:buSzPts val="2800"/>
              <a:buChar char="•"/>
            </a:pPr>
            <a:r>
              <a:rPr lang="en-CA" sz="2800"/>
              <a:t>Transverse arch – provides significant support in weightbearing</a:t>
            </a:r>
            <a:endParaRPr sz="2800"/>
          </a:p>
          <a:p>
            <a:pPr indent="-177800" lvl="0" marL="0" rtl="0" algn="l">
              <a:spcBef>
                <a:spcPts val="560"/>
              </a:spcBef>
              <a:spcAft>
                <a:spcPts val="0"/>
              </a:spcAft>
              <a:buClr>
                <a:schemeClr val="dk1"/>
              </a:buClr>
              <a:buSzPts val="2800"/>
              <a:buChar char="•"/>
            </a:pPr>
            <a:r>
              <a:rPr lang="en-CA" sz="2800"/>
              <a:t>Tibialis Posterior is the only extrinsic (Def: It’s origin is not close to the moving part-www.merriam-webster.com,) muscle that contributes significantly to arch support</a:t>
            </a:r>
            <a:endParaRPr/>
          </a:p>
          <a:p>
            <a:pPr indent="0" lvl="0" marL="0" rtl="0" algn="l">
              <a:spcBef>
                <a:spcPts val="560"/>
              </a:spcBef>
              <a:spcAft>
                <a:spcPts val="0"/>
              </a:spcAft>
              <a:buClr>
                <a:schemeClr val="dk1"/>
              </a:buClr>
              <a:buSzPts val="2800"/>
              <a:buNone/>
            </a:pPr>
            <a:r>
              <a:t/>
            </a:r>
            <a:endParaRPr sz="2800"/>
          </a:p>
        </p:txBody>
      </p:sp>
      <p:sp>
        <p:nvSpPr>
          <p:cNvPr id="237" name="Google Shape;237;p1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 Arches of the Foot</a:t>
            </a:r>
            <a:endParaRPr b="1"/>
          </a:p>
        </p:txBody>
      </p:sp>
      <p:cxnSp>
        <p:nvCxnSpPr>
          <p:cNvPr id="238" name="Google Shape;238;p1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39" name="Google Shape;239;p1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xEl>
                                              <p:pRg end="0" st="0"/>
                                            </p:txEl>
                                          </p:spTgt>
                                        </p:tgtEl>
                                        <p:attrNameLst>
                                          <p:attrName>style.visibility</p:attrName>
                                        </p:attrNameLst>
                                      </p:cBhvr>
                                      <p:to>
                                        <p:strVal val="visible"/>
                                      </p:to>
                                    </p:set>
                                    <p:animEffect filter="fade" transition="in">
                                      <p:cBhvr>
                                        <p:cTn dur="1000"/>
                                        <p:tgtEl>
                                          <p:spTgt spid="23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xEl>
                                              <p:pRg end="1" st="1"/>
                                            </p:txEl>
                                          </p:spTgt>
                                        </p:tgtEl>
                                        <p:attrNameLst>
                                          <p:attrName>style.visibility</p:attrName>
                                        </p:attrNameLst>
                                      </p:cBhvr>
                                      <p:to>
                                        <p:strVal val="visible"/>
                                      </p:to>
                                    </p:set>
                                    <p:animEffect filter="fade" transition="in">
                                      <p:cBhvr>
                                        <p:cTn dur="1000"/>
                                        <p:tgtEl>
                                          <p:spTgt spid="23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xEl>
                                              <p:pRg end="2" st="2"/>
                                            </p:txEl>
                                          </p:spTgt>
                                        </p:tgtEl>
                                        <p:attrNameLst>
                                          <p:attrName>style.visibility</p:attrName>
                                        </p:attrNameLst>
                                      </p:cBhvr>
                                      <p:to>
                                        <p:strVal val="visible"/>
                                      </p:to>
                                    </p:set>
                                    <p:animEffect filter="fade" transition="in">
                                      <p:cBhvr>
                                        <p:cTn dur="1000"/>
                                        <p:tgtEl>
                                          <p:spTgt spid="23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xEl>
                                              <p:pRg end="3" st="3"/>
                                            </p:txEl>
                                          </p:spTgt>
                                        </p:tgtEl>
                                        <p:attrNameLst>
                                          <p:attrName>style.visibility</p:attrName>
                                        </p:attrNameLst>
                                      </p:cBhvr>
                                      <p:to>
                                        <p:strVal val="visible"/>
                                      </p:to>
                                    </p:set>
                                    <p:animEffect filter="fade" transition="in">
                                      <p:cBhvr>
                                        <p:cTn dur="1000"/>
                                        <p:tgtEl>
                                          <p:spTgt spid="23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xEl>
                                              <p:pRg end="4" st="4"/>
                                            </p:txEl>
                                          </p:spTgt>
                                        </p:tgtEl>
                                        <p:attrNameLst>
                                          <p:attrName>style.visibility</p:attrName>
                                        </p:attrNameLst>
                                      </p:cBhvr>
                                      <p:to>
                                        <p:strVal val="visible"/>
                                      </p:to>
                                    </p:set>
                                    <p:animEffect filter="fade" transition="in">
                                      <p:cBhvr>
                                        <p:cTn dur="1000"/>
                                        <p:tgtEl>
                                          <p:spTgt spid="23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g126c61439d5_0_35"/>
          <p:cNvPicPr preferRelativeResize="0"/>
          <p:nvPr/>
        </p:nvPicPr>
        <p:blipFill>
          <a:blip r:embed="rId3">
            <a:alphaModFix/>
          </a:blip>
          <a:stretch>
            <a:fillRect/>
          </a:stretch>
        </p:blipFill>
        <p:spPr>
          <a:xfrm>
            <a:off x="457200" y="978080"/>
            <a:ext cx="7980952" cy="4526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52" name="Google Shape;252;p1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53" name="Google Shape;253;p16"/>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Plantar Fascia</a:t>
            </a:r>
            <a:endParaRPr b="0" i="0" sz="2800" u="none" cap="none" strike="noStrike">
              <a:solidFill>
                <a:schemeClr val="dk1"/>
              </a:solidFill>
              <a:latin typeface="Calibri"/>
              <a:ea typeface="Calibri"/>
              <a:cs typeface="Calibri"/>
              <a:sym typeface="Calibri"/>
            </a:endParaRPr>
          </a:p>
        </p:txBody>
      </p:sp>
      <p:pic>
        <p:nvPicPr>
          <p:cNvPr descr="Plantar fascia.jpg" id="254" name="Google Shape;254;p16"/>
          <p:cNvPicPr preferRelativeResize="0"/>
          <p:nvPr/>
        </p:nvPicPr>
        <p:blipFill rotWithShape="1">
          <a:blip r:embed="rId3">
            <a:alphaModFix/>
          </a:blip>
          <a:srcRect b="0" l="0" r="0" t="0"/>
          <a:stretch/>
        </p:blipFill>
        <p:spPr>
          <a:xfrm>
            <a:off x="2971800" y="1600200"/>
            <a:ext cx="2857500" cy="4381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Arches &amp; Plantar Fascia</a:t>
            </a:r>
            <a:endParaRPr b="1"/>
          </a:p>
        </p:txBody>
      </p:sp>
      <p:sp>
        <p:nvSpPr>
          <p:cNvPr id="261" name="Google Shape;261;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Although the shape of the bones provide some stability to the arches, by far the most important support structures are:</a:t>
            </a:r>
            <a:endParaRPr/>
          </a:p>
          <a:p>
            <a:pPr indent="-285750" lvl="1" marL="742950" rtl="0" algn="l">
              <a:spcBef>
                <a:spcPts val="560"/>
              </a:spcBef>
              <a:spcAft>
                <a:spcPts val="0"/>
              </a:spcAft>
              <a:buClr>
                <a:schemeClr val="dk1"/>
              </a:buClr>
              <a:buSzPts val="2800"/>
              <a:buChar char="–"/>
            </a:pPr>
            <a:r>
              <a:rPr lang="en-CA"/>
              <a:t>The plantar ligaments</a:t>
            </a:r>
            <a:endParaRPr/>
          </a:p>
          <a:p>
            <a:pPr indent="-285750" lvl="1" marL="742950" rtl="0" algn="l">
              <a:spcBef>
                <a:spcPts val="560"/>
              </a:spcBef>
              <a:spcAft>
                <a:spcPts val="0"/>
              </a:spcAft>
              <a:buClr>
                <a:schemeClr val="dk1"/>
              </a:buClr>
              <a:buSzPts val="2800"/>
              <a:buChar char="–"/>
            </a:pPr>
            <a:r>
              <a:rPr lang="en-CA"/>
              <a:t>The plantar musculature</a:t>
            </a:r>
            <a:endParaRPr/>
          </a:p>
          <a:p>
            <a:pPr indent="-285750" lvl="1" marL="742950" rtl="0" algn="l">
              <a:spcBef>
                <a:spcPts val="560"/>
              </a:spcBef>
              <a:spcAft>
                <a:spcPts val="0"/>
              </a:spcAft>
              <a:buClr>
                <a:schemeClr val="dk1"/>
              </a:buClr>
              <a:buSzPts val="2800"/>
              <a:buChar char="–"/>
            </a:pPr>
            <a:r>
              <a:rPr lang="en-CA"/>
              <a:t>The plantar fascia - a spring-like structure which not only supports the arches, but protects other structures of the foot. It is most important in supporting the medial arch in the end part of the stance phase of gait</a:t>
            </a:r>
            <a:endParaRPr/>
          </a:p>
          <a:p>
            <a:pPr indent="-107950" lvl="1" marL="742950" rtl="0" algn="l">
              <a:spcBef>
                <a:spcPts val="560"/>
              </a:spcBef>
              <a:spcAft>
                <a:spcPts val="0"/>
              </a:spcAft>
              <a:buClr>
                <a:schemeClr val="dk1"/>
              </a:buClr>
              <a:buSzPts val="2800"/>
              <a:buNone/>
            </a:pPr>
            <a:r>
              <a:t/>
            </a:r>
            <a:endParaRPr/>
          </a:p>
        </p:txBody>
      </p:sp>
      <p:sp>
        <p:nvSpPr>
          <p:cNvPr id="262" name="Google Shape;262;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63" name="Google Shape;263;p1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t>Major source of propulsion</a:t>
            </a:r>
            <a:endParaRPr/>
          </a:p>
          <a:p>
            <a:pPr indent="-342900" lvl="0" marL="342900" rtl="0" algn="l">
              <a:spcBef>
                <a:spcPts val="560"/>
              </a:spcBef>
              <a:spcAft>
                <a:spcPts val="0"/>
              </a:spcAft>
              <a:buClr>
                <a:schemeClr val="dk1"/>
              </a:buClr>
              <a:buSzPts val="2800"/>
              <a:buChar char="•"/>
            </a:pPr>
            <a:r>
              <a:rPr lang="en-CA" sz="2800"/>
              <a:t>Must have ability to adjust to various ground surfaces and speeds of movement</a:t>
            </a:r>
            <a:endParaRPr/>
          </a:p>
          <a:p>
            <a:pPr indent="-342900" lvl="0" marL="342900" rtl="0" algn="l">
              <a:spcBef>
                <a:spcPts val="560"/>
              </a:spcBef>
              <a:spcAft>
                <a:spcPts val="0"/>
              </a:spcAft>
              <a:buClr>
                <a:schemeClr val="dk1"/>
              </a:buClr>
              <a:buSzPts val="2800"/>
              <a:buChar char="•"/>
            </a:pPr>
            <a:r>
              <a:rPr lang="en-CA" sz="2800"/>
              <a:t>Both flexibility and rigidity are important for optimal function</a:t>
            </a:r>
            <a:endParaRPr/>
          </a:p>
          <a:p>
            <a:pPr indent="-165100" lvl="0" marL="342900" rtl="0" algn="l">
              <a:spcBef>
                <a:spcPts val="560"/>
              </a:spcBef>
              <a:spcAft>
                <a:spcPts val="0"/>
              </a:spcAft>
              <a:buClr>
                <a:schemeClr val="dk1"/>
              </a:buClr>
              <a:buSzPts val="2800"/>
              <a:buNone/>
            </a:pPr>
            <a:r>
              <a:t/>
            </a:r>
            <a:endParaRPr sz="2800"/>
          </a:p>
          <a:p>
            <a:pPr indent="0" lvl="1" marL="0" rtl="0" algn="l">
              <a:spcBef>
                <a:spcPts val="800"/>
              </a:spcBef>
              <a:spcAft>
                <a:spcPts val="0"/>
              </a:spcAft>
              <a:buClr>
                <a:schemeClr val="dk1"/>
              </a:buClr>
              <a:buSzPts val="2400"/>
              <a:buNone/>
            </a:pPr>
            <a:r>
              <a:t/>
            </a:r>
            <a:endParaRPr b="1" sz="2400"/>
          </a:p>
          <a:p>
            <a:pPr indent="0" lvl="0" marL="0" rtl="0" algn="l">
              <a:spcBef>
                <a:spcPts val="560"/>
              </a:spcBef>
              <a:spcAft>
                <a:spcPts val="0"/>
              </a:spcAft>
              <a:buClr>
                <a:schemeClr val="dk1"/>
              </a:buClr>
              <a:buSzPts val="2800"/>
              <a:buNone/>
            </a:pPr>
            <a:r>
              <a:t/>
            </a:r>
            <a:endParaRPr b="1" sz="2800">
              <a:latin typeface="Arial Rounded"/>
              <a:ea typeface="Arial Rounded"/>
              <a:cs typeface="Arial Rounded"/>
              <a:sym typeface="Arial Rounded"/>
            </a:endParaRPr>
          </a:p>
        </p:txBody>
      </p:sp>
      <p:sp>
        <p:nvSpPr>
          <p:cNvPr id="270" name="Google Shape;270;p1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Ideal function of Foot and Ankle</a:t>
            </a:r>
            <a:endParaRPr b="1"/>
          </a:p>
        </p:txBody>
      </p:sp>
      <p:cxnSp>
        <p:nvCxnSpPr>
          <p:cNvPr id="271" name="Google Shape;271;p1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72" name="Google Shape;272;p1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Dysfunctions of the Ankle &amp; Foot</a:t>
            </a:r>
            <a:endParaRPr b="1"/>
          </a:p>
        </p:txBody>
      </p:sp>
      <p:cxnSp>
        <p:nvCxnSpPr>
          <p:cNvPr id="279" name="Google Shape;279;p1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80" name="Google Shape;280;p1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281" name="Google Shape;281;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Clr>
                <a:schemeClr val="dk1"/>
              </a:buClr>
              <a:buSzPts val="3200"/>
              <a:buChar char="•"/>
            </a:pPr>
            <a:r>
              <a:rPr lang="en-CA"/>
              <a:t>Achilles Tendinopathy</a:t>
            </a:r>
            <a:endParaRPr/>
          </a:p>
          <a:p>
            <a:pPr indent="-342900" lvl="0" marL="342900" rtl="0" algn="l">
              <a:spcBef>
                <a:spcPts val="640"/>
              </a:spcBef>
              <a:spcAft>
                <a:spcPts val="0"/>
              </a:spcAft>
              <a:buClr>
                <a:schemeClr val="dk1"/>
              </a:buClr>
              <a:buSzPts val="3200"/>
              <a:buChar char="•"/>
            </a:pPr>
            <a:r>
              <a:rPr lang="en-CA"/>
              <a:t>Compartment Syndrome</a:t>
            </a:r>
            <a:endParaRPr/>
          </a:p>
          <a:p>
            <a:pPr indent="-342900" lvl="0" marL="342900" rtl="0" algn="l">
              <a:spcBef>
                <a:spcPts val="640"/>
              </a:spcBef>
              <a:spcAft>
                <a:spcPts val="0"/>
              </a:spcAft>
              <a:buClr>
                <a:schemeClr val="dk1"/>
              </a:buClr>
              <a:buSzPts val="3200"/>
              <a:buChar char="•"/>
            </a:pPr>
            <a:r>
              <a:rPr lang="en-CA"/>
              <a:t>Shin Splints (inflammation)</a:t>
            </a:r>
            <a:endParaRPr/>
          </a:p>
          <a:p>
            <a:pPr indent="-342900" lvl="0" marL="342900" rtl="0" algn="l">
              <a:spcBef>
                <a:spcPts val="640"/>
              </a:spcBef>
              <a:spcAft>
                <a:spcPts val="0"/>
              </a:spcAft>
              <a:buClr>
                <a:schemeClr val="dk1"/>
              </a:buClr>
              <a:buSzPts val="3200"/>
              <a:buChar char="•"/>
            </a:pPr>
            <a:r>
              <a:rPr lang="en-CA"/>
              <a:t>Plantar Fasciitis</a:t>
            </a:r>
            <a:endParaRPr/>
          </a:p>
          <a:p>
            <a:pPr indent="-342900" lvl="0" marL="342900" rtl="0" algn="l">
              <a:spcBef>
                <a:spcPts val="640"/>
              </a:spcBef>
              <a:spcAft>
                <a:spcPts val="0"/>
              </a:spcAft>
              <a:buClr>
                <a:schemeClr val="dk1"/>
              </a:buClr>
              <a:buSzPts val="3200"/>
              <a:buChar char="•"/>
            </a:pPr>
            <a:r>
              <a:rPr lang="en-CA"/>
              <a:t>Hallux Valgus (Bunions)</a:t>
            </a:r>
            <a:endParaRPr/>
          </a:p>
          <a:p>
            <a:pPr indent="-342900" lvl="0" marL="342900" rtl="0" algn="l">
              <a:spcBef>
                <a:spcPts val="640"/>
              </a:spcBef>
              <a:spcAft>
                <a:spcPts val="0"/>
              </a:spcAft>
              <a:buClr>
                <a:schemeClr val="dk1"/>
              </a:buClr>
              <a:buSzPts val="3200"/>
              <a:buChar char="•"/>
            </a:pPr>
            <a:r>
              <a:rPr lang="en-CA"/>
              <a:t>Bone</a:t>
            </a:r>
            <a:endParaRPr/>
          </a:p>
          <a:p>
            <a:pPr indent="0" lvl="0" marL="0" rtl="0" algn="l">
              <a:spcBef>
                <a:spcPts val="640"/>
              </a:spcBef>
              <a:spcAft>
                <a:spcPts val="0"/>
              </a:spcAft>
              <a:buNone/>
            </a:pPr>
            <a:r>
              <a:t/>
            </a:r>
            <a:endParaRPr/>
          </a:p>
          <a:p>
            <a:pPr indent="0" lvl="0" marL="0" rtl="0" algn="l">
              <a:spcBef>
                <a:spcPts val="640"/>
              </a:spcBef>
              <a:spcAft>
                <a:spcPts val="0"/>
              </a:spcAft>
              <a:buNone/>
            </a:pPr>
            <a:r>
              <a:rPr lang="en-CA"/>
              <a:t>What is difference</a:t>
            </a:r>
            <a:r>
              <a:rPr lang="en-CA"/>
              <a:t> b/w compartment syndrome and shin splints?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t>The achilles tendon is the thickest &amp; strongest tendon in the body. It is a combined tendon of the gastrocnemius, soleus and plantaris muscles.</a:t>
            </a:r>
            <a:endParaRPr/>
          </a:p>
          <a:p>
            <a:pPr indent="-342900" lvl="0" marL="342900" rtl="0" algn="l">
              <a:spcBef>
                <a:spcPts val="560"/>
              </a:spcBef>
              <a:spcAft>
                <a:spcPts val="0"/>
              </a:spcAft>
              <a:buClr>
                <a:schemeClr val="dk1"/>
              </a:buClr>
              <a:buSzPts val="2800"/>
              <a:buChar char="•"/>
            </a:pPr>
            <a:r>
              <a:rPr lang="en-CA" sz="2800"/>
              <a:t>Tendinopathy is an injury to the tendon causing pain and swelling, which makes it difficult to move. Tendinopathy can be either a:</a:t>
            </a:r>
            <a:endParaRPr/>
          </a:p>
          <a:p>
            <a:pPr indent="-285750" lvl="1" marL="742950" rtl="0" algn="l">
              <a:spcBef>
                <a:spcPts val="480"/>
              </a:spcBef>
              <a:spcAft>
                <a:spcPts val="0"/>
              </a:spcAft>
              <a:buClr>
                <a:schemeClr val="dk1"/>
              </a:buClr>
              <a:buSzPts val="2400"/>
              <a:buChar char="–"/>
            </a:pPr>
            <a:r>
              <a:rPr lang="en-CA" sz="2400"/>
              <a:t> Tendonitis—inflammation of the tendon or a </a:t>
            </a:r>
            <a:endParaRPr/>
          </a:p>
          <a:p>
            <a:pPr indent="-285750" lvl="1" marL="742950" rtl="0" algn="l">
              <a:spcBef>
                <a:spcPts val="480"/>
              </a:spcBef>
              <a:spcAft>
                <a:spcPts val="0"/>
              </a:spcAft>
              <a:buClr>
                <a:schemeClr val="dk1"/>
              </a:buClr>
              <a:buSzPts val="2400"/>
              <a:buChar char="–"/>
            </a:pPr>
            <a:r>
              <a:rPr lang="en-CA" sz="2400"/>
              <a:t>Tendinosis—tiny tears in the tendon with no significant inflammation</a:t>
            </a:r>
            <a:endParaRPr sz="2800"/>
          </a:p>
          <a:p>
            <a:pPr indent="0" lvl="0" marL="0" rtl="0" algn="l">
              <a:spcBef>
                <a:spcPts val="560"/>
              </a:spcBef>
              <a:spcAft>
                <a:spcPts val="0"/>
              </a:spcAft>
              <a:buClr>
                <a:schemeClr val="dk1"/>
              </a:buClr>
              <a:buSzPts val="2800"/>
              <a:buNone/>
            </a:pPr>
            <a:r>
              <a:t/>
            </a:r>
            <a:endParaRPr sz="2800"/>
          </a:p>
        </p:txBody>
      </p:sp>
      <p:sp>
        <p:nvSpPr>
          <p:cNvPr id="288" name="Google Shape;288;p1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Achilles Tendinopathy</a:t>
            </a:r>
            <a:endParaRPr b="1"/>
          </a:p>
        </p:txBody>
      </p:sp>
      <p:cxnSp>
        <p:nvCxnSpPr>
          <p:cNvPr id="289" name="Google Shape;289;p1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90" name="Google Shape;290;p1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Achilles tendinosis.jpg" id="297" name="Google Shape;297;p20"/>
          <p:cNvPicPr preferRelativeResize="0"/>
          <p:nvPr/>
        </p:nvPicPr>
        <p:blipFill rotWithShape="1">
          <a:blip r:embed="rId3">
            <a:alphaModFix/>
          </a:blip>
          <a:srcRect b="0" l="0" r="0" t="0"/>
          <a:stretch/>
        </p:blipFill>
        <p:spPr>
          <a:xfrm>
            <a:off x="4572000" y="3429000"/>
            <a:ext cx="4529481" cy="3392750"/>
          </a:xfrm>
          <a:prstGeom prst="rect">
            <a:avLst/>
          </a:prstGeom>
          <a:noFill/>
          <a:ln>
            <a:noFill/>
          </a:ln>
        </p:spPr>
      </p:pic>
      <p:pic>
        <p:nvPicPr>
          <p:cNvPr descr="Achilles Tendonitis.jpg" id="298" name="Google Shape;298;p20"/>
          <p:cNvPicPr preferRelativeResize="0"/>
          <p:nvPr/>
        </p:nvPicPr>
        <p:blipFill rotWithShape="1">
          <a:blip r:embed="rId4">
            <a:alphaModFix/>
          </a:blip>
          <a:srcRect b="0" l="0" r="0" t="0"/>
          <a:stretch/>
        </p:blipFill>
        <p:spPr>
          <a:xfrm>
            <a:off x="0" y="36250"/>
            <a:ext cx="4732000" cy="339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1"/>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b="1" lang="en-CA" sz="2800">
                <a:latin typeface="Arial Rounded"/>
                <a:ea typeface="Arial Rounded"/>
                <a:cs typeface="Arial Rounded"/>
                <a:sym typeface="Arial Rounded"/>
              </a:rPr>
              <a:t> </a:t>
            </a:r>
            <a:r>
              <a:rPr lang="en-CA" sz="2800"/>
              <a:t>Causes: - </a:t>
            </a:r>
            <a:r>
              <a:rPr lang="en-CA" sz="2400"/>
              <a:t>improper training; too much too soon</a:t>
            </a:r>
            <a:endParaRPr/>
          </a:p>
          <a:p>
            <a:pPr indent="-152400" lvl="3" marL="1257300" rtl="0" algn="l">
              <a:spcBef>
                <a:spcPts val="480"/>
              </a:spcBef>
              <a:spcAft>
                <a:spcPts val="0"/>
              </a:spcAft>
              <a:buClr>
                <a:schemeClr val="dk1"/>
              </a:buClr>
              <a:buSzPts val="2400"/>
              <a:buChar char="–"/>
            </a:pPr>
            <a:r>
              <a:rPr lang="en-CA" sz="2400"/>
              <a:t>A single event involving a violent muscle action, such as a sprint</a:t>
            </a:r>
            <a:endParaRPr/>
          </a:p>
          <a:p>
            <a:pPr indent="-152400" lvl="3" marL="1257300" rtl="0" algn="l">
              <a:spcBef>
                <a:spcPts val="480"/>
              </a:spcBef>
              <a:spcAft>
                <a:spcPts val="0"/>
              </a:spcAft>
              <a:buClr>
                <a:schemeClr val="dk1"/>
              </a:buClr>
              <a:buSzPts val="2400"/>
              <a:buChar char="–"/>
            </a:pPr>
            <a:r>
              <a:rPr lang="en-CA" sz="2400"/>
              <a:t>improper footwear</a:t>
            </a:r>
            <a:endParaRPr/>
          </a:p>
          <a:p>
            <a:pPr indent="-152400" lvl="3" marL="1257300" rtl="0" algn="l">
              <a:spcBef>
                <a:spcPts val="480"/>
              </a:spcBef>
              <a:spcAft>
                <a:spcPts val="0"/>
              </a:spcAft>
              <a:buClr>
                <a:schemeClr val="dk1"/>
              </a:buClr>
              <a:buSzPts val="2400"/>
              <a:buChar char="–"/>
            </a:pPr>
            <a:r>
              <a:rPr lang="en-CA" sz="2400"/>
              <a:t>Excessive pronation</a:t>
            </a:r>
            <a:endParaRPr sz="2400"/>
          </a:p>
          <a:p>
            <a:pPr indent="-152400" lvl="3" marL="1257300" rtl="0" algn="l">
              <a:spcBef>
                <a:spcPts val="480"/>
              </a:spcBef>
              <a:spcAft>
                <a:spcPts val="0"/>
              </a:spcAft>
              <a:buClr>
                <a:schemeClr val="dk1"/>
              </a:buClr>
              <a:buSzPts val="2400"/>
              <a:buChar char="–"/>
            </a:pPr>
            <a:r>
              <a:rPr lang="en-CA" sz="2400"/>
              <a:t>Calf weakness or tightness causing restriction in dorsiflexion</a:t>
            </a:r>
            <a:endParaRPr sz="2400"/>
          </a:p>
          <a:p>
            <a:pPr indent="-152400" lvl="3" marL="1257300" rtl="0" algn="l">
              <a:spcBef>
                <a:spcPts val="480"/>
              </a:spcBef>
              <a:spcAft>
                <a:spcPts val="0"/>
              </a:spcAft>
              <a:buClr>
                <a:schemeClr val="dk1"/>
              </a:buClr>
              <a:buSzPts val="2400"/>
              <a:buChar char="–"/>
            </a:pPr>
            <a:r>
              <a:rPr lang="en-CA" sz="2400"/>
              <a:t>If not treated can result in full rupture of the tendon</a:t>
            </a:r>
            <a:endParaRPr sz="2400"/>
          </a:p>
        </p:txBody>
      </p:sp>
      <p:sp>
        <p:nvSpPr>
          <p:cNvPr id="305" name="Google Shape;305;p2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Achilles Tendinopathy</a:t>
            </a:r>
            <a:endParaRPr b="1"/>
          </a:p>
        </p:txBody>
      </p:sp>
      <p:cxnSp>
        <p:nvCxnSpPr>
          <p:cNvPr id="306" name="Google Shape;306;p2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07" name="Google Shape;307;p2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2"/>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a:t>
            </a:r>
            <a:endParaRPr/>
          </a:p>
          <a:p>
            <a:pPr indent="-152400" lvl="1" marL="400050" rtl="0" algn="l">
              <a:spcBef>
                <a:spcPts val="480"/>
              </a:spcBef>
              <a:spcAft>
                <a:spcPts val="0"/>
              </a:spcAft>
              <a:buClr>
                <a:schemeClr val="dk1"/>
              </a:buClr>
              <a:buSzPts val="2400"/>
              <a:buChar char="–"/>
            </a:pPr>
            <a:r>
              <a:rPr lang="en-CA" sz="2400"/>
              <a:t>Work on eccentric strengthening</a:t>
            </a:r>
            <a:endParaRPr/>
          </a:p>
          <a:p>
            <a:pPr indent="-152400" lvl="1" marL="400050" rtl="0" algn="l">
              <a:spcBef>
                <a:spcPts val="480"/>
              </a:spcBef>
              <a:spcAft>
                <a:spcPts val="0"/>
              </a:spcAft>
              <a:buClr>
                <a:schemeClr val="dk1"/>
              </a:buClr>
              <a:buSzPts val="2400"/>
              <a:buChar char="–"/>
            </a:pPr>
            <a:r>
              <a:rPr lang="en-CA" sz="2400"/>
              <a:t>Emphasize heel drops with extended and bent knees</a:t>
            </a:r>
            <a:endParaRPr/>
          </a:p>
          <a:p>
            <a:pPr indent="-152400" lvl="1" marL="400050" rtl="0" algn="l">
              <a:spcBef>
                <a:spcPts val="480"/>
              </a:spcBef>
              <a:spcAft>
                <a:spcPts val="0"/>
              </a:spcAft>
              <a:buClr>
                <a:schemeClr val="dk1"/>
              </a:buClr>
              <a:buSzPts val="2400"/>
              <a:buChar char="–"/>
            </a:pPr>
            <a:r>
              <a:rPr lang="en-CA" sz="2400"/>
              <a:t>Ankle exercises using a flex band</a:t>
            </a:r>
            <a:endParaRPr/>
          </a:p>
          <a:p>
            <a:pPr indent="-152400" lvl="1" marL="400050" rtl="0" algn="l">
              <a:spcBef>
                <a:spcPts val="480"/>
              </a:spcBef>
              <a:spcAft>
                <a:spcPts val="0"/>
              </a:spcAft>
              <a:buClr>
                <a:schemeClr val="dk1"/>
              </a:buClr>
              <a:buSzPts val="2400"/>
              <a:buChar char="–"/>
            </a:pPr>
            <a:r>
              <a:rPr lang="en-CA" sz="2400"/>
              <a:t>Client may feel pain with exercises at first, avoid increasing load until previous exercise can be done pain-free</a:t>
            </a:r>
            <a:endParaRPr/>
          </a:p>
          <a:p>
            <a:pPr indent="-152400" lvl="1" marL="400050" rtl="0" algn="l">
              <a:spcBef>
                <a:spcPts val="480"/>
              </a:spcBef>
              <a:spcAft>
                <a:spcPts val="0"/>
              </a:spcAft>
              <a:buClr>
                <a:schemeClr val="dk1"/>
              </a:buClr>
              <a:buSzPts val="2400"/>
              <a:buChar char="–"/>
            </a:pPr>
            <a:r>
              <a:rPr lang="en-CA" sz="2400"/>
              <a:t>Ensure all joints are moving throughout all exercises</a:t>
            </a:r>
            <a:endParaRPr/>
          </a:p>
          <a:p>
            <a:pPr indent="0" lvl="1" marL="400050" rtl="0" algn="l">
              <a:spcBef>
                <a:spcPts val="400"/>
              </a:spcBef>
              <a:spcAft>
                <a:spcPts val="0"/>
              </a:spcAft>
              <a:buClr>
                <a:schemeClr val="dk1"/>
              </a:buClr>
              <a:buSzPts val="2000"/>
              <a:buNone/>
            </a:pPr>
            <a:r>
              <a:t/>
            </a:r>
            <a:endParaRPr sz="2000"/>
          </a:p>
        </p:txBody>
      </p:sp>
      <p:sp>
        <p:nvSpPr>
          <p:cNvPr id="314" name="Google Shape;314;p2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Achilles Tendinopathy</a:t>
            </a:r>
            <a:endParaRPr b="1"/>
          </a:p>
        </p:txBody>
      </p:sp>
      <p:cxnSp>
        <p:nvCxnSpPr>
          <p:cNvPr id="315" name="Google Shape;315;p2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16" name="Google Shape;316;p2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323" name="Google Shape;323;p2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24" name="Google Shape;324;p23"/>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Heel Drops</a:t>
            </a:r>
            <a:endParaRPr b="0" i="0" sz="2800" u="none" cap="none" strike="noStrike">
              <a:solidFill>
                <a:schemeClr val="dk1"/>
              </a:solidFill>
              <a:latin typeface="Calibri"/>
              <a:ea typeface="Calibri"/>
              <a:cs typeface="Calibri"/>
              <a:sym typeface="Calibri"/>
            </a:endParaRPr>
          </a:p>
        </p:txBody>
      </p:sp>
      <p:pic>
        <p:nvPicPr>
          <p:cNvPr descr="Heel drops.jpg" id="325" name="Google Shape;325;p23"/>
          <p:cNvPicPr preferRelativeResize="0"/>
          <p:nvPr/>
        </p:nvPicPr>
        <p:blipFill rotWithShape="1">
          <a:blip r:embed="rId3">
            <a:alphaModFix/>
          </a:blip>
          <a:srcRect b="0" l="0" r="0" t="0"/>
          <a:stretch/>
        </p:blipFill>
        <p:spPr>
          <a:xfrm>
            <a:off x="1841500" y="1790700"/>
            <a:ext cx="5461000" cy="3276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Compartment Syndrome</a:t>
            </a:r>
            <a:endParaRPr b="1"/>
          </a:p>
        </p:txBody>
      </p:sp>
      <p:sp>
        <p:nvSpPr>
          <p:cNvPr id="332" name="Google Shape;332;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CA" sz="2400"/>
              <a:t>Nerve and vascular compression occur as a result of hypertrophy in the muscle, causing an impingement of the nerves and blood vessels</a:t>
            </a:r>
            <a:endParaRPr/>
          </a:p>
          <a:p>
            <a:pPr indent="-285750" lvl="1" marL="742950" rtl="0" algn="l">
              <a:spcBef>
                <a:spcPts val="480"/>
              </a:spcBef>
              <a:spcAft>
                <a:spcPts val="0"/>
              </a:spcAft>
              <a:buClr>
                <a:schemeClr val="dk1"/>
              </a:buClr>
              <a:buSzPts val="2400"/>
              <a:buChar char="–"/>
            </a:pPr>
            <a:r>
              <a:rPr lang="en-CA" sz="2400"/>
              <a:t>May be caused by a decrease in the elasticity of the fascia surrounding the muscle, resulting in an inability of the compartment to expand</a:t>
            </a:r>
            <a:endParaRPr/>
          </a:p>
          <a:p>
            <a:pPr indent="-285750" lvl="1" marL="742950" rtl="0" algn="l">
              <a:spcBef>
                <a:spcPts val="480"/>
              </a:spcBef>
              <a:spcAft>
                <a:spcPts val="0"/>
              </a:spcAft>
              <a:buClr>
                <a:schemeClr val="dk1"/>
              </a:buClr>
              <a:buSzPts val="2400"/>
              <a:buChar char="–"/>
            </a:pPr>
            <a:r>
              <a:rPr lang="en-CA" sz="2400"/>
              <a:t>Can occur in either the </a:t>
            </a:r>
            <a:r>
              <a:rPr b="1" lang="en-CA" sz="2400"/>
              <a:t>anterior compartment </a:t>
            </a:r>
            <a:r>
              <a:rPr lang="en-CA" sz="2400"/>
              <a:t>(tibialis anterior, extensor digitorum longus, extensor hallucis longus, peroneus tertius) or the </a:t>
            </a:r>
            <a:r>
              <a:rPr b="1" lang="en-CA" sz="2400"/>
              <a:t>posterior compartment </a:t>
            </a:r>
            <a:r>
              <a:rPr lang="en-CA" sz="2400"/>
              <a:t>(flexor digitorum longus, flexor hallucis longus, tibialis posterior)</a:t>
            </a:r>
            <a:endParaRPr sz="2400"/>
          </a:p>
        </p:txBody>
      </p:sp>
      <p:sp>
        <p:nvSpPr>
          <p:cNvPr id="333" name="Google Shape;333;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334" name="Google Shape;334;p2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xEl>
                                              <p:pRg end="0" st="0"/>
                                            </p:txEl>
                                          </p:spTgt>
                                        </p:tgtEl>
                                        <p:attrNameLst>
                                          <p:attrName>style.visibility</p:attrName>
                                        </p:attrNameLst>
                                      </p:cBhvr>
                                      <p:to>
                                        <p:strVal val="visible"/>
                                      </p:to>
                                    </p:set>
                                    <p:animEffect filter="fade" transition="in">
                                      <p:cBhvr>
                                        <p:cTn dur="1000"/>
                                        <p:tgtEl>
                                          <p:spTgt spid="33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xEl>
                                              <p:pRg end="1" st="1"/>
                                            </p:txEl>
                                          </p:spTgt>
                                        </p:tgtEl>
                                        <p:attrNameLst>
                                          <p:attrName>style.visibility</p:attrName>
                                        </p:attrNameLst>
                                      </p:cBhvr>
                                      <p:to>
                                        <p:strVal val="visible"/>
                                      </p:to>
                                    </p:set>
                                    <p:animEffect filter="fade" transition="in">
                                      <p:cBhvr>
                                        <p:cTn dur="1000"/>
                                        <p:tgtEl>
                                          <p:spTgt spid="33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xEl>
                                              <p:pRg end="2" st="2"/>
                                            </p:txEl>
                                          </p:spTgt>
                                        </p:tgtEl>
                                        <p:attrNameLst>
                                          <p:attrName>style.visibility</p:attrName>
                                        </p:attrNameLst>
                                      </p:cBhvr>
                                      <p:to>
                                        <p:strVal val="visible"/>
                                      </p:to>
                                    </p:set>
                                    <p:animEffect filter="fade" transition="in">
                                      <p:cBhvr>
                                        <p:cTn dur="1000"/>
                                        <p:tgtEl>
                                          <p:spTgt spid="33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compartment syndrome.jpg" id="341" name="Google Shape;341;p25"/>
          <p:cNvPicPr preferRelativeResize="0"/>
          <p:nvPr/>
        </p:nvPicPr>
        <p:blipFill rotWithShape="1">
          <a:blip r:embed="rId3">
            <a:alphaModFix/>
          </a:blip>
          <a:srcRect b="0" l="0" r="0" t="0"/>
          <a:stretch/>
        </p:blipFill>
        <p:spPr>
          <a:xfrm>
            <a:off x="451638" y="474775"/>
            <a:ext cx="8240725" cy="59084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52400" lvl="1" marL="0" rtl="0" algn="l">
              <a:spcBef>
                <a:spcPts val="0"/>
              </a:spcBef>
              <a:spcAft>
                <a:spcPts val="0"/>
              </a:spcAft>
              <a:buClr>
                <a:schemeClr val="dk1"/>
              </a:buClr>
              <a:buSzPts val="2400"/>
              <a:buFont typeface="Arial"/>
              <a:buChar char="•"/>
            </a:pPr>
            <a:r>
              <a:rPr lang="en-CA" sz="2400"/>
              <a:t>Causes: - </a:t>
            </a:r>
            <a:r>
              <a:rPr lang="en-CA" sz="2000"/>
              <a:t>Typically an overuse injury resulting in inflammation and 	 	    sometimes pain</a:t>
            </a:r>
            <a:endParaRPr/>
          </a:p>
          <a:p>
            <a:pPr indent="-127000" lvl="3" marL="857250" rtl="0" algn="l">
              <a:spcBef>
                <a:spcPts val="400"/>
              </a:spcBef>
              <a:spcAft>
                <a:spcPts val="0"/>
              </a:spcAft>
              <a:buClr>
                <a:schemeClr val="dk1"/>
              </a:buClr>
              <a:buSzPts val="2000"/>
              <a:buChar char="–"/>
            </a:pPr>
            <a:r>
              <a:rPr lang="en-CA"/>
              <a:t>Recurrent exertional compartment syndrome due to overuse behaviors such as running or speed walking cause aching and painful shins. These systems often create a bursting feeling that increases with exertion and decreases with rest.</a:t>
            </a:r>
            <a:endParaRPr/>
          </a:p>
          <a:p>
            <a:pPr indent="-127000" lvl="3" marL="857250" rtl="0" algn="l">
              <a:spcBef>
                <a:spcPts val="400"/>
              </a:spcBef>
              <a:spcAft>
                <a:spcPts val="0"/>
              </a:spcAft>
              <a:buClr>
                <a:schemeClr val="dk1"/>
              </a:buClr>
              <a:buSzPts val="2000"/>
              <a:buChar char="–"/>
            </a:pPr>
            <a:r>
              <a:rPr lang="en-CA"/>
              <a:t>Complication resulting from fracture or soft tissue injury</a:t>
            </a:r>
            <a:endParaRPr/>
          </a:p>
          <a:p>
            <a:pPr indent="0" lvl="3" marL="857250" rtl="0" algn="l">
              <a:spcBef>
                <a:spcPts val="400"/>
              </a:spcBef>
              <a:spcAft>
                <a:spcPts val="0"/>
              </a:spcAft>
              <a:buClr>
                <a:schemeClr val="dk1"/>
              </a:buClr>
              <a:buSzPts val="2000"/>
              <a:buNone/>
            </a:pPr>
            <a:r>
              <a:t/>
            </a:r>
            <a:endParaRPr/>
          </a:p>
          <a:p>
            <a:pPr indent="0" lvl="3" marL="857250" rtl="0" algn="l">
              <a:spcBef>
                <a:spcPts val="240"/>
              </a:spcBef>
              <a:spcAft>
                <a:spcPts val="0"/>
              </a:spcAft>
              <a:buClr>
                <a:schemeClr val="dk1"/>
              </a:buClr>
              <a:buSzPts val="1200"/>
              <a:buNone/>
            </a:pPr>
            <a:r>
              <a:t/>
            </a:r>
            <a:endParaRPr sz="1200"/>
          </a:p>
          <a:p>
            <a:pPr indent="0" lvl="0" marL="0" rtl="0" algn="l">
              <a:spcBef>
                <a:spcPts val="480"/>
              </a:spcBef>
              <a:spcAft>
                <a:spcPts val="0"/>
              </a:spcAft>
              <a:buClr>
                <a:schemeClr val="dk1"/>
              </a:buClr>
              <a:buSzPts val="2400"/>
              <a:buNone/>
            </a:pPr>
            <a:r>
              <a:t/>
            </a:r>
            <a:endParaRPr sz="2400"/>
          </a:p>
          <a:p>
            <a:pPr indent="0" lvl="1" marL="400050" rtl="0" algn="l">
              <a:spcBef>
                <a:spcPts val="400"/>
              </a:spcBef>
              <a:spcAft>
                <a:spcPts val="0"/>
              </a:spcAft>
              <a:buClr>
                <a:schemeClr val="dk1"/>
              </a:buClr>
              <a:buSzPts val="2000"/>
              <a:buNone/>
            </a:pPr>
            <a:r>
              <a:t/>
            </a:r>
            <a:endParaRPr sz="2000"/>
          </a:p>
        </p:txBody>
      </p:sp>
      <p:sp>
        <p:nvSpPr>
          <p:cNvPr id="348" name="Google Shape;348;p2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Compartment Syndrome</a:t>
            </a:r>
            <a:endParaRPr b="1"/>
          </a:p>
        </p:txBody>
      </p:sp>
      <p:cxnSp>
        <p:nvCxnSpPr>
          <p:cNvPr id="349" name="Google Shape;349;p2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50" name="Google Shape;350;p2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27"/>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a:t>
            </a:r>
            <a:endParaRPr/>
          </a:p>
          <a:p>
            <a:pPr indent="-152400" lvl="1" marL="400050" rtl="0" algn="l">
              <a:spcBef>
                <a:spcPts val="480"/>
              </a:spcBef>
              <a:spcAft>
                <a:spcPts val="0"/>
              </a:spcAft>
              <a:buClr>
                <a:schemeClr val="dk1"/>
              </a:buClr>
              <a:buSzPts val="2400"/>
              <a:buChar char="–"/>
            </a:pPr>
            <a:r>
              <a:rPr lang="en-CA" sz="2400"/>
              <a:t>Begin all exercise in non-weightbearing</a:t>
            </a:r>
            <a:endParaRPr sz="2400"/>
          </a:p>
          <a:p>
            <a:pPr indent="-152400" lvl="1" marL="400050" rtl="0" algn="l">
              <a:spcBef>
                <a:spcPts val="480"/>
              </a:spcBef>
              <a:spcAft>
                <a:spcPts val="0"/>
              </a:spcAft>
              <a:buClr>
                <a:schemeClr val="dk1"/>
              </a:buClr>
              <a:buSzPts val="2400"/>
              <a:buChar char="–"/>
            </a:pPr>
            <a:r>
              <a:rPr lang="en-CA" sz="2400"/>
              <a:t>Retrain all lumbopelvic and lower exetremity biomechanics and movement patterns</a:t>
            </a:r>
            <a:endParaRPr sz="2400"/>
          </a:p>
          <a:p>
            <a:pPr indent="-266700" lvl="2" marL="1143000" rtl="0" algn="l">
              <a:spcBef>
                <a:spcPts val="480"/>
              </a:spcBef>
              <a:spcAft>
                <a:spcPts val="0"/>
              </a:spcAft>
              <a:buSzPts val="2400"/>
              <a:buChar char="•"/>
            </a:pPr>
            <a:r>
              <a:rPr lang="en-CA"/>
              <a:t>aka…?</a:t>
            </a:r>
            <a:endParaRPr sz="2400"/>
          </a:p>
          <a:p>
            <a:pPr indent="-152400" lvl="1" marL="400050" rtl="0" algn="l">
              <a:spcBef>
                <a:spcPts val="480"/>
              </a:spcBef>
              <a:spcAft>
                <a:spcPts val="0"/>
              </a:spcAft>
              <a:buClr>
                <a:schemeClr val="dk1"/>
              </a:buClr>
              <a:buSzPts val="2400"/>
              <a:buChar char="–"/>
            </a:pPr>
            <a:r>
              <a:rPr lang="en-CA" sz="2400"/>
              <a:t>May require surgery or extended rest</a:t>
            </a:r>
            <a:endParaRPr/>
          </a:p>
          <a:p>
            <a:pPr indent="0" lvl="1" marL="400050" rtl="0" algn="l">
              <a:spcBef>
                <a:spcPts val="400"/>
              </a:spcBef>
              <a:spcAft>
                <a:spcPts val="0"/>
              </a:spcAft>
              <a:buClr>
                <a:schemeClr val="dk1"/>
              </a:buClr>
              <a:buSzPts val="2000"/>
              <a:buNone/>
            </a:pPr>
            <a:r>
              <a:t/>
            </a:r>
            <a:endParaRPr sz="2000"/>
          </a:p>
        </p:txBody>
      </p:sp>
      <p:sp>
        <p:nvSpPr>
          <p:cNvPr id="357" name="Google Shape;357;p2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Compartment Syndrome</a:t>
            </a:r>
            <a:endParaRPr b="1"/>
          </a:p>
        </p:txBody>
      </p:sp>
      <p:cxnSp>
        <p:nvCxnSpPr>
          <p:cNvPr id="358" name="Google Shape;358;p2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59" name="Google Shape;359;p2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0" st="0"/>
                                            </p:txEl>
                                          </p:spTgt>
                                        </p:tgtEl>
                                        <p:attrNameLst>
                                          <p:attrName>style.visibility</p:attrName>
                                        </p:attrNameLst>
                                      </p:cBhvr>
                                      <p:to>
                                        <p:strVal val="visible"/>
                                      </p:to>
                                    </p:set>
                                    <p:animEffect filter="fade" transition="in">
                                      <p:cBhvr>
                                        <p:cTn dur="1000"/>
                                        <p:tgtEl>
                                          <p:spTgt spid="35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1" st="1"/>
                                            </p:txEl>
                                          </p:spTgt>
                                        </p:tgtEl>
                                        <p:attrNameLst>
                                          <p:attrName>style.visibility</p:attrName>
                                        </p:attrNameLst>
                                      </p:cBhvr>
                                      <p:to>
                                        <p:strVal val="visible"/>
                                      </p:to>
                                    </p:set>
                                    <p:animEffect filter="fade" transition="in">
                                      <p:cBhvr>
                                        <p:cTn dur="1000"/>
                                        <p:tgtEl>
                                          <p:spTgt spid="35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2" st="2"/>
                                            </p:txEl>
                                          </p:spTgt>
                                        </p:tgtEl>
                                        <p:attrNameLst>
                                          <p:attrName>style.visibility</p:attrName>
                                        </p:attrNameLst>
                                      </p:cBhvr>
                                      <p:to>
                                        <p:strVal val="visible"/>
                                      </p:to>
                                    </p:set>
                                    <p:animEffect filter="fade" transition="in">
                                      <p:cBhvr>
                                        <p:cTn dur="1000"/>
                                        <p:tgtEl>
                                          <p:spTgt spid="35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3" st="3"/>
                                            </p:txEl>
                                          </p:spTgt>
                                        </p:tgtEl>
                                        <p:attrNameLst>
                                          <p:attrName>style.visibility</p:attrName>
                                        </p:attrNameLst>
                                      </p:cBhvr>
                                      <p:to>
                                        <p:strVal val="visible"/>
                                      </p:to>
                                    </p:set>
                                    <p:animEffect filter="fade" transition="in">
                                      <p:cBhvr>
                                        <p:cTn dur="1000"/>
                                        <p:tgtEl>
                                          <p:spTgt spid="35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4" st="4"/>
                                            </p:txEl>
                                          </p:spTgt>
                                        </p:tgtEl>
                                        <p:attrNameLst>
                                          <p:attrName>style.visibility</p:attrName>
                                        </p:attrNameLst>
                                      </p:cBhvr>
                                      <p:to>
                                        <p:strVal val="visible"/>
                                      </p:to>
                                    </p:set>
                                    <p:animEffect filter="fade" transition="in">
                                      <p:cBhvr>
                                        <p:cTn dur="1000"/>
                                        <p:tgtEl>
                                          <p:spTgt spid="35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5" st="5"/>
                                            </p:txEl>
                                          </p:spTgt>
                                        </p:tgtEl>
                                        <p:attrNameLst>
                                          <p:attrName>style.visibility</p:attrName>
                                        </p:attrNameLst>
                                      </p:cBhvr>
                                      <p:to>
                                        <p:strVal val="visible"/>
                                      </p:to>
                                    </p:set>
                                    <p:animEffect filter="fade" transition="in">
                                      <p:cBhvr>
                                        <p:cTn dur="1000"/>
                                        <p:tgtEl>
                                          <p:spTgt spid="356">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126c61439d5_0_42"/>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Tibial Torsion</a:t>
            </a:r>
            <a:endParaRPr/>
          </a:p>
        </p:txBody>
      </p:sp>
      <p:sp>
        <p:nvSpPr>
          <p:cNvPr id="366" name="Google Shape;366;g126c61439d5_0_42"/>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367" name="Google Shape;367;g126c61439d5_0_42"/>
          <p:cNvPicPr preferRelativeResize="0"/>
          <p:nvPr/>
        </p:nvPicPr>
        <p:blipFill>
          <a:blip r:embed="rId3">
            <a:alphaModFix/>
          </a:blip>
          <a:stretch>
            <a:fillRect/>
          </a:stretch>
        </p:blipFill>
        <p:spPr>
          <a:xfrm>
            <a:off x="707844" y="1356406"/>
            <a:ext cx="7728301" cy="50136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Shin Splints</a:t>
            </a:r>
            <a:endParaRPr/>
          </a:p>
        </p:txBody>
      </p:sp>
      <p:sp>
        <p:nvSpPr>
          <p:cNvPr id="373" name="Google Shape;373;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Typically associated with overuse or malalignment</a:t>
            </a:r>
            <a:endParaRPr/>
          </a:p>
          <a:p>
            <a:pPr indent="-342900" lvl="0" marL="342900" rtl="0" algn="l">
              <a:spcBef>
                <a:spcPts val="640"/>
              </a:spcBef>
              <a:spcAft>
                <a:spcPts val="0"/>
              </a:spcAft>
              <a:buClr>
                <a:schemeClr val="dk1"/>
              </a:buClr>
              <a:buSzPts val="3200"/>
              <a:buChar char="•"/>
            </a:pPr>
            <a:r>
              <a:rPr lang="en-CA"/>
              <a:t>May cause pain during the night or upon getting up</a:t>
            </a:r>
            <a:endParaRPr/>
          </a:p>
          <a:p>
            <a:pPr indent="-342900" lvl="0" marL="342900" rtl="0" algn="l">
              <a:spcBef>
                <a:spcPts val="640"/>
              </a:spcBef>
              <a:spcAft>
                <a:spcPts val="0"/>
              </a:spcAft>
              <a:buClr>
                <a:schemeClr val="dk1"/>
              </a:buClr>
              <a:buSzPts val="3200"/>
              <a:buChar char="•"/>
            </a:pPr>
            <a:r>
              <a:rPr lang="en-CA"/>
              <a:t>Common in athletes who jump with improper mechanics or who jump on unforgiving surfaces like cement regularly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0" st="0"/>
                                            </p:txEl>
                                          </p:spTgt>
                                        </p:tgtEl>
                                        <p:attrNameLst>
                                          <p:attrName>style.visibility</p:attrName>
                                        </p:attrNameLst>
                                      </p:cBhvr>
                                      <p:to>
                                        <p:strVal val="visible"/>
                                      </p:to>
                                    </p:set>
                                    <p:animEffect filter="fade" transition="in">
                                      <p:cBhvr>
                                        <p:cTn dur="1000"/>
                                        <p:tgtEl>
                                          <p:spTgt spid="3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1" st="1"/>
                                            </p:txEl>
                                          </p:spTgt>
                                        </p:tgtEl>
                                        <p:attrNameLst>
                                          <p:attrName>style.visibility</p:attrName>
                                        </p:attrNameLst>
                                      </p:cBhvr>
                                      <p:to>
                                        <p:strVal val="visible"/>
                                      </p:to>
                                    </p:set>
                                    <p:animEffect filter="fade" transition="in">
                                      <p:cBhvr>
                                        <p:cTn dur="1000"/>
                                        <p:tgtEl>
                                          <p:spTgt spid="3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2" st="2"/>
                                            </p:txEl>
                                          </p:spTgt>
                                        </p:tgtEl>
                                        <p:attrNameLst>
                                          <p:attrName>style.visibility</p:attrName>
                                        </p:attrNameLst>
                                      </p:cBhvr>
                                      <p:to>
                                        <p:strVal val="visible"/>
                                      </p:to>
                                    </p:set>
                                    <p:animEffect filter="fade" transition="in">
                                      <p:cBhvr>
                                        <p:cTn dur="1000"/>
                                        <p:tgtEl>
                                          <p:spTgt spid="37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29"/>
          <p:cNvPicPr preferRelativeResize="0"/>
          <p:nvPr>
            <p:ph idx="1" type="body"/>
          </p:nvPr>
        </p:nvPicPr>
        <p:blipFill rotWithShape="1">
          <a:blip r:embed="rId3">
            <a:alphaModFix/>
          </a:blip>
          <a:srcRect b="0" l="0" r="0" t="0"/>
          <a:stretch/>
        </p:blipFill>
        <p:spPr>
          <a:xfrm>
            <a:off x="1849438" y="1605756"/>
            <a:ext cx="5467350" cy="4429125"/>
          </a:xfrm>
          <a:prstGeom prst="rect">
            <a:avLst/>
          </a:prstGeom>
          <a:noFill/>
          <a:ln>
            <a:noFill/>
          </a:ln>
        </p:spPr>
      </p:pic>
      <p:sp>
        <p:nvSpPr>
          <p:cNvPr id="380" name="Google Shape;380;p2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Shin Splints</a:t>
            </a:r>
            <a:endParaRPr b="1"/>
          </a:p>
        </p:txBody>
      </p:sp>
      <p:cxnSp>
        <p:nvCxnSpPr>
          <p:cNvPr id="381" name="Google Shape;381;p2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82" name="Google Shape;382;p2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0"/>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 Excessive training</a:t>
            </a:r>
            <a:endParaRPr/>
          </a:p>
          <a:p>
            <a:pPr indent="-152400" lvl="3" marL="1257300" rtl="0" algn="l">
              <a:spcBef>
                <a:spcPts val="480"/>
              </a:spcBef>
              <a:spcAft>
                <a:spcPts val="0"/>
              </a:spcAft>
              <a:buClr>
                <a:schemeClr val="dk1"/>
              </a:buClr>
              <a:buSzPts val="2400"/>
              <a:buChar char="–"/>
            </a:pPr>
            <a:r>
              <a:rPr lang="en-CA" sz="2400"/>
              <a:t>Improper mechanics</a:t>
            </a:r>
            <a:endParaRPr/>
          </a:p>
          <a:p>
            <a:pPr indent="-152400" lvl="3" marL="1257300" rtl="0" algn="l">
              <a:spcBef>
                <a:spcPts val="480"/>
              </a:spcBef>
              <a:spcAft>
                <a:spcPts val="0"/>
              </a:spcAft>
              <a:buClr>
                <a:schemeClr val="dk1"/>
              </a:buClr>
              <a:buSzPts val="2400"/>
              <a:buChar char="–"/>
            </a:pPr>
            <a:r>
              <a:rPr lang="en-CA" sz="2400"/>
              <a:t>Reduced bone density due to low estrogen levels in women</a:t>
            </a:r>
            <a:endParaRPr/>
          </a:p>
          <a:p>
            <a:pPr indent="-152400" lvl="3" marL="1257300" rtl="0" algn="l">
              <a:spcBef>
                <a:spcPts val="480"/>
              </a:spcBef>
              <a:spcAft>
                <a:spcPts val="0"/>
              </a:spcAft>
              <a:buClr>
                <a:schemeClr val="dk1"/>
              </a:buClr>
              <a:buSzPts val="2400"/>
              <a:buChar char="–"/>
            </a:pPr>
            <a:r>
              <a:rPr lang="en-CA" sz="2400"/>
              <a:t>Standing/jumping on cement or similar surfaces for extended periods</a:t>
            </a:r>
            <a:endParaRPr/>
          </a:p>
          <a:p>
            <a:pPr indent="0" lvl="0" marL="0" rtl="0" algn="l">
              <a:spcBef>
                <a:spcPts val="480"/>
              </a:spcBef>
              <a:spcAft>
                <a:spcPts val="0"/>
              </a:spcAft>
              <a:buClr>
                <a:schemeClr val="dk1"/>
              </a:buClr>
              <a:buSzPts val="2400"/>
              <a:buNone/>
            </a:pPr>
            <a:r>
              <a:t/>
            </a:r>
            <a:endParaRPr sz="2400"/>
          </a:p>
        </p:txBody>
      </p:sp>
      <p:sp>
        <p:nvSpPr>
          <p:cNvPr id="389" name="Google Shape;389;p3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Shin Splints</a:t>
            </a:r>
            <a:endParaRPr b="1"/>
          </a:p>
        </p:txBody>
      </p:sp>
      <p:cxnSp>
        <p:nvCxnSpPr>
          <p:cNvPr id="390" name="Google Shape;390;p3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91" name="Google Shape;391;p3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xEl>
                                              <p:pRg end="0" st="0"/>
                                            </p:txEl>
                                          </p:spTgt>
                                        </p:tgtEl>
                                        <p:attrNameLst>
                                          <p:attrName>style.visibility</p:attrName>
                                        </p:attrNameLst>
                                      </p:cBhvr>
                                      <p:to>
                                        <p:strVal val="visible"/>
                                      </p:to>
                                    </p:set>
                                    <p:animEffect filter="fade" transition="in">
                                      <p:cBhvr>
                                        <p:cTn dur="1000"/>
                                        <p:tgtEl>
                                          <p:spTgt spid="3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xEl>
                                              <p:pRg end="1" st="1"/>
                                            </p:txEl>
                                          </p:spTgt>
                                        </p:tgtEl>
                                        <p:attrNameLst>
                                          <p:attrName>style.visibility</p:attrName>
                                        </p:attrNameLst>
                                      </p:cBhvr>
                                      <p:to>
                                        <p:strVal val="visible"/>
                                      </p:to>
                                    </p:set>
                                    <p:animEffect filter="fade" transition="in">
                                      <p:cBhvr>
                                        <p:cTn dur="1000"/>
                                        <p:tgtEl>
                                          <p:spTgt spid="3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xEl>
                                              <p:pRg end="2" st="2"/>
                                            </p:txEl>
                                          </p:spTgt>
                                        </p:tgtEl>
                                        <p:attrNameLst>
                                          <p:attrName>style.visibility</p:attrName>
                                        </p:attrNameLst>
                                      </p:cBhvr>
                                      <p:to>
                                        <p:strVal val="visible"/>
                                      </p:to>
                                    </p:set>
                                    <p:animEffect filter="fade" transition="in">
                                      <p:cBhvr>
                                        <p:cTn dur="1000"/>
                                        <p:tgtEl>
                                          <p:spTgt spid="3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xEl>
                                              <p:pRg end="3" st="3"/>
                                            </p:txEl>
                                          </p:spTgt>
                                        </p:tgtEl>
                                        <p:attrNameLst>
                                          <p:attrName>style.visibility</p:attrName>
                                        </p:attrNameLst>
                                      </p:cBhvr>
                                      <p:to>
                                        <p:strVal val="visible"/>
                                      </p:to>
                                    </p:set>
                                    <p:animEffect filter="fade" transition="in">
                                      <p:cBhvr>
                                        <p:cTn dur="1000"/>
                                        <p:tgtEl>
                                          <p:spTgt spid="38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xEl>
                                              <p:pRg end="4" st="4"/>
                                            </p:txEl>
                                          </p:spTgt>
                                        </p:tgtEl>
                                        <p:attrNameLst>
                                          <p:attrName>style.visibility</p:attrName>
                                        </p:attrNameLst>
                                      </p:cBhvr>
                                      <p:to>
                                        <p:strVal val="visible"/>
                                      </p:to>
                                    </p:set>
                                    <p:animEffect filter="fade" transition="in">
                                      <p:cBhvr>
                                        <p:cTn dur="1000"/>
                                        <p:tgtEl>
                                          <p:spTgt spid="38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1"/>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 </a:t>
            </a:r>
            <a:endParaRPr sz="2800" u="sng"/>
          </a:p>
          <a:p>
            <a:pPr indent="-349250" lvl="1" marL="742950" rtl="0" algn="l">
              <a:spcBef>
                <a:spcPts val="0"/>
              </a:spcBef>
              <a:spcAft>
                <a:spcPts val="0"/>
              </a:spcAft>
              <a:buClr>
                <a:schemeClr val="dk1"/>
              </a:buClr>
              <a:buSzPts val="2800"/>
              <a:buChar char="–"/>
            </a:pPr>
            <a:r>
              <a:rPr lang="en-CA" sz="2400"/>
              <a:t>non-weightbearing</a:t>
            </a:r>
            <a:endParaRPr sz="2400"/>
          </a:p>
          <a:p>
            <a:pPr indent="-342900" lvl="4" marL="2057400" rtl="0" algn="l">
              <a:spcBef>
                <a:spcPts val="480"/>
              </a:spcBef>
              <a:spcAft>
                <a:spcPts val="0"/>
              </a:spcAft>
              <a:buClr>
                <a:schemeClr val="dk1"/>
              </a:buClr>
              <a:buSzPts val="2400"/>
              <a:buFont typeface="Calibri"/>
              <a:buChar char="-"/>
            </a:pPr>
            <a:r>
              <a:rPr lang="en-CA" sz="2400"/>
              <a:t>Low load</a:t>
            </a:r>
            <a:endParaRPr/>
          </a:p>
          <a:p>
            <a:pPr indent="-342900" lvl="4" marL="2057400" rtl="0" algn="l">
              <a:spcBef>
                <a:spcPts val="480"/>
              </a:spcBef>
              <a:spcAft>
                <a:spcPts val="0"/>
              </a:spcAft>
              <a:buClr>
                <a:schemeClr val="dk1"/>
              </a:buClr>
              <a:buSzPts val="2400"/>
              <a:buFont typeface="Calibri"/>
              <a:buChar char="-"/>
            </a:pPr>
            <a:r>
              <a:rPr lang="en-CA" sz="2400"/>
              <a:t>Work on correcting biomechanics</a:t>
            </a:r>
            <a:endParaRPr/>
          </a:p>
          <a:p>
            <a:pPr indent="-342900" lvl="4" marL="2057400" rtl="0" algn="l">
              <a:spcBef>
                <a:spcPts val="480"/>
              </a:spcBef>
              <a:spcAft>
                <a:spcPts val="0"/>
              </a:spcAft>
              <a:buClr>
                <a:schemeClr val="dk1"/>
              </a:buClr>
              <a:buSzPts val="2400"/>
              <a:buFont typeface="Calibri"/>
              <a:buChar char="-"/>
            </a:pPr>
            <a:r>
              <a:rPr lang="en-CA" sz="2400"/>
              <a:t>Footwork with a flex band</a:t>
            </a:r>
            <a:endParaRPr/>
          </a:p>
          <a:p>
            <a:pPr indent="-342900" lvl="4" marL="2057400" rtl="0" algn="l">
              <a:spcBef>
                <a:spcPts val="480"/>
              </a:spcBef>
              <a:spcAft>
                <a:spcPts val="0"/>
              </a:spcAft>
              <a:buClr>
                <a:schemeClr val="dk1"/>
              </a:buClr>
              <a:buSzPts val="2400"/>
              <a:buFont typeface="Calibri"/>
              <a:buChar char="-"/>
            </a:pPr>
            <a:r>
              <a:rPr lang="en-CA" sz="2400"/>
              <a:t>Ankle exercises with a band</a:t>
            </a:r>
            <a:endParaRPr/>
          </a:p>
          <a:p>
            <a:pPr indent="0" lvl="0" marL="0" rtl="0" algn="l">
              <a:spcBef>
                <a:spcPts val="560"/>
              </a:spcBef>
              <a:spcAft>
                <a:spcPts val="0"/>
              </a:spcAft>
              <a:buClr>
                <a:schemeClr val="dk1"/>
              </a:buClr>
              <a:buSzPts val="2800"/>
              <a:buNone/>
            </a:pPr>
            <a:r>
              <a:t/>
            </a:r>
            <a:endParaRPr sz="2800"/>
          </a:p>
        </p:txBody>
      </p:sp>
      <p:sp>
        <p:nvSpPr>
          <p:cNvPr id="398" name="Google Shape;398;p3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Shin Splints</a:t>
            </a:r>
            <a:endParaRPr b="1"/>
          </a:p>
        </p:txBody>
      </p:sp>
      <p:cxnSp>
        <p:nvCxnSpPr>
          <p:cNvPr id="399" name="Google Shape;399;p3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00" name="Google Shape;400;p3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2"/>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Inflammation of the Plantar Fascia on the underside of the foot</a:t>
            </a:r>
            <a:endParaRPr/>
          </a:p>
          <a:p>
            <a:pPr indent="-177800" lvl="0" marL="0" rtl="0" algn="l">
              <a:spcBef>
                <a:spcPts val="560"/>
              </a:spcBef>
              <a:spcAft>
                <a:spcPts val="0"/>
              </a:spcAft>
              <a:buClr>
                <a:schemeClr val="dk1"/>
              </a:buClr>
              <a:buSzPts val="2800"/>
              <a:buChar char="•"/>
            </a:pPr>
            <a:r>
              <a:rPr lang="en-CA" sz="2800"/>
              <a:t>Irritation usually occurs at area of attachment to medial calcaneous</a:t>
            </a:r>
            <a:endParaRPr sz="2800"/>
          </a:p>
          <a:p>
            <a:pPr indent="-177800" lvl="0" marL="0" rtl="0" algn="l">
              <a:spcBef>
                <a:spcPts val="560"/>
              </a:spcBef>
              <a:spcAft>
                <a:spcPts val="0"/>
              </a:spcAft>
              <a:buClr>
                <a:schemeClr val="dk1"/>
              </a:buClr>
              <a:buSzPts val="2800"/>
              <a:buChar char="•"/>
            </a:pPr>
            <a:r>
              <a:rPr lang="en-CA" sz="2800"/>
              <a:t>Prevalent in people with high arches</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407" name="Google Shape;407;p3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Plantar Fasciitis</a:t>
            </a:r>
            <a:endParaRPr b="1"/>
          </a:p>
        </p:txBody>
      </p:sp>
      <p:cxnSp>
        <p:nvCxnSpPr>
          <p:cNvPr id="408" name="Google Shape;408;p3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09" name="Google Shape;409;p3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a:t>
            </a:r>
            <a:endParaRPr sz="2800"/>
          </a:p>
          <a:p>
            <a:pPr indent="0" lvl="0" marL="1143000" rtl="0" algn="l">
              <a:spcBef>
                <a:spcPts val="0"/>
              </a:spcBef>
              <a:spcAft>
                <a:spcPts val="0"/>
              </a:spcAft>
              <a:buNone/>
            </a:pPr>
            <a:r>
              <a:rPr lang="en-CA" sz="2800"/>
              <a:t>- </a:t>
            </a:r>
            <a:r>
              <a:rPr lang="en-CA" sz="2400"/>
              <a:t>HT </a:t>
            </a:r>
            <a:r>
              <a:rPr lang="en-CA" sz="2400"/>
              <a:t>Achilles tendon</a:t>
            </a:r>
            <a:endParaRPr/>
          </a:p>
          <a:p>
            <a:pPr indent="-152400" lvl="3" marL="1257300" rtl="0" algn="l">
              <a:spcBef>
                <a:spcPts val="480"/>
              </a:spcBef>
              <a:spcAft>
                <a:spcPts val="0"/>
              </a:spcAft>
              <a:buClr>
                <a:schemeClr val="dk1"/>
              </a:buClr>
              <a:buSzPts val="2400"/>
              <a:buChar char="–"/>
            </a:pPr>
            <a:r>
              <a:rPr lang="en-CA" sz="2400"/>
              <a:t> </a:t>
            </a:r>
            <a:r>
              <a:rPr lang="en-CA" sz="2400"/>
              <a:t>Leg length discrepency</a:t>
            </a:r>
            <a:endParaRPr sz="2400"/>
          </a:p>
          <a:p>
            <a:pPr indent="-152400" lvl="3" marL="1257300" rtl="0" algn="l">
              <a:spcBef>
                <a:spcPts val="480"/>
              </a:spcBef>
              <a:spcAft>
                <a:spcPts val="0"/>
              </a:spcAft>
              <a:buClr>
                <a:schemeClr val="dk1"/>
              </a:buClr>
              <a:buSzPts val="2400"/>
              <a:buChar char="–"/>
            </a:pPr>
            <a:r>
              <a:rPr lang="en-CA" sz="2400"/>
              <a:t> Poor biomechanics; excessive pronation or supination and maximal ankle plantar flexion and simultaneous dorsiflexion of metatarsophalangeal joints</a:t>
            </a:r>
            <a:endParaRPr sz="2400"/>
          </a:p>
          <a:p>
            <a:pPr indent="-152400" lvl="3" marL="1257300" rtl="0" algn="l">
              <a:spcBef>
                <a:spcPts val="480"/>
              </a:spcBef>
              <a:spcAft>
                <a:spcPts val="0"/>
              </a:spcAft>
              <a:buSzPts val="2400"/>
              <a:buChar char="–"/>
            </a:pPr>
            <a:r>
              <a:rPr lang="en-CA" sz="2400"/>
              <a:t> Footwear </a:t>
            </a:r>
            <a:endParaRPr sz="2400"/>
          </a:p>
          <a:p>
            <a:pPr indent="0" lvl="3" marL="1257300" rtl="0" algn="l">
              <a:spcBef>
                <a:spcPts val="480"/>
              </a:spcBef>
              <a:spcAft>
                <a:spcPts val="0"/>
              </a:spcAft>
              <a:buClr>
                <a:schemeClr val="dk1"/>
              </a:buClr>
              <a:buSzPts val="2400"/>
              <a:buNone/>
            </a:pPr>
            <a:r>
              <a:t/>
            </a:r>
            <a:endParaRPr sz="2400"/>
          </a:p>
          <a:p>
            <a:pPr indent="0" lvl="3" marL="1257300" rtl="0" algn="l">
              <a:spcBef>
                <a:spcPts val="320"/>
              </a:spcBef>
              <a:spcAft>
                <a:spcPts val="0"/>
              </a:spcAft>
              <a:buClr>
                <a:schemeClr val="dk1"/>
              </a:buClr>
              <a:buSzPts val="1600"/>
              <a:buNone/>
            </a:pPr>
            <a:r>
              <a:t/>
            </a:r>
            <a:endParaRPr sz="1600"/>
          </a:p>
        </p:txBody>
      </p:sp>
      <p:sp>
        <p:nvSpPr>
          <p:cNvPr id="416" name="Google Shape;416;p3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Plantar Fasciitis</a:t>
            </a:r>
            <a:endParaRPr b="1"/>
          </a:p>
        </p:txBody>
      </p:sp>
      <p:cxnSp>
        <p:nvCxnSpPr>
          <p:cNvPr id="417" name="Google Shape;417;p3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18" name="Google Shape;418;p3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0" st="0"/>
                                            </p:txEl>
                                          </p:spTgt>
                                        </p:tgtEl>
                                        <p:attrNameLst>
                                          <p:attrName>style.visibility</p:attrName>
                                        </p:attrNameLst>
                                      </p:cBhvr>
                                      <p:to>
                                        <p:strVal val="visible"/>
                                      </p:to>
                                    </p:set>
                                    <p:animEffect filter="fade" transition="in">
                                      <p:cBhvr>
                                        <p:cTn dur="1000"/>
                                        <p:tgtEl>
                                          <p:spTgt spid="41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1" st="1"/>
                                            </p:txEl>
                                          </p:spTgt>
                                        </p:tgtEl>
                                        <p:attrNameLst>
                                          <p:attrName>style.visibility</p:attrName>
                                        </p:attrNameLst>
                                      </p:cBhvr>
                                      <p:to>
                                        <p:strVal val="visible"/>
                                      </p:to>
                                    </p:set>
                                    <p:animEffect filter="fade" transition="in">
                                      <p:cBhvr>
                                        <p:cTn dur="1000"/>
                                        <p:tgtEl>
                                          <p:spTgt spid="41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2" st="2"/>
                                            </p:txEl>
                                          </p:spTgt>
                                        </p:tgtEl>
                                        <p:attrNameLst>
                                          <p:attrName>style.visibility</p:attrName>
                                        </p:attrNameLst>
                                      </p:cBhvr>
                                      <p:to>
                                        <p:strVal val="visible"/>
                                      </p:to>
                                    </p:set>
                                    <p:animEffect filter="fade" transition="in">
                                      <p:cBhvr>
                                        <p:cTn dur="1000"/>
                                        <p:tgtEl>
                                          <p:spTgt spid="41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3" st="3"/>
                                            </p:txEl>
                                          </p:spTgt>
                                        </p:tgtEl>
                                        <p:attrNameLst>
                                          <p:attrName>style.visibility</p:attrName>
                                        </p:attrNameLst>
                                      </p:cBhvr>
                                      <p:to>
                                        <p:strVal val="visible"/>
                                      </p:to>
                                    </p:set>
                                    <p:animEffect filter="fade" transition="in">
                                      <p:cBhvr>
                                        <p:cTn dur="1000"/>
                                        <p:tgtEl>
                                          <p:spTgt spid="41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4" st="4"/>
                                            </p:txEl>
                                          </p:spTgt>
                                        </p:tgtEl>
                                        <p:attrNameLst>
                                          <p:attrName>style.visibility</p:attrName>
                                        </p:attrNameLst>
                                      </p:cBhvr>
                                      <p:to>
                                        <p:strVal val="visible"/>
                                      </p:to>
                                    </p:set>
                                    <p:animEffect filter="fade" transition="in">
                                      <p:cBhvr>
                                        <p:cTn dur="1000"/>
                                        <p:tgtEl>
                                          <p:spTgt spid="41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5" st="5"/>
                                            </p:txEl>
                                          </p:spTgt>
                                        </p:tgtEl>
                                        <p:attrNameLst>
                                          <p:attrName>style.visibility</p:attrName>
                                        </p:attrNameLst>
                                      </p:cBhvr>
                                      <p:to>
                                        <p:strVal val="visible"/>
                                      </p:to>
                                    </p:set>
                                    <p:animEffect filter="fade" transition="in">
                                      <p:cBhvr>
                                        <p:cTn dur="1000"/>
                                        <p:tgtEl>
                                          <p:spTgt spid="41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6" st="6"/>
                                            </p:txEl>
                                          </p:spTgt>
                                        </p:tgtEl>
                                        <p:attrNameLst>
                                          <p:attrName>style.visibility</p:attrName>
                                        </p:attrNameLst>
                                      </p:cBhvr>
                                      <p:to>
                                        <p:strVal val="visible"/>
                                      </p:to>
                                    </p:set>
                                    <p:animEffect filter="fade" transition="in">
                                      <p:cBhvr>
                                        <p:cTn dur="1000"/>
                                        <p:tgtEl>
                                          <p:spTgt spid="415">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4"/>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u="sng"/>
              <a:t>Exercises:</a:t>
            </a:r>
            <a:endParaRPr sz="2800" u="sng"/>
          </a:p>
          <a:p>
            <a:pPr indent="-292100" lvl="2" marL="1143000" rtl="0" algn="l">
              <a:spcBef>
                <a:spcPts val="0"/>
              </a:spcBef>
              <a:spcAft>
                <a:spcPts val="0"/>
              </a:spcAft>
              <a:buClr>
                <a:schemeClr val="dk1"/>
              </a:buClr>
              <a:buSzPts val="2800"/>
              <a:buChar char="•"/>
            </a:pPr>
            <a:r>
              <a:rPr lang="en-CA" sz="2400"/>
              <a:t>avoid full range of plantar flexion</a:t>
            </a:r>
            <a:endParaRPr/>
          </a:p>
          <a:p>
            <a:pPr indent="-152400" lvl="3" marL="1257300" rtl="0" algn="l">
              <a:spcBef>
                <a:spcPts val="480"/>
              </a:spcBef>
              <a:spcAft>
                <a:spcPts val="0"/>
              </a:spcAft>
              <a:buClr>
                <a:schemeClr val="dk1"/>
              </a:buClr>
              <a:buSzPts val="2400"/>
              <a:buChar char="–"/>
            </a:pPr>
            <a:r>
              <a:rPr lang="en-CA" sz="2400"/>
              <a:t>Emphasize heel drop and eccentric lengthening of gastrocnemius and soleus</a:t>
            </a:r>
            <a:endParaRPr/>
          </a:p>
          <a:p>
            <a:pPr indent="-152400" lvl="3" marL="1257300" rtl="0" algn="l">
              <a:spcBef>
                <a:spcPts val="480"/>
              </a:spcBef>
              <a:spcAft>
                <a:spcPts val="0"/>
              </a:spcAft>
              <a:buClr>
                <a:schemeClr val="dk1"/>
              </a:buClr>
              <a:buSzPts val="2400"/>
              <a:buChar char="–"/>
            </a:pPr>
            <a:r>
              <a:rPr lang="en-CA" sz="2400"/>
              <a:t>Circumduction of ankle with a flex band</a:t>
            </a:r>
            <a:endParaRPr/>
          </a:p>
          <a:p>
            <a:pPr indent="-152400" lvl="3" marL="1257300" rtl="0" algn="l">
              <a:spcBef>
                <a:spcPts val="480"/>
              </a:spcBef>
              <a:spcAft>
                <a:spcPts val="0"/>
              </a:spcAft>
              <a:buClr>
                <a:schemeClr val="dk1"/>
              </a:buClr>
              <a:buSzPts val="2400"/>
              <a:buChar char="–"/>
            </a:pPr>
            <a:r>
              <a:rPr lang="en-CA" sz="2400"/>
              <a:t>Walking on a pool noodle</a:t>
            </a:r>
            <a:endParaRPr/>
          </a:p>
          <a:p>
            <a:pPr indent="-152400" lvl="4" marL="1714500" rtl="0" algn="l">
              <a:spcBef>
                <a:spcPts val="480"/>
              </a:spcBef>
              <a:spcAft>
                <a:spcPts val="0"/>
              </a:spcAft>
              <a:buClr>
                <a:schemeClr val="dk1"/>
              </a:buClr>
              <a:buSzPts val="2400"/>
              <a:buChar char="»"/>
            </a:pPr>
            <a:r>
              <a:rPr lang="en-CA" sz="2400"/>
              <a:t>Arches, balls, heels</a:t>
            </a:r>
            <a:endParaRPr/>
          </a:p>
          <a:p>
            <a:pPr indent="-152400" lvl="4" marL="1714500" rtl="0" algn="l">
              <a:spcBef>
                <a:spcPts val="480"/>
              </a:spcBef>
              <a:spcAft>
                <a:spcPts val="0"/>
              </a:spcAft>
              <a:buClr>
                <a:schemeClr val="dk1"/>
              </a:buClr>
              <a:buSzPts val="2400"/>
              <a:buChar char="»"/>
            </a:pPr>
            <a:r>
              <a:rPr lang="en-CA" sz="2400"/>
              <a:t>Roll out entire foot on noodle</a:t>
            </a:r>
            <a:endParaRPr/>
          </a:p>
          <a:p>
            <a:pPr indent="-152400" lvl="4" marL="1714500" rtl="0" algn="l">
              <a:spcBef>
                <a:spcPts val="480"/>
              </a:spcBef>
              <a:spcAft>
                <a:spcPts val="0"/>
              </a:spcAft>
              <a:buClr>
                <a:schemeClr val="dk1"/>
              </a:buClr>
              <a:buSzPts val="2400"/>
              <a:buChar char="»"/>
            </a:pPr>
            <a:r>
              <a:rPr lang="en-CA" sz="2400"/>
              <a:t>Stretch calf on noodle</a:t>
            </a:r>
            <a:endParaRPr/>
          </a:p>
          <a:p>
            <a:pPr indent="0" lvl="4" marL="1714500" rtl="0" algn="l">
              <a:spcBef>
                <a:spcPts val="240"/>
              </a:spcBef>
              <a:spcAft>
                <a:spcPts val="0"/>
              </a:spcAft>
              <a:buClr>
                <a:schemeClr val="dk1"/>
              </a:buClr>
              <a:buSzPts val="1200"/>
              <a:buNone/>
            </a:pPr>
            <a:r>
              <a:t/>
            </a:r>
            <a:endParaRPr sz="1200"/>
          </a:p>
          <a:p>
            <a:pPr indent="0" lvl="4" marL="1714500" rtl="0" algn="l">
              <a:spcBef>
                <a:spcPts val="240"/>
              </a:spcBef>
              <a:spcAft>
                <a:spcPts val="0"/>
              </a:spcAft>
              <a:buClr>
                <a:schemeClr val="dk1"/>
              </a:buClr>
              <a:buSzPts val="1200"/>
              <a:buNone/>
            </a:pPr>
            <a:r>
              <a:t/>
            </a:r>
            <a:endParaRPr sz="1200"/>
          </a:p>
          <a:p>
            <a:pPr indent="0" lvl="0" marL="0" rtl="0" algn="l">
              <a:spcBef>
                <a:spcPts val="560"/>
              </a:spcBef>
              <a:spcAft>
                <a:spcPts val="0"/>
              </a:spcAft>
              <a:buClr>
                <a:schemeClr val="dk1"/>
              </a:buClr>
              <a:buSzPts val="2800"/>
              <a:buNone/>
            </a:pPr>
            <a:r>
              <a:t/>
            </a:r>
            <a:endParaRPr sz="2800"/>
          </a:p>
        </p:txBody>
      </p:sp>
      <p:sp>
        <p:nvSpPr>
          <p:cNvPr id="425" name="Google Shape;425;p3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Plantar Fasciitis</a:t>
            </a:r>
            <a:endParaRPr b="1"/>
          </a:p>
        </p:txBody>
      </p:sp>
      <p:cxnSp>
        <p:nvCxnSpPr>
          <p:cNvPr id="426" name="Google Shape;426;p3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27" name="Google Shape;427;p3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0" st="0"/>
                                            </p:txEl>
                                          </p:spTgt>
                                        </p:tgtEl>
                                        <p:attrNameLst>
                                          <p:attrName>style.visibility</p:attrName>
                                        </p:attrNameLst>
                                      </p:cBhvr>
                                      <p:to>
                                        <p:strVal val="visible"/>
                                      </p:to>
                                    </p:set>
                                    <p:animEffect filter="fade" transition="in">
                                      <p:cBhvr>
                                        <p:cTn dur="1000"/>
                                        <p:tgtEl>
                                          <p:spTgt spid="42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1" st="1"/>
                                            </p:txEl>
                                          </p:spTgt>
                                        </p:tgtEl>
                                        <p:attrNameLst>
                                          <p:attrName>style.visibility</p:attrName>
                                        </p:attrNameLst>
                                      </p:cBhvr>
                                      <p:to>
                                        <p:strVal val="visible"/>
                                      </p:to>
                                    </p:set>
                                    <p:animEffect filter="fade" transition="in">
                                      <p:cBhvr>
                                        <p:cTn dur="1000"/>
                                        <p:tgtEl>
                                          <p:spTgt spid="42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2" st="2"/>
                                            </p:txEl>
                                          </p:spTgt>
                                        </p:tgtEl>
                                        <p:attrNameLst>
                                          <p:attrName>style.visibility</p:attrName>
                                        </p:attrNameLst>
                                      </p:cBhvr>
                                      <p:to>
                                        <p:strVal val="visible"/>
                                      </p:to>
                                    </p:set>
                                    <p:animEffect filter="fade" transition="in">
                                      <p:cBhvr>
                                        <p:cTn dur="1000"/>
                                        <p:tgtEl>
                                          <p:spTgt spid="42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3" st="3"/>
                                            </p:txEl>
                                          </p:spTgt>
                                        </p:tgtEl>
                                        <p:attrNameLst>
                                          <p:attrName>style.visibility</p:attrName>
                                        </p:attrNameLst>
                                      </p:cBhvr>
                                      <p:to>
                                        <p:strVal val="visible"/>
                                      </p:to>
                                    </p:set>
                                    <p:animEffect filter="fade" transition="in">
                                      <p:cBhvr>
                                        <p:cTn dur="1000"/>
                                        <p:tgtEl>
                                          <p:spTgt spid="42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4" st="4"/>
                                            </p:txEl>
                                          </p:spTgt>
                                        </p:tgtEl>
                                        <p:attrNameLst>
                                          <p:attrName>style.visibility</p:attrName>
                                        </p:attrNameLst>
                                      </p:cBhvr>
                                      <p:to>
                                        <p:strVal val="visible"/>
                                      </p:to>
                                    </p:set>
                                    <p:animEffect filter="fade" transition="in">
                                      <p:cBhvr>
                                        <p:cTn dur="1000"/>
                                        <p:tgtEl>
                                          <p:spTgt spid="42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5" st="5"/>
                                            </p:txEl>
                                          </p:spTgt>
                                        </p:tgtEl>
                                        <p:attrNameLst>
                                          <p:attrName>style.visibility</p:attrName>
                                        </p:attrNameLst>
                                      </p:cBhvr>
                                      <p:to>
                                        <p:strVal val="visible"/>
                                      </p:to>
                                    </p:set>
                                    <p:animEffect filter="fade" transition="in">
                                      <p:cBhvr>
                                        <p:cTn dur="1000"/>
                                        <p:tgtEl>
                                          <p:spTgt spid="42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6" st="6"/>
                                            </p:txEl>
                                          </p:spTgt>
                                        </p:tgtEl>
                                        <p:attrNameLst>
                                          <p:attrName>style.visibility</p:attrName>
                                        </p:attrNameLst>
                                      </p:cBhvr>
                                      <p:to>
                                        <p:strVal val="visible"/>
                                      </p:to>
                                    </p:set>
                                    <p:animEffect filter="fade" transition="in">
                                      <p:cBhvr>
                                        <p:cTn dur="1000"/>
                                        <p:tgtEl>
                                          <p:spTgt spid="42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7" st="7"/>
                                            </p:txEl>
                                          </p:spTgt>
                                        </p:tgtEl>
                                        <p:attrNameLst>
                                          <p:attrName>style.visibility</p:attrName>
                                        </p:attrNameLst>
                                      </p:cBhvr>
                                      <p:to>
                                        <p:strVal val="visible"/>
                                      </p:to>
                                    </p:set>
                                    <p:animEffect filter="fade" transition="in">
                                      <p:cBhvr>
                                        <p:cTn dur="1000"/>
                                        <p:tgtEl>
                                          <p:spTgt spid="42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8" st="8"/>
                                            </p:txEl>
                                          </p:spTgt>
                                        </p:tgtEl>
                                        <p:attrNameLst>
                                          <p:attrName>style.visibility</p:attrName>
                                        </p:attrNameLst>
                                      </p:cBhvr>
                                      <p:to>
                                        <p:strVal val="visible"/>
                                      </p:to>
                                    </p:set>
                                    <p:animEffect filter="fade" transition="in">
                                      <p:cBhvr>
                                        <p:cTn dur="1000"/>
                                        <p:tgtEl>
                                          <p:spTgt spid="424">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9" st="9"/>
                                            </p:txEl>
                                          </p:spTgt>
                                        </p:tgtEl>
                                        <p:attrNameLst>
                                          <p:attrName>style.visibility</p:attrName>
                                        </p:attrNameLst>
                                      </p:cBhvr>
                                      <p:to>
                                        <p:strVal val="visible"/>
                                      </p:to>
                                    </p:set>
                                    <p:animEffect filter="fade" transition="in">
                                      <p:cBhvr>
                                        <p:cTn dur="1000"/>
                                        <p:tgtEl>
                                          <p:spTgt spid="424">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xEl>
                                              <p:pRg end="10" st="10"/>
                                            </p:txEl>
                                          </p:spTgt>
                                        </p:tgtEl>
                                        <p:attrNameLst>
                                          <p:attrName>style.visibility</p:attrName>
                                        </p:attrNameLst>
                                      </p:cBhvr>
                                      <p:to>
                                        <p:strVal val="visible"/>
                                      </p:to>
                                    </p:set>
                                    <p:animEffect filter="fade" transition="in">
                                      <p:cBhvr>
                                        <p:cTn dur="1000"/>
                                        <p:tgtEl>
                                          <p:spTgt spid="424">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434" name="Google Shape;434;p35"/>
          <p:cNvPicPr preferRelativeResize="0"/>
          <p:nvPr>
            <p:ph idx="1" type="body"/>
          </p:nvPr>
        </p:nvPicPr>
        <p:blipFill rotWithShape="1">
          <a:blip r:embed="rId3">
            <a:alphaModFix/>
          </a:blip>
          <a:srcRect b="0" l="0" r="0" t="0"/>
          <a:stretch/>
        </p:blipFill>
        <p:spPr>
          <a:xfrm>
            <a:off x="349193" y="243425"/>
            <a:ext cx="4111800" cy="5802000"/>
          </a:xfrm>
          <a:prstGeom prst="rect">
            <a:avLst/>
          </a:prstGeom>
          <a:noFill/>
          <a:ln>
            <a:noFill/>
          </a:ln>
        </p:spPr>
      </p:pic>
      <p:pic>
        <p:nvPicPr>
          <p:cNvPr id="435" name="Google Shape;435;p35"/>
          <p:cNvPicPr preferRelativeResize="0"/>
          <p:nvPr/>
        </p:nvPicPr>
        <p:blipFill rotWithShape="1">
          <a:blip r:embed="rId4">
            <a:alphaModFix/>
          </a:blip>
          <a:srcRect b="0" l="0" r="0" t="0"/>
          <a:stretch/>
        </p:blipFill>
        <p:spPr>
          <a:xfrm>
            <a:off x="4800603" y="420975"/>
            <a:ext cx="4111799" cy="532215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20000"/>
          </a:bodyPr>
          <a:lstStyle/>
          <a:p>
            <a:pPr indent="-177800" lvl="0" marL="0" rtl="0" algn="l">
              <a:spcBef>
                <a:spcPts val="0"/>
              </a:spcBef>
              <a:spcAft>
                <a:spcPts val="0"/>
              </a:spcAft>
              <a:buClr>
                <a:schemeClr val="dk1"/>
              </a:buClr>
              <a:buSzPts val="2800"/>
              <a:buChar char="•"/>
            </a:pPr>
            <a:r>
              <a:rPr lang="en-CA" sz="2800"/>
              <a:t>Excessive bony protrusion </a:t>
            </a:r>
            <a:r>
              <a:rPr lang="en-CA" sz="2800"/>
              <a:t>develops around the base of the 1st metatarsal</a:t>
            </a:r>
            <a:endParaRPr/>
          </a:p>
          <a:p>
            <a:pPr indent="-177800" lvl="0" marL="0" rtl="0" algn="l">
              <a:spcBef>
                <a:spcPts val="560"/>
              </a:spcBef>
              <a:spcAft>
                <a:spcPts val="0"/>
              </a:spcAft>
              <a:buClr>
                <a:schemeClr val="dk1"/>
              </a:buClr>
              <a:buSzPts val="2800"/>
              <a:buChar char="•"/>
            </a:pPr>
            <a:r>
              <a:rPr lang="en-CA" sz="2800"/>
              <a:t>Bursitis may develop over the area</a:t>
            </a:r>
            <a:endParaRPr/>
          </a:p>
          <a:p>
            <a:pPr indent="-177800" lvl="0" marL="0" rtl="0" algn="l">
              <a:spcBef>
                <a:spcPts val="560"/>
              </a:spcBef>
              <a:spcAft>
                <a:spcPts val="0"/>
              </a:spcAft>
              <a:buClr>
                <a:schemeClr val="dk1"/>
              </a:buClr>
              <a:buSzPts val="2800"/>
              <a:buChar char="•"/>
            </a:pPr>
            <a:r>
              <a:rPr lang="en-CA" sz="2800"/>
              <a:t>In severe cases ROM is limited in 1</a:t>
            </a:r>
            <a:r>
              <a:rPr baseline="30000" lang="en-CA" sz="2800"/>
              <a:t>st</a:t>
            </a:r>
            <a:r>
              <a:rPr lang="en-CA" sz="2800"/>
              <a:t> metatarsal</a:t>
            </a:r>
            <a:endParaRPr/>
          </a:p>
          <a:p>
            <a:pPr indent="-177800" lvl="0" marL="0" rtl="0" algn="l">
              <a:spcBef>
                <a:spcPts val="560"/>
              </a:spcBef>
              <a:spcAft>
                <a:spcPts val="0"/>
              </a:spcAft>
              <a:buClr>
                <a:schemeClr val="dk1"/>
              </a:buClr>
              <a:buSzPts val="2800"/>
              <a:buChar char="•"/>
            </a:pPr>
            <a:r>
              <a:rPr lang="en-CA" sz="2800"/>
              <a:t>Painful with pressure</a:t>
            </a:r>
            <a:endParaRPr/>
          </a:p>
          <a:p>
            <a:pPr indent="-177800" lvl="0" marL="0" rtl="0" algn="l">
              <a:spcBef>
                <a:spcPts val="560"/>
              </a:spcBef>
              <a:spcAft>
                <a:spcPts val="0"/>
              </a:spcAft>
              <a:buClr>
                <a:schemeClr val="dk1"/>
              </a:buClr>
              <a:buSzPts val="2800"/>
              <a:buChar char="•"/>
            </a:pPr>
            <a:r>
              <a:rPr lang="en-CA" sz="2800"/>
              <a:t>May have pain with loading of metatarsals due to inability to withstand load</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442" name="Google Shape;442;p3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Bunions</a:t>
            </a:r>
            <a:endParaRPr b="1"/>
          </a:p>
        </p:txBody>
      </p:sp>
      <p:cxnSp>
        <p:nvCxnSpPr>
          <p:cNvPr id="443" name="Google Shape;443;p3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44" name="Google Shape;444;p3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0" st="0"/>
                                            </p:txEl>
                                          </p:spTgt>
                                        </p:tgtEl>
                                        <p:attrNameLst>
                                          <p:attrName>style.visibility</p:attrName>
                                        </p:attrNameLst>
                                      </p:cBhvr>
                                      <p:to>
                                        <p:strVal val="visible"/>
                                      </p:to>
                                    </p:set>
                                    <p:animEffect filter="fade" transition="in">
                                      <p:cBhvr>
                                        <p:cTn dur="1000"/>
                                        <p:tgtEl>
                                          <p:spTgt spid="4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1" st="1"/>
                                            </p:txEl>
                                          </p:spTgt>
                                        </p:tgtEl>
                                        <p:attrNameLst>
                                          <p:attrName>style.visibility</p:attrName>
                                        </p:attrNameLst>
                                      </p:cBhvr>
                                      <p:to>
                                        <p:strVal val="visible"/>
                                      </p:to>
                                    </p:set>
                                    <p:animEffect filter="fade" transition="in">
                                      <p:cBhvr>
                                        <p:cTn dur="1000"/>
                                        <p:tgtEl>
                                          <p:spTgt spid="4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2" st="2"/>
                                            </p:txEl>
                                          </p:spTgt>
                                        </p:tgtEl>
                                        <p:attrNameLst>
                                          <p:attrName>style.visibility</p:attrName>
                                        </p:attrNameLst>
                                      </p:cBhvr>
                                      <p:to>
                                        <p:strVal val="visible"/>
                                      </p:to>
                                    </p:set>
                                    <p:animEffect filter="fade" transition="in">
                                      <p:cBhvr>
                                        <p:cTn dur="1000"/>
                                        <p:tgtEl>
                                          <p:spTgt spid="4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3" st="3"/>
                                            </p:txEl>
                                          </p:spTgt>
                                        </p:tgtEl>
                                        <p:attrNameLst>
                                          <p:attrName>style.visibility</p:attrName>
                                        </p:attrNameLst>
                                      </p:cBhvr>
                                      <p:to>
                                        <p:strVal val="visible"/>
                                      </p:to>
                                    </p:set>
                                    <p:animEffect filter="fade" transition="in">
                                      <p:cBhvr>
                                        <p:cTn dur="1000"/>
                                        <p:tgtEl>
                                          <p:spTgt spid="44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4" st="4"/>
                                            </p:txEl>
                                          </p:spTgt>
                                        </p:tgtEl>
                                        <p:attrNameLst>
                                          <p:attrName>style.visibility</p:attrName>
                                        </p:attrNameLst>
                                      </p:cBhvr>
                                      <p:to>
                                        <p:strVal val="visible"/>
                                      </p:to>
                                    </p:set>
                                    <p:animEffect filter="fade" transition="in">
                                      <p:cBhvr>
                                        <p:cTn dur="1000"/>
                                        <p:tgtEl>
                                          <p:spTgt spid="44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5" st="5"/>
                                            </p:txEl>
                                          </p:spTgt>
                                        </p:tgtEl>
                                        <p:attrNameLst>
                                          <p:attrName>style.visibility</p:attrName>
                                        </p:attrNameLst>
                                      </p:cBhvr>
                                      <p:to>
                                        <p:strVal val="visible"/>
                                      </p:to>
                                    </p:set>
                                    <p:animEffect filter="fade" transition="in">
                                      <p:cBhvr>
                                        <p:cTn dur="1000"/>
                                        <p:tgtEl>
                                          <p:spTgt spid="44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6" st="6"/>
                                            </p:txEl>
                                          </p:spTgt>
                                        </p:tgtEl>
                                        <p:attrNameLst>
                                          <p:attrName>style.visibility</p:attrName>
                                        </p:attrNameLst>
                                      </p:cBhvr>
                                      <p:to>
                                        <p:strVal val="visible"/>
                                      </p:to>
                                    </p:set>
                                    <p:animEffect filter="fade" transition="in">
                                      <p:cBhvr>
                                        <p:cTn dur="1000"/>
                                        <p:tgtEl>
                                          <p:spTgt spid="44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xEl>
                                              <p:pRg end="7" st="7"/>
                                            </p:txEl>
                                          </p:spTgt>
                                        </p:tgtEl>
                                        <p:attrNameLst>
                                          <p:attrName>style.visibility</p:attrName>
                                        </p:attrNameLst>
                                      </p:cBhvr>
                                      <p:to>
                                        <p:strVal val="visible"/>
                                      </p:to>
                                    </p:set>
                                    <p:animEffect filter="fade" transition="in">
                                      <p:cBhvr>
                                        <p:cTn dur="1000"/>
                                        <p:tgtEl>
                                          <p:spTgt spid="441">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Bunions</a:t>
            </a:r>
            <a:endParaRPr b="1"/>
          </a:p>
        </p:txBody>
      </p:sp>
      <p:cxnSp>
        <p:nvCxnSpPr>
          <p:cNvPr id="451" name="Google Shape;451;p3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52" name="Google Shape;452;p3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453" name="Google Shape;453;p37"/>
          <p:cNvPicPr preferRelativeResize="0"/>
          <p:nvPr>
            <p:ph idx="1" type="body"/>
          </p:nvPr>
        </p:nvPicPr>
        <p:blipFill rotWithShape="1">
          <a:blip r:embed="rId3">
            <a:alphaModFix/>
          </a:blip>
          <a:srcRect b="0" l="0" r="0" t="0"/>
          <a:stretch/>
        </p:blipFill>
        <p:spPr>
          <a:xfrm>
            <a:off x="304800" y="1736979"/>
            <a:ext cx="3557100" cy="4663800"/>
          </a:xfrm>
          <a:prstGeom prst="rect">
            <a:avLst/>
          </a:prstGeom>
          <a:noFill/>
          <a:ln>
            <a:noFill/>
          </a:ln>
        </p:spPr>
      </p:pic>
      <p:pic>
        <p:nvPicPr>
          <p:cNvPr id="454" name="Google Shape;454;p37"/>
          <p:cNvPicPr preferRelativeResize="0"/>
          <p:nvPr/>
        </p:nvPicPr>
        <p:blipFill>
          <a:blip r:embed="rId4">
            <a:alphaModFix/>
          </a:blip>
          <a:stretch>
            <a:fillRect/>
          </a:stretch>
        </p:blipFill>
        <p:spPr>
          <a:xfrm>
            <a:off x="4436000" y="2116575"/>
            <a:ext cx="4142175" cy="4142175"/>
          </a:xfrm>
          <a:prstGeom prst="rect">
            <a:avLst/>
          </a:prstGeom>
          <a:noFill/>
          <a:ln>
            <a:noFill/>
          </a:ln>
        </p:spPr>
      </p:pic>
      <p:sp>
        <p:nvSpPr>
          <p:cNvPr id="455" name="Google Shape;455;p37"/>
          <p:cNvSpPr txBox="1"/>
          <p:nvPr/>
        </p:nvSpPr>
        <p:spPr>
          <a:xfrm>
            <a:off x="4838325" y="1642375"/>
            <a:ext cx="344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a:latin typeface="Calibri"/>
                <a:ea typeface="Calibri"/>
                <a:cs typeface="Calibri"/>
                <a:sym typeface="Calibri"/>
              </a:rPr>
              <a:t>Bunionette - 5th Metatarsal</a:t>
            </a:r>
            <a:endParaRPr>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38"/>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a:t>
            </a:r>
            <a:endParaRPr sz="2800"/>
          </a:p>
          <a:p>
            <a:pPr indent="-349250" lvl="1" marL="742950" rtl="0" algn="l">
              <a:spcBef>
                <a:spcPts val="0"/>
              </a:spcBef>
              <a:spcAft>
                <a:spcPts val="0"/>
              </a:spcAft>
              <a:buClr>
                <a:schemeClr val="dk1"/>
              </a:buClr>
              <a:buSzPts val="2800"/>
              <a:buChar char="–"/>
            </a:pPr>
            <a:r>
              <a:rPr lang="en-CA" sz="2400"/>
              <a:t>compression of the forefoot medially and laterally 	       can lead to bunions</a:t>
            </a:r>
            <a:endParaRPr/>
          </a:p>
          <a:p>
            <a:pPr indent="-349250" lvl="1" marL="742950" rtl="0" algn="l">
              <a:spcBef>
                <a:spcPts val="0"/>
              </a:spcBef>
              <a:spcAft>
                <a:spcPts val="0"/>
              </a:spcAft>
              <a:buClr>
                <a:schemeClr val="dk1"/>
              </a:buClr>
              <a:buSzPts val="2800"/>
              <a:buChar char="–"/>
            </a:pPr>
            <a:r>
              <a:rPr lang="en-CA" sz="2400"/>
              <a:t>Common with excessive pronation during propulsion stage of gait</a:t>
            </a:r>
            <a:endParaRPr/>
          </a:p>
          <a:p>
            <a:pPr indent="-349250" lvl="1" marL="742950" rtl="0" algn="l">
              <a:spcBef>
                <a:spcPts val="0"/>
              </a:spcBef>
              <a:spcAft>
                <a:spcPts val="0"/>
              </a:spcAft>
              <a:buClr>
                <a:schemeClr val="dk1"/>
              </a:buClr>
              <a:buSzPts val="2800"/>
              <a:buChar char="–"/>
            </a:pPr>
            <a:r>
              <a:rPr lang="en-CA" sz="2400"/>
              <a:t>Improper or ill-fitting shoes (narrow-toed high heels, pointe shoes in ballet)</a:t>
            </a:r>
            <a:endParaRPr/>
          </a:p>
          <a:p>
            <a:pPr indent="-349250" lvl="1" marL="742950" rtl="0" algn="l">
              <a:spcBef>
                <a:spcPts val="0"/>
              </a:spcBef>
              <a:spcAft>
                <a:spcPts val="0"/>
              </a:spcAft>
              <a:buClr>
                <a:schemeClr val="dk1"/>
              </a:buClr>
              <a:buSzPts val="2800"/>
              <a:buChar char="–"/>
            </a:pPr>
            <a:r>
              <a:rPr lang="en-CA" sz="2400"/>
              <a:t>Genetics</a:t>
            </a:r>
            <a:endParaRPr/>
          </a:p>
        </p:txBody>
      </p:sp>
      <p:sp>
        <p:nvSpPr>
          <p:cNvPr id="462" name="Google Shape;462;p3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Bunions</a:t>
            </a:r>
            <a:endParaRPr b="1"/>
          </a:p>
        </p:txBody>
      </p:sp>
      <p:cxnSp>
        <p:nvCxnSpPr>
          <p:cNvPr id="463" name="Google Shape;463;p3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64" name="Google Shape;464;p3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xEl>
                                              <p:pRg end="0" st="0"/>
                                            </p:txEl>
                                          </p:spTgt>
                                        </p:tgtEl>
                                        <p:attrNameLst>
                                          <p:attrName>style.visibility</p:attrName>
                                        </p:attrNameLst>
                                      </p:cBhvr>
                                      <p:to>
                                        <p:strVal val="visible"/>
                                      </p:to>
                                    </p:set>
                                    <p:animEffect filter="fade" transition="in">
                                      <p:cBhvr>
                                        <p:cTn dur="1000"/>
                                        <p:tgtEl>
                                          <p:spTgt spid="4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xEl>
                                              <p:pRg end="1" st="1"/>
                                            </p:txEl>
                                          </p:spTgt>
                                        </p:tgtEl>
                                        <p:attrNameLst>
                                          <p:attrName>style.visibility</p:attrName>
                                        </p:attrNameLst>
                                      </p:cBhvr>
                                      <p:to>
                                        <p:strVal val="visible"/>
                                      </p:to>
                                    </p:set>
                                    <p:animEffect filter="fade" transition="in">
                                      <p:cBhvr>
                                        <p:cTn dur="1000"/>
                                        <p:tgtEl>
                                          <p:spTgt spid="4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xEl>
                                              <p:pRg end="2" st="2"/>
                                            </p:txEl>
                                          </p:spTgt>
                                        </p:tgtEl>
                                        <p:attrNameLst>
                                          <p:attrName>style.visibility</p:attrName>
                                        </p:attrNameLst>
                                      </p:cBhvr>
                                      <p:to>
                                        <p:strVal val="visible"/>
                                      </p:to>
                                    </p:set>
                                    <p:animEffect filter="fade" transition="in">
                                      <p:cBhvr>
                                        <p:cTn dur="1000"/>
                                        <p:tgtEl>
                                          <p:spTgt spid="46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xEl>
                                              <p:pRg end="3" st="3"/>
                                            </p:txEl>
                                          </p:spTgt>
                                        </p:tgtEl>
                                        <p:attrNameLst>
                                          <p:attrName>style.visibility</p:attrName>
                                        </p:attrNameLst>
                                      </p:cBhvr>
                                      <p:to>
                                        <p:strVal val="visible"/>
                                      </p:to>
                                    </p:set>
                                    <p:animEffect filter="fade" transition="in">
                                      <p:cBhvr>
                                        <p:cTn dur="1000"/>
                                        <p:tgtEl>
                                          <p:spTgt spid="46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xEl>
                                              <p:pRg end="4" st="4"/>
                                            </p:txEl>
                                          </p:spTgt>
                                        </p:tgtEl>
                                        <p:attrNameLst>
                                          <p:attrName>style.visibility</p:attrName>
                                        </p:attrNameLst>
                                      </p:cBhvr>
                                      <p:to>
                                        <p:strVal val="visible"/>
                                      </p:to>
                                    </p:set>
                                    <p:animEffect filter="fade" transition="in">
                                      <p:cBhvr>
                                        <p:cTn dur="1000"/>
                                        <p:tgtEl>
                                          <p:spTgt spid="46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3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u="sng"/>
              <a:t>Exercises: </a:t>
            </a:r>
            <a:r>
              <a:rPr lang="en-CA" sz="2800"/>
              <a:t> </a:t>
            </a:r>
            <a:endParaRPr/>
          </a:p>
          <a:p>
            <a:pPr indent="-101600" lvl="3" marL="1257300" rtl="0" algn="l">
              <a:spcBef>
                <a:spcPts val="480"/>
              </a:spcBef>
              <a:spcAft>
                <a:spcPts val="0"/>
              </a:spcAft>
              <a:buClr>
                <a:schemeClr val="dk1"/>
              </a:buClr>
              <a:buSzPts val="1600"/>
              <a:buChar char="–"/>
            </a:pPr>
            <a:r>
              <a:rPr lang="en-CA" sz="1600"/>
              <a:t>- </a:t>
            </a:r>
            <a:r>
              <a:rPr lang="en-CA" sz="2400"/>
              <a:t>avoid weightbearing until able</a:t>
            </a:r>
            <a:endParaRPr/>
          </a:p>
          <a:p>
            <a:pPr indent="-152400" lvl="3" marL="1257300" rtl="0" algn="l">
              <a:spcBef>
                <a:spcPts val="480"/>
              </a:spcBef>
              <a:spcAft>
                <a:spcPts val="0"/>
              </a:spcAft>
              <a:buClr>
                <a:schemeClr val="dk1"/>
              </a:buClr>
              <a:buSzPts val="2400"/>
              <a:buChar char="–"/>
            </a:pPr>
            <a:r>
              <a:rPr lang="en-CA" sz="2400"/>
              <a:t>Low load</a:t>
            </a:r>
            <a:endParaRPr/>
          </a:p>
          <a:p>
            <a:pPr indent="-152400" lvl="3" marL="1257300" rtl="0" algn="l">
              <a:spcBef>
                <a:spcPts val="480"/>
              </a:spcBef>
              <a:spcAft>
                <a:spcPts val="0"/>
              </a:spcAft>
              <a:buClr>
                <a:schemeClr val="dk1"/>
              </a:buClr>
              <a:buSzPts val="2400"/>
              <a:buChar char="–"/>
            </a:pPr>
            <a:r>
              <a:rPr lang="en-CA" sz="2400"/>
              <a:t>Correct biomechanics</a:t>
            </a:r>
            <a:endParaRPr/>
          </a:p>
          <a:p>
            <a:pPr indent="-152400" lvl="3" marL="1257300" rtl="0" algn="l">
              <a:spcBef>
                <a:spcPts val="480"/>
              </a:spcBef>
              <a:spcAft>
                <a:spcPts val="0"/>
              </a:spcAft>
              <a:buClr>
                <a:schemeClr val="dk1"/>
              </a:buClr>
              <a:buSzPts val="2400"/>
              <a:buChar char="–"/>
            </a:pPr>
            <a:r>
              <a:rPr lang="en-CA" sz="2400"/>
              <a:t>Toe extension</a:t>
            </a:r>
            <a:endParaRPr/>
          </a:p>
          <a:p>
            <a:pPr indent="-152400" lvl="3" marL="1257300" rtl="0" algn="l">
              <a:spcBef>
                <a:spcPts val="480"/>
              </a:spcBef>
              <a:spcAft>
                <a:spcPts val="0"/>
              </a:spcAft>
              <a:buClr>
                <a:schemeClr val="dk1"/>
              </a:buClr>
              <a:buSzPts val="2400"/>
              <a:buChar char="–"/>
            </a:pPr>
            <a:r>
              <a:rPr lang="en-CA" sz="2400"/>
              <a:t>Towel pick-up</a:t>
            </a:r>
            <a:endParaRPr/>
          </a:p>
          <a:p>
            <a:pPr indent="-152400" lvl="3" marL="1257300" rtl="0" algn="l">
              <a:spcBef>
                <a:spcPts val="480"/>
              </a:spcBef>
              <a:spcAft>
                <a:spcPts val="0"/>
              </a:spcAft>
              <a:buClr>
                <a:schemeClr val="dk1"/>
              </a:buClr>
              <a:buSzPts val="2400"/>
              <a:buChar char="–"/>
            </a:pPr>
            <a:r>
              <a:rPr lang="en-CA" sz="2400"/>
              <a:t>Calf raises</a:t>
            </a:r>
            <a:endParaRPr/>
          </a:p>
          <a:p>
            <a:pPr indent="-152400" lvl="3" marL="1257300" rtl="0" algn="l">
              <a:spcBef>
                <a:spcPts val="480"/>
              </a:spcBef>
              <a:spcAft>
                <a:spcPts val="0"/>
              </a:spcAft>
              <a:buClr>
                <a:schemeClr val="dk1"/>
              </a:buClr>
              <a:buSzPts val="2400"/>
              <a:buChar char="–"/>
            </a:pPr>
            <a:r>
              <a:rPr lang="en-CA" sz="2400"/>
              <a:t>Ankle eversion with band</a:t>
            </a:r>
            <a:endParaRPr/>
          </a:p>
          <a:p>
            <a:pPr indent="-152400" lvl="3" marL="1257300" rtl="0" algn="l">
              <a:spcBef>
                <a:spcPts val="480"/>
              </a:spcBef>
              <a:spcAft>
                <a:spcPts val="0"/>
              </a:spcAft>
              <a:buClr>
                <a:schemeClr val="dk1"/>
              </a:buClr>
              <a:buSzPts val="2400"/>
              <a:buChar char="–"/>
            </a:pPr>
            <a:r>
              <a:rPr lang="en-CA" sz="2400"/>
              <a:t>Ankle inversion with band</a:t>
            </a:r>
            <a:endParaRPr sz="2400"/>
          </a:p>
          <a:p>
            <a:pPr indent="-152400" lvl="3" marL="1257300" rtl="0" algn="l">
              <a:spcBef>
                <a:spcPts val="480"/>
              </a:spcBef>
              <a:spcAft>
                <a:spcPts val="0"/>
              </a:spcAft>
              <a:buSzPts val="2400"/>
              <a:buChar char="–"/>
            </a:pPr>
            <a:r>
              <a:rPr lang="en-CA" sz="2400"/>
              <a:t>Toe spacers - start non-weight bearing</a:t>
            </a:r>
            <a:endParaRPr sz="2400"/>
          </a:p>
          <a:p>
            <a:pPr indent="0" lvl="0" marL="0" rtl="0" algn="l">
              <a:spcBef>
                <a:spcPts val="560"/>
              </a:spcBef>
              <a:spcAft>
                <a:spcPts val="0"/>
              </a:spcAft>
              <a:buClr>
                <a:schemeClr val="dk1"/>
              </a:buClr>
              <a:buSzPts val="2800"/>
              <a:buNone/>
            </a:pPr>
            <a:r>
              <a:t/>
            </a:r>
            <a:endParaRPr sz="2800"/>
          </a:p>
        </p:txBody>
      </p:sp>
      <p:sp>
        <p:nvSpPr>
          <p:cNvPr id="471" name="Google Shape;471;p3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Bunions</a:t>
            </a:r>
            <a:endParaRPr b="1"/>
          </a:p>
        </p:txBody>
      </p:sp>
      <p:cxnSp>
        <p:nvCxnSpPr>
          <p:cNvPr id="472" name="Google Shape;472;p3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73" name="Google Shape;473;p3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0" st="0"/>
                                            </p:txEl>
                                          </p:spTgt>
                                        </p:tgtEl>
                                        <p:attrNameLst>
                                          <p:attrName>style.visibility</p:attrName>
                                        </p:attrNameLst>
                                      </p:cBhvr>
                                      <p:to>
                                        <p:strVal val="visible"/>
                                      </p:to>
                                    </p:set>
                                    <p:animEffect filter="fade" transition="in">
                                      <p:cBhvr>
                                        <p:cTn dur="1000"/>
                                        <p:tgtEl>
                                          <p:spTgt spid="47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1" st="1"/>
                                            </p:txEl>
                                          </p:spTgt>
                                        </p:tgtEl>
                                        <p:attrNameLst>
                                          <p:attrName>style.visibility</p:attrName>
                                        </p:attrNameLst>
                                      </p:cBhvr>
                                      <p:to>
                                        <p:strVal val="visible"/>
                                      </p:to>
                                    </p:set>
                                    <p:animEffect filter="fade" transition="in">
                                      <p:cBhvr>
                                        <p:cTn dur="1000"/>
                                        <p:tgtEl>
                                          <p:spTgt spid="47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2" st="2"/>
                                            </p:txEl>
                                          </p:spTgt>
                                        </p:tgtEl>
                                        <p:attrNameLst>
                                          <p:attrName>style.visibility</p:attrName>
                                        </p:attrNameLst>
                                      </p:cBhvr>
                                      <p:to>
                                        <p:strVal val="visible"/>
                                      </p:to>
                                    </p:set>
                                    <p:animEffect filter="fade" transition="in">
                                      <p:cBhvr>
                                        <p:cTn dur="1000"/>
                                        <p:tgtEl>
                                          <p:spTgt spid="47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3" st="3"/>
                                            </p:txEl>
                                          </p:spTgt>
                                        </p:tgtEl>
                                        <p:attrNameLst>
                                          <p:attrName>style.visibility</p:attrName>
                                        </p:attrNameLst>
                                      </p:cBhvr>
                                      <p:to>
                                        <p:strVal val="visible"/>
                                      </p:to>
                                    </p:set>
                                    <p:animEffect filter="fade" transition="in">
                                      <p:cBhvr>
                                        <p:cTn dur="1000"/>
                                        <p:tgtEl>
                                          <p:spTgt spid="47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4" st="4"/>
                                            </p:txEl>
                                          </p:spTgt>
                                        </p:tgtEl>
                                        <p:attrNameLst>
                                          <p:attrName>style.visibility</p:attrName>
                                        </p:attrNameLst>
                                      </p:cBhvr>
                                      <p:to>
                                        <p:strVal val="visible"/>
                                      </p:to>
                                    </p:set>
                                    <p:animEffect filter="fade" transition="in">
                                      <p:cBhvr>
                                        <p:cTn dur="1000"/>
                                        <p:tgtEl>
                                          <p:spTgt spid="47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5" st="5"/>
                                            </p:txEl>
                                          </p:spTgt>
                                        </p:tgtEl>
                                        <p:attrNameLst>
                                          <p:attrName>style.visibility</p:attrName>
                                        </p:attrNameLst>
                                      </p:cBhvr>
                                      <p:to>
                                        <p:strVal val="visible"/>
                                      </p:to>
                                    </p:set>
                                    <p:animEffect filter="fade" transition="in">
                                      <p:cBhvr>
                                        <p:cTn dur="1000"/>
                                        <p:tgtEl>
                                          <p:spTgt spid="47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6" st="6"/>
                                            </p:txEl>
                                          </p:spTgt>
                                        </p:tgtEl>
                                        <p:attrNameLst>
                                          <p:attrName>style.visibility</p:attrName>
                                        </p:attrNameLst>
                                      </p:cBhvr>
                                      <p:to>
                                        <p:strVal val="visible"/>
                                      </p:to>
                                    </p:set>
                                    <p:animEffect filter="fade" transition="in">
                                      <p:cBhvr>
                                        <p:cTn dur="1000"/>
                                        <p:tgtEl>
                                          <p:spTgt spid="47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7" st="7"/>
                                            </p:txEl>
                                          </p:spTgt>
                                        </p:tgtEl>
                                        <p:attrNameLst>
                                          <p:attrName>style.visibility</p:attrName>
                                        </p:attrNameLst>
                                      </p:cBhvr>
                                      <p:to>
                                        <p:strVal val="visible"/>
                                      </p:to>
                                    </p:set>
                                    <p:animEffect filter="fade" transition="in">
                                      <p:cBhvr>
                                        <p:cTn dur="1000"/>
                                        <p:tgtEl>
                                          <p:spTgt spid="47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8" st="8"/>
                                            </p:txEl>
                                          </p:spTgt>
                                        </p:tgtEl>
                                        <p:attrNameLst>
                                          <p:attrName>style.visibility</p:attrName>
                                        </p:attrNameLst>
                                      </p:cBhvr>
                                      <p:to>
                                        <p:strVal val="visible"/>
                                      </p:to>
                                    </p:set>
                                    <p:animEffect filter="fade" transition="in">
                                      <p:cBhvr>
                                        <p:cTn dur="1000"/>
                                        <p:tgtEl>
                                          <p:spTgt spid="47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9" st="9"/>
                                            </p:txEl>
                                          </p:spTgt>
                                        </p:tgtEl>
                                        <p:attrNameLst>
                                          <p:attrName>style.visibility</p:attrName>
                                        </p:attrNameLst>
                                      </p:cBhvr>
                                      <p:to>
                                        <p:strVal val="visible"/>
                                      </p:to>
                                    </p:set>
                                    <p:animEffect filter="fade" transition="in">
                                      <p:cBhvr>
                                        <p:cTn dur="1000"/>
                                        <p:tgtEl>
                                          <p:spTgt spid="47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10" st="10"/>
                                            </p:txEl>
                                          </p:spTgt>
                                        </p:tgtEl>
                                        <p:attrNameLst>
                                          <p:attrName>style.visibility</p:attrName>
                                        </p:attrNameLst>
                                      </p:cBhvr>
                                      <p:to>
                                        <p:strVal val="visible"/>
                                      </p:to>
                                    </p:set>
                                    <p:animEffect filter="fade" transition="in">
                                      <p:cBhvr>
                                        <p:cTn dur="1000"/>
                                        <p:tgtEl>
                                          <p:spTgt spid="470">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Bunions </a:t>
            </a:r>
            <a:endParaRPr b="1"/>
          </a:p>
        </p:txBody>
      </p:sp>
      <p:cxnSp>
        <p:nvCxnSpPr>
          <p:cNvPr id="480" name="Google Shape;480;p4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81" name="Google Shape;481;p4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482" name="Google Shape;482;p40"/>
          <p:cNvPicPr preferRelativeResize="0"/>
          <p:nvPr>
            <p:ph idx="1" type="body"/>
          </p:nvPr>
        </p:nvPicPr>
        <p:blipFill rotWithShape="1">
          <a:blip r:embed="rId3">
            <a:alphaModFix/>
          </a:blip>
          <a:srcRect b="0" l="0" r="0" t="0"/>
          <a:stretch/>
        </p:blipFill>
        <p:spPr>
          <a:xfrm>
            <a:off x="1844340" y="2209800"/>
            <a:ext cx="4708859" cy="285429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1"/>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b="1" lang="en-CA" sz="2800"/>
              <a:t>Bone spurs</a:t>
            </a:r>
            <a:r>
              <a:rPr lang="en-CA" sz="2800"/>
              <a:t> are bony projections that develop along the edges of </a:t>
            </a:r>
            <a:r>
              <a:rPr b="1" lang="en-CA" sz="2800"/>
              <a:t>bones</a:t>
            </a:r>
            <a:r>
              <a:rPr lang="en-CA" sz="2800"/>
              <a:t>. Also called osteophytes, </a:t>
            </a:r>
            <a:r>
              <a:rPr b="1" lang="en-CA" sz="2800"/>
              <a:t>bone spurs</a:t>
            </a:r>
            <a:r>
              <a:rPr lang="en-CA" sz="2800"/>
              <a:t> often form where </a:t>
            </a:r>
            <a:r>
              <a:rPr b="1" lang="en-CA" sz="2800"/>
              <a:t>bones </a:t>
            </a:r>
            <a:r>
              <a:rPr lang="en-CA" sz="2800"/>
              <a:t>meet each other — in your joints. The main cause of </a:t>
            </a:r>
            <a:r>
              <a:rPr b="1" lang="en-CA" sz="2800"/>
              <a:t>bone spurs</a:t>
            </a:r>
            <a:r>
              <a:rPr lang="en-CA" sz="2800"/>
              <a:t> is the wear-and-tear damage associated with osteoarthritis.</a:t>
            </a:r>
            <a:endParaRPr/>
          </a:p>
          <a:p>
            <a:pPr indent="-342900" lvl="0" marL="342900" rtl="0" algn="l">
              <a:spcBef>
                <a:spcPts val="560"/>
              </a:spcBef>
              <a:spcAft>
                <a:spcPts val="0"/>
              </a:spcAft>
              <a:buClr>
                <a:schemeClr val="dk1"/>
              </a:buClr>
              <a:buSzPts val="2800"/>
              <a:buChar char="•"/>
            </a:pPr>
            <a:r>
              <a:rPr lang="en-CA" sz="2800"/>
              <a:t>www.mayoclinic.org/diseases.../</a:t>
            </a:r>
            <a:r>
              <a:rPr b="1" lang="en-CA" sz="2800"/>
              <a:t>bone</a:t>
            </a:r>
            <a:r>
              <a:rPr lang="en-CA" sz="2800"/>
              <a:t>-</a:t>
            </a:r>
            <a:r>
              <a:rPr b="1" lang="en-CA" sz="2800"/>
              <a:t>spurs</a:t>
            </a:r>
            <a:r>
              <a:rPr lang="en-CA" sz="2800"/>
              <a:t>/basics/</a:t>
            </a:r>
            <a:r>
              <a:rPr b="1" lang="en-CA" sz="2800"/>
              <a:t>definition</a:t>
            </a:r>
            <a:r>
              <a:rPr lang="en-CA" sz="2800"/>
              <a:t>/con-20024478</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489" name="Google Shape;489;p4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Bone Spurs</a:t>
            </a:r>
            <a:endParaRPr b="1"/>
          </a:p>
        </p:txBody>
      </p:sp>
      <p:cxnSp>
        <p:nvCxnSpPr>
          <p:cNvPr id="490" name="Google Shape;490;p4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91" name="Google Shape;491;p4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xEl>
                                              <p:pRg end="0" st="0"/>
                                            </p:txEl>
                                          </p:spTgt>
                                        </p:tgtEl>
                                        <p:attrNameLst>
                                          <p:attrName>style.visibility</p:attrName>
                                        </p:attrNameLst>
                                      </p:cBhvr>
                                      <p:to>
                                        <p:strVal val="visible"/>
                                      </p:to>
                                    </p:set>
                                    <p:animEffect filter="fade" transition="in">
                                      <p:cBhvr>
                                        <p:cTn dur="1000"/>
                                        <p:tgtEl>
                                          <p:spTgt spid="4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xEl>
                                              <p:pRg end="1" st="1"/>
                                            </p:txEl>
                                          </p:spTgt>
                                        </p:tgtEl>
                                        <p:attrNameLst>
                                          <p:attrName>style.visibility</p:attrName>
                                        </p:attrNameLst>
                                      </p:cBhvr>
                                      <p:to>
                                        <p:strVal val="visible"/>
                                      </p:to>
                                    </p:set>
                                    <p:animEffect filter="fade" transition="in">
                                      <p:cBhvr>
                                        <p:cTn dur="1000"/>
                                        <p:tgtEl>
                                          <p:spTgt spid="4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xEl>
                                              <p:pRg end="2" st="2"/>
                                            </p:txEl>
                                          </p:spTgt>
                                        </p:tgtEl>
                                        <p:attrNameLst>
                                          <p:attrName>style.visibility</p:attrName>
                                        </p:attrNameLst>
                                      </p:cBhvr>
                                      <p:to>
                                        <p:strVal val="visible"/>
                                      </p:to>
                                    </p:set>
                                    <p:animEffect filter="fade" transition="in">
                                      <p:cBhvr>
                                        <p:cTn dur="1000"/>
                                        <p:tgtEl>
                                          <p:spTgt spid="4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xEl>
                                              <p:pRg end="3" st="3"/>
                                            </p:txEl>
                                          </p:spTgt>
                                        </p:tgtEl>
                                        <p:attrNameLst>
                                          <p:attrName>style.visibility</p:attrName>
                                        </p:attrNameLst>
                                      </p:cBhvr>
                                      <p:to>
                                        <p:strVal val="visible"/>
                                      </p:to>
                                    </p:set>
                                    <p:animEffect filter="fade" transition="in">
                                      <p:cBhvr>
                                        <p:cTn dur="1000"/>
                                        <p:tgtEl>
                                          <p:spTgt spid="48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xEl>
                                              <p:pRg end="4" st="4"/>
                                            </p:txEl>
                                          </p:spTgt>
                                        </p:tgtEl>
                                        <p:attrNameLst>
                                          <p:attrName>style.visibility</p:attrName>
                                        </p:attrNameLst>
                                      </p:cBhvr>
                                      <p:to>
                                        <p:strVal val="visible"/>
                                      </p:to>
                                    </p:set>
                                    <p:animEffect filter="fade" transition="in">
                                      <p:cBhvr>
                                        <p:cTn dur="1000"/>
                                        <p:tgtEl>
                                          <p:spTgt spid="48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Bone Spurs</a:t>
            </a:r>
            <a:endParaRPr b="1"/>
          </a:p>
        </p:txBody>
      </p:sp>
      <p:cxnSp>
        <p:nvCxnSpPr>
          <p:cNvPr id="498" name="Google Shape;498;p4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99" name="Google Shape;499;p4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500" name="Google Shape;500;p42"/>
          <p:cNvPicPr preferRelativeResize="0"/>
          <p:nvPr>
            <p:ph idx="1" type="body"/>
          </p:nvPr>
        </p:nvPicPr>
        <p:blipFill rotWithShape="1">
          <a:blip r:embed="rId3">
            <a:alphaModFix/>
          </a:blip>
          <a:srcRect b="0" l="0" r="0" t="0"/>
          <a:stretch/>
        </p:blipFill>
        <p:spPr>
          <a:xfrm>
            <a:off x="213050" y="1394505"/>
            <a:ext cx="4114800" cy="2679000"/>
          </a:xfrm>
          <a:prstGeom prst="rect">
            <a:avLst/>
          </a:prstGeom>
          <a:noFill/>
          <a:ln>
            <a:noFill/>
          </a:ln>
        </p:spPr>
      </p:pic>
      <p:pic>
        <p:nvPicPr>
          <p:cNvPr id="501" name="Google Shape;501;p42"/>
          <p:cNvPicPr preferRelativeResize="0"/>
          <p:nvPr/>
        </p:nvPicPr>
        <p:blipFill rotWithShape="1">
          <a:blip r:embed="rId4">
            <a:alphaModFix/>
          </a:blip>
          <a:srcRect b="0" l="0" r="0" t="0"/>
          <a:stretch/>
        </p:blipFill>
        <p:spPr>
          <a:xfrm>
            <a:off x="4191000" y="3026195"/>
            <a:ext cx="4730400" cy="35432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4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a:t>
            </a:r>
            <a:r>
              <a:rPr lang="en-CA" sz="2400"/>
              <a:t>osteoarthritis</a:t>
            </a:r>
            <a:endParaRPr/>
          </a:p>
          <a:p>
            <a:pPr indent="-152400" lvl="3" marL="1257300" rtl="0" algn="l">
              <a:spcBef>
                <a:spcPts val="480"/>
              </a:spcBef>
              <a:spcAft>
                <a:spcPts val="0"/>
              </a:spcAft>
              <a:buClr>
                <a:schemeClr val="dk1"/>
              </a:buClr>
              <a:buSzPts val="2400"/>
              <a:buChar char="–"/>
            </a:pPr>
            <a:r>
              <a:rPr lang="en-CA" sz="2400"/>
              <a:t>Extra bone build up due to excess pull of tense muscles/fascia</a:t>
            </a:r>
            <a:endParaRPr/>
          </a:p>
          <a:p>
            <a:pPr indent="-152400" lvl="4" marL="1714500" rtl="0" algn="l">
              <a:spcBef>
                <a:spcPts val="480"/>
              </a:spcBef>
              <a:spcAft>
                <a:spcPts val="0"/>
              </a:spcAft>
              <a:buClr>
                <a:schemeClr val="dk1"/>
              </a:buClr>
              <a:buSzPts val="2400"/>
              <a:buChar char="»"/>
            </a:pPr>
            <a:r>
              <a:rPr lang="en-CA" sz="2400"/>
              <a:t>Can result from overuse due to poor mechanics</a:t>
            </a:r>
            <a:endParaRPr/>
          </a:p>
          <a:p>
            <a:pPr indent="0" lvl="4" marL="1714500" rtl="0" algn="l">
              <a:spcBef>
                <a:spcPts val="480"/>
              </a:spcBef>
              <a:spcAft>
                <a:spcPts val="0"/>
              </a:spcAft>
              <a:buClr>
                <a:schemeClr val="dk1"/>
              </a:buClr>
              <a:buSzPts val="2400"/>
              <a:buNone/>
            </a:pPr>
            <a:r>
              <a:t/>
            </a:r>
            <a:endParaRPr sz="2400"/>
          </a:p>
          <a:p>
            <a:pPr indent="0" lvl="4" marL="1714500" rtl="0" algn="l">
              <a:spcBef>
                <a:spcPts val="480"/>
              </a:spcBef>
              <a:spcAft>
                <a:spcPts val="0"/>
              </a:spcAft>
              <a:buClr>
                <a:schemeClr val="dk1"/>
              </a:buClr>
              <a:buSzPts val="2400"/>
              <a:buNone/>
            </a:pPr>
            <a:r>
              <a:t/>
            </a:r>
            <a:endParaRPr sz="2400"/>
          </a:p>
        </p:txBody>
      </p:sp>
      <p:sp>
        <p:nvSpPr>
          <p:cNvPr id="508" name="Google Shape;508;p4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Bone Spurs</a:t>
            </a:r>
            <a:endParaRPr b="1"/>
          </a:p>
        </p:txBody>
      </p:sp>
      <p:cxnSp>
        <p:nvCxnSpPr>
          <p:cNvPr id="509" name="Google Shape;509;p4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10" name="Google Shape;510;p4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44"/>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 </a:t>
            </a:r>
            <a:r>
              <a:rPr lang="en-CA" sz="2800"/>
              <a:t> </a:t>
            </a:r>
            <a:endParaRPr/>
          </a:p>
          <a:p>
            <a:pPr indent="-101600" lvl="3" marL="1257300" rtl="0" algn="l">
              <a:spcBef>
                <a:spcPts val="480"/>
              </a:spcBef>
              <a:spcAft>
                <a:spcPts val="0"/>
              </a:spcAft>
              <a:buClr>
                <a:schemeClr val="dk1"/>
              </a:buClr>
              <a:buSzPts val="1600"/>
              <a:buChar char="–"/>
            </a:pPr>
            <a:r>
              <a:rPr lang="en-CA" sz="1600"/>
              <a:t>- </a:t>
            </a:r>
            <a:r>
              <a:rPr lang="en-CA" sz="2400"/>
              <a:t>Calf Raises</a:t>
            </a:r>
            <a:endParaRPr/>
          </a:p>
          <a:p>
            <a:pPr indent="-152400" lvl="3" marL="1257300" rtl="0" algn="l">
              <a:spcBef>
                <a:spcPts val="480"/>
              </a:spcBef>
              <a:spcAft>
                <a:spcPts val="0"/>
              </a:spcAft>
              <a:buClr>
                <a:schemeClr val="dk1"/>
              </a:buClr>
              <a:buSzPts val="2400"/>
              <a:buChar char="–"/>
            </a:pPr>
            <a:r>
              <a:rPr lang="en-CA" sz="2400"/>
              <a:t>Calf stretches</a:t>
            </a:r>
            <a:endParaRPr/>
          </a:p>
          <a:p>
            <a:pPr indent="-152400" lvl="3" marL="1257300" rtl="0" algn="l">
              <a:spcBef>
                <a:spcPts val="480"/>
              </a:spcBef>
              <a:spcAft>
                <a:spcPts val="0"/>
              </a:spcAft>
              <a:buClr>
                <a:schemeClr val="dk1"/>
              </a:buClr>
              <a:buSzPts val="2400"/>
              <a:buChar char="–"/>
            </a:pPr>
            <a:r>
              <a:rPr lang="en-CA" sz="2400"/>
              <a:t>Support back of ankle with heel pointing down and try to pull heel to the floor, release and repeat.</a:t>
            </a:r>
            <a:endParaRPr/>
          </a:p>
          <a:p>
            <a:pPr indent="-152400" lvl="3" marL="1257300" rtl="0" algn="l">
              <a:spcBef>
                <a:spcPts val="480"/>
              </a:spcBef>
              <a:spcAft>
                <a:spcPts val="0"/>
              </a:spcAft>
              <a:buClr>
                <a:schemeClr val="dk1"/>
              </a:buClr>
              <a:buSzPts val="2400"/>
              <a:buChar char="–"/>
            </a:pPr>
            <a:r>
              <a:rPr lang="en-CA" sz="2400"/>
              <a:t>Piano Toes</a:t>
            </a:r>
            <a:endParaRPr/>
          </a:p>
          <a:p>
            <a:pPr indent="-152400" lvl="4" marL="1714500" rtl="0" algn="l">
              <a:spcBef>
                <a:spcPts val="480"/>
              </a:spcBef>
              <a:spcAft>
                <a:spcPts val="0"/>
              </a:spcAft>
              <a:buClr>
                <a:schemeClr val="dk1"/>
              </a:buClr>
              <a:buSzPts val="2400"/>
              <a:buChar char="»"/>
            </a:pPr>
            <a:r>
              <a:rPr lang="en-CA" sz="2400"/>
              <a:t>Separate toes and try to tap or wiggle each one individually</a:t>
            </a:r>
            <a:endParaRPr sz="2400"/>
          </a:p>
          <a:p>
            <a:pPr indent="0" lvl="4" marL="1714500" rtl="0" algn="l">
              <a:spcBef>
                <a:spcPts val="560"/>
              </a:spcBef>
              <a:spcAft>
                <a:spcPts val="0"/>
              </a:spcAft>
              <a:buClr>
                <a:schemeClr val="dk1"/>
              </a:buClr>
              <a:buSzPts val="2800"/>
              <a:buNone/>
            </a:pPr>
            <a:r>
              <a:t/>
            </a:r>
            <a:endParaRPr sz="2800"/>
          </a:p>
        </p:txBody>
      </p:sp>
      <p:sp>
        <p:nvSpPr>
          <p:cNvPr id="517" name="Google Shape;517;p4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Bone Spurs</a:t>
            </a:r>
            <a:endParaRPr b="1"/>
          </a:p>
        </p:txBody>
      </p:sp>
      <p:cxnSp>
        <p:nvCxnSpPr>
          <p:cNvPr id="518" name="Google Shape;518;p4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19" name="Google Shape;519;p4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4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Heel Spurs </a:t>
            </a:r>
            <a:endParaRPr b="1"/>
          </a:p>
        </p:txBody>
      </p:sp>
      <p:cxnSp>
        <p:nvCxnSpPr>
          <p:cNvPr id="526" name="Google Shape;526;p4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27" name="Google Shape;527;p4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528" name="Google Shape;528;p45"/>
          <p:cNvPicPr preferRelativeResize="0"/>
          <p:nvPr>
            <p:ph idx="1" type="body"/>
          </p:nvPr>
        </p:nvPicPr>
        <p:blipFill rotWithShape="1">
          <a:blip r:embed="rId3">
            <a:alphaModFix/>
          </a:blip>
          <a:srcRect b="0" l="0" r="0" t="0"/>
          <a:stretch/>
        </p:blipFill>
        <p:spPr>
          <a:xfrm>
            <a:off x="990600" y="2228143"/>
            <a:ext cx="3069661" cy="2362200"/>
          </a:xfrm>
          <a:prstGeom prst="rect">
            <a:avLst/>
          </a:prstGeom>
          <a:noFill/>
          <a:ln>
            <a:noFill/>
          </a:ln>
        </p:spPr>
      </p:pic>
      <p:pic>
        <p:nvPicPr>
          <p:cNvPr id="529" name="Google Shape;529;p45"/>
          <p:cNvPicPr preferRelativeResize="0"/>
          <p:nvPr/>
        </p:nvPicPr>
        <p:blipFill rotWithShape="1">
          <a:blip r:embed="rId4">
            <a:alphaModFix/>
          </a:blip>
          <a:srcRect b="0" l="0" r="0" t="0"/>
          <a:stretch/>
        </p:blipFill>
        <p:spPr>
          <a:xfrm>
            <a:off x="5486400" y="2083001"/>
            <a:ext cx="2638425" cy="269199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4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Serious, possibly life-threatening condition</a:t>
            </a:r>
            <a:endParaRPr/>
          </a:p>
          <a:p>
            <a:pPr indent="-177800" lvl="0" marL="0" rtl="0" algn="l">
              <a:spcBef>
                <a:spcPts val="560"/>
              </a:spcBef>
              <a:spcAft>
                <a:spcPts val="0"/>
              </a:spcAft>
              <a:buClr>
                <a:schemeClr val="dk1"/>
              </a:buClr>
              <a:buSzPts val="2800"/>
              <a:buChar char="•"/>
            </a:pPr>
            <a:r>
              <a:rPr lang="en-CA" sz="2800"/>
              <a:t>Can be mistaken for calf pain/injury/overuse</a:t>
            </a:r>
            <a:endParaRPr/>
          </a:p>
          <a:p>
            <a:pPr indent="-177800" lvl="0" marL="0" rtl="0" algn="l">
              <a:spcBef>
                <a:spcPts val="560"/>
              </a:spcBef>
              <a:spcAft>
                <a:spcPts val="0"/>
              </a:spcAft>
              <a:buClr>
                <a:schemeClr val="dk1"/>
              </a:buClr>
              <a:buSzPts val="2800"/>
              <a:buChar char="•"/>
            </a:pPr>
            <a:r>
              <a:rPr lang="en-CA" sz="2800"/>
              <a:t>Can result from sitting too long with pressure on leg, ie. On an airplane</a:t>
            </a:r>
            <a:endParaRPr/>
          </a:p>
          <a:p>
            <a:pPr indent="-177800" lvl="0" marL="0" rtl="0" algn="l">
              <a:spcBef>
                <a:spcPts val="560"/>
              </a:spcBef>
              <a:spcAft>
                <a:spcPts val="0"/>
              </a:spcAft>
              <a:buClr>
                <a:schemeClr val="dk1"/>
              </a:buClr>
              <a:buSzPts val="2800"/>
              <a:buChar char="•"/>
            </a:pPr>
            <a:r>
              <a:rPr lang="en-CA" sz="2800"/>
              <a:t>Presents as calf pain, tenderness, increased temperature and/or swelling of the calf and pain with passive ankle dorsiflexion</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536" name="Google Shape;536;p4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Deep Venous Thrombosis</a:t>
            </a:r>
            <a:endParaRPr b="1"/>
          </a:p>
        </p:txBody>
      </p:sp>
      <p:cxnSp>
        <p:nvCxnSpPr>
          <p:cNvPr id="537" name="Google Shape;537;p4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38" name="Google Shape;538;p4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xEl>
                                              <p:pRg end="0" st="0"/>
                                            </p:txEl>
                                          </p:spTgt>
                                        </p:tgtEl>
                                        <p:attrNameLst>
                                          <p:attrName>style.visibility</p:attrName>
                                        </p:attrNameLst>
                                      </p:cBhvr>
                                      <p:to>
                                        <p:strVal val="visible"/>
                                      </p:to>
                                    </p:set>
                                    <p:animEffect filter="fade" transition="in">
                                      <p:cBhvr>
                                        <p:cTn dur="1000"/>
                                        <p:tgtEl>
                                          <p:spTgt spid="5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xEl>
                                              <p:pRg end="1" st="1"/>
                                            </p:txEl>
                                          </p:spTgt>
                                        </p:tgtEl>
                                        <p:attrNameLst>
                                          <p:attrName>style.visibility</p:attrName>
                                        </p:attrNameLst>
                                      </p:cBhvr>
                                      <p:to>
                                        <p:strVal val="visible"/>
                                      </p:to>
                                    </p:set>
                                    <p:animEffect filter="fade" transition="in">
                                      <p:cBhvr>
                                        <p:cTn dur="1000"/>
                                        <p:tgtEl>
                                          <p:spTgt spid="53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xEl>
                                              <p:pRg end="2" st="2"/>
                                            </p:txEl>
                                          </p:spTgt>
                                        </p:tgtEl>
                                        <p:attrNameLst>
                                          <p:attrName>style.visibility</p:attrName>
                                        </p:attrNameLst>
                                      </p:cBhvr>
                                      <p:to>
                                        <p:strVal val="visible"/>
                                      </p:to>
                                    </p:set>
                                    <p:animEffect filter="fade" transition="in">
                                      <p:cBhvr>
                                        <p:cTn dur="1000"/>
                                        <p:tgtEl>
                                          <p:spTgt spid="53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xEl>
                                              <p:pRg end="3" st="3"/>
                                            </p:txEl>
                                          </p:spTgt>
                                        </p:tgtEl>
                                        <p:attrNameLst>
                                          <p:attrName>style.visibility</p:attrName>
                                        </p:attrNameLst>
                                      </p:cBhvr>
                                      <p:to>
                                        <p:strVal val="visible"/>
                                      </p:to>
                                    </p:set>
                                    <p:animEffect filter="fade" transition="in">
                                      <p:cBhvr>
                                        <p:cTn dur="1000"/>
                                        <p:tgtEl>
                                          <p:spTgt spid="53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xEl>
                                              <p:pRg end="4" st="4"/>
                                            </p:txEl>
                                          </p:spTgt>
                                        </p:tgtEl>
                                        <p:attrNameLst>
                                          <p:attrName>style.visibility</p:attrName>
                                        </p:attrNameLst>
                                      </p:cBhvr>
                                      <p:to>
                                        <p:strVal val="visible"/>
                                      </p:to>
                                    </p:set>
                                    <p:animEffect filter="fade" transition="in">
                                      <p:cBhvr>
                                        <p:cTn dur="1000"/>
                                        <p:tgtEl>
                                          <p:spTgt spid="53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xEl>
                                              <p:pRg end="5" st="5"/>
                                            </p:txEl>
                                          </p:spTgt>
                                        </p:tgtEl>
                                        <p:attrNameLst>
                                          <p:attrName>style.visibility</p:attrName>
                                        </p:attrNameLst>
                                      </p:cBhvr>
                                      <p:to>
                                        <p:strVal val="visible"/>
                                      </p:to>
                                    </p:set>
                                    <p:animEffect filter="fade" transition="in">
                                      <p:cBhvr>
                                        <p:cTn dur="1000"/>
                                        <p:tgtEl>
                                          <p:spTgt spid="53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xEl>
                                              <p:pRg end="6" st="6"/>
                                            </p:txEl>
                                          </p:spTgt>
                                        </p:tgtEl>
                                        <p:attrNameLst>
                                          <p:attrName>style.visibility</p:attrName>
                                        </p:attrNameLst>
                                      </p:cBhvr>
                                      <p:to>
                                        <p:strVal val="visible"/>
                                      </p:to>
                                    </p:set>
                                    <p:animEffect filter="fade" transition="in">
                                      <p:cBhvr>
                                        <p:cTn dur="1000"/>
                                        <p:tgtEl>
                                          <p:spTgt spid="535">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4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Deep Venous Thrombosis</a:t>
            </a:r>
            <a:endParaRPr b="1"/>
          </a:p>
        </p:txBody>
      </p:sp>
      <p:cxnSp>
        <p:nvCxnSpPr>
          <p:cNvPr id="545" name="Google Shape;545;p4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46" name="Google Shape;546;p4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547" name="Google Shape;547;p47"/>
          <p:cNvPicPr preferRelativeResize="0"/>
          <p:nvPr>
            <p:ph idx="1" type="body"/>
          </p:nvPr>
        </p:nvPicPr>
        <p:blipFill rotWithShape="1">
          <a:blip r:embed="rId3">
            <a:alphaModFix/>
          </a:blip>
          <a:srcRect b="0" l="0" r="0" t="0"/>
          <a:stretch/>
        </p:blipFill>
        <p:spPr>
          <a:xfrm>
            <a:off x="1004386" y="1905000"/>
            <a:ext cx="2958013" cy="3798358"/>
          </a:xfrm>
          <a:prstGeom prst="rect">
            <a:avLst/>
          </a:prstGeom>
          <a:noFill/>
          <a:ln>
            <a:noFill/>
          </a:ln>
        </p:spPr>
      </p:pic>
      <p:pic>
        <p:nvPicPr>
          <p:cNvPr id="548" name="Google Shape;548;p47"/>
          <p:cNvPicPr preferRelativeResize="0"/>
          <p:nvPr/>
        </p:nvPicPr>
        <p:blipFill rotWithShape="1">
          <a:blip r:embed="rId4">
            <a:alphaModFix/>
          </a:blip>
          <a:srcRect b="0" l="0" r="0" t="0"/>
          <a:stretch/>
        </p:blipFill>
        <p:spPr>
          <a:xfrm rot="5400000">
            <a:off x="4857247" y="2519369"/>
            <a:ext cx="3605719" cy="252938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48"/>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If you suspect a deep venous thrombosis, send your client for a physician consult immediately</a:t>
            </a:r>
            <a:endParaRPr/>
          </a:p>
          <a:p>
            <a:pPr indent="-177800" lvl="0" marL="0" rtl="0" algn="l">
              <a:spcBef>
                <a:spcPts val="560"/>
              </a:spcBef>
              <a:spcAft>
                <a:spcPts val="0"/>
              </a:spcAft>
              <a:buClr>
                <a:schemeClr val="dk1"/>
              </a:buClr>
              <a:buSzPts val="2800"/>
              <a:buChar char="•"/>
            </a:pPr>
            <a:r>
              <a:rPr lang="en-CA" sz="2800"/>
              <a:t>Avoid massage or exercise until diagnosed</a:t>
            </a:r>
            <a:endParaRPr/>
          </a:p>
        </p:txBody>
      </p:sp>
      <p:sp>
        <p:nvSpPr>
          <p:cNvPr id="555" name="Google Shape;555;p4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Deep Venous Thrombosis</a:t>
            </a:r>
            <a:endParaRPr b="1"/>
          </a:p>
        </p:txBody>
      </p:sp>
      <p:cxnSp>
        <p:nvCxnSpPr>
          <p:cNvPr id="556" name="Google Shape;556;p4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57" name="Google Shape;557;p4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Lateral ankle sprains most common</a:t>
            </a:r>
            <a:endParaRPr/>
          </a:p>
          <a:p>
            <a:pPr indent="-177800" lvl="0" marL="0" rtl="0" algn="l">
              <a:spcBef>
                <a:spcPts val="560"/>
              </a:spcBef>
              <a:spcAft>
                <a:spcPts val="0"/>
              </a:spcAft>
              <a:buClr>
                <a:schemeClr val="dk1"/>
              </a:buClr>
              <a:buSzPts val="2800"/>
              <a:buChar char="•"/>
            </a:pPr>
            <a:r>
              <a:rPr lang="en-CA" sz="2800"/>
              <a:t>Involve the posterior tibiofibular ligament, posterior talofibular ligament or calcaneofibular ligament</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564" name="Google Shape;564;p4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Ankle Sprains</a:t>
            </a:r>
            <a:endParaRPr b="1"/>
          </a:p>
        </p:txBody>
      </p:sp>
      <p:cxnSp>
        <p:nvCxnSpPr>
          <p:cNvPr id="565" name="Google Shape;565;p4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66" name="Google Shape;566;p4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5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Ankle sprains</a:t>
            </a:r>
            <a:endParaRPr b="1"/>
          </a:p>
        </p:txBody>
      </p:sp>
      <p:cxnSp>
        <p:nvCxnSpPr>
          <p:cNvPr id="573" name="Google Shape;573;p5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74" name="Google Shape;574;p5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575" name="Google Shape;575;p5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Non weight bearing is typical in the acute stage</a:t>
            </a:r>
            <a:endParaRPr/>
          </a:p>
          <a:p>
            <a:pPr indent="-342900" lvl="0" marL="342900" rtl="0" algn="l">
              <a:spcBef>
                <a:spcPts val="640"/>
              </a:spcBef>
              <a:spcAft>
                <a:spcPts val="0"/>
              </a:spcAft>
              <a:buClr>
                <a:schemeClr val="dk1"/>
              </a:buClr>
              <a:buSzPts val="3200"/>
              <a:buChar char="•"/>
            </a:pPr>
            <a:r>
              <a:rPr lang="en-CA"/>
              <a:t>In a subacute stage ROM is encouraged</a:t>
            </a:r>
            <a:endParaRPr/>
          </a:p>
          <a:p>
            <a:pPr indent="-342900" lvl="0" marL="342900" rtl="0" algn="l">
              <a:spcBef>
                <a:spcPts val="640"/>
              </a:spcBef>
              <a:spcAft>
                <a:spcPts val="0"/>
              </a:spcAft>
              <a:buClr>
                <a:schemeClr val="dk1"/>
              </a:buClr>
              <a:buSzPts val="3200"/>
              <a:buChar char="•"/>
            </a:pPr>
            <a:r>
              <a:rPr lang="en-CA"/>
              <a:t>Muscle strength especially foot everters need to be stregthened</a:t>
            </a:r>
            <a:endParaRPr/>
          </a:p>
          <a:p>
            <a:pPr indent="-342900" lvl="0" marL="342900" rtl="0" algn="l">
              <a:spcBef>
                <a:spcPts val="640"/>
              </a:spcBef>
              <a:spcAft>
                <a:spcPts val="0"/>
              </a:spcAft>
              <a:buClr>
                <a:schemeClr val="dk1"/>
              </a:buClr>
              <a:buSzPts val="3200"/>
              <a:buChar char="•"/>
            </a:pPr>
            <a:r>
              <a:rPr lang="en-CA"/>
              <a:t>Balance needs to be regained</a:t>
            </a:r>
            <a:endParaRPr/>
          </a:p>
          <a:p>
            <a:pPr indent="-342900" lvl="0" marL="342900" rtl="0" algn="l">
              <a:spcBef>
                <a:spcPts val="640"/>
              </a:spcBef>
              <a:spcAft>
                <a:spcPts val="0"/>
              </a:spcAft>
              <a:buClr>
                <a:schemeClr val="dk1"/>
              </a:buClr>
              <a:buSzPts val="3200"/>
              <a:buChar char="•"/>
            </a:pPr>
            <a:r>
              <a:rPr lang="en-CA"/>
              <a:t>If they want to return to a specific sport dynamic (jumping) activities may be needed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0" st="0"/>
                                            </p:txEl>
                                          </p:spTgt>
                                        </p:tgtEl>
                                        <p:attrNameLst>
                                          <p:attrName>style.visibility</p:attrName>
                                        </p:attrNameLst>
                                      </p:cBhvr>
                                      <p:to>
                                        <p:strVal val="visible"/>
                                      </p:to>
                                    </p:set>
                                    <p:animEffect filter="fade" transition="in">
                                      <p:cBhvr>
                                        <p:cTn dur="1000"/>
                                        <p:tgtEl>
                                          <p:spTgt spid="5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1" st="1"/>
                                            </p:txEl>
                                          </p:spTgt>
                                        </p:tgtEl>
                                        <p:attrNameLst>
                                          <p:attrName>style.visibility</p:attrName>
                                        </p:attrNameLst>
                                      </p:cBhvr>
                                      <p:to>
                                        <p:strVal val="visible"/>
                                      </p:to>
                                    </p:set>
                                    <p:animEffect filter="fade" transition="in">
                                      <p:cBhvr>
                                        <p:cTn dur="1000"/>
                                        <p:tgtEl>
                                          <p:spTgt spid="5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2" st="2"/>
                                            </p:txEl>
                                          </p:spTgt>
                                        </p:tgtEl>
                                        <p:attrNameLst>
                                          <p:attrName>style.visibility</p:attrName>
                                        </p:attrNameLst>
                                      </p:cBhvr>
                                      <p:to>
                                        <p:strVal val="visible"/>
                                      </p:to>
                                    </p:set>
                                    <p:animEffect filter="fade" transition="in">
                                      <p:cBhvr>
                                        <p:cTn dur="1000"/>
                                        <p:tgtEl>
                                          <p:spTgt spid="57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3" st="3"/>
                                            </p:txEl>
                                          </p:spTgt>
                                        </p:tgtEl>
                                        <p:attrNameLst>
                                          <p:attrName>style.visibility</p:attrName>
                                        </p:attrNameLst>
                                      </p:cBhvr>
                                      <p:to>
                                        <p:strVal val="visible"/>
                                      </p:to>
                                    </p:set>
                                    <p:animEffect filter="fade" transition="in">
                                      <p:cBhvr>
                                        <p:cTn dur="1000"/>
                                        <p:tgtEl>
                                          <p:spTgt spid="57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xEl>
                                              <p:pRg end="4" st="4"/>
                                            </p:txEl>
                                          </p:spTgt>
                                        </p:tgtEl>
                                        <p:attrNameLst>
                                          <p:attrName>style.visibility</p:attrName>
                                        </p:attrNameLst>
                                      </p:cBhvr>
                                      <p:to>
                                        <p:strVal val="visible"/>
                                      </p:to>
                                    </p:set>
                                    <p:animEffect filter="fade" transition="in">
                                      <p:cBhvr>
                                        <p:cTn dur="1000"/>
                                        <p:tgtEl>
                                          <p:spTgt spid="57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2"/>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Any fracture in the ankle / foot that requires casting or immobilization will require a rehabilitation program once the fracture has healed</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582" name="Google Shape;582;p5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Fractures</a:t>
            </a:r>
            <a:endParaRPr b="1"/>
          </a:p>
        </p:txBody>
      </p:sp>
      <p:cxnSp>
        <p:nvCxnSpPr>
          <p:cNvPr id="583" name="Google Shape;583;p5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84" name="Google Shape;584;p5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5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Clr>
                <a:schemeClr val="dk1"/>
              </a:buClr>
              <a:buSzPts val="3600"/>
              <a:buNone/>
            </a:pPr>
            <a:r>
              <a:rPr b="1" lang="en-CA" sz="3600"/>
              <a:t>Goals - </a:t>
            </a:r>
            <a:r>
              <a:rPr lang="en-CA" sz="3600"/>
              <a:t>Once casts have been removed</a:t>
            </a:r>
            <a:endParaRPr/>
          </a:p>
          <a:p>
            <a:pPr indent="-342900" lvl="0" marL="342900" rtl="0" algn="l">
              <a:spcBef>
                <a:spcPts val="720"/>
              </a:spcBef>
              <a:spcAft>
                <a:spcPts val="0"/>
              </a:spcAft>
              <a:buClr>
                <a:schemeClr val="dk1"/>
              </a:buClr>
              <a:buSzPts val="3600"/>
              <a:buChar char="•"/>
            </a:pPr>
            <a:r>
              <a:rPr lang="en-CA" sz="3600"/>
              <a:t>Re-establish ROM in non-weight bearing then weight bearing</a:t>
            </a:r>
            <a:endParaRPr/>
          </a:p>
          <a:p>
            <a:pPr indent="-342900" lvl="0" marL="342900" rtl="0" algn="l">
              <a:spcBef>
                <a:spcPts val="720"/>
              </a:spcBef>
              <a:spcAft>
                <a:spcPts val="0"/>
              </a:spcAft>
              <a:buClr>
                <a:schemeClr val="dk1"/>
              </a:buClr>
              <a:buSzPts val="3600"/>
              <a:buChar char="•"/>
            </a:pPr>
            <a:r>
              <a:rPr lang="en-CA" sz="3600"/>
              <a:t>Stretch shortened structures</a:t>
            </a:r>
            <a:endParaRPr/>
          </a:p>
          <a:p>
            <a:pPr indent="-342900" lvl="0" marL="342900" rtl="0" algn="l">
              <a:spcBef>
                <a:spcPts val="720"/>
              </a:spcBef>
              <a:spcAft>
                <a:spcPts val="0"/>
              </a:spcAft>
              <a:buClr>
                <a:schemeClr val="dk1"/>
              </a:buClr>
              <a:buSzPts val="3600"/>
              <a:buChar char="•"/>
            </a:pPr>
            <a:r>
              <a:rPr lang="en-CA" sz="3600"/>
              <a:t>Restore strength</a:t>
            </a:r>
            <a:endParaRPr/>
          </a:p>
          <a:p>
            <a:pPr indent="-342900" lvl="0" marL="342900" rtl="0" algn="l">
              <a:spcBef>
                <a:spcPts val="720"/>
              </a:spcBef>
              <a:spcAft>
                <a:spcPts val="0"/>
              </a:spcAft>
              <a:buClr>
                <a:schemeClr val="dk1"/>
              </a:buClr>
              <a:buSzPts val="3600"/>
              <a:buChar char="•"/>
            </a:pPr>
            <a:r>
              <a:rPr lang="en-CA" sz="3600"/>
              <a:t>Improve balance</a:t>
            </a:r>
            <a:endParaRPr/>
          </a:p>
          <a:p>
            <a:pPr indent="-342900" lvl="0" marL="342900" rtl="0" algn="l">
              <a:spcBef>
                <a:spcPts val="720"/>
              </a:spcBef>
              <a:spcAft>
                <a:spcPts val="0"/>
              </a:spcAft>
              <a:buClr>
                <a:schemeClr val="dk1"/>
              </a:buClr>
              <a:buSzPts val="3600"/>
              <a:buChar char="•"/>
            </a:pPr>
            <a:r>
              <a:rPr lang="en-CA" sz="3600"/>
              <a:t>Improve cardiovascular endurance</a:t>
            </a:r>
            <a:endParaRPr/>
          </a:p>
          <a:p>
            <a:pPr indent="-114300" lvl="0" marL="342900" rtl="0" algn="l">
              <a:spcBef>
                <a:spcPts val="720"/>
              </a:spcBef>
              <a:spcAft>
                <a:spcPts val="0"/>
              </a:spcAft>
              <a:buClr>
                <a:schemeClr val="dk1"/>
              </a:buClr>
              <a:buSzPts val="3600"/>
              <a:buNone/>
            </a:pPr>
            <a:r>
              <a:t/>
            </a:r>
            <a:endParaRPr sz="3600"/>
          </a:p>
          <a:p>
            <a:pPr indent="0" lvl="4" marL="1714500" rtl="0" algn="l">
              <a:spcBef>
                <a:spcPts val="480"/>
              </a:spcBef>
              <a:spcAft>
                <a:spcPts val="0"/>
              </a:spcAft>
              <a:buClr>
                <a:schemeClr val="dk1"/>
              </a:buClr>
              <a:buSzPts val="2400"/>
              <a:buNone/>
            </a:pPr>
            <a:r>
              <a:t/>
            </a:r>
            <a:endParaRPr sz="2400"/>
          </a:p>
        </p:txBody>
      </p:sp>
      <p:sp>
        <p:nvSpPr>
          <p:cNvPr id="591" name="Google Shape;591;p5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Fractures</a:t>
            </a:r>
            <a:endParaRPr b="1"/>
          </a:p>
        </p:txBody>
      </p:sp>
      <p:cxnSp>
        <p:nvCxnSpPr>
          <p:cNvPr id="592" name="Google Shape;592;p5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93" name="Google Shape;593;p5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0" st="0"/>
                                            </p:txEl>
                                          </p:spTgt>
                                        </p:tgtEl>
                                        <p:attrNameLst>
                                          <p:attrName>style.visibility</p:attrName>
                                        </p:attrNameLst>
                                      </p:cBhvr>
                                      <p:to>
                                        <p:strVal val="visible"/>
                                      </p:to>
                                    </p:set>
                                    <p:animEffect filter="fade" transition="in">
                                      <p:cBhvr>
                                        <p:cTn dur="1000"/>
                                        <p:tgtEl>
                                          <p:spTgt spid="5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1" st="1"/>
                                            </p:txEl>
                                          </p:spTgt>
                                        </p:tgtEl>
                                        <p:attrNameLst>
                                          <p:attrName>style.visibility</p:attrName>
                                        </p:attrNameLst>
                                      </p:cBhvr>
                                      <p:to>
                                        <p:strVal val="visible"/>
                                      </p:to>
                                    </p:set>
                                    <p:animEffect filter="fade" transition="in">
                                      <p:cBhvr>
                                        <p:cTn dur="1000"/>
                                        <p:tgtEl>
                                          <p:spTgt spid="5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2" st="2"/>
                                            </p:txEl>
                                          </p:spTgt>
                                        </p:tgtEl>
                                        <p:attrNameLst>
                                          <p:attrName>style.visibility</p:attrName>
                                        </p:attrNameLst>
                                      </p:cBhvr>
                                      <p:to>
                                        <p:strVal val="visible"/>
                                      </p:to>
                                    </p:set>
                                    <p:animEffect filter="fade" transition="in">
                                      <p:cBhvr>
                                        <p:cTn dur="1000"/>
                                        <p:tgtEl>
                                          <p:spTgt spid="5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3" st="3"/>
                                            </p:txEl>
                                          </p:spTgt>
                                        </p:tgtEl>
                                        <p:attrNameLst>
                                          <p:attrName>style.visibility</p:attrName>
                                        </p:attrNameLst>
                                      </p:cBhvr>
                                      <p:to>
                                        <p:strVal val="visible"/>
                                      </p:to>
                                    </p:set>
                                    <p:animEffect filter="fade" transition="in">
                                      <p:cBhvr>
                                        <p:cTn dur="1000"/>
                                        <p:tgtEl>
                                          <p:spTgt spid="59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4" st="4"/>
                                            </p:txEl>
                                          </p:spTgt>
                                        </p:tgtEl>
                                        <p:attrNameLst>
                                          <p:attrName>style.visibility</p:attrName>
                                        </p:attrNameLst>
                                      </p:cBhvr>
                                      <p:to>
                                        <p:strVal val="visible"/>
                                      </p:to>
                                    </p:set>
                                    <p:animEffect filter="fade" transition="in">
                                      <p:cBhvr>
                                        <p:cTn dur="1000"/>
                                        <p:tgtEl>
                                          <p:spTgt spid="59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5" st="5"/>
                                            </p:txEl>
                                          </p:spTgt>
                                        </p:tgtEl>
                                        <p:attrNameLst>
                                          <p:attrName>style.visibility</p:attrName>
                                        </p:attrNameLst>
                                      </p:cBhvr>
                                      <p:to>
                                        <p:strVal val="visible"/>
                                      </p:to>
                                    </p:set>
                                    <p:animEffect filter="fade" transition="in">
                                      <p:cBhvr>
                                        <p:cTn dur="1000"/>
                                        <p:tgtEl>
                                          <p:spTgt spid="59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6" st="6"/>
                                            </p:txEl>
                                          </p:spTgt>
                                        </p:tgtEl>
                                        <p:attrNameLst>
                                          <p:attrName>style.visibility</p:attrName>
                                        </p:attrNameLst>
                                      </p:cBhvr>
                                      <p:to>
                                        <p:strVal val="visible"/>
                                      </p:to>
                                    </p:set>
                                    <p:animEffect filter="fade" transition="in">
                                      <p:cBhvr>
                                        <p:cTn dur="1000"/>
                                        <p:tgtEl>
                                          <p:spTgt spid="59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7" st="7"/>
                                            </p:txEl>
                                          </p:spTgt>
                                        </p:tgtEl>
                                        <p:attrNameLst>
                                          <p:attrName>style.visibility</p:attrName>
                                        </p:attrNameLst>
                                      </p:cBhvr>
                                      <p:to>
                                        <p:strVal val="visible"/>
                                      </p:to>
                                    </p:set>
                                    <p:animEffect filter="fade" transition="in">
                                      <p:cBhvr>
                                        <p:cTn dur="1000"/>
                                        <p:tgtEl>
                                          <p:spTgt spid="590">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g2f659f06ed8_0_0"/>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Flexibility exercises for </a:t>
            </a:r>
            <a:r>
              <a:rPr lang="en-CA"/>
              <a:t>ankle</a:t>
            </a:r>
            <a:r>
              <a:rPr lang="en-CA"/>
              <a:t> region </a:t>
            </a:r>
            <a:endParaRPr/>
          </a:p>
        </p:txBody>
      </p:sp>
      <p:sp>
        <p:nvSpPr>
          <p:cNvPr id="600" name="Google Shape;600;g2f659f06ed8_0_0"/>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888</a:t>
            </a:r>
            <a:endParaRPr/>
          </a:p>
          <a:p>
            <a:pPr indent="0" lvl="0" marL="0" rtl="0" algn="l">
              <a:spcBef>
                <a:spcPts val="360"/>
              </a:spcBef>
              <a:spcAft>
                <a:spcPts val="0"/>
              </a:spcAft>
              <a:buNone/>
            </a:pPr>
            <a:r>
              <a:rPr lang="en-CA"/>
              <a:t>Increase ankle dorsiflexion</a:t>
            </a:r>
            <a:endParaRPr/>
          </a:p>
          <a:p>
            <a:pPr indent="0" lvl="0" marL="0" rtl="0" algn="l">
              <a:spcBef>
                <a:spcPts val="360"/>
              </a:spcBef>
              <a:spcAft>
                <a:spcPts val="0"/>
              </a:spcAft>
              <a:buNone/>
            </a:pPr>
            <a:r>
              <a:rPr lang="en-CA"/>
              <a:t>Increase ankle inversion</a:t>
            </a:r>
            <a:endParaRPr/>
          </a:p>
          <a:p>
            <a:pPr indent="0" lvl="0" marL="0" rtl="0" algn="l">
              <a:spcBef>
                <a:spcPts val="360"/>
              </a:spcBef>
              <a:spcAft>
                <a:spcPts val="0"/>
              </a:spcAft>
              <a:buNone/>
            </a:pPr>
            <a:r>
              <a:rPr lang="en-CA"/>
              <a:t>Increase ankle planterflexion and eversion</a:t>
            </a:r>
            <a:endParaRPr/>
          </a:p>
          <a:p>
            <a:pPr indent="0" lvl="0" marL="0" rtl="0" algn="l">
              <a:spcBef>
                <a:spcPts val="360"/>
              </a:spcBef>
              <a:spcAft>
                <a:spcPts val="0"/>
              </a:spcAft>
              <a:buNone/>
            </a:pPr>
            <a:r>
              <a:rPr lang="en-CA"/>
              <a:t>Increase ankle dorsiflexion and eversion</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g2f659f06ed8_0_6"/>
          <p:cNvSpPr txBox="1"/>
          <p:nvPr>
            <p:ph type="title"/>
          </p:nvPr>
        </p:nvSpPr>
        <p:spPr>
          <a:xfrm>
            <a:off x="457200" y="274638"/>
            <a:ext cx="8229600" cy="11430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CA"/>
              <a:t>Flexibility exercises for limited mobility in toes</a:t>
            </a:r>
            <a:endParaRPr/>
          </a:p>
        </p:txBody>
      </p:sp>
      <p:sp>
        <p:nvSpPr>
          <p:cNvPr id="607" name="Google Shape;607;g2f659f06ed8_0_6"/>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892</a:t>
            </a:r>
            <a:endParaRPr/>
          </a:p>
          <a:p>
            <a:pPr indent="0" lvl="0" marL="0" rtl="0" algn="l">
              <a:spcBef>
                <a:spcPts val="360"/>
              </a:spcBef>
              <a:spcAft>
                <a:spcPts val="0"/>
              </a:spcAft>
              <a:buNone/>
            </a:pPr>
            <a:r>
              <a:rPr lang="en-CA"/>
              <a:t>Adduction with </a:t>
            </a:r>
            <a:r>
              <a:rPr lang="en-CA"/>
              <a:t>inversion</a:t>
            </a:r>
            <a:r>
              <a:rPr lang="en-CA"/>
              <a:t> and abduction with eversion using weights</a:t>
            </a:r>
            <a:endParaRPr/>
          </a:p>
          <a:p>
            <a:pPr indent="0" lvl="0" marL="0" rtl="0" algn="l">
              <a:spcBef>
                <a:spcPts val="360"/>
              </a:spcBef>
              <a:spcAft>
                <a:spcPts val="0"/>
              </a:spcAft>
              <a:buNone/>
            </a:pPr>
            <a:r>
              <a:rPr lang="en-CA"/>
              <a:t>Dorsiflexion</a:t>
            </a:r>
            <a:endParaRPr/>
          </a:p>
          <a:p>
            <a:pPr indent="0" lvl="0" marL="0" rtl="0" algn="l">
              <a:spcBef>
                <a:spcPts val="360"/>
              </a:spcBef>
              <a:spcAft>
                <a:spcPts val="0"/>
              </a:spcAft>
              <a:buNone/>
            </a:pPr>
            <a:r>
              <a:rPr lang="en-CA"/>
              <a:t>All ankle motions</a:t>
            </a:r>
            <a:endParaRPr/>
          </a:p>
          <a:p>
            <a:pPr indent="0" lvl="0" marL="0" rtl="0" algn="l">
              <a:spcBef>
                <a:spcPts val="360"/>
              </a:spcBef>
              <a:spcAft>
                <a:spcPts val="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g2f659f06ed8_0_12"/>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c</a:t>
            </a:r>
            <a:r>
              <a:rPr lang="en-CA"/>
              <a:t>losed-chain exercises</a:t>
            </a:r>
            <a:endParaRPr/>
          </a:p>
        </p:txBody>
      </p:sp>
      <p:sp>
        <p:nvSpPr>
          <p:cNvPr id="614" name="Google Shape;614;g2f659f06ed8_0_12"/>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892</a:t>
            </a:r>
            <a:endParaRPr/>
          </a:p>
          <a:p>
            <a:pPr indent="0" lvl="0" marL="0" rtl="0" algn="l">
              <a:spcBef>
                <a:spcPts val="360"/>
              </a:spcBef>
              <a:spcAft>
                <a:spcPts val="0"/>
              </a:spcAft>
              <a:buNone/>
            </a:pPr>
            <a:r>
              <a:rPr lang="en-CA"/>
              <a:t>Stabilization exercises</a:t>
            </a:r>
            <a:endParaRPr/>
          </a:p>
          <a:p>
            <a:pPr indent="0" lvl="0" marL="0" rtl="0" algn="l">
              <a:spcBef>
                <a:spcPts val="360"/>
              </a:spcBef>
              <a:spcAft>
                <a:spcPts val="0"/>
              </a:spcAft>
              <a:buNone/>
            </a:pPr>
            <a:r>
              <a:rPr lang="en-CA"/>
              <a:t>Dynamic strength training</a:t>
            </a:r>
            <a:endParaRPr/>
          </a:p>
          <a:p>
            <a:pPr indent="0" lvl="0" marL="0" rtl="0" algn="l">
              <a:spcBef>
                <a:spcPts val="360"/>
              </a:spcBef>
              <a:spcAft>
                <a:spcPts val="0"/>
              </a:spcAft>
              <a:buNone/>
            </a:pPr>
            <a:r>
              <a:rPr lang="en-CA"/>
              <a:t>Resisted walking</a:t>
            </a:r>
            <a:endParaRPr/>
          </a:p>
          <a:p>
            <a:pPr indent="0" lvl="0" marL="0" rtl="0" algn="l">
              <a:spcBef>
                <a:spcPts val="360"/>
              </a:spcBef>
              <a:spcAft>
                <a:spcPts val="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g2f659f06ed8_0_18"/>
          <p:cNvSpPr txBox="1"/>
          <p:nvPr>
            <p:ph type="title"/>
          </p:nvPr>
        </p:nvSpPr>
        <p:spPr>
          <a:xfrm>
            <a:off x="457200" y="274638"/>
            <a:ext cx="8229600" cy="11430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CA"/>
              <a:t>Functional progression for the ankle and foot</a:t>
            </a:r>
            <a:endParaRPr/>
          </a:p>
        </p:txBody>
      </p:sp>
      <p:sp>
        <p:nvSpPr>
          <p:cNvPr id="621" name="Google Shape;621;g2f659f06ed8_0_18"/>
          <p:cNvSpPr txBox="1"/>
          <p:nvPr>
            <p:ph idx="1" type="body"/>
          </p:nvPr>
        </p:nvSpPr>
        <p:spPr>
          <a:xfrm>
            <a:off x="457200" y="1600200"/>
            <a:ext cx="8229600" cy="45261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lang="en-CA"/>
              <a:t>Implement</a:t>
            </a:r>
            <a:r>
              <a:rPr lang="en-CA"/>
              <a:t> a progression of exercises that prepares the patient recovering from structural or functional </a:t>
            </a:r>
            <a:r>
              <a:rPr lang="en-CA"/>
              <a:t>impairments</a:t>
            </a:r>
            <a:r>
              <a:rPr lang="en-CA"/>
              <a:t> to return safely to work and activities. </a:t>
            </a:r>
            <a:endParaRPr/>
          </a:p>
          <a:p>
            <a:pPr indent="0" lvl="0" marL="0" rtl="0" algn="l">
              <a:spcBef>
                <a:spcPts val="360"/>
              </a:spcBef>
              <a:spcAft>
                <a:spcPts val="0"/>
              </a:spcAft>
              <a:buNone/>
            </a:pPr>
            <a:r>
              <a:rPr lang="en-CA"/>
              <a:t>A patient must develop sufficient strength, endurance, and </a:t>
            </a:r>
            <a:r>
              <a:rPr lang="en-CA"/>
              <a:t>flexibility</a:t>
            </a:r>
            <a:r>
              <a:rPr lang="en-CA"/>
              <a:t>, as well as power, balance, coordination, </a:t>
            </a:r>
            <a:r>
              <a:rPr lang="en-CA"/>
              <a:t>agility</a:t>
            </a:r>
            <a:r>
              <a:rPr lang="en-CA"/>
              <a:t> aerobic fitness, and task-</a:t>
            </a:r>
            <a:r>
              <a:rPr lang="en-CA"/>
              <a:t>specific</a:t>
            </a:r>
            <a:r>
              <a:rPr lang="en-CA"/>
              <a:t> skills.</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CA"/>
              <a:t>See pages 907-935 for examples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2014-08-10T02:50:59Z</dcterms:created>
  <dc:creator>Deborah Sarginson</dc:creator>
</cp:coreProperties>
</file>