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1" Type="http://schemas.openxmlformats.org/officeDocument/2006/relationships/slide" Target="slides/slide36.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f4367563f8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f4367563f8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f4367563f8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f4367563f8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f4367563f8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f4367563f8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f4367563f8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f4367563f8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f4367563f8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f4367563f8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f4367563f8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f4367563f8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f4367563f8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f4367563f8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f4367563f8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f4367563f8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f4367563f8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f4367563f8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f4367563f8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f4367563f8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f4367563f8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f4367563f8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f4367563f8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f4367563f8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f4367563f8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f4367563f8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f4367563f8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2f4367563f8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f4367563f8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f4367563f8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f4367563f8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f4367563f8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f4367563f8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f4367563f8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f4367563f8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f4367563f8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f4367563f8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f4367563f8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f4367563f8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f4367563f8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f4367563f8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f4367563f8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f4367563f8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f4367563f8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f4367563f8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f4367563f8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f4367563f8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f4367563f8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f4367563f8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f4367563f8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2f4367563f8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2f4367563f8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f4367563f8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f4367563f8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f4367563f8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f4367563f8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f4367563f8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f4367563f8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f4367563f8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2f4367563f8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f4367563f8_0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f4367563f8_0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f4367563f8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2f4367563f8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f4367563f8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f4367563f8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f4367563f8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f4367563f8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f4367563f8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2f4367563f8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jpg"/><Relationship Id="rId4" Type="http://schemas.openxmlformats.org/officeDocument/2006/relationships/image" Target="../media/image9.jpg"/><Relationship Id="rId5" Type="http://schemas.openxmlformats.org/officeDocument/2006/relationships/image" Target="../media/image2.jpg"/><Relationship Id="rId6" Type="http://schemas.openxmlformats.org/officeDocument/2006/relationships/image" Target="../media/image1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1.jpg"/><Relationship Id="rId4" Type="http://schemas.openxmlformats.org/officeDocument/2006/relationships/image" Target="../media/image15.jpg"/><Relationship Id="rId5" Type="http://schemas.openxmlformats.org/officeDocument/2006/relationships/image" Target="../media/image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5.jpg"/><Relationship Id="rId4" Type="http://schemas.openxmlformats.org/officeDocument/2006/relationships/image" Target="../media/image1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8.jpg"/><Relationship Id="rId4" Type="http://schemas.openxmlformats.org/officeDocument/2006/relationships/image" Target="../media/image21.jpg"/><Relationship Id="rId5" Type="http://schemas.openxmlformats.org/officeDocument/2006/relationships/image" Target="../media/image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Sacroiliac joint</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474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idx="1" type="body"/>
          </p:nvPr>
        </p:nvSpPr>
        <p:spPr>
          <a:xfrm>
            <a:off x="5434875" y="618175"/>
            <a:ext cx="3397500" cy="39507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solidFill>
                  <a:srgbClr val="000000"/>
                </a:solidFill>
                <a:highlight>
                  <a:srgbClr val="FFFFFF"/>
                </a:highlight>
                <a:latin typeface="Calibri"/>
                <a:ea typeface="Calibri"/>
                <a:cs typeface="Calibri"/>
                <a:sym typeface="Calibri"/>
              </a:rPr>
              <a:t>The sacroiliac or SI joint is the joint connection between the spinal column and the pelvis. It is a large joint made up of the sacrum and the two innominates of the pelvis. Each innominate is formed by the fusion of the three bones of the pelvis: the ilium, ischium, and pubic bone. Sprins to the si occur in 10%-33% of the population.</a:t>
            </a:r>
            <a:endParaRPr sz="2400"/>
          </a:p>
        </p:txBody>
      </p:sp>
      <p:pic>
        <p:nvPicPr>
          <p:cNvPr descr="SI joint anatomy.png" id="61" name="Google Shape;61;p14"/>
          <p:cNvPicPr preferRelativeResize="0"/>
          <p:nvPr/>
        </p:nvPicPr>
        <p:blipFill>
          <a:blip r:embed="rId3">
            <a:alphaModFix/>
          </a:blip>
          <a:stretch>
            <a:fillRect/>
          </a:stretch>
        </p:blipFill>
        <p:spPr>
          <a:xfrm>
            <a:off x="152400" y="152400"/>
            <a:ext cx="5419725" cy="4791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Function of the spinal column</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To carry and support the thoracic cage</a:t>
            </a:r>
            <a:endParaRPr/>
          </a:p>
          <a:p>
            <a:pPr indent="0" lvl="0" marL="0" rtl="0" algn="l">
              <a:spcBef>
                <a:spcPts val="1200"/>
              </a:spcBef>
              <a:spcAft>
                <a:spcPts val="0"/>
              </a:spcAft>
              <a:buNone/>
            </a:pPr>
            <a:r>
              <a:rPr lang="en"/>
              <a:t>To provide attachment sites for the shoulder and pelvic girdle muscles</a:t>
            </a:r>
            <a:endParaRPr/>
          </a:p>
          <a:p>
            <a:pPr indent="0" lvl="0" marL="0" rtl="0" algn="l">
              <a:spcBef>
                <a:spcPts val="1200"/>
              </a:spcBef>
              <a:spcAft>
                <a:spcPts val="0"/>
              </a:spcAft>
              <a:buNone/>
            </a:pPr>
            <a:r>
              <a:rPr lang="en"/>
              <a:t>To anchor the muscles that move the spine and support the trunk</a:t>
            </a:r>
            <a:endParaRPr/>
          </a:p>
          <a:p>
            <a:pPr indent="0" lvl="0" marL="0" rtl="0" algn="l">
              <a:spcBef>
                <a:spcPts val="1200"/>
              </a:spcBef>
              <a:spcAft>
                <a:spcPts val="0"/>
              </a:spcAft>
              <a:buNone/>
            </a:pPr>
            <a:r>
              <a:rPr lang="en"/>
              <a:t>Surround and protect the spinal cord</a:t>
            </a:r>
            <a:endParaRPr/>
          </a:p>
          <a:p>
            <a:pPr indent="0" lvl="0" marL="0" rtl="0" algn="l">
              <a:spcBef>
                <a:spcPts val="1200"/>
              </a:spcBef>
              <a:spcAft>
                <a:spcPts val="0"/>
              </a:spcAft>
              <a:buNone/>
            </a:pPr>
            <a:r>
              <a:rPr lang="en"/>
              <a:t>Absorb shock</a:t>
            </a:r>
            <a:endParaRPr/>
          </a:p>
          <a:p>
            <a:pPr indent="0" lvl="0" marL="0" rtl="0" algn="l">
              <a:spcBef>
                <a:spcPts val="1200"/>
              </a:spcBef>
              <a:spcAft>
                <a:spcPts val="0"/>
              </a:spcAft>
              <a:buNone/>
            </a:pPr>
            <a:r>
              <a:rPr lang="en"/>
              <a:t>It’s flexibility allows the spine to produce and transmit forces</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Function of the pelvis</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To surround and protect pelvic organs</a:t>
            </a:r>
            <a:endParaRPr/>
          </a:p>
          <a:p>
            <a:pPr indent="0" lvl="0" marL="0" rtl="0" algn="l">
              <a:spcBef>
                <a:spcPts val="1200"/>
              </a:spcBef>
              <a:spcAft>
                <a:spcPts val="0"/>
              </a:spcAft>
              <a:buNone/>
            </a:pPr>
            <a:r>
              <a:rPr lang="en"/>
              <a:t>Support body weight  and transmit it through the femurs in standing or the ischial tuberosities in sitting</a:t>
            </a:r>
            <a:endParaRPr/>
          </a:p>
          <a:p>
            <a:pPr indent="0" lvl="0" marL="0" rtl="0" algn="l">
              <a:spcBef>
                <a:spcPts val="1200"/>
              </a:spcBef>
              <a:spcAft>
                <a:spcPts val="0"/>
              </a:spcAft>
              <a:buNone/>
            </a:pPr>
            <a:r>
              <a:rPr lang="en"/>
              <a:t>To rotate side to side in walking</a:t>
            </a:r>
            <a:endParaRPr/>
          </a:p>
          <a:p>
            <a:pPr indent="0" lvl="0" marL="0" rtl="0" algn="l">
              <a:spcBef>
                <a:spcPts val="1200"/>
              </a:spcBef>
              <a:spcAft>
                <a:spcPts val="0"/>
              </a:spcAft>
              <a:buNone/>
            </a:pPr>
            <a:r>
              <a:rPr lang="en"/>
              <a:t>To provide muscle attachment sites</a:t>
            </a:r>
            <a:endParaRPr/>
          </a:p>
          <a:p>
            <a:pPr indent="0" lvl="0" marL="0" rtl="0" algn="l">
              <a:spcBef>
                <a:spcPts val="1200"/>
              </a:spcBef>
              <a:spcAft>
                <a:spcPts val="1200"/>
              </a:spcAft>
              <a:buNone/>
            </a:pPr>
            <a:r>
              <a:rPr lang="en"/>
              <a:t>To provide bony support to the birth canal</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Motion </a:t>
            </a:r>
            <a:endParaRPr/>
          </a:p>
        </p:txBody>
      </p:sp>
      <p:sp>
        <p:nvSpPr>
          <p:cNvPr id="79" name="Google Shape;79;p17"/>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rPr lang="en">
                <a:solidFill>
                  <a:schemeClr val="lt1"/>
                </a:solidFill>
                <a:highlight>
                  <a:schemeClr val="dk1"/>
                </a:highlight>
              </a:rPr>
              <a:t>The main function of the SI joint is to provide stability and transmit forces to the lower extremities.  The strong ligamentous system of the joint makes it better designed for stability and limits the amount of motion available.</a:t>
            </a:r>
            <a:endParaRPr>
              <a:solidFill>
                <a:schemeClr val="lt1"/>
              </a:solidFill>
              <a:highlight>
                <a:schemeClr val="dk1"/>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Nutation</a:t>
            </a:r>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O</a:t>
            </a:r>
            <a:r>
              <a:rPr lang="en"/>
              <a:t>ccurs as the sacrum tips anteriorly while the coccyx moves posteriorly relative to the ilium. This is the most stable position for the sacrum and the most efficient position for transferring load. Nutation is opposed by the wedge shape of the sacrum, the ridges and depression of the articular surfaces and the friction of the joint surface. This position tightens the interosseous, and sacrotuberous ligaments that are also supported by muscles that insert into the ligaments.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Counternutaion </a:t>
            </a:r>
            <a:endParaRPr/>
          </a:p>
        </p:txBody>
      </p:sp>
      <p:sp>
        <p:nvSpPr>
          <p:cNvPr id="91" name="Google Shape;9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O</a:t>
            </a:r>
            <a:r>
              <a:rPr lang="en"/>
              <a:t>ccurs as the sacrum tips posteriorly while the coccyx moves anteriorly relative to the ilium. This motion is opposed by the posterior sacroiliac ligament that is supported by the multifidus. This motion allows for appropriate mobility of the lumbo-pelvic region. It tightens the long dorsal sacroiliac ligament.</a:t>
            </a:r>
            <a:endParaRPr/>
          </a:p>
        </p:txBody>
      </p:sp>
      <p:pic>
        <p:nvPicPr>
          <p:cNvPr descr="Nutation.png" id="92" name="Google Shape;92;p19"/>
          <p:cNvPicPr preferRelativeResize="0"/>
          <p:nvPr/>
        </p:nvPicPr>
        <p:blipFill>
          <a:blip r:embed="rId3">
            <a:alphaModFix/>
          </a:blip>
          <a:stretch>
            <a:fillRect/>
          </a:stretch>
        </p:blipFill>
        <p:spPr>
          <a:xfrm>
            <a:off x="1119388" y="2571750"/>
            <a:ext cx="6905225" cy="24004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Joints of the pelvis</a:t>
            </a:r>
            <a:endParaRPr/>
          </a:p>
        </p:txBody>
      </p:sp>
      <p:sp>
        <p:nvSpPr>
          <p:cNvPr id="98" name="Google Shape;98;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a:t>Sacroiliac – synovial and fibrous</a:t>
            </a:r>
            <a:endParaRPr/>
          </a:p>
          <a:p>
            <a:pPr indent="0" lvl="0" marL="0" rtl="0" algn="l">
              <a:spcBef>
                <a:spcPts val="1200"/>
              </a:spcBef>
              <a:spcAft>
                <a:spcPts val="0"/>
              </a:spcAft>
              <a:buNone/>
            </a:pPr>
            <a:r>
              <a:rPr lang="en"/>
              <a:t>	-becomes more fibrous with age</a:t>
            </a:r>
            <a:endParaRPr/>
          </a:p>
          <a:p>
            <a:pPr indent="0" lvl="0" marL="0" rtl="0" algn="l">
              <a:spcBef>
                <a:spcPts val="1200"/>
              </a:spcBef>
              <a:spcAft>
                <a:spcPts val="0"/>
              </a:spcAft>
              <a:buNone/>
            </a:pPr>
            <a:r>
              <a:rPr lang="en"/>
              <a:t>Sacrococcygeal – secondary cartilaginous joint</a:t>
            </a:r>
            <a:endParaRPr/>
          </a:p>
          <a:p>
            <a:pPr indent="0" lvl="0" marL="0" rtl="0" algn="l">
              <a:spcBef>
                <a:spcPts val="1200"/>
              </a:spcBef>
              <a:spcAft>
                <a:spcPts val="0"/>
              </a:spcAft>
              <a:buNone/>
            </a:pPr>
            <a:r>
              <a:rPr lang="en"/>
              <a:t>-only flexion &amp; extension available</a:t>
            </a:r>
            <a:endParaRPr/>
          </a:p>
          <a:p>
            <a:pPr indent="0" lvl="0" marL="0" rtl="0" algn="l">
              <a:spcBef>
                <a:spcPts val="1200"/>
              </a:spcBef>
              <a:spcAft>
                <a:spcPts val="0"/>
              </a:spcAft>
              <a:buNone/>
            </a:pPr>
            <a:r>
              <a:rPr lang="en"/>
              <a:t>-movement declines with age</a:t>
            </a:r>
            <a:endParaRPr/>
          </a:p>
          <a:p>
            <a:pPr indent="0" lvl="0" marL="0" rtl="0" algn="l">
              <a:spcBef>
                <a:spcPts val="1200"/>
              </a:spcBef>
              <a:spcAft>
                <a:spcPts val="0"/>
              </a:spcAft>
              <a:buNone/>
            </a:pPr>
            <a:r>
              <a:rPr lang="en"/>
              <a:t>Symphysis Pubis – secondary cartilaginous joint</a:t>
            </a:r>
            <a:endParaRPr/>
          </a:p>
          <a:p>
            <a:pPr indent="0" lvl="0" marL="0" rtl="0" algn="l">
              <a:spcBef>
                <a:spcPts val="1200"/>
              </a:spcBef>
              <a:spcAft>
                <a:spcPts val="0"/>
              </a:spcAft>
              <a:buNone/>
            </a:pPr>
            <a:r>
              <a:rPr lang="en"/>
              <a:t>	-no movement except during pregnancy</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ligaments</a:t>
            </a:r>
            <a:endParaRPr/>
          </a:p>
        </p:txBody>
      </p:sp>
      <p:pic>
        <p:nvPicPr>
          <p:cNvPr descr="Ligaments of the pelvis.png" id="104" name="Google Shape;104;p21"/>
          <p:cNvPicPr preferRelativeResize="0"/>
          <p:nvPr/>
        </p:nvPicPr>
        <p:blipFill>
          <a:blip r:embed="rId3">
            <a:alphaModFix/>
          </a:blip>
          <a:stretch>
            <a:fillRect/>
          </a:stretch>
        </p:blipFill>
        <p:spPr>
          <a:xfrm>
            <a:off x="152400" y="152400"/>
            <a:ext cx="4668925" cy="3505200"/>
          </a:xfrm>
          <a:prstGeom prst="rect">
            <a:avLst/>
          </a:prstGeom>
          <a:noFill/>
          <a:ln>
            <a:noFill/>
          </a:ln>
        </p:spPr>
      </p:pic>
      <p:pic>
        <p:nvPicPr>
          <p:cNvPr descr="Anerior view of pelvic ligaments.jpg" id="105" name="Google Shape;105;p21"/>
          <p:cNvPicPr preferRelativeResize="0"/>
          <p:nvPr/>
        </p:nvPicPr>
        <p:blipFill>
          <a:blip r:embed="rId4">
            <a:alphaModFix/>
          </a:blip>
          <a:stretch>
            <a:fillRect/>
          </a:stretch>
        </p:blipFill>
        <p:spPr>
          <a:xfrm>
            <a:off x="4821325" y="2295116"/>
            <a:ext cx="4077025" cy="262930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311700" y="2926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ligaments stabilizing the SI joint are the strongest ligaments in the body. They are as follows:</a:t>
            </a:r>
            <a:endParaRPr/>
          </a:p>
        </p:txBody>
      </p:sp>
      <p:sp>
        <p:nvSpPr>
          <p:cNvPr id="111" name="Google Shape;111;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b="1" lang="en"/>
              <a:t>Anterior Sacroiliac </a:t>
            </a:r>
            <a:endParaRPr b="1"/>
          </a:p>
          <a:p>
            <a:pPr indent="0" lvl="0" marL="0" rtl="0" algn="l">
              <a:spcBef>
                <a:spcPts val="1200"/>
              </a:spcBef>
              <a:spcAft>
                <a:spcPts val="0"/>
              </a:spcAft>
              <a:buNone/>
            </a:pPr>
            <a:r>
              <a:rPr lang="en"/>
              <a:t> Anteroinferior thickening of the fibrous capsule that is weak and thin when compared to other ligaments of the joint.  </a:t>
            </a:r>
            <a:endParaRPr/>
          </a:p>
          <a:p>
            <a:pPr indent="0" lvl="0" marL="0" rtl="0" algn="l">
              <a:spcBef>
                <a:spcPts val="1200"/>
              </a:spcBef>
              <a:spcAft>
                <a:spcPts val="0"/>
              </a:spcAft>
              <a:buNone/>
            </a:pPr>
            <a:r>
              <a:rPr lang="en"/>
              <a:t>Connects third sacral ligament to lateral side of the preauricular sulcus and is better developed closer to PSIS.  </a:t>
            </a:r>
            <a:endParaRPr/>
          </a:p>
          <a:p>
            <a:pPr indent="0" lvl="0" marL="0" rtl="0" algn="l">
              <a:spcBef>
                <a:spcPts val="1200"/>
              </a:spcBef>
              <a:spcAft>
                <a:spcPts val="0"/>
              </a:spcAft>
              <a:buNone/>
            </a:pPr>
            <a:r>
              <a:rPr lang="en"/>
              <a:t>Is injured most often and is a common source of pain because of its thinness.</a:t>
            </a:r>
            <a:endParaRPr/>
          </a:p>
          <a:p>
            <a:pPr indent="0" lvl="0" marL="0" rtl="0" algn="l">
              <a:spcBef>
                <a:spcPts val="1200"/>
              </a:spcBef>
              <a:spcAft>
                <a:spcPts val="0"/>
              </a:spcAft>
              <a:buNone/>
            </a:pPr>
            <a:r>
              <a:rPr b="1" lang="en"/>
              <a:t>Interosseus Sacroiliac </a:t>
            </a:r>
            <a:endParaRPr b="1"/>
          </a:p>
          <a:p>
            <a:pPr indent="0" lvl="0" marL="0" rtl="0" algn="l">
              <a:spcBef>
                <a:spcPts val="1200"/>
              </a:spcBef>
              <a:spcAft>
                <a:spcPts val="0"/>
              </a:spcAft>
              <a:buNone/>
            </a:pPr>
            <a:r>
              <a:rPr lang="en"/>
              <a:t> Forms the major connection between the sacrum and the innominate and is a strong, short ligament deep to the posterior sacroiliac ligament.  </a:t>
            </a:r>
            <a:endParaRPr/>
          </a:p>
          <a:p>
            <a:pPr indent="0" lvl="0" marL="0" rtl="0" algn="l">
              <a:spcBef>
                <a:spcPts val="1200"/>
              </a:spcBef>
              <a:spcAft>
                <a:spcPts val="1200"/>
              </a:spcAft>
              <a:buNone/>
            </a:pPr>
            <a:r>
              <a:rPr lang="en"/>
              <a:t>It resists anterior and inferior movement of the sacrum.</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b="1" lang="en"/>
              <a:t>Posterior (Dorsal) Sacroiliac </a:t>
            </a:r>
            <a:endParaRPr b="1"/>
          </a:p>
          <a:p>
            <a:pPr indent="0" lvl="0" marL="0" rtl="0" algn="l">
              <a:spcBef>
                <a:spcPts val="1200"/>
              </a:spcBef>
              <a:spcAft>
                <a:spcPts val="0"/>
              </a:spcAft>
              <a:buNone/>
            </a:pPr>
            <a:r>
              <a:rPr lang="en"/>
              <a:t> Connects PSIS with the lateral crest of the third and fourth segments of the sacrum and is very strong and tough. </a:t>
            </a:r>
            <a:endParaRPr/>
          </a:p>
          <a:p>
            <a:pPr indent="0" lvl="0" marL="0" rtl="0" algn="l">
              <a:spcBef>
                <a:spcPts val="1200"/>
              </a:spcBef>
              <a:spcAft>
                <a:spcPts val="0"/>
              </a:spcAft>
              <a:buNone/>
            </a:pPr>
            <a:r>
              <a:rPr lang="en"/>
              <a:t>Nutation slackens the ligament. </a:t>
            </a:r>
            <a:endParaRPr/>
          </a:p>
          <a:p>
            <a:pPr indent="0" lvl="0" marL="0" rtl="0" algn="l">
              <a:spcBef>
                <a:spcPts val="1200"/>
              </a:spcBef>
              <a:spcAft>
                <a:spcPts val="0"/>
              </a:spcAft>
              <a:buNone/>
            </a:pPr>
            <a:r>
              <a:rPr lang="en"/>
              <a:t>Counternutation will make the ligament taut.  </a:t>
            </a:r>
            <a:endParaRPr/>
          </a:p>
          <a:p>
            <a:pPr indent="0" lvl="0" marL="0" rtl="0" algn="l">
              <a:spcBef>
                <a:spcPts val="1200"/>
              </a:spcBef>
              <a:spcAft>
                <a:spcPts val="0"/>
              </a:spcAft>
              <a:buNone/>
            </a:pPr>
            <a:r>
              <a:rPr lang="en"/>
              <a:t>Can be palpated directly below the PSIS and can often be a source of pain.</a:t>
            </a:r>
            <a:endParaRPr/>
          </a:p>
          <a:p>
            <a:pPr indent="0" lvl="0" marL="0" rtl="0" algn="l">
              <a:spcBef>
                <a:spcPts val="1200"/>
              </a:spcBef>
              <a:spcAft>
                <a:spcPts val="0"/>
              </a:spcAft>
              <a:buNone/>
            </a:pPr>
            <a:r>
              <a:rPr b="1" lang="en"/>
              <a:t>Sacrotuberous </a:t>
            </a:r>
            <a:endParaRPr b="1"/>
          </a:p>
          <a:p>
            <a:pPr indent="0" lvl="0" marL="0" rtl="0" algn="l">
              <a:spcBef>
                <a:spcPts val="1200"/>
              </a:spcBef>
              <a:spcAft>
                <a:spcPts val="0"/>
              </a:spcAft>
              <a:buNone/>
            </a:pPr>
            <a:r>
              <a:rPr lang="en"/>
              <a:t>Consists of three large fibrous bands and is blended with the posterior (dorsal) sacroiliac ligament.  </a:t>
            </a:r>
            <a:endParaRPr/>
          </a:p>
          <a:p>
            <a:pPr indent="0" lvl="0" marL="0" rtl="0" algn="l">
              <a:spcBef>
                <a:spcPts val="1200"/>
              </a:spcBef>
              <a:spcAft>
                <a:spcPts val="1200"/>
              </a:spcAft>
              <a:buNone/>
            </a:pPr>
            <a:r>
              <a:rPr lang="en"/>
              <a:t>It stabilizes against nutation of the sacrum and counteracts against posterior and superior migration of the sacrum during weight bearing.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Sacrospinous </a:t>
            </a:r>
            <a:endParaRPr b="1"/>
          </a:p>
          <a:p>
            <a:pPr indent="0" lvl="0" marL="0" rtl="0" algn="l">
              <a:spcBef>
                <a:spcPts val="1200"/>
              </a:spcBef>
              <a:spcAft>
                <a:spcPts val="0"/>
              </a:spcAft>
              <a:buNone/>
            </a:pPr>
            <a:r>
              <a:rPr lang="en"/>
              <a:t>Triangular shaped and thinner than the sacrotuberous ligament </a:t>
            </a:r>
            <a:endParaRPr/>
          </a:p>
          <a:p>
            <a:pPr indent="0" lvl="0" marL="0" rtl="0" algn="l">
              <a:spcBef>
                <a:spcPts val="1200"/>
              </a:spcBef>
              <a:spcAft>
                <a:spcPts val="0"/>
              </a:spcAft>
              <a:buNone/>
            </a:pPr>
            <a:r>
              <a:rPr lang="en"/>
              <a:t>Goes from the ischial spine to the lateral parts of the sacrum and coccyx and then to the ischial spine laterally.  </a:t>
            </a:r>
            <a:endParaRPr/>
          </a:p>
          <a:p>
            <a:pPr indent="0" lvl="0" marL="0" rtl="0" algn="l">
              <a:spcBef>
                <a:spcPts val="1200"/>
              </a:spcBef>
              <a:spcAft>
                <a:spcPts val="1200"/>
              </a:spcAft>
              <a:buNone/>
            </a:pPr>
            <a:r>
              <a:rPr lang="en"/>
              <a:t>Along with the sacrotuberous ligament, it opposes forward tilting of the sacrum on the innominates during weight bearing.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Local stabilizers</a:t>
            </a:r>
            <a:endParaRPr/>
          </a:p>
        </p:txBody>
      </p:sp>
      <p:sp>
        <p:nvSpPr>
          <p:cNvPr id="127" name="Google Shape;127;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Transverse Abdominis</a:t>
            </a:r>
            <a:endParaRPr/>
          </a:p>
          <a:p>
            <a:pPr indent="0" lvl="0" marL="0" rtl="0" algn="l">
              <a:spcBef>
                <a:spcPts val="1200"/>
              </a:spcBef>
              <a:spcAft>
                <a:spcPts val="0"/>
              </a:spcAft>
              <a:buNone/>
            </a:pPr>
            <a:r>
              <a:rPr lang="en"/>
              <a:t>Lumbar multifidus</a:t>
            </a:r>
            <a:endParaRPr/>
          </a:p>
          <a:p>
            <a:pPr indent="0" lvl="0" marL="0" rtl="0" algn="l">
              <a:spcBef>
                <a:spcPts val="1200"/>
              </a:spcBef>
              <a:spcAft>
                <a:spcPts val="0"/>
              </a:spcAft>
              <a:buNone/>
            </a:pPr>
            <a:r>
              <a:rPr lang="en"/>
              <a:t>Pelvic Floor</a:t>
            </a:r>
            <a:endParaRPr/>
          </a:p>
          <a:p>
            <a:pPr indent="0" lvl="0" marL="0" rtl="0" algn="l">
              <a:spcBef>
                <a:spcPts val="1200"/>
              </a:spcBef>
              <a:spcAft>
                <a:spcPts val="1200"/>
              </a:spcAft>
              <a:buNone/>
            </a:pPr>
            <a:r>
              <a:rPr lang="en"/>
              <a:t>Diaphragm</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TA</a:t>
            </a:r>
            <a:endParaRPr/>
          </a:p>
        </p:txBody>
      </p:sp>
      <p:sp>
        <p:nvSpPr>
          <p:cNvPr id="133" name="Google Shape;133;p26"/>
          <p:cNvSpPr txBox="1"/>
          <p:nvPr>
            <p:ph idx="1" type="body"/>
          </p:nvPr>
        </p:nvSpPr>
        <p:spPr>
          <a:xfrm>
            <a:off x="311700" y="1152475"/>
            <a:ext cx="35778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Stabilizes by aiding in increasing intra abdominal pressure</a:t>
            </a:r>
            <a:endParaRPr/>
          </a:p>
          <a:p>
            <a:pPr indent="0" lvl="0" marL="0" rtl="0" algn="l">
              <a:spcBef>
                <a:spcPts val="1200"/>
              </a:spcBef>
              <a:spcAft>
                <a:spcPts val="0"/>
              </a:spcAft>
              <a:buNone/>
            </a:pPr>
            <a:r>
              <a:rPr lang="en"/>
              <a:t> Tensions the thoracolumbar fascia and abdominal aponeurosis </a:t>
            </a:r>
            <a:endParaRPr/>
          </a:p>
          <a:p>
            <a:pPr indent="0" lvl="0" marL="0" rtl="0" algn="l">
              <a:spcBef>
                <a:spcPts val="1200"/>
              </a:spcBef>
              <a:spcAft>
                <a:spcPts val="1200"/>
              </a:spcAft>
              <a:buNone/>
            </a:pPr>
            <a:r>
              <a:rPr lang="en"/>
              <a:t>Compresses the SI joint</a:t>
            </a:r>
            <a:endParaRPr/>
          </a:p>
        </p:txBody>
      </p:sp>
      <p:pic>
        <p:nvPicPr>
          <p:cNvPr descr="transverse-abdominis.jpg" id="134" name="Google Shape;134;p26"/>
          <p:cNvPicPr preferRelativeResize="0"/>
          <p:nvPr/>
        </p:nvPicPr>
        <p:blipFill>
          <a:blip r:embed="rId3">
            <a:alphaModFix/>
          </a:blip>
          <a:stretch>
            <a:fillRect/>
          </a:stretch>
        </p:blipFill>
        <p:spPr>
          <a:xfrm>
            <a:off x="4801650" y="1255488"/>
            <a:ext cx="4030650" cy="26325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lumbar multifidus</a:t>
            </a:r>
            <a:endParaRPr/>
          </a:p>
        </p:txBody>
      </p:sp>
      <p:sp>
        <p:nvSpPr>
          <p:cNvPr id="140" name="Google Shape;140;p27"/>
          <p:cNvSpPr txBox="1"/>
          <p:nvPr>
            <p:ph idx="1" type="body"/>
          </p:nvPr>
        </p:nvSpPr>
        <p:spPr>
          <a:xfrm>
            <a:off x="4198525" y="1152475"/>
            <a:ext cx="46338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Creates compression across SI joint</a:t>
            </a:r>
            <a:endParaRPr/>
          </a:p>
          <a:p>
            <a:pPr indent="0" lvl="0" marL="0" rtl="0" algn="l">
              <a:spcBef>
                <a:spcPts val="1200"/>
              </a:spcBef>
              <a:spcAft>
                <a:spcPts val="0"/>
              </a:spcAft>
              <a:buNone/>
            </a:pPr>
            <a:r>
              <a:rPr lang="en"/>
              <a:t>Nutates sacrum</a:t>
            </a:r>
            <a:endParaRPr/>
          </a:p>
          <a:p>
            <a:pPr indent="0" lvl="0" marL="0" rtl="0" algn="l">
              <a:spcBef>
                <a:spcPts val="1200"/>
              </a:spcBef>
              <a:spcAft>
                <a:spcPts val="0"/>
              </a:spcAft>
              <a:buNone/>
            </a:pPr>
            <a:r>
              <a:rPr lang="en"/>
              <a:t>Tenses thoracolumbar fascia</a:t>
            </a:r>
            <a:endParaRPr/>
          </a:p>
          <a:p>
            <a:pPr indent="0" lvl="0" marL="0" rtl="0" algn="l">
              <a:spcBef>
                <a:spcPts val="1200"/>
              </a:spcBef>
              <a:spcAft>
                <a:spcPts val="0"/>
              </a:spcAft>
              <a:buNone/>
            </a:pPr>
            <a:r>
              <a:rPr lang="en"/>
              <a:t>Helps maintain lumbar lordosis</a:t>
            </a:r>
            <a:endParaRPr/>
          </a:p>
          <a:p>
            <a:pPr indent="0" lvl="0" marL="0" rtl="0" algn="l">
              <a:spcBef>
                <a:spcPts val="1200"/>
              </a:spcBef>
              <a:spcAft>
                <a:spcPts val="1200"/>
              </a:spcAft>
              <a:buNone/>
            </a:pPr>
            <a:r>
              <a:rPr lang="en"/>
              <a:t>Controls fine movements of each lumbar segment</a:t>
            </a:r>
            <a:endParaRPr/>
          </a:p>
        </p:txBody>
      </p:sp>
      <p:pic>
        <p:nvPicPr>
          <p:cNvPr id="141" name="Google Shape;141;p27"/>
          <p:cNvPicPr preferRelativeResize="0"/>
          <p:nvPr/>
        </p:nvPicPr>
        <p:blipFill>
          <a:blip r:embed="rId3">
            <a:alphaModFix/>
          </a:blip>
          <a:stretch>
            <a:fillRect/>
          </a:stretch>
        </p:blipFill>
        <p:spPr>
          <a:xfrm>
            <a:off x="698075" y="1348364"/>
            <a:ext cx="2946400" cy="302462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diaphragm</a:t>
            </a:r>
            <a:endParaRPr/>
          </a:p>
        </p:txBody>
      </p:sp>
      <p:sp>
        <p:nvSpPr>
          <p:cNvPr id="147" name="Google Shape;147;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Aids in increasing intra abdominal pressure</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descr="diaphragm.jpg" id="148" name="Google Shape;148;p28"/>
          <p:cNvPicPr preferRelativeResize="0"/>
          <p:nvPr/>
        </p:nvPicPr>
        <p:blipFill>
          <a:blip r:embed="rId3">
            <a:alphaModFix/>
          </a:blip>
          <a:stretch>
            <a:fillRect/>
          </a:stretch>
        </p:blipFill>
        <p:spPr>
          <a:xfrm>
            <a:off x="3190613" y="1934525"/>
            <a:ext cx="2762775" cy="27627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pelvic floor</a:t>
            </a:r>
            <a:endParaRPr/>
          </a:p>
        </p:txBody>
      </p:sp>
      <p:sp>
        <p:nvSpPr>
          <p:cNvPr id="154" name="Google Shape;154;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Aids in increasing intra abdominal pressure</a:t>
            </a:r>
            <a:endParaRPr/>
          </a:p>
          <a:p>
            <a:pPr indent="0" lvl="0" marL="0" rtl="0" algn="l">
              <a:spcBef>
                <a:spcPts val="1200"/>
              </a:spcBef>
              <a:spcAft>
                <a:spcPts val="0"/>
              </a:spcAft>
              <a:buNone/>
            </a:pPr>
            <a:r>
              <a:rPr lang="en"/>
              <a:t>Hypothesized to co-activate with TA to help prevent shearing at pubic symphysis</a:t>
            </a:r>
            <a:endParaRPr/>
          </a:p>
          <a:p>
            <a:pPr indent="0" lvl="0" marL="0" rtl="0" algn="l">
              <a:spcBef>
                <a:spcPts val="1200"/>
              </a:spcBef>
              <a:spcAft>
                <a:spcPts val="0"/>
              </a:spcAft>
              <a:buNone/>
            </a:pPr>
            <a:r>
              <a:rPr lang="en"/>
              <a:t>Cueing the Pelvic floor will aid most clients in activating their TA</a:t>
            </a:r>
            <a:endParaRPr/>
          </a:p>
          <a:p>
            <a:pPr indent="-342900" lvl="0" marL="457200" rtl="0" algn="l">
              <a:spcBef>
                <a:spcPts val="1200"/>
              </a:spcBef>
              <a:spcAft>
                <a:spcPts val="0"/>
              </a:spcAft>
              <a:buSzPts val="1800"/>
              <a:buChar char="●"/>
            </a:pPr>
            <a:r>
              <a:rPr lang="en"/>
              <a:t>Look at the glute formation as an indication if the pelvic floor is tight upside down heart good, right side up heart not so good</a:t>
            </a:r>
            <a:endParaRPr/>
          </a:p>
        </p:txBody>
      </p:sp>
      <p:pic>
        <p:nvPicPr>
          <p:cNvPr descr="Pelvic Floor.jpg" id="155" name="Google Shape;155;p29"/>
          <p:cNvPicPr preferRelativeResize="0"/>
          <p:nvPr/>
        </p:nvPicPr>
        <p:blipFill>
          <a:blip r:embed="rId3">
            <a:alphaModFix/>
          </a:blip>
          <a:stretch>
            <a:fillRect/>
          </a:stretch>
        </p:blipFill>
        <p:spPr>
          <a:xfrm>
            <a:off x="6205475" y="3114525"/>
            <a:ext cx="1704975" cy="1819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0"/>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Global stabilizers</a:t>
            </a:r>
            <a:endParaRPr/>
          </a:p>
        </p:txBody>
      </p:sp>
      <p:sp>
        <p:nvSpPr>
          <p:cNvPr id="161" name="Google Shape;161;p30"/>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Posterior Oblique System (Posterior Sling)</a:t>
            </a:r>
            <a:endParaRPr/>
          </a:p>
          <a:p>
            <a:pPr indent="0" lvl="0" marL="0" rtl="0" algn="l">
              <a:spcBef>
                <a:spcPts val="1200"/>
              </a:spcBef>
              <a:spcAft>
                <a:spcPts val="0"/>
              </a:spcAft>
              <a:buNone/>
            </a:pPr>
            <a:r>
              <a:rPr lang="en"/>
              <a:t>Deep Longitudinal System</a:t>
            </a:r>
            <a:endParaRPr/>
          </a:p>
          <a:p>
            <a:pPr indent="0" lvl="0" marL="0" rtl="0" algn="l">
              <a:spcBef>
                <a:spcPts val="1200"/>
              </a:spcBef>
              <a:spcAft>
                <a:spcPts val="0"/>
              </a:spcAft>
              <a:buNone/>
            </a:pPr>
            <a:r>
              <a:rPr lang="en"/>
              <a:t>Anterior Oblique System (Anterior Sling)</a:t>
            </a:r>
            <a:endParaRPr/>
          </a:p>
          <a:p>
            <a:pPr indent="0" lvl="0" marL="0" rtl="0" algn="l">
              <a:spcBef>
                <a:spcPts val="1200"/>
              </a:spcBef>
              <a:spcAft>
                <a:spcPts val="1200"/>
              </a:spcAft>
              <a:buNone/>
            </a:pPr>
            <a:r>
              <a:rPr lang="en"/>
              <a:t>Lateral System</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The Posterior sling </a:t>
            </a:r>
            <a:r>
              <a:rPr lang="en"/>
              <a:t>consists of the Latissimus Dorsi, the contralateral gluteus maximus and the intervening thoracolumbar fascia. It can compress the SI joint and help with load transfer during rotation and gait. If this sling is not firing properly, the body will tend to slump forward, as the anterior sling will take over.</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Exercise examples</a:t>
            </a:r>
            <a:endParaRPr/>
          </a:p>
        </p:txBody>
      </p:sp>
      <p:sp>
        <p:nvSpPr>
          <p:cNvPr id="172" name="Google Shape;172;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Lat pull downs with band</a:t>
            </a:r>
            <a:endParaRPr/>
          </a:p>
          <a:p>
            <a:pPr indent="0" lvl="0" marL="0" rtl="0" algn="l">
              <a:spcBef>
                <a:spcPts val="1200"/>
              </a:spcBef>
              <a:spcAft>
                <a:spcPts val="0"/>
              </a:spcAft>
              <a:buNone/>
            </a:pPr>
            <a:r>
              <a:rPr lang="en"/>
              <a:t>Lat press on pilates reformer</a:t>
            </a:r>
            <a:endParaRPr/>
          </a:p>
          <a:p>
            <a:pPr indent="0" lvl="0" marL="0" rtl="0" algn="l">
              <a:spcBef>
                <a:spcPts val="1200"/>
              </a:spcBef>
              <a:spcAft>
                <a:spcPts val="0"/>
              </a:spcAft>
              <a:buNone/>
            </a:pPr>
            <a:r>
              <a:rPr lang="en"/>
              <a:t>Bridging</a:t>
            </a:r>
            <a:endParaRPr/>
          </a:p>
          <a:p>
            <a:pPr indent="0" lvl="0" marL="0" rtl="0" algn="l">
              <a:spcBef>
                <a:spcPts val="1200"/>
              </a:spcBef>
              <a:spcAft>
                <a:spcPts val="1200"/>
              </a:spcAft>
              <a:buNone/>
            </a:pPr>
            <a:r>
              <a:rPr lang="en"/>
              <a:t>Prone spinal rotation on bosu (can be done on ball)</a:t>
            </a:r>
            <a:endParaRPr/>
          </a:p>
        </p:txBody>
      </p:sp>
      <p:pic>
        <p:nvPicPr>
          <p:cNvPr descr="Lat pull down with tubing.jpg" id="173" name="Google Shape;173;p32"/>
          <p:cNvPicPr preferRelativeResize="0"/>
          <p:nvPr/>
        </p:nvPicPr>
        <p:blipFill>
          <a:blip r:embed="rId3">
            <a:alphaModFix/>
          </a:blip>
          <a:stretch>
            <a:fillRect/>
          </a:stretch>
        </p:blipFill>
        <p:spPr>
          <a:xfrm>
            <a:off x="311700" y="2959350"/>
            <a:ext cx="1182250" cy="1727900"/>
          </a:xfrm>
          <a:prstGeom prst="rect">
            <a:avLst/>
          </a:prstGeom>
          <a:noFill/>
          <a:ln>
            <a:noFill/>
          </a:ln>
        </p:spPr>
      </p:pic>
      <p:pic>
        <p:nvPicPr>
          <p:cNvPr descr="Lat Press on reformer.jpg" id="174" name="Google Shape;174;p32"/>
          <p:cNvPicPr preferRelativeResize="0"/>
          <p:nvPr/>
        </p:nvPicPr>
        <p:blipFill>
          <a:blip r:embed="rId4">
            <a:alphaModFix/>
          </a:blip>
          <a:stretch>
            <a:fillRect/>
          </a:stretch>
        </p:blipFill>
        <p:spPr>
          <a:xfrm>
            <a:off x="1899150" y="3081563"/>
            <a:ext cx="1836200" cy="1483475"/>
          </a:xfrm>
          <a:prstGeom prst="rect">
            <a:avLst/>
          </a:prstGeom>
          <a:noFill/>
          <a:ln>
            <a:noFill/>
          </a:ln>
        </p:spPr>
      </p:pic>
      <p:pic>
        <p:nvPicPr>
          <p:cNvPr descr="Bridge.jpg" id="175" name="Google Shape;175;p32"/>
          <p:cNvPicPr preferRelativeResize="0"/>
          <p:nvPr/>
        </p:nvPicPr>
        <p:blipFill>
          <a:blip r:embed="rId5">
            <a:alphaModFix/>
          </a:blip>
          <a:stretch>
            <a:fillRect/>
          </a:stretch>
        </p:blipFill>
        <p:spPr>
          <a:xfrm>
            <a:off x="4082328" y="3422025"/>
            <a:ext cx="2516697" cy="1143000"/>
          </a:xfrm>
          <a:prstGeom prst="rect">
            <a:avLst/>
          </a:prstGeom>
          <a:noFill/>
          <a:ln>
            <a:noFill/>
          </a:ln>
        </p:spPr>
      </p:pic>
      <p:pic>
        <p:nvPicPr>
          <p:cNvPr descr="Prone spinal rot'n.jpg" id="176" name="Google Shape;176;p32"/>
          <p:cNvPicPr preferRelativeResize="0"/>
          <p:nvPr/>
        </p:nvPicPr>
        <p:blipFill>
          <a:blip r:embed="rId6">
            <a:alphaModFix/>
          </a:blip>
          <a:stretch>
            <a:fillRect/>
          </a:stretch>
        </p:blipFill>
        <p:spPr>
          <a:xfrm>
            <a:off x="6946000" y="3422025"/>
            <a:ext cx="2085975" cy="1143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3"/>
          <p:cNvSpPr txBox="1"/>
          <p:nvPr>
            <p:ph idx="1" type="body"/>
          </p:nvPr>
        </p:nvSpPr>
        <p:spPr>
          <a:xfrm>
            <a:off x="311700" y="3209875"/>
            <a:ext cx="8520600" cy="2041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a:t>The Deep Longitudinal System</a:t>
            </a:r>
            <a:r>
              <a:rPr lang="en"/>
              <a:t> consists of the peroneii, biceps femoris, the sacrotuberous ligament, the deep lamina of the thoracolumber fascia and the erector spinae. By increasing tension on the thoracolumbar fascia, this system helps compress the SI joint. Biceps Femoris can contribute to nutation because of its connection to the sacrotuberous ligament</a:t>
            </a:r>
            <a:endParaRPr/>
          </a:p>
        </p:txBody>
      </p:sp>
      <p:pic>
        <p:nvPicPr>
          <p:cNvPr descr="Biceps femoris.jpg" id="182" name="Google Shape;182;p33"/>
          <p:cNvPicPr preferRelativeResize="0"/>
          <p:nvPr/>
        </p:nvPicPr>
        <p:blipFill rotWithShape="1">
          <a:blip r:embed="rId3">
            <a:alphaModFix/>
          </a:blip>
          <a:srcRect b="25367" l="0" r="0" t="0"/>
          <a:stretch/>
        </p:blipFill>
        <p:spPr>
          <a:xfrm>
            <a:off x="2979525" y="566675"/>
            <a:ext cx="2571250" cy="23954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Exercise examples</a:t>
            </a:r>
            <a:endParaRPr/>
          </a:p>
        </p:txBody>
      </p:sp>
      <p:sp>
        <p:nvSpPr>
          <p:cNvPr id="188" name="Google Shape;188;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One Leg Kick						</a:t>
            </a:r>
            <a:endParaRPr/>
          </a:p>
          <a:p>
            <a:pPr indent="0" lvl="0" marL="0" rtl="0" algn="l">
              <a:spcBef>
                <a:spcPts val="1200"/>
              </a:spcBef>
              <a:spcAft>
                <a:spcPts val="0"/>
              </a:spcAft>
              <a:buNone/>
            </a:pPr>
            <a:r>
              <a:rPr lang="en"/>
              <a:t>-Pulse the foot toward the buttock, </a:t>
            </a:r>
            <a:endParaRPr/>
          </a:p>
          <a:p>
            <a:pPr indent="0" lvl="0" marL="0" rtl="0" algn="l">
              <a:spcBef>
                <a:spcPts val="1200"/>
              </a:spcBef>
              <a:spcAft>
                <a:spcPts val="0"/>
              </a:spcAft>
              <a:buNone/>
            </a:pPr>
            <a:r>
              <a:rPr lang="en"/>
              <a:t>alternating between plantar and dorsifelexion</a:t>
            </a:r>
            <a:endParaRPr/>
          </a:p>
          <a:p>
            <a:pPr indent="0" lvl="0" marL="0" rtl="0" algn="l">
              <a:spcBef>
                <a:spcPts val="1200"/>
              </a:spcBef>
              <a:spcAft>
                <a:spcPts val="0"/>
              </a:spcAft>
              <a:buNone/>
            </a:pPr>
            <a:r>
              <a:rPr lang="en"/>
              <a:t>Chest Expansion </a:t>
            </a:r>
            <a:endParaRPr/>
          </a:p>
          <a:p>
            <a:pPr indent="0" lvl="0" marL="0" rtl="0" algn="l">
              <a:spcBef>
                <a:spcPts val="1200"/>
              </a:spcBef>
              <a:spcAft>
                <a:spcPts val="1200"/>
              </a:spcAft>
              <a:buNone/>
            </a:pPr>
            <a:r>
              <a:rPr lang="en"/>
              <a:t>Hip raises</a:t>
            </a:r>
            <a:endParaRPr/>
          </a:p>
        </p:txBody>
      </p:sp>
      <p:pic>
        <p:nvPicPr>
          <p:cNvPr descr="one-leg-kick.WidePlayer.jpg" id="189" name="Google Shape;189;p34"/>
          <p:cNvPicPr preferRelativeResize="0"/>
          <p:nvPr/>
        </p:nvPicPr>
        <p:blipFill>
          <a:blip r:embed="rId3">
            <a:alphaModFix/>
          </a:blip>
          <a:stretch>
            <a:fillRect/>
          </a:stretch>
        </p:blipFill>
        <p:spPr>
          <a:xfrm>
            <a:off x="5411425" y="183699"/>
            <a:ext cx="3420875" cy="1928425"/>
          </a:xfrm>
          <a:prstGeom prst="rect">
            <a:avLst/>
          </a:prstGeom>
          <a:noFill/>
          <a:ln>
            <a:noFill/>
          </a:ln>
        </p:spPr>
      </p:pic>
      <p:pic>
        <p:nvPicPr>
          <p:cNvPr descr="chest expansion.jpg" id="190" name="Google Shape;190;p34"/>
          <p:cNvPicPr preferRelativeResize="0"/>
          <p:nvPr/>
        </p:nvPicPr>
        <p:blipFill>
          <a:blip r:embed="rId4">
            <a:alphaModFix/>
          </a:blip>
          <a:stretch>
            <a:fillRect/>
          </a:stretch>
        </p:blipFill>
        <p:spPr>
          <a:xfrm>
            <a:off x="6563950" y="2286275"/>
            <a:ext cx="1833075" cy="2455300"/>
          </a:xfrm>
          <a:prstGeom prst="rect">
            <a:avLst/>
          </a:prstGeom>
          <a:noFill/>
          <a:ln>
            <a:noFill/>
          </a:ln>
        </p:spPr>
      </p:pic>
      <p:pic>
        <p:nvPicPr>
          <p:cNvPr descr="Hip raises.jpg" id="191" name="Google Shape;191;p34"/>
          <p:cNvPicPr preferRelativeResize="0"/>
          <p:nvPr/>
        </p:nvPicPr>
        <p:blipFill>
          <a:blip r:embed="rId5">
            <a:alphaModFix/>
          </a:blip>
          <a:stretch>
            <a:fillRect/>
          </a:stretch>
        </p:blipFill>
        <p:spPr>
          <a:xfrm>
            <a:off x="2904175" y="2898025"/>
            <a:ext cx="2971817" cy="16708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5"/>
          <p:cNvSpPr txBox="1"/>
          <p:nvPr>
            <p:ph idx="1" type="body"/>
          </p:nvPr>
        </p:nvSpPr>
        <p:spPr>
          <a:xfrm>
            <a:off x="311700" y="302450"/>
            <a:ext cx="8520600" cy="157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a:t>The Anterior Sling</a:t>
            </a:r>
            <a:r>
              <a:rPr lang="en"/>
              <a:t> consists of the internal and external obliques, the contralateral adductors and the intervening abdominal fascia. These muscles support the front of the pelvis and the symphysis pubis. They work to transfer force connections from the soles of the feet to the spine. </a:t>
            </a:r>
            <a:endParaRPr/>
          </a:p>
        </p:txBody>
      </p:sp>
      <p:pic>
        <p:nvPicPr>
          <p:cNvPr id="197" name="Google Shape;197;p35"/>
          <p:cNvPicPr preferRelativeResize="0"/>
          <p:nvPr/>
        </p:nvPicPr>
        <p:blipFill>
          <a:blip r:embed="rId3">
            <a:alphaModFix/>
          </a:blip>
          <a:stretch>
            <a:fillRect/>
          </a:stretch>
        </p:blipFill>
        <p:spPr>
          <a:xfrm>
            <a:off x="2053803" y="1880450"/>
            <a:ext cx="5036384" cy="31388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Exercise examples</a:t>
            </a:r>
            <a:endParaRPr/>
          </a:p>
        </p:txBody>
      </p:sp>
      <p:sp>
        <p:nvSpPr>
          <p:cNvPr id="203" name="Google Shape;203;p36"/>
          <p:cNvSpPr txBox="1"/>
          <p:nvPr>
            <p:ph idx="1" type="body"/>
          </p:nvPr>
        </p:nvSpPr>
        <p:spPr>
          <a:xfrm>
            <a:off x="311700" y="2458200"/>
            <a:ext cx="8520600" cy="268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Knee Lift with small space 				Side-Lying Adductor Lift</a:t>
            </a:r>
            <a:endParaRPr/>
          </a:p>
          <a:p>
            <a:pPr indent="0" lvl="0" marL="0" rtl="0" algn="l">
              <a:spcBef>
                <a:spcPts val="1200"/>
              </a:spcBef>
              <a:spcAft>
                <a:spcPts val="0"/>
              </a:spcAft>
              <a:buNone/>
            </a:pPr>
            <a:r>
              <a:rPr lang="en"/>
              <a:t>between knees</a:t>
            </a:r>
            <a:endParaRPr/>
          </a:p>
          <a:p>
            <a:pPr indent="0" lvl="0" marL="0" rtl="0" algn="l">
              <a:spcBef>
                <a:spcPts val="1200"/>
              </a:spcBef>
              <a:spcAft>
                <a:spcPts val="1200"/>
              </a:spcAft>
              <a:buNone/>
            </a:pPr>
            <a:r>
              <a:rPr lang="en"/>
              <a:t>You can also employ exercises already discussed in other lectures, such as the Supine Bend &amp; Stretch with a band. With one leg in a 90° tabletop position, place a band around the sole of the foot, holding the ends in your hands, elbows anchored next to body. Exhale to gently compress the abdomen as you push into the band to extend the leg and resist the pull of the band to return to tabletop.</a:t>
            </a:r>
            <a:endParaRPr/>
          </a:p>
        </p:txBody>
      </p:sp>
      <p:pic>
        <p:nvPicPr>
          <p:cNvPr descr="Leg pull front prep.jpg" id="204" name="Google Shape;204;p36"/>
          <p:cNvPicPr preferRelativeResize="0"/>
          <p:nvPr/>
        </p:nvPicPr>
        <p:blipFill>
          <a:blip r:embed="rId3">
            <a:alphaModFix/>
          </a:blip>
          <a:stretch>
            <a:fillRect/>
          </a:stretch>
        </p:blipFill>
        <p:spPr>
          <a:xfrm>
            <a:off x="311700" y="1080605"/>
            <a:ext cx="2629450" cy="1314725"/>
          </a:xfrm>
          <a:prstGeom prst="rect">
            <a:avLst/>
          </a:prstGeom>
          <a:noFill/>
          <a:ln>
            <a:noFill/>
          </a:ln>
        </p:spPr>
      </p:pic>
      <p:pic>
        <p:nvPicPr>
          <p:cNvPr descr="side-lying adductor lift.jpg" id="205" name="Google Shape;205;p36"/>
          <p:cNvPicPr preferRelativeResize="0"/>
          <p:nvPr/>
        </p:nvPicPr>
        <p:blipFill rotWithShape="1">
          <a:blip r:embed="rId4">
            <a:alphaModFix/>
          </a:blip>
          <a:srcRect b="0" l="0" r="0" t="35258"/>
          <a:stretch/>
        </p:blipFill>
        <p:spPr>
          <a:xfrm>
            <a:off x="4348775" y="1017725"/>
            <a:ext cx="3945225" cy="14404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7"/>
          <p:cNvSpPr txBox="1"/>
          <p:nvPr>
            <p:ph idx="1" type="body"/>
          </p:nvPr>
        </p:nvSpPr>
        <p:spPr>
          <a:xfrm>
            <a:off x="0" y="0"/>
            <a:ext cx="9144000" cy="5143500"/>
          </a:xfrm>
          <a:prstGeom prst="rect">
            <a:avLst/>
          </a:prstGeom>
        </p:spPr>
        <p:txBody>
          <a:bodyPr anchorCtr="0" anchor="t" bIns="91425" lIns="91425" spcFirstLastPara="1" rIns="91425" wrap="square" tIns="91425">
            <a:normAutofit fontScale="77500" lnSpcReduction="10000"/>
          </a:bodyPr>
          <a:lstStyle/>
          <a:p>
            <a:pPr indent="0" lvl="0" marL="0" rtl="0" algn="l">
              <a:spcBef>
                <a:spcPts val="0"/>
              </a:spcBef>
              <a:spcAft>
                <a:spcPts val="0"/>
              </a:spcAft>
              <a:buNone/>
            </a:pPr>
            <a:r>
              <a:rPr b="1" lang="en"/>
              <a:t>The Lateral System</a:t>
            </a:r>
            <a:r>
              <a:rPr lang="en"/>
              <a:t> consists of the gluteus medius &amp; minimus, the tensor fascia latae and the contralateral adductors. These muscles all assist in keeping the pelvis stable during weightbearing and gait.</a:t>
            </a:r>
            <a:endParaRPr/>
          </a:p>
          <a:p>
            <a:pPr indent="0" lvl="0" marL="0" rtl="0" algn="l">
              <a:spcBef>
                <a:spcPts val="1200"/>
              </a:spcBef>
              <a:spcAft>
                <a:spcPts val="0"/>
              </a:spcAft>
              <a:buNone/>
            </a:pPr>
            <a:r>
              <a:rPr lang="en"/>
              <a:t>Exercise Examples:</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Side-stepping on a band</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You can also include lateral exercises from the Hip Lecture, such as Clamshell and Side leg lifts. You could also add double leg lifts and leg swings if they are strong.</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		</a:t>
            </a:r>
            <a:endParaRPr/>
          </a:p>
          <a:p>
            <a:pPr indent="0" lvl="0" marL="0" rtl="0" algn="l">
              <a:spcBef>
                <a:spcPts val="1200"/>
              </a:spcBef>
              <a:spcAft>
                <a:spcPts val="0"/>
              </a:spcAft>
              <a:buNone/>
            </a:pPr>
            <a:r>
              <a:rPr lang="en"/>
              <a:t>Double leg lift - watch that obliques support	Leg Swings – best to rest head on </a:t>
            </a:r>
            <a:endParaRPr/>
          </a:p>
          <a:p>
            <a:pPr indent="0" lvl="0" marL="0" rtl="0" algn="l">
              <a:spcBef>
                <a:spcPts val="1200"/>
              </a:spcBef>
              <a:spcAft>
                <a:spcPts val="0"/>
              </a:spcAft>
              <a:buNone/>
            </a:pPr>
            <a:r>
              <a:rPr lang="en"/>
              <a:t>on bottom side and pelvis doesn’t hike.		pillow. Can bend bottom leg for 	</a:t>
            </a:r>
            <a:endParaRPr/>
          </a:p>
          <a:p>
            <a:pPr indent="0" lvl="0" marL="0" rtl="0" algn="l">
              <a:spcBef>
                <a:spcPts val="1200"/>
              </a:spcBef>
              <a:spcAft>
                <a:spcPts val="1200"/>
              </a:spcAft>
              <a:buNone/>
            </a:pPr>
            <a:r>
              <a:rPr lang="en"/>
              <a:t>								additional support.</a:t>
            </a:r>
            <a:endParaRPr/>
          </a:p>
        </p:txBody>
      </p:sp>
      <p:pic>
        <p:nvPicPr>
          <p:cNvPr descr="side stepping on a band.jpg" id="211" name="Google Shape;211;p37"/>
          <p:cNvPicPr preferRelativeResize="0"/>
          <p:nvPr/>
        </p:nvPicPr>
        <p:blipFill>
          <a:blip r:embed="rId3">
            <a:alphaModFix/>
          </a:blip>
          <a:stretch>
            <a:fillRect/>
          </a:stretch>
        </p:blipFill>
        <p:spPr>
          <a:xfrm>
            <a:off x="2256850" y="925125"/>
            <a:ext cx="1825900" cy="1367300"/>
          </a:xfrm>
          <a:prstGeom prst="rect">
            <a:avLst/>
          </a:prstGeom>
          <a:noFill/>
          <a:ln>
            <a:noFill/>
          </a:ln>
        </p:spPr>
      </p:pic>
      <p:pic>
        <p:nvPicPr>
          <p:cNvPr descr="double leg lift.jpg" id="212" name="Google Shape;212;p37"/>
          <p:cNvPicPr preferRelativeResize="0"/>
          <p:nvPr/>
        </p:nvPicPr>
        <p:blipFill rotWithShape="1">
          <a:blip r:embed="rId4">
            <a:alphaModFix/>
          </a:blip>
          <a:srcRect b="0" l="0" r="0" t="61504"/>
          <a:stretch/>
        </p:blipFill>
        <p:spPr>
          <a:xfrm>
            <a:off x="253275" y="3193950"/>
            <a:ext cx="2647950" cy="663675"/>
          </a:xfrm>
          <a:prstGeom prst="rect">
            <a:avLst/>
          </a:prstGeom>
          <a:noFill/>
          <a:ln>
            <a:noFill/>
          </a:ln>
        </p:spPr>
      </p:pic>
      <p:pic>
        <p:nvPicPr>
          <p:cNvPr descr="leg swings.jpg" id="213" name="Google Shape;213;p37"/>
          <p:cNvPicPr preferRelativeResize="0"/>
          <p:nvPr/>
        </p:nvPicPr>
        <p:blipFill>
          <a:blip r:embed="rId5">
            <a:alphaModFix/>
          </a:blip>
          <a:stretch>
            <a:fillRect/>
          </a:stretch>
        </p:blipFill>
        <p:spPr>
          <a:xfrm>
            <a:off x="6819350" y="3032975"/>
            <a:ext cx="2057400" cy="16573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Global mobilizers</a:t>
            </a:r>
            <a:endParaRPr/>
          </a:p>
        </p:txBody>
      </p:sp>
      <p:sp>
        <p:nvSpPr>
          <p:cNvPr id="219" name="Google Shape;219;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a:t>Rectus abdominus</a:t>
            </a:r>
            <a:endParaRPr/>
          </a:p>
          <a:p>
            <a:pPr indent="0" lvl="0" marL="0" rtl="0" algn="l">
              <a:spcBef>
                <a:spcPts val="1200"/>
              </a:spcBef>
              <a:spcAft>
                <a:spcPts val="0"/>
              </a:spcAft>
              <a:buNone/>
            </a:pPr>
            <a:r>
              <a:rPr lang="en"/>
              <a:t>Hamstrings</a:t>
            </a:r>
            <a:endParaRPr/>
          </a:p>
          <a:p>
            <a:pPr indent="0" lvl="0" marL="0" rtl="0" algn="l">
              <a:spcBef>
                <a:spcPts val="1200"/>
              </a:spcBef>
              <a:spcAft>
                <a:spcPts val="0"/>
              </a:spcAft>
              <a:buNone/>
            </a:pPr>
            <a:r>
              <a:rPr lang="en"/>
              <a:t>Iliocostalis</a:t>
            </a:r>
            <a:endParaRPr/>
          </a:p>
          <a:p>
            <a:pPr indent="0" lvl="0" marL="0" rtl="0" algn="l">
              <a:spcBef>
                <a:spcPts val="1200"/>
              </a:spcBef>
              <a:spcAft>
                <a:spcPts val="0"/>
              </a:spcAft>
              <a:buNone/>
            </a:pPr>
            <a:r>
              <a:rPr lang="en"/>
              <a:t>QL</a:t>
            </a:r>
            <a:endParaRPr/>
          </a:p>
          <a:p>
            <a:pPr indent="0" lvl="0" marL="0" rtl="0" algn="l">
              <a:spcBef>
                <a:spcPts val="1200"/>
              </a:spcBef>
              <a:spcAft>
                <a:spcPts val="0"/>
              </a:spcAft>
              <a:buNone/>
            </a:pPr>
            <a:r>
              <a:rPr lang="en"/>
              <a:t>TFL</a:t>
            </a:r>
            <a:endParaRPr/>
          </a:p>
          <a:p>
            <a:pPr indent="0" lvl="0" marL="0" rtl="0" algn="l">
              <a:spcBef>
                <a:spcPts val="1200"/>
              </a:spcBef>
              <a:spcAft>
                <a:spcPts val="0"/>
              </a:spcAft>
              <a:buNone/>
            </a:pPr>
            <a:r>
              <a:rPr lang="en"/>
              <a:t>Adductor longus</a:t>
            </a:r>
            <a:endParaRPr/>
          </a:p>
          <a:p>
            <a:pPr indent="0" lvl="0" marL="0" rtl="0" algn="l">
              <a:spcBef>
                <a:spcPts val="1200"/>
              </a:spcBef>
              <a:spcAft>
                <a:spcPts val="0"/>
              </a:spcAft>
              <a:buNone/>
            </a:pPr>
            <a:r>
              <a:rPr lang="en"/>
              <a:t>Gracilis</a:t>
            </a:r>
            <a:endParaRPr/>
          </a:p>
          <a:p>
            <a:pPr indent="0" lvl="0" marL="0" rtl="0" algn="l">
              <a:spcBef>
                <a:spcPts val="1200"/>
              </a:spcBef>
              <a:spcAft>
                <a:spcPts val="0"/>
              </a:spcAft>
              <a:buNone/>
            </a:pPr>
            <a:r>
              <a:rPr lang="en"/>
              <a:t>Rectus femoris</a:t>
            </a:r>
            <a:endParaRPr/>
          </a:p>
          <a:p>
            <a:pPr indent="0" lvl="0" marL="0" rtl="0" algn="l">
              <a:spcBef>
                <a:spcPts val="1200"/>
              </a:spcBef>
              <a:spcAft>
                <a:spcPts val="1200"/>
              </a:spcAft>
              <a:buNone/>
            </a:pPr>
            <a:r>
              <a:rPr lang="en"/>
              <a:t>Latissimus dorsi</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Optimal function of lumbo-pelvic region</a:t>
            </a:r>
            <a:endParaRPr/>
          </a:p>
        </p:txBody>
      </p:sp>
      <p:sp>
        <p:nvSpPr>
          <p:cNvPr id="225" name="Google Shape;225;p39"/>
          <p:cNvSpPr txBox="1"/>
          <p:nvPr>
            <p:ph idx="1" type="body"/>
          </p:nvPr>
        </p:nvSpPr>
        <p:spPr>
          <a:xfrm>
            <a:off x="311700" y="1152475"/>
            <a:ext cx="8520600" cy="39909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Local and global stabilizers work together to provide stability without creating postural rigidity or allowing for collapse</a:t>
            </a:r>
            <a:endParaRPr/>
          </a:p>
          <a:p>
            <a:pPr indent="0" lvl="0" marL="0" rtl="0" algn="l">
              <a:spcBef>
                <a:spcPts val="1200"/>
              </a:spcBef>
              <a:spcAft>
                <a:spcPts val="0"/>
              </a:spcAft>
              <a:buNone/>
            </a:pPr>
            <a:r>
              <a:rPr lang="en"/>
              <a:t>Inner and outer work together to create stability and efficient mobility</a:t>
            </a:r>
            <a:endParaRPr/>
          </a:p>
          <a:p>
            <a:pPr indent="0" lvl="0" marL="0" rtl="0" algn="l">
              <a:spcBef>
                <a:spcPts val="1200"/>
              </a:spcBef>
              <a:spcAft>
                <a:spcPts val="0"/>
              </a:spcAft>
              <a:buNone/>
            </a:pPr>
            <a:r>
              <a:rPr lang="en"/>
              <a:t>If any particular system is out of balance, firing patterns and motor control may be compromised</a:t>
            </a:r>
            <a:endParaRPr/>
          </a:p>
          <a:p>
            <a:pPr indent="0" lvl="0" marL="0" rtl="0" algn="l">
              <a:spcBef>
                <a:spcPts val="1200"/>
              </a:spcBef>
              <a:spcAft>
                <a:spcPts val="0"/>
              </a:spcAft>
              <a:buNone/>
            </a:pPr>
            <a:r>
              <a:rPr lang="en"/>
              <a:t>For movement to be functional and controlled, adequate muscle strength and endurance is required, along with the proper firing sequence by the nervous system</a:t>
            </a:r>
            <a:endParaRPr/>
          </a:p>
          <a:p>
            <a:pPr indent="0" lvl="0" marL="0" rtl="0" algn="l">
              <a:spcBef>
                <a:spcPts val="1200"/>
              </a:spcBef>
              <a:spcAft>
                <a:spcPts val="1200"/>
              </a:spcAft>
              <a:buNone/>
            </a:pPr>
            <a:r>
              <a:rPr lang="en"/>
              <a:t>Idea alignment of this region has the ASIS and pubic symphysis in a vertical plane in standing, and a horizontal plane in supine. The lumbar spine has a neutral curve and the ASIS and PSIS are approximately level in a horizontal plane. The hip joint should be in neutral alignment.  Ideally, there would be symmetry, both muscular and bony, between the sides with no spinal rotation or lateral flexion and no pelvic tilt or rotation.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0"/>
          <p:cNvSpPr txBox="1"/>
          <p:nvPr>
            <p:ph type="title"/>
          </p:nvPr>
        </p:nvSpPr>
        <p:spPr>
          <a:xfrm>
            <a:off x="265500" y="1233175"/>
            <a:ext cx="4045200" cy="20895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Dysfunctions</a:t>
            </a:r>
            <a:r>
              <a:rPr lang="en"/>
              <a:t> of the lumbo-pelvic region</a:t>
            </a:r>
            <a:endParaRPr/>
          </a:p>
        </p:txBody>
      </p:sp>
      <p:sp>
        <p:nvSpPr>
          <p:cNvPr id="231" name="Google Shape;231;p40"/>
          <p:cNvSpPr txBox="1"/>
          <p:nvPr>
            <p:ph idx="2" type="body"/>
          </p:nvPr>
        </p:nvSpPr>
        <p:spPr>
          <a:xfrm>
            <a:off x="4939500" y="386375"/>
            <a:ext cx="3837000" cy="4430400"/>
          </a:xfrm>
          <a:prstGeom prst="rect">
            <a:avLst/>
          </a:prstGeom>
        </p:spPr>
        <p:txBody>
          <a:bodyPr anchorCtr="0" anchor="ctr" bIns="91425" lIns="91425" spcFirstLastPara="1" rIns="91425" wrap="square" tIns="91425">
            <a:normAutofit fontScale="92500" lnSpcReduction="20000"/>
          </a:bodyPr>
          <a:lstStyle/>
          <a:p>
            <a:pPr indent="0" lvl="0" marL="0" rtl="0" algn="l">
              <a:spcBef>
                <a:spcPts val="0"/>
              </a:spcBef>
              <a:spcAft>
                <a:spcPts val="0"/>
              </a:spcAft>
              <a:buNone/>
            </a:pPr>
            <a:r>
              <a:rPr lang="en"/>
              <a:t>Nerve impingement</a:t>
            </a:r>
            <a:endParaRPr/>
          </a:p>
          <a:p>
            <a:pPr indent="0" lvl="0" marL="0" rtl="0" algn="l">
              <a:spcBef>
                <a:spcPts val="1200"/>
              </a:spcBef>
              <a:spcAft>
                <a:spcPts val="0"/>
              </a:spcAft>
              <a:buNone/>
            </a:pPr>
            <a:r>
              <a:rPr lang="en"/>
              <a:t>SI joint dysfunction</a:t>
            </a:r>
            <a:endParaRPr/>
          </a:p>
          <a:p>
            <a:pPr indent="0" lvl="0" marL="0" rtl="0" algn="l">
              <a:spcBef>
                <a:spcPts val="1200"/>
              </a:spcBef>
              <a:spcAft>
                <a:spcPts val="0"/>
              </a:spcAft>
              <a:buNone/>
            </a:pPr>
            <a:r>
              <a:rPr lang="en"/>
              <a:t>Degenerative conditions of the spine</a:t>
            </a:r>
            <a:endParaRPr/>
          </a:p>
          <a:p>
            <a:pPr indent="0" lvl="0" marL="0" rtl="0" algn="l">
              <a:spcBef>
                <a:spcPts val="1200"/>
              </a:spcBef>
              <a:spcAft>
                <a:spcPts val="0"/>
              </a:spcAft>
              <a:buNone/>
            </a:pPr>
            <a:r>
              <a:rPr lang="en"/>
              <a:t>Facet syndrome</a:t>
            </a:r>
            <a:endParaRPr/>
          </a:p>
          <a:p>
            <a:pPr indent="0" lvl="0" marL="0" rtl="0" algn="l">
              <a:spcBef>
                <a:spcPts val="1200"/>
              </a:spcBef>
              <a:spcAft>
                <a:spcPts val="0"/>
              </a:spcAft>
              <a:buNone/>
            </a:pPr>
            <a:r>
              <a:rPr lang="en"/>
              <a:t>Spinal stenosis</a:t>
            </a:r>
            <a:endParaRPr/>
          </a:p>
          <a:p>
            <a:pPr indent="0" lvl="0" marL="0" rtl="0" algn="l">
              <a:spcBef>
                <a:spcPts val="1200"/>
              </a:spcBef>
              <a:spcAft>
                <a:spcPts val="0"/>
              </a:spcAft>
              <a:buNone/>
            </a:pPr>
            <a:r>
              <a:rPr lang="en"/>
              <a:t>Spondylolysis &amp; Spondylolisthesis</a:t>
            </a:r>
            <a:endParaRPr/>
          </a:p>
          <a:p>
            <a:pPr indent="0" lvl="0" marL="0" rtl="0" algn="l">
              <a:spcBef>
                <a:spcPts val="1200"/>
              </a:spcBef>
              <a:spcAft>
                <a:spcPts val="0"/>
              </a:spcAft>
              <a:buNone/>
            </a:pPr>
            <a:r>
              <a:rPr lang="en"/>
              <a:t>Instability</a:t>
            </a:r>
            <a:endParaRPr/>
          </a:p>
          <a:p>
            <a:pPr indent="0" lvl="0" marL="0" rtl="0" algn="l">
              <a:spcBef>
                <a:spcPts val="1200"/>
              </a:spcBef>
              <a:spcAft>
                <a:spcPts val="0"/>
              </a:spcAft>
              <a:buNone/>
            </a:pPr>
            <a:r>
              <a:rPr lang="en"/>
              <a:t>Degenerative disc disease</a:t>
            </a:r>
            <a:endParaRPr/>
          </a:p>
          <a:p>
            <a:pPr indent="0" lvl="0" marL="0" rtl="0" algn="l">
              <a:spcBef>
                <a:spcPts val="1200"/>
              </a:spcBef>
              <a:spcAft>
                <a:spcPts val="0"/>
              </a:spcAft>
              <a:buNone/>
            </a:pPr>
            <a:r>
              <a:rPr lang="en"/>
              <a:t>Herniated disc</a:t>
            </a:r>
            <a:endParaRPr/>
          </a:p>
          <a:p>
            <a:pPr indent="0" lvl="0" marL="0" rtl="0" algn="l">
              <a:spcBef>
                <a:spcPts val="1200"/>
              </a:spcBef>
              <a:spcAft>
                <a:spcPts val="0"/>
              </a:spcAft>
              <a:buNone/>
            </a:pPr>
            <a:r>
              <a:rPr lang="en"/>
              <a:t>Osteoarthritis</a:t>
            </a:r>
            <a:endParaRPr/>
          </a:p>
          <a:p>
            <a:pPr indent="0" lvl="0" marL="0" rtl="0" algn="l">
              <a:spcBef>
                <a:spcPts val="1200"/>
              </a:spcBef>
              <a:spcAft>
                <a:spcPts val="1200"/>
              </a:spcAft>
              <a:buNone/>
            </a:pPr>
            <a:r>
              <a:rPr lang="en"/>
              <a:t>Spinal fusions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Nerve entrapment</a:t>
            </a:r>
            <a:endParaRPr/>
          </a:p>
        </p:txBody>
      </p:sp>
      <p:sp>
        <p:nvSpPr>
          <p:cNvPr id="237" name="Google Shape;237;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Usually involves Sciatic nerve or Obturator nerve. Sciatic entrapment results in sensation along lateral and posterior parts of the leg and the dorsal and plantar surface of the foot, along with possible weakness of the leg muscles and foot. Obturator entrapment usually results in sensation along medial aspect of the thigh with possible adductor weakness.</a:t>
            </a:r>
            <a:endParaRPr/>
          </a:p>
          <a:p>
            <a:pPr indent="0" lvl="0" marL="0" rtl="0" algn="l">
              <a:spcBef>
                <a:spcPts val="1200"/>
              </a:spcBef>
              <a:spcAft>
                <a:spcPts val="0"/>
              </a:spcAft>
              <a:buNone/>
            </a:pPr>
            <a:r>
              <a:rPr lang="en"/>
              <a:t>Avoid painful movements that could cause a flare</a:t>
            </a:r>
            <a:endParaRPr/>
          </a:p>
          <a:p>
            <a:pPr indent="0" lvl="0" marL="0" rtl="0" algn="l">
              <a:spcBef>
                <a:spcPts val="1200"/>
              </a:spcBef>
              <a:spcAft>
                <a:spcPts val="1200"/>
              </a:spcAft>
              <a:buNone/>
            </a:pPr>
            <a:r>
              <a:rPr lang="en"/>
              <a:t>Strengthen surrounding structures, especially lateral hip if weak</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SI joint dysfunction</a:t>
            </a:r>
            <a:endParaRPr/>
          </a:p>
        </p:txBody>
      </p:sp>
      <p:sp>
        <p:nvSpPr>
          <p:cNvPr id="243" name="Google Shape;243;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Usually result of stress on surrounding tissues. Joint itself can be painful during pregnancy, which can be alleviated with support like tape or an SI belt.</a:t>
            </a:r>
            <a:endParaRPr/>
          </a:p>
          <a:p>
            <a:pPr indent="0" lvl="0" marL="0" rtl="0" algn="l">
              <a:spcBef>
                <a:spcPts val="1200"/>
              </a:spcBef>
              <a:spcAft>
                <a:spcPts val="0"/>
              </a:spcAft>
              <a:buNone/>
            </a:pPr>
            <a:r>
              <a:rPr lang="en"/>
              <a:t>Focus on low load, closed chain exercise in non-weightbearing positions where possible. Address any muscle imbalances and ensure core is working.</a:t>
            </a:r>
            <a:endParaRPr/>
          </a:p>
          <a:p>
            <a:pPr indent="0" lvl="0" marL="0" rtl="0" algn="l">
              <a:spcBef>
                <a:spcPts val="1200"/>
              </a:spcBef>
              <a:spcAft>
                <a:spcPts val="120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Degenerative </a:t>
            </a:r>
            <a:r>
              <a:rPr lang="en"/>
              <a:t>conditions</a:t>
            </a:r>
            <a:r>
              <a:rPr lang="en"/>
              <a:t> </a:t>
            </a:r>
            <a:endParaRPr/>
          </a:p>
        </p:txBody>
      </p:sp>
      <p:sp>
        <p:nvSpPr>
          <p:cNvPr id="249" name="Google Shape;249;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Due to facet joint synovitis (loss of fluid,) hypermobility and/or progressive degeneration due to age and poor biomechanics causing repeated microtrauma.</a:t>
            </a:r>
            <a:endParaRPr/>
          </a:p>
          <a:p>
            <a:pPr indent="0" lvl="0" marL="0" rtl="0" algn="l">
              <a:spcBef>
                <a:spcPts val="1200"/>
              </a:spcBef>
              <a:spcAft>
                <a:spcPts val="1200"/>
              </a:spcAft>
              <a:buNone/>
            </a:pPr>
            <a:r>
              <a:rPr lang="en"/>
              <a:t>Avoid extension, rotation and any combination of the two. Avoid flexion combined with rotation and allow only minor flexion.</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4"/>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Facet joint syndrome</a:t>
            </a:r>
            <a:endParaRPr/>
          </a:p>
        </p:txBody>
      </p:sp>
      <p:sp>
        <p:nvSpPr>
          <p:cNvPr id="255" name="Google Shape;255;p44"/>
          <p:cNvSpPr txBox="1"/>
          <p:nvPr>
            <p:ph idx="1" type="body"/>
          </p:nvPr>
        </p:nvSpPr>
        <p:spPr>
          <a:xfrm>
            <a:off x="311700" y="643950"/>
            <a:ext cx="8520600" cy="44997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t>The first stage of the degenerative cycle involving inflammation of the joint capsule. Symptoms include LBP with inactivity and radiating symptomology due to nerve impingement.</a:t>
            </a:r>
            <a:endParaRPr/>
          </a:p>
          <a:p>
            <a:pPr indent="457200" lvl="0" marL="0" rtl="0" algn="l">
              <a:spcBef>
                <a:spcPts val="1200"/>
              </a:spcBef>
              <a:spcAft>
                <a:spcPts val="0"/>
              </a:spcAft>
              <a:buNone/>
            </a:pPr>
            <a:r>
              <a:rPr lang="en"/>
              <a:t>Flexion is most comfortable as it opens the joints and separates the facets</a:t>
            </a:r>
            <a:endParaRPr/>
          </a:p>
          <a:p>
            <a:pPr indent="457200" lvl="0" marL="0" rtl="0" algn="l">
              <a:spcBef>
                <a:spcPts val="1200"/>
              </a:spcBef>
              <a:spcAft>
                <a:spcPts val="0"/>
              </a:spcAft>
              <a:buNone/>
            </a:pPr>
            <a:r>
              <a:rPr lang="en"/>
              <a:t>Recumbent bikes are better than treadmills</a:t>
            </a:r>
            <a:endParaRPr/>
          </a:p>
          <a:p>
            <a:pPr indent="457200" lvl="0" marL="0" rtl="0" algn="l">
              <a:spcBef>
                <a:spcPts val="1200"/>
              </a:spcBef>
              <a:spcAft>
                <a:spcPts val="0"/>
              </a:spcAft>
              <a:buNone/>
            </a:pPr>
            <a:r>
              <a:rPr lang="en"/>
              <a:t>Will likely do imprinted position as opposed to neutral</a:t>
            </a:r>
            <a:endParaRPr/>
          </a:p>
          <a:p>
            <a:pPr indent="457200" lvl="0" marL="0" rtl="0" algn="l">
              <a:spcBef>
                <a:spcPts val="1200"/>
              </a:spcBef>
              <a:spcAft>
                <a:spcPts val="0"/>
              </a:spcAft>
              <a:buNone/>
            </a:pPr>
            <a:r>
              <a:rPr lang="en"/>
              <a:t>Place a pillow under the hips for prone</a:t>
            </a:r>
            <a:endParaRPr/>
          </a:p>
          <a:p>
            <a:pPr indent="457200" lvl="0" marL="0" rtl="0" algn="l">
              <a:spcBef>
                <a:spcPts val="1200"/>
              </a:spcBef>
              <a:spcAft>
                <a:spcPts val="0"/>
              </a:spcAft>
              <a:buNone/>
            </a:pPr>
            <a:r>
              <a:rPr lang="en"/>
              <a:t>Work toward a neutral position over time</a:t>
            </a:r>
            <a:endParaRPr/>
          </a:p>
          <a:p>
            <a:pPr indent="457200" lvl="0" marL="0" rtl="0" algn="l">
              <a:spcBef>
                <a:spcPts val="1200"/>
              </a:spcBef>
              <a:spcAft>
                <a:spcPts val="0"/>
              </a:spcAft>
              <a:buNone/>
            </a:pPr>
            <a:r>
              <a:rPr lang="en"/>
              <a:t>If eventually reintroducing rotation and extension, it must be slow and controlled</a:t>
            </a:r>
            <a:endParaRPr/>
          </a:p>
          <a:p>
            <a:pPr indent="457200" lvl="0" marL="0" rtl="0" algn="l">
              <a:spcBef>
                <a:spcPts val="1200"/>
              </a:spcBef>
              <a:spcAft>
                <a:spcPts val="0"/>
              </a:spcAft>
              <a:buNone/>
            </a:pPr>
            <a:r>
              <a:rPr lang="en"/>
              <a:t>Try a cat stretch, flexion to neutral only, no extension</a:t>
            </a:r>
            <a:endParaRPr/>
          </a:p>
          <a:p>
            <a:pPr indent="457200" lvl="0" marL="0" rtl="0" algn="l">
              <a:spcBef>
                <a:spcPts val="1200"/>
              </a:spcBef>
              <a:spcAft>
                <a:spcPts val="1200"/>
              </a:spcAft>
              <a:buNone/>
            </a:pPr>
            <a:r>
              <a:rPr lang="en"/>
              <a:t>Try a small hip roll (start rolling pelvis up towards a bridge, but very small range. Barely off the mat.)</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Spinal stenosis</a:t>
            </a:r>
            <a:endParaRPr/>
          </a:p>
        </p:txBody>
      </p:sp>
      <p:sp>
        <p:nvSpPr>
          <p:cNvPr id="261" name="Google Shape;261;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Is either acquired or congenital and involves a narrowing of the spinal canal causing impingement of the nerves. This is usually caused by disc degeneration, arthritis or subluxation. Symptoms tend to be vague and often present in weightbearing and are relieved by sitting.</a:t>
            </a:r>
            <a:endParaRPr/>
          </a:p>
          <a:p>
            <a:pPr indent="0" lvl="0" marL="0" rtl="0" algn="l">
              <a:spcBef>
                <a:spcPts val="1200"/>
              </a:spcBef>
              <a:spcAft>
                <a:spcPts val="0"/>
              </a:spcAft>
              <a:buNone/>
            </a:pPr>
            <a:r>
              <a:rPr lang="en"/>
              <a:t>Flexion is likely most comfortable as it opens the spine giving more room for neural supply</a:t>
            </a:r>
            <a:endParaRPr/>
          </a:p>
          <a:p>
            <a:pPr indent="0" lvl="0" marL="0" rtl="0" algn="l">
              <a:spcBef>
                <a:spcPts val="1200"/>
              </a:spcBef>
              <a:spcAft>
                <a:spcPts val="0"/>
              </a:spcAft>
              <a:buNone/>
            </a:pPr>
            <a:r>
              <a:rPr lang="en"/>
              <a:t>Some clients may never be able to work in neutral, begin in imprint</a:t>
            </a:r>
            <a:endParaRPr/>
          </a:p>
          <a:p>
            <a:pPr indent="0" lvl="0" marL="0" rtl="0" algn="l">
              <a:spcBef>
                <a:spcPts val="1200"/>
              </a:spcBef>
              <a:spcAft>
                <a:spcPts val="0"/>
              </a:spcAft>
              <a:buNone/>
            </a:pPr>
            <a:r>
              <a:rPr lang="en"/>
              <a:t>If able to eventually introduce rotation and extension, must be slow and controlled </a:t>
            </a:r>
            <a:endParaRPr/>
          </a:p>
          <a:p>
            <a:pPr indent="0" lvl="0" marL="0" rtl="0" algn="l">
              <a:spcBef>
                <a:spcPts val="1200"/>
              </a:spcBef>
              <a:spcAft>
                <a:spcPts val="1200"/>
              </a:spcAft>
              <a:buNone/>
            </a:pPr>
            <a:r>
              <a:rPr lang="en"/>
              <a:t>Ab prep in imprint with supported legs, seated rowing with straight arms and bent arms using a band around the knees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Spondylosis and spondylolisthesis</a:t>
            </a:r>
            <a:endParaRPr/>
          </a:p>
        </p:txBody>
      </p:sp>
      <p:sp>
        <p:nvSpPr>
          <p:cNvPr id="267" name="Google Shape;267;p46"/>
          <p:cNvSpPr txBox="1"/>
          <p:nvPr>
            <p:ph idx="1" type="body"/>
          </p:nvPr>
        </p:nvSpPr>
        <p:spPr>
          <a:xfrm>
            <a:off x="311700" y="1152475"/>
            <a:ext cx="8520600" cy="39909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Spondylolysis is a hairline fracture of the body of the vertebra. Spondylolisthesis is forward slippage of one vertebrae on another and is a progression of the spondylolysis. Symptoms are pain in changing position and pain is usually localized.</a:t>
            </a:r>
            <a:endParaRPr/>
          </a:p>
          <a:p>
            <a:pPr indent="0" lvl="0" marL="0" rtl="0" algn="l">
              <a:spcBef>
                <a:spcPts val="1200"/>
              </a:spcBef>
              <a:spcAft>
                <a:spcPts val="0"/>
              </a:spcAft>
              <a:buNone/>
            </a:pPr>
            <a:r>
              <a:rPr lang="en"/>
              <a:t>Avoid painful positions, generally extension</a:t>
            </a:r>
            <a:endParaRPr/>
          </a:p>
          <a:p>
            <a:pPr indent="0" lvl="0" marL="0" rtl="0" algn="l">
              <a:spcBef>
                <a:spcPts val="1200"/>
              </a:spcBef>
              <a:spcAft>
                <a:spcPts val="0"/>
              </a:spcAft>
              <a:buNone/>
            </a:pPr>
            <a:r>
              <a:rPr lang="en"/>
              <a:t>Emphasize segmental control</a:t>
            </a:r>
            <a:endParaRPr/>
          </a:p>
          <a:p>
            <a:pPr indent="0" lvl="0" marL="0" rtl="0" algn="l">
              <a:spcBef>
                <a:spcPts val="1200"/>
              </a:spcBef>
              <a:spcAft>
                <a:spcPts val="0"/>
              </a:spcAft>
              <a:buNone/>
            </a:pPr>
            <a:r>
              <a:rPr lang="en"/>
              <a:t>Use low load to strengthen multifidus</a:t>
            </a:r>
            <a:endParaRPr/>
          </a:p>
          <a:p>
            <a:pPr indent="0" lvl="0" marL="0" rtl="0" algn="l">
              <a:spcBef>
                <a:spcPts val="1200"/>
              </a:spcBef>
              <a:spcAft>
                <a:spcPts val="0"/>
              </a:spcAft>
              <a:buNone/>
            </a:pPr>
            <a:r>
              <a:rPr lang="en"/>
              <a:t>Work towards neutral, but will need flexion for a long time</a:t>
            </a:r>
            <a:endParaRPr/>
          </a:p>
          <a:p>
            <a:pPr indent="0" lvl="0" marL="0" rtl="0" algn="l">
              <a:spcBef>
                <a:spcPts val="1200"/>
              </a:spcBef>
              <a:spcAft>
                <a:spcPts val="0"/>
              </a:spcAft>
              <a:buNone/>
            </a:pPr>
            <a:r>
              <a:rPr lang="en"/>
              <a:t>May be able to eventually introduce rotation and extension, but slow and controlled</a:t>
            </a:r>
            <a:endParaRPr/>
          </a:p>
          <a:p>
            <a:pPr indent="0" lvl="0" marL="0" rtl="0" algn="l">
              <a:spcBef>
                <a:spcPts val="1200"/>
              </a:spcBef>
              <a:spcAft>
                <a:spcPts val="1200"/>
              </a:spcAft>
              <a:buNone/>
            </a:pPr>
            <a:r>
              <a:rPr lang="en"/>
              <a:t>Leg slides, side-lying leg work, back rowing seated with band</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Spinal instability</a:t>
            </a:r>
            <a:endParaRPr/>
          </a:p>
        </p:txBody>
      </p:sp>
      <p:sp>
        <p:nvSpPr>
          <p:cNvPr id="273" name="Google Shape;273;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Also known as mechanical low back pain. Poor segmental control in varying planes of motion.  Symptoms are pain with position changes and poor endurance in static positions, especially sitting.</a:t>
            </a:r>
            <a:endParaRPr/>
          </a:p>
          <a:p>
            <a:pPr indent="0" lvl="0" marL="0" rtl="0" algn="l">
              <a:spcBef>
                <a:spcPts val="1200"/>
              </a:spcBef>
              <a:spcAft>
                <a:spcPts val="0"/>
              </a:spcAft>
              <a:buNone/>
            </a:pPr>
            <a:r>
              <a:rPr lang="en"/>
              <a:t>Work on segmental control</a:t>
            </a:r>
            <a:endParaRPr/>
          </a:p>
          <a:p>
            <a:pPr indent="0" lvl="0" marL="0" rtl="0" algn="l">
              <a:spcBef>
                <a:spcPts val="1200"/>
              </a:spcBef>
              <a:spcAft>
                <a:spcPts val="0"/>
              </a:spcAft>
              <a:buNone/>
            </a:pPr>
            <a:r>
              <a:rPr lang="en"/>
              <a:t>Focus on neutral</a:t>
            </a:r>
            <a:endParaRPr/>
          </a:p>
          <a:p>
            <a:pPr indent="0" lvl="0" marL="0" rtl="0" algn="l">
              <a:spcBef>
                <a:spcPts val="1200"/>
              </a:spcBef>
              <a:spcAft>
                <a:spcPts val="0"/>
              </a:spcAft>
              <a:buNone/>
            </a:pPr>
            <a:r>
              <a:rPr lang="en"/>
              <a:t>Begin in closed chain with short levers</a:t>
            </a:r>
            <a:endParaRPr/>
          </a:p>
          <a:p>
            <a:pPr indent="0" lvl="0" marL="0" rtl="0" algn="l">
              <a:spcBef>
                <a:spcPts val="1200"/>
              </a:spcBef>
              <a:spcAft>
                <a:spcPts val="0"/>
              </a:spcAft>
              <a:buNone/>
            </a:pPr>
            <a:r>
              <a:rPr lang="en"/>
              <a:t>No rotation in the direction of the instability</a:t>
            </a:r>
            <a:endParaRPr/>
          </a:p>
          <a:p>
            <a:pPr indent="0" lvl="0" marL="0" rtl="0" algn="l">
              <a:spcBef>
                <a:spcPts val="1200"/>
              </a:spcBef>
              <a:spcAft>
                <a:spcPts val="1200"/>
              </a:spcAft>
              <a:buNone/>
            </a:pPr>
            <a:r>
              <a:rPr lang="en"/>
              <a:t>Work towards achieving function in all planes of motion</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Degenerative disc</a:t>
            </a:r>
            <a:endParaRPr/>
          </a:p>
        </p:txBody>
      </p:sp>
      <p:sp>
        <p:nvSpPr>
          <p:cNvPr id="279" name="Google Shape;279;p48"/>
          <p:cNvSpPr txBox="1"/>
          <p:nvPr>
            <p:ph idx="1" type="body"/>
          </p:nvPr>
        </p:nvSpPr>
        <p:spPr>
          <a:xfrm>
            <a:off x="311700" y="1152475"/>
            <a:ext cx="8520600" cy="39909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End stage of overuse, instability, muscles strain and ligament sprain. Fluid content decreases and the discs begin to change from gelatinous to fibrocartilaginous. The disc spaces narrow and the ligaments slacken.  Symptoms are pain or rising and pain may radiate to lower extremities.</a:t>
            </a:r>
            <a:endParaRPr/>
          </a:p>
          <a:p>
            <a:pPr indent="0" lvl="0" marL="0" rtl="0" algn="l">
              <a:spcBef>
                <a:spcPts val="1200"/>
              </a:spcBef>
              <a:spcAft>
                <a:spcPts val="0"/>
              </a:spcAft>
              <a:buNone/>
            </a:pPr>
            <a:r>
              <a:rPr lang="en"/>
              <a:t>Focus on segmental control</a:t>
            </a:r>
            <a:endParaRPr/>
          </a:p>
          <a:p>
            <a:pPr indent="0" lvl="0" marL="0" rtl="0" algn="l">
              <a:spcBef>
                <a:spcPts val="1200"/>
              </a:spcBef>
              <a:spcAft>
                <a:spcPts val="0"/>
              </a:spcAft>
              <a:buNone/>
            </a:pPr>
            <a:r>
              <a:rPr lang="en"/>
              <a:t>Work in neutral as much as possible</a:t>
            </a:r>
            <a:endParaRPr/>
          </a:p>
          <a:p>
            <a:pPr indent="0" lvl="0" marL="0" rtl="0" algn="l">
              <a:spcBef>
                <a:spcPts val="1200"/>
              </a:spcBef>
              <a:spcAft>
                <a:spcPts val="0"/>
              </a:spcAft>
              <a:buNone/>
            </a:pPr>
            <a:r>
              <a:rPr lang="en"/>
              <a:t>Avoid long levers, rotation and open chains at first</a:t>
            </a:r>
            <a:endParaRPr/>
          </a:p>
          <a:p>
            <a:pPr indent="0" lvl="0" marL="0" rtl="0" algn="l">
              <a:spcBef>
                <a:spcPts val="1200"/>
              </a:spcBef>
              <a:spcAft>
                <a:spcPts val="0"/>
              </a:spcAft>
              <a:buNone/>
            </a:pPr>
            <a:r>
              <a:rPr lang="en"/>
              <a:t>Ab prep with supported legs</a:t>
            </a:r>
            <a:endParaRPr/>
          </a:p>
          <a:p>
            <a:pPr indent="0" lvl="0" marL="0" rtl="0" algn="l">
              <a:spcBef>
                <a:spcPts val="1200"/>
              </a:spcBef>
              <a:spcAft>
                <a:spcPts val="0"/>
              </a:spcAft>
              <a:buNone/>
            </a:pPr>
            <a:r>
              <a:rPr lang="en"/>
              <a:t>Breast stroke prep (thoracic extension prone)</a:t>
            </a:r>
            <a:endParaRPr/>
          </a:p>
          <a:p>
            <a:pPr indent="0" lvl="0" marL="0" rtl="0" algn="l">
              <a:spcBef>
                <a:spcPts val="1200"/>
              </a:spcBef>
              <a:spcAft>
                <a:spcPts val="1200"/>
              </a:spcAft>
              <a:buNone/>
            </a:pPr>
            <a:r>
              <a:rPr lang="en"/>
              <a:t>4-point swimming</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