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3" r:id="rId18"/>
    <p:sldId id="278" r:id="rId19"/>
    <p:sldId id="272" r:id="rId20"/>
    <p:sldId id="274" r:id="rId21"/>
    <p:sldId id="275" r:id="rId22"/>
    <p:sldId id="276" r:id="rId23"/>
    <p:sldId id="277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34"/>
    <p:restoredTop sz="94534"/>
  </p:normalViewPr>
  <p:slideViewPr>
    <p:cSldViewPr snapToGrid="0" snapToObjects="1">
      <p:cViewPr>
        <p:scale>
          <a:sx n="72" d="100"/>
          <a:sy n="72" d="100"/>
        </p:scale>
        <p:origin x="-35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EFE08D-B7DD-7140-A6B8-5FFAA2A2DF56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61BD2-F585-CD43-9B80-7ACBE06B4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43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Plantarflexion/Dorsiflexion</a:t>
            </a:r>
          </a:p>
          <a:p>
            <a:r>
              <a:rPr lang="en-US" dirty="0"/>
              <a:t>DORSIFLEXION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461BD2-F585-CD43-9B80-7ACBE06B45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25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Inversion/eversion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461BD2-F585-CD43-9B80-7ACBE06B45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85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3 joints make up what? – hindfoot/rearfoot joints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461BD2-F585-CD43-9B80-7ACBE06B45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328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INVERSION – with PLANTARFLEXION – dorsiflexion most stable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461BD2-F585-CD43-9B80-7ACBE06B450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49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CLAW – hypertext MTP, flex DIP and PIP</a:t>
            </a:r>
          </a:p>
          <a:p>
            <a:r>
              <a:rPr lang="en-US" dirty="0"/>
              <a:t>Hammer – Ext MTP, Flex PIP, DIP – flex/straight/hypertext</a:t>
            </a:r>
          </a:p>
          <a:p>
            <a:r>
              <a:rPr lang="en-US" dirty="0"/>
              <a:t>Mallet – MTP and PIP extended, DIP flexed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461BD2-F585-CD43-9B80-7ACBE06B450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02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2EFF-B80E-9E4F-815A-E446FEE81A28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5334-5110-4A44-9EEF-233B30D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32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2EFF-B80E-9E4F-815A-E446FEE81A28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5334-5110-4A44-9EEF-233B30D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09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2EFF-B80E-9E4F-815A-E446FEE81A28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5334-5110-4A44-9EEF-233B30D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9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2EFF-B80E-9E4F-815A-E446FEE81A28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5334-5110-4A44-9EEF-233B30D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7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2EFF-B80E-9E4F-815A-E446FEE81A28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5334-5110-4A44-9EEF-233B30D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934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2EFF-B80E-9E4F-815A-E446FEE81A28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5334-5110-4A44-9EEF-233B30D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78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2EFF-B80E-9E4F-815A-E446FEE81A28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5334-5110-4A44-9EEF-233B30D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61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2EFF-B80E-9E4F-815A-E446FEE81A28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5334-5110-4A44-9EEF-233B30D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4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2EFF-B80E-9E4F-815A-E446FEE81A28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5334-5110-4A44-9EEF-233B30D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44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2EFF-B80E-9E4F-815A-E446FEE81A28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5334-5110-4A44-9EEF-233B30D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1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2EFF-B80E-9E4F-815A-E446FEE81A28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5334-5110-4A44-9EEF-233B30D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6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A2EFF-B80E-9E4F-815A-E446FEE81A28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95334-5110-4A44-9EEF-233B30D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891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2ECC4E-90BB-5C46-AB93-05B1376946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ANKLE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7914709-AB5E-A442-9A91-2E441847C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27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84EFE3-3A1B-8649-A136-9F99DE8F9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E2C96C-8D87-4C47-B3FA-63FA06979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454"/>
            <a:ext cx="10515600" cy="5126181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</a:t>
            </a:r>
            <a:r>
              <a:rPr lang="en-US" dirty="0"/>
              <a:t>ome </a:t>
            </a:r>
            <a:r>
              <a:rPr lang="en-US" dirty="0">
                <a:solidFill>
                  <a:srgbClr val="FFFF00"/>
                </a:solidFill>
              </a:rPr>
              <a:t>t</a:t>
            </a:r>
            <a:r>
              <a:rPr lang="en-US" dirty="0"/>
              <a:t>o </a:t>
            </a:r>
            <a:r>
              <a:rPr lang="en-US" dirty="0">
                <a:solidFill>
                  <a:srgbClr val="FFFF00"/>
                </a:solidFill>
              </a:rPr>
              <a:t>N</a:t>
            </a:r>
            <a:r>
              <a:rPr lang="en-US" dirty="0"/>
              <a:t>otley’s </a:t>
            </a:r>
            <a:r>
              <a:rPr lang="en-US" dirty="0">
                <a:solidFill>
                  <a:srgbClr val="FFFF00"/>
                </a:solidFill>
              </a:rPr>
              <a:t>C</a:t>
            </a:r>
            <a:r>
              <a:rPr lang="en-US" dirty="0"/>
              <a:t>lass </a:t>
            </a:r>
            <a:r>
              <a:rPr lang="en-US" dirty="0">
                <a:solidFill>
                  <a:srgbClr val="FFFF00"/>
                </a:solidFill>
              </a:rPr>
              <a:t>C</a:t>
            </a:r>
            <a:r>
              <a:rPr lang="en-US" dirty="0"/>
              <a:t>rying… Boo </a:t>
            </a:r>
            <a:r>
              <a:rPr lang="en-US" dirty="0" err="1">
                <a:solidFill>
                  <a:srgbClr val="FFFF00"/>
                </a:solidFill>
              </a:rPr>
              <a:t>hoo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hoo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hoo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err="1"/>
              <a:t>Calcaneous</a:t>
            </a:r>
            <a:endParaRPr lang="en-US" dirty="0"/>
          </a:p>
          <a:p>
            <a:r>
              <a:rPr lang="en-US" dirty="0"/>
              <a:t>Talus</a:t>
            </a:r>
          </a:p>
          <a:p>
            <a:r>
              <a:rPr lang="en-US" dirty="0"/>
              <a:t>Navicular</a:t>
            </a:r>
          </a:p>
          <a:p>
            <a:r>
              <a:rPr lang="en-US" dirty="0"/>
              <a:t>Cuboid</a:t>
            </a:r>
          </a:p>
          <a:p>
            <a:r>
              <a:rPr lang="en-US" dirty="0"/>
              <a:t>Cuneiform 1, 2, 3</a:t>
            </a:r>
          </a:p>
          <a:p>
            <a:r>
              <a:rPr lang="en-US" dirty="0"/>
              <a:t>Metatarsals</a:t>
            </a:r>
          </a:p>
          <a:p>
            <a:r>
              <a:rPr lang="en-US" dirty="0"/>
              <a:t>Phalanges ( proximal. Middle, distal)</a:t>
            </a:r>
          </a:p>
          <a:p>
            <a:r>
              <a:rPr lang="en-US" dirty="0"/>
              <a:t>Tibia</a:t>
            </a:r>
          </a:p>
          <a:p>
            <a:r>
              <a:rPr lang="en-US" dirty="0"/>
              <a:t>Fibula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33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257C187-D968-824A-8453-5E5D47187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56" y="637309"/>
            <a:ext cx="11756569" cy="554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51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DC3F800B-1950-EC4D-ABB5-E4A5658E5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6BD6349-7266-1D4C-810F-ABD40B039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009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66154DFE-6EDC-494E-9AB0-266F2971E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Inferior (Distal) Tibiofibular Joint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97097DB0-2657-954F-AE82-09038AE82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 – </a:t>
            </a:r>
            <a:r>
              <a:rPr lang="en-US" dirty="0" err="1"/>
              <a:t>synartrotic</a:t>
            </a:r>
            <a:endParaRPr lang="en-US" dirty="0"/>
          </a:p>
          <a:p>
            <a:r>
              <a:rPr lang="en-US" dirty="0"/>
              <a:t>S - Fibrous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20D7D42-4A27-0D46-8497-D39228B0A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7723" y="1531072"/>
            <a:ext cx="4940444" cy="494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83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08ADF8-C62A-E840-A0E8-F3DE577B8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Talocrural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3B32D2-3593-5D4A-BE51-206738453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“true ankle joint”</a:t>
            </a:r>
          </a:p>
          <a:p>
            <a:r>
              <a:rPr lang="en-US" dirty="0"/>
              <a:t>Distal tibia articulates with the </a:t>
            </a:r>
            <a:r>
              <a:rPr lang="en-US" dirty="0" err="1"/>
              <a:t>talar</a:t>
            </a:r>
            <a:r>
              <a:rPr lang="en-US" dirty="0"/>
              <a:t> dome</a:t>
            </a:r>
          </a:p>
          <a:p>
            <a:r>
              <a:rPr lang="en-US" dirty="0"/>
              <a:t>F- diarthrotic, uniaxial</a:t>
            </a:r>
          </a:p>
          <a:p>
            <a:r>
              <a:rPr lang="en-US" dirty="0"/>
              <a:t>S – synovial, hinge</a:t>
            </a:r>
          </a:p>
          <a:p>
            <a:r>
              <a:rPr lang="en-US" dirty="0"/>
              <a:t>What movements occur at this joint?</a:t>
            </a:r>
          </a:p>
          <a:p>
            <a:endParaRPr lang="en-US" dirty="0"/>
          </a:p>
          <a:p>
            <a:r>
              <a:rPr lang="en-US" dirty="0"/>
              <a:t>In what position in the ankle the most stable?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68B190B-8369-584D-8412-8E67B7B2B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9040" y="1825625"/>
            <a:ext cx="4730151" cy="417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1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2F1264-FEEA-9145-8B25-2697A5CCC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Subtalar Joint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7C01C0-2FAC-974F-9675-B229A3740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Aka </a:t>
            </a:r>
            <a:r>
              <a:rPr lang="en-US" dirty="0" err="1"/>
              <a:t>Talocalcanean</a:t>
            </a:r>
            <a:r>
              <a:rPr lang="en-US" dirty="0"/>
              <a:t> Joint</a:t>
            </a:r>
          </a:p>
          <a:p>
            <a:r>
              <a:rPr lang="en-US" dirty="0"/>
              <a:t>Articulation between the inferior talus and the superior </a:t>
            </a:r>
            <a:r>
              <a:rPr lang="en-US" dirty="0" err="1"/>
              <a:t>calcaneous</a:t>
            </a:r>
            <a:endParaRPr lang="en-US" dirty="0"/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Hinge</a:t>
            </a:r>
          </a:p>
          <a:p>
            <a:r>
              <a:rPr lang="en-US" dirty="0"/>
              <a:t>What movements occur at this joint?</a:t>
            </a:r>
          </a:p>
        </p:txBody>
      </p:sp>
    </p:spTree>
    <p:extLst>
      <p:ext uri="{BB962C8B-B14F-4D97-AF65-F5344CB8AC3E}">
        <p14:creationId xmlns:p14="http://schemas.microsoft.com/office/powerpoint/2010/main" val="3955392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8FB422B-8B9C-6A48-B236-CC41A663F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06" y="582324"/>
            <a:ext cx="11099221" cy="576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02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3FB375-B99D-F240-8DCA-ACAA04D31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Midfoot Joints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AE6C8B-154B-CC44-9BA6-9974BDD1E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Aka </a:t>
            </a:r>
            <a:r>
              <a:rPr lang="en-US" dirty="0" err="1"/>
              <a:t>Midtarsal</a:t>
            </a:r>
            <a:r>
              <a:rPr lang="en-US" dirty="0"/>
              <a:t> Joints</a:t>
            </a:r>
          </a:p>
          <a:p>
            <a:r>
              <a:rPr lang="en-US" dirty="0"/>
              <a:t>F – diarthrotic, uniaxial</a:t>
            </a:r>
          </a:p>
          <a:p>
            <a:r>
              <a:rPr lang="en-US" dirty="0"/>
              <a:t>S – synovial, plane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C51CCC4-F99F-3B43-8469-46CD30062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563" y="1094661"/>
            <a:ext cx="5382491" cy="521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17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2F805E-3F8F-9648-9E0A-D42C0985D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Forefoot Joints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A83BB8-B873-BA4E-9821-6CBF1D218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Metatarsophalangeal (MTP) – ellipsoid</a:t>
            </a:r>
          </a:p>
          <a:p>
            <a:r>
              <a:rPr lang="en-US" dirty="0"/>
              <a:t>Intermetatarsal – hinge</a:t>
            </a:r>
          </a:p>
          <a:p>
            <a:r>
              <a:rPr lang="en-US" dirty="0"/>
              <a:t>Tarsometatarsal – Hinge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42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B046F6-BD41-A141-ABEB-50FB45B9C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Interphalangeal Joints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D0C6AD-4E09-9E4D-A9B7-EB889656B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DIPS</a:t>
            </a:r>
          </a:p>
          <a:p>
            <a:r>
              <a:rPr lang="en-US" dirty="0"/>
              <a:t>PIPS</a:t>
            </a:r>
          </a:p>
          <a:p>
            <a:r>
              <a:rPr lang="en-US" dirty="0"/>
              <a:t>IP (1</a:t>
            </a:r>
            <a:r>
              <a:rPr lang="en-US" baseline="30000" dirty="0"/>
              <a:t>st</a:t>
            </a:r>
            <a:r>
              <a:rPr lang="en-US" dirty="0"/>
              <a:t>)</a:t>
            </a:r>
          </a:p>
          <a:p>
            <a:r>
              <a:rPr lang="en-US" dirty="0"/>
              <a:t>F – diarthrotic </a:t>
            </a:r>
          </a:p>
          <a:p>
            <a:r>
              <a:rPr lang="en-US" dirty="0"/>
              <a:t>S – Synovial, hinge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923236A-01D5-0746-8CFA-799228919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414038"/>
            <a:ext cx="4378036" cy="576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43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1F3760A-968D-D34B-9D6A-7FB528CF5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1052945"/>
            <a:ext cx="10642510" cy="514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72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6E1CD0-A696-0048-A11D-0301D069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Ligaments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6AB4D1-C3AF-1D45-8C45-80A6602E2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00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4D0976D1-3FDF-5046-9920-AAEF5AF3A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Deltoid Ligament of the Ankle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F430455C-4A6B-2044-9947-DC8C8FAFF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Aka Medial Ligament</a:t>
            </a:r>
          </a:p>
          <a:p>
            <a:r>
              <a:rPr lang="en-US" dirty="0"/>
              <a:t>Comprised of 4 ligaments</a:t>
            </a:r>
          </a:p>
          <a:p>
            <a:pPr lvl="1"/>
            <a:r>
              <a:rPr lang="en-US" dirty="0"/>
              <a:t>Anterior Tibiotalar</a:t>
            </a:r>
          </a:p>
          <a:p>
            <a:pPr lvl="1"/>
            <a:r>
              <a:rPr lang="en-US" dirty="0"/>
              <a:t>Posterior Tibiotalar</a:t>
            </a:r>
          </a:p>
          <a:p>
            <a:pPr lvl="1"/>
            <a:r>
              <a:rPr lang="en-US" dirty="0" err="1"/>
              <a:t>Tibiocalcanean</a:t>
            </a:r>
            <a:endParaRPr lang="en-US" dirty="0"/>
          </a:p>
          <a:p>
            <a:pPr lvl="1"/>
            <a:r>
              <a:rPr lang="en-US" dirty="0" err="1"/>
              <a:t>Tibionavicular</a:t>
            </a:r>
            <a:endParaRPr lang="en-US" dirty="0"/>
          </a:p>
          <a:p>
            <a:r>
              <a:rPr lang="en-US" dirty="0"/>
              <a:t>Function</a:t>
            </a:r>
          </a:p>
          <a:p>
            <a:r>
              <a:rPr lang="en-US" dirty="0"/>
              <a:t>Prevents/limits?</a:t>
            </a:r>
          </a:p>
          <a:p>
            <a:r>
              <a:rPr lang="en-US" dirty="0"/>
              <a:t>EVERSION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33C07F5-5C5D-7D4C-ACA2-E2D9C4FBA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1691" y="1690688"/>
            <a:ext cx="6012534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9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EB109E-FC83-1C43-BFE9-A822A5052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 Ligament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C55D61-7A8B-6C44-BC57-EE8363AFB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Aka Plantar </a:t>
            </a:r>
            <a:r>
              <a:rPr lang="en-US" dirty="0" err="1"/>
              <a:t>calcaneonavicular</a:t>
            </a:r>
            <a:r>
              <a:rPr lang="en-US" dirty="0"/>
              <a:t> Ligament</a:t>
            </a:r>
          </a:p>
          <a:p>
            <a:r>
              <a:rPr lang="en-US" dirty="0"/>
              <a:t>Supports medial longitudinal arch</a:t>
            </a:r>
          </a:p>
          <a:p>
            <a:r>
              <a:rPr lang="en-US" dirty="0" err="1"/>
              <a:t>Sustentaculum</a:t>
            </a:r>
            <a:r>
              <a:rPr lang="en-US" dirty="0"/>
              <a:t> of the </a:t>
            </a:r>
            <a:r>
              <a:rPr lang="en-US" dirty="0" err="1"/>
              <a:t>calcaneous</a:t>
            </a:r>
            <a:endParaRPr lang="en-US" dirty="0"/>
          </a:p>
          <a:p>
            <a:r>
              <a:rPr lang="en-US" dirty="0"/>
              <a:t>To the plantar surface of the navicular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30875F3-2046-2549-B4DC-FD2CBDA4C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631" y="2964873"/>
            <a:ext cx="5042443" cy="321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08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4C0464-DED0-9545-ADFF-2ACE806F2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Anterior Talofibular Ligament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0229C7-2F10-4341-9B21-CBCA4A210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Anterior edge of the lateral malleolus of the fibula to the neck of the talus</a:t>
            </a:r>
          </a:p>
          <a:p>
            <a:r>
              <a:rPr lang="en-US" dirty="0"/>
              <a:t>*most commonly sprained ligament</a:t>
            </a:r>
          </a:p>
          <a:p>
            <a:r>
              <a:rPr lang="en-US" dirty="0"/>
              <a:t>Most common type of sprain?</a:t>
            </a:r>
          </a:p>
          <a:p>
            <a:r>
              <a:rPr lang="en-US" dirty="0"/>
              <a:t>Prevents excessive/limits?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3600" dirty="0"/>
              <a:t>Calcaneofibular Ligament</a:t>
            </a:r>
          </a:p>
        </p:txBody>
      </p:sp>
    </p:spTree>
    <p:extLst>
      <p:ext uri="{BB962C8B-B14F-4D97-AF65-F5344CB8AC3E}">
        <p14:creationId xmlns:p14="http://schemas.microsoft.com/office/powerpoint/2010/main" val="3278950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E8AC35-6ACC-8644-AA13-CEA568DA4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Posterior Talofibular Ligament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60059C-878C-7140-847D-8BED10C3D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Limits dorsiflexion</a:t>
            </a:r>
          </a:p>
        </p:txBody>
      </p:sp>
    </p:spTree>
    <p:extLst>
      <p:ext uri="{BB962C8B-B14F-4D97-AF65-F5344CB8AC3E}">
        <p14:creationId xmlns:p14="http://schemas.microsoft.com/office/powerpoint/2010/main" val="177759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38EE96-30D5-6646-A21A-117E5D682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4E9CFB-31EB-5648-80B1-1D8CB589E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be performed both weight bearing and non weight bearing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194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EC7504C2-68B3-9F45-A871-2F21BBC03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Movements and muscles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84694E30-3598-DB42-B20A-427748ECBD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12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6EB9D2EE-A50F-7F44-BFE2-467222402C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82385"/>
            <a:ext cx="5181600" cy="5794578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Plantarflexion</a:t>
            </a:r>
          </a:p>
          <a:p>
            <a:r>
              <a:rPr lang="en-US" dirty="0"/>
              <a:t>Gastrocnemius, plantaris, soleus, </a:t>
            </a:r>
            <a:r>
              <a:rPr lang="en-US" dirty="0" err="1"/>
              <a:t>tib</a:t>
            </a:r>
            <a:r>
              <a:rPr lang="en-US" dirty="0"/>
              <a:t> post, flexor hallucis longus, flexor </a:t>
            </a:r>
            <a:r>
              <a:rPr lang="en-US" dirty="0" err="1"/>
              <a:t>digitorum</a:t>
            </a:r>
            <a:r>
              <a:rPr lang="en-US" dirty="0"/>
              <a:t> longus, </a:t>
            </a:r>
            <a:r>
              <a:rPr lang="en-US" dirty="0" err="1"/>
              <a:t>peroneous</a:t>
            </a:r>
            <a:r>
              <a:rPr lang="en-US" dirty="0"/>
              <a:t> brevis &amp; longus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Dorsiflexion</a:t>
            </a:r>
          </a:p>
          <a:p>
            <a:r>
              <a:rPr lang="en-US" dirty="0"/>
              <a:t>Tibialis anterior, extensor hallucis longus, extensor </a:t>
            </a:r>
            <a:r>
              <a:rPr lang="en-US" dirty="0" err="1"/>
              <a:t>digitorum</a:t>
            </a:r>
            <a:r>
              <a:rPr lang="en-US" dirty="0"/>
              <a:t> longus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B94E03F-4BFA-4E49-9768-EFF0851DE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82385"/>
            <a:ext cx="5181600" cy="5794578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Inversion</a:t>
            </a:r>
          </a:p>
          <a:p>
            <a:r>
              <a:rPr lang="en-US" dirty="0"/>
              <a:t>1* - Tibialis posterior </a:t>
            </a:r>
          </a:p>
          <a:p>
            <a:r>
              <a:rPr lang="en-US" dirty="0"/>
              <a:t>2* - extensor hallucis longus, </a:t>
            </a:r>
            <a:r>
              <a:rPr lang="en-US" dirty="0" err="1"/>
              <a:t>tib</a:t>
            </a:r>
            <a:r>
              <a:rPr lang="en-US" dirty="0"/>
              <a:t> ant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Eversion</a:t>
            </a:r>
          </a:p>
          <a:p>
            <a:r>
              <a:rPr lang="en-US" dirty="0" err="1"/>
              <a:t>Peroneals</a:t>
            </a:r>
            <a:r>
              <a:rPr lang="en-US" dirty="0"/>
              <a:t> (fibularis)</a:t>
            </a:r>
          </a:p>
        </p:txBody>
      </p:sp>
    </p:spTree>
    <p:extLst>
      <p:ext uri="{BB962C8B-B14F-4D97-AF65-F5344CB8AC3E}">
        <p14:creationId xmlns:p14="http://schemas.microsoft.com/office/powerpoint/2010/main" val="31911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28B8CA-FF85-AC4D-90E4-9B4624D4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7C7B68B-8EFB-C446-8D8B-81B5C7074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262" y="1825624"/>
            <a:ext cx="5587538" cy="4769139"/>
          </a:xfrm>
        </p:spPr>
        <p:txBody>
          <a:bodyPr>
            <a:normAutofit/>
          </a:bodyPr>
          <a:lstStyle/>
          <a:p>
            <a:r>
              <a:rPr lang="en-US" dirty="0"/>
              <a:t>Posture</a:t>
            </a:r>
          </a:p>
          <a:p>
            <a:r>
              <a:rPr lang="en-US" dirty="0"/>
              <a:t>Gait</a:t>
            </a:r>
          </a:p>
          <a:p>
            <a:r>
              <a:rPr lang="en-US" dirty="0"/>
              <a:t>Trauma</a:t>
            </a:r>
          </a:p>
          <a:p>
            <a:r>
              <a:rPr lang="en-US" dirty="0"/>
              <a:t>Occupation?</a:t>
            </a:r>
          </a:p>
          <a:p>
            <a:r>
              <a:rPr lang="en-US" dirty="0"/>
              <a:t>Are they on their feet a lot?</a:t>
            </a:r>
          </a:p>
          <a:p>
            <a:r>
              <a:rPr lang="en-US" dirty="0"/>
              <a:t>Footwear? </a:t>
            </a:r>
            <a:r>
              <a:rPr lang="en-US" dirty="0" err="1"/>
              <a:t>Occ</a:t>
            </a:r>
            <a:r>
              <a:rPr lang="en-US" dirty="0"/>
              <a:t> and rec</a:t>
            </a:r>
          </a:p>
          <a:p>
            <a:r>
              <a:rPr lang="en-US" dirty="0"/>
              <a:t>Shoes? </a:t>
            </a:r>
            <a:r>
              <a:rPr lang="en-US" dirty="0" err="1"/>
              <a:t>Workboots</a:t>
            </a:r>
            <a:r>
              <a:rPr lang="en-US" dirty="0"/>
              <a:t>? Proper support?</a:t>
            </a:r>
          </a:p>
          <a:p>
            <a:r>
              <a:rPr lang="en-US" dirty="0"/>
              <a:t>High heels?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AA9A0DD-1BF4-7A49-BD26-F17E3E0A3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98375" cy="4351338"/>
          </a:xfrm>
        </p:spPr>
        <p:txBody>
          <a:bodyPr>
            <a:normAutofit/>
          </a:bodyPr>
          <a:lstStyle/>
          <a:p>
            <a:r>
              <a:rPr lang="en-US" dirty="0"/>
              <a:t>What kind of surface? </a:t>
            </a:r>
            <a:r>
              <a:rPr lang="en-US" dirty="0" err="1"/>
              <a:t>Occ</a:t>
            </a:r>
            <a:r>
              <a:rPr lang="en-US" dirty="0"/>
              <a:t> and rec</a:t>
            </a:r>
          </a:p>
          <a:p>
            <a:r>
              <a:rPr lang="en-US" dirty="0"/>
              <a:t>Wear patterns / calluses on feet</a:t>
            </a:r>
          </a:p>
          <a:p>
            <a:r>
              <a:rPr lang="en-US" dirty="0"/>
              <a:t>Athletes </a:t>
            </a:r>
          </a:p>
          <a:p>
            <a:r>
              <a:rPr lang="en-US" dirty="0"/>
              <a:t>Any changes in training? Intensity, frequency, terrain, type of training</a:t>
            </a:r>
          </a:p>
          <a:p>
            <a:r>
              <a:rPr lang="en-US" dirty="0"/>
              <a:t>Warm up/ cool down / stretching</a:t>
            </a:r>
          </a:p>
          <a:p>
            <a:r>
              <a:rPr lang="en-US" dirty="0"/>
              <a:t>Runners – track? direction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85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487BA9-9F71-0540-9C66-4FE1CA6E7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Observations/ Palpations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73A08E-DE4D-A742-9646-40BD2022C4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Pigeon toed – med tibial rotation</a:t>
            </a:r>
          </a:p>
          <a:p>
            <a:r>
              <a:rPr lang="en-US" dirty="0"/>
              <a:t>General health of skin and nails</a:t>
            </a:r>
          </a:p>
          <a:p>
            <a:r>
              <a:rPr lang="en-US" dirty="0"/>
              <a:t>Bunion/</a:t>
            </a:r>
            <a:r>
              <a:rPr lang="en-US" dirty="0" err="1"/>
              <a:t>bunionette</a:t>
            </a:r>
            <a:endParaRPr lang="en-US" dirty="0"/>
          </a:p>
          <a:p>
            <a:r>
              <a:rPr lang="en-US" dirty="0"/>
              <a:t>Fick angle</a:t>
            </a:r>
          </a:p>
          <a:p>
            <a:r>
              <a:rPr lang="en-US" dirty="0"/>
              <a:t>Pes planus/</a:t>
            </a:r>
            <a:r>
              <a:rPr lang="en-US" dirty="0" err="1"/>
              <a:t>cavus</a:t>
            </a:r>
            <a:endParaRPr lang="en-US" dirty="0"/>
          </a:p>
          <a:p>
            <a:r>
              <a:rPr lang="en-US" dirty="0"/>
              <a:t>Drop foot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8C97FB8-99B7-6742-B7C4-7BBEECAB59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Deformities</a:t>
            </a:r>
          </a:p>
          <a:p>
            <a:r>
              <a:rPr lang="en-US" dirty="0"/>
              <a:t>Hallux valgus</a:t>
            </a:r>
          </a:p>
          <a:p>
            <a:r>
              <a:rPr lang="en-US" dirty="0"/>
              <a:t>Clubfoot</a:t>
            </a:r>
          </a:p>
          <a:p>
            <a:r>
              <a:rPr lang="en-US" dirty="0"/>
              <a:t>Claw toes </a:t>
            </a:r>
          </a:p>
          <a:p>
            <a:r>
              <a:rPr lang="en-US" dirty="0"/>
              <a:t>Hammer toes </a:t>
            </a:r>
          </a:p>
          <a:p>
            <a:r>
              <a:rPr lang="en-US" dirty="0"/>
              <a:t>Mallet toes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08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43CB5BB-4F12-234F-B8AF-AD62FC543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67" y="348672"/>
            <a:ext cx="4292763" cy="28932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A5DD4C9-D6E9-3047-A618-46FD08CF4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681" y="348671"/>
            <a:ext cx="4443839" cy="28932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BD55214-DECA-0B4C-B319-6DE8DDD21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606" y="2133600"/>
            <a:ext cx="10567914" cy="42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1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19F1FD-4DE8-6C44-8908-84CB89CEA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AA0637-72C0-064A-AD93-2F10520723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Achilles tendonitis</a:t>
            </a:r>
          </a:p>
          <a:p>
            <a:r>
              <a:rPr lang="en-US" dirty="0"/>
              <a:t>Potts’ fracture</a:t>
            </a:r>
          </a:p>
          <a:p>
            <a:r>
              <a:rPr lang="en-US" dirty="0"/>
              <a:t>Hallux valgus</a:t>
            </a:r>
          </a:p>
          <a:p>
            <a:r>
              <a:rPr lang="en-US" dirty="0"/>
              <a:t>Pes planus</a:t>
            </a:r>
          </a:p>
          <a:p>
            <a:r>
              <a:rPr lang="en-US" dirty="0"/>
              <a:t>Compartment syndrome</a:t>
            </a:r>
          </a:p>
          <a:p>
            <a:r>
              <a:rPr lang="en-US" dirty="0"/>
              <a:t>Sprain/strain</a:t>
            </a:r>
          </a:p>
          <a:p>
            <a:r>
              <a:rPr lang="en-US" dirty="0"/>
              <a:t>Plantar fasciitis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D08BCAD-2926-4544-A270-CFDE87EF454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2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BB34E10-AE43-524D-8977-60D9172A2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325" y="20782"/>
            <a:ext cx="8596748" cy="654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3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5782</TotalTime>
  <Words>485</Words>
  <Application>Microsoft Office PowerPoint</Application>
  <PresentationFormat>Custom</PresentationFormat>
  <Paragraphs>136</Paragraphs>
  <Slides>25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ANKLE</vt:lpstr>
      <vt:lpstr>Bones</vt:lpstr>
      <vt:lpstr>PowerPoint Presentation</vt:lpstr>
      <vt:lpstr>Joints</vt:lpstr>
      <vt:lpstr>Inferior (Distal) Tibiofibular Joint</vt:lpstr>
      <vt:lpstr>Talocrural Joint</vt:lpstr>
      <vt:lpstr>Subtalar Joint</vt:lpstr>
      <vt:lpstr>PowerPoint Presentation</vt:lpstr>
      <vt:lpstr>Midfoot Joints</vt:lpstr>
      <vt:lpstr>Forefoot Joints</vt:lpstr>
      <vt:lpstr>Interphalangeal Joints</vt:lpstr>
      <vt:lpstr>PowerPoint Presentation</vt:lpstr>
      <vt:lpstr>Ligaments</vt:lpstr>
      <vt:lpstr>Deltoid Ligament of the Ankle</vt:lpstr>
      <vt:lpstr>Spring Ligament</vt:lpstr>
      <vt:lpstr>Anterior Talofibular Ligament </vt:lpstr>
      <vt:lpstr>Posterior Talofibular Ligament</vt:lpstr>
      <vt:lpstr>ROM</vt:lpstr>
      <vt:lpstr>Movements and muscles</vt:lpstr>
      <vt:lpstr>PowerPoint Presentation</vt:lpstr>
      <vt:lpstr>Questions</vt:lpstr>
      <vt:lpstr>Observations/ Palpations</vt:lpstr>
      <vt:lpstr>PowerPoint Presentation</vt:lpstr>
      <vt:lpstr>Common Conditions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ANKLE</dc:title>
  <dc:creator>Stephanie Oteyza</dc:creator>
  <cp:lastModifiedBy>User</cp:lastModifiedBy>
  <cp:revision>15</cp:revision>
  <dcterms:created xsi:type="dcterms:W3CDTF">2021-01-06T17:31:08Z</dcterms:created>
  <dcterms:modified xsi:type="dcterms:W3CDTF">2021-10-07T19:46:33Z</dcterms:modified>
</cp:coreProperties>
</file>