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/>
    <p:restoredTop sz="94534"/>
  </p:normalViewPr>
  <p:slideViewPr>
    <p:cSldViewPr snapToGrid="0" snapToObjects="1">
      <p:cViewPr>
        <p:scale>
          <a:sx n="72" d="100"/>
          <a:sy n="72" d="100"/>
        </p:scale>
        <p:origin x="-546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68F53-A71A-4246-8CD0-95482B948589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EBDA6-6A73-6349-AA8C-212356685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2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order – flexion, abduction, medial rotation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8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&amp; I – Lat rotation</a:t>
            </a:r>
          </a:p>
          <a:p>
            <a:r>
              <a:rPr lang="en-US" dirty="0" err="1"/>
              <a:t>IshFem</a:t>
            </a:r>
            <a:r>
              <a:rPr lang="en-US" dirty="0"/>
              <a:t> – Med rotation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95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Insertion of iliopsoas – lesser trochanter of femur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5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Screw home mechanism – when in full extension femur rotates medially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32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ANTERIOR DISPLACEMENT – of tibia OR POSTERIOR movement of the femur on tibia </a:t>
            </a:r>
          </a:p>
          <a:p>
            <a:r>
              <a:rPr lang="en-US" dirty="0"/>
              <a:t>HYPEREXTENSION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2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Posterior displacement of the tibia on the femur, and anterior movements of the femur</a:t>
            </a:r>
          </a:p>
          <a:p>
            <a:r>
              <a:rPr lang="en-US" dirty="0"/>
              <a:t>hyperflexion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EBDA6-6A73-6349-AA8C-212356685AB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7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3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6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5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0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5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91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8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71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AAEB0-92F5-4B42-8916-E05438F72234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64736-F6A4-8B45-A09A-B18D64C7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56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69DFF50-3A30-A94A-B027-2D2DC613FF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1B270F77-DECD-A34F-A4C8-1C19CA722A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Capsular pattern?</a:t>
            </a:r>
          </a:p>
        </p:txBody>
      </p:sp>
    </p:spTree>
    <p:extLst>
      <p:ext uri="{BB962C8B-B14F-4D97-AF65-F5344CB8AC3E}">
        <p14:creationId xmlns:p14="http://schemas.microsoft.com/office/powerpoint/2010/main" val="278506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98503D-C5C2-FA4E-B2BE-EFC149BC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56696A-D13A-714F-8C48-BE6A51594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Femur</a:t>
            </a:r>
          </a:p>
          <a:p>
            <a:r>
              <a:rPr lang="en-US" dirty="0"/>
              <a:t>Innominate</a:t>
            </a:r>
          </a:p>
        </p:txBody>
      </p:sp>
    </p:spTree>
    <p:extLst>
      <p:ext uri="{BB962C8B-B14F-4D97-AF65-F5344CB8AC3E}">
        <p14:creationId xmlns:p14="http://schemas.microsoft.com/office/powerpoint/2010/main" val="130844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E84178D-9BDB-8443-9153-3C22AA6C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F771C21-ED9D-C049-8086-798127611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3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5C44634-E945-1744-A18D-302E15A6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Hip Joint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88F0B16-F4EF-EB47-8B9F-D2BA192C8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 of the femur and the (lunate surface) acetabulum of the innominate</a:t>
            </a:r>
          </a:p>
          <a:p>
            <a:r>
              <a:rPr lang="en-US" dirty="0"/>
              <a:t>F – </a:t>
            </a:r>
            <a:r>
              <a:rPr lang="en-US" dirty="0" err="1"/>
              <a:t>diartrotic</a:t>
            </a:r>
            <a:r>
              <a:rPr lang="en-US" dirty="0"/>
              <a:t>, multiaxial</a:t>
            </a:r>
          </a:p>
          <a:p>
            <a:r>
              <a:rPr lang="en-US" dirty="0"/>
              <a:t>S – synovial, ball and socket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C6F5AD-7165-AF4A-9C02-CDB6D90C6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073" y="2401916"/>
            <a:ext cx="4098636" cy="409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3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DB3623E-33F2-2144-8532-142389A5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5504C7A-51E2-174A-93BD-436483603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2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83C9E71-D30C-4949-B3D2-82F410E6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BB6FC47-903B-3040-98AF-D4B8E0463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Pubofemoral Ligament</a:t>
            </a:r>
          </a:p>
          <a:p>
            <a:r>
              <a:rPr lang="en-US" dirty="0"/>
              <a:t>Iliofemoral Ligament</a:t>
            </a:r>
          </a:p>
          <a:p>
            <a:r>
              <a:rPr lang="en-US" dirty="0" err="1"/>
              <a:t>Ischiofemoral</a:t>
            </a:r>
            <a:r>
              <a:rPr lang="en-US" dirty="0"/>
              <a:t> Ligament</a:t>
            </a:r>
          </a:p>
          <a:p>
            <a:endParaRPr lang="en-US" dirty="0"/>
          </a:p>
          <a:p>
            <a:r>
              <a:rPr lang="en-US" dirty="0"/>
              <a:t>All 3 working together limit?</a:t>
            </a:r>
          </a:p>
          <a:p>
            <a:r>
              <a:rPr lang="en-US" dirty="0"/>
              <a:t>Extension</a:t>
            </a:r>
          </a:p>
          <a:p>
            <a:r>
              <a:rPr lang="en-US" dirty="0"/>
              <a:t>Abduction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xmlns="" id="{0E170071-7AC6-104E-B443-0982F52BF005}"/>
              </a:ext>
            </a:extLst>
          </p:cNvPr>
          <p:cNvSpPr/>
          <p:nvPr/>
        </p:nvSpPr>
        <p:spPr>
          <a:xfrm>
            <a:off x="4771505" y="1945178"/>
            <a:ext cx="1047404" cy="8811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A78689F-C593-804D-B663-0206483A14F7}"/>
              </a:ext>
            </a:extLst>
          </p:cNvPr>
          <p:cNvSpPr txBox="1"/>
          <p:nvPr/>
        </p:nvSpPr>
        <p:spPr>
          <a:xfrm>
            <a:off x="5818909" y="2185697"/>
            <a:ext cx="407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Limit what movement? 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xmlns="" id="{DAE823CC-85F4-D144-A547-7DB62D5EB477}"/>
              </a:ext>
            </a:extLst>
          </p:cNvPr>
          <p:cNvSpPr/>
          <p:nvPr/>
        </p:nvSpPr>
        <p:spPr>
          <a:xfrm>
            <a:off x="4771505" y="2826327"/>
            <a:ext cx="1047404" cy="399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00B2942-FA8C-5140-8CB6-90ED30C9703E}"/>
              </a:ext>
            </a:extLst>
          </p:cNvPr>
          <p:cNvSpPr txBox="1"/>
          <p:nvPr/>
        </p:nvSpPr>
        <p:spPr>
          <a:xfrm>
            <a:off x="5968539" y="2841167"/>
            <a:ext cx="2726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Limits what movement?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91A5576-DE13-7E46-BE27-1007EEB26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509" y="3369276"/>
            <a:ext cx="4544291" cy="331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6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316443-DC25-2747-8B22-32F34124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the hip joint very stable?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AB4CEC-6A7D-0A47-A277-47D1B848D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3 very strong ligaments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Joint capsule is very strong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Acetabular labrum lines the rim of acetabulum to deepen the socket</a:t>
            </a:r>
          </a:p>
        </p:txBody>
      </p:sp>
    </p:spTree>
    <p:extLst>
      <p:ext uri="{BB962C8B-B14F-4D97-AF65-F5344CB8AC3E}">
        <p14:creationId xmlns:p14="http://schemas.microsoft.com/office/powerpoint/2010/main" val="3640529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EA9B86-DAA9-9343-9561-88FA90F5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5A5208-56CE-B547-92CC-5FE2C6E8A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Knee </a:t>
            </a:r>
          </a:p>
          <a:p>
            <a:r>
              <a:rPr lang="en-US" dirty="0"/>
              <a:t>L-spine</a:t>
            </a:r>
          </a:p>
          <a:p>
            <a:r>
              <a:rPr lang="en-US" dirty="0"/>
              <a:t>SI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1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D696F5B-96EE-E749-BF8E-6E454B86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and muscles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BEB6456-BBA1-AC44-A952-8622A208ED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Flexion</a:t>
            </a:r>
          </a:p>
          <a:p>
            <a:r>
              <a:rPr lang="en-US" dirty="0"/>
              <a:t>Iliopsoas, psoas minor, TFL, rectus femoris, sartorius</a:t>
            </a:r>
          </a:p>
          <a:p>
            <a:r>
              <a:rPr lang="en-US" dirty="0">
                <a:solidFill>
                  <a:srgbClr val="FFFF00"/>
                </a:solidFill>
              </a:rPr>
              <a:t>Extension</a:t>
            </a:r>
          </a:p>
          <a:p>
            <a:r>
              <a:rPr lang="en-US" dirty="0"/>
              <a:t>Glute max, hamstrings, adductor </a:t>
            </a:r>
            <a:r>
              <a:rPr lang="en-US" dirty="0" err="1"/>
              <a:t>minimus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Med Rotation</a:t>
            </a:r>
          </a:p>
          <a:p>
            <a:r>
              <a:rPr lang="en-US" dirty="0"/>
              <a:t>TFL, glute med, glute min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689DCE7-F736-8E47-BB90-F20851B8A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Lat Rotation</a:t>
            </a:r>
          </a:p>
          <a:p>
            <a:r>
              <a:rPr lang="en-US" dirty="0"/>
              <a:t>Piriformis, 6 lateral rotators, sartorius, glute max</a:t>
            </a:r>
          </a:p>
          <a:p>
            <a:r>
              <a:rPr lang="en-US" dirty="0">
                <a:solidFill>
                  <a:srgbClr val="FFFF00"/>
                </a:solidFill>
              </a:rPr>
              <a:t>Adduction</a:t>
            </a:r>
          </a:p>
          <a:p>
            <a:r>
              <a:rPr lang="en-US" dirty="0" err="1"/>
              <a:t>Gracilis</a:t>
            </a:r>
            <a:r>
              <a:rPr lang="en-US" dirty="0"/>
              <a:t>, pectineus, adductor brevis/longus/magnus</a:t>
            </a:r>
          </a:p>
          <a:p>
            <a:r>
              <a:rPr lang="en-US" dirty="0">
                <a:solidFill>
                  <a:srgbClr val="FFFF00"/>
                </a:solidFill>
              </a:rPr>
              <a:t>Abduction</a:t>
            </a:r>
          </a:p>
          <a:p>
            <a:r>
              <a:rPr lang="en-US" dirty="0"/>
              <a:t>TFL, glute med/min, sartorius, piriformis (flexed)</a:t>
            </a:r>
          </a:p>
        </p:txBody>
      </p:sp>
    </p:spTree>
    <p:extLst>
      <p:ext uri="{BB962C8B-B14F-4D97-AF65-F5344CB8AC3E}">
        <p14:creationId xmlns:p14="http://schemas.microsoft.com/office/powerpoint/2010/main" val="11760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7BBB9778-1EE5-D844-BD0A-EE28C7E7E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063" y="0"/>
            <a:ext cx="10515600" cy="1325563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DB92DF8-C8F2-CB49-AEB3-4A4FBC6EA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969818"/>
            <a:ext cx="10965873" cy="588818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Trauma?</a:t>
            </a:r>
          </a:p>
          <a:p>
            <a:pPr lvl="1"/>
            <a:r>
              <a:rPr lang="en-US" dirty="0"/>
              <a:t>Falls? Outside of hip – trochanteric bursitis</a:t>
            </a:r>
          </a:p>
          <a:p>
            <a:pPr lvl="1"/>
            <a:r>
              <a:rPr lang="en-US" dirty="0"/>
              <a:t>No specific incident – stress fracture?</a:t>
            </a:r>
          </a:p>
          <a:p>
            <a:pPr lvl="1"/>
            <a:r>
              <a:rPr lang="en-US" dirty="0"/>
              <a:t>Repetitive activity? OA</a:t>
            </a:r>
          </a:p>
          <a:p>
            <a:r>
              <a:rPr lang="en-US" dirty="0">
                <a:solidFill>
                  <a:srgbClr val="FFFF00"/>
                </a:solidFill>
              </a:rPr>
              <a:t>History of arthritis?</a:t>
            </a:r>
          </a:p>
          <a:p>
            <a:r>
              <a:rPr lang="en-US" dirty="0">
                <a:solidFill>
                  <a:srgbClr val="FFFF00"/>
                </a:solidFill>
              </a:rPr>
              <a:t>Walking aids? </a:t>
            </a:r>
          </a:p>
          <a:p>
            <a:pPr lvl="1"/>
            <a:r>
              <a:rPr lang="en-US" dirty="0"/>
              <a:t>Opposite leg of cane in hand – decreases load about 40%</a:t>
            </a:r>
          </a:p>
          <a:p>
            <a:r>
              <a:rPr lang="en-US" dirty="0">
                <a:solidFill>
                  <a:srgbClr val="FFFF00"/>
                </a:solidFill>
              </a:rPr>
              <a:t>Snapping?</a:t>
            </a:r>
          </a:p>
          <a:p>
            <a:pPr lvl="1"/>
            <a:r>
              <a:rPr lang="en-US" dirty="0"/>
              <a:t>Internal snapping – from flexed position when extending – tendon of  iliopsoas snapping over insertion OR iliofemoral ligament snapping over the femoral head</a:t>
            </a:r>
          </a:p>
          <a:p>
            <a:pPr lvl="1"/>
            <a:r>
              <a:rPr lang="en-US" dirty="0"/>
              <a:t>External Snapping – hip slight medial rotation, to flexion or extension – tendon of glute max or ITB snapping over greater trochanter</a:t>
            </a:r>
          </a:p>
          <a:p>
            <a:pPr lvl="1"/>
            <a:r>
              <a:rPr lang="en-US" dirty="0"/>
              <a:t>Intra-articular snapping – loose bodies within the </a:t>
            </a:r>
            <a:r>
              <a:rPr lang="en-US" dirty="0" err="1"/>
              <a:t>joing</a:t>
            </a:r>
            <a:r>
              <a:rPr lang="en-US" dirty="0"/>
              <a:t> snap during movement (labral tear/degeneration – often accompanied by sharp pain into ant/med thigh</a:t>
            </a:r>
          </a:p>
        </p:txBody>
      </p:sp>
    </p:spTree>
    <p:extLst>
      <p:ext uri="{BB962C8B-B14F-4D97-AF65-F5344CB8AC3E}">
        <p14:creationId xmlns:p14="http://schemas.microsoft.com/office/powerpoint/2010/main" val="388470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94A1CD-3205-4041-BA0D-65AD775B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4A3328-CE5C-BF4B-9792-0EAA506DD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Walking aids?</a:t>
            </a:r>
          </a:p>
          <a:p>
            <a:pPr lvl="1"/>
            <a:r>
              <a:rPr lang="en-US" dirty="0"/>
              <a:t>Cane</a:t>
            </a:r>
          </a:p>
          <a:p>
            <a:pPr lvl="1"/>
            <a:r>
              <a:rPr lang="en-US" dirty="0"/>
              <a:t>Walker</a:t>
            </a:r>
          </a:p>
          <a:p>
            <a:r>
              <a:rPr lang="en-US" dirty="0"/>
              <a:t>Limping?</a:t>
            </a:r>
          </a:p>
          <a:p>
            <a:pPr lvl="1"/>
            <a:r>
              <a:rPr lang="en-US" dirty="0"/>
              <a:t>Decrease 1 leg stance</a:t>
            </a:r>
          </a:p>
          <a:p>
            <a:pPr lvl="1"/>
            <a:r>
              <a:rPr lang="en-US" dirty="0"/>
              <a:t>Knee will remain slightly flexed to absorb shock on affected leg</a:t>
            </a:r>
          </a:p>
          <a:p>
            <a:r>
              <a:rPr lang="en-US" dirty="0"/>
              <a:t>Trendelenburg sign?</a:t>
            </a:r>
          </a:p>
          <a:p>
            <a:r>
              <a:rPr lang="en-US" dirty="0"/>
              <a:t>Leg length discrepancy? External/internal shoe lifts?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2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0A8FA7-F88E-FC48-8C84-D1EA464B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conditions of the 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AD7958-8E31-FD42-8E58-68294B3C3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ITB contracture</a:t>
            </a:r>
          </a:p>
          <a:p>
            <a:r>
              <a:rPr lang="en-US" dirty="0"/>
              <a:t>Iliopsoas contracture</a:t>
            </a:r>
          </a:p>
          <a:p>
            <a:r>
              <a:rPr lang="en-US" dirty="0"/>
              <a:t>Trochanteric bursitis</a:t>
            </a:r>
          </a:p>
          <a:p>
            <a:r>
              <a:rPr lang="en-US" dirty="0"/>
              <a:t>OA</a:t>
            </a:r>
          </a:p>
          <a:p>
            <a:r>
              <a:rPr lang="en-US" dirty="0"/>
              <a:t>Piriformis syndrome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8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9A6246E-F65F-F248-9D46-BBE2B680D6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KNEE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FD9C9AEE-FA76-1148-A6A8-41E6AAA8E3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89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4E7EF8-3403-9642-B986-95C55836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C15310-C8A1-C843-AB65-5A02D7E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Femur</a:t>
            </a:r>
          </a:p>
          <a:p>
            <a:r>
              <a:rPr lang="en-US" dirty="0"/>
              <a:t>Tibia</a:t>
            </a:r>
          </a:p>
          <a:p>
            <a:r>
              <a:rPr lang="en-US" dirty="0"/>
              <a:t>Fibula</a:t>
            </a:r>
          </a:p>
          <a:p>
            <a:r>
              <a:rPr lang="en-US" dirty="0"/>
              <a:t>Patella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E12D46D-4F36-7848-8C24-252AAE73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0EDADBC-0C57-3E4C-AC38-A03BE7549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91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080B64-7AFF-AB45-937C-B101EF2D8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Tibiofemoral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384B29-E228-5547-97C5-2E5A2E771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 knee joint</a:t>
            </a:r>
          </a:p>
          <a:p>
            <a:r>
              <a:rPr lang="en-US" dirty="0"/>
              <a:t>Articulation of the condyles of the tibia and femur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modified hinge - mechanism?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CF5689F-6F29-2B45-A6C5-4AE88E31C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818" y="4043363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82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9E0946-8106-0D45-9916-C7A70468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Patellofemoral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B87E63-4B98-094A-B6CC-AE1AD2792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Patella glides in the patellar groove of the femur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784553-4771-2446-9D9B-F32050CA6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2319251"/>
            <a:ext cx="4140200" cy="430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5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F6600D-929D-8849-9510-55036C31A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Superior </a:t>
            </a:r>
            <a:r>
              <a:rPr lang="en-US" dirty="0" err="1"/>
              <a:t>Tib</a:t>
            </a:r>
            <a:r>
              <a:rPr lang="en-US" dirty="0"/>
              <a:t>/Fib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8C8606-5CEE-CF40-AFBA-4440DC62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Fibular head articulates with the lateral tibial condyle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  <a:p>
            <a:r>
              <a:rPr lang="en-US" dirty="0"/>
              <a:t>* needs to be pathologically </a:t>
            </a:r>
          </a:p>
          <a:p>
            <a:pPr marL="0" indent="0">
              <a:buNone/>
            </a:pPr>
            <a:r>
              <a:rPr lang="en-US" dirty="0"/>
              <a:t>free in order to have full ankle ROM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FBD6B7-59E2-7F4A-93BD-32DD17EEE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536" y="2451100"/>
            <a:ext cx="21082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63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B1F1369-7B8B-4B48-B1DC-5BB77FBAF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B964668-9EF0-5243-8B62-59CEF2F65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08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24366A3-CFCA-AC4A-AD0C-C2D3FC5EF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MCL – of the knee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0DC05EB-0BE3-4F48-8BD9-1CEB88B5E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Medial femoral epicondyle to medial tibial condyle</a:t>
            </a:r>
          </a:p>
          <a:p>
            <a:r>
              <a:rPr lang="en-US" dirty="0"/>
              <a:t>Prevents excessive…?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14FE139-E0F3-3C44-9A8B-498AFD39F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041" y="2882245"/>
            <a:ext cx="9132014" cy="376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1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7F9291-4368-5A4A-89E5-F9E40000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LCL – of the Knee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B55942-72E5-2442-8782-6DC12D8CB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Lateral femoral epicondyle to fibular head</a:t>
            </a:r>
          </a:p>
          <a:p>
            <a:r>
              <a:rPr lang="en-US" dirty="0"/>
              <a:t>Prevents excessive…?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AD6270-B8AE-1245-B6ED-5EA484284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877" y="2372207"/>
            <a:ext cx="5142923" cy="424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1D899C-0EF6-EA4F-9F51-DE99389E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ACL – Anterior Cruciate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734171-F7F4-1E4B-A7BC-34850EC7A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Anterior aspect of the </a:t>
            </a:r>
            <a:r>
              <a:rPr lang="en-US" dirty="0" err="1"/>
              <a:t>incondylar</a:t>
            </a:r>
            <a:r>
              <a:rPr lang="en-US" dirty="0"/>
              <a:t> eminence – runs superior, lateral, posterior – to lateral femoral condyle</a:t>
            </a:r>
          </a:p>
          <a:p>
            <a:r>
              <a:rPr lang="en-US" dirty="0"/>
              <a:t>Prevents excessive… ?</a:t>
            </a:r>
          </a:p>
          <a:p>
            <a:r>
              <a:rPr lang="en-US" dirty="0"/>
              <a:t>Also…?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19794FC-9E85-6849-8A37-A77CD7AAD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309" y="2313709"/>
            <a:ext cx="4239491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8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847E48-C2ED-7042-B0B7-4EC3B6329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PCL – Posterior Cruciate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3037AA-A511-EF42-A3EA-E25EC0288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Posterior aspect of the intercondylar eminence</a:t>
            </a:r>
          </a:p>
          <a:p>
            <a:r>
              <a:rPr lang="en-US" dirty="0"/>
              <a:t>Runs superior, anterior, medial</a:t>
            </a:r>
          </a:p>
          <a:p>
            <a:r>
              <a:rPr lang="en-US" dirty="0"/>
              <a:t>Attaches to the medial femoral condyle</a:t>
            </a:r>
          </a:p>
          <a:p>
            <a:r>
              <a:rPr lang="en-US" dirty="0"/>
              <a:t>Prevents excessive…? </a:t>
            </a:r>
          </a:p>
          <a:p>
            <a:r>
              <a:rPr lang="en-US" dirty="0"/>
              <a:t>And…?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A51FCF-58E2-F64E-BEE2-42BDFBCC5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576" y="2599316"/>
            <a:ext cx="4042988" cy="384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67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C086C-F660-164E-98BF-9D44B30A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the two </a:t>
            </a:r>
            <a:r>
              <a:rPr lang="en-US" dirty="0" err="1"/>
              <a:t>cruciates</a:t>
            </a:r>
            <a:r>
              <a:rPr lang="en-US" dirty="0"/>
              <a:t> which is weaker?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5FA05C-124D-314F-BEC1-D2BDBD86E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14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83E6E2-7FC4-AD41-B586-793FBCF51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4B5490-62EF-0742-9464-A174D630F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 tibia is laterally rotated, the COLLATERAL ligaments are tight</a:t>
            </a:r>
          </a:p>
          <a:p>
            <a:r>
              <a:rPr lang="en-US" dirty="0"/>
              <a:t>Therefore</a:t>
            </a:r>
          </a:p>
          <a:p>
            <a:r>
              <a:rPr lang="en-US" dirty="0"/>
              <a:t>More susceptible to injury</a:t>
            </a:r>
          </a:p>
          <a:p>
            <a:endParaRPr lang="en-US" dirty="0"/>
          </a:p>
          <a:p>
            <a:r>
              <a:rPr lang="en-US" dirty="0"/>
              <a:t>When the tibia is medially rotated, the CRUCIATE ligaments are tight</a:t>
            </a:r>
          </a:p>
          <a:p>
            <a:r>
              <a:rPr lang="en-US" dirty="0"/>
              <a:t>Therefore</a:t>
            </a:r>
          </a:p>
          <a:p>
            <a:r>
              <a:rPr lang="en-US" dirty="0"/>
              <a:t>More susceptible to injury</a:t>
            </a:r>
          </a:p>
        </p:txBody>
      </p:sp>
    </p:spTree>
    <p:extLst>
      <p:ext uri="{BB962C8B-B14F-4D97-AF65-F5344CB8AC3E}">
        <p14:creationId xmlns:p14="http://schemas.microsoft.com/office/powerpoint/2010/main" val="408177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817928-3D5F-C743-9469-1462E70E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Coronary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3BFA96-7004-AB40-87D9-1B7781581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</a:t>
            </a:r>
            <a:r>
              <a:rPr lang="en-US" dirty="0" err="1"/>
              <a:t>meniscotibial</a:t>
            </a:r>
            <a:r>
              <a:rPr lang="en-US" dirty="0"/>
              <a:t> ligaments</a:t>
            </a:r>
          </a:p>
          <a:p>
            <a:r>
              <a:rPr lang="en-US" dirty="0"/>
              <a:t>Help to keep the menisci on the tibial plateaus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AACD0C-BBB5-BF49-B623-9D3337EE1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254" y="2964295"/>
            <a:ext cx="50800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35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FB5C5E-A065-D544-B8F2-C9F453DA1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Menisci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937AEB-6444-3C4B-BEE9-61B71B0172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Medial</a:t>
            </a:r>
          </a:p>
          <a:p>
            <a:r>
              <a:rPr lang="en-US" dirty="0"/>
              <a:t>“c” shaped</a:t>
            </a:r>
          </a:p>
          <a:p>
            <a:r>
              <a:rPr lang="en-US" dirty="0"/>
              <a:t>Horns are further apart</a:t>
            </a:r>
          </a:p>
          <a:p>
            <a:r>
              <a:rPr lang="en-US" dirty="0"/>
              <a:t>More firmly attached to the tibia</a:t>
            </a:r>
          </a:p>
          <a:p>
            <a:r>
              <a:rPr lang="en-US" dirty="0"/>
              <a:t>Therefore</a:t>
            </a:r>
          </a:p>
          <a:p>
            <a:r>
              <a:rPr lang="en-US" dirty="0"/>
              <a:t>More susceptible to injury</a:t>
            </a:r>
          </a:p>
          <a:p>
            <a:r>
              <a:rPr lang="en-US" dirty="0"/>
              <a:t>MCL is attached to 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0C98A05-95A4-1642-AF9C-2D67FAB96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Lateral</a:t>
            </a:r>
          </a:p>
          <a:p>
            <a:r>
              <a:rPr lang="en-US" dirty="0"/>
              <a:t>“o” shaped</a:t>
            </a:r>
          </a:p>
          <a:p>
            <a:r>
              <a:rPr lang="en-US" dirty="0"/>
              <a:t>Horns are closer together</a:t>
            </a:r>
          </a:p>
          <a:p>
            <a:r>
              <a:rPr lang="en-US" dirty="0"/>
              <a:t>Less firmly attached to the tibia</a:t>
            </a:r>
          </a:p>
          <a:p>
            <a:r>
              <a:rPr lang="en-US" dirty="0"/>
              <a:t>Therefore</a:t>
            </a:r>
          </a:p>
          <a:p>
            <a:r>
              <a:rPr lang="en-US" dirty="0"/>
              <a:t>Less susceptible to injury</a:t>
            </a:r>
          </a:p>
          <a:p>
            <a:r>
              <a:rPr lang="en-US" dirty="0"/>
              <a:t>LCL is NOT attached to it</a:t>
            </a:r>
          </a:p>
        </p:txBody>
      </p:sp>
    </p:spTree>
    <p:extLst>
      <p:ext uri="{BB962C8B-B14F-4D97-AF65-F5344CB8AC3E}">
        <p14:creationId xmlns:p14="http://schemas.microsoft.com/office/powerpoint/2010/main" val="3453405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829542-0461-AD4D-90EF-083D9985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 medial meniscus damaged more often?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8B159155-B132-E146-990C-7B88BA03A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More firmly attached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Attached to the MCL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Valgus force injuries are more common</a:t>
            </a:r>
          </a:p>
        </p:txBody>
      </p:sp>
    </p:spTree>
    <p:extLst>
      <p:ext uri="{BB962C8B-B14F-4D97-AF65-F5344CB8AC3E}">
        <p14:creationId xmlns:p14="http://schemas.microsoft.com/office/powerpoint/2010/main" val="2031376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391015-841E-C94F-9743-2AF7F1AC4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of Menisci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4ED0B2-6BF3-6C4A-9E43-37D75DB17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Absorb shock and weight</a:t>
            </a:r>
          </a:p>
          <a:p>
            <a:r>
              <a:rPr lang="en-US" dirty="0"/>
              <a:t>Increase the congruency of weight</a:t>
            </a:r>
          </a:p>
          <a:p>
            <a:r>
              <a:rPr lang="en-US" dirty="0"/>
              <a:t>Nourish and lubricate the joint</a:t>
            </a:r>
          </a:p>
          <a:p>
            <a:r>
              <a:rPr lang="en-US" dirty="0"/>
              <a:t>Decrease the wear and tear on the cartilage</a:t>
            </a:r>
          </a:p>
          <a:p>
            <a:endParaRPr lang="en-US" dirty="0"/>
          </a:p>
          <a:p>
            <a:r>
              <a:rPr lang="en-US" dirty="0"/>
              <a:t>*menisci are minimally innervated therefore little to no pain if an injury occurs (unless surrounding tissue is damaged), minimal blood supply as well</a:t>
            </a:r>
          </a:p>
        </p:txBody>
      </p:sp>
    </p:spTree>
    <p:extLst>
      <p:ext uri="{BB962C8B-B14F-4D97-AF65-F5344CB8AC3E}">
        <p14:creationId xmlns:p14="http://schemas.microsoft.com/office/powerpoint/2010/main" val="3367780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E41E2-AAFB-A242-957E-22F16616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and muscles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6955DF-F776-3846-B226-F6EBBF242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Flexion</a:t>
            </a:r>
          </a:p>
          <a:p>
            <a:r>
              <a:rPr lang="en-US" dirty="0"/>
              <a:t>Hamstrings, </a:t>
            </a:r>
            <a:r>
              <a:rPr lang="en-US" dirty="0" err="1"/>
              <a:t>gracilus</a:t>
            </a:r>
            <a:r>
              <a:rPr lang="en-US" dirty="0"/>
              <a:t>,  sartorius</a:t>
            </a:r>
          </a:p>
          <a:p>
            <a:r>
              <a:rPr lang="en-US" dirty="0"/>
              <a:t>Extension</a:t>
            </a:r>
          </a:p>
          <a:p>
            <a:r>
              <a:rPr lang="en-US" dirty="0"/>
              <a:t>Quadriceps, TFL via ITB</a:t>
            </a:r>
          </a:p>
          <a:p>
            <a:endParaRPr lang="en-US" dirty="0"/>
          </a:p>
          <a:p>
            <a:r>
              <a:rPr lang="en-US" dirty="0"/>
              <a:t>ROM – remember to </a:t>
            </a:r>
            <a:r>
              <a:rPr lang="en-US" dirty="0" err="1"/>
              <a:t>inc</a:t>
            </a:r>
            <a:r>
              <a:rPr lang="en-US" dirty="0"/>
              <a:t> ankle dorsiflexion/plantarflexion</a:t>
            </a:r>
          </a:p>
        </p:txBody>
      </p:sp>
    </p:spTree>
    <p:extLst>
      <p:ext uri="{BB962C8B-B14F-4D97-AF65-F5344CB8AC3E}">
        <p14:creationId xmlns:p14="http://schemas.microsoft.com/office/powerpoint/2010/main" val="1184632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3675C-F120-2E48-BDEA-0C728952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Bursae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88F613B-EA8F-CB42-9936-2AF54ECC7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2986" y="616614"/>
            <a:ext cx="8010813" cy="600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36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70D1ECE-A8EF-1448-84CB-B6E6A9460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Bursae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F64FDCBC-0AFF-0949-8087-7C223154D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Sacs filled with synovial fluid</a:t>
            </a:r>
          </a:p>
          <a:p>
            <a:r>
              <a:rPr lang="en-US" dirty="0"/>
              <a:t>Only filled when inflamed or irritated</a:t>
            </a:r>
          </a:p>
          <a:p>
            <a:r>
              <a:rPr lang="en-US" dirty="0"/>
              <a:t>Function – to decrease friction between structures</a:t>
            </a:r>
          </a:p>
          <a:p>
            <a:endParaRPr lang="en-US" dirty="0"/>
          </a:p>
          <a:p>
            <a:r>
              <a:rPr lang="en-US" dirty="0"/>
              <a:t>Baker’s Cyst -  inflammation of either the popliteal bursa or more commonly the gastric/</a:t>
            </a:r>
            <a:r>
              <a:rPr lang="en-US" dirty="0" err="1"/>
              <a:t>semimembranosis</a:t>
            </a:r>
            <a:r>
              <a:rPr lang="en-US" dirty="0"/>
              <a:t> bursa, that swell and fill the popliteal space</a:t>
            </a:r>
          </a:p>
          <a:p>
            <a:r>
              <a:rPr lang="en-US" dirty="0"/>
              <a:t>Cause: herniation of synovial tissue through a weakening in the posterior capsule wall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2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94EF5D3-8460-0F4F-AEF7-C79ADC387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bursae of the knee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47033CA-EA3E-CA4F-9AA3-E3BAD70E0D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4  are independent of the capsule</a:t>
            </a:r>
          </a:p>
          <a:p>
            <a:pPr lvl="1"/>
            <a:r>
              <a:rPr lang="en-US" dirty="0" err="1"/>
              <a:t>Prepatella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“Housemaid’s knee”</a:t>
            </a:r>
          </a:p>
          <a:p>
            <a:pPr lvl="1"/>
            <a:r>
              <a:rPr lang="en-US" dirty="0"/>
              <a:t>Superficial </a:t>
            </a:r>
            <a:r>
              <a:rPr lang="en-US" dirty="0" err="1"/>
              <a:t>infrapatella</a:t>
            </a:r>
            <a:endParaRPr lang="en-US" dirty="0"/>
          </a:p>
          <a:p>
            <a:pPr lvl="2"/>
            <a:r>
              <a:rPr lang="en-US" dirty="0"/>
              <a:t>“Clergyman’s knee”, “subcutaneous infrapatellar”</a:t>
            </a:r>
          </a:p>
          <a:p>
            <a:pPr lvl="1"/>
            <a:r>
              <a:rPr lang="en-US" dirty="0"/>
              <a:t>Deep infrapatellar</a:t>
            </a:r>
          </a:p>
          <a:p>
            <a:pPr lvl="1"/>
            <a:r>
              <a:rPr lang="en-US" dirty="0"/>
              <a:t>Pes anserine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BED497-7EDE-E74A-80EE-9EA103A55B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3 are </a:t>
            </a:r>
            <a:r>
              <a:rPr lang="en-US" dirty="0" err="1"/>
              <a:t>continusous</a:t>
            </a:r>
            <a:r>
              <a:rPr lang="en-US" dirty="0"/>
              <a:t> with the joint capsule</a:t>
            </a:r>
          </a:p>
          <a:p>
            <a:pPr lvl="1"/>
            <a:r>
              <a:rPr lang="en-US" dirty="0" err="1"/>
              <a:t>Suprapatella</a:t>
            </a:r>
            <a:endParaRPr lang="en-US" dirty="0"/>
          </a:p>
          <a:p>
            <a:pPr lvl="2"/>
            <a:r>
              <a:rPr lang="en-US" dirty="0"/>
              <a:t>“quadriceps bursa”</a:t>
            </a:r>
          </a:p>
          <a:p>
            <a:pPr lvl="1"/>
            <a:r>
              <a:rPr lang="en-US" dirty="0"/>
              <a:t>Popliteal</a:t>
            </a:r>
          </a:p>
          <a:p>
            <a:pPr lvl="1"/>
            <a:r>
              <a:rPr lang="en-US" dirty="0" err="1"/>
              <a:t>Gastroc</a:t>
            </a:r>
            <a:r>
              <a:rPr lang="en-US" dirty="0"/>
              <a:t>/</a:t>
            </a:r>
            <a:r>
              <a:rPr lang="en-US" dirty="0" err="1"/>
              <a:t>semimembranosis</a:t>
            </a:r>
            <a:r>
              <a:rPr lang="en-US" dirty="0"/>
              <a:t> (2 parts)</a:t>
            </a:r>
          </a:p>
          <a:p>
            <a:pPr lvl="2"/>
            <a:r>
              <a:rPr lang="en-US" dirty="0"/>
              <a:t>Between femur and gastric</a:t>
            </a:r>
          </a:p>
          <a:p>
            <a:pPr lvl="2"/>
            <a:r>
              <a:rPr lang="en-US" dirty="0"/>
              <a:t>Between </a:t>
            </a:r>
            <a:r>
              <a:rPr lang="en-US" dirty="0" err="1"/>
              <a:t>gastroc</a:t>
            </a:r>
            <a:r>
              <a:rPr lang="en-US" dirty="0"/>
              <a:t> and </a:t>
            </a:r>
            <a:r>
              <a:rPr lang="en-US" dirty="0" err="1"/>
              <a:t>semimembranosis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107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E2696E-53FC-1346-BC94-016EC946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			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D93A40-1D3C-5F4B-A240-EF7E32BE5C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Posture</a:t>
            </a:r>
          </a:p>
          <a:p>
            <a:r>
              <a:rPr lang="en-US" dirty="0"/>
              <a:t>Q-angle</a:t>
            </a:r>
          </a:p>
          <a:p>
            <a:r>
              <a:rPr lang="en-US" dirty="0"/>
              <a:t>genu valgus/varum/recurvatum</a:t>
            </a:r>
          </a:p>
          <a:p>
            <a:r>
              <a:rPr lang="en-US" dirty="0"/>
              <a:t>Frog eyes/squinty eyes</a:t>
            </a:r>
          </a:p>
          <a:p>
            <a:r>
              <a:rPr lang="en-US" dirty="0"/>
              <a:t>Gait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98E67A8-5EE1-8D43-B388-8601D74EA5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Past injuries?</a:t>
            </a:r>
          </a:p>
          <a:p>
            <a:r>
              <a:rPr lang="en-US" dirty="0"/>
              <a:t>Locking? Spasm, true, momentary</a:t>
            </a:r>
          </a:p>
          <a:p>
            <a:r>
              <a:rPr lang="en-US" dirty="0"/>
              <a:t>MOI? </a:t>
            </a:r>
          </a:p>
          <a:p>
            <a:pPr lvl="1"/>
            <a:r>
              <a:rPr lang="en-US" dirty="0"/>
              <a:t>Toe in, toe out? </a:t>
            </a:r>
          </a:p>
          <a:p>
            <a:pPr lvl="1"/>
            <a:r>
              <a:rPr lang="en-US" dirty="0"/>
              <a:t>Cleated sports?</a:t>
            </a:r>
          </a:p>
          <a:p>
            <a:r>
              <a:rPr lang="en-US" dirty="0"/>
              <a:t>Did the knee “give way”?</a:t>
            </a:r>
          </a:p>
        </p:txBody>
      </p:sp>
    </p:spTree>
    <p:extLst>
      <p:ext uri="{BB962C8B-B14F-4D97-AF65-F5344CB8AC3E}">
        <p14:creationId xmlns:p14="http://schemas.microsoft.com/office/powerpoint/2010/main" val="975231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90EEFB-269A-7543-810D-D2C8EBBEA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conditions of the knee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B255B2-6775-1747-B195-7FD757CB25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Sprain/Strain</a:t>
            </a:r>
          </a:p>
          <a:p>
            <a:r>
              <a:rPr lang="en-US" dirty="0"/>
              <a:t>Patellar tendonitis (Jumper’s)</a:t>
            </a:r>
          </a:p>
          <a:p>
            <a:r>
              <a:rPr lang="en-US" dirty="0"/>
              <a:t>Bursitis</a:t>
            </a:r>
          </a:p>
          <a:p>
            <a:r>
              <a:rPr lang="en-US" dirty="0"/>
              <a:t>Patellar tracking dysfunction</a:t>
            </a:r>
          </a:p>
          <a:p>
            <a:r>
              <a:rPr lang="en-US" dirty="0"/>
              <a:t>Patellar chondromalacia (Runner’s)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5CAE172-96B3-384D-9CA1-BCF20817BF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1291</TotalTime>
  <Words>940</Words>
  <Application>Microsoft Office PowerPoint</Application>
  <PresentationFormat>Custom</PresentationFormat>
  <Paragraphs>209</Paragraphs>
  <Slides>35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Hip</vt:lpstr>
      <vt:lpstr>Bones</vt:lpstr>
      <vt:lpstr>Joints</vt:lpstr>
      <vt:lpstr>Hip Joint</vt:lpstr>
      <vt:lpstr>Ligaments</vt:lpstr>
      <vt:lpstr>PowerPoint Presentation</vt:lpstr>
      <vt:lpstr>What makes the hip joint very stable?</vt:lpstr>
      <vt:lpstr>ROM</vt:lpstr>
      <vt:lpstr>Actions and muscles</vt:lpstr>
      <vt:lpstr>Questions</vt:lpstr>
      <vt:lpstr>Observations</vt:lpstr>
      <vt:lpstr>Common conditions of the HIP</vt:lpstr>
      <vt:lpstr>KNEE</vt:lpstr>
      <vt:lpstr>Bones</vt:lpstr>
      <vt:lpstr>JOINTS</vt:lpstr>
      <vt:lpstr>Tibiofemoral Joint</vt:lpstr>
      <vt:lpstr>Patellofemoral Joint</vt:lpstr>
      <vt:lpstr>Superior Tib/Fib Joint</vt:lpstr>
      <vt:lpstr>LIGAMENTS</vt:lpstr>
      <vt:lpstr>MCL – of the knee</vt:lpstr>
      <vt:lpstr>LCL – of the Knee</vt:lpstr>
      <vt:lpstr>ACL – Anterior Cruciate Ligament</vt:lpstr>
      <vt:lpstr>PCL – Posterior Cruciate Ligament</vt:lpstr>
      <vt:lpstr>Of the two cruciates which is weaker?</vt:lpstr>
      <vt:lpstr>MOI</vt:lpstr>
      <vt:lpstr>Coronary Ligament</vt:lpstr>
      <vt:lpstr>Menisci</vt:lpstr>
      <vt:lpstr>Why is the medial meniscus damaged more often?</vt:lpstr>
      <vt:lpstr>Function of Menisci</vt:lpstr>
      <vt:lpstr>Movement and muscles</vt:lpstr>
      <vt:lpstr>Bursae</vt:lpstr>
      <vt:lpstr>Bursae</vt:lpstr>
      <vt:lpstr>7 bursae of the knee</vt:lpstr>
      <vt:lpstr>Observations   History</vt:lpstr>
      <vt:lpstr>Common conditions of the knee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</dc:title>
  <dc:creator>Stephanie Oteyza</dc:creator>
  <cp:lastModifiedBy>User</cp:lastModifiedBy>
  <cp:revision>16</cp:revision>
  <dcterms:created xsi:type="dcterms:W3CDTF">2021-01-04T17:28:47Z</dcterms:created>
  <dcterms:modified xsi:type="dcterms:W3CDTF">2021-10-07T19:45:12Z</dcterms:modified>
</cp:coreProperties>
</file>