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8"/>
    <p:restoredTop sz="94534"/>
  </p:normalViewPr>
  <p:slideViewPr>
    <p:cSldViewPr snapToGrid="0" snapToObjects="1">
      <p:cViewPr>
        <p:scale>
          <a:sx n="72" d="100"/>
          <a:sy n="72" d="100"/>
        </p:scale>
        <p:origin x="-588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97AFC-3114-6D45-A070-55B202004483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02F31-B58D-F447-8FF9-021D611F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45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Lateral flexion, rotation and then extension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02F31-B58D-F447-8FF9-021D611F58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59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Gibbus – sharp post angulations usually from Osteoporosis </a:t>
            </a:r>
          </a:p>
          <a:p>
            <a:r>
              <a:rPr lang="en-US" dirty="0"/>
              <a:t>Dowagers – </a:t>
            </a:r>
            <a:r>
              <a:rPr lang="en-US" dirty="0" err="1"/>
              <a:t>excession</a:t>
            </a:r>
            <a:r>
              <a:rPr lang="en-US" dirty="0"/>
              <a:t> kyphotic curve in upper T spine with thickening of fascia</a:t>
            </a:r>
          </a:p>
          <a:p>
            <a:r>
              <a:rPr lang="en-US" dirty="0"/>
              <a:t>Barrel – sternum projects ant and sup, </a:t>
            </a:r>
            <a:r>
              <a:rPr lang="en-US" dirty="0" err="1"/>
              <a:t>inc</a:t>
            </a:r>
            <a:r>
              <a:rPr lang="en-US" dirty="0"/>
              <a:t> A/P diameter</a:t>
            </a:r>
          </a:p>
          <a:p>
            <a:r>
              <a:rPr lang="en-US" dirty="0"/>
              <a:t>Funnel – sternum is post , </a:t>
            </a:r>
            <a:r>
              <a:rPr lang="en-US" dirty="0" err="1"/>
              <a:t>dec</a:t>
            </a:r>
            <a:r>
              <a:rPr lang="en-US" dirty="0"/>
              <a:t> A/P diameter</a:t>
            </a:r>
          </a:p>
          <a:p>
            <a:r>
              <a:rPr lang="en-US" dirty="0"/>
              <a:t>Pigeon – sternum projects anterior and inferior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02F31-B58D-F447-8FF9-021D611F58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22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Posteriorly / </a:t>
            </a:r>
            <a:r>
              <a:rPr lang="en-US" dirty="0" err="1"/>
              <a:t>posterolaterally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02F31-B58D-F447-8FF9-021D611F58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56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“movement” of the SI joint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02F31-B58D-F447-8FF9-021D611F58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8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9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65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5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4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51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70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1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24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1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6EBBB-8BC6-ED42-A438-9E3CD65EAC5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CB831-DC48-354D-B871-98571C3D6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76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C75C4B-F0AC-0B4C-9BCC-4983187A7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T-Spine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66406AF-9F8E-4941-B69C-DE7E7E4DB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Capsular pattern?</a:t>
            </a:r>
          </a:p>
        </p:txBody>
      </p:sp>
    </p:spTree>
    <p:extLst>
      <p:ext uri="{BB962C8B-B14F-4D97-AF65-F5344CB8AC3E}">
        <p14:creationId xmlns:p14="http://schemas.microsoft.com/office/powerpoint/2010/main" val="2109118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35028C-7171-114C-8131-190D00B2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A7362F-F9EB-FA48-9517-066330648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Ribs</a:t>
            </a:r>
          </a:p>
          <a:p>
            <a:r>
              <a:rPr lang="en-US" dirty="0"/>
              <a:t>Vertebrae</a:t>
            </a:r>
          </a:p>
          <a:p>
            <a:r>
              <a:rPr lang="en-US" dirty="0"/>
              <a:t>Sternum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EFF4B6-5AE4-684F-8FA6-7F81F4A1F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684190"/>
            <a:ext cx="6386945" cy="549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04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104286C-ABB7-D74A-9FCC-78C0516AF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9B96C6E-8424-764C-9843-F31C3AC25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1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392744D-9C47-BA47-ABA3-6908F8F8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Costovertebral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67B6464-37B5-1E40-AF37-1A4D9D956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head of the rib and the full facet (T1, 10,11,12) or </a:t>
            </a:r>
            <a:r>
              <a:rPr lang="en-US" dirty="0" err="1"/>
              <a:t>demifacets</a:t>
            </a:r>
            <a:r>
              <a:rPr lang="en-US" dirty="0"/>
              <a:t> (ribs 2-9) of the vertebral body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61615CB-2D43-194D-B958-32472A425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072" y="2919449"/>
            <a:ext cx="5116484" cy="339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5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4723E9-CED7-EA4D-A5FA-DEA7A4696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Costotransverse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E883FF-80F1-124D-9CDC-20FC959AC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rib and the </a:t>
            </a:r>
            <a:r>
              <a:rPr lang="en-US" dirty="0" err="1"/>
              <a:t>tvp’s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471AA61-DDDE-E94A-9523-2063608A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904" y="2460868"/>
            <a:ext cx="6296891" cy="417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40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7BF1D8-3213-6646-869F-1E8CBA2FC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Costcochondral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652BA7-4826-D34A-B625-F8B2A4B3E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rib and the costal cartilage of the sternum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3733E64-34CE-DC4D-88D6-C2273A99F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662" y="2674667"/>
            <a:ext cx="6141835" cy="386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5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5724E7-4D68-D24F-B348-00AA52D7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Sternochondral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8F453B-44C5-814F-8681-0B0658D29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Articulation between the sternum and the costal cartilage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4A4E854-7D27-FF48-B57D-570EB0484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662" y="2674667"/>
            <a:ext cx="6141835" cy="386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97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320A99-806E-784B-BE4B-62716144F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6B32E6-4643-7F43-8616-5436B1247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Pain, and </a:t>
            </a:r>
            <a:r>
              <a:rPr lang="en-US" dirty="0" err="1"/>
              <a:t>Sx’s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Coughing, sneezing, laughing, breathing</a:t>
            </a:r>
          </a:p>
          <a:p>
            <a:pPr lvl="1"/>
            <a:r>
              <a:rPr lang="en-US" dirty="0"/>
              <a:t>With GH movements? (flexion, abduction) Any exacerbation of symptoms?</a:t>
            </a:r>
          </a:p>
          <a:p>
            <a:r>
              <a:rPr lang="en-US" dirty="0"/>
              <a:t>Digestive issues?</a:t>
            </a:r>
          </a:p>
          <a:p>
            <a:r>
              <a:rPr lang="en-US" dirty="0"/>
              <a:t>Posture</a:t>
            </a:r>
          </a:p>
          <a:p>
            <a:pPr lvl="1"/>
            <a:r>
              <a:rPr lang="en-US" dirty="0"/>
              <a:t>Occupational</a:t>
            </a:r>
          </a:p>
          <a:p>
            <a:pPr lvl="1"/>
            <a:r>
              <a:rPr lang="en-US" dirty="0"/>
              <a:t>Recreational</a:t>
            </a:r>
          </a:p>
          <a:p>
            <a:r>
              <a:rPr lang="en-US" dirty="0"/>
              <a:t>Nerve root compression in thoracic area – P will travel along intercostal </a:t>
            </a:r>
            <a:r>
              <a:rPr lang="en-US" dirty="0" err="1"/>
              <a:t>nn’s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8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1A8BB5-7885-A345-BDCE-1E323135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E85058-D67B-3F47-AEB5-A059308EC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Hyperkyphosis</a:t>
            </a:r>
            <a:endParaRPr lang="en-US" dirty="0"/>
          </a:p>
          <a:p>
            <a:r>
              <a:rPr lang="en-US" dirty="0"/>
              <a:t>Gibbus Deformity/hump back</a:t>
            </a:r>
          </a:p>
          <a:p>
            <a:r>
              <a:rPr lang="en-US" dirty="0"/>
              <a:t>Dowager’s hump</a:t>
            </a:r>
          </a:p>
          <a:p>
            <a:r>
              <a:rPr lang="en-US" dirty="0"/>
              <a:t>Scoliosis</a:t>
            </a:r>
          </a:p>
          <a:p>
            <a:r>
              <a:rPr lang="en-US" dirty="0"/>
              <a:t>Barrel chest*</a:t>
            </a:r>
          </a:p>
          <a:p>
            <a:r>
              <a:rPr lang="en-US" dirty="0"/>
              <a:t>Funnel chest*</a:t>
            </a:r>
          </a:p>
          <a:p>
            <a:r>
              <a:rPr lang="en-US" dirty="0"/>
              <a:t>Pigeon chest *</a:t>
            </a:r>
          </a:p>
          <a:p>
            <a:r>
              <a:rPr lang="en-US" dirty="0"/>
              <a:t>Contribute to difficulties breathing and decreased ROM in T-spine</a:t>
            </a:r>
          </a:p>
        </p:txBody>
      </p:sp>
    </p:spTree>
    <p:extLst>
      <p:ext uri="{BB962C8B-B14F-4D97-AF65-F5344CB8AC3E}">
        <p14:creationId xmlns:p14="http://schemas.microsoft.com/office/powerpoint/2010/main" val="66953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6075833-B401-C545-9AEC-E23F092A7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2199" y="513460"/>
            <a:ext cx="2527300" cy="3213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CE8B65-1D93-6941-AFD4-D0CF9063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80D6148-D49D-4643-9C37-DB734FD39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3281" y="541813"/>
            <a:ext cx="5243999" cy="54100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7550236-120D-094A-9C85-967E1744B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93" y="2626822"/>
            <a:ext cx="3159707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6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7A1D0A-2DD3-F24F-AD0A-6A97FC8F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BF52FA-1C5E-D946-907A-B856F982C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Scoliosis</a:t>
            </a:r>
          </a:p>
          <a:p>
            <a:r>
              <a:rPr lang="en-US" dirty="0" err="1"/>
              <a:t>Hyperkyphosis</a:t>
            </a:r>
            <a:endParaRPr lang="en-US" dirty="0"/>
          </a:p>
          <a:p>
            <a:r>
              <a:rPr lang="en-US" dirty="0" err="1"/>
              <a:t>Hyperlordosis</a:t>
            </a:r>
            <a:endParaRPr lang="en-US" dirty="0"/>
          </a:p>
          <a:p>
            <a:r>
              <a:rPr lang="en-US" dirty="0"/>
              <a:t>Costochondritis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840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4B08FD49-6498-A44F-B721-64E2DDC3C2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L-Spine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DD0F1778-EE0F-A247-97DC-C5AE673849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29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0BE8FB-E232-0147-9D0C-DCD0CA18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74B639-ED94-744C-B712-E78766ADE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Vertebrae</a:t>
            </a:r>
          </a:p>
          <a:p>
            <a:r>
              <a:rPr lang="en-US" dirty="0"/>
              <a:t>Sacrum</a:t>
            </a:r>
          </a:p>
          <a:p>
            <a:r>
              <a:rPr lang="en-US" dirty="0"/>
              <a:t>Coccyx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75AA15A-6CC3-F746-82C8-B82AF30F9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658" y="654169"/>
            <a:ext cx="6036542" cy="552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1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38BF52-7B82-5140-B988-06CC778FD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area most likely to experience problems?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698CD7-F8E2-2D4A-8433-A3B519CB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L5/S1</a:t>
            </a:r>
          </a:p>
          <a:p>
            <a:r>
              <a:rPr lang="en-US" dirty="0"/>
              <a:t>S1 –sacral promontory) is angled anterior 30* which L5 sits upon</a:t>
            </a:r>
          </a:p>
          <a:p>
            <a:r>
              <a:rPr lang="en-US" dirty="0"/>
              <a:t>Area where the most weight is absorbed</a:t>
            </a:r>
          </a:p>
          <a:p>
            <a:r>
              <a:rPr lang="en-US" dirty="0"/>
              <a:t>Sacrum is very stable, where as L5 is very mobile</a:t>
            </a:r>
          </a:p>
          <a:p>
            <a:r>
              <a:rPr lang="en-US" dirty="0"/>
              <a:t>Majority of movement in L-Spine comes from L4-L5, and L5-S1</a:t>
            </a:r>
          </a:p>
        </p:txBody>
      </p:sp>
    </p:spTree>
    <p:extLst>
      <p:ext uri="{BB962C8B-B14F-4D97-AF65-F5344CB8AC3E}">
        <p14:creationId xmlns:p14="http://schemas.microsoft.com/office/powerpoint/2010/main" val="255904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05615D4-8E34-2B41-9249-EE0FED72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7438A8E-0117-4944-90DE-FE523C60D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42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C0FCD-102E-CB42-856A-CEFB69EC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Facet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6FA0A-0CF5-5548-A798-E91060B42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Sagittal plane</a:t>
            </a:r>
          </a:p>
          <a:p>
            <a:r>
              <a:rPr lang="en-US" dirty="0"/>
              <a:t>Allows for flexion/extension</a:t>
            </a:r>
          </a:p>
        </p:txBody>
      </p:sp>
    </p:spTree>
    <p:extLst>
      <p:ext uri="{BB962C8B-B14F-4D97-AF65-F5344CB8AC3E}">
        <p14:creationId xmlns:p14="http://schemas.microsoft.com/office/powerpoint/2010/main" val="2367178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461C098A-E8EB-9B48-BCA8-BF5A4DE47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F03979B-A378-F544-8A83-19A7FA8268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59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456C001E-73FD-2147-9FEF-21D6CB66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Iliolumbar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7920B8B9-8056-4B46-BBA6-1A21D536C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Runs from iliac crest to the TVP’s of L4-L5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8B4F3C1-0F7F-7D4B-A19C-26AD84570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950" y="2438400"/>
            <a:ext cx="5502102" cy="414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72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11859-0B88-E74B-BFD1-B73DB6AF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Intervertebral Discs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2681C5-15FE-3349-8680-12901CCA1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3164"/>
            <a:ext cx="10515600" cy="52370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Function?</a:t>
            </a:r>
          </a:p>
          <a:p>
            <a:r>
              <a:rPr lang="en-US" dirty="0"/>
              <a:t>Allows for some movement between vert to occur</a:t>
            </a:r>
          </a:p>
          <a:p>
            <a:r>
              <a:rPr lang="en-US" dirty="0"/>
              <a:t>Holds vert together</a:t>
            </a:r>
          </a:p>
          <a:p>
            <a:r>
              <a:rPr lang="en-US" dirty="0"/>
              <a:t>85-90% H2O, as we age, decreases to about 65%</a:t>
            </a:r>
          </a:p>
          <a:p>
            <a:r>
              <a:rPr lang="en-US" dirty="0"/>
              <a:t>Avascular, </a:t>
            </a:r>
            <a:r>
              <a:rPr lang="en-US" dirty="0" err="1"/>
              <a:t>aneural</a:t>
            </a:r>
            <a:endParaRPr lang="en-US" dirty="0"/>
          </a:p>
          <a:p>
            <a:r>
              <a:rPr lang="en-US" dirty="0"/>
              <a:t>Then why is there pain present with a herniated disc?</a:t>
            </a:r>
          </a:p>
          <a:p>
            <a:r>
              <a:rPr lang="en-US" dirty="0"/>
              <a:t>Disc is surrounded by sensitive structures, ALL, PLL, spinal cord, nerve roots</a:t>
            </a:r>
          </a:p>
          <a:p>
            <a:r>
              <a:rPr lang="en-US" dirty="0"/>
              <a:t>2 parts</a:t>
            </a:r>
          </a:p>
          <a:p>
            <a:r>
              <a:rPr lang="en-US" dirty="0"/>
              <a:t>Nucleus </a:t>
            </a:r>
            <a:r>
              <a:rPr lang="en-US" dirty="0" err="1"/>
              <a:t>pulposes</a:t>
            </a:r>
            <a:r>
              <a:rPr lang="en-US" dirty="0"/>
              <a:t> – inner, gel like care</a:t>
            </a:r>
          </a:p>
          <a:p>
            <a:r>
              <a:rPr lang="en-US" dirty="0"/>
              <a:t>Annulus fibrosis – fibrocartilaginous rings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9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BBE646-DA60-AB4E-9F81-036DD5C9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Stages of Disc Herniation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D21EC-410C-1B44-A5E8-427A51BD9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Protrusion – NP Bulges into the AF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Prolapse – NP extends to outer ring of AF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Extrusion – NP bulges outside of AF, but nuclear material is still continuous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Sequestration – NP bulges outside the AF and nuclear material has broken apart thus causing painful ROM pieces get into the facet joints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*direction discs will usually herniate?</a:t>
            </a:r>
          </a:p>
        </p:txBody>
      </p:sp>
    </p:spTree>
    <p:extLst>
      <p:ext uri="{BB962C8B-B14F-4D97-AF65-F5344CB8AC3E}">
        <p14:creationId xmlns:p14="http://schemas.microsoft.com/office/powerpoint/2010/main" val="24836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8087F9-0F07-5D4C-AD22-E20C5309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Schmorl’s</a:t>
            </a:r>
            <a:r>
              <a:rPr lang="en-US" dirty="0"/>
              <a:t> Nodules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6E94B4-BEDC-9C44-8E26-9B6F6228F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NP herniates superiorly/inferiorly into the vertebral body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E170A48-51F9-A047-A547-55638CC82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827" y="2589646"/>
            <a:ext cx="5142345" cy="393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2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9903FB-A2A0-AD4E-B4D5-5ED5EF0CE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B757A-CD12-1D44-9ADC-5E2D58A7D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Spondylosis</a:t>
            </a:r>
            <a:r>
              <a:rPr lang="en-US" dirty="0"/>
              <a:t> – AKA vertebral ankylosis – degeneration of IVDs</a:t>
            </a:r>
          </a:p>
          <a:p>
            <a:r>
              <a:rPr lang="en-US" dirty="0">
                <a:solidFill>
                  <a:srgbClr val="92D050"/>
                </a:solidFill>
              </a:rPr>
              <a:t>Spondylolisthesis</a:t>
            </a:r>
            <a:r>
              <a:rPr lang="en-US" dirty="0"/>
              <a:t> – anterior displacement of a vertebra creating a “step deformity”</a:t>
            </a:r>
          </a:p>
          <a:p>
            <a:r>
              <a:rPr lang="en-US" dirty="0">
                <a:solidFill>
                  <a:srgbClr val="92D050"/>
                </a:solidFill>
              </a:rPr>
              <a:t>Lumbarization</a:t>
            </a:r>
            <a:r>
              <a:rPr lang="en-US" dirty="0"/>
              <a:t> – S1 becomes mobile acting as another lumbar vertebra</a:t>
            </a:r>
          </a:p>
          <a:p>
            <a:r>
              <a:rPr lang="en-US" dirty="0">
                <a:solidFill>
                  <a:srgbClr val="92D050"/>
                </a:solidFill>
              </a:rPr>
              <a:t>Sacralization</a:t>
            </a:r>
            <a:r>
              <a:rPr lang="en-US" dirty="0"/>
              <a:t> – L5 becomes fused to the sacrum, resulting in 4 lumbar vertebrae</a:t>
            </a:r>
          </a:p>
          <a:p>
            <a:r>
              <a:rPr lang="en-US" dirty="0">
                <a:solidFill>
                  <a:srgbClr val="92D050"/>
                </a:solidFill>
              </a:rPr>
              <a:t>DDD – </a:t>
            </a:r>
            <a:r>
              <a:rPr lang="en-US" dirty="0"/>
              <a:t>discs degenerate, wear and tear</a:t>
            </a:r>
          </a:p>
          <a:p>
            <a:r>
              <a:rPr lang="en-US" dirty="0">
                <a:solidFill>
                  <a:srgbClr val="92D050"/>
                </a:solidFill>
              </a:rPr>
              <a:t>Ankylosing Spondylitis – </a:t>
            </a:r>
            <a:r>
              <a:rPr lang="en-US" dirty="0"/>
              <a:t>bamboo spine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7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DB01D3-D6B5-6742-9F84-83E7A793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05E05A0-4549-8044-8B43-92FB57F58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022" y="365125"/>
            <a:ext cx="4455552" cy="3153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D9200AC-3A7A-BF44-BD0A-262A328C8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022" y="547471"/>
            <a:ext cx="6274956" cy="3268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11FD6B5-7E8D-BE4D-A298-138F74FEB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893" y="2920609"/>
            <a:ext cx="5508257" cy="366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627FEF-849C-C24B-9554-7677E834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2192EE-DEAA-4842-9E80-E5BC78756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Postures – occupation, sleeping, recreation</a:t>
            </a:r>
          </a:p>
          <a:p>
            <a:r>
              <a:rPr lang="en-US" dirty="0"/>
              <a:t>Altered sensations?</a:t>
            </a:r>
          </a:p>
          <a:p>
            <a:r>
              <a:rPr lang="en-US" dirty="0"/>
              <a:t>Saddle paresthesia – aka, cauda equina syndrome</a:t>
            </a:r>
          </a:p>
          <a:p>
            <a:pPr lvl="1"/>
            <a:r>
              <a:rPr lang="en-US" dirty="0"/>
              <a:t>Bowel/bladder/ sexual dysfunction</a:t>
            </a:r>
          </a:p>
          <a:p>
            <a:r>
              <a:rPr lang="en-US" dirty="0"/>
              <a:t>Women </a:t>
            </a:r>
          </a:p>
          <a:p>
            <a:r>
              <a:rPr lang="en-US" dirty="0"/>
              <a:t>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5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9EA5A-3092-1144-A350-3982716E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2A0B8F-DB96-6644-BE1B-4E1CB8DC1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Body type</a:t>
            </a:r>
          </a:p>
          <a:p>
            <a:r>
              <a:rPr lang="en-US" dirty="0"/>
              <a:t>Posture</a:t>
            </a:r>
          </a:p>
          <a:p>
            <a:r>
              <a:rPr lang="en-US" dirty="0"/>
              <a:t>Muscular symmetry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192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B06767-BDF0-C54A-82C6-BBFE365AD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/>
          <a:lstStyle/>
          <a:p>
            <a:pPr algn="ctr"/>
            <a:r>
              <a:rPr lang="en-US" dirty="0"/>
              <a:t>SLR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35EFA-C625-434C-95BB-01467D3BD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8" y="1357746"/>
            <a:ext cx="11582400" cy="51815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&lt; 30*				30-60*				&gt;70*</a:t>
            </a:r>
          </a:p>
          <a:p>
            <a:pPr marL="0" indent="0">
              <a:buNone/>
            </a:pPr>
            <a:r>
              <a:rPr lang="en-US" dirty="0"/>
              <a:t>Disc Hern		Sciatica	</a:t>
            </a:r>
            <a:r>
              <a:rPr lang="en-US" dirty="0" err="1"/>
              <a:t>pIriformis</a:t>
            </a:r>
            <a:r>
              <a:rPr lang="en-US" dirty="0"/>
              <a:t>			L-Spine 	SI JT</a:t>
            </a:r>
          </a:p>
          <a:p>
            <a:pPr marL="0" indent="0">
              <a:buNone/>
            </a:pPr>
            <a:r>
              <a:rPr lang="en-US" dirty="0"/>
              <a:t>Valsalva’s		1.ext rot hip, P </a:t>
            </a:r>
            <a:r>
              <a:rPr lang="en-US" dirty="0" err="1"/>
              <a:t>dec</a:t>
            </a:r>
            <a:r>
              <a:rPr lang="en-US" dirty="0"/>
              <a:t>, + </a:t>
            </a:r>
            <a:r>
              <a:rPr lang="en-US" dirty="0" err="1"/>
              <a:t>piri</a:t>
            </a:r>
            <a:r>
              <a:rPr lang="en-US" dirty="0"/>
              <a:t>			</a:t>
            </a:r>
            <a:r>
              <a:rPr lang="en-US" dirty="0" err="1"/>
              <a:t>Gaenslen’s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Well Leg SLR		pain </a:t>
            </a:r>
            <a:r>
              <a:rPr lang="en-US" dirty="0" err="1"/>
              <a:t>inc</a:t>
            </a:r>
            <a:r>
              <a:rPr lang="en-US" dirty="0"/>
              <a:t> or stays, + true sciatica		Fig 4</a:t>
            </a:r>
          </a:p>
          <a:p>
            <a:pPr marL="0" indent="0">
              <a:buNone/>
            </a:pPr>
            <a:r>
              <a:rPr lang="en-US" dirty="0"/>
              <a:t>			2. </a:t>
            </a:r>
            <a:r>
              <a:rPr lang="en-US" dirty="0" err="1"/>
              <a:t>Bragard’s</a:t>
            </a:r>
            <a:r>
              <a:rPr lang="en-US" dirty="0"/>
              <a:t> test; if P returns, 		+ = SI</a:t>
            </a:r>
          </a:p>
          <a:p>
            <a:pPr marL="0" indent="0">
              <a:buNone/>
            </a:pPr>
            <a:r>
              <a:rPr lang="en-US" dirty="0"/>
              <a:t>			+ sciatica; no P = piriformis		- = sprain/strain</a:t>
            </a:r>
          </a:p>
          <a:p>
            <a:pPr marL="0" indent="0">
              <a:buNone/>
            </a:pPr>
            <a:r>
              <a:rPr lang="en-US" dirty="0"/>
              <a:t>			3. Med rot hip; if </a:t>
            </a:r>
            <a:r>
              <a:rPr lang="en-US" dirty="0" err="1"/>
              <a:t>Sx</a:t>
            </a:r>
            <a:r>
              <a:rPr lang="en-US" dirty="0"/>
              <a:t> return;</a:t>
            </a:r>
          </a:p>
          <a:p>
            <a:pPr marL="0" indent="0">
              <a:buNone/>
            </a:pPr>
            <a:r>
              <a:rPr lang="en-US" dirty="0"/>
              <a:t>			+ piriformis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test for SLR?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CA88AB74-1974-AB40-9113-F2C88D94137D}"/>
              </a:ext>
            </a:extLst>
          </p:cNvPr>
          <p:cNvCxnSpPr/>
          <p:nvPr/>
        </p:nvCxnSpPr>
        <p:spPr>
          <a:xfrm flipH="1">
            <a:off x="1546167" y="881149"/>
            <a:ext cx="3724102" cy="476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4FC741E7-1AFC-894D-B9D2-B0F2CE55746B}"/>
              </a:ext>
            </a:extLst>
          </p:cNvPr>
          <p:cNvCxnSpPr/>
          <p:nvPr/>
        </p:nvCxnSpPr>
        <p:spPr>
          <a:xfrm flipH="1">
            <a:off x="5386647" y="1080655"/>
            <a:ext cx="532015" cy="277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38875FA1-6764-3841-BB62-1159C6AE2E81}"/>
              </a:ext>
            </a:extLst>
          </p:cNvPr>
          <p:cNvCxnSpPr/>
          <p:nvPr/>
        </p:nvCxnSpPr>
        <p:spPr>
          <a:xfrm>
            <a:off x="6766560" y="881149"/>
            <a:ext cx="2144684" cy="33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55A7A3B7-37C2-0941-9F7D-175E2E310867}"/>
              </a:ext>
            </a:extLst>
          </p:cNvPr>
          <p:cNvCxnSpPr/>
          <p:nvPr/>
        </p:nvCxnSpPr>
        <p:spPr>
          <a:xfrm flipH="1">
            <a:off x="3940233" y="1634837"/>
            <a:ext cx="116378" cy="343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3F771B77-F9FB-6E45-9242-863FFDC2E8C9}"/>
              </a:ext>
            </a:extLst>
          </p:cNvPr>
          <p:cNvCxnSpPr>
            <a:cxnSpLocks/>
          </p:cNvCxnSpPr>
          <p:nvPr/>
        </p:nvCxnSpPr>
        <p:spPr>
          <a:xfrm>
            <a:off x="1033549" y="1806633"/>
            <a:ext cx="0" cy="205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FB4EEFE2-11FF-A545-9D50-5D79C4E5B230}"/>
              </a:ext>
            </a:extLst>
          </p:cNvPr>
          <p:cNvCxnSpPr/>
          <p:nvPr/>
        </p:nvCxnSpPr>
        <p:spPr>
          <a:xfrm>
            <a:off x="5070764" y="1634837"/>
            <a:ext cx="315883" cy="274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F60DF7E7-5D4B-5141-B24E-ABAE459E8534}"/>
              </a:ext>
            </a:extLst>
          </p:cNvPr>
          <p:cNvCxnSpPr/>
          <p:nvPr/>
        </p:nvCxnSpPr>
        <p:spPr>
          <a:xfrm>
            <a:off x="9376756" y="1634837"/>
            <a:ext cx="0" cy="238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4AA2CBAB-5C6D-1C4C-A002-ACED3A5BC760}"/>
              </a:ext>
            </a:extLst>
          </p:cNvPr>
          <p:cNvCxnSpPr/>
          <p:nvPr/>
        </p:nvCxnSpPr>
        <p:spPr>
          <a:xfrm>
            <a:off x="9676015" y="1634837"/>
            <a:ext cx="1047403" cy="171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xmlns="" id="{2B717E63-E906-2449-80B7-7971D823A26D}"/>
              </a:ext>
            </a:extLst>
          </p:cNvPr>
          <p:cNvCxnSpPr/>
          <p:nvPr/>
        </p:nvCxnSpPr>
        <p:spPr>
          <a:xfrm rot="5400000" flipH="1" flipV="1">
            <a:off x="7617547" y="3228427"/>
            <a:ext cx="1756121" cy="127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xmlns="" id="{F988B786-4A5A-474C-88E4-3508DE01E871}"/>
              </a:ext>
            </a:extLst>
          </p:cNvPr>
          <p:cNvCxnSpPr/>
          <p:nvPr/>
        </p:nvCxnSpPr>
        <p:spPr>
          <a:xfrm flipV="1">
            <a:off x="9676015" y="2350366"/>
            <a:ext cx="1496290" cy="124073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946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84C87E-F518-DA4E-87C7-90D636993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AF3E5F-C182-6B42-963F-3FEB43B3B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Hyperlordosis</a:t>
            </a:r>
            <a:endParaRPr lang="en-US" dirty="0"/>
          </a:p>
          <a:p>
            <a:r>
              <a:rPr lang="en-US" dirty="0"/>
              <a:t>Lumbar sprain/strain</a:t>
            </a:r>
          </a:p>
          <a:p>
            <a:r>
              <a:rPr lang="en-US" dirty="0"/>
              <a:t>Sciatica</a:t>
            </a:r>
          </a:p>
          <a:p>
            <a:r>
              <a:rPr lang="en-US" dirty="0"/>
              <a:t>DDD</a:t>
            </a:r>
          </a:p>
          <a:p>
            <a:r>
              <a:rPr lang="en-US" dirty="0"/>
              <a:t>Herniated Disc</a:t>
            </a:r>
          </a:p>
        </p:txBody>
      </p:sp>
    </p:spTree>
    <p:extLst>
      <p:ext uri="{BB962C8B-B14F-4D97-AF65-F5344CB8AC3E}">
        <p14:creationId xmlns:p14="http://schemas.microsoft.com/office/powerpoint/2010/main" val="653002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15B8E087-3404-9844-A657-AD053F19D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 Joint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69972F7F-07F7-8346-AE71-06A09932A6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Assess L-Spine and hip as well.</a:t>
            </a:r>
          </a:p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261721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88BFB4-6372-274F-AC6A-D598A2FA7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C30950-F789-B54B-B28D-0A895221D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Sacrum</a:t>
            </a:r>
          </a:p>
          <a:p>
            <a:r>
              <a:rPr lang="en-US" dirty="0"/>
              <a:t>Innominate</a:t>
            </a:r>
          </a:p>
          <a:p>
            <a:r>
              <a:rPr lang="en-US" dirty="0"/>
              <a:t>coccyx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BB1AC83-03DC-2742-8597-493C9F33E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918" y="1825626"/>
            <a:ext cx="8983255" cy="462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71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57AACE23-0835-9342-B4EE-619F550C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00156DA-A73C-D341-B627-0EFC93421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6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0C9223D-88C2-7B4F-B897-1505DDAEE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 Joint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8D1B7591-37E0-A54D-97A4-A438861C1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Auricular surface of the sacrum and the ilium</a:t>
            </a:r>
          </a:p>
          <a:p>
            <a:r>
              <a:rPr lang="en-US" dirty="0"/>
              <a:t>Anterior SI Joint</a:t>
            </a:r>
          </a:p>
          <a:p>
            <a:r>
              <a:rPr lang="en-US" dirty="0"/>
              <a:t>F – diarthrotic , uniaxial</a:t>
            </a:r>
          </a:p>
          <a:p>
            <a:r>
              <a:rPr lang="en-US" dirty="0"/>
              <a:t>S – synovial, plane</a:t>
            </a:r>
          </a:p>
          <a:p>
            <a:r>
              <a:rPr lang="en-US" dirty="0"/>
              <a:t>Posterior SI Joint</a:t>
            </a:r>
          </a:p>
          <a:p>
            <a:r>
              <a:rPr lang="en-US" dirty="0"/>
              <a:t>F – amphiarthrotic</a:t>
            </a:r>
          </a:p>
          <a:p>
            <a:r>
              <a:rPr lang="en-US" dirty="0"/>
              <a:t>S - </a:t>
            </a:r>
            <a:r>
              <a:rPr lang="en-US" dirty="0" err="1"/>
              <a:t>cartilagenous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917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3D4473-412D-814E-9DC2-74045C99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Pubic </a:t>
            </a:r>
            <a:r>
              <a:rPr lang="en-US" dirty="0" err="1"/>
              <a:t>Symphasis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11D77B-4B8A-0E46-8080-3AF67F17C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Fibrocartilaginous  disc between the 2 pubic bones</a:t>
            </a:r>
          </a:p>
          <a:p>
            <a:r>
              <a:rPr lang="en-US" dirty="0"/>
              <a:t>F - amphiarthrotic</a:t>
            </a:r>
          </a:p>
          <a:p>
            <a:r>
              <a:rPr lang="en-US" dirty="0"/>
              <a:t>S – cartilaginous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7568041-EA7F-7043-9EEF-90346B3AB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600" y="2650981"/>
            <a:ext cx="4829861" cy="352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38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8DFDB8-A6DA-EF48-AC26-7D6E3DCA9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CCC699-FE25-BD43-ABEC-1F759A5E8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MOI? Falling off a step, slipping</a:t>
            </a:r>
          </a:p>
          <a:p>
            <a:r>
              <a:rPr lang="en-US" dirty="0"/>
              <a:t>P? rolling over in bed, p increases with </a:t>
            </a:r>
            <a:r>
              <a:rPr lang="en-US" dirty="0" err="1"/>
              <a:t>inc</a:t>
            </a:r>
            <a:r>
              <a:rPr lang="en-US" dirty="0"/>
              <a:t> in weigh (going up stairs), glute pain, post leg pain</a:t>
            </a:r>
          </a:p>
          <a:p>
            <a:r>
              <a:rPr lang="en-US" dirty="0"/>
              <a:t>Posture – slouching, lots of sitting/standing, weight shifted?</a:t>
            </a:r>
          </a:p>
          <a:p>
            <a:r>
              <a:rPr lang="en-US" dirty="0"/>
              <a:t>Recent pregnancy?</a:t>
            </a:r>
          </a:p>
          <a:p>
            <a:r>
              <a:rPr lang="en-US" dirty="0"/>
              <a:t>History of arthritis? – ankylosing spondylitis</a:t>
            </a:r>
          </a:p>
          <a:p>
            <a:r>
              <a:rPr lang="en-US" dirty="0"/>
              <a:t>Fusing?</a:t>
            </a:r>
          </a:p>
          <a:p>
            <a:r>
              <a:rPr lang="en-US" dirty="0"/>
              <a:t>Weak/altered sensations in legs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02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7CFA61-D38C-5947-8DF8-3F4E064B9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Obs</a:t>
            </a:r>
            <a:r>
              <a:rPr lang="en-US" dirty="0"/>
              <a:t>/Palps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4FC786-BC43-434D-A7BC-2F181B2F6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PSIS levels</a:t>
            </a:r>
          </a:p>
          <a:p>
            <a:r>
              <a:rPr lang="en-US" dirty="0"/>
              <a:t>Greater trochanters</a:t>
            </a:r>
          </a:p>
          <a:p>
            <a:r>
              <a:rPr lang="en-US" dirty="0"/>
              <a:t>Iliac crests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704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FA246E-9B84-6747-8F78-BE859684D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 – L-Spine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BE62E7-6516-6546-B471-AF5F92B0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2211185"/>
            <a:ext cx="11671069" cy="447224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Flexion</a:t>
            </a:r>
            <a:r>
              <a:rPr lang="en-US" dirty="0"/>
              <a:t> – PSIS should move anterosuperior, AR – abs stress pubic </a:t>
            </a:r>
            <a:r>
              <a:rPr lang="en-US" dirty="0" err="1"/>
              <a:t>symphasis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Extension</a:t>
            </a:r>
            <a:r>
              <a:rPr lang="en-US" dirty="0"/>
              <a:t> – PSIS should move inferiorly</a:t>
            </a:r>
          </a:p>
          <a:p>
            <a:r>
              <a:rPr lang="en-US" dirty="0">
                <a:solidFill>
                  <a:srgbClr val="FFFF00"/>
                </a:solidFill>
              </a:rPr>
              <a:t>Lat Flexion </a:t>
            </a:r>
            <a:r>
              <a:rPr lang="en-US" dirty="0"/>
              <a:t>– PSIS should have slight movement inferiorly</a:t>
            </a:r>
          </a:p>
          <a:p>
            <a:r>
              <a:rPr lang="en-US" dirty="0">
                <a:solidFill>
                  <a:srgbClr val="FFFF00"/>
                </a:solidFill>
              </a:rPr>
              <a:t>Rotation</a:t>
            </a:r>
            <a:r>
              <a:rPr lang="en-US" dirty="0"/>
              <a:t> – PSIS rotates posteriorly on ipsilateral side</a:t>
            </a:r>
          </a:p>
        </p:txBody>
      </p:sp>
    </p:spTree>
    <p:extLst>
      <p:ext uri="{BB962C8B-B14F-4D97-AF65-F5344CB8AC3E}">
        <p14:creationId xmlns:p14="http://schemas.microsoft.com/office/powerpoint/2010/main" val="223244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883E64-9DA4-F645-9D45-410AB904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 - 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829B5D-FD9D-204B-A6F1-E2D062E44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Flexion</a:t>
            </a:r>
            <a:r>
              <a:rPr lang="en-US" dirty="0"/>
              <a:t> – PSIS moves inferiorly, ischial tuberosity moves laterally</a:t>
            </a:r>
          </a:p>
          <a:p>
            <a:pPr lvl="1"/>
            <a:r>
              <a:rPr lang="en-US" dirty="0"/>
              <a:t>AR – iliopsoas places stress on SI joint</a:t>
            </a:r>
          </a:p>
          <a:p>
            <a:r>
              <a:rPr lang="en-US" dirty="0">
                <a:solidFill>
                  <a:srgbClr val="FFFF00"/>
                </a:solidFill>
              </a:rPr>
              <a:t>Extension </a:t>
            </a:r>
            <a:r>
              <a:rPr lang="en-US" dirty="0"/>
              <a:t>– PSIS moves superiorly</a:t>
            </a:r>
          </a:p>
          <a:p>
            <a:pPr lvl="1"/>
            <a:r>
              <a:rPr lang="en-US" dirty="0"/>
              <a:t>AR – glutes will stress SI joint</a:t>
            </a:r>
          </a:p>
          <a:p>
            <a:r>
              <a:rPr lang="en-US" dirty="0">
                <a:solidFill>
                  <a:srgbClr val="FFFF00"/>
                </a:solidFill>
              </a:rPr>
              <a:t>Abduction</a:t>
            </a:r>
          </a:p>
          <a:p>
            <a:pPr lvl="1"/>
            <a:r>
              <a:rPr lang="en-US" dirty="0"/>
              <a:t>AR – glute med stresses SI</a:t>
            </a:r>
          </a:p>
          <a:p>
            <a:r>
              <a:rPr lang="en-US" dirty="0">
                <a:solidFill>
                  <a:srgbClr val="FFFF00"/>
                </a:solidFill>
              </a:rPr>
              <a:t>Adduction</a:t>
            </a:r>
          </a:p>
          <a:p>
            <a:pPr lvl="1"/>
            <a:r>
              <a:rPr lang="en-US" dirty="0"/>
              <a:t>AR – stress on pubic </a:t>
            </a:r>
            <a:r>
              <a:rPr lang="en-US" dirty="0" err="1"/>
              <a:t>symphasis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Med/Lat rotation  </a:t>
            </a:r>
            <a:r>
              <a:rPr lang="en-US" dirty="0"/>
              <a:t>- N/A</a:t>
            </a:r>
          </a:p>
        </p:txBody>
      </p:sp>
    </p:spTree>
    <p:extLst>
      <p:ext uri="{BB962C8B-B14F-4D97-AF65-F5344CB8AC3E}">
        <p14:creationId xmlns:p14="http://schemas.microsoft.com/office/powerpoint/2010/main" val="27877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1099</TotalTime>
  <Words>759</Words>
  <Application>Microsoft Office PowerPoint</Application>
  <PresentationFormat>Custom</PresentationFormat>
  <Paragraphs>170</Paragraphs>
  <Slides>36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T-Spine</vt:lpstr>
      <vt:lpstr>Bones</vt:lpstr>
      <vt:lpstr>Joints</vt:lpstr>
      <vt:lpstr>Costovertebral</vt:lpstr>
      <vt:lpstr>Costotransverse</vt:lpstr>
      <vt:lpstr>Costcochondral </vt:lpstr>
      <vt:lpstr>Sternochondral</vt:lpstr>
      <vt:lpstr>History</vt:lpstr>
      <vt:lpstr>Observations</vt:lpstr>
      <vt:lpstr>PowerPoint Presentation</vt:lpstr>
      <vt:lpstr>Conditions</vt:lpstr>
      <vt:lpstr>L-Spine</vt:lpstr>
      <vt:lpstr>Bones</vt:lpstr>
      <vt:lpstr>The area most likely to experience problems?</vt:lpstr>
      <vt:lpstr>Joints</vt:lpstr>
      <vt:lpstr>Facet Joint</vt:lpstr>
      <vt:lpstr>Ligaments</vt:lpstr>
      <vt:lpstr>Iliolumbar</vt:lpstr>
      <vt:lpstr>Intervertebral Discs</vt:lpstr>
      <vt:lpstr>4 Stages of Disc Herniation</vt:lpstr>
      <vt:lpstr>Schmorl’s Nodules</vt:lpstr>
      <vt:lpstr>Conditions</vt:lpstr>
      <vt:lpstr>PowerPoint Presentation</vt:lpstr>
      <vt:lpstr>Questions</vt:lpstr>
      <vt:lpstr>Observation</vt:lpstr>
      <vt:lpstr>SLR</vt:lpstr>
      <vt:lpstr>Common Conditions</vt:lpstr>
      <vt:lpstr>SI Joint</vt:lpstr>
      <vt:lpstr>Bones</vt:lpstr>
      <vt:lpstr>Joints</vt:lpstr>
      <vt:lpstr>SI Joint</vt:lpstr>
      <vt:lpstr>Pubic Symphasis</vt:lpstr>
      <vt:lpstr>Questions</vt:lpstr>
      <vt:lpstr>Obs/Palps</vt:lpstr>
      <vt:lpstr>ROM – L-Spine</vt:lpstr>
      <vt:lpstr>ROM - Hip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T-Spine</dc:title>
  <dc:creator>Stephanie Oteyza</dc:creator>
  <cp:lastModifiedBy>User</cp:lastModifiedBy>
  <cp:revision>20</cp:revision>
  <dcterms:created xsi:type="dcterms:W3CDTF">2020-12-17T16:49:02Z</dcterms:created>
  <dcterms:modified xsi:type="dcterms:W3CDTF">2021-10-07T19:43:55Z</dcterms:modified>
</cp:coreProperties>
</file>