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sldIdLst>
    <p:sldId id="256" r:id="rId2"/>
    <p:sldId id="257" r:id="rId3"/>
    <p:sldId id="258" r:id="rId4"/>
    <p:sldId id="263" r:id="rId5"/>
    <p:sldId id="259" r:id="rId6"/>
    <p:sldId id="262" r:id="rId7"/>
    <p:sldId id="260" r:id="rId8"/>
    <p:sldId id="261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312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13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4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/>
    <p:restoredTop sz="94534"/>
  </p:normalViewPr>
  <p:slideViewPr>
    <p:cSldViewPr snapToGrid="0" snapToObjects="1">
      <p:cViewPr>
        <p:scale>
          <a:sx n="72" d="100"/>
          <a:sy n="72" d="100"/>
        </p:scale>
        <p:origin x="-546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1A5BE-E20C-0C4D-A963-97B93AEF3A8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DCC3B-977B-F245-B19F-3C58958D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0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Palpate – place in slight 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0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Trick movement – </a:t>
            </a:r>
            <a:r>
              <a:rPr lang="en-US" dirty="0" err="1"/>
              <a:t>ext</a:t>
            </a:r>
            <a:r>
              <a:rPr lang="en-US" dirty="0"/>
              <a:t> rot, and then using long head biceps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37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Dynamic winging – due to serratus ant weakness or paralysis (long thoracic </a:t>
            </a:r>
            <a:r>
              <a:rPr lang="en-US" dirty="0" err="1"/>
              <a:t>nn</a:t>
            </a:r>
            <a:r>
              <a:rPr lang="en-US" dirty="0"/>
              <a:t>), </a:t>
            </a:r>
            <a:r>
              <a:rPr lang="en-US" dirty="0" err="1"/>
              <a:t>scaps</a:t>
            </a:r>
            <a:r>
              <a:rPr lang="en-US" dirty="0"/>
              <a:t> move closer towards spine and inferior angle downwardly rotates, rhomboid weakness, trap weakness/paralysis </a:t>
            </a:r>
            <a:r>
              <a:rPr lang="en-US" dirty="0" err="1"/>
              <a:t>scaps</a:t>
            </a:r>
            <a:r>
              <a:rPr lang="en-US" dirty="0"/>
              <a:t> will move away from spine with upward rotation and depression</a:t>
            </a:r>
          </a:p>
          <a:p>
            <a:r>
              <a:rPr lang="en-US" dirty="0"/>
              <a:t>Static – scoliosis</a:t>
            </a:r>
          </a:p>
          <a:p>
            <a:r>
              <a:rPr lang="en-US" dirty="0" err="1"/>
              <a:t>Sprengel’s</a:t>
            </a:r>
            <a:r>
              <a:rPr lang="en-US" dirty="0"/>
              <a:t> congenital, one smaller </a:t>
            </a:r>
            <a:r>
              <a:rPr lang="en-US" dirty="0" err="1"/>
              <a:t>scap</a:t>
            </a:r>
            <a:r>
              <a:rPr lang="en-US" dirty="0"/>
              <a:t>, </a:t>
            </a:r>
            <a:r>
              <a:rPr lang="en-US" dirty="0" err="1"/>
              <a:t>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43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Trick movements – </a:t>
            </a:r>
            <a:r>
              <a:rPr lang="en-US" dirty="0" err="1"/>
              <a:t>fro</a:t>
            </a:r>
            <a:r>
              <a:rPr lang="en-US" dirty="0"/>
              <a:t> </a:t>
            </a:r>
            <a:r>
              <a:rPr lang="en-US" dirty="0" err="1"/>
              <a:t>sho</a:t>
            </a:r>
            <a:r>
              <a:rPr lang="en-US" dirty="0"/>
              <a:t> and SITS tendonitis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82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Aka - trochlear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08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Tendon – FCU</a:t>
            </a:r>
          </a:p>
          <a:p>
            <a:r>
              <a:rPr lang="en-US" dirty="0"/>
              <a:t>Ulnar 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17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Functional </a:t>
            </a:r>
            <a:r>
              <a:rPr lang="en-US" dirty="0" err="1"/>
              <a:t>pos</a:t>
            </a:r>
            <a:r>
              <a:rPr lang="en-US" dirty="0"/>
              <a:t> – 90 flexion, neutral, slight pronation – casting, ADL’s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47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 – OA – PIP</a:t>
            </a:r>
          </a:p>
          <a:p>
            <a:r>
              <a:rPr lang="en-US" dirty="0"/>
              <a:t>B –  - RA - DIP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DCC3B-977B-F245-B19F-3C58958DDF1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6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11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05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48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1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4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6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2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59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31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4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1BE1B-8566-404F-9753-9774F62E0E9D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15C6-F5F1-C04C-A490-3608DD1C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810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D8E306-0C2D-4A47-9C5F-718B997E9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Review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502B25-BB6F-A540-8715-FBC271736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8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F1463DE-EC76-4E40-B0C6-3436BD7B3F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Shoulder Girdle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32EB40D7-7422-FF45-B9B5-615016C521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6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028AEE-34DF-BC48-BC54-995B031E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EBB7FE-972E-E740-B0C0-F618F5D43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Humerus</a:t>
            </a:r>
            <a:endParaRPr lang="en-US" dirty="0"/>
          </a:p>
          <a:p>
            <a:r>
              <a:rPr lang="en-US" dirty="0"/>
              <a:t>Scapula</a:t>
            </a:r>
          </a:p>
          <a:p>
            <a:r>
              <a:rPr lang="en-US" dirty="0"/>
              <a:t>Clavicle</a:t>
            </a:r>
          </a:p>
          <a:p>
            <a:r>
              <a:rPr lang="en-US" dirty="0"/>
              <a:t>Sternum</a:t>
            </a:r>
          </a:p>
        </p:txBody>
      </p:sp>
    </p:spTree>
    <p:extLst>
      <p:ext uri="{BB962C8B-B14F-4D97-AF65-F5344CB8AC3E}">
        <p14:creationId xmlns:p14="http://schemas.microsoft.com/office/powerpoint/2010/main" val="36406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63AD9F-6344-C34D-B39A-E7761728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E3818F1-C2F0-BA4B-ADA9-B94A71BDA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9048" y="365125"/>
            <a:ext cx="5264515" cy="645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1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CCD691-3938-DF4B-92C0-CDF1CC459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Glenhumeral</a:t>
            </a:r>
            <a:r>
              <a:rPr lang="en-US" dirty="0"/>
              <a:t>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78D2D7-F6D1-3844-BDA4-CBA4DC7D5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glenoid fossa of the scapula and the head of the </a:t>
            </a:r>
            <a:r>
              <a:rPr lang="en-US" dirty="0" err="1"/>
              <a:t>humerus</a:t>
            </a:r>
            <a:endParaRPr lang="en-US" dirty="0"/>
          </a:p>
          <a:p>
            <a:r>
              <a:rPr lang="en-US" dirty="0"/>
              <a:t>F – diarthrotic, multiaxial</a:t>
            </a:r>
          </a:p>
          <a:p>
            <a:r>
              <a:rPr lang="en-US" dirty="0"/>
              <a:t>S – synovial, ball &amp; socket</a:t>
            </a:r>
          </a:p>
          <a:p>
            <a:r>
              <a:rPr lang="en-US" dirty="0"/>
              <a:t>Capsular pattern – lateral rotation, abduction, medial rotation</a:t>
            </a:r>
          </a:p>
          <a:p>
            <a:r>
              <a:rPr lang="en-US" dirty="0"/>
              <a:t>Compromises stability for mobility</a:t>
            </a:r>
          </a:p>
          <a:p>
            <a:r>
              <a:rPr lang="en-US" dirty="0"/>
              <a:t>Heavily relies on muscles and </a:t>
            </a:r>
            <a:r>
              <a:rPr lang="en-US" dirty="0" err="1"/>
              <a:t>ligs</a:t>
            </a:r>
            <a:r>
              <a:rPr lang="en-US" dirty="0"/>
              <a:t> to create stability</a:t>
            </a:r>
          </a:p>
        </p:txBody>
      </p:sp>
    </p:spTree>
    <p:extLst>
      <p:ext uri="{BB962C8B-B14F-4D97-AF65-F5344CB8AC3E}">
        <p14:creationId xmlns:p14="http://schemas.microsoft.com/office/powerpoint/2010/main" val="57511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8BFA11-A115-3340-82EC-8EAE4CC09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EF5AD78-1AF8-B940-BD8B-784DAB2C9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6754" y="744902"/>
            <a:ext cx="5970155" cy="513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57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7384BF-8E59-2F46-8D7A-619D7BBD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Acromioclavicular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7ABD60-85B9-794D-95FD-89DB47A51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of the acromion process of the scapula and the lateral – acromial end of the clavicle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plane/gliding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476C4D4-4A02-0A40-ABFC-93589F1E3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783" y="2560421"/>
            <a:ext cx="3951215" cy="395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8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A15CA1-8371-0A4E-9BF1-5EEBE84E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Sternoclavicular Joint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B4656EB-D5A9-D84A-81B6-3568A6680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medial (sternal) end of the clavicle, and the manubrium of the sternum</a:t>
            </a:r>
          </a:p>
          <a:p>
            <a:r>
              <a:rPr lang="en-US" dirty="0"/>
              <a:t>F – diarthrotic, biaxial</a:t>
            </a:r>
          </a:p>
          <a:p>
            <a:r>
              <a:rPr lang="en-US" dirty="0"/>
              <a:t>S – synovial, ellipsoid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B5BEBE7-C944-4B4D-A505-9EFFE679C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441" y="3289300"/>
            <a:ext cx="72009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4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32F338-DF3C-9E44-A14C-3CFB5B9D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Coracoclavicular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47B1EE-E222-A740-B830-078A67818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rare anomalous joint occasionally found between the coracoid process of scapula and the conoid tubercle of clavicle</a:t>
            </a:r>
          </a:p>
          <a:p>
            <a:r>
              <a:rPr lang="en-CA" dirty="0"/>
              <a:t>F – amphiarthrotic</a:t>
            </a:r>
          </a:p>
          <a:p>
            <a:r>
              <a:rPr lang="en-CA" dirty="0"/>
              <a:t>S – synovial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065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6E47E8-8BE2-0C43-89EF-84BE908C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Scapulothoracic Articulation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2AE070-3188-BE44-84D5-DAE7C1F31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 true joint</a:t>
            </a:r>
          </a:p>
          <a:p>
            <a:r>
              <a:rPr lang="en-US" dirty="0"/>
              <a:t>HOWEVER…</a:t>
            </a:r>
          </a:p>
          <a:p>
            <a:r>
              <a:rPr lang="en-US" dirty="0"/>
              <a:t>Proper movement is required to have full ROM of the GH and shoulder girdle</a:t>
            </a:r>
          </a:p>
        </p:txBody>
      </p:sp>
    </p:spTree>
    <p:extLst>
      <p:ext uri="{BB962C8B-B14F-4D97-AF65-F5344CB8AC3E}">
        <p14:creationId xmlns:p14="http://schemas.microsoft.com/office/powerpoint/2010/main" val="411064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596819E8-D322-E349-A194-C17B5A616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C748B36-5683-FA4C-B0C5-5EB053E36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706091" cy="4351338"/>
          </a:xfrm>
        </p:spPr>
        <p:txBody>
          <a:bodyPr/>
          <a:lstStyle/>
          <a:p>
            <a:r>
              <a:rPr lang="en-US" dirty="0"/>
              <a:t>Acromioclavicular</a:t>
            </a:r>
          </a:p>
          <a:p>
            <a:r>
              <a:rPr lang="en-US" dirty="0"/>
              <a:t>Coracoclavicular</a:t>
            </a:r>
          </a:p>
          <a:p>
            <a:r>
              <a:rPr lang="en-US" dirty="0"/>
              <a:t>Coracoacromial</a:t>
            </a:r>
          </a:p>
          <a:p>
            <a:r>
              <a:rPr lang="en-US" dirty="0"/>
              <a:t>Coracohumeral</a:t>
            </a:r>
          </a:p>
          <a:p>
            <a:r>
              <a:rPr lang="en-US" dirty="0" err="1"/>
              <a:t>Glenohumeral</a:t>
            </a:r>
            <a:endParaRPr lang="en-US" dirty="0"/>
          </a:p>
          <a:p>
            <a:r>
              <a:rPr lang="en-US" dirty="0"/>
              <a:t>Transverse Humeral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189F3DE4-DFFC-9E4D-B929-A71D6256D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45527" y="1825625"/>
            <a:ext cx="7308273" cy="4351338"/>
          </a:xfrm>
        </p:spPr>
        <p:txBody>
          <a:bodyPr/>
          <a:lstStyle/>
          <a:p>
            <a:r>
              <a:rPr lang="en-US" dirty="0"/>
              <a:t>Stabilizes/prevents AC separation</a:t>
            </a:r>
          </a:p>
          <a:p>
            <a:r>
              <a:rPr lang="en-US" dirty="0"/>
              <a:t>2 </a:t>
            </a:r>
            <a:r>
              <a:rPr lang="en-US" dirty="0" err="1"/>
              <a:t>ligs</a:t>
            </a:r>
            <a:r>
              <a:rPr lang="en-US" dirty="0"/>
              <a:t> – Medial – Conoid, Lateral – trapezoid</a:t>
            </a:r>
          </a:p>
          <a:p>
            <a:r>
              <a:rPr lang="en-US" dirty="0"/>
              <a:t>Supraspinatus tendon runs beneath</a:t>
            </a:r>
          </a:p>
          <a:p>
            <a:r>
              <a:rPr lang="en-US" dirty="0"/>
              <a:t>Supports anterior aspect of the shoulder</a:t>
            </a:r>
          </a:p>
        </p:txBody>
      </p:sp>
    </p:spTree>
    <p:extLst>
      <p:ext uri="{BB962C8B-B14F-4D97-AF65-F5344CB8AC3E}">
        <p14:creationId xmlns:p14="http://schemas.microsoft.com/office/powerpoint/2010/main" val="211182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63C68E-FE9B-AB43-B365-D83A100C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AF4A7574-9553-7748-BDFB-5121DAC34F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9437" y="513644"/>
            <a:ext cx="11449954" cy="579825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915F8C-E2AC-C744-BEB3-C1521FF604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41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FD4CF0-4D77-BE4B-9BD1-09632A842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Bursae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778289-7112-414C-A765-5B31B6514B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Subacromial </a:t>
            </a:r>
          </a:p>
          <a:p>
            <a:pPr lvl="1"/>
            <a:r>
              <a:rPr lang="en-US" dirty="0"/>
              <a:t>Located beneath the acromion process and tendon of supraspinatus</a:t>
            </a:r>
          </a:p>
          <a:p>
            <a:r>
              <a:rPr lang="en-US" dirty="0">
                <a:solidFill>
                  <a:srgbClr val="FFFF00"/>
                </a:solidFill>
              </a:rPr>
              <a:t>Subdeltoid</a:t>
            </a:r>
          </a:p>
          <a:p>
            <a:pPr lvl="1"/>
            <a:r>
              <a:rPr lang="en-US" dirty="0"/>
              <a:t>Between deltoid and the </a:t>
            </a:r>
            <a:r>
              <a:rPr lang="en-US" dirty="0" err="1"/>
              <a:t>humerus</a:t>
            </a:r>
            <a:endParaRPr lang="en-US" dirty="0"/>
          </a:p>
          <a:p>
            <a:r>
              <a:rPr lang="en-US" dirty="0"/>
              <a:t>IF the 2 above are inflamed, </a:t>
            </a:r>
            <a:r>
              <a:rPr lang="en-US" dirty="0" err="1"/>
              <a:t>aBduction</a:t>
            </a:r>
            <a:r>
              <a:rPr lang="en-US" dirty="0"/>
              <a:t> is limited and painful</a:t>
            </a:r>
          </a:p>
          <a:p>
            <a:r>
              <a:rPr lang="en-US" dirty="0"/>
              <a:t>How would you palpate these if inflamed?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28A9659-FDB5-B841-9524-358C16377D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Subscapular</a:t>
            </a:r>
          </a:p>
          <a:p>
            <a:pPr lvl="1"/>
            <a:r>
              <a:rPr lang="en-US" dirty="0"/>
              <a:t>Lies b/w subscapularis and fossa</a:t>
            </a:r>
          </a:p>
          <a:p>
            <a:pPr lvl="1"/>
            <a:r>
              <a:rPr lang="en-US" dirty="0"/>
              <a:t>Not easily palpable</a:t>
            </a:r>
          </a:p>
          <a:p>
            <a:r>
              <a:rPr lang="en-US" dirty="0" err="1">
                <a:solidFill>
                  <a:srgbClr val="FFFF00"/>
                </a:solidFill>
              </a:rPr>
              <a:t>Subcoracoid</a:t>
            </a:r>
            <a:endParaRPr lang="en-US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Lateral </a:t>
            </a:r>
            <a:r>
              <a:rPr lang="en-US" dirty="0" err="1"/>
              <a:t>roation</a:t>
            </a:r>
            <a:r>
              <a:rPr lang="en-US" dirty="0"/>
              <a:t> painful if inflamed</a:t>
            </a:r>
          </a:p>
        </p:txBody>
      </p:sp>
    </p:spTree>
    <p:extLst>
      <p:ext uri="{BB962C8B-B14F-4D97-AF65-F5344CB8AC3E}">
        <p14:creationId xmlns:p14="http://schemas.microsoft.com/office/powerpoint/2010/main" val="410582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8570EA-47E9-6244-A243-6356ABC25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D13D78C-48BD-7645-BBFD-5CE09C4D20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67213" y="365125"/>
            <a:ext cx="7547841" cy="634634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12FFF0D-DF05-FC44-9E6E-0722400FB4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77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35A940D1-7C71-544F-8A58-62794FB0F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Movements and muscles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4E7583A-F0CF-D843-92A4-ED76E16DE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20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DB7B3CE7-BD88-1645-9199-5CEB0F446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4800"/>
            <a:ext cx="5181600" cy="6553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Flexion</a:t>
            </a:r>
          </a:p>
          <a:p>
            <a:pPr lvl="1"/>
            <a:r>
              <a:rPr lang="en-US" dirty="0"/>
              <a:t>Ant deltoid</a:t>
            </a:r>
          </a:p>
          <a:p>
            <a:pPr lvl="1"/>
            <a:r>
              <a:rPr lang="en-US" dirty="0"/>
              <a:t>Long head biceps</a:t>
            </a:r>
          </a:p>
          <a:p>
            <a:pPr lvl="1"/>
            <a:r>
              <a:rPr lang="en-US" dirty="0"/>
              <a:t>Coracobrachialis</a:t>
            </a:r>
          </a:p>
          <a:p>
            <a:pPr lvl="1"/>
            <a:r>
              <a:rPr lang="en-US" dirty="0"/>
              <a:t>Pec major (clavicular)</a:t>
            </a:r>
          </a:p>
          <a:p>
            <a:r>
              <a:rPr lang="en-US" dirty="0">
                <a:solidFill>
                  <a:srgbClr val="FFFF00"/>
                </a:solidFill>
              </a:rPr>
              <a:t>Extension</a:t>
            </a:r>
          </a:p>
          <a:p>
            <a:pPr lvl="1"/>
            <a:r>
              <a:rPr lang="en-US" dirty="0"/>
              <a:t>Post deltoid</a:t>
            </a:r>
          </a:p>
          <a:p>
            <a:pPr lvl="1"/>
            <a:r>
              <a:rPr lang="en-US" dirty="0"/>
              <a:t>Long head triceps</a:t>
            </a:r>
          </a:p>
          <a:p>
            <a:pPr lvl="1"/>
            <a:r>
              <a:rPr lang="en-US" dirty="0"/>
              <a:t>Pec major (sternal)</a:t>
            </a:r>
          </a:p>
          <a:p>
            <a:pPr lvl="1"/>
            <a:r>
              <a:rPr lang="en-US" dirty="0"/>
              <a:t>From a flexed </a:t>
            </a:r>
            <a:r>
              <a:rPr lang="en-US" dirty="0" err="1"/>
              <a:t>pos</a:t>
            </a:r>
            <a:r>
              <a:rPr lang="en-US" dirty="0"/>
              <a:t> – </a:t>
            </a:r>
            <a:r>
              <a:rPr lang="en-US" dirty="0" err="1"/>
              <a:t>lats</a:t>
            </a:r>
            <a:r>
              <a:rPr lang="en-US" dirty="0"/>
              <a:t>, </a:t>
            </a:r>
            <a:r>
              <a:rPr lang="en-US" dirty="0" err="1"/>
              <a:t>teres</a:t>
            </a:r>
            <a:r>
              <a:rPr lang="en-US" dirty="0"/>
              <a:t> major</a:t>
            </a:r>
          </a:p>
          <a:p>
            <a:r>
              <a:rPr lang="en-US" dirty="0">
                <a:solidFill>
                  <a:srgbClr val="FFFF00"/>
                </a:solidFill>
              </a:rPr>
              <a:t>Abduction</a:t>
            </a:r>
          </a:p>
          <a:p>
            <a:pPr lvl="1"/>
            <a:r>
              <a:rPr lang="en-US" dirty="0"/>
              <a:t>Mid deltoid</a:t>
            </a:r>
          </a:p>
          <a:p>
            <a:pPr lvl="1"/>
            <a:r>
              <a:rPr lang="en-US" dirty="0"/>
              <a:t>Supraspinatus (0-15 degrees)</a:t>
            </a:r>
          </a:p>
          <a:p>
            <a:pPr lvl="1"/>
            <a:r>
              <a:rPr lang="en-US" dirty="0"/>
              <a:t>Trick movement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FA3B58A-02D8-544D-9A42-D34B3C924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04800"/>
            <a:ext cx="5181600" cy="5872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Adduction</a:t>
            </a:r>
          </a:p>
          <a:p>
            <a:pPr lvl="1"/>
            <a:r>
              <a:rPr lang="en-US" dirty="0" err="1"/>
              <a:t>Lats</a:t>
            </a:r>
            <a:endParaRPr lang="en-US" dirty="0"/>
          </a:p>
          <a:p>
            <a:pPr lvl="1"/>
            <a:r>
              <a:rPr lang="en-US" dirty="0" err="1"/>
              <a:t>Teres</a:t>
            </a:r>
            <a:r>
              <a:rPr lang="en-US" dirty="0"/>
              <a:t> major</a:t>
            </a:r>
          </a:p>
          <a:p>
            <a:pPr lvl="1"/>
            <a:r>
              <a:rPr lang="en-US" dirty="0"/>
              <a:t>Coracobrachialis</a:t>
            </a:r>
          </a:p>
          <a:p>
            <a:pPr lvl="1"/>
            <a:r>
              <a:rPr lang="en-US" dirty="0"/>
              <a:t>Pec major</a:t>
            </a:r>
          </a:p>
          <a:p>
            <a:r>
              <a:rPr lang="en-US" dirty="0">
                <a:solidFill>
                  <a:srgbClr val="FFFF00"/>
                </a:solidFill>
              </a:rPr>
              <a:t>Med/</a:t>
            </a:r>
            <a:r>
              <a:rPr lang="en-US" dirty="0" err="1">
                <a:solidFill>
                  <a:srgbClr val="FFFF00"/>
                </a:solidFill>
              </a:rPr>
              <a:t>Int</a:t>
            </a:r>
            <a:r>
              <a:rPr lang="en-US" dirty="0">
                <a:solidFill>
                  <a:srgbClr val="FFFF00"/>
                </a:solidFill>
              </a:rPr>
              <a:t> Rotation</a:t>
            </a:r>
          </a:p>
          <a:p>
            <a:pPr lvl="1"/>
            <a:r>
              <a:rPr lang="en-US" dirty="0" err="1"/>
              <a:t>Lats</a:t>
            </a:r>
            <a:endParaRPr lang="en-US" dirty="0"/>
          </a:p>
          <a:p>
            <a:pPr lvl="1"/>
            <a:r>
              <a:rPr lang="en-US" dirty="0" err="1"/>
              <a:t>Teres</a:t>
            </a:r>
            <a:r>
              <a:rPr lang="en-US" dirty="0"/>
              <a:t> major</a:t>
            </a:r>
          </a:p>
          <a:p>
            <a:pPr lvl="1"/>
            <a:r>
              <a:rPr lang="en-US" dirty="0"/>
              <a:t>Subscapularis</a:t>
            </a:r>
          </a:p>
          <a:p>
            <a:pPr lvl="1"/>
            <a:r>
              <a:rPr lang="en-US" dirty="0"/>
              <a:t>Ant deltoid</a:t>
            </a:r>
          </a:p>
          <a:p>
            <a:pPr lvl="1"/>
            <a:r>
              <a:rPr lang="en-US" dirty="0"/>
              <a:t>Pec major</a:t>
            </a:r>
          </a:p>
          <a:p>
            <a:r>
              <a:rPr lang="en-US" dirty="0">
                <a:solidFill>
                  <a:srgbClr val="FFFF00"/>
                </a:solidFill>
              </a:rPr>
              <a:t>Lat/Ext Rotation</a:t>
            </a:r>
          </a:p>
          <a:p>
            <a:pPr lvl="1"/>
            <a:r>
              <a:rPr lang="en-US" dirty="0"/>
              <a:t>Infraspinatus</a:t>
            </a:r>
          </a:p>
          <a:p>
            <a:pPr lvl="1"/>
            <a:r>
              <a:rPr lang="en-US" dirty="0" err="1"/>
              <a:t>Teres</a:t>
            </a:r>
            <a:r>
              <a:rPr lang="en-US" dirty="0"/>
              <a:t> major</a:t>
            </a:r>
          </a:p>
        </p:txBody>
      </p:sp>
    </p:spTree>
    <p:extLst>
      <p:ext uri="{BB962C8B-B14F-4D97-AF65-F5344CB8AC3E}">
        <p14:creationId xmlns:p14="http://schemas.microsoft.com/office/powerpoint/2010/main" val="390432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74988E-40A8-8645-8DD2-CF86C389B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886691"/>
            <a:ext cx="5181600" cy="529027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Scapular Protraction</a:t>
            </a:r>
          </a:p>
          <a:p>
            <a:pPr lvl="1"/>
            <a:r>
              <a:rPr lang="en-US" dirty="0"/>
              <a:t>Pec minor</a:t>
            </a:r>
          </a:p>
          <a:p>
            <a:pPr lvl="1"/>
            <a:r>
              <a:rPr lang="en-US" dirty="0"/>
              <a:t>Serratus anterior</a:t>
            </a:r>
          </a:p>
          <a:p>
            <a:r>
              <a:rPr lang="en-US" dirty="0">
                <a:solidFill>
                  <a:srgbClr val="FFFF00"/>
                </a:solidFill>
              </a:rPr>
              <a:t>Scapular Retraction</a:t>
            </a:r>
          </a:p>
          <a:p>
            <a:pPr lvl="1"/>
            <a:r>
              <a:rPr lang="en-US" dirty="0"/>
              <a:t>Rhomboids</a:t>
            </a:r>
          </a:p>
          <a:p>
            <a:pPr lvl="1"/>
            <a:r>
              <a:rPr lang="en-US" dirty="0"/>
              <a:t>Mid traps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2CB5242-78C4-EB4C-9C84-5E901A141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86691"/>
            <a:ext cx="5181600" cy="5290272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</a:rPr>
              <a:t>Scap</a:t>
            </a:r>
            <a:r>
              <a:rPr lang="en-US" dirty="0">
                <a:solidFill>
                  <a:srgbClr val="FFFF00"/>
                </a:solidFill>
              </a:rPr>
              <a:t> Elevation</a:t>
            </a:r>
          </a:p>
          <a:p>
            <a:pPr lvl="1"/>
            <a:r>
              <a:rPr lang="en-US" dirty="0"/>
              <a:t>Upper traps</a:t>
            </a:r>
          </a:p>
          <a:p>
            <a:pPr lvl="1"/>
            <a:r>
              <a:rPr lang="en-US" dirty="0"/>
              <a:t>Rhomboids</a:t>
            </a:r>
          </a:p>
          <a:p>
            <a:pPr lvl="1"/>
            <a:r>
              <a:rPr lang="en-US" dirty="0" err="1"/>
              <a:t>Levator</a:t>
            </a:r>
            <a:r>
              <a:rPr lang="en-US" dirty="0"/>
              <a:t> </a:t>
            </a:r>
            <a:r>
              <a:rPr lang="en-US" dirty="0" err="1"/>
              <a:t>Scap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Scapular Depression</a:t>
            </a:r>
          </a:p>
          <a:p>
            <a:pPr lvl="1"/>
            <a:r>
              <a:rPr lang="en-US" dirty="0"/>
              <a:t>Pec minor</a:t>
            </a:r>
          </a:p>
          <a:p>
            <a:pPr lvl="1"/>
            <a:r>
              <a:rPr lang="en-US" dirty="0"/>
              <a:t>Serratus anterior</a:t>
            </a:r>
          </a:p>
          <a:p>
            <a:pPr lvl="1"/>
            <a:r>
              <a:rPr lang="en-US" dirty="0"/>
              <a:t>Lower traps</a:t>
            </a:r>
          </a:p>
          <a:p>
            <a:pPr lvl="1"/>
            <a:r>
              <a:rPr lang="en-US" dirty="0" err="1"/>
              <a:t>Lats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69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B02CFF35-3119-9847-B3DB-3D32F7AF9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D12B1D2-8A95-3E4A-83F8-340975BC5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Holding pattern</a:t>
            </a:r>
          </a:p>
          <a:p>
            <a:r>
              <a:rPr lang="en-US" dirty="0"/>
              <a:t>Previous injuries</a:t>
            </a:r>
          </a:p>
          <a:p>
            <a:r>
              <a:rPr lang="en-US" dirty="0"/>
              <a:t>Pain?</a:t>
            </a:r>
          </a:p>
          <a:p>
            <a:r>
              <a:rPr lang="en-US" dirty="0"/>
              <a:t>Rotator cuff tendonitis = </a:t>
            </a:r>
            <a:r>
              <a:rPr lang="en-US" dirty="0" err="1"/>
              <a:t>achey</a:t>
            </a:r>
            <a:r>
              <a:rPr lang="en-US" dirty="0"/>
              <a:t>, dull pain</a:t>
            </a:r>
          </a:p>
          <a:p>
            <a:r>
              <a:rPr lang="en-US" dirty="0"/>
              <a:t>Calcific tendonitis = hot and burning</a:t>
            </a:r>
          </a:p>
          <a:p>
            <a:r>
              <a:rPr lang="en-US" dirty="0"/>
              <a:t>Altered sensations</a:t>
            </a:r>
          </a:p>
        </p:txBody>
      </p:sp>
    </p:spTree>
    <p:extLst>
      <p:ext uri="{BB962C8B-B14F-4D97-AF65-F5344CB8AC3E}">
        <p14:creationId xmlns:p14="http://schemas.microsoft.com/office/powerpoint/2010/main" val="209331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BBACEA-FA18-C74C-8918-EA3B0C8E0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83BF57-202A-E24F-9EE6-1F434A9FE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Dominant side depressed</a:t>
            </a:r>
          </a:p>
          <a:p>
            <a:r>
              <a:rPr lang="en-US" dirty="0"/>
              <a:t>Sulcus Sign</a:t>
            </a:r>
          </a:p>
          <a:p>
            <a:r>
              <a:rPr lang="en-US" dirty="0"/>
              <a:t>Step Deformity</a:t>
            </a:r>
          </a:p>
          <a:p>
            <a:r>
              <a:rPr lang="en-US" dirty="0"/>
              <a:t>Scapular Winging</a:t>
            </a:r>
          </a:p>
          <a:p>
            <a:pPr lvl="1"/>
            <a:r>
              <a:rPr lang="en-US" dirty="0"/>
              <a:t>Dynamic movement</a:t>
            </a:r>
          </a:p>
          <a:p>
            <a:pPr lvl="1"/>
            <a:r>
              <a:rPr lang="en-US" dirty="0"/>
              <a:t>Static movement</a:t>
            </a:r>
          </a:p>
          <a:p>
            <a:r>
              <a:rPr lang="en-US" dirty="0" err="1"/>
              <a:t>Sprengel’s</a:t>
            </a:r>
            <a:r>
              <a:rPr lang="en-US" dirty="0"/>
              <a:t> Deformity</a:t>
            </a:r>
          </a:p>
        </p:txBody>
      </p:sp>
    </p:spTree>
    <p:extLst>
      <p:ext uri="{BB962C8B-B14F-4D97-AF65-F5344CB8AC3E}">
        <p14:creationId xmlns:p14="http://schemas.microsoft.com/office/powerpoint/2010/main" val="6453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51498995-2BD3-E847-B5A5-AEED68C7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Palpations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CEB75A0-D769-154A-AB5A-153108B4B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 your anatomy</a:t>
            </a:r>
          </a:p>
        </p:txBody>
      </p:sp>
    </p:spTree>
    <p:extLst>
      <p:ext uri="{BB962C8B-B14F-4D97-AF65-F5344CB8AC3E}">
        <p14:creationId xmlns:p14="http://schemas.microsoft.com/office/powerpoint/2010/main" val="842939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528875-C83D-604F-8DAD-50A732E1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</a:t>
            </a:r>
            <a:r>
              <a:rPr lang="en-US" dirty="0" err="1"/>
              <a:t>mov’t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D358DB-348C-AC46-8753-3AB355D56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88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5B3F0A3-3619-5145-92AD-E4C052592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49382"/>
            <a:ext cx="10882745" cy="6608618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</a:rPr>
              <a:t>Scapulo</a:t>
            </a:r>
            <a:r>
              <a:rPr lang="en-US" dirty="0">
                <a:solidFill>
                  <a:srgbClr val="FFFF00"/>
                </a:solidFill>
              </a:rPr>
              <a:t>-humeral rhythm</a:t>
            </a:r>
          </a:p>
          <a:p>
            <a:pPr lvl="1"/>
            <a:r>
              <a:rPr lang="en-US" dirty="0"/>
              <a:t>Abduction</a:t>
            </a:r>
          </a:p>
          <a:p>
            <a:pPr lvl="1"/>
            <a:r>
              <a:rPr lang="en-US" dirty="0"/>
              <a:t>2:1</a:t>
            </a:r>
          </a:p>
          <a:p>
            <a:pPr lvl="1"/>
            <a:r>
              <a:rPr lang="en-US" dirty="0"/>
              <a:t>180-120 of movement is from </a:t>
            </a:r>
            <a:r>
              <a:rPr lang="en-US" dirty="0" err="1"/>
              <a:t>humerus</a:t>
            </a:r>
            <a:endParaRPr lang="en-US" dirty="0"/>
          </a:p>
          <a:p>
            <a:pPr lvl="1"/>
            <a:r>
              <a:rPr lang="en-US" dirty="0"/>
              <a:t>60 of movement from </a:t>
            </a:r>
            <a:r>
              <a:rPr lang="en-US" dirty="0" err="1"/>
              <a:t>scap</a:t>
            </a:r>
            <a:endParaRPr lang="en-US" dirty="0"/>
          </a:p>
          <a:p>
            <a:pPr lvl="1"/>
            <a:r>
              <a:rPr lang="en-US" dirty="0"/>
              <a:t>Reverse</a:t>
            </a:r>
          </a:p>
          <a:p>
            <a:pPr lvl="1"/>
            <a:r>
              <a:rPr lang="en-US" dirty="0"/>
              <a:t>60 </a:t>
            </a:r>
            <a:r>
              <a:rPr lang="en-US" dirty="0" err="1"/>
              <a:t>humerus</a:t>
            </a:r>
            <a:endParaRPr lang="en-US" dirty="0"/>
          </a:p>
          <a:p>
            <a:pPr lvl="1"/>
            <a:r>
              <a:rPr lang="en-US" dirty="0"/>
              <a:t>120 </a:t>
            </a:r>
            <a:r>
              <a:rPr lang="en-US" dirty="0" err="1"/>
              <a:t>scap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Trick movements</a:t>
            </a:r>
          </a:p>
          <a:p>
            <a:pPr lvl="1"/>
            <a:r>
              <a:rPr lang="en-US" dirty="0"/>
              <a:t>Elevating shoulder to gain more range</a:t>
            </a:r>
          </a:p>
          <a:p>
            <a:pPr lvl="1"/>
            <a:r>
              <a:rPr lang="en-US" dirty="0"/>
              <a:t>What conditions?</a:t>
            </a:r>
          </a:p>
          <a:p>
            <a:r>
              <a:rPr lang="en-US" dirty="0">
                <a:solidFill>
                  <a:srgbClr val="FFFF00"/>
                </a:solidFill>
              </a:rPr>
              <a:t>Painful Arc</a:t>
            </a:r>
          </a:p>
          <a:p>
            <a:pPr lvl="1"/>
            <a:r>
              <a:rPr lang="en-US" dirty="0"/>
              <a:t>Abduction – P 60-100 – Indicating?</a:t>
            </a:r>
          </a:p>
          <a:p>
            <a:pPr lvl="1"/>
            <a:r>
              <a:rPr lang="en-US" dirty="0"/>
              <a:t>P at 120 – indicates?</a:t>
            </a:r>
          </a:p>
          <a:p>
            <a:r>
              <a:rPr lang="en-US" dirty="0" err="1">
                <a:solidFill>
                  <a:srgbClr val="FFFF00"/>
                </a:solidFill>
              </a:rPr>
              <a:t>Appley’s</a:t>
            </a:r>
            <a:r>
              <a:rPr lang="en-US" dirty="0">
                <a:solidFill>
                  <a:srgbClr val="FFFF00"/>
                </a:solidFill>
              </a:rPr>
              <a:t> Scratch </a:t>
            </a:r>
            <a:r>
              <a:rPr lang="en-US" dirty="0"/>
              <a:t>– combines what movements?</a:t>
            </a:r>
          </a:p>
        </p:txBody>
      </p:sp>
    </p:spTree>
    <p:extLst>
      <p:ext uri="{BB962C8B-B14F-4D97-AF65-F5344CB8AC3E}">
        <p14:creationId xmlns:p14="http://schemas.microsoft.com/office/powerpoint/2010/main" val="26772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F5655FC-50CE-164E-8D3F-A4AEAB61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 and Special Tests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CE3783C-CDDC-0041-8FD7-C8BFF6024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 your anatomy and conditions!</a:t>
            </a:r>
          </a:p>
        </p:txBody>
      </p:sp>
    </p:spTree>
    <p:extLst>
      <p:ext uri="{BB962C8B-B14F-4D97-AF65-F5344CB8AC3E}">
        <p14:creationId xmlns:p14="http://schemas.microsoft.com/office/powerpoint/2010/main" val="563480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3B7F0DC-9308-BE4A-B65D-1570578A2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tests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8944D73-0E4E-DC49-96BA-F765B27CEE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Anterior Instability</a:t>
            </a:r>
          </a:p>
          <a:p>
            <a:r>
              <a:rPr lang="en-US" dirty="0"/>
              <a:t>Posterior Instability</a:t>
            </a:r>
          </a:p>
          <a:p>
            <a:r>
              <a:rPr lang="en-US" dirty="0"/>
              <a:t>Inferior / Multidirectional Instability</a:t>
            </a:r>
          </a:p>
          <a:p>
            <a:r>
              <a:rPr lang="en-US" dirty="0"/>
              <a:t>Labral tears</a:t>
            </a:r>
          </a:p>
          <a:p>
            <a:r>
              <a:rPr lang="en-US" dirty="0"/>
              <a:t>Muscle/tendon pathology</a:t>
            </a:r>
          </a:p>
          <a:p>
            <a:r>
              <a:rPr lang="en-US" dirty="0" err="1"/>
              <a:t>Impingment</a:t>
            </a:r>
            <a:endParaRPr lang="en-US" dirty="0"/>
          </a:p>
          <a:p>
            <a:r>
              <a:rPr lang="en-US" dirty="0"/>
              <a:t>TOS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25C65C1-B128-AD45-9248-A823F3E4AC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BBCCD0-D460-874A-9BF6-FFEF796BA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86D9ED-4040-3B4F-BCEB-D90621F13B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TOS (825)</a:t>
            </a:r>
          </a:p>
          <a:p>
            <a:r>
              <a:rPr lang="en-US" dirty="0"/>
              <a:t>SITS tendinitis/tear (433)</a:t>
            </a:r>
          </a:p>
          <a:p>
            <a:r>
              <a:rPr lang="en-US" dirty="0" err="1"/>
              <a:t>Bipital</a:t>
            </a:r>
            <a:r>
              <a:rPr lang="en-US" dirty="0"/>
              <a:t> Tendonitis (434)</a:t>
            </a:r>
          </a:p>
          <a:p>
            <a:r>
              <a:rPr lang="en-US" dirty="0"/>
              <a:t>Adhesive capsulitis (457)</a:t>
            </a:r>
          </a:p>
          <a:p>
            <a:r>
              <a:rPr lang="en-US" dirty="0"/>
              <a:t>Dislocations (339)</a:t>
            </a:r>
          </a:p>
          <a:p>
            <a:r>
              <a:rPr lang="en-US" dirty="0" err="1"/>
              <a:t>Instabilites</a:t>
            </a:r>
            <a:endParaRPr lang="en-US" dirty="0"/>
          </a:p>
          <a:p>
            <a:r>
              <a:rPr lang="en-US" dirty="0"/>
              <a:t>Sprain/strain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4A8D76B-242D-4E48-AA76-4041F0B520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6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FADEECDE-9E09-A44B-B570-ECC26796B4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Elbow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A758E54B-810D-0E45-B1D0-2BFD62A8F1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70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AF253-FCF7-8A49-B3A1-78B8BDBA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7C39ED-FB9F-7549-BDF8-142B38A6B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Humerus</a:t>
            </a:r>
            <a:endParaRPr lang="en-US" dirty="0"/>
          </a:p>
          <a:p>
            <a:r>
              <a:rPr lang="en-US" dirty="0"/>
              <a:t>Ulna</a:t>
            </a:r>
          </a:p>
          <a:p>
            <a:r>
              <a:rPr lang="en-US" dirty="0"/>
              <a:t>Radius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EE375FC-030E-864C-A364-3E9BB444C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509" y="842963"/>
            <a:ext cx="6350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54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6589E4-C098-5643-86C9-5B04F68CE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Ulnohumeral</a:t>
            </a:r>
            <a:r>
              <a:rPr lang="en-US" dirty="0"/>
              <a:t>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369517-ECF7-CA46-A359-3BF6309A5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 elbow joint</a:t>
            </a:r>
          </a:p>
          <a:p>
            <a:r>
              <a:rPr lang="en-US" dirty="0"/>
              <a:t>Aka?</a:t>
            </a:r>
          </a:p>
          <a:p>
            <a:r>
              <a:rPr lang="en-US" dirty="0"/>
              <a:t>Articulation between the trochlea of the </a:t>
            </a:r>
            <a:r>
              <a:rPr lang="en-US" dirty="0" err="1"/>
              <a:t>humerus</a:t>
            </a:r>
            <a:r>
              <a:rPr lang="en-US" dirty="0"/>
              <a:t> and the trochlear notch of the ulna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hinge</a:t>
            </a:r>
          </a:p>
        </p:txBody>
      </p:sp>
    </p:spTree>
    <p:extLst>
      <p:ext uri="{BB962C8B-B14F-4D97-AF65-F5344CB8AC3E}">
        <p14:creationId xmlns:p14="http://schemas.microsoft.com/office/powerpoint/2010/main" val="3068508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C251E6-68F0-0942-A5EE-ECE4C37BA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Radiohumeral</a:t>
            </a:r>
            <a:r>
              <a:rPr lang="en-US" dirty="0"/>
              <a:t>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AF7AA4-EDE8-C04C-B7BA-765B6B141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radial head on the capitulum of the </a:t>
            </a:r>
            <a:r>
              <a:rPr lang="en-US" dirty="0" err="1"/>
              <a:t>humerus</a:t>
            </a:r>
            <a:endParaRPr lang="en-US" dirty="0"/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hinge</a:t>
            </a:r>
          </a:p>
        </p:txBody>
      </p:sp>
    </p:spTree>
    <p:extLst>
      <p:ext uri="{BB962C8B-B14F-4D97-AF65-F5344CB8AC3E}">
        <p14:creationId xmlns:p14="http://schemas.microsoft.com/office/powerpoint/2010/main" val="3288496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595C66-4E76-9D4D-B621-AE10B78A3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C28BED0-F0BB-EC41-8B6D-77B200F34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8414" y="365125"/>
            <a:ext cx="5365986" cy="644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06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8710EB-8132-6C4A-8FD5-4105E42C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Superior/Proximal Radioulnar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DC9443-EAC7-7045-BAA1-BCB885F8D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Articular surfaces of the Radial head (held in place by which ligament?) pivots in the radial notch of the ulna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pivot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900CFA-48A2-0748-9E2A-BFEA82373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2908877"/>
            <a:ext cx="63500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81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67D22B-70EF-EA46-8BA7-E7570E4C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Radioulnar Articulation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29C14D-B40F-2341-89C9-326A682DC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radius and ulna, and the interosseous membrane</a:t>
            </a:r>
          </a:p>
          <a:p>
            <a:r>
              <a:rPr lang="en-US" dirty="0"/>
              <a:t>Prevents displacement of the radius from the ulna if the radius is pushed </a:t>
            </a:r>
            <a:r>
              <a:rPr lang="en-US" dirty="0">
                <a:solidFill>
                  <a:srgbClr val="FFFF00"/>
                </a:solidFill>
              </a:rPr>
              <a:t>proximally</a:t>
            </a:r>
          </a:p>
          <a:p>
            <a:r>
              <a:rPr lang="en-US" dirty="0">
                <a:solidFill>
                  <a:srgbClr val="FFFF00"/>
                </a:solidFill>
              </a:rPr>
              <a:t>Oblique cord – </a:t>
            </a:r>
            <a:r>
              <a:rPr lang="en-US" dirty="0"/>
              <a:t>runs from the ulnar tuberosity to just below the radial tuberosity</a:t>
            </a:r>
          </a:p>
          <a:p>
            <a:r>
              <a:rPr lang="en-US" dirty="0"/>
              <a:t>Prevents pulling of the radius  </a:t>
            </a:r>
            <a:r>
              <a:rPr lang="en-US" dirty="0">
                <a:solidFill>
                  <a:srgbClr val="FFFF00"/>
                </a:solidFill>
              </a:rPr>
              <a:t>distally</a:t>
            </a:r>
          </a:p>
        </p:txBody>
      </p:sp>
    </p:spTree>
    <p:extLst>
      <p:ext uri="{BB962C8B-B14F-4D97-AF65-F5344CB8AC3E}">
        <p14:creationId xmlns:p14="http://schemas.microsoft.com/office/powerpoint/2010/main" val="906475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4E0340-2B56-704D-9CEA-5CBF8433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630F943-1ADE-2E4D-A6FB-6AF229ED8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8890" y="0"/>
            <a:ext cx="7333655" cy="651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17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35088DA-12F0-D849-8237-BE969AB9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602AC2E-645F-9242-BFF8-E9DDEDF7E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71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810C521-8E33-774C-8F9A-FA4D6CC7A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Ulnar/Medial Collateral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B19C665-4E0B-764C-8000-B2AB61238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Fan shaped</a:t>
            </a:r>
          </a:p>
          <a:p>
            <a:r>
              <a:rPr lang="en-US" dirty="0"/>
              <a:t>Runs from the medial epicondyle of the </a:t>
            </a:r>
            <a:r>
              <a:rPr lang="en-US" dirty="0" err="1"/>
              <a:t>humerus</a:t>
            </a:r>
            <a:r>
              <a:rPr lang="en-US" dirty="0"/>
              <a:t> to the proximal ulna</a:t>
            </a:r>
          </a:p>
          <a:p>
            <a:r>
              <a:rPr lang="en-US" dirty="0"/>
              <a:t>Prevents</a:t>
            </a:r>
          </a:p>
          <a:p>
            <a:r>
              <a:rPr lang="en-US" dirty="0"/>
              <a:t>VALGUS stress on the elbow</a:t>
            </a:r>
          </a:p>
          <a:p>
            <a:r>
              <a:rPr lang="en-US" dirty="0"/>
              <a:t>MCL along with which tendon ? Creates the cubital tunnel?</a:t>
            </a:r>
          </a:p>
          <a:p>
            <a:r>
              <a:rPr lang="en-US" dirty="0"/>
              <a:t>Which nerve travels through the cubital tunnel</a:t>
            </a:r>
          </a:p>
        </p:txBody>
      </p:sp>
    </p:spTree>
    <p:extLst>
      <p:ext uri="{BB962C8B-B14F-4D97-AF65-F5344CB8AC3E}">
        <p14:creationId xmlns:p14="http://schemas.microsoft.com/office/powerpoint/2010/main" val="209061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3FD8DD-0B5E-D943-9DBA-3E228485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Radial/Lateral Collateral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C54554-6A64-DB41-9096-1DF16AF6A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Lateral epicondyle of the </a:t>
            </a:r>
            <a:r>
              <a:rPr lang="en-US" dirty="0" err="1"/>
              <a:t>humerus</a:t>
            </a:r>
            <a:r>
              <a:rPr lang="en-US" dirty="0"/>
              <a:t> to the annular ligament</a:t>
            </a:r>
          </a:p>
          <a:p>
            <a:r>
              <a:rPr lang="en-US" dirty="0"/>
              <a:t>Prevents?</a:t>
            </a:r>
          </a:p>
          <a:p>
            <a:r>
              <a:rPr lang="en-US" dirty="0"/>
              <a:t>Varus stress on the elbow</a:t>
            </a:r>
          </a:p>
        </p:txBody>
      </p:sp>
    </p:spTree>
    <p:extLst>
      <p:ext uri="{BB962C8B-B14F-4D97-AF65-F5344CB8AC3E}">
        <p14:creationId xmlns:p14="http://schemas.microsoft.com/office/powerpoint/2010/main" val="135763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953AF4-89E0-A44D-A156-F31920F81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290"/>
            <a:ext cx="10515600" cy="881784"/>
          </a:xfrm>
        </p:spPr>
        <p:txBody>
          <a:bodyPr/>
          <a:lstStyle/>
          <a:p>
            <a:r>
              <a:rPr lang="en-US" dirty="0"/>
              <a:t>Annular Ligament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6AB4D5-DC86-B747-B6CB-8BEB0F6DB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6074"/>
            <a:ext cx="10515600" cy="5040889"/>
          </a:xfrm>
        </p:spPr>
        <p:txBody>
          <a:bodyPr/>
          <a:lstStyle/>
          <a:p>
            <a:r>
              <a:rPr lang="en-US" dirty="0"/>
              <a:t>Radial notch of the ulna and wraps around the head of the radius</a:t>
            </a:r>
          </a:p>
          <a:p>
            <a:r>
              <a:rPr lang="en-US" dirty="0"/>
              <a:t>Purpose?</a:t>
            </a:r>
          </a:p>
          <a:p>
            <a:r>
              <a:rPr lang="en-US" dirty="0"/>
              <a:t>Prevents displacement of the radial 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D01CEBD-E63D-E64D-9148-3B7330776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157" y="1745672"/>
            <a:ext cx="4632980" cy="48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9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D8C1A33-7A2C-7345-B16D-98E415144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Bursa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7EC95B8-BD74-BB4D-877B-9A6097B54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Olecronon</a:t>
            </a:r>
            <a:r>
              <a:rPr lang="en-US" sz="3600" dirty="0"/>
              <a:t> Bursa</a:t>
            </a:r>
          </a:p>
        </p:txBody>
      </p:sp>
    </p:spTree>
    <p:extLst>
      <p:ext uri="{BB962C8B-B14F-4D97-AF65-F5344CB8AC3E}">
        <p14:creationId xmlns:p14="http://schemas.microsoft.com/office/powerpoint/2010/main" val="427795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88E616-E107-8F40-B4E1-D5BB33A43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Movements and the Muscles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0313C76-CE2C-4E41-8D94-EDB3EE73D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181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A8DFC6F-9E5B-654C-9B82-AF5F63BDD9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81891"/>
            <a:ext cx="5181600" cy="559507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Flexion</a:t>
            </a:r>
          </a:p>
          <a:p>
            <a:pPr lvl="1"/>
            <a:r>
              <a:rPr lang="en-US" dirty="0"/>
              <a:t>Brachialis</a:t>
            </a:r>
          </a:p>
          <a:p>
            <a:pPr lvl="1"/>
            <a:r>
              <a:rPr lang="en-US" dirty="0"/>
              <a:t>Biceps </a:t>
            </a:r>
            <a:r>
              <a:rPr lang="en-US" dirty="0" err="1"/>
              <a:t>brachii</a:t>
            </a:r>
            <a:endParaRPr lang="en-US" dirty="0"/>
          </a:p>
          <a:p>
            <a:pPr lvl="1"/>
            <a:r>
              <a:rPr lang="en-US" dirty="0"/>
              <a:t>*any forearm flexor that originates at the medial epicondyle</a:t>
            </a:r>
          </a:p>
          <a:p>
            <a:r>
              <a:rPr lang="en-US" dirty="0">
                <a:solidFill>
                  <a:srgbClr val="FFFF00"/>
                </a:solidFill>
              </a:rPr>
              <a:t>Extension</a:t>
            </a:r>
          </a:p>
          <a:p>
            <a:pPr lvl="1"/>
            <a:r>
              <a:rPr lang="en-US" dirty="0"/>
              <a:t>Triceps</a:t>
            </a:r>
          </a:p>
          <a:p>
            <a:pPr lvl="1"/>
            <a:r>
              <a:rPr lang="en-US" dirty="0"/>
              <a:t>Anconeus</a:t>
            </a:r>
          </a:p>
          <a:p>
            <a:pPr lvl="1"/>
            <a:r>
              <a:rPr lang="en-US" dirty="0"/>
              <a:t>*any forearms extensor originating at the lateral epicondyle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5899E24-3734-0947-A45C-7995A1789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81891"/>
            <a:ext cx="5181600" cy="559507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Pronation</a:t>
            </a:r>
          </a:p>
          <a:p>
            <a:pPr lvl="1"/>
            <a:r>
              <a:rPr lang="en-US" dirty="0"/>
              <a:t>Pronator </a:t>
            </a:r>
            <a:r>
              <a:rPr lang="en-US" dirty="0" err="1"/>
              <a:t>teres</a:t>
            </a:r>
            <a:endParaRPr lang="en-US" dirty="0"/>
          </a:p>
          <a:p>
            <a:pPr lvl="1"/>
            <a:r>
              <a:rPr lang="en-US" dirty="0"/>
              <a:t>Pronator quadratus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Supination</a:t>
            </a:r>
          </a:p>
          <a:p>
            <a:pPr lvl="1"/>
            <a:r>
              <a:rPr lang="en-US" dirty="0"/>
              <a:t>Supinator</a:t>
            </a:r>
          </a:p>
          <a:p>
            <a:pPr lvl="1"/>
            <a:r>
              <a:rPr lang="en-US" dirty="0"/>
              <a:t>Biceps </a:t>
            </a:r>
            <a:r>
              <a:rPr lang="en-US" dirty="0" err="1"/>
              <a:t>brachii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8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B7C7A2-C9F1-A443-9E7A-BD0EAA6D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B6D3C4-07E5-E646-B2FD-2621A17358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Occupation</a:t>
            </a:r>
          </a:p>
          <a:p>
            <a:r>
              <a:rPr lang="en-US" dirty="0"/>
              <a:t>Hobbies</a:t>
            </a:r>
          </a:p>
          <a:p>
            <a:r>
              <a:rPr lang="en-US" dirty="0"/>
              <a:t>MOI</a:t>
            </a:r>
          </a:p>
          <a:p>
            <a:r>
              <a:rPr lang="en-US" dirty="0"/>
              <a:t>“pop”</a:t>
            </a:r>
          </a:p>
          <a:p>
            <a:pPr lvl="1"/>
            <a:r>
              <a:rPr lang="en-US" dirty="0"/>
              <a:t>Would indicate?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14518D-4E42-F94F-8220-8267C65494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7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74FE3A19-812D-BC42-B976-F69527384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Observations/Palpations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A07D38C-6449-234B-B8DF-908735990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Dominant forearm is larger</a:t>
            </a:r>
          </a:p>
          <a:p>
            <a:r>
              <a:rPr lang="en-US" dirty="0"/>
              <a:t>Carrying angle</a:t>
            </a:r>
          </a:p>
          <a:p>
            <a:pPr lvl="1"/>
            <a:r>
              <a:rPr lang="en-US" dirty="0"/>
              <a:t>Cubitus Valgus</a:t>
            </a:r>
          </a:p>
          <a:p>
            <a:pPr lvl="1"/>
            <a:r>
              <a:rPr lang="en-US" dirty="0"/>
              <a:t>Cubitus </a:t>
            </a:r>
            <a:r>
              <a:rPr lang="en-US" dirty="0" err="1"/>
              <a:t>varus</a:t>
            </a:r>
            <a:endParaRPr lang="en-US" dirty="0"/>
          </a:p>
          <a:p>
            <a:r>
              <a:rPr lang="en-US" dirty="0"/>
              <a:t>Gunstock deformity</a:t>
            </a:r>
          </a:p>
          <a:p>
            <a:r>
              <a:rPr lang="en-US" dirty="0"/>
              <a:t>Functional position of the elbow</a:t>
            </a:r>
          </a:p>
          <a:p>
            <a:r>
              <a:rPr lang="en-US" dirty="0"/>
              <a:t>Triangle 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8182EDF-1809-6545-9FD8-FFF08BA0C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500" y="526257"/>
            <a:ext cx="3289300" cy="2463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2D1E8E6-2EC9-4548-BBE9-8EB99327E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1732" y="3408363"/>
            <a:ext cx="29337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3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0597F-1EEC-AA46-B3C3-7C9C9173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698C70-3FEC-0645-9189-52AB5AB97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Epicondylitis (435)</a:t>
            </a:r>
          </a:p>
          <a:p>
            <a:r>
              <a:rPr lang="en-US" dirty="0"/>
              <a:t>Sprain/strain</a:t>
            </a:r>
          </a:p>
          <a:p>
            <a:r>
              <a:rPr lang="en-US" dirty="0"/>
              <a:t>NN involvement</a:t>
            </a:r>
          </a:p>
          <a:p>
            <a:r>
              <a:rPr lang="en-US" dirty="0"/>
              <a:t>Fracture</a:t>
            </a:r>
          </a:p>
          <a:p>
            <a:r>
              <a:rPr lang="en-US"/>
              <a:t>Bursitis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195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73AE6BD-75EF-DC44-892D-A1BBF8FFB8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Wrist and Hand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B80B61D1-7858-BE45-9923-C28290D5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885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B534AC-88DE-6644-8087-9B85512F6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4F746C-2629-3947-A384-AFEE7CBF2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763982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Radius</a:t>
            </a:r>
          </a:p>
          <a:p>
            <a:r>
              <a:rPr lang="en-US" dirty="0"/>
              <a:t>Ulna</a:t>
            </a:r>
          </a:p>
          <a:p>
            <a:r>
              <a:rPr lang="en-US" dirty="0"/>
              <a:t>Carpal bones</a:t>
            </a:r>
          </a:p>
          <a:p>
            <a:pPr lvl="1"/>
            <a:r>
              <a:rPr lang="en-US" dirty="0"/>
              <a:t>Scaphoid</a:t>
            </a:r>
          </a:p>
          <a:p>
            <a:pPr lvl="1"/>
            <a:r>
              <a:rPr lang="en-US" dirty="0"/>
              <a:t>Lunate</a:t>
            </a:r>
          </a:p>
          <a:p>
            <a:pPr lvl="1"/>
            <a:r>
              <a:rPr lang="en-US" dirty="0"/>
              <a:t>Triquetrum</a:t>
            </a:r>
          </a:p>
          <a:p>
            <a:pPr lvl="1"/>
            <a:r>
              <a:rPr lang="en-US" dirty="0"/>
              <a:t>Trapezoid</a:t>
            </a:r>
          </a:p>
          <a:p>
            <a:pPr lvl="1"/>
            <a:r>
              <a:rPr lang="en-US" dirty="0"/>
              <a:t>Trapezium</a:t>
            </a:r>
          </a:p>
          <a:p>
            <a:pPr lvl="1"/>
            <a:r>
              <a:rPr lang="en-US" dirty="0"/>
              <a:t>Pisiform</a:t>
            </a:r>
          </a:p>
          <a:p>
            <a:pPr lvl="1"/>
            <a:r>
              <a:rPr lang="en-US" dirty="0"/>
              <a:t>Hamate</a:t>
            </a:r>
          </a:p>
          <a:p>
            <a:pPr lvl="1"/>
            <a:r>
              <a:rPr lang="en-US" dirty="0"/>
              <a:t>Capitate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BB48D60-C326-324E-976C-CD53D92F5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88582" y="1825625"/>
            <a:ext cx="2265218" cy="4351338"/>
          </a:xfrm>
        </p:spPr>
        <p:txBody>
          <a:bodyPr/>
          <a:lstStyle/>
          <a:p>
            <a:r>
              <a:rPr lang="en-US" dirty="0"/>
              <a:t>Metacarpals</a:t>
            </a:r>
          </a:p>
          <a:p>
            <a:r>
              <a:rPr lang="en-US" dirty="0"/>
              <a:t>phalanges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BCCED54-0158-694B-AC40-9EF144664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293" y="1825625"/>
            <a:ext cx="4355414" cy="317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6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D69DB8-45FA-B74D-A004-1461077C7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A3BB3A-B1AF-3542-AC7F-AC42958BAA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MCL of the wrist</a:t>
            </a:r>
          </a:p>
          <a:p>
            <a:pPr lvl="1"/>
            <a:r>
              <a:rPr lang="en-US" dirty="0"/>
              <a:t>Runs from ulnar styloid process to the base of the 5</a:t>
            </a:r>
            <a:r>
              <a:rPr lang="en-US" baseline="30000" dirty="0"/>
              <a:t>th</a:t>
            </a:r>
            <a:r>
              <a:rPr lang="en-US" dirty="0"/>
              <a:t> metacarpal</a:t>
            </a:r>
          </a:p>
          <a:p>
            <a:pPr lvl="1"/>
            <a:r>
              <a:rPr lang="en-US" dirty="0"/>
              <a:t>Prevents</a:t>
            </a:r>
          </a:p>
          <a:p>
            <a:pPr lvl="1"/>
            <a:r>
              <a:rPr lang="en-US" dirty="0"/>
              <a:t>Valgus stress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All MCPs, PIPs, and DIPs have MCLs and LCL’s to support joint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B684922-6A0B-9A4A-B20A-0CEBAAD05C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LCL of the wrist</a:t>
            </a:r>
          </a:p>
          <a:p>
            <a:pPr lvl="1"/>
            <a:r>
              <a:rPr lang="en-US" dirty="0"/>
              <a:t>Runs from the radial styloid process to the base of the 1</a:t>
            </a:r>
            <a:r>
              <a:rPr lang="en-US" baseline="30000" dirty="0"/>
              <a:t>st</a:t>
            </a:r>
            <a:r>
              <a:rPr lang="en-US" dirty="0"/>
              <a:t> metacarpal</a:t>
            </a:r>
          </a:p>
          <a:p>
            <a:pPr lvl="1"/>
            <a:r>
              <a:rPr lang="en-US" dirty="0"/>
              <a:t>Prevents</a:t>
            </a:r>
          </a:p>
          <a:p>
            <a:pPr lvl="1"/>
            <a:r>
              <a:rPr lang="en-US" dirty="0"/>
              <a:t>Varus stress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Ligaments between carpal bones</a:t>
            </a:r>
          </a:p>
        </p:txBody>
      </p:sp>
    </p:spTree>
    <p:extLst>
      <p:ext uri="{BB962C8B-B14F-4D97-AF65-F5344CB8AC3E}">
        <p14:creationId xmlns:p14="http://schemas.microsoft.com/office/powerpoint/2010/main" val="28263576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87599AAD-A99C-4647-9B0E-FBCEAA75C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4-20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6E3D7DE1-0150-FA43-B3A6-9E9616638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3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80CA9DB-7180-854D-A1D2-4450D89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Distal Radioulnar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0C968E8-47C5-CB4F-890A-CD4B7A4BB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Artiulation</a:t>
            </a:r>
            <a:r>
              <a:rPr lang="en-US" dirty="0"/>
              <a:t> of the radius and ulna at the distal end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pivot</a:t>
            </a:r>
          </a:p>
          <a:p>
            <a:r>
              <a:rPr lang="en-US" dirty="0"/>
              <a:t>Allows for 15 of 90 of sup/pro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32E4FB5-21D7-BD45-935C-0448642A7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491" y="2870778"/>
            <a:ext cx="5985164" cy="363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329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C74261-34DC-0B4E-B97C-C8B7718D2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Radiocarpal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9DE5BD-8779-4940-B4BF-AED3ADDD5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 WRIST joint</a:t>
            </a:r>
          </a:p>
          <a:p>
            <a:r>
              <a:rPr lang="en-US" dirty="0"/>
              <a:t>Articulation between the distal radius, scaphoid and lunate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ellipsoid/condyloid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DBCA8AD-6B81-C146-A6C1-15CFFD62F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291" y="2915073"/>
            <a:ext cx="4904509" cy="339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324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33114E-95CD-914A-84F4-D8DDDF36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Intercarpal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4DB294-569F-3C4F-8EE3-A0A51B619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Articulations between the carpal bones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CAF1937-A0A5-2441-A1BA-81AD5837C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222" y="2216727"/>
            <a:ext cx="4641273" cy="464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911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F1795C-EA26-6D42-9E07-BE48E230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Midcarpal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ADA670-1339-E348-9623-38F534699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proximal row and the distal row of the carpals</a:t>
            </a:r>
          </a:p>
          <a:p>
            <a:r>
              <a:rPr lang="en-US" dirty="0"/>
              <a:t>F-diarthrotic, uniaxial</a:t>
            </a:r>
          </a:p>
          <a:p>
            <a:r>
              <a:rPr lang="en-US" dirty="0"/>
              <a:t>S – synovial, plane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FAC6FD3-A151-E945-9393-51E49D4A2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36" y="2431995"/>
            <a:ext cx="5894532" cy="42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540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284BEF-E38D-DD4E-94B7-03C21F93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Carpometacarpal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F8863E-1F99-1948-81FD-469F80F63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distal row of carpals and the metacarpals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  <a:p>
            <a:r>
              <a:rPr lang="en-US" dirty="0"/>
              <a:t>Digits 2-5</a:t>
            </a:r>
          </a:p>
          <a:p>
            <a:r>
              <a:rPr lang="en-US" dirty="0"/>
              <a:t>Thumb F- biaxial; S - saddle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9C6619F-1606-924A-949D-E6323E88D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621802"/>
            <a:ext cx="6497782" cy="369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544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DA4DA-1BA6-EF45-A76B-45D455B2C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Metacarpalphalangeal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FB8128-5C03-7741-A2F7-8478CB900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Knuckles</a:t>
            </a:r>
          </a:p>
          <a:p>
            <a:r>
              <a:rPr lang="en-US" dirty="0"/>
              <a:t>Head of MC and proximal phalanx</a:t>
            </a:r>
          </a:p>
          <a:p>
            <a:r>
              <a:rPr lang="en-US" dirty="0"/>
              <a:t>F – diarthrotic, biaxial</a:t>
            </a:r>
          </a:p>
          <a:p>
            <a:r>
              <a:rPr lang="en-US" dirty="0"/>
              <a:t>S – synovial, ellipsoid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1AFCD5-8BA9-F545-B2BA-36D7AB961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427" y="650803"/>
            <a:ext cx="4171373" cy="583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875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7B4B0A-A8D1-224D-834A-96948886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Interphalangeal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EAB7AF-3FA5-A54D-AA25-765E7221A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DIPs, PIPs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hinge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14F2D91-5D80-0848-8CD7-2373EEE86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56049"/>
            <a:ext cx="4698423" cy="469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6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83D5B8-5807-F84E-9367-ED1793FC0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5CEC7B-262E-B447-8C6F-C1BB7F4FD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Dominant hand?</a:t>
            </a:r>
          </a:p>
          <a:p>
            <a:r>
              <a:rPr lang="en-US" dirty="0"/>
              <a:t>Occupation</a:t>
            </a:r>
          </a:p>
          <a:p>
            <a:r>
              <a:rPr lang="en-US" dirty="0"/>
              <a:t>Recreation</a:t>
            </a:r>
          </a:p>
          <a:p>
            <a:r>
              <a:rPr lang="en-US" dirty="0"/>
              <a:t>Arthritis in the family</a:t>
            </a:r>
          </a:p>
          <a:p>
            <a:r>
              <a:rPr lang="en-US" dirty="0"/>
              <a:t>Which movements are painful? Gross? Fine?</a:t>
            </a:r>
          </a:p>
          <a:p>
            <a:r>
              <a:rPr lang="en-US" dirty="0"/>
              <a:t>MOI, time frame</a:t>
            </a:r>
          </a:p>
          <a:p>
            <a:r>
              <a:rPr lang="en-US" dirty="0"/>
              <a:t>Any previous Tx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7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44B7C5-8C43-194C-BDBE-90BAF932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BC94B0-F6F9-6041-9A5F-BD89BAF8F5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Heberden’s Nodes</a:t>
            </a:r>
          </a:p>
          <a:p>
            <a:r>
              <a:rPr lang="en-US" dirty="0"/>
              <a:t>Bouchard’s nodes</a:t>
            </a:r>
          </a:p>
          <a:p>
            <a:r>
              <a:rPr lang="en-US" dirty="0"/>
              <a:t>Swan neck</a:t>
            </a:r>
          </a:p>
          <a:p>
            <a:r>
              <a:rPr lang="en-US" dirty="0"/>
              <a:t>Boutonniere</a:t>
            </a:r>
          </a:p>
          <a:p>
            <a:r>
              <a:rPr lang="en-US" dirty="0"/>
              <a:t>Bishop’s</a:t>
            </a:r>
          </a:p>
          <a:p>
            <a:r>
              <a:rPr lang="en-US" dirty="0"/>
              <a:t>Drop wrist</a:t>
            </a:r>
          </a:p>
          <a:p>
            <a:r>
              <a:rPr lang="en-US" dirty="0"/>
              <a:t>RA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3A9F9BC-B446-1E4F-B87E-89DBC1161B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Scars</a:t>
            </a:r>
          </a:p>
          <a:p>
            <a:r>
              <a:rPr lang="en-US" dirty="0"/>
              <a:t>Health of nails</a:t>
            </a:r>
          </a:p>
          <a:p>
            <a:r>
              <a:rPr lang="en-US" dirty="0"/>
              <a:t>Health of skin</a:t>
            </a:r>
          </a:p>
          <a:p>
            <a:r>
              <a:rPr lang="en-US" dirty="0"/>
              <a:t>Drop wrist</a:t>
            </a:r>
          </a:p>
        </p:txBody>
      </p:sp>
    </p:spTree>
    <p:extLst>
      <p:ext uri="{BB962C8B-B14F-4D97-AF65-F5344CB8AC3E}">
        <p14:creationId xmlns:p14="http://schemas.microsoft.com/office/powerpoint/2010/main" val="12809354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89483A-A190-6D41-9810-65539BE6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69682C-CD97-E24A-99A3-C13C72064D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Power Grip</a:t>
            </a:r>
          </a:p>
          <a:p>
            <a:r>
              <a:rPr lang="en-US" dirty="0"/>
              <a:t>Precision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9120FBB-7169-F946-9AEA-185173A8E7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39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1F960C-0ED6-C643-8C1B-B50505D77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CE811-AD66-5C4B-ADDD-4E6C60B554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Carpal tunnel (841)</a:t>
            </a:r>
          </a:p>
          <a:p>
            <a:r>
              <a:rPr lang="en-US" dirty="0" err="1"/>
              <a:t>DeQuervain’s</a:t>
            </a:r>
            <a:r>
              <a:rPr lang="en-US" dirty="0"/>
              <a:t> (435, 443)</a:t>
            </a:r>
          </a:p>
          <a:p>
            <a:r>
              <a:rPr lang="en-US" dirty="0" err="1"/>
              <a:t>Duypuytren’s</a:t>
            </a:r>
            <a:r>
              <a:rPr lang="en-US" dirty="0"/>
              <a:t> (991)</a:t>
            </a:r>
          </a:p>
          <a:p>
            <a:r>
              <a:rPr lang="en-US" dirty="0"/>
              <a:t>Sprain/Strain</a:t>
            </a:r>
          </a:p>
          <a:p>
            <a:r>
              <a:rPr lang="en-US" dirty="0"/>
              <a:t>Fracture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D4BBAC-4869-2E4C-A228-2DB878F1AC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1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2207</TotalTime>
  <Words>1200</Words>
  <Application>Microsoft Office PowerPoint</Application>
  <PresentationFormat>Custom</PresentationFormat>
  <Paragraphs>342</Paragraphs>
  <Slides>58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Review 4</vt:lpstr>
      <vt:lpstr>Shoulder Girdle</vt:lpstr>
      <vt:lpstr>Bones</vt:lpstr>
      <vt:lpstr>PowerPoint Presentation</vt:lpstr>
      <vt:lpstr>Glenhumeral Joint</vt:lpstr>
      <vt:lpstr>PowerPoint Presentation</vt:lpstr>
      <vt:lpstr>Acromioclavicular Joint</vt:lpstr>
      <vt:lpstr>Sternoclavicular Joint</vt:lpstr>
      <vt:lpstr>Coracoclavicular Joint</vt:lpstr>
      <vt:lpstr>Scapulothoracic Articulation</vt:lpstr>
      <vt:lpstr>Ligaments</vt:lpstr>
      <vt:lpstr>PowerPoint Presentation</vt:lpstr>
      <vt:lpstr>Bursae</vt:lpstr>
      <vt:lpstr>PowerPoint Presentation</vt:lpstr>
      <vt:lpstr>Movements and muscles</vt:lpstr>
      <vt:lpstr>PowerPoint Presentation</vt:lpstr>
      <vt:lpstr>PowerPoint Presentation</vt:lpstr>
      <vt:lpstr>History</vt:lpstr>
      <vt:lpstr>Observations</vt:lpstr>
      <vt:lpstr>Palpations</vt:lpstr>
      <vt:lpstr>Examination of mov’t</vt:lpstr>
      <vt:lpstr>PowerPoint Presentation</vt:lpstr>
      <vt:lpstr>ROM and Special Tests</vt:lpstr>
      <vt:lpstr>Special tests</vt:lpstr>
      <vt:lpstr>Conditions</vt:lpstr>
      <vt:lpstr>Elbow</vt:lpstr>
      <vt:lpstr>Bones</vt:lpstr>
      <vt:lpstr>Ulnohumeral Joint</vt:lpstr>
      <vt:lpstr>Radiohumeral Joint</vt:lpstr>
      <vt:lpstr>PowerPoint Presentation</vt:lpstr>
      <vt:lpstr>Superior/Proximal Radioulnar Joint</vt:lpstr>
      <vt:lpstr>Middle Radioulnar Articulation</vt:lpstr>
      <vt:lpstr>PowerPoint Presentation</vt:lpstr>
      <vt:lpstr>Ligaments</vt:lpstr>
      <vt:lpstr>Ulnar/Medial Collateral </vt:lpstr>
      <vt:lpstr>Radial/Lateral Collateral</vt:lpstr>
      <vt:lpstr>Annular Ligament</vt:lpstr>
      <vt:lpstr>Bursa </vt:lpstr>
      <vt:lpstr>Movements and the Muscles</vt:lpstr>
      <vt:lpstr>PowerPoint Presentation</vt:lpstr>
      <vt:lpstr>Questions</vt:lpstr>
      <vt:lpstr>Observations/Palpations</vt:lpstr>
      <vt:lpstr>Conditions</vt:lpstr>
      <vt:lpstr>Wrist and Hand</vt:lpstr>
      <vt:lpstr>Bones</vt:lpstr>
      <vt:lpstr>Ligaments</vt:lpstr>
      <vt:lpstr>4-20</vt:lpstr>
      <vt:lpstr>Distal Radioulnar</vt:lpstr>
      <vt:lpstr>Radiocarpal Joint</vt:lpstr>
      <vt:lpstr>Intercarpal Joint</vt:lpstr>
      <vt:lpstr>Midcarpal Joint</vt:lpstr>
      <vt:lpstr>Carpometacarpal Joint</vt:lpstr>
      <vt:lpstr>Metacarpalphalangeal</vt:lpstr>
      <vt:lpstr>Interphalangeal</vt:lpstr>
      <vt:lpstr>Questions</vt:lpstr>
      <vt:lpstr>Observations</vt:lpstr>
      <vt:lpstr>Examination of Movement</vt:lpstr>
      <vt:lpstr>Conditions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4</dc:title>
  <dc:creator>Stephanie Oteyza</dc:creator>
  <cp:lastModifiedBy>User</cp:lastModifiedBy>
  <cp:revision>24</cp:revision>
  <dcterms:created xsi:type="dcterms:W3CDTF">2020-12-16T04:00:56Z</dcterms:created>
  <dcterms:modified xsi:type="dcterms:W3CDTF">2021-10-07T19:41:43Z</dcterms:modified>
</cp:coreProperties>
</file>