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8" r:id="rId1"/>
  </p:sldMasterIdLst>
  <p:sldIdLst>
    <p:sldId id="256" r:id="rId2"/>
    <p:sldId id="264" r:id="rId3"/>
    <p:sldId id="265" r:id="rId4"/>
    <p:sldId id="266" r:id="rId5"/>
    <p:sldId id="267" r:id="rId6"/>
    <p:sldId id="274" r:id="rId7"/>
    <p:sldId id="275" r:id="rId8"/>
    <p:sldId id="272" r:id="rId9"/>
    <p:sldId id="273" r:id="rId10"/>
    <p:sldId id="271" r:id="rId11"/>
    <p:sldId id="268" r:id="rId12"/>
    <p:sldId id="276" r:id="rId13"/>
    <p:sldId id="277" r:id="rId14"/>
    <p:sldId id="286" r:id="rId15"/>
    <p:sldId id="282" r:id="rId16"/>
    <p:sldId id="278" r:id="rId17"/>
    <p:sldId id="281" r:id="rId18"/>
    <p:sldId id="279" r:id="rId19"/>
    <p:sldId id="280" r:id="rId20"/>
    <p:sldId id="283" r:id="rId21"/>
    <p:sldId id="285" r:id="rId22"/>
    <p:sldId id="290" r:id="rId23"/>
    <p:sldId id="287" r:id="rId24"/>
    <p:sldId id="288" r:id="rId25"/>
    <p:sldId id="289" r:id="rId26"/>
    <p:sldId id="293" r:id="rId27"/>
    <p:sldId id="291" r:id="rId28"/>
    <p:sldId id="292" r:id="rId29"/>
    <p:sldId id="294" r:id="rId30"/>
    <p:sldId id="29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58"/>
    <p:restoredTop sz="83808" autoAdjust="0"/>
  </p:normalViewPr>
  <p:slideViewPr>
    <p:cSldViewPr snapToGrid="0" snapToObjects="1">
      <p:cViewPr>
        <p:scale>
          <a:sx n="77" d="100"/>
          <a:sy n="77" d="100"/>
        </p:scale>
        <p:origin x="-210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87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2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10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9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90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84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37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41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68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81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18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D3AEB-9CFD-8D4A-9665-4CFCD354EEF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1CBC2-050A-1543-9ECC-868D87B99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042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E303E9-5E36-ED4B-A16B-B6CAD18A01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Review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653D475-09BB-3341-B655-D046B71A04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98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268F165-E9AE-474C-9743-87FD03D00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Sprains &amp; Strains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5E0F6BD-2F1F-7943-BB3C-5ECE203450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18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52D3B36A-6044-1448-8CF0-155848177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378835"/>
            <a:ext cx="5157787" cy="823912"/>
          </a:xfrm>
        </p:spPr>
        <p:txBody>
          <a:bodyPr>
            <a:normAutofit/>
          </a:bodyPr>
          <a:lstStyle/>
          <a:p>
            <a:r>
              <a:rPr lang="en-US" sz="4000" dirty="0"/>
              <a:t>Sprain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5CC013AA-222A-3F47-A1C4-71B45414C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202748"/>
            <a:ext cx="5157787" cy="56552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Overstretch injury</a:t>
            </a:r>
          </a:p>
          <a:p>
            <a:r>
              <a:rPr lang="en-US" dirty="0"/>
              <a:t>LIGAMENT</a:t>
            </a:r>
          </a:p>
          <a:p>
            <a:r>
              <a:rPr lang="en-US" dirty="0"/>
              <a:t>Joint involvement</a:t>
            </a:r>
          </a:p>
          <a:p>
            <a:r>
              <a:rPr lang="en-US" dirty="0"/>
              <a:t>Causes</a:t>
            </a:r>
          </a:p>
          <a:p>
            <a:r>
              <a:rPr lang="en-US" dirty="0"/>
              <a:t>Trauma related – sudden twist/wrench of a joint beyond “normal” ROM</a:t>
            </a:r>
          </a:p>
          <a:p>
            <a:r>
              <a:rPr lang="en-US" dirty="0" err="1"/>
              <a:t>Jt</a:t>
            </a:r>
            <a:r>
              <a:rPr lang="en-US" dirty="0"/>
              <a:t> hypermobility</a:t>
            </a:r>
          </a:p>
          <a:p>
            <a:r>
              <a:rPr lang="en-US" dirty="0"/>
              <a:t>History of sprains</a:t>
            </a:r>
          </a:p>
          <a:p>
            <a:r>
              <a:rPr lang="en-US" dirty="0"/>
              <a:t>Altered biomechanics that stress the joint </a:t>
            </a:r>
          </a:p>
          <a:p>
            <a:r>
              <a:rPr lang="en-US" dirty="0"/>
              <a:t>CT pathologies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FE72B680-A5DE-A84C-8157-7EA4E3E411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78835"/>
            <a:ext cx="5183188" cy="823912"/>
          </a:xfrm>
        </p:spPr>
        <p:txBody>
          <a:bodyPr>
            <a:normAutofit/>
          </a:bodyPr>
          <a:lstStyle/>
          <a:p>
            <a:r>
              <a:rPr lang="en-US" sz="4000" dirty="0"/>
              <a:t>Strain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0F9C4DEC-B911-404B-A19C-92D79B0011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202747"/>
            <a:ext cx="5183188" cy="565525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Overstretch injury</a:t>
            </a:r>
          </a:p>
          <a:p>
            <a:r>
              <a:rPr lang="en-US" dirty="0"/>
              <a:t>TENDON/MUSCLE</a:t>
            </a:r>
          </a:p>
          <a:p>
            <a:r>
              <a:rPr lang="en-US" dirty="0"/>
              <a:t>Causes</a:t>
            </a:r>
          </a:p>
          <a:p>
            <a:r>
              <a:rPr lang="en-US" dirty="0"/>
              <a:t>Sudden overstretch</a:t>
            </a:r>
          </a:p>
          <a:p>
            <a:r>
              <a:rPr lang="en-US" dirty="0"/>
              <a:t>Extreme contraction</a:t>
            </a:r>
          </a:p>
          <a:p>
            <a:r>
              <a:rPr lang="en-US" dirty="0"/>
              <a:t>Poor warmup before activity</a:t>
            </a:r>
          </a:p>
          <a:p>
            <a:r>
              <a:rPr lang="en-US" dirty="0"/>
              <a:t>Dec flexibility</a:t>
            </a:r>
          </a:p>
          <a:p>
            <a:r>
              <a:rPr lang="en-US" dirty="0"/>
              <a:t>Fatigue</a:t>
            </a:r>
          </a:p>
          <a:p>
            <a:r>
              <a:rPr lang="en-US" dirty="0"/>
              <a:t>Repetitive overuse</a:t>
            </a:r>
          </a:p>
          <a:p>
            <a:r>
              <a:rPr lang="en-US" dirty="0"/>
              <a:t>Mm imbalances</a:t>
            </a:r>
          </a:p>
          <a:p>
            <a:r>
              <a:rPr lang="en-US" dirty="0"/>
              <a:t>Previous history</a:t>
            </a:r>
          </a:p>
          <a:p>
            <a:r>
              <a:rPr lang="en-US" dirty="0"/>
              <a:t>Altered/poor biomechanics</a:t>
            </a:r>
          </a:p>
        </p:txBody>
      </p:sp>
    </p:spTree>
    <p:extLst>
      <p:ext uri="{BB962C8B-B14F-4D97-AF65-F5344CB8AC3E}">
        <p14:creationId xmlns:p14="http://schemas.microsoft.com/office/powerpoint/2010/main" val="235278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FCE980-0D1B-9040-BE16-35B4BCE57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23066"/>
            <a:ext cx="5157787" cy="823912"/>
          </a:xfrm>
        </p:spPr>
        <p:txBody>
          <a:bodyPr>
            <a:normAutofit/>
          </a:bodyPr>
          <a:lstStyle/>
          <a:p>
            <a:r>
              <a:rPr lang="en-US" sz="4000" dirty="0"/>
              <a:t>Sprain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515560F-5A5A-1C45-8C54-BF6B320C68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7708" y="1046978"/>
            <a:ext cx="5799867" cy="562567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Grade 1, 1</a:t>
            </a:r>
            <a:r>
              <a:rPr lang="en-US" baseline="30000" dirty="0"/>
              <a:t>st</a:t>
            </a:r>
            <a:r>
              <a:rPr lang="en-US" dirty="0"/>
              <a:t> Degree, Mild</a:t>
            </a:r>
          </a:p>
          <a:p>
            <a:pPr lvl="1"/>
            <a:r>
              <a:rPr lang="en-US" dirty="0"/>
              <a:t>Minor stretch/tear to the ligament</a:t>
            </a:r>
          </a:p>
          <a:p>
            <a:pPr lvl="1"/>
            <a:r>
              <a:rPr lang="en-US" dirty="0"/>
              <a:t>No instability with PRROM</a:t>
            </a:r>
          </a:p>
          <a:p>
            <a:pPr lvl="1"/>
            <a:r>
              <a:rPr lang="en-US" dirty="0"/>
              <a:t>Continue activity with some discomfort</a:t>
            </a:r>
          </a:p>
          <a:p>
            <a:r>
              <a:rPr lang="en-US" dirty="0"/>
              <a:t>Grade 2, 2</a:t>
            </a:r>
            <a:r>
              <a:rPr lang="en-US" baseline="30000" dirty="0"/>
              <a:t>nd</a:t>
            </a:r>
            <a:r>
              <a:rPr lang="en-US" dirty="0"/>
              <a:t> Degree, Moderate</a:t>
            </a:r>
          </a:p>
          <a:p>
            <a:pPr lvl="1"/>
            <a:r>
              <a:rPr lang="en-US" dirty="0"/>
              <a:t>Tearing of ligament </a:t>
            </a:r>
            <a:r>
              <a:rPr lang="en-US" dirty="0" err="1"/>
              <a:t>fibres</a:t>
            </a:r>
            <a:endParaRPr lang="en-US" dirty="0"/>
          </a:p>
          <a:p>
            <a:pPr lvl="1"/>
            <a:r>
              <a:rPr lang="en-US" dirty="0"/>
              <a:t>“snap” sound</a:t>
            </a:r>
          </a:p>
          <a:p>
            <a:pPr lvl="1"/>
            <a:r>
              <a:rPr lang="en-US" dirty="0"/>
              <a:t>Joint gives way</a:t>
            </a:r>
          </a:p>
          <a:p>
            <a:pPr lvl="1"/>
            <a:r>
              <a:rPr lang="en-US" dirty="0"/>
              <a:t>Hypermobile but stable with PRROM</a:t>
            </a:r>
          </a:p>
          <a:p>
            <a:pPr lvl="1"/>
            <a:r>
              <a:rPr lang="en-US" dirty="0"/>
              <a:t>Cannot continue activity due to P</a:t>
            </a:r>
          </a:p>
          <a:p>
            <a:r>
              <a:rPr lang="en-US" dirty="0"/>
              <a:t>Grade 3, 3</a:t>
            </a:r>
            <a:r>
              <a:rPr lang="en-US" baseline="30000" dirty="0"/>
              <a:t>rd</a:t>
            </a:r>
            <a:r>
              <a:rPr lang="en-US" dirty="0"/>
              <a:t> Degree, Severe</a:t>
            </a:r>
          </a:p>
          <a:p>
            <a:pPr lvl="1"/>
            <a:r>
              <a:rPr lang="en-US" dirty="0"/>
              <a:t>Complete rupture of ligament</a:t>
            </a:r>
          </a:p>
          <a:p>
            <a:pPr lvl="1"/>
            <a:r>
              <a:rPr lang="en-US" dirty="0"/>
              <a:t>Avulsion</a:t>
            </a:r>
          </a:p>
          <a:p>
            <a:pPr lvl="1"/>
            <a:r>
              <a:rPr lang="en-US" dirty="0"/>
              <a:t>“snap”. Joint gives way</a:t>
            </a:r>
          </a:p>
          <a:p>
            <a:pPr lvl="1"/>
            <a:r>
              <a:rPr lang="en-US" dirty="0"/>
              <a:t>Significant instability</a:t>
            </a:r>
          </a:p>
          <a:p>
            <a:pPr lvl="1"/>
            <a:r>
              <a:rPr lang="en-US" dirty="0"/>
              <a:t>End feels empty</a:t>
            </a:r>
          </a:p>
          <a:p>
            <a:pPr lvl="1"/>
            <a:r>
              <a:rPr lang="en-US" dirty="0"/>
              <a:t>Cannot continue activity due to P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CDEAB37-7738-0842-97C8-628D449DC2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23066"/>
            <a:ext cx="5183188" cy="823912"/>
          </a:xfrm>
        </p:spPr>
        <p:txBody>
          <a:bodyPr>
            <a:normAutofit/>
          </a:bodyPr>
          <a:lstStyle/>
          <a:p>
            <a:r>
              <a:rPr lang="en-US" sz="4000" dirty="0"/>
              <a:t>Strain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9A72B4D-0E68-0744-8029-176C7CE44F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046978"/>
            <a:ext cx="5183188" cy="562567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Grade 1, 1</a:t>
            </a:r>
            <a:r>
              <a:rPr lang="en-US" baseline="30000" dirty="0"/>
              <a:t>st</a:t>
            </a:r>
            <a:r>
              <a:rPr lang="en-US" dirty="0"/>
              <a:t> Degree, Mild</a:t>
            </a:r>
          </a:p>
          <a:p>
            <a:pPr lvl="1"/>
            <a:r>
              <a:rPr lang="en-US" dirty="0"/>
              <a:t>Minor stretch/tear to MT unit</a:t>
            </a:r>
          </a:p>
          <a:p>
            <a:pPr lvl="1"/>
            <a:r>
              <a:rPr lang="en-US" dirty="0"/>
              <a:t>Minimal loss of strength</a:t>
            </a:r>
          </a:p>
          <a:p>
            <a:pPr lvl="1"/>
            <a:r>
              <a:rPr lang="en-US" dirty="0"/>
              <a:t>Continue Activity with mild discomfort</a:t>
            </a:r>
          </a:p>
          <a:p>
            <a:r>
              <a:rPr lang="en-US" dirty="0"/>
              <a:t>Grade 2, 2</a:t>
            </a:r>
            <a:r>
              <a:rPr lang="en-US" baseline="30000" dirty="0"/>
              <a:t>nd</a:t>
            </a:r>
            <a:r>
              <a:rPr lang="en-US" dirty="0"/>
              <a:t> Degree, Moderate</a:t>
            </a:r>
          </a:p>
          <a:p>
            <a:pPr lvl="1"/>
            <a:r>
              <a:rPr lang="en-US" dirty="0"/>
              <a:t>Tearing of MT </a:t>
            </a:r>
            <a:r>
              <a:rPr lang="en-US" dirty="0" err="1"/>
              <a:t>fibres</a:t>
            </a:r>
            <a:endParaRPr lang="en-US" dirty="0"/>
          </a:p>
          <a:p>
            <a:pPr lvl="1"/>
            <a:r>
              <a:rPr lang="en-US" dirty="0"/>
              <a:t>”snapping” sound or sensation</a:t>
            </a:r>
          </a:p>
          <a:p>
            <a:pPr lvl="1"/>
            <a:r>
              <a:rPr lang="en-US" dirty="0"/>
              <a:t>Palpable gap</a:t>
            </a:r>
          </a:p>
          <a:p>
            <a:pPr lvl="1"/>
            <a:r>
              <a:rPr lang="en-US" dirty="0"/>
              <a:t>Difficulty continuing activity</a:t>
            </a:r>
          </a:p>
          <a:p>
            <a:r>
              <a:rPr lang="en-US" dirty="0"/>
              <a:t>Grade 3, 3</a:t>
            </a:r>
            <a:r>
              <a:rPr lang="en-US" baseline="30000" dirty="0"/>
              <a:t>rd</a:t>
            </a:r>
            <a:r>
              <a:rPr lang="en-US" dirty="0"/>
              <a:t> Degree, Severe</a:t>
            </a:r>
          </a:p>
          <a:p>
            <a:pPr lvl="1"/>
            <a:r>
              <a:rPr lang="en-US" dirty="0"/>
              <a:t>Complete rupture</a:t>
            </a:r>
          </a:p>
          <a:p>
            <a:pPr lvl="1"/>
            <a:r>
              <a:rPr lang="en-US" dirty="0"/>
              <a:t>Avulsion</a:t>
            </a:r>
          </a:p>
          <a:p>
            <a:pPr lvl="1"/>
            <a:r>
              <a:rPr lang="en-US" dirty="0"/>
              <a:t> snapping sound or sensation</a:t>
            </a:r>
          </a:p>
          <a:p>
            <a:pPr lvl="1"/>
            <a:r>
              <a:rPr lang="en-US" dirty="0"/>
              <a:t>Visible gap</a:t>
            </a:r>
          </a:p>
          <a:p>
            <a:pPr lvl="1"/>
            <a:r>
              <a:rPr lang="en-US" dirty="0"/>
              <a:t>Muscle roll</a:t>
            </a:r>
          </a:p>
          <a:p>
            <a:pPr lvl="1"/>
            <a:r>
              <a:rPr lang="en-US" dirty="0"/>
              <a:t>Cannot continue activity due to 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20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278043F6-70AC-7541-A639-7F34180D6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Sprains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5300899E-0D82-CF48-8D99-AB89102B45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 most common joints</a:t>
            </a:r>
          </a:p>
          <a:p>
            <a:pPr lvl="1"/>
            <a:r>
              <a:rPr lang="en-US" dirty="0"/>
              <a:t>Ankle</a:t>
            </a:r>
          </a:p>
          <a:p>
            <a:pPr lvl="1"/>
            <a:r>
              <a:rPr lang="en-US" dirty="0"/>
              <a:t>Knee</a:t>
            </a:r>
          </a:p>
          <a:p>
            <a:pPr lvl="1"/>
            <a:r>
              <a:rPr lang="en-US" dirty="0"/>
              <a:t>Wrist</a:t>
            </a:r>
          </a:p>
          <a:p>
            <a:r>
              <a:rPr lang="en-US" dirty="0"/>
              <a:t>Others</a:t>
            </a:r>
          </a:p>
          <a:p>
            <a:pPr lvl="1"/>
            <a:r>
              <a:rPr lang="en-US" dirty="0"/>
              <a:t>AC Joint (separation)</a:t>
            </a:r>
          </a:p>
          <a:p>
            <a:pPr lvl="1"/>
            <a:r>
              <a:rPr lang="en-US" dirty="0"/>
              <a:t>Digits</a:t>
            </a:r>
          </a:p>
          <a:p>
            <a:pPr lvl="1"/>
            <a:r>
              <a:rPr lang="en-US" dirty="0"/>
              <a:t>Trochlear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F98FB9BB-41BC-394B-AAFE-22BD571876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Inversion sprain</a:t>
            </a:r>
          </a:p>
          <a:p>
            <a:r>
              <a:rPr lang="en-US" dirty="0"/>
              <a:t>MCL Knee Sprain</a:t>
            </a:r>
          </a:p>
          <a:p>
            <a:r>
              <a:rPr lang="en-US" dirty="0"/>
              <a:t>Radiocarpal/MCL/LCL Wrist</a:t>
            </a:r>
          </a:p>
        </p:txBody>
      </p:sp>
    </p:spTree>
    <p:extLst>
      <p:ext uri="{BB962C8B-B14F-4D97-AF65-F5344CB8AC3E}">
        <p14:creationId xmlns:p14="http://schemas.microsoft.com/office/powerpoint/2010/main" val="122870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52FE08-646E-AA4F-98BE-7B4F15A6F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63AEDA-602A-5C41-8E77-8B68E421F2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Acute</a:t>
            </a:r>
          </a:p>
          <a:p>
            <a:pPr lvl="1"/>
            <a:r>
              <a:rPr lang="en-US" dirty="0"/>
              <a:t>ROM considerations</a:t>
            </a:r>
          </a:p>
          <a:p>
            <a:pPr lvl="1"/>
            <a:r>
              <a:rPr lang="en-US" dirty="0"/>
              <a:t>Do not remove any protective mm splinting</a:t>
            </a:r>
          </a:p>
          <a:p>
            <a:pPr lvl="1"/>
            <a:r>
              <a:rPr lang="en-US" dirty="0"/>
              <a:t>No work distal to the injury</a:t>
            </a:r>
          </a:p>
          <a:p>
            <a:r>
              <a:rPr lang="en-US" dirty="0"/>
              <a:t>Casting (Grade 3)</a:t>
            </a:r>
          </a:p>
          <a:p>
            <a:pPr lvl="1"/>
            <a:r>
              <a:rPr lang="en-US" dirty="0"/>
              <a:t>No hot hydro proximal to cast</a:t>
            </a:r>
          </a:p>
          <a:p>
            <a:pPr lvl="1"/>
            <a:r>
              <a:rPr lang="en-US" dirty="0"/>
              <a:t>Surgery - no rom in the direction of sprain</a:t>
            </a:r>
          </a:p>
          <a:p>
            <a:r>
              <a:rPr lang="en-US" dirty="0"/>
              <a:t>No joint play when </a:t>
            </a:r>
            <a:r>
              <a:rPr lang="en-US" dirty="0" err="1"/>
              <a:t>jt</a:t>
            </a:r>
            <a:r>
              <a:rPr lang="en-US" dirty="0"/>
              <a:t> is unstable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238A3EF-D4AE-7142-B7AD-3CE41CFABF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Frictioning</a:t>
            </a:r>
            <a:r>
              <a:rPr lang="en-US" dirty="0"/>
              <a:t> consideration</a:t>
            </a:r>
          </a:p>
        </p:txBody>
      </p:sp>
    </p:spTree>
    <p:extLst>
      <p:ext uri="{BB962C8B-B14F-4D97-AF65-F5344CB8AC3E}">
        <p14:creationId xmlns:p14="http://schemas.microsoft.com/office/powerpoint/2010/main" val="4041286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61698259-942B-C946-8C9C-B054156BC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your anatomy and MOI!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9F0664D6-A2EA-6C4D-A06F-9B4003204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465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8DCBA3D1-6C33-E241-A3D9-6EEC28F6F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Observations/Palpations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FBF5228D-F31D-3E46-8559-EF993674EA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45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ED6FE6-165C-8646-A550-7D7E474C0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 </a:t>
            </a:r>
            <a:r>
              <a:rPr lang="en-US"/>
              <a:t>of Motion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D5EF8C6-5330-7245-9A5B-BFD833E84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24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15051145-13C7-CC45-9295-653830B27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Appropriate Special tests for joint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D5BB8631-A35B-4B46-9841-F99BD67A8D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62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E7B86957-4161-8A40-AA92-331912CCD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Tx according to stage of healing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BE1B46BA-F545-5546-B3D3-D5FCE3D68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87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1215CA-33C2-334A-886F-2ADEF97CA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Care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EA91E11-234A-9F4A-A73A-F9A038617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25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EA1061D1-345A-7A47-9E3B-AB169C6EFC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Temporomandibular Joint (TMJ)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EB4A1C51-4D5D-1541-A4CE-EAB482A08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463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Articulation between the condyle of the mandible &amp; the mandibular fossa of the temporal bone</a:t>
            </a:r>
          </a:p>
          <a:p>
            <a:r>
              <a:rPr lang="en-US" dirty="0"/>
              <a:t>F- diarthrotic, biaxial</a:t>
            </a:r>
          </a:p>
          <a:p>
            <a:r>
              <a:rPr lang="en-US" dirty="0"/>
              <a:t>S – synovial, condyloid</a:t>
            </a:r>
          </a:p>
          <a:p>
            <a:r>
              <a:rPr lang="en-US" dirty="0"/>
              <a:t>Mandibular condyle allows for rotation</a:t>
            </a:r>
          </a:p>
          <a:p>
            <a:r>
              <a:rPr lang="en-US" dirty="0"/>
              <a:t>Mandibular Fossa allows for the gliding motion</a:t>
            </a:r>
          </a:p>
          <a:p>
            <a:r>
              <a:rPr lang="en-US" dirty="0"/>
              <a:t>Articular eminence limits the amount of anterior translation of the mandible</a:t>
            </a:r>
          </a:p>
        </p:txBody>
      </p:sp>
    </p:spTree>
    <p:extLst>
      <p:ext uri="{BB962C8B-B14F-4D97-AF65-F5344CB8AC3E}">
        <p14:creationId xmlns:p14="http://schemas.microsoft.com/office/powerpoint/2010/main" val="3285183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2B7274-10CC-404C-8155-F6927D62C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Articular Disc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A17306-94E5-5549-91CB-26002456F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Thinner at periphery</a:t>
            </a:r>
          </a:p>
          <a:p>
            <a:r>
              <a:rPr lang="en-US" dirty="0" err="1"/>
              <a:t>Hypovascular</a:t>
            </a:r>
            <a:endParaRPr lang="en-US" dirty="0"/>
          </a:p>
          <a:p>
            <a:r>
              <a:rPr lang="en-US" dirty="0" err="1"/>
              <a:t>Aneural</a:t>
            </a: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Anterior portion </a:t>
            </a:r>
            <a:r>
              <a:rPr lang="en-US" dirty="0"/>
              <a:t>– connected with superior head of the lateral pterygoid</a:t>
            </a:r>
          </a:p>
          <a:p>
            <a:r>
              <a:rPr lang="en-US" dirty="0">
                <a:solidFill>
                  <a:srgbClr val="FFFF00"/>
                </a:solidFill>
              </a:rPr>
              <a:t>Posterior portion </a:t>
            </a:r>
            <a:r>
              <a:rPr lang="en-US" dirty="0"/>
              <a:t>– attached to </a:t>
            </a:r>
            <a:r>
              <a:rPr lang="en-US" dirty="0" err="1"/>
              <a:t>retrodiscal</a:t>
            </a:r>
            <a:r>
              <a:rPr lang="en-US" dirty="0"/>
              <a:t> tissue – pulls disc posteriorly when closing</a:t>
            </a:r>
          </a:p>
        </p:txBody>
      </p:sp>
    </p:spTree>
    <p:extLst>
      <p:ext uri="{BB962C8B-B14F-4D97-AF65-F5344CB8AC3E}">
        <p14:creationId xmlns:p14="http://schemas.microsoft.com/office/powerpoint/2010/main" val="65132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BA42DB-68B1-C843-BC56-5AE2DA82A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A382C0A-FEE0-2F4F-B4F9-8F6FC4DECD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950" y="365124"/>
            <a:ext cx="6484882" cy="3806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5FFD9FA-DA26-4944-B9DB-54F2394B0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50" y="1757467"/>
            <a:ext cx="6972300" cy="482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5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A79A41-EC10-A941-8518-2D6C570E2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Movements at the TMJ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8E71DB-CF20-B044-A643-CB168E783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933" y="1236133"/>
            <a:ext cx="11514667" cy="5334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Elevation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Closing - Temporalis, masseter, medial pterygoid</a:t>
            </a:r>
          </a:p>
          <a:p>
            <a:r>
              <a:rPr lang="en-US" dirty="0">
                <a:solidFill>
                  <a:srgbClr val="FFFF00"/>
                </a:solidFill>
              </a:rPr>
              <a:t>Depression</a:t>
            </a:r>
          </a:p>
          <a:p>
            <a:pPr lvl="1"/>
            <a:r>
              <a:rPr lang="en-US" dirty="0"/>
              <a:t>Opening - Lateral pterygoid</a:t>
            </a:r>
          </a:p>
          <a:p>
            <a:r>
              <a:rPr lang="en-US" dirty="0">
                <a:solidFill>
                  <a:srgbClr val="FFFF00"/>
                </a:solidFill>
              </a:rPr>
              <a:t>Retraction</a:t>
            </a:r>
          </a:p>
          <a:p>
            <a:pPr lvl="1"/>
            <a:r>
              <a:rPr lang="en-US" dirty="0"/>
              <a:t>Overbite – temporalis</a:t>
            </a:r>
          </a:p>
          <a:p>
            <a:r>
              <a:rPr lang="en-US" dirty="0">
                <a:solidFill>
                  <a:srgbClr val="FFFF00"/>
                </a:solidFill>
              </a:rPr>
              <a:t>Protrusion</a:t>
            </a:r>
          </a:p>
          <a:p>
            <a:pPr lvl="1"/>
            <a:r>
              <a:rPr lang="en-US" dirty="0"/>
              <a:t>Underbite – masseter, medial pterygoid, lateral pterygoid</a:t>
            </a:r>
          </a:p>
          <a:p>
            <a:r>
              <a:rPr lang="en-US" dirty="0">
                <a:solidFill>
                  <a:srgbClr val="FFFF00"/>
                </a:solidFill>
              </a:rPr>
              <a:t>Deviation</a:t>
            </a:r>
          </a:p>
          <a:p>
            <a:pPr lvl="1"/>
            <a:r>
              <a:rPr lang="en-US" dirty="0"/>
              <a:t>Ipsilateral contractors –temporalis, masseter</a:t>
            </a:r>
          </a:p>
          <a:p>
            <a:pPr lvl="1"/>
            <a:r>
              <a:rPr lang="en-US" dirty="0"/>
              <a:t>Contralateral contractors – medial and lateral </a:t>
            </a:r>
            <a:r>
              <a:rPr lang="en-US" dirty="0" err="1"/>
              <a:t>pteryigoids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65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F485EF-1BDC-1C46-AB99-0BCBBF7C0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5DEE708-91A6-4B4E-A12A-87B5A2DE8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242" y="0"/>
            <a:ext cx="6727848" cy="68580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7F50A3A9-BEBE-7746-B01F-C2D058E99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33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004583-3D51-264B-A6CB-181643E47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B49455-415C-F843-9F7D-400464957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2410"/>
          </a:xfrm>
        </p:spPr>
        <p:txBody>
          <a:bodyPr>
            <a:normAutofit/>
          </a:bodyPr>
          <a:lstStyle/>
          <a:p>
            <a:r>
              <a:rPr lang="en-US" dirty="0"/>
              <a:t>History of injury? Whiplash, physical assault, </a:t>
            </a:r>
            <a:r>
              <a:rPr lang="en-US" dirty="0" err="1"/>
              <a:t>mva</a:t>
            </a:r>
            <a:endParaRPr lang="en-US" dirty="0"/>
          </a:p>
          <a:p>
            <a:r>
              <a:rPr lang="en-US" dirty="0"/>
              <a:t>What movements are painful?</a:t>
            </a:r>
          </a:p>
          <a:p>
            <a:r>
              <a:rPr lang="en-US" dirty="0"/>
              <a:t>Dental visits as of late?</a:t>
            </a:r>
          </a:p>
          <a:p>
            <a:r>
              <a:rPr lang="en-US" dirty="0"/>
              <a:t>Missing teeth? Painful or sensitive teeth?</a:t>
            </a:r>
          </a:p>
          <a:p>
            <a:r>
              <a:rPr lang="en-US" dirty="0"/>
              <a:t>Clicking or locking of the jaw?</a:t>
            </a:r>
          </a:p>
          <a:p>
            <a:r>
              <a:rPr lang="en-US" dirty="0"/>
              <a:t>Habits? </a:t>
            </a:r>
          </a:p>
          <a:p>
            <a:r>
              <a:rPr lang="en-US" dirty="0"/>
              <a:t>Posture</a:t>
            </a:r>
          </a:p>
          <a:p>
            <a:r>
              <a:rPr lang="en-US" dirty="0"/>
              <a:t>Headaches, earaches?</a:t>
            </a:r>
          </a:p>
          <a:p>
            <a:r>
              <a:rPr lang="en-US" dirty="0"/>
              <a:t>Mouth or nose breather?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41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89FF6E-BABA-8545-A916-C1105CE42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414ADC-957F-E447-8560-BC373AAED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Head posture</a:t>
            </a:r>
          </a:p>
          <a:p>
            <a:r>
              <a:rPr lang="en-US" dirty="0"/>
              <a:t>Facial symmetry</a:t>
            </a:r>
          </a:p>
          <a:p>
            <a:r>
              <a:rPr lang="en-US" dirty="0"/>
              <a:t>Occlusion</a:t>
            </a:r>
          </a:p>
          <a:p>
            <a:r>
              <a:rPr lang="en-US" dirty="0"/>
              <a:t>Look for any deviation when opening</a:t>
            </a:r>
          </a:p>
          <a:p>
            <a:r>
              <a:rPr lang="en-US" dirty="0"/>
              <a:t>Teeth</a:t>
            </a:r>
          </a:p>
          <a:p>
            <a:r>
              <a:rPr lang="en-US" dirty="0"/>
              <a:t>Willingness to move</a:t>
            </a:r>
          </a:p>
        </p:txBody>
      </p:sp>
    </p:spTree>
    <p:extLst>
      <p:ext uri="{BB962C8B-B14F-4D97-AF65-F5344CB8AC3E}">
        <p14:creationId xmlns:p14="http://schemas.microsoft.com/office/powerpoint/2010/main" val="107865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F9F1BF-8E62-6C4D-B375-391773F25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Intraoral Palpation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B5C67D-170E-3144-9B3B-3FDCF7050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324"/>
            <a:ext cx="10515600" cy="514667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Masseter</a:t>
            </a:r>
          </a:p>
          <a:p>
            <a:pPr lvl="1"/>
            <a:r>
              <a:rPr lang="en-US" dirty="0"/>
              <a:t>elevator</a:t>
            </a:r>
          </a:p>
          <a:p>
            <a:r>
              <a:rPr lang="en-US" dirty="0">
                <a:solidFill>
                  <a:srgbClr val="FFFF00"/>
                </a:solidFill>
              </a:rPr>
              <a:t>Medial pterygoid</a:t>
            </a:r>
          </a:p>
          <a:p>
            <a:pPr lvl="1"/>
            <a:r>
              <a:rPr lang="en-US" dirty="0"/>
              <a:t>Bilaterally – elevate</a:t>
            </a:r>
          </a:p>
          <a:p>
            <a:pPr lvl="1"/>
            <a:r>
              <a:rPr lang="en-US" dirty="0"/>
              <a:t>Unilaterally – contralateral deviation</a:t>
            </a:r>
          </a:p>
          <a:p>
            <a:pPr lvl="1"/>
            <a:r>
              <a:rPr lang="en-US" dirty="0"/>
              <a:t>Lower molar – medially to inside of gum - floor of mouth - posterior</a:t>
            </a:r>
          </a:p>
          <a:p>
            <a:r>
              <a:rPr lang="en-US" dirty="0">
                <a:solidFill>
                  <a:srgbClr val="FFFF00"/>
                </a:solidFill>
              </a:rPr>
              <a:t>Lateral Pterygoid</a:t>
            </a:r>
          </a:p>
          <a:p>
            <a:pPr lvl="1"/>
            <a:r>
              <a:rPr lang="en-US" dirty="0"/>
              <a:t>Bilaterally – depression, protrusion</a:t>
            </a:r>
          </a:p>
          <a:p>
            <a:pPr lvl="1"/>
            <a:r>
              <a:rPr lang="en-US" dirty="0"/>
              <a:t>Unilaterally – contralateral deviation</a:t>
            </a:r>
          </a:p>
          <a:p>
            <a:pPr lvl="1"/>
            <a:r>
              <a:rPr lang="en-US" dirty="0"/>
              <a:t>Dorsal aspect of finger along upper molars – all the way posterior – gentle deviation – </a:t>
            </a:r>
            <a:r>
              <a:rPr lang="en-US" dirty="0" err="1"/>
              <a:t>rmt</a:t>
            </a:r>
            <a:r>
              <a:rPr lang="en-US" dirty="0"/>
              <a:t> move superiorly – little pocket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678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13639AC9-6FE9-9640-9001-A83AA6182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0229"/>
            <a:ext cx="9144000" cy="909637"/>
          </a:xfrm>
        </p:spPr>
        <p:txBody>
          <a:bodyPr>
            <a:normAutofit fontScale="90000"/>
          </a:bodyPr>
          <a:lstStyle/>
          <a:p>
            <a:r>
              <a:rPr lang="en-US" dirty="0"/>
              <a:t>C-Spine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ED51298D-FD33-8640-9446-30D930B719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049866"/>
            <a:ext cx="11633200" cy="5469467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Atlanto</a:t>
            </a:r>
            <a:r>
              <a:rPr lang="en-US" dirty="0">
                <a:solidFill>
                  <a:srgbClr val="FFFF00"/>
                </a:solidFill>
              </a:rPr>
              <a:t>-Occipital</a:t>
            </a:r>
            <a:r>
              <a:rPr lang="en-US" dirty="0"/>
              <a:t> – articulation between the superior articulating facets of C1 and the Occipital condyles </a:t>
            </a:r>
          </a:p>
          <a:p>
            <a:r>
              <a:rPr lang="en-US" dirty="0"/>
              <a:t>F – diarthrotic, biaxial</a:t>
            </a:r>
          </a:p>
          <a:p>
            <a:r>
              <a:rPr lang="en-US" dirty="0"/>
              <a:t>S – synovial, ellipsoid</a:t>
            </a:r>
          </a:p>
          <a:p>
            <a:r>
              <a:rPr lang="en-US" dirty="0"/>
              <a:t>“yes”</a:t>
            </a:r>
          </a:p>
          <a:p>
            <a:r>
              <a:rPr lang="en-US" dirty="0" err="1">
                <a:solidFill>
                  <a:srgbClr val="FFFF00"/>
                </a:solidFill>
              </a:rPr>
              <a:t>Atlanto</a:t>
            </a:r>
            <a:r>
              <a:rPr lang="en-US" dirty="0">
                <a:solidFill>
                  <a:srgbClr val="FFFF00"/>
                </a:solidFill>
              </a:rPr>
              <a:t>- Axial </a:t>
            </a:r>
            <a:r>
              <a:rPr lang="en-US" dirty="0"/>
              <a:t>– articulation between C1-C2, the odontoid process/dens acts as a pivot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plane</a:t>
            </a:r>
          </a:p>
          <a:p>
            <a:r>
              <a:rPr lang="en-US" dirty="0"/>
              <a:t>“no”</a:t>
            </a:r>
          </a:p>
          <a:p>
            <a:r>
              <a:rPr lang="en-US" dirty="0">
                <a:solidFill>
                  <a:srgbClr val="FFFF00"/>
                </a:solidFill>
              </a:rPr>
              <a:t>Facet joints </a:t>
            </a:r>
            <a:r>
              <a:rPr lang="en-US" dirty="0"/>
              <a:t>– articulation between the superior articulating facet of the inferior vert and the inferior articulating facet of the superior vert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plane</a:t>
            </a:r>
          </a:p>
        </p:txBody>
      </p:sp>
    </p:spTree>
    <p:extLst>
      <p:ext uri="{BB962C8B-B14F-4D97-AF65-F5344CB8AC3E}">
        <p14:creationId xmlns:p14="http://schemas.microsoft.com/office/powerpoint/2010/main" val="3694204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64575B-C8F7-D943-B10A-BAEC68CC7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F43ADA15-F774-2641-805B-65551D8DF8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9491" y="365125"/>
            <a:ext cx="6193059" cy="641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78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D3F74E-001A-DA45-9BD7-30F488096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Ligaments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23795F-3E46-744B-A370-30137ED9E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1134532"/>
            <a:ext cx="11954933" cy="572346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ALL</a:t>
            </a:r>
            <a:r>
              <a:rPr lang="en-US" dirty="0"/>
              <a:t> – runs anterior to the vertebral bodies from sacrum to C1</a:t>
            </a:r>
          </a:p>
          <a:p>
            <a:pPr lvl="1"/>
            <a:r>
              <a:rPr lang="en-US" dirty="0"/>
              <a:t>Prevents hyperextension</a:t>
            </a:r>
          </a:p>
          <a:p>
            <a:r>
              <a:rPr lang="en-US" dirty="0">
                <a:solidFill>
                  <a:srgbClr val="FFFF00"/>
                </a:solidFill>
              </a:rPr>
              <a:t>PLL</a:t>
            </a:r>
            <a:r>
              <a:rPr lang="en-US" dirty="0"/>
              <a:t> – runs posterior to vertebral bodies from sacrum to C2 (ant to spinal cord)</a:t>
            </a:r>
          </a:p>
          <a:p>
            <a:pPr lvl="1"/>
            <a:r>
              <a:rPr lang="en-US" dirty="0"/>
              <a:t>Prevents hyperflexion</a:t>
            </a:r>
          </a:p>
          <a:p>
            <a:r>
              <a:rPr lang="en-US" dirty="0">
                <a:solidFill>
                  <a:srgbClr val="FFFF00"/>
                </a:solidFill>
              </a:rPr>
              <a:t>Ligamentum </a:t>
            </a:r>
            <a:r>
              <a:rPr lang="en-US" dirty="0" err="1">
                <a:solidFill>
                  <a:srgbClr val="FFFF00"/>
                </a:solidFill>
              </a:rPr>
              <a:t>Nuchae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– extension of supraspinous </a:t>
            </a:r>
            <a:r>
              <a:rPr lang="en-US" dirty="0" err="1"/>
              <a:t>lig</a:t>
            </a:r>
            <a:r>
              <a:rPr lang="en-US" dirty="0"/>
              <a:t>, extends from spinous process of C7 to the external occipital crest</a:t>
            </a:r>
          </a:p>
          <a:p>
            <a:pPr lvl="1"/>
            <a:r>
              <a:rPr lang="en-US" dirty="0"/>
              <a:t>Limits flexion of c-spine</a:t>
            </a:r>
          </a:p>
          <a:p>
            <a:r>
              <a:rPr lang="en-US" dirty="0">
                <a:solidFill>
                  <a:srgbClr val="FFFF00"/>
                </a:solidFill>
              </a:rPr>
              <a:t>Supraspinous</a:t>
            </a:r>
            <a:r>
              <a:rPr lang="en-US" dirty="0"/>
              <a:t> – lies directly on top of SP’s from C7 to sacrum</a:t>
            </a:r>
          </a:p>
          <a:p>
            <a:pPr lvl="1"/>
            <a:r>
              <a:rPr lang="en-US" dirty="0"/>
              <a:t>Limits flexion of spine</a:t>
            </a:r>
          </a:p>
          <a:p>
            <a:r>
              <a:rPr lang="en-US" dirty="0">
                <a:solidFill>
                  <a:srgbClr val="FFFF00"/>
                </a:solidFill>
              </a:rPr>
              <a:t>Interspinous</a:t>
            </a:r>
            <a:r>
              <a:rPr lang="en-US" dirty="0"/>
              <a:t> – segmental, between SP’s</a:t>
            </a:r>
          </a:p>
          <a:p>
            <a:pPr lvl="1"/>
            <a:r>
              <a:rPr lang="en-US" dirty="0"/>
              <a:t>Limits flexion of spine</a:t>
            </a:r>
          </a:p>
          <a:p>
            <a:r>
              <a:rPr lang="en-US" dirty="0">
                <a:solidFill>
                  <a:srgbClr val="FFFF00"/>
                </a:solidFill>
              </a:rPr>
              <a:t>Intertransverse</a:t>
            </a:r>
            <a:r>
              <a:rPr lang="en-US" dirty="0"/>
              <a:t> - segmental between TVP’s</a:t>
            </a:r>
          </a:p>
          <a:p>
            <a:pPr lvl="1"/>
            <a:r>
              <a:rPr lang="en-US" dirty="0"/>
              <a:t>Limits side flexion of spine</a:t>
            </a:r>
          </a:p>
          <a:p>
            <a:r>
              <a:rPr lang="en-US" dirty="0">
                <a:solidFill>
                  <a:srgbClr val="FFFF00"/>
                </a:solidFill>
              </a:rPr>
              <a:t>Ligamentum Flavum </a:t>
            </a:r>
            <a:r>
              <a:rPr lang="en-US" dirty="0"/>
              <a:t>– segmental between the lamina of vert</a:t>
            </a:r>
          </a:p>
          <a:p>
            <a:pPr lvl="1"/>
            <a:r>
              <a:rPr lang="en-US" dirty="0"/>
              <a:t>Weakly limits flexion of the spine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4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AC9C05-EA88-6F4D-BAAE-E54CB140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5BBB9CAD-69FE-004E-B186-CAF57FDBE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600" cy="576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33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200C1E-A483-6140-BBD6-A27DAD02C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Capsular pattern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EE5590-627A-0949-B76C-00107E6AD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Entire spine</a:t>
            </a:r>
          </a:p>
          <a:p>
            <a:r>
              <a:rPr lang="en-US" dirty="0"/>
              <a:t>Lateral flexion and rotation =</a:t>
            </a:r>
          </a:p>
          <a:p>
            <a:r>
              <a:rPr lang="en-US" dirty="0"/>
              <a:t>extension</a:t>
            </a:r>
          </a:p>
        </p:txBody>
      </p:sp>
    </p:spTree>
    <p:extLst>
      <p:ext uri="{BB962C8B-B14F-4D97-AF65-F5344CB8AC3E}">
        <p14:creationId xmlns:p14="http://schemas.microsoft.com/office/powerpoint/2010/main" val="988410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2B97E0-7EB4-174A-971A-2FD604520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MM’s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AFE3567-A8FF-B34E-A919-97ED8BC314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Flexion	</a:t>
            </a:r>
          </a:p>
          <a:p>
            <a:pPr lvl="1"/>
            <a:r>
              <a:rPr lang="en-US" dirty="0"/>
              <a:t>Ant </a:t>
            </a:r>
            <a:r>
              <a:rPr lang="en-US" dirty="0" err="1"/>
              <a:t>scalenes</a:t>
            </a:r>
            <a:r>
              <a:rPr lang="en-US" dirty="0"/>
              <a:t>, SCM</a:t>
            </a:r>
          </a:p>
          <a:p>
            <a:r>
              <a:rPr lang="en-US" dirty="0">
                <a:solidFill>
                  <a:srgbClr val="FFFF00"/>
                </a:solidFill>
              </a:rPr>
              <a:t>Extension</a:t>
            </a:r>
          </a:p>
          <a:p>
            <a:pPr lvl="1"/>
            <a:r>
              <a:rPr lang="en-US" dirty="0" err="1"/>
              <a:t>Suboccs</a:t>
            </a:r>
            <a:endParaRPr lang="en-US" dirty="0"/>
          </a:p>
          <a:p>
            <a:pPr lvl="1"/>
            <a:r>
              <a:rPr lang="en-US" dirty="0"/>
              <a:t>ES</a:t>
            </a:r>
          </a:p>
          <a:p>
            <a:pPr lvl="1"/>
            <a:r>
              <a:rPr lang="en-US" dirty="0"/>
              <a:t>Splenius cap</a:t>
            </a:r>
          </a:p>
          <a:p>
            <a:pPr lvl="1"/>
            <a:r>
              <a:rPr lang="en-US" dirty="0"/>
              <a:t>Splenius </a:t>
            </a:r>
            <a:r>
              <a:rPr lang="en-US" dirty="0" err="1"/>
              <a:t>cerv</a:t>
            </a:r>
            <a:endParaRPr lang="en-US" dirty="0"/>
          </a:p>
          <a:p>
            <a:pPr lvl="1"/>
            <a:r>
              <a:rPr lang="en-US" dirty="0"/>
              <a:t>Multifidi</a:t>
            </a:r>
          </a:p>
          <a:p>
            <a:pPr lvl="1"/>
            <a:r>
              <a:rPr lang="en-US" dirty="0" err="1"/>
              <a:t>rotatores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0520C78B-53FC-3F49-BD6F-9982EF2A07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Lateral Flexion</a:t>
            </a:r>
          </a:p>
          <a:p>
            <a:pPr lvl="1"/>
            <a:r>
              <a:rPr lang="en-US" dirty="0" err="1"/>
              <a:t>Scalenes</a:t>
            </a:r>
            <a:endParaRPr lang="en-US" dirty="0"/>
          </a:p>
          <a:p>
            <a:pPr lvl="1"/>
            <a:r>
              <a:rPr lang="en-US" dirty="0"/>
              <a:t>LS</a:t>
            </a:r>
          </a:p>
          <a:p>
            <a:pPr lvl="1"/>
            <a:r>
              <a:rPr lang="en-US" dirty="0"/>
              <a:t>Upper traps</a:t>
            </a:r>
          </a:p>
          <a:p>
            <a:pPr lvl="1"/>
            <a:r>
              <a:rPr lang="en-US" dirty="0"/>
              <a:t>SCM</a:t>
            </a:r>
          </a:p>
          <a:p>
            <a:r>
              <a:rPr lang="en-US" dirty="0">
                <a:solidFill>
                  <a:srgbClr val="FFFF00"/>
                </a:solidFill>
              </a:rPr>
              <a:t>Rotation</a:t>
            </a:r>
          </a:p>
          <a:p>
            <a:pPr lvl="1"/>
            <a:r>
              <a:rPr lang="en-US" dirty="0"/>
              <a:t>SCM</a:t>
            </a:r>
          </a:p>
          <a:p>
            <a:pPr lvl="1"/>
            <a:r>
              <a:rPr lang="en-US" dirty="0" err="1"/>
              <a:t>Scalenes</a:t>
            </a:r>
            <a:endParaRPr lang="en-US" dirty="0"/>
          </a:p>
          <a:p>
            <a:pPr lvl="1"/>
            <a:r>
              <a:rPr lang="en-US" dirty="0"/>
              <a:t>Splenius cap/</a:t>
            </a:r>
            <a:r>
              <a:rPr lang="en-US" dirty="0" err="1"/>
              <a:t>cerv</a:t>
            </a:r>
            <a:endParaRPr lang="en-US" dirty="0"/>
          </a:p>
          <a:p>
            <a:pPr lvl="1"/>
            <a:r>
              <a:rPr lang="en-US" dirty="0" err="1"/>
              <a:t>Mult</a:t>
            </a:r>
            <a:r>
              <a:rPr lang="en-US" dirty="0"/>
              <a:t>/rot</a:t>
            </a:r>
          </a:p>
          <a:p>
            <a:pPr lvl="1"/>
            <a:r>
              <a:rPr lang="en-US" dirty="0" err="1"/>
              <a:t>suboccs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206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DBC052-885B-4E4F-B226-C10DC1FDE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CA3B8D-CBD5-004B-A646-AEBB0DFA1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Whiplash/</a:t>
            </a:r>
            <a:r>
              <a:rPr lang="en-US" dirty="0" err="1"/>
              <a:t>mva</a:t>
            </a:r>
            <a:r>
              <a:rPr lang="en-US" dirty="0"/>
              <a:t>/</a:t>
            </a:r>
            <a:r>
              <a:rPr lang="en-US" dirty="0" err="1"/>
              <a:t>tmj</a:t>
            </a:r>
            <a:r>
              <a:rPr lang="en-US" dirty="0"/>
              <a:t>/HA’s?</a:t>
            </a:r>
          </a:p>
          <a:p>
            <a:r>
              <a:rPr lang="en-US" dirty="0"/>
              <a:t>Chiro?</a:t>
            </a:r>
          </a:p>
          <a:p>
            <a:r>
              <a:rPr lang="en-US" dirty="0"/>
              <a:t>Sleeping position?</a:t>
            </a:r>
          </a:p>
          <a:p>
            <a:r>
              <a:rPr lang="en-US" dirty="0" err="1"/>
              <a:t>Dizzyness</a:t>
            </a:r>
            <a:r>
              <a:rPr lang="en-US" dirty="0"/>
              <a:t>?</a:t>
            </a:r>
          </a:p>
          <a:p>
            <a:r>
              <a:rPr lang="en-US" dirty="0"/>
              <a:t>Ear aches?</a:t>
            </a:r>
          </a:p>
          <a:p>
            <a:r>
              <a:rPr lang="en-US" dirty="0"/>
              <a:t>Loss of balance?</a:t>
            </a:r>
          </a:p>
        </p:txBody>
      </p:sp>
    </p:spTree>
    <p:extLst>
      <p:ext uri="{BB962C8B-B14F-4D97-AF65-F5344CB8AC3E}">
        <p14:creationId xmlns:p14="http://schemas.microsoft.com/office/powerpoint/2010/main" val="86447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81F654-02AA-2440-B53D-9B9CE5943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D11890-88EA-6540-B8A8-152FBD5DA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Head position</a:t>
            </a:r>
          </a:p>
          <a:p>
            <a:pPr lvl="1"/>
            <a:r>
              <a:rPr lang="en-US" dirty="0"/>
              <a:t>Anterior</a:t>
            </a:r>
          </a:p>
          <a:p>
            <a:pPr lvl="1"/>
            <a:r>
              <a:rPr lang="en-US" dirty="0"/>
              <a:t>Side</a:t>
            </a:r>
          </a:p>
          <a:p>
            <a:r>
              <a:rPr lang="en-US" dirty="0"/>
              <a:t>Willingness to move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6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B7A68A74-5613-FA4E-8E77-79BB73E84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 of the HNF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2DCD4AC-CCF2-4F48-8DE0-E965F4A339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08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310A3CAB-CB98-2B42-AC16-C22E79A6BE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42900"/>
            <a:ext cx="5181600" cy="5834063"/>
          </a:xfrm>
        </p:spPr>
        <p:txBody>
          <a:bodyPr/>
          <a:lstStyle/>
          <a:p>
            <a:r>
              <a:rPr lang="en-US" dirty="0"/>
              <a:t>Headache (489)</a:t>
            </a:r>
          </a:p>
          <a:p>
            <a:pPr lvl="1"/>
            <a:r>
              <a:rPr lang="en-US" dirty="0"/>
              <a:t>concussion</a:t>
            </a:r>
          </a:p>
          <a:p>
            <a:r>
              <a:rPr lang="en-US" dirty="0"/>
              <a:t>Migraine(497)</a:t>
            </a:r>
          </a:p>
          <a:p>
            <a:r>
              <a:rPr lang="en-US" dirty="0"/>
              <a:t>TMJ dysfunction (597)</a:t>
            </a:r>
          </a:p>
          <a:p>
            <a:r>
              <a:rPr lang="en-US" dirty="0"/>
              <a:t>Torticollis (477)</a:t>
            </a:r>
          </a:p>
          <a:p>
            <a:r>
              <a:rPr lang="en-US" dirty="0"/>
              <a:t>Whiplash (379)</a:t>
            </a:r>
          </a:p>
          <a:p>
            <a:r>
              <a:rPr lang="en-US" dirty="0"/>
              <a:t>Bell’s Palsy (811)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0AD9A1D-640A-704C-AB5B-7CD3F8313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42900"/>
            <a:ext cx="5181600" cy="58340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17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</TotalTime>
  <Words>833</Words>
  <Application>Microsoft Office PowerPoint</Application>
  <PresentationFormat>Custom</PresentationFormat>
  <Paragraphs>215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Review 3</vt:lpstr>
      <vt:lpstr>Sprains &amp; Strains</vt:lpstr>
      <vt:lpstr>PowerPoint Presentation</vt:lpstr>
      <vt:lpstr>PowerPoint Presentation</vt:lpstr>
      <vt:lpstr>Common Sprains</vt:lpstr>
      <vt:lpstr>CI’s</vt:lpstr>
      <vt:lpstr>Know your anatomy and MOI!</vt:lpstr>
      <vt:lpstr>Observations/Palpations</vt:lpstr>
      <vt:lpstr>Range of Motion</vt:lpstr>
      <vt:lpstr>Appropriate Special tests for joint</vt:lpstr>
      <vt:lpstr>Tx according to stage of healing</vt:lpstr>
      <vt:lpstr>Self Care</vt:lpstr>
      <vt:lpstr>Temporomandibular Joint (TMJ)</vt:lpstr>
      <vt:lpstr>Articular Disc</vt:lpstr>
      <vt:lpstr>PowerPoint Presentation</vt:lpstr>
      <vt:lpstr>Movements at the TMJ </vt:lpstr>
      <vt:lpstr>PowerPoint Presentation</vt:lpstr>
      <vt:lpstr>Questions</vt:lpstr>
      <vt:lpstr>Observations</vt:lpstr>
      <vt:lpstr>Intraoral Palpation</vt:lpstr>
      <vt:lpstr>C-Spine</vt:lpstr>
      <vt:lpstr>PowerPoint Presentation</vt:lpstr>
      <vt:lpstr>Ligaments</vt:lpstr>
      <vt:lpstr>PowerPoint Presentation</vt:lpstr>
      <vt:lpstr>Capsular pattern </vt:lpstr>
      <vt:lpstr>MM’s</vt:lpstr>
      <vt:lpstr>History</vt:lpstr>
      <vt:lpstr>Observations</vt:lpstr>
      <vt:lpstr>Conditions of the HNF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3</dc:title>
  <dc:creator>Stephanie Oteyza</dc:creator>
  <cp:lastModifiedBy>User</cp:lastModifiedBy>
  <cp:revision>17</cp:revision>
  <dcterms:created xsi:type="dcterms:W3CDTF">2020-12-10T17:14:24Z</dcterms:created>
  <dcterms:modified xsi:type="dcterms:W3CDTF">2021-10-07T19:37:59Z</dcterms:modified>
</cp:coreProperties>
</file>