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65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8"/>
    <p:restoredTop sz="94534"/>
  </p:normalViewPr>
  <p:slideViewPr>
    <p:cSldViewPr snapToGrid="0" snapToObjects="1">
      <p:cViewPr>
        <p:scale>
          <a:sx n="72" d="100"/>
          <a:sy n="72" d="100"/>
        </p:scale>
        <p:origin x="-546" y="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39D8FB-A6B2-F640-A331-7972C39EC85A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39A44E-34D6-E142-B1C8-74CDD2EF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708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IMP THING? Do not break the cycle! Once the cycle is broken, it must start again! Meaning… ACUTE stage – be very very careful.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9A44E-34D6-E142-B1C8-74CDD2EFDCA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82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4E96A0-B7C9-4D40-B74B-CAA17D53A8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Review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37A2ABE-AF6B-4E4C-B1AA-F63A0375F3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10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1EF5BD-43DC-EC45-953F-1E1234B50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Stages of Healing…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32FA11-829C-854E-ABDF-494F9365C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Acute</a:t>
            </a:r>
          </a:p>
          <a:p>
            <a:r>
              <a:rPr lang="en-US" dirty="0"/>
              <a:t>Early </a:t>
            </a:r>
            <a:r>
              <a:rPr lang="en-US" dirty="0" err="1"/>
              <a:t>SubAcute</a:t>
            </a:r>
            <a:endParaRPr lang="en-US" dirty="0"/>
          </a:p>
          <a:p>
            <a:r>
              <a:rPr lang="en-US" dirty="0"/>
              <a:t>Late </a:t>
            </a:r>
            <a:r>
              <a:rPr lang="en-US" dirty="0" err="1"/>
              <a:t>SubAcute</a:t>
            </a:r>
            <a:endParaRPr lang="en-US" dirty="0"/>
          </a:p>
          <a:p>
            <a:r>
              <a:rPr lang="en-US" dirty="0"/>
              <a:t>Chronic</a:t>
            </a:r>
          </a:p>
          <a:p>
            <a:r>
              <a:rPr lang="en-US" dirty="0"/>
              <a:t>What are some important points to remember?</a:t>
            </a:r>
          </a:p>
          <a:p>
            <a:pPr lvl="1"/>
            <a:r>
              <a:rPr lang="en-US" dirty="0"/>
              <a:t>Timelines are not set in stone</a:t>
            </a:r>
          </a:p>
          <a:p>
            <a:pPr lvl="1"/>
            <a:r>
              <a:rPr lang="en-US" dirty="0"/>
              <a:t>Severity of injury/trauma will determine timeline</a:t>
            </a:r>
          </a:p>
          <a:p>
            <a:r>
              <a:rPr lang="en-US" dirty="0"/>
              <a:t>MOST IMPORTANT THING TO REMEMBER ABOUT HEALING??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74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425DF5F-E4A0-CE4D-B582-9EBEA92AF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Contusion pg. 265 Rattray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5AD5C1F-0643-5946-875F-B14457829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79418"/>
            <a:ext cx="9601200" cy="5278582"/>
          </a:xfrm>
        </p:spPr>
        <p:txBody>
          <a:bodyPr>
            <a:normAutofit/>
          </a:bodyPr>
          <a:lstStyle/>
          <a:p>
            <a:r>
              <a:rPr lang="en-US" dirty="0" err="1"/>
              <a:t>Def’n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Crush injury to a muscle</a:t>
            </a:r>
          </a:p>
          <a:p>
            <a:r>
              <a:rPr lang="en-US" dirty="0"/>
              <a:t>W or W/O hematoma?</a:t>
            </a:r>
          </a:p>
          <a:p>
            <a:pPr lvl="1"/>
            <a:r>
              <a:rPr lang="en-US" dirty="0"/>
              <a:t>Area of local hemorrhage – pooling of blood causing swelling and P</a:t>
            </a:r>
          </a:p>
          <a:p>
            <a:r>
              <a:rPr lang="en-US" dirty="0"/>
              <a:t>Myositis ossificans – calcifications form as a complication of the hematoma</a:t>
            </a:r>
          </a:p>
          <a:p>
            <a:r>
              <a:rPr lang="en-US" dirty="0"/>
              <a:t>Causes are endless</a:t>
            </a:r>
          </a:p>
          <a:p>
            <a:r>
              <a:rPr lang="en-US" dirty="0"/>
              <a:t>Conditions to highlight? </a:t>
            </a:r>
          </a:p>
          <a:p>
            <a:r>
              <a:rPr lang="en-US" dirty="0"/>
              <a:t>What principle of massage is most prevalent with contusions?</a:t>
            </a:r>
          </a:p>
          <a:p>
            <a:r>
              <a:rPr lang="en-US" dirty="0"/>
              <a:t>Tx Highlights?</a:t>
            </a:r>
          </a:p>
        </p:txBody>
      </p:sp>
    </p:spTree>
    <p:extLst>
      <p:ext uri="{BB962C8B-B14F-4D97-AF65-F5344CB8AC3E}">
        <p14:creationId xmlns:p14="http://schemas.microsoft.com/office/powerpoint/2010/main" val="1680909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3459C9-B542-BE44-B956-2D687CBB0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A0E53979-1277-6B4E-B318-A88667BC25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154" y="400050"/>
            <a:ext cx="7770091" cy="5827568"/>
          </a:xfrm>
        </p:spPr>
      </p:pic>
    </p:spTree>
    <p:extLst>
      <p:ext uri="{BB962C8B-B14F-4D97-AF65-F5344CB8AC3E}">
        <p14:creationId xmlns:p14="http://schemas.microsoft.com/office/powerpoint/2010/main" val="237474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45C1F5-85EB-F245-B409-9540A3442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Spasm </a:t>
            </a:r>
            <a:r>
              <a:rPr lang="en-US" dirty="0" err="1"/>
              <a:t>pg</a:t>
            </a:r>
            <a:r>
              <a:rPr lang="en-US" dirty="0"/>
              <a:t> 193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C3DC804-E75F-5D46-AA5D-A25887C8D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745673"/>
            <a:ext cx="9601200" cy="5112327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Def’n</a:t>
            </a:r>
            <a:endParaRPr lang="en-US" dirty="0"/>
          </a:p>
          <a:p>
            <a:r>
              <a:rPr lang="en-US" dirty="0"/>
              <a:t>Involuntary, sustained contraction of a muscle</a:t>
            </a:r>
          </a:p>
          <a:p>
            <a:r>
              <a:rPr lang="en-US" dirty="0"/>
              <a:t>“cramp” common – lay term for a painful, prolonged muscle spasm</a:t>
            </a:r>
          </a:p>
          <a:p>
            <a:r>
              <a:rPr lang="en-US" dirty="0"/>
              <a:t>Reflex mm guarding – present in acute stage – FUNCTIONAL SPLINT</a:t>
            </a:r>
          </a:p>
          <a:p>
            <a:r>
              <a:rPr lang="en-US" dirty="0"/>
              <a:t>DO NOT REMOVE in acute stage!</a:t>
            </a:r>
          </a:p>
          <a:p>
            <a:r>
              <a:rPr lang="en-US" dirty="0"/>
              <a:t>DO NOT Passive Stretch mm. </a:t>
            </a:r>
          </a:p>
          <a:p>
            <a:r>
              <a:rPr lang="en-US" dirty="0"/>
              <a:t>No hot hydro – WHY?</a:t>
            </a:r>
          </a:p>
          <a:p>
            <a:r>
              <a:rPr lang="en-US" dirty="0"/>
              <a:t>Goal of </a:t>
            </a:r>
            <a:r>
              <a:rPr lang="en-US" dirty="0" err="1"/>
              <a:t>tx</a:t>
            </a:r>
            <a:r>
              <a:rPr lang="en-US" dirty="0"/>
              <a:t> – to not completely remove spasm, but decrease it, to decrease P</a:t>
            </a:r>
          </a:p>
          <a:p>
            <a:r>
              <a:rPr lang="en-US" dirty="0"/>
              <a:t>Agonist contraction – </a:t>
            </a:r>
            <a:r>
              <a:rPr lang="en-US" dirty="0" err="1"/>
              <a:t>gastroc</a:t>
            </a:r>
            <a:r>
              <a:rPr lang="en-US" dirty="0"/>
              <a:t> spasm</a:t>
            </a:r>
          </a:p>
          <a:p>
            <a:r>
              <a:rPr lang="en-US" dirty="0"/>
              <a:t>GTO</a:t>
            </a:r>
          </a:p>
          <a:p>
            <a:r>
              <a:rPr lang="en-US" dirty="0"/>
              <a:t>O’s &amp; I’s</a:t>
            </a:r>
          </a:p>
          <a:p>
            <a:r>
              <a:rPr lang="en-US" dirty="0"/>
              <a:t>MM approximation</a:t>
            </a:r>
          </a:p>
        </p:txBody>
      </p:sp>
    </p:spTree>
    <p:extLst>
      <p:ext uri="{BB962C8B-B14F-4D97-AF65-F5344CB8AC3E}">
        <p14:creationId xmlns:p14="http://schemas.microsoft.com/office/powerpoint/2010/main" val="74776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76AE5F-2E03-4446-936B-066BD2D08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GTO Release </a:t>
            </a:r>
            <a:r>
              <a:rPr lang="en-US" dirty="0" err="1"/>
              <a:t>pg</a:t>
            </a:r>
            <a:r>
              <a:rPr lang="en-US" dirty="0"/>
              <a:t> 38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1D9301-B5AB-8043-A4E1-4593ADB91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34836"/>
            <a:ext cx="9601200" cy="5223164"/>
          </a:xfrm>
        </p:spPr>
        <p:txBody>
          <a:bodyPr/>
          <a:lstStyle/>
          <a:p>
            <a:r>
              <a:rPr lang="en-US" dirty="0"/>
              <a:t>What is GTO?</a:t>
            </a:r>
          </a:p>
          <a:p>
            <a:r>
              <a:rPr lang="en-US" dirty="0"/>
              <a:t>Proprioceptive nerve receptors located in the musculotendinous junction</a:t>
            </a:r>
          </a:p>
          <a:p>
            <a:r>
              <a:rPr lang="en-US" dirty="0"/>
              <a:t>Detect “load” placed on tendon</a:t>
            </a:r>
          </a:p>
          <a:p>
            <a:r>
              <a:rPr lang="en-US" dirty="0"/>
              <a:t>Protective reflex to prevent mm injury or rupture </a:t>
            </a:r>
          </a:p>
          <a:p>
            <a:r>
              <a:rPr lang="en-US" dirty="0"/>
              <a:t>Most effective on long tendons that are easily palpable. Examples?</a:t>
            </a:r>
          </a:p>
          <a:p>
            <a:r>
              <a:rPr lang="en-US" dirty="0"/>
              <a:t>Technique; hold for a min of 30 seconds, or until mm relaxes.</a:t>
            </a:r>
          </a:p>
          <a:p>
            <a:r>
              <a:rPr lang="en-US" dirty="0"/>
              <a:t>C or s bow can be used</a:t>
            </a:r>
          </a:p>
          <a:p>
            <a:r>
              <a:rPr lang="en-US" dirty="0"/>
              <a:t>Rate = slow</a:t>
            </a:r>
          </a:p>
          <a:p>
            <a:r>
              <a:rPr lang="en-US" dirty="0"/>
              <a:t>Pressure = mod to deep</a:t>
            </a:r>
          </a:p>
          <a:p>
            <a:r>
              <a:rPr lang="en-US" dirty="0"/>
              <a:t>Effects; decrease mm tone and spasm</a:t>
            </a:r>
          </a:p>
          <a:p>
            <a:r>
              <a:rPr lang="en-US" dirty="0"/>
              <a:t>CI’s = any local acute condition, local pain, hypotonic/atonic mm’s, fragile tissue, CT pathologies, skin lesions</a:t>
            </a:r>
          </a:p>
        </p:txBody>
      </p:sp>
    </p:spTree>
    <p:extLst>
      <p:ext uri="{BB962C8B-B14F-4D97-AF65-F5344CB8AC3E}">
        <p14:creationId xmlns:p14="http://schemas.microsoft.com/office/powerpoint/2010/main" val="103199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32A183-68D1-F74C-A5B4-AE8BA2264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O’s &amp; I’s pg. 39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02DB012-DD12-284A-B0DB-AED8B98312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62545"/>
            <a:ext cx="9601200" cy="4204855"/>
          </a:xfrm>
        </p:spPr>
        <p:txBody>
          <a:bodyPr/>
          <a:lstStyle/>
          <a:p>
            <a:r>
              <a:rPr lang="en-US" dirty="0"/>
              <a:t>Uses : same as GTO, utilizes musculotendinous junction to </a:t>
            </a:r>
            <a:r>
              <a:rPr lang="en-US" dirty="0" err="1"/>
              <a:t>dec</a:t>
            </a:r>
            <a:r>
              <a:rPr lang="en-US" dirty="0"/>
              <a:t> hypertonicity</a:t>
            </a:r>
          </a:p>
          <a:p>
            <a:r>
              <a:rPr lang="en-US" dirty="0"/>
              <a:t>If muscle belly is painful</a:t>
            </a:r>
          </a:p>
          <a:p>
            <a:r>
              <a:rPr lang="en-US" dirty="0"/>
              <a:t>Makes </a:t>
            </a:r>
            <a:r>
              <a:rPr lang="en-US" dirty="0" err="1"/>
              <a:t>tx</a:t>
            </a:r>
            <a:r>
              <a:rPr lang="en-US" dirty="0"/>
              <a:t> more effective</a:t>
            </a:r>
          </a:p>
          <a:p>
            <a:r>
              <a:rPr lang="en-US" dirty="0"/>
              <a:t>If some tendonitis is present, can be painful</a:t>
            </a:r>
          </a:p>
          <a:p>
            <a:r>
              <a:rPr lang="en-US" dirty="0"/>
              <a:t>Technique – gentle kneading (thumb or fingertips) depending on muscle</a:t>
            </a:r>
          </a:p>
          <a:p>
            <a:r>
              <a:rPr lang="en-US" dirty="0"/>
              <a:t>CI’s – same as GTO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Another notable technique : muscle approximation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29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D7A99A-079B-1349-9540-E57146DBC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Frictioning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2A280B7-EE05-C441-BB53-0934C3CAA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413164"/>
            <a:ext cx="10861964" cy="5444836"/>
          </a:xfrm>
        </p:spPr>
        <p:txBody>
          <a:bodyPr/>
          <a:lstStyle/>
          <a:p>
            <a:r>
              <a:rPr lang="en-US" dirty="0"/>
              <a:t>Small, deep manipulation, rapid rate and rhythm, can be invasive, creates a small, controlled inflammatory response (</a:t>
            </a:r>
            <a:r>
              <a:rPr lang="en-US" dirty="0" err="1"/>
              <a:t>chems</a:t>
            </a:r>
            <a:r>
              <a:rPr lang="en-US" dirty="0"/>
              <a:t> released causing reorganization of CT)</a:t>
            </a:r>
          </a:p>
          <a:p>
            <a:r>
              <a:rPr lang="en-US" dirty="0"/>
              <a:t>Moves subcutaneous tissue</a:t>
            </a:r>
          </a:p>
          <a:p>
            <a:r>
              <a:rPr lang="en-US" dirty="0"/>
              <a:t>No medium</a:t>
            </a:r>
          </a:p>
          <a:p>
            <a:r>
              <a:rPr lang="en-US" dirty="0"/>
              <a:t>Do not slide over skin – can cause blistering</a:t>
            </a:r>
          </a:p>
          <a:p>
            <a:r>
              <a:rPr lang="en-US" dirty="0"/>
              <a:t>Not used for deep structures</a:t>
            </a:r>
          </a:p>
          <a:p>
            <a:r>
              <a:rPr lang="en-US" dirty="0"/>
              <a:t>Done for 1-2 mins, evoke an analgesic effect, 30 sec – 20 mins</a:t>
            </a:r>
          </a:p>
          <a:p>
            <a:r>
              <a:rPr lang="en-US" dirty="0"/>
              <a:t>Eff after </a:t>
            </a:r>
          </a:p>
          <a:p>
            <a:r>
              <a:rPr lang="en-US" dirty="0"/>
              <a:t>ice massage – CBAN</a:t>
            </a:r>
          </a:p>
          <a:p>
            <a:r>
              <a:rPr lang="en-US" dirty="0"/>
              <a:t>No </a:t>
            </a:r>
            <a:r>
              <a:rPr lang="en-US" dirty="0" err="1"/>
              <a:t>frictioning</a:t>
            </a:r>
            <a:r>
              <a:rPr lang="en-US" dirty="0"/>
              <a:t> in the acute stage</a:t>
            </a:r>
          </a:p>
          <a:p>
            <a:r>
              <a:rPr lang="en-US" dirty="0"/>
              <a:t>Uses: tendonitis, scars, post trauma (late sub – chronic) to prevent adhesions</a:t>
            </a:r>
          </a:p>
          <a:p>
            <a:r>
              <a:rPr lang="en-US" dirty="0"/>
              <a:t>CI’s – acute injury, RA, anti-</a:t>
            </a:r>
            <a:r>
              <a:rPr lang="en-US" dirty="0" err="1"/>
              <a:t>inflamms</a:t>
            </a:r>
            <a:r>
              <a:rPr lang="en-US" dirty="0"/>
              <a:t>, anti-</a:t>
            </a:r>
            <a:r>
              <a:rPr lang="en-US" dirty="0" err="1"/>
              <a:t>coags</a:t>
            </a:r>
            <a:r>
              <a:rPr lang="en-US" dirty="0"/>
              <a:t>, long term steroid med use, fragile skin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99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BD4B87-B1CB-2645-B547-FA1B8B2ED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Manual Lymphatic Drainage </a:t>
            </a:r>
            <a:r>
              <a:rPr lang="en-US" dirty="0" err="1"/>
              <a:t>pg</a:t>
            </a:r>
            <a:r>
              <a:rPr lang="en-US" dirty="0"/>
              <a:t> 35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0FAF98B-1E00-EF4C-B0B2-AE414B90F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07127"/>
            <a:ext cx="9601200" cy="4260273"/>
          </a:xfrm>
        </p:spPr>
        <p:txBody>
          <a:bodyPr/>
          <a:lstStyle/>
          <a:p>
            <a:r>
              <a:rPr lang="en-US" dirty="0"/>
              <a:t>IF severe lymphedema is present – refer out!</a:t>
            </a:r>
          </a:p>
          <a:p>
            <a:r>
              <a:rPr lang="en-US" dirty="0"/>
              <a:t>Pitted edema test</a:t>
            </a:r>
          </a:p>
          <a:p>
            <a:r>
              <a:rPr lang="en-US" dirty="0"/>
              <a:t>Edema can be sign of what condition?</a:t>
            </a:r>
          </a:p>
          <a:p>
            <a:r>
              <a:rPr lang="en-US" dirty="0"/>
              <a:t>String</a:t>
            </a:r>
          </a:p>
          <a:p>
            <a:r>
              <a:rPr lang="en-US" dirty="0"/>
              <a:t>Takes a lot of time and patience</a:t>
            </a:r>
          </a:p>
          <a:p>
            <a:r>
              <a:rPr lang="en-US" dirty="0"/>
              <a:t>Slow rate, rhythmic, no medium, baby powder if hairy</a:t>
            </a:r>
          </a:p>
          <a:p>
            <a:r>
              <a:rPr lang="en-US" dirty="0"/>
              <a:t>Minimum 5-7 times, overlapping, unidirectional strokes</a:t>
            </a:r>
          </a:p>
          <a:p>
            <a:r>
              <a:rPr lang="en-US" dirty="0"/>
              <a:t>Principles of massage</a:t>
            </a:r>
          </a:p>
          <a:p>
            <a:r>
              <a:rPr lang="en-US" dirty="0"/>
              <a:t>Nodal pump</a:t>
            </a:r>
          </a:p>
        </p:txBody>
      </p:sp>
    </p:spTree>
    <p:extLst>
      <p:ext uri="{BB962C8B-B14F-4D97-AF65-F5344CB8AC3E}">
        <p14:creationId xmlns:p14="http://schemas.microsoft.com/office/powerpoint/2010/main" val="191581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9FE88FE-D4AB-2448-8D51-3E3560554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76745"/>
          </a:xfrm>
        </p:spPr>
        <p:txBody>
          <a:bodyPr/>
          <a:lstStyle/>
          <a:p>
            <a:r>
              <a:rPr lang="en-US" dirty="0"/>
              <a:t>Myofascial Release </a:t>
            </a:r>
            <a:r>
              <a:rPr lang="en-US" dirty="0" err="1"/>
              <a:t>pg</a:t>
            </a:r>
            <a:r>
              <a:rPr lang="en-US" dirty="0"/>
              <a:t> 45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6EECD9F-D48C-774D-BD9D-422AFD74E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62545"/>
            <a:ext cx="9601200" cy="4821382"/>
          </a:xfrm>
        </p:spPr>
        <p:txBody>
          <a:bodyPr/>
          <a:lstStyle/>
          <a:p>
            <a:r>
              <a:rPr lang="en-US" dirty="0"/>
              <a:t>What is fascia?</a:t>
            </a:r>
          </a:p>
          <a:p>
            <a:r>
              <a:rPr lang="en-US" dirty="0"/>
              <a:t>Superficial – just below skin – loosely knit, mobile, potential to accumulate fluid</a:t>
            </a:r>
          </a:p>
          <a:p>
            <a:r>
              <a:rPr lang="en-US" dirty="0"/>
              <a:t>Deeper – denser, tighter, tougher, surrounds muscle and viscera</a:t>
            </a:r>
          </a:p>
          <a:p>
            <a:r>
              <a:rPr lang="en-US" dirty="0" err="1"/>
              <a:t>Subserous</a:t>
            </a:r>
            <a:r>
              <a:rPr lang="en-US" dirty="0"/>
              <a:t> – loose areolar tissue covering viscera, supports organs, provides lubrication so the can slide against </a:t>
            </a:r>
            <a:r>
              <a:rPr lang="en-US" dirty="0" err="1"/>
              <a:t>eachother</a:t>
            </a:r>
            <a:endParaRPr lang="en-US" dirty="0"/>
          </a:p>
          <a:p>
            <a:r>
              <a:rPr lang="en-US" dirty="0"/>
              <a:t>Assess – skin roll, glide, positional test - ?</a:t>
            </a:r>
          </a:p>
          <a:p>
            <a:r>
              <a:rPr lang="en-US" dirty="0"/>
              <a:t>Positional – passive – why? Fascial barrier before ligamentous, or capsular</a:t>
            </a:r>
          </a:p>
          <a:p>
            <a:r>
              <a:rPr lang="en-US" dirty="0"/>
              <a:t>What layer are you treating? This will determine depth</a:t>
            </a:r>
          </a:p>
          <a:p>
            <a:r>
              <a:rPr lang="en-US" dirty="0"/>
              <a:t>Enough stretch on fascia, hold for effectiveness – burn</a:t>
            </a:r>
          </a:p>
          <a:p>
            <a:r>
              <a:rPr lang="en-US" dirty="0"/>
              <a:t>Hyperemia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687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8A6AF3-F67D-A049-A17E-B39AFAFF0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0F964312-45A9-3842-B749-BBC806CDF5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2504" y="214745"/>
            <a:ext cx="11649496" cy="637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226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5799E2-3174-3C48-B337-9666376B5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D351293D-B68A-2D46-900D-66EAB70AFF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775200" cy="3581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E885C3D-B981-AC48-AD5D-E82B5A164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8810" y="0"/>
            <a:ext cx="4663190" cy="46631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9B50D80-E51A-BA46-91EB-02EC9749C0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480" y="2331595"/>
            <a:ext cx="5551050" cy="444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E43F75-5F12-DA48-A6EA-1E7501DC5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MFR Techs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C99453D-2F15-ED4E-9FDE-003EAF3A9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Skin rolling</a:t>
            </a:r>
          </a:p>
          <a:p>
            <a:r>
              <a:rPr lang="en-US" dirty="0"/>
              <a:t>Crossed hand</a:t>
            </a:r>
          </a:p>
          <a:p>
            <a:r>
              <a:rPr lang="en-US" dirty="0"/>
              <a:t>Spreading</a:t>
            </a:r>
          </a:p>
          <a:p>
            <a:r>
              <a:rPr lang="en-US" dirty="0"/>
              <a:t>Cutting</a:t>
            </a:r>
          </a:p>
          <a:p>
            <a:r>
              <a:rPr lang="en-US" dirty="0" err="1"/>
              <a:t>Torquing</a:t>
            </a:r>
            <a:endParaRPr lang="en-US" dirty="0"/>
          </a:p>
          <a:p>
            <a:r>
              <a:rPr lang="en-US" dirty="0"/>
              <a:t>S/C bowing</a:t>
            </a:r>
          </a:p>
          <a:p>
            <a:r>
              <a:rPr lang="en-US" dirty="0"/>
              <a:t>J stroke </a:t>
            </a:r>
          </a:p>
        </p:txBody>
      </p:sp>
    </p:spTree>
    <p:extLst>
      <p:ext uri="{BB962C8B-B14F-4D97-AF65-F5344CB8AC3E}">
        <p14:creationId xmlns:p14="http://schemas.microsoft.com/office/powerpoint/2010/main" val="3042764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B8DE209-86A2-4042-BFD8-10DA47891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Tendinitis </a:t>
            </a:r>
            <a:r>
              <a:rPr lang="en-US" dirty="0" err="1"/>
              <a:t>pg</a:t>
            </a:r>
            <a:r>
              <a:rPr lang="en-US" dirty="0"/>
              <a:t> 431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3D76950-3718-FB48-B1F8-3CA8AD3A0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96291"/>
            <a:ext cx="9601200" cy="437110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Inflammation of a tendon</a:t>
            </a:r>
          </a:p>
          <a:p>
            <a:r>
              <a:rPr lang="en-US" dirty="0"/>
              <a:t>Cause: chronic overload of the tendon – </a:t>
            </a:r>
            <a:r>
              <a:rPr lang="en-US" dirty="0" err="1"/>
              <a:t>microtearing</a:t>
            </a:r>
            <a:r>
              <a:rPr lang="en-US" dirty="0"/>
              <a:t> and inflammatory response</a:t>
            </a:r>
          </a:p>
          <a:p>
            <a:r>
              <a:rPr lang="en-US" dirty="0"/>
              <a:t>Contributing factors: mm imbalance, poor biomechanics, lack of flexibility, poor blood supply, improper equipment, training errors</a:t>
            </a:r>
          </a:p>
          <a:p>
            <a:r>
              <a:rPr lang="en-US" dirty="0"/>
              <a:t>4 Grades of severity</a:t>
            </a:r>
          </a:p>
          <a:p>
            <a:r>
              <a:rPr lang="en-US" dirty="0"/>
              <a:t>Grade 1 – pain after activity</a:t>
            </a:r>
          </a:p>
          <a:p>
            <a:r>
              <a:rPr lang="en-US" dirty="0"/>
              <a:t>Grade 2 – pain before and after activity; goes away during</a:t>
            </a:r>
          </a:p>
          <a:p>
            <a:r>
              <a:rPr lang="en-US" dirty="0"/>
              <a:t>Grade 3 – pain before, during, and after, P may restrict activity</a:t>
            </a:r>
          </a:p>
          <a:p>
            <a:r>
              <a:rPr lang="en-US" dirty="0"/>
              <a:t>Grade 4 – pain with ADL’s</a:t>
            </a:r>
          </a:p>
          <a:p>
            <a:r>
              <a:rPr lang="en-US" dirty="0"/>
              <a:t> Tendinosis – degenerative changes occurring with chronic overuse tendon injuries, tennis elbow. Aging and lack of </a:t>
            </a:r>
            <a:r>
              <a:rPr lang="en-US" dirty="0" err="1"/>
              <a:t>circ</a:t>
            </a:r>
            <a:r>
              <a:rPr lang="en-US" dirty="0"/>
              <a:t> can be contributing factors</a:t>
            </a:r>
          </a:p>
        </p:txBody>
      </p:sp>
    </p:spTree>
    <p:extLst>
      <p:ext uri="{BB962C8B-B14F-4D97-AF65-F5344CB8AC3E}">
        <p14:creationId xmlns:p14="http://schemas.microsoft.com/office/powerpoint/2010/main" val="295416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44C7F9-4E19-FA42-B8F7-0EBAE6DB2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Locations for Tendinitis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DD82638-3AF3-1F44-B205-0857CFF18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51709"/>
            <a:ext cx="9601200" cy="4315691"/>
          </a:xfrm>
        </p:spPr>
        <p:txBody>
          <a:bodyPr/>
          <a:lstStyle/>
          <a:p>
            <a:r>
              <a:rPr lang="en-US" dirty="0"/>
              <a:t>SIS of SITS </a:t>
            </a:r>
            <a:r>
              <a:rPr lang="en-US" dirty="0" err="1"/>
              <a:t>pg</a:t>
            </a:r>
            <a:r>
              <a:rPr lang="en-US" dirty="0"/>
              <a:t> 433</a:t>
            </a:r>
          </a:p>
          <a:p>
            <a:r>
              <a:rPr lang="en-US" dirty="0"/>
              <a:t>Long head biceps tendon</a:t>
            </a:r>
          </a:p>
          <a:p>
            <a:r>
              <a:rPr lang="en-US" dirty="0"/>
              <a:t>Tennis elbow/golfer’s elbow</a:t>
            </a:r>
          </a:p>
          <a:p>
            <a:r>
              <a:rPr lang="en-US" dirty="0" err="1"/>
              <a:t>DeQeurvain’s</a:t>
            </a:r>
            <a:r>
              <a:rPr lang="en-US" dirty="0"/>
              <a:t> tenosynovitis</a:t>
            </a:r>
          </a:p>
          <a:p>
            <a:r>
              <a:rPr lang="en-US" dirty="0"/>
              <a:t>Patellar</a:t>
            </a:r>
          </a:p>
          <a:p>
            <a:r>
              <a:rPr lang="en-US" dirty="0"/>
              <a:t>Achilles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92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C2429D-9BFC-3E4E-9AD0-AD44C07E8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82C105-B6B6-1641-A74C-AAAA182F6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Know your anatomy!</a:t>
            </a:r>
          </a:p>
          <a:p>
            <a:r>
              <a:rPr lang="en-US" dirty="0"/>
              <a:t>O’s and I’s</a:t>
            </a:r>
          </a:p>
          <a:p>
            <a:r>
              <a:rPr lang="en-US" dirty="0"/>
              <a:t>Treat the full muscle</a:t>
            </a:r>
          </a:p>
          <a:p>
            <a:r>
              <a:rPr lang="en-US" dirty="0"/>
              <a:t>Gentle passive movements/stretch</a:t>
            </a:r>
          </a:p>
          <a:p>
            <a:r>
              <a:rPr lang="en-US" dirty="0"/>
              <a:t>Dec TP’s, adhesions, HT</a:t>
            </a:r>
          </a:p>
          <a:p>
            <a:r>
              <a:rPr lang="en-US" dirty="0"/>
              <a:t>Proper Hydro</a:t>
            </a:r>
          </a:p>
          <a:p>
            <a:r>
              <a:rPr lang="en-US" dirty="0"/>
              <a:t>Maintain ROM</a:t>
            </a:r>
          </a:p>
          <a:p>
            <a:r>
              <a:rPr lang="en-US" dirty="0"/>
              <a:t>AIT</a:t>
            </a:r>
          </a:p>
        </p:txBody>
      </p:sp>
    </p:spTree>
    <p:extLst>
      <p:ext uri="{BB962C8B-B14F-4D97-AF65-F5344CB8AC3E}">
        <p14:creationId xmlns:p14="http://schemas.microsoft.com/office/powerpoint/2010/main" val="1806344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9F3F88-3E1D-654B-952E-465D83467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Selfcare for tendinitis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07DEF5D-4152-DB4C-97A5-F31E8C1379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2870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735</TotalTime>
  <Words>814</Words>
  <Application>Microsoft Office PowerPoint</Application>
  <PresentationFormat>Custom</PresentationFormat>
  <Paragraphs>124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Crop</vt:lpstr>
      <vt:lpstr>Review 1</vt:lpstr>
      <vt:lpstr>Stages of Healing…</vt:lpstr>
      <vt:lpstr>Contusion pg. 265 Rattray</vt:lpstr>
      <vt:lpstr>PowerPoint Presentation</vt:lpstr>
      <vt:lpstr>Spasm pg 193 </vt:lpstr>
      <vt:lpstr>GTO Release pg 38</vt:lpstr>
      <vt:lpstr>O’s &amp; I’s pg. 39</vt:lpstr>
      <vt:lpstr>Frictioning </vt:lpstr>
      <vt:lpstr>Manual Lymphatic Drainage pg 35</vt:lpstr>
      <vt:lpstr>Myofascial Release pg 45</vt:lpstr>
      <vt:lpstr>PowerPoint Presentation</vt:lpstr>
      <vt:lpstr>PowerPoint Presentation</vt:lpstr>
      <vt:lpstr>MFR Techs</vt:lpstr>
      <vt:lpstr>Tendinitis pg 431</vt:lpstr>
      <vt:lpstr>Common Locations for Tendinitis</vt:lpstr>
      <vt:lpstr>Tx</vt:lpstr>
      <vt:lpstr>Selfcare for tendinitis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Review 1</dc:title>
  <dc:creator>Stephanie Oteyza</dc:creator>
  <cp:lastModifiedBy>User</cp:lastModifiedBy>
  <cp:revision>12</cp:revision>
  <dcterms:created xsi:type="dcterms:W3CDTF">2020-12-07T04:38:16Z</dcterms:created>
  <dcterms:modified xsi:type="dcterms:W3CDTF">2021-10-07T18:35:07Z</dcterms:modified>
</cp:coreProperties>
</file>