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60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C099-5386-4234-BA5B-5EF230CC9EDB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D31EB-F929-41CB-BC9F-48002A429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945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C099-5386-4234-BA5B-5EF230CC9EDB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D31EB-F929-41CB-BC9F-48002A429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015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C099-5386-4234-BA5B-5EF230CC9EDB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D31EB-F929-41CB-BC9F-48002A429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942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C099-5386-4234-BA5B-5EF230CC9EDB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D31EB-F929-41CB-BC9F-48002A429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688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C099-5386-4234-BA5B-5EF230CC9EDB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D31EB-F929-41CB-BC9F-48002A429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144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C099-5386-4234-BA5B-5EF230CC9EDB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D31EB-F929-41CB-BC9F-48002A429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758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C099-5386-4234-BA5B-5EF230CC9EDB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D31EB-F929-41CB-BC9F-48002A429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999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C099-5386-4234-BA5B-5EF230CC9EDB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D31EB-F929-41CB-BC9F-48002A429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24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C567C099-5386-4234-BA5B-5EF230CC9EDB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698D31EB-F929-41CB-BC9F-48002A429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536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C099-5386-4234-BA5B-5EF230CC9EDB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D31EB-F929-41CB-BC9F-48002A429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307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C099-5386-4234-BA5B-5EF230CC9EDB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D31EB-F929-41CB-BC9F-48002A429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204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C099-5386-4234-BA5B-5EF230CC9EDB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D31EB-F929-41CB-BC9F-48002A429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9376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C099-5386-4234-BA5B-5EF230CC9EDB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D31EB-F929-41CB-BC9F-48002A429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087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C099-5386-4234-BA5B-5EF230CC9EDB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D31EB-F929-41CB-BC9F-48002A429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3891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C099-5386-4234-BA5B-5EF230CC9EDB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D31EB-F929-41CB-BC9F-48002A429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7726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C099-5386-4234-BA5B-5EF230CC9EDB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D31EB-F929-41CB-BC9F-48002A429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867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C099-5386-4234-BA5B-5EF230CC9EDB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D31EB-F929-41CB-BC9F-48002A429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63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C567C099-5386-4234-BA5B-5EF230CC9EDB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698D31EB-F929-41CB-BC9F-48002A429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1088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94A73-D0DC-4F63-B8AA-AE32E2F9E0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Neck dysfunctions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04E86C-92B7-41C2-BB64-F776E2C1EC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57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B900C-408D-4C72-B82D-CF766C646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3788" y="0"/>
            <a:ext cx="7958331" cy="1077229"/>
          </a:xfrm>
        </p:spPr>
        <p:txBody>
          <a:bodyPr/>
          <a:lstStyle/>
          <a:p>
            <a:r>
              <a:rPr lang="en-US" u="sng" dirty="0"/>
              <a:t>Acquired Torticollis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B045CD-C94B-4F73-9D20-5D6958CE8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0020"/>
            <a:ext cx="12192000" cy="6697980"/>
          </a:xfrm>
        </p:spPr>
        <p:txBody>
          <a:bodyPr>
            <a:noAutofit/>
          </a:bodyPr>
          <a:lstStyle/>
          <a:p>
            <a:pPr lvl="0"/>
            <a:r>
              <a:rPr lang="en-US" sz="1400" dirty="0"/>
              <a:t>Positioning for client is supine</a:t>
            </a:r>
          </a:p>
          <a:p>
            <a:pPr lvl="0"/>
            <a:r>
              <a:rPr lang="en-US" sz="1400" dirty="0"/>
              <a:t>Decrease SNS firing (diaphragmatic breathing)</a:t>
            </a:r>
          </a:p>
          <a:p>
            <a:pPr lvl="0"/>
            <a:r>
              <a:rPr lang="en-US" sz="1400" dirty="0"/>
              <a:t>Decrease pain, spasm and abnormal positioning while working within the client’s pain tolerance</a:t>
            </a:r>
          </a:p>
          <a:p>
            <a:pPr lvl="0"/>
            <a:r>
              <a:rPr lang="en-US" sz="1400" dirty="0"/>
              <a:t>Start with the unaffected side while supporting the affected side, starting with MFR techniques, both indirect and direct. Follow with slow gentle effleurage and petrissage to gain the clients trust</a:t>
            </a:r>
          </a:p>
          <a:p>
            <a:pPr lvl="0"/>
            <a:r>
              <a:rPr lang="en-US" sz="1400" dirty="0"/>
              <a:t>Affected side – techniques that apply direct pressure may be too painful for muscles that are spasmodic. Possibly work with a gentle form of pin and stretch for SCM if within client’s pain levels.</a:t>
            </a:r>
          </a:p>
          <a:p>
            <a:pPr lvl="0"/>
            <a:r>
              <a:rPr lang="en-US" sz="1400" dirty="0"/>
              <a:t>Indirect techniques may be more effective</a:t>
            </a:r>
          </a:p>
          <a:p>
            <a:pPr lvl="1"/>
            <a:r>
              <a:rPr lang="en-US" sz="1400" dirty="0"/>
              <a:t> Reciprocal Inhibition techniques for affected SCM</a:t>
            </a:r>
          </a:p>
          <a:p>
            <a:pPr lvl="1"/>
            <a:r>
              <a:rPr lang="en-US" sz="1400" dirty="0"/>
              <a:t>GTO release and O&amp;I technique are performed on the SCM attachments</a:t>
            </a:r>
          </a:p>
          <a:p>
            <a:pPr lvl="1"/>
            <a:r>
              <a:rPr lang="en-US" sz="1400" dirty="0"/>
              <a:t>Repetition of techniques may be necessary to reduce the spasm</a:t>
            </a:r>
          </a:p>
          <a:p>
            <a:pPr lvl="0"/>
            <a:r>
              <a:rPr lang="en-US" sz="1400" dirty="0"/>
              <a:t>Be sure to massage the surrounding muscles as well (</a:t>
            </a:r>
            <a:r>
              <a:rPr lang="en-US" sz="1400" dirty="0" err="1"/>
              <a:t>levator</a:t>
            </a:r>
            <a:r>
              <a:rPr lang="en-US" sz="1400" dirty="0"/>
              <a:t> scapula, </a:t>
            </a:r>
            <a:r>
              <a:rPr lang="en-US" sz="1400" dirty="0" err="1"/>
              <a:t>scalenes</a:t>
            </a:r>
            <a:r>
              <a:rPr lang="en-US" sz="1400" dirty="0"/>
              <a:t>, upper traps)</a:t>
            </a:r>
          </a:p>
          <a:p>
            <a:pPr lvl="0"/>
            <a:r>
              <a:rPr lang="en-US" sz="1400" dirty="0"/>
              <a:t>Once the spasm has decreased or is less painful gentle on-site work such as vibrations, stroking, light fingertip kneading to affected muscles</a:t>
            </a:r>
          </a:p>
          <a:p>
            <a:pPr lvl="0"/>
            <a:r>
              <a:rPr lang="en-US" sz="1400" dirty="0"/>
              <a:t>TP’s in SCM can be treated with light pincer grasp technique</a:t>
            </a:r>
          </a:p>
          <a:p>
            <a:pPr lvl="0"/>
            <a:r>
              <a:rPr lang="en-US" sz="1400" dirty="0"/>
              <a:t>All other muscles of the neck are assessed for TP’s and hypertonicity and addressed within the client’s pain tolerance</a:t>
            </a:r>
          </a:p>
          <a:p>
            <a:pPr lvl="0"/>
            <a:r>
              <a:rPr lang="en-US" sz="1400" dirty="0"/>
              <a:t>Pain free PROM is also indicated</a:t>
            </a:r>
          </a:p>
          <a:p>
            <a:pPr lvl="0"/>
            <a:r>
              <a:rPr lang="en-US" sz="1400" dirty="0"/>
              <a:t>Once the head and neck are in neutral position, GTO to </a:t>
            </a:r>
            <a:r>
              <a:rPr lang="en-US" sz="1400" dirty="0" err="1"/>
              <a:t>suboccipitals</a:t>
            </a:r>
            <a:r>
              <a:rPr lang="en-US" sz="1400" dirty="0"/>
              <a:t> and long axis traction of the occiput are performed</a:t>
            </a:r>
          </a:p>
          <a:p>
            <a:pPr lvl="0"/>
            <a:r>
              <a:rPr lang="en-US" sz="1400" dirty="0"/>
              <a:t>Joint play to any hypomobile vertebra is applied in pain free manner</a:t>
            </a:r>
          </a:p>
          <a:p>
            <a:pPr lvl="0"/>
            <a:r>
              <a:rPr lang="en-US" sz="1400" dirty="0"/>
              <a:t>Passive stretch to SCM can be  performed only is the spasm is completely reduced and client is willing</a:t>
            </a:r>
          </a:p>
          <a:p>
            <a:pPr lvl="0"/>
            <a:r>
              <a:rPr lang="en-US" sz="1400" dirty="0"/>
              <a:t>Treatment is finished with soothing stroking, petrissage to muscles of mastication and scalp</a:t>
            </a:r>
          </a:p>
        </p:txBody>
      </p:sp>
    </p:spTree>
    <p:extLst>
      <p:ext uri="{BB962C8B-B14F-4D97-AF65-F5344CB8AC3E}">
        <p14:creationId xmlns:p14="http://schemas.microsoft.com/office/powerpoint/2010/main" val="1756327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C514C-1417-47C1-BAEB-4EB3897BB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6287" y="-347003"/>
            <a:ext cx="9905998" cy="1905000"/>
          </a:xfrm>
        </p:spPr>
        <p:txBody>
          <a:bodyPr/>
          <a:lstStyle/>
          <a:p>
            <a:r>
              <a:rPr lang="en-CA" dirty="0"/>
              <a:t>Congenital torticollis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8CEB41-4851-4B87-BB68-62A3E7497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sz="1600" dirty="0">
                <a:effectLst/>
              </a:rPr>
              <a:t>Treatment may only last 5 – 10 minutes, but will likely extend as the treatment progresses</a:t>
            </a:r>
          </a:p>
          <a:p>
            <a:pPr lvl="0"/>
            <a:r>
              <a:rPr lang="en-US" sz="1600" dirty="0">
                <a:effectLst/>
              </a:rPr>
              <a:t>Positioning is supine</a:t>
            </a:r>
          </a:p>
          <a:p>
            <a:pPr lvl="0"/>
            <a:r>
              <a:rPr lang="en-US" sz="1600" dirty="0">
                <a:effectLst/>
              </a:rPr>
              <a:t>Hydrotherapy heat to affected structures</a:t>
            </a:r>
          </a:p>
          <a:p>
            <a:pPr lvl="0"/>
            <a:r>
              <a:rPr lang="en-US" sz="1600" dirty="0">
                <a:effectLst/>
              </a:rPr>
              <a:t>Goals of treatment are:</a:t>
            </a:r>
          </a:p>
          <a:p>
            <a:pPr lvl="1"/>
            <a:r>
              <a:rPr lang="en-US" sz="1600" dirty="0">
                <a:effectLst/>
              </a:rPr>
              <a:t>Lengthen </a:t>
            </a:r>
            <a:r>
              <a:rPr lang="en-US" sz="1600" dirty="0" err="1">
                <a:effectLst/>
              </a:rPr>
              <a:t>contractured</a:t>
            </a:r>
            <a:r>
              <a:rPr lang="en-US" sz="1600" dirty="0">
                <a:effectLst/>
              </a:rPr>
              <a:t> structures</a:t>
            </a:r>
          </a:p>
          <a:p>
            <a:pPr lvl="1"/>
            <a:r>
              <a:rPr lang="en-US" sz="1600" dirty="0">
                <a:effectLst/>
              </a:rPr>
              <a:t>Reduce abnormal posture</a:t>
            </a:r>
          </a:p>
          <a:p>
            <a:pPr lvl="1"/>
            <a:r>
              <a:rPr lang="en-US" sz="1600" dirty="0">
                <a:effectLst/>
              </a:rPr>
              <a:t>Increase range of motion</a:t>
            </a:r>
          </a:p>
          <a:p>
            <a:pPr lvl="1"/>
            <a:r>
              <a:rPr lang="en-US" sz="1600" dirty="0">
                <a:effectLst/>
              </a:rPr>
              <a:t>Strengthen weakened structures</a:t>
            </a:r>
          </a:p>
          <a:p>
            <a:pPr lvl="0"/>
            <a:r>
              <a:rPr lang="en-US" sz="1600" dirty="0">
                <a:effectLst/>
              </a:rPr>
              <a:t>Fascial glide to SCM in a segmental manner</a:t>
            </a:r>
          </a:p>
          <a:p>
            <a:pPr lvl="0"/>
            <a:r>
              <a:rPr lang="en-US" sz="1600" dirty="0">
                <a:effectLst/>
              </a:rPr>
              <a:t>Gentle stretching of affected muscles</a:t>
            </a:r>
          </a:p>
          <a:p>
            <a:pPr lvl="0"/>
            <a:r>
              <a:rPr lang="en-US" sz="1600" dirty="0">
                <a:effectLst/>
              </a:rPr>
              <a:t>General Swedish techniques to surrounding areas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3530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5A6F4-A60A-47CD-BBEA-14AF219B8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whiplash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CF53AD-A094-43B4-87B5-24D4AC00B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Compensating structures</a:t>
            </a:r>
          </a:p>
          <a:p>
            <a:pPr lvl="1"/>
            <a:r>
              <a:rPr lang="en-CA" dirty="0"/>
              <a:t>Shoulders, arms, upper back and Jaw</a:t>
            </a:r>
          </a:p>
          <a:p>
            <a:r>
              <a:rPr lang="en-CA" dirty="0"/>
              <a:t>Acute</a:t>
            </a:r>
          </a:p>
          <a:p>
            <a:pPr lvl="1"/>
            <a:r>
              <a:rPr lang="en-CA" dirty="0"/>
              <a:t>Decrease SNS firing and reduce pain</a:t>
            </a:r>
          </a:p>
          <a:p>
            <a:pPr lvl="1"/>
            <a:r>
              <a:rPr lang="en-CA" dirty="0"/>
              <a:t>Treat compensating structures</a:t>
            </a:r>
          </a:p>
          <a:p>
            <a:pPr lvl="1"/>
            <a:r>
              <a:rPr lang="en-CA" dirty="0"/>
              <a:t>Maintain local circulation</a:t>
            </a:r>
          </a:p>
          <a:p>
            <a:pPr lvl="1"/>
            <a:r>
              <a:rPr lang="en-CA" dirty="0"/>
              <a:t>Reduce inflammation, edema</a:t>
            </a:r>
          </a:p>
          <a:p>
            <a:pPr lvl="1"/>
            <a:r>
              <a:rPr lang="en-CA" dirty="0"/>
              <a:t>Reduce but do not remove protective spasm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672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18188-F530-4024-8EFB-0444E3F39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9D494-B1D6-42EC-BA1F-BB0A3B772E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Early sub-acute</a:t>
            </a:r>
          </a:p>
          <a:p>
            <a:pPr lvl="1"/>
            <a:r>
              <a:rPr lang="en-CA" dirty="0"/>
              <a:t>Decrease SNS firing and pain</a:t>
            </a:r>
          </a:p>
          <a:p>
            <a:pPr lvl="1"/>
            <a:r>
              <a:rPr lang="en-CA" dirty="0"/>
              <a:t>Treat compensating structures</a:t>
            </a:r>
          </a:p>
          <a:p>
            <a:pPr lvl="1"/>
            <a:r>
              <a:rPr lang="en-CA" dirty="0"/>
              <a:t>Reduce edema</a:t>
            </a:r>
          </a:p>
          <a:p>
            <a:pPr lvl="1"/>
            <a:r>
              <a:rPr lang="en-CA" dirty="0"/>
              <a:t>Prevent adhesion formation</a:t>
            </a:r>
          </a:p>
          <a:p>
            <a:pPr lvl="1"/>
            <a:r>
              <a:rPr lang="en-CA" dirty="0"/>
              <a:t>Reduce spasm</a:t>
            </a:r>
          </a:p>
          <a:p>
            <a:pPr lvl="1"/>
            <a:r>
              <a:rPr lang="en-CA" dirty="0"/>
              <a:t>Reduce trigger points with care</a:t>
            </a:r>
          </a:p>
          <a:p>
            <a:pPr lvl="1"/>
            <a:r>
              <a:rPr lang="en-CA" dirty="0"/>
              <a:t>Maintain ROM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135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32BC2-AEB6-4CFB-AC16-4A82669F2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6C7E0-9E0D-4181-8D07-EED968E708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Late sub-acute</a:t>
            </a:r>
          </a:p>
          <a:p>
            <a:pPr lvl="1"/>
            <a:r>
              <a:rPr lang="en-CA" dirty="0"/>
              <a:t>Decrease SNS firing</a:t>
            </a:r>
          </a:p>
          <a:p>
            <a:pPr lvl="1"/>
            <a:r>
              <a:rPr lang="en-CA" dirty="0"/>
              <a:t>Treat compensating structures</a:t>
            </a:r>
          </a:p>
          <a:p>
            <a:pPr lvl="1"/>
            <a:r>
              <a:rPr lang="en-CA" dirty="0"/>
              <a:t>Reduce hypertonicity and trigger points in the neck and shoulders</a:t>
            </a:r>
          </a:p>
          <a:p>
            <a:pPr lvl="1"/>
            <a:r>
              <a:rPr lang="en-CA" dirty="0"/>
              <a:t>Reduce adhesions</a:t>
            </a:r>
          </a:p>
          <a:p>
            <a:pPr lvl="1"/>
            <a:r>
              <a:rPr lang="en-CA" dirty="0"/>
              <a:t>Gradually increase ROM</a:t>
            </a:r>
          </a:p>
          <a:p>
            <a:pPr lvl="1"/>
            <a:r>
              <a:rPr lang="en-CA" dirty="0"/>
              <a:t>Local circulatory treatment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644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30175-D81D-48EB-A0C2-D063FE090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0"/>
            <a:ext cx="9905998" cy="1905000"/>
          </a:xfrm>
        </p:spPr>
        <p:txBody>
          <a:bodyPr/>
          <a:lstStyle/>
          <a:p>
            <a:r>
              <a:rPr lang="en-CA" dirty="0"/>
              <a:t>Headaches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1F7558-C4C4-4E84-A5E6-B951DC769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609577"/>
            <a:ext cx="9905998" cy="5169878"/>
          </a:xfrm>
        </p:spPr>
        <p:txBody>
          <a:bodyPr>
            <a:noAutofit/>
          </a:bodyPr>
          <a:lstStyle/>
          <a:p>
            <a:r>
              <a:rPr lang="en-CA" sz="1200" dirty="0"/>
              <a:t>Structures associated</a:t>
            </a:r>
          </a:p>
          <a:p>
            <a:pPr lvl="1"/>
            <a:r>
              <a:rPr lang="en-CA" sz="1200" dirty="0"/>
              <a:t>Fascia: anterior chest, neck and shoulders</a:t>
            </a:r>
          </a:p>
          <a:p>
            <a:pPr lvl="1"/>
            <a:r>
              <a:rPr lang="en-CA" sz="1200" dirty="0"/>
              <a:t>Muscles: temporalis mm, lateral pterygoid, masseter, SCM, and Traps</a:t>
            </a:r>
          </a:p>
          <a:p>
            <a:r>
              <a:rPr lang="en-CA" sz="1200" dirty="0"/>
              <a:t>Treatment</a:t>
            </a:r>
          </a:p>
          <a:p>
            <a:pPr lvl="1"/>
            <a:r>
              <a:rPr lang="en-CA" sz="1200" dirty="0"/>
              <a:t>Breathing techniques</a:t>
            </a:r>
          </a:p>
          <a:p>
            <a:pPr lvl="1"/>
            <a:r>
              <a:rPr lang="en-CA" sz="1200" dirty="0"/>
              <a:t>Fascial work to anterior chest, thorax and diaphragm</a:t>
            </a:r>
          </a:p>
          <a:p>
            <a:pPr lvl="1"/>
            <a:r>
              <a:rPr lang="en-CA" sz="1200" dirty="0"/>
              <a:t>Slow, rhythmical treatments; broad hand contact</a:t>
            </a:r>
          </a:p>
          <a:p>
            <a:pPr lvl="1"/>
            <a:r>
              <a:rPr lang="en-CA" sz="1200" dirty="0"/>
              <a:t>Trigger point release</a:t>
            </a:r>
          </a:p>
          <a:p>
            <a:pPr lvl="1"/>
            <a:r>
              <a:rPr lang="en-CA" sz="1200" dirty="0"/>
              <a:t>MTAR</a:t>
            </a:r>
          </a:p>
          <a:p>
            <a:pPr lvl="1"/>
            <a:r>
              <a:rPr lang="en-CA" sz="1200" dirty="0"/>
              <a:t>Swedish massage</a:t>
            </a:r>
          </a:p>
          <a:p>
            <a:pPr lvl="1"/>
            <a:r>
              <a:rPr lang="en-CA" sz="1200" dirty="0"/>
              <a:t>Passive stretching, contract-relax stretching</a:t>
            </a:r>
          </a:p>
          <a:p>
            <a:pPr lvl="1"/>
            <a:r>
              <a:rPr lang="en-CA" sz="1200" dirty="0"/>
              <a:t>Isometric or isotonic exercises</a:t>
            </a:r>
          </a:p>
          <a:p>
            <a:pPr lvl="1"/>
            <a:r>
              <a:rPr lang="en-CA" sz="1200" dirty="0"/>
              <a:t>Preheat, reflex heating</a:t>
            </a:r>
          </a:p>
          <a:p>
            <a:pPr lvl="1"/>
            <a:r>
              <a:rPr lang="en-CA" sz="1200" dirty="0"/>
              <a:t>Cervical traction and translation</a:t>
            </a:r>
          </a:p>
          <a:p>
            <a:pPr lvl="1"/>
            <a:r>
              <a:rPr lang="en-CA" sz="1200" dirty="0"/>
              <a:t>Patient education</a:t>
            </a:r>
          </a:p>
          <a:p>
            <a:pPr lvl="1"/>
            <a:r>
              <a:rPr lang="en-CA" sz="1200" dirty="0"/>
              <a:t>Frontal lift, maxillary lift</a:t>
            </a:r>
          </a:p>
          <a:p>
            <a:pPr lvl="1"/>
            <a:r>
              <a:rPr lang="en-CA" sz="1200" dirty="0"/>
              <a:t>Sub-occipital release</a:t>
            </a:r>
          </a:p>
          <a:p>
            <a:pPr lvl="1"/>
            <a:r>
              <a:rPr lang="en-CA" sz="1200" dirty="0"/>
              <a:t>Light </a:t>
            </a:r>
            <a:r>
              <a:rPr lang="en-CA" sz="1200" dirty="0" err="1"/>
              <a:t>tapotment</a:t>
            </a:r>
            <a:r>
              <a:rPr lang="en-CA" sz="1200" dirty="0"/>
              <a:t> or vibrations over sinuses</a:t>
            </a:r>
          </a:p>
          <a:p>
            <a:pPr lvl="1"/>
            <a:r>
              <a:rPr lang="en-CA" sz="1200" dirty="0"/>
              <a:t>Heat to limbs, cold to head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39330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4929D-E035-45AF-B293-AD8DD4AA2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migraine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98678-3EBC-4114-8334-8FE1356334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Reduce SNS firing, hypertonicity, trigger points and joint dysfunctions</a:t>
            </a:r>
          </a:p>
          <a:p>
            <a:r>
              <a:rPr lang="en-CA" dirty="0"/>
              <a:t>Increase ROM</a:t>
            </a:r>
          </a:p>
          <a:p>
            <a:r>
              <a:rPr lang="en-CA" dirty="0"/>
              <a:t>Decrease pain </a:t>
            </a:r>
          </a:p>
          <a:p>
            <a:r>
              <a:rPr lang="en-CA" dirty="0"/>
              <a:t>Lumbar and thoracic area</a:t>
            </a:r>
          </a:p>
          <a:p>
            <a:r>
              <a:rPr lang="en-CA" dirty="0"/>
              <a:t>Address postural and TMJ dysfunctions if present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016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CA2F0-004A-4ABF-B1A1-FE61E64E7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TMJ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4E2FB-F341-48B0-82BA-7BBC7A376B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941342"/>
            <a:ext cx="9905998" cy="4307057"/>
          </a:xfrm>
        </p:spPr>
        <p:txBody>
          <a:bodyPr>
            <a:normAutofit fontScale="77500" lnSpcReduction="20000"/>
          </a:bodyPr>
          <a:lstStyle/>
          <a:p>
            <a:r>
              <a:rPr lang="en-CA" dirty="0"/>
              <a:t>Reduce pain</a:t>
            </a:r>
          </a:p>
          <a:p>
            <a:r>
              <a:rPr lang="en-CA" dirty="0"/>
              <a:t>Decrease SNS firing</a:t>
            </a:r>
          </a:p>
          <a:p>
            <a:r>
              <a:rPr lang="en-CA" dirty="0"/>
              <a:t>Treat any compensating structures</a:t>
            </a:r>
          </a:p>
          <a:p>
            <a:r>
              <a:rPr lang="en-CA" dirty="0"/>
              <a:t>Maintain local circulation</a:t>
            </a:r>
          </a:p>
          <a:p>
            <a:r>
              <a:rPr lang="en-CA" dirty="0"/>
              <a:t>Reduce inflammation and edema if present</a:t>
            </a:r>
          </a:p>
          <a:p>
            <a:r>
              <a:rPr lang="en-CA" dirty="0"/>
              <a:t>Reduce fascial restrictions if present.</a:t>
            </a:r>
          </a:p>
          <a:p>
            <a:r>
              <a:rPr lang="en-CA" dirty="0"/>
              <a:t>Stretch short muscles.</a:t>
            </a:r>
          </a:p>
          <a:p>
            <a:r>
              <a:rPr lang="en-CA" dirty="0"/>
              <a:t>Reduce hypertonicity and trigger points</a:t>
            </a:r>
          </a:p>
          <a:p>
            <a:r>
              <a:rPr lang="en-CA" dirty="0"/>
              <a:t>Mobilize hypomobile joints</a:t>
            </a:r>
          </a:p>
          <a:p>
            <a:r>
              <a:rPr lang="en-CA" dirty="0"/>
              <a:t>reduce any adhesions</a:t>
            </a:r>
          </a:p>
          <a:p>
            <a:r>
              <a:rPr lang="en-CA" dirty="0"/>
              <a:t>Restore proprioception to affected muscles</a:t>
            </a:r>
          </a:p>
          <a:p>
            <a:r>
              <a:rPr lang="en-CA" dirty="0"/>
              <a:t>Maintain ROM</a:t>
            </a:r>
          </a:p>
          <a:p>
            <a:r>
              <a:rPr lang="en-CA" dirty="0"/>
              <a:t>Treat other conditions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784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1067E-B170-41A6-AC06-ABB8DBAAA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127" y="-107853"/>
            <a:ext cx="9905998" cy="1905000"/>
          </a:xfrm>
        </p:spPr>
        <p:txBody>
          <a:bodyPr/>
          <a:lstStyle/>
          <a:p>
            <a:r>
              <a:rPr lang="en-CA" dirty="0"/>
              <a:t>TMJ </a:t>
            </a:r>
            <a:r>
              <a:rPr lang="en-CA" dirty="0" err="1"/>
              <a:t>cont</a:t>
            </a:r>
            <a:r>
              <a:rPr lang="en-CA" dirty="0"/>
              <a:t>…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8B802-1DAD-4602-9C8D-A22AEA7EF7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519311"/>
            <a:ext cx="9905998" cy="475488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effectLst/>
              </a:rPr>
              <a:t>Specific Treatment</a:t>
            </a:r>
          </a:p>
          <a:p>
            <a:pPr lvl="0"/>
            <a:r>
              <a:rPr lang="en-US" dirty="0">
                <a:effectLst/>
              </a:rPr>
              <a:t>Reduce inflammation if present (lymphatic drainage techniques to anterior neck)</a:t>
            </a:r>
          </a:p>
          <a:p>
            <a:pPr lvl="0"/>
            <a:r>
              <a:rPr lang="en-US" dirty="0">
                <a:effectLst/>
              </a:rPr>
              <a:t>Decrease fascial restrictions (anterior chest, neck and jaw)</a:t>
            </a:r>
          </a:p>
          <a:p>
            <a:pPr lvl="0"/>
            <a:r>
              <a:rPr lang="en-US" dirty="0">
                <a:effectLst/>
              </a:rPr>
              <a:t>Stretch shortened muscles </a:t>
            </a:r>
          </a:p>
          <a:p>
            <a:pPr lvl="0"/>
            <a:r>
              <a:rPr lang="en-US" dirty="0">
                <a:effectLst/>
              </a:rPr>
              <a:t>Decrease hypertonicity and TP’s </a:t>
            </a:r>
          </a:p>
          <a:p>
            <a:pPr lvl="0"/>
            <a:r>
              <a:rPr lang="en-US" dirty="0">
                <a:effectLst/>
              </a:rPr>
              <a:t>Mobilize hypomobile joints (cervical vertebra and joints of the thorax and shoulder)</a:t>
            </a:r>
          </a:p>
          <a:p>
            <a:pPr lvl="0"/>
            <a:r>
              <a:rPr lang="en-US" dirty="0">
                <a:effectLst/>
              </a:rPr>
              <a:t>Decrease hypertonicity and TP’s in muscles of mastication from the outside Hyoid muscles are treated for hypertonicity </a:t>
            </a:r>
          </a:p>
          <a:p>
            <a:pPr lvl="0"/>
            <a:r>
              <a:rPr lang="en-US" dirty="0">
                <a:effectLst/>
              </a:rPr>
              <a:t>Muscles of mastication are treated intra-orally (stripping, compressions, cross fiber work, within clients pain tolerance)</a:t>
            </a:r>
          </a:p>
          <a:p>
            <a:pPr lvl="0"/>
            <a:r>
              <a:rPr lang="en-US" dirty="0">
                <a:effectLst/>
              </a:rPr>
              <a:t>Pain free AROM is performed to TMJ</a:t>
            </a:r>
          </a:p>
          <a:p>
            <a:pPr lvl="0"/>
            <a:r>
              <a:rPr lang="en-US" dirty="0">
                <a:effectLst/>
              </a:rPr>
              <a:t>Treatment could finish with a general focus to head, neck and shoulder regions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1761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177</TotalTime>
  <Words>702</Words>
  <Application>Microsoft Office PowerPoint</Application>
  <PresentationFormat>Widescreen</PresentationFormat>
  <Paragraphs>107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Century Gothic</vt:lpstr>
      <vt:lpstr>Mesh</vt:lpstr>
      <vt:lpstr>Neck dysfunctions</vt:lpstr>
      <vt:lpstr>Acquired Torticollis</vt:lpstr>
      <vt:lpstr>Congenital torticollis</vt:lpstr>
      <vt:lpstr>whiplash</vt:lpstr>
      <vt:lpstr>PowerPoint Presentation</vt:lpstr>
      <vt:lpstr>PowerPoint Presentation</vt:lpstr>
      <vt:lpstr>Headaches</vt:lpstr>
      <vt:lpstr>migraine</vt:lpstr>
      <vt:lpstr>TMJ</vt:lpstr>
      <vt:lpstr>TMJ cont…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Neck dysfunctions</dc:title>
  <dc:creator>Dallas Rosteski</dc:creator>
  <cp:lastModifiedBy>Dallas Rosteski</cp:lastModifiedBy>
  <cp:revision>9</cp:revision>
  <dcterms:created xsi:type="dcterms:W3CDTF">2017-12-11T23:37:19Z</dcterms:created>
  <dcterms:modified xsi:type="dcterms:W3CDTF">2017-12-12T02:35:17Z</dcterms:modified>
</cp:coreProperties>
</file>