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6858000" cx="9144000"/>
  <p:notesSz cx="6858000" cy="9144000"/>
  <p:embeddedFontLst>
    <p:embeddedFont>
      <p:font typeface="Amatic SC"/>
      <p:regular r:id="rId46"/>
      <p:bold r:id="rId47"/>
    </p:embeddedFont>
    <p:embeddedFont>
      <p:font typeface="Source Code Pro"/>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2" roundtripDataSignature="AMtx7mid9tPfwpVfHiKXuZrzIrxKwRLL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AmaticSC-regular.fntdata"/><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SourceCodePro-regular.fntdata"/><Relationship Id="rId47" Type="http://schemas.openxmlformats.org/officeDocument/2006/relationships/font" Target="fonts/AmaticSC-bold.fntdata"/><Relationship Id="rId49" Type="http://schemas.openxmlformats.org/officeDocument/2006/relationships/font" Target="fonts/SourceCodePr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SourceCodePro-boldItalic.fntdata"/><Relationship Id="rId50" Type="http://schemas.openxmlformats.org/officeDocument/2006/relationships/font" Target="fonts/SourceCodePro-italic.fntdata"/><Relationship Id="rId52"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 name="Google Shape;71;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 name="Google Shape;72;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 name="Google Shape;78;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 name="Google Shape;79;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f657c55d37_0_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f657c55d37_0_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g2f657c55d37_0_6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f657c55d37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f657c55d37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g2f657c55d37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f657c55d37_0_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f657c55d37_0_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g2f657c55d37_0_7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f657c55d37_0_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f657c55d37_0_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g2f657c55d37_0_7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f657c55d37_0_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f657c55d37_0_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g2f657c55d37_0_8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f657c55d37_0_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f657c55d37_0_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g2f657c55d37_0_8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f657c55d37_0_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f657c55d37_0_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g2f657c55d37_0_9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f657c55d37_0_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f657c55d37_0_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g2f657c55d37_0_10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f657c55d37_0_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f657c55d37_0_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g2f657c55d37_0_10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3" name="Shape 13"/>
        <p:cNvGrpSpPr/>
        <p:nvPr/>
      </p:nvGrpSpPr>
      <p:grpSpPr>
        <a:xfrm>
          <a:off x="0" y="0"/>
          <a:ext cx="0" cy="0"/>
          <a:chOff x="0" y="0"/>
          <a:chExt cx="0" cy="0"/>
        </a:xfrm>
      </p:grpSpPr>
      <p:sp>
        <p:nvSpPr>
          <p:cNvPr id="14" name="Google Shape;14;g2f657c55d37_0_10"/>
          <p:cNvSpPr/>
          <p:nvPr/>
        </p:nvSpPr>
        <p:spPr>
          <a:xfrm>
            <a:off x="0" y="0"/>
            <a:ext cx="9144000" cy="4572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g2f657c55d37_0_10"/>
          <p:cNvSpPr txBox="1"/>
          <p:nvPr>
            <p:ph type="ctrTitle"/>
          </p:nvPr>
        </p:nvSpPr>
        <p:spPr>
          <a:xfrm>
            <a:off x="311700" y="522867"/>
            <a:ext cx="8520600" cy="3587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6" name="Google Shape;16;g2f657c55d37_0_10"/>
          <p:cNvSpPr txBox="1"/>
          <p:nvPr>
            <p:ph idx="1" type="subTitle"/>
          </p:nvPr>
        </p:nvSpPr>
        <p:spPr>
          <a:xfrm>
            <a:off x="311700" y="5187200"/>
            <a:ext cx="8520600" cy="9417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7" name="Google Shape;17;g2f657c55d37_0_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8" name="Shape 18"/>
        <p:cNvGrpSpPr/>
        <p:nvPr/>
      </p:nvGrpSpPr>
      <p:grpSpPr>
        <a:xfrm>
          <a:off x="0" y="0"/>
          <a:ext cx="0" cy="0"/>
          <a:chOff x="0" y="0"/>
          <a:chExt cx="0" cy="0"/>
        </a:xfrm>
      </p:grpSpPr>
      <p:sp>
        <p:nvSpPr>
          <p:cNvPr id="19" name="Google Shape;19;g2f657c55d37_0_15"/>
          <p:cNvSpPr txBox="1"/>
          <p:nvPr>
            <p:ph type="title"/>
          </p:nvPr>
        </p:nvSpPr>
        <p:spPr>
          <a:xfrm>
            <a:off x="2802750" y="1070000"/>
            <a:ext cx="3538500" cy="47181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20" name="Google Shape;20;g2f657c55d37_0_1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g2f657c55d37_0_18"/>
          <p:cNvSpPr txBox="1"/>
          <p:nvPr>
            <p:ph type="title"/>
          </p:nvPr>
        </p:nvSpPr>
        <p:spPr>
          <a:xfrm>
            <a:off x="311700" y="390467"/>
            <a:ext cx="8520600" cy="1068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g2f657c55d37_0_18"/>
          <p:cNvSpPr txBox="1"/>
          <p:nvPr>
            <p:ph idx="1" type="body"/>
          </p:nvPr>
        </p:nvSpPr>
        <p:spPr>
          <a:xfrm>
            <a:off x="311700" y="1638233"/>
            <a:ext cx="8520600" cy="44535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g2f657c55d37_0_1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g2f657c55d37_0_22"/>
          <p:cNvSpPr txBox="1"/>
          <p:nvPr>
            <p:ph type="title"/>
          </p:nvPr>
        </p:nvSpPr>
        <p:spPr>
          <a:xfrm>
            <a:off x="311700" y="390467"/>
            <a:ext cx="8520600" cy="1068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g2f657c55d37_0_22"/>
          <p:cNvSpPr txBox="1"/>
          <p:nvPr>
            <p:ph idx="1" type="body"/>
          </p:nvPr>
        </p:nvSpPr>
        <p:spPr>
          <a:xfrm>
            <a:off x="311700" y="1638233"/>
            <a:ext cx="3999900" cy="4453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g2f657c55d37_0_22"/>
          <p:cNvSpPr txBox="1"/>
          <p:nvPr>
            <p:ph idx="2" type="body"/>
          </p:nvPr>
        </p:nvSpPr>
        <p:spPr>
          <a:xfrm>
            <a:off x="4832400" y="1638233"/>
            <a:ext cx="3999900" cy="4453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g2f657c55d37_0_2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g2f657c55d37_0_27"/>
          <p:cNvSpPr txBox="1"/>
          <p:nvPr>
            <p:ph type="title"/>
          </p:nvPr>
        </p:nvSpPr>
        <p:spPr>
          <a:xfrm>
            <a:off x="304800" y="412467"/>
            <a:ext cx="8537700" cy="9975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32" name="Google Shape;32;g2f657c55d37_0_2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g2f657c55d37_0_30"/>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5" name="Google Shape;35;g2f657c55d37_0_30"/>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g2f657c55d37_0_3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7" name="Shape 37"/>
        <p:cNvGrpSpPr/>
        <p:nvPr/>
      </p:nvGrpSpPr>
      <p:grpSpPr>
        <a:xfrm>
          <a:off x="0" y="0"/>
          <a:ext cx="0" cy="0"/>
          <a:chOff x="0" y="0"/>
          <a:chExt cx="0" cy="0"/>
        </a:xfrm>
      </p:grpSpPr>
      <p:sp>
        <p:nvSpPr>
          <p:cNvPr id="38" name="Google Shape;38;g2f657c55d37_0_34"/>
          <p:cNvSpPr txBox="1"/>
          <p:nvPr>
            <p:ph type="title"/>
          </p:nvPr>
        </p:nvSpPr>
        <p:spPr>
          <a:xfrm>
            <a:off x="490250" y="701800"/>
            <a:ext cx="56187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9" name="Google Shape;39;g2f657c55d37_0_3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g2f657c55d37_0_37"/>
          <p:cNvSpPr/>
          <p:nvPr/>
        </p:nvSpPr>
        <p:spPr>
          <a:xfrm>
            <a:off x="4572000" y="-33"/>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 name="Google Shape;42;g2f657c55d37_0_37"/>
          <p:cNvCxnSpPr/>
          <p:nvPr/>
        </p:nvCxnSpPr>
        <p:spPr>
          <a:xfrm>
            <a:off x="5029675" y="5994000"/>
            <a:ext cx="468300" cy="0"/>
          </a:xfrm>
          <a:prstGeom prst="straightConnector1">
            <a:avLst/>
          </a:prstGeom>
          <a:noFill/>
          <a:ln cap="flat" cmpd="sng" w="28575">
            <a:solidFill>
              <a:schemeClr val="lt1"/>
            </a:solidFill>
            <a:prstDash val="solid"/>
            <a:round/>
            <a:headEnd len="sm" w="sm" type="none"/>
            <a:tailEnd len="sm" w="sm" type="none"/>
          </a:ln>
        </p:spPr>
      </p:cxnSp>
      <p:sp>
        <p:nvSpPr>
          <p:cNvPr id="43" name="Google Shape;43;g2f657c55d37_0_37"/>
          <p:cNvSpPr txBox="1"/>
          <p:nvPr>
            <p:ph type="title"/>
          </p:nvPr>
        </p:nvSpPr>
        <p:spPr>
          <a:xfrm>
            <a:off x="265500" y="1441867"/>
            <a:ext cx="4045200" cy="228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4" name="Google Shape;44;g2f657c55d37_0_37"/>
          <p:cNvSpPr txBox="1"/>
          <p:nvPr>
            <p:ph idx="1" type="subTitle"/>
          </p:nvPr>
        </p:nvSpPr>
        <p:spPr>
          <a:xfrm>
            <a:off x="265500" y="3793630"/>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5" name="Google Shape;45;g2f657c55d37_0_37"/>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0"/>
              </a:spcBef>
              <a:spcAft>
                <a:spcPts val="0"/>
              </a:spcAft>
              <a:buClr>
                <a:schemeClr val="accent1"/>
              </a:buClr>
              <a:buSzPts val="1400"/>
              <a:buChar char="○"/>
              <a:defRPr>
                <a:solidFill>
                  <a:schemeClr val="accent1"/>
                </a:solidFill>
                <a:highlight>
                  <a:schemeClr val="lt1"/>
                </a:highlight>
              </a:defRPr>
            </a:lvl2pPr>
            <a:lvl3pPr indent="-317500" lvl="2" marL="1371600">
              <a:spcBef>
                <a:spcPts val="0"/>
              </a:spcBef>
              <a:spcAft>
                <a:spcPts val="0"/>
              </a:spcAft>
              <a:buClr>
                <a:schemeClr val="accent1"/>
              </a:buClr>
              <a:buSzPts val="1400"/>
              <a:buChar char="■"/>
              <a:defRPr>
                <a:solidFill>
                  <a:schemeClr val="accent1"/>
                </a:solidFill>
                <a:highlight>
                  <a:schemeClr val="lt1"/>
                </a:highlight>
              </a:defRPr>
            </a:lvl3pPr>
            <a:lvl4pPr indent="-317500" lvl="3" marL="1828800">
              <a:spcBef>
                <a:spcPts val="0"/>
              </a:spcBef>
              <a:spcAft>
                <a:spcPts val="0"/>
              </a:spcAft>
              <a:buClr>
                <a:schemeClr val="accent1"/>
              </a:buClr>
              <a:buSzPts val="1400"/>
              <a:buChar char="●"/>
              <a:defRPr>
                <a:solidFill>
                  <a:schemeClr val="accent1"/>
                </a:solidFill>
                <a:highlight>
                  <a:schemeClr val="lt1"/>
                </a:highlight>
              </a:defRPr>
            </a:lvl4pPr>
            <a:lvl5pPr indent="-317500" lvl="4" marL="2286000">
              <a:spcBef>
                <a:spcPts val="0"/>
              </a:spcBef>
              <a:spcAft>
                <a:spcPts val="0"/>
              </a:spcAft>
              <a:buClr>
                <a:schemeClr val="accent1"/>
              </a:buClr>
              <a:buSzPts val="1400"/>
              <a:buChar char="○"/>
              <a:defRPr>
                <a:solidFill>
                  <a:schemeClr val="accent1"/>
                </a:solidFill>
                <a:highlight>
                  <a:schemeClr val="lt1"/>
                </a:highlight>
              </a:defRPr>
            </a:lvl5pPr>
            <a:lvl6pPr indent="-317500" lvl="5" marL="2743200">
              <a:spcBef>
                <a:spcPts val="0"/>
              </a:spcBef>
              <a:spcAft>
                <a:spcPts val="0"/>
              </a:spcAft>
              <a:buClr>
                <a:schemeClr val="accent1"/>
              </a:buClr>
              <a:buSzPts val="1400"/>
              <a:buChar char="■"/>
              <a:defRPr>
                <a:solidFill>
                  <a:schemeClr val="accent1"/>
                </a:solidFill>
                <a:highlight>
                  <a:schemeClr val="lt1"/>
                </a:highlight>
              </a:defRPr>
            </a:lvl6pPr>
            <a:lvl7pPr indent="-317500" lvl="6" marL="3200400">
              <a:spcBef>
                <a:spcPts val="0"/>
              </a:spcBef>
              <a:spcAft>
                <a:spcPts val="0"/>
              </a:spcAft>
              <a:buClr>
                <a:schemeClr val="accent1"/>
              </a:buClr>
              <a:buSzPts val="1400"/>
              <a:buChar char="●"/>
              <a:defRPr>
                <a:solidFill>
                  <a:schemeClr val="accent1"/>
                </a:solidFill>
                <a:highlight>
                  <a:schemeClr val="lt1"/>
                </a:highlight>
              </a:defRPr>
            </a:lvl7pPr>
            <a:lvl8pPr indent="-317500" lvl="7" marL="3657600">
              <a:spcBef>
                <a:spcPts val="0"/>
              </a:spcBef>
              <a:spcAft>
                <a:spcPts val="0"/>
              </a:spcAft>
              <a:buClr>
                <a:schemeClr val="accent1"/>
              </a:buClr>
              <a:buSzPts val="1400"/>
              <a:buChar char="○"/>
              <a:defRPr>
                <a:solidFill>
                  <a:schemeClr val="accent1"/>
                </a:solidFill>
                <a:highlight>
                  <a:schemeClr val="lt1"/>
                </a:highlight>
              </a:defRPr>
            </a:lvl8pPr>
            <a:lvl9pPr indent="-317500" lvl="8" marL="4114800">
              <a:spcBef>
                <a:spcPts val="0"/>
              </a:spcBef>
              <a:spcAft>
                <a:spcPts val="0"/>
              </a:spcAft>
              <a:buClr>
                <a:schemeClr val="accent1"/>
              </a:buClr>
              <a:buSzPts val="1400"/>
              <a:buChar char="■"/>
              <a:defRPr>
                <a:solidFill>
                  <a:schemeClr val="accent1"/>
                </a:solidFill>
                <a:highlight>
                  <a:schemeClr val="lt1"/>
                </a:highlight>
              </a:defRPr>
            </a:lvl9pPr>
          </a:lstStyle>
          <a:p/>
        </p:txBody>
      </p:sp>
      <p:sp>
        <p:nvSpPr>
          <p:cNvPr id="46" name="Google Shape;46;g2f657c55d37_0_3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g2f657c55d37_0_44"/>
          <p:cNvSpPr txBox="1"/>
          <p:nvPr>
            <p:ph idx="1" type="body"/>
          </p:nvPr>
        </p:nvSpPr>
        <p:spPr>
          <a:xfrm>
            <a:off x="319500" y="5640767"/>
            <a:ext cx="5998800" cy="7983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9" name="Google Shape;49;g2f657c55d37_0_4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g2f657c55d37_0_47"/>
          <p:cNvSpPr txBox="1"/>
          <p:nvPr>
            <p:ph hasCustomPrompt="1" type="title"/>
          </p:nvPr>
        </p:nvSpPr>
        <p:spPr>
          <a:xfrm>
            <a:off x="311700" y="1653700"/>
            <a:ext cx="8520600" cy="26424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52" name="Google Shape;52;g2f657c55d37_0_47"/>
          <p:cNvSpPr txBox="1"/>
          <p:nvPr>
            <p:ph idx="1" type="body"/>
          </p:nvPr>
        </p:nvSpPr>
        <p:spPr>
          <a:xfrm>
            <a:off x="311700" y="44061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0"/>
              </a:spcBef>
              <a:spcAft>
                <a:spcPts val="0"/>
              </a:spcAft>
              <a:buClr>
                <a:schemeClr val="accent1"/>
              </a:buClr>
              <a:buSzPts val="1400"/>
              <a:buChar char="■"/>
              <a:defRPr>
                <a:solidFill>
                  <a:schemeClr val="accent1"/>
                </a:solidFill>
                <a:highlight>
                  <a:schemeClr val="dk1"/>
                </a:highlight>
              </a:defRPr>
            </a:lvl9pPr>
          </a:lstStyle>
          <a:p/>
        </p:txBody>
      </p:sp>
      <p:sp>
        <p:nvSpPr>
          <p:cNvPr id="53" name="Google Shape;53;g2f657c55d37_0_4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g2f657c55d37_0_5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6" name="Shape 56"/>
        <p:cNvGrpSpPr/>
        <p:nvPr/>
      </p:nvGrpSpPr>
      <p:grpSpPr>
        <a:xfrm>
          <a:off x="0" y="0"/>
          <a:ext cx="0" cy="0"/>
          <a:chOff x="0" y="0"/>
          <a:chExt cx="0" cy="0"/>
        </a:xfrm>
      </p:grpSpPr>
      <p:sp>
        <p:nvSpPr>
          <p:cNvPr id="57" name="Google Shape;57;g2f657c55d37_0_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p:txBody>
      </p:sp>
      <p:sp>
        <p:nvSpPr>
          <p:cNvPr id="58" name="Google Shape;58;g2f657c55d37_0_53"/>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1200"/>
              </a:spcBef>
              <a:spcAft>
                <a:spcPts val="0"/>
              </a:spcAft>
              <a:buClr>
                <a:schemeClr val="dk1"/>
              </a:buClr>
              <a:buSzPts val="1800"/>
              <a:buChar char="○"/>
              <a:defRPr/>
            </a:lvl2pPr>
            <a:lvl3pPr indent="-342900" lvl="2" marL="1371600" rtl="0" algn="l">
              <a:spcBef>
                <a:spcPts val="1200"/>
              </a:spcBef>
              <a:spcAft>
                <a:spcPts val="0"/>
              </a:spcAft>
              <a:buClr>
                <a:schemeClr val="dk1"/>
              </a:buClr>
              <a:buSzPts val="1800"/>
              <a:buChar char="■"/>
              <a:defRPr/>
            </a:lvl3pPr>
            <a:lvl4pPr indent="-342900" lvl="3" marL="1828800" rtl="0" algn="l">
              <a:spcBef>
                <a:spcPts val="1200"/>
              </a:spcBef>
              <a:spcAft>
                <a:spcPts val="0"/>
              </a:spcAft>
              <a:buClr>
                <a:schemeClr val="dk1"/>
              </a:buClr>
              <a:buSzPts val="1800"/>
              <a:buChar char="●"/>
              <a:defRPr/>
            </a:lvl4pPr>
            <a:lvl5pPr indent="-342900" lvl="4" marL="2286000" rtl="0" algn="l">
              <a:spcBef>
                <a:spcPts val="1200"/>
              </a:spcBef>
              <a:spcAft>
                <a:spcPts val="0"/>
              </a:spcAft>
              <a:buClr>
                <a:schemeClr val="dk1"/>
              </a:buClr>
              <a:buSzPts val="1800"/>
              <a:buChar char="○"/>
              <a:defRPr/>
            </a:lvl5pPr>
            <a:lvl6pPr indent="-342900" lvl="5" marL="2743200" rtl="0" algn="l">
              <a:spcBef>
                <a:spcPts val="120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59" name="Google Shape;59;g2f657c55d37_0_5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g2f657c55d37_0_5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 name="Google Shape;61;g2f657c55d37_0_5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2" name="Shape 62"/>
        <p:cNvGrpSpPr/>
        <p:nvPr/>
      </p:nvGrpSpPr>
      <p:grpSpPr>
        <a:xfrm>
          <a:off x="0" y="0"/>
          <a:ext cx="0" cy="0"/>
          <a:chOff x="0" y="0"/>
          <a:chExt cx="0" cy="0"/>
        </a:xfrm>
      </p:grpSpPr>
      <p:sp>
        <p:nvSpPr>
          <p:cNvPr id="63" name="Google Shape;63;g2f657c55d37_0_59"/>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p:txBody>
      </p:sp>
      <p:sp>
        <p:nvSpPr>
          <p:cNvPr id="64" name="Google Shape;64;g2f657c55d37_0_59"/>
          <p:cNvSpPr/>
          <p:nvPr>
            <p:ph idx="2" type="pic"/>
          </p:nvPr>
        </p:nvSpPr>
        <p:spPr>
          <a:xfrm>
            <a:off x="1792288" y="612775"/>
            <a:ext cx="5486400" cy="4114800"/>
          </a:xfrm>
          <a:prstGeom prst="rect">
            <a:avLst/>
          </a:prstGeom>
          <a:noFill/>
          <a:ln>
            <a:noFill/>
          </a:ln>
        </p:spPr>
      </p:sp>
      <p:sp>
        <p:nvSpPr>
          <p:cNvPr id="65" name="Google Shape;65;g2f657c55d37_0_59"/>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rm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1200"/>
              </a:spcBef>
              <a:spcAft>
                <a:spcPts val="0"/>
              </a:spcAft>
              <a:buClr>
                <a:schemeClr val="dk1"/>
              </a:buClr>
              <a:buSzPts val="1200"/>
              <a:buNone/>
              <a:defRPr sz="1200"/>
            </a:lvl2pPr>
            <a:lvl3pPr indent="-228600" lvl="2" marL="1371600" rtl="0" algn="l">
              <a:spcBef>
                <a:spcPts val="1200"/>
              </a:spcBef>
              <a:spcAft>
                <a:spcPts val="0"/>
              </a:spcAft>
              <a:buClr>
                <a:schemeClr val="dk1"/>
              </a:buClr>
              <a:buSzPts val="1000"/>
              <a:buNone/>
              <a:defRPr sz="1000"/>
            </a:lvl3pPr>
            <a:lvl4pPr indent="-228600" lvl="3" marL="1828800" rtl="0" algn="l">
              <a:spcBef>
                <a:spcPts val="1200"/>
              </a:spcBef>
              <a:spcAft>
                <a:spcPts val="0"/>
              </a:spcAft>
              <a:buClr>
                <a:schemeClr val="dk1"/>
              </a:buClr>
              <a:buSzPts val="900"/>
              <a:buNone/>
              <a:defRPr sz="900"/>
            </a:lvl4pPr>
            <a:lvl5pPr indent="-228600" lvl="4" marL="2286000" rtl="0" algn="l">
              <a:spcBef>
                <a:spcPts val="1200"/>
              </a:spcBef>
              <a:spcAft>
                <a:spcPts val="0"/>
              </a:spcAft>
              <a:buClr>
                <a:schemeClr val="dk1"/>
              </a:buClr>
              <a:buSzPts val="900"/>
              <a:buNone/>
              <a:defRPr sz="900"/>
            </a:lvl5pPr>
            <a:lvl6pPr indent="-228600" lvl="5" marL="2743200" rtl="0" algn="l">
              <a:spcBef>
                <a:spcPts val="1200"/>
              </a:spcBef>
              <a:spcAft>
                <a:spcPts val="0"/>
              </a:spcAft>
              <a:buClr>
                <a:schemeClr val="dk1"/>
              </a:buClr>
              <a:buSzPts val="900"/>
              <a:buNone/>
              <a:defRPr sz="900"/>
            </a:lvl6pPr>
            <a:lvl7pPr indent="-228600" lvl="6" marL="3200400" rtl="0" algn="l">
              <a:spcBef>
                <a:spcPts val="1200"/>
              </a:spcBef>
              <a:spcAft>
                <a:spcPts val="0"/>
              </a:spcAft>
              <a:buClr>
                <a:schemeClr val="dk1"/>
              </a:buClr>
              <a:buSzPts val="900"/>
              <a:buNone/>
              <a:defRPr sz="900"/>
            </a:lvl7pPr>
            <a:lvl8pPr indent="-228600" lvl="7" marL="3657600" rtl="0" algn="l">
              <a:spcBef>
                <a:spcPts val="1200"/>
              </a:spcBef>
              <a:spcAft>
                <a:spcPts val="0"/>
              </a:spcAft>
              <a:buClr>
                <a:schemeClr val="dk1"/>
              </a:buClr>
              <a:buSzPts val="900"/>
              <a:buNone/>
              <a:defRPr sz="900"/>
            </a:lvl8pPr>
            <a:lvl9pPr indent="-228600" lvl="8" marL="4114800" rtl="0" algn="l">
              <a:spcBef>
                <a:spcPts val="1200"/>
              </a:spcBef>
              <a:spcAft>
                <a:spcPts val="1200"/>
              </a:spcAft>
              <a:buClr>
                <a:schemeClr val="dk1"/>
              </a:buClr>
              <a:buSzPts val="900"/>
              <a:buNone/>
              <a:defRPr sz="900"/>
            </a:lvl9pPr>
          </a:lstStyle>
          <a:p/>
        </p:txBody>
      </p:sp>
      <p:sp>
        <p:nvSpPr>
          <p:cNvPr id="66" name="Google Shape;66;g2f657c55d37_0_5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7" name="Google Shape;67;g2f657c55d37_0_5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8" name="Google Shape;68;g2f657c55d37_0_5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9" name="Shape 9"/>
        <p:cNvGrpSpPr/>
        <p:nvPr/>
      </p:nvGrpSpPr>
      <p:grpSpPr>
        <a:xfrm>
          <a:off x="0" y="0"/>
          <a:ext cx="0" cy="0"/>
          <a:chOff x="0" y="0"/>
          <a:chExt cx="0" cy="0"/>
        </a:xfrm>
      </p:grpSpPr>
      <p:sp>
        <p:nvSpPr>
          <p:cNvPr id="10" name="Google Shape;10;g2f657c55d37_0_6"/>
          <p:cNvSpPr txBox="1"/>
          <p:nvPr>
            <p:ph type="title"/>
          </p:nvPr>
        </p:nvSpPr>
        <p:spPr>
          <a:xfrm>
            <a:off x="311700" y="390467"/>
            <a:ext cx="8520600" cy="1068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11" name="Google Shape;11;g2f657c55d37_0_6"/>
          <p:cNvSpPr txBox="1"/>
          <p:nvPr>
            <p:ph idx="1" type="body"/>
          </p:nvPr>
        </p:nvSpPr>
        <p:spPr>
          <a:xfrm>
            <a:off x="311700" y="1638233"/>
            <a:ext cx="8520600" cy="44535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12" name="Google Shape;12;g2f657c55d37_0_6"/>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
          <p:cNvSpPr txBox="1"/>
          <p:nvPr>
            <p:ph type="ctrTitle"/>
          </p:nvPr>
        </p:nvSpPr>
        <p:spPr>
          <a:xfrm>
            <a:off x="755576" y="548680"/>
            <a:ext cx="7772400" cy="3123779"/>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55000"/>
              <a:buFont typeface="Calibri"/>
              <a:buNone/>
            </a:pPr>
            <a:r>
              <a:rPr i="1" lang="en-CA"/>
              <a:t>The Knee</a:t>
            </a:r>
            <a:endParaRPr i="1"/>
          </a:p>
          <a:p>
            <a:pPr indent="0" lvl="0" marL="0" rtl="0" algn="l">
              <a:spcBef>
                <a:spcPts val="0"/>
              </a:spcBef>
              <a:spcAft>
                <a:spcPts val="0"/>
              </a:spcAft>
              <a:buClr>
                <a:schemeClr val="dk1"/>
              </a:buClr>
              <a:buSzPct val="55000"/>
              <a:buFont typeface="Calibri"/>
              <a:buNone/>
            </a:pPr>
            <a:r>
              <a:rPr i="1" lang="en-CA"/>
              <a:t>Pg. 769</a:t>
            </a:r>
            <a:br>
              <a:rPr i="1" lang="en-CA"/>
            </a:br>
            <a:endParaRPr b="0" i="1"/>
          </a:p>
        </p:txBody>
      </p:sp>
      <p:pic>
        <p:nvPicPr>
          <p:cNvPr id="75" name="Google Shape;75;p1"/>
          <p:cNvPicPr preferRelativeResize="0"/>
          <p:nvPr/>
        </p:nvPicPr>
        <p:blipFill rotWithShape="1">
          <a:blip r:embed="rId3">
            <a:alphaModFix/>
          </a:blip>
          <a:srcRect b="0" l="0" r="0" t="0"/>
          <a:stretch/>
        </p:blipFill>
        <p:spPr>
          <a:xfrm>
            <a:off x="3879675" y="446925"/>
            <a:ext cx="4271550" cy="6035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0"/>
              </a:spcBef>
              <a:spcAft>
                <a:spcPts val="0"/>
              </a:spcAft>
              <a:buClr>
                <a:schemeClr val="dk1"/>
              </a:buClr>
              <a:buSzPct val="100000"/>
              <a:buNone/>
            </a:pPr>
            <a:r>
              <a:rPr lang="en-CA" sz="2800"/>
              <a:t>Biomechanical faults and neuromuscular imbalances in the trunk and lower extremities need to be improved.</a:t>
            </a:r>
            <a:endParaRPr/>
          </a:p>
          <a:p>
            <a:pPr indent="0" lvl="0" marL="0" rtl="0" algn="l">
              <a:spcBef>
                <a:spcPts val="560"/>
              </a:spcBef>
              <a:spcAft>
                <a:spcPts val="0"/>
              </a:spcAft>
              <a:buClr>
                <a:schemeClr val="dk1"/>
              </a:buClr>
              <a:buSzPct val="100000"/>
              <a:buNone/>
            </a:pPr>
            <a:r>
              <a:t/>
            </a:r>
            <a:endParaRPr sz="2800"/>
          </a:p>
          <a:p>
            <a:pPr indent="0" lvl="0" marL="0" rtl="0" algn="l">
              <a:spcBef>
                <a:spcPts val="560"/>
              </a:spcBef>
              <a:spcAft>
                <a:spcPts val="0"/>
              </a:spcAft>
              <a:buClr>
                <a:schemeClr val="dk1"/>
              </a:buClr>
              <a:buSzPct val="100000"/>
              <a:buNone/>
            </a:pPr>
            <a:r>
              <a:rPr lang="en-CA" sz="2800"/>
              <a:t>Restore muscle length and strength with concentric and eccentric foot, calf, thigh and gluteal work. Ensure that Vastus Medialis is firing properly to ensure that the patella is tracking during knee motion in both weight-bearing and non-weight bearing activities.</a:t>
            </a:r>
            <a:endParaRPr sz="2800"/>
          </a:p>
          <a:p>
            <a:pPr indent="0" lvl="0" marL="0" rtl="0" algn="l">
              <a:spcBef>
                <a:spcPts val="560"/>
              </a:spcBef>
              <a:spcAft>
                <a:spcPts val="1200"/>
              </a:spcAft>
              <a:buClr>
                <a:schemeClr val="dk1"/>
              </a:buClr>
              <a:buSzPct val="100000"/>
              <a:buNone/>
            </a:pPr>
            <a:r>
              <a:t/>
            </a:r>
            <a:endParaRPr sz="2800"/>
          </a:p>
        </p:txBody>
      </p:sp>
      <p:sp>
        <p:nvSpPr>
          <p:cNvPr id="82" name="Google Shape;82;p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Exercise Guidelines for Knee Instabilities</a:t>
            </a:r>
            <a:endParaRPr b="1"/>
          </a:p>
        </p:txBody>
      </p:sp>
      <p:cxnSp>
        <p:nvCxnSpPr>
          <p:cNvPr id="83" name="Google Shape;83;p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84" name="Google Shape;84;p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None/>
            </a:pPr>
            <a:fld id="{00000000-1234-1234-1234-123412341234}" type="slidenum">
              <a:rPr b="0" i="0" lang="en-CA"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3"/>
          <p:cNvSpPr txBox="1"/>
          <p:nvPr>
            <p:ph idx="1" type="body"/>
          </p:nvPr>
        </p:nvSpPr>
        <p:spPr>
          <a:xfrm>
            <a:off x="467544" y="1268760"/>
            <a:ext cx="8229600" cy="4525963"/>
          </a:xfrm>
          <a:prstGeom prst="rect">
            <a:avLst/>
          </a:prstGeom>
          <a:noFill/>
          <a:ln>
            <a:noFill/>
          </a:ln>
        </p:spPr>
        <p:txBody>
          <a:bodyPr anchorCtr="0" anchor="t" bIns="45700" lIns="91425" spcFirstLastPara="1" rIns="91425" wrap="square" tIns="45700">
            <a:normAutofit/>
          </a:bodyPr>
          <a:lstStyle/>
          <a:p>
            <a:pPr indent="-457200" lvl="0" marL="457200" rtl="0" algn="l">
              <a:spcBef>
                <a:spcPts val="0"/>
              </a:spcBef>
              <a:spcAft>
                <a:spcPts val="0"/>
              </a:spcAft>
              <a:buClr>
                <a:schemeClr val="dk1"/>
              </a:buClr>
              <a:buSzPts val="1800"/>
              <a:buNone/>
            </a:pPr>
            <a:r>
              <a:rPr b="1" lang="en-CA" sz="1800">
                <a:latin typeface="Arial Rounded"/>
                <a:ea typeface="Arial Rounded"/>
                <a:cs typeface="Arial Rounded"/>
                <a:sym typeface="Arial Rounded"/>
              </a:rPr>
              <a:t>	To train dynamic stability and help prevent or recover from ligament injuries, neuromuscular control must be repetitively challenged.</a:t>
            </a:r>
            <a:endParaRPr/>
          </a:p>
          <a:p>
            <a:pPr indent="-457200" lvl="0" marL="457200" rtl="0" algn="l">
              <a:spcBef>
                <a:spcPts val="360"/>
              </a:spcBef>
              <a:spcAft>
                <a:spcPts val="0"/>
              </a:spcAft>
              <a:buClr>
                <a:schemeClr val="dk1"/>
              </a:buClr>
              <a:buSzPts val="1800"/>
              <a:buNone/>
            </a:pPr>
            <a:r>
              <a:t/>
            </a:r>
            <a:endParaRPr b="1" sz="1800">
              <a:latin typeface="Arial Rounded"/>
              <a:ea typeface="Arial Rounded"/>
              <a:cs typeface="Arial Rounded"/>
              <a:sym typeface="Arial Rounded"/>
            </a:endParaRPr>
          </a:p>
          <a:p>
            <a:pPr indent="-457200" lvl="0" marL="457200" rtl="0" algn="l">
              <a:spcBef>
                <a:spcPts val="360"/>
              </a:spcBef>
              <a:spcAft>
                <a:spcPts val="0"/>
              </a:spcAft>
              <a:buClr>
                <a:schemeClr val="dk1"/>
              </a:buClr>
              <a:buSzPts val="1800"/>
              <a:buNone/>
            </a:pPr>
            <a:r>
              <a:rPr b="1" lang="en-CA" sz="1800">
                <a:latin typeface="Arial Rounded"/>
                <a:ea typeface="Arial Rounded"/>
                <a:cs typeface="Arial Rounded"/>
                <a:sym typeface="Arial Rounded"/>
              </a:rPr>
              <a:t>	Training programs utilizing an unstable base of support have had considerable success at returning athletes with anterior cruciate ligament deficiencies to high level activities. It is also important to train proper landing techniques if required.</a:t>
            </a:r>
            <a:endParaRPr/>
          </a:p>
          <a:p>
            <a:pPr indent="-457200" lvl="0" marL="457200" rtl="0" algn="l">
              <a:spcBef>
                <a:spcPts val="360"/>
              </a:spcBef>
              <a:spcAft>
                <a:spcPts val="0"/>
              </a:spcAft>
              <a:buClr>
                <a:schemeClr val="dk1"/>
              </a:buClr>
              <a:buSzPts val="1800"/>
              <a:buNone/>
            </a:pPr>
            <a:r>
              <a:t/>
            </a:r>
            <a:endParaRPr b="1" sz="1800">
              <a:latin typeface="Arial Rounded"/>
              <a:ea typeface="Arial Rounded"/>
              <a:cs typeface="Arial Rounded"/>
              <a:sym typeface="Arial Rounded"/>
            </a:endParaRPr>
          </a:p>
          <a:p>
            <a:pPr indent="-457200" lvl="0" marL="457200" rtl="0" algn="l">
              <a:spcBef>
                <a:spcPts val="360"/>
              </a:spcBef>
              <a:spcAft>
                <a:spcPts val="1200"/>
              </a:spcAft>
              <a:buClr>
                <a:schemeClr val="dk1"/>
              </a:buClr>
              <a:buSzPts val="1800"/>
              <a:buNone/>
            </a:pPr>
            <a:r>
              <a:rPr b="1" lang="en-CA" sz="1800">
                <a:latin typeface="Arial Rounded"/>
                <a:ea typeface="Arial Rounded"/>
                <a:cs typeface="Arial Rounded"/>
                <a:sym typeface="Arial Rounded"/>
              </a:rPr>
              <a:t>	Variables of predictability, direction, speed and intensity should be introduced into the training program for extra dynamic challenge when the knee is ready for it.</a:t>
            </a:r>
            <a:endParaRPr/>
          </a:p>
        </p:txBody>
      </p:sp>
      <p:sp>
        <p:nvSpPr>
          <p:cNvPr id="91" name="Google Shape;91;p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Training Dynamic Stability:</a:t>
            </a:r>
            <a:endParaRPr/>
          </a:p>
        </p:txBody>
      </p:sp>
      <p:cxnSp>
        <p:nvCxnSpPr>
          <p:cNvPr id="92" name="Google Shape;92;p3"/>
          <p:cNvCxnSpPr/>
          <p:nvPr/>
        </p:nvCxnSpPr>
        <p:spPr>
          <a:xfrm>
            <a:off x="323528" y="1196752"/>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93" name="Google Shape;93;p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4"/>
          <p:cNvSpPr txBox="1"/>
          <p:nvPr>
            <p:ph type="title"/>
          </p:nvPr>
        </p:nvSpPr>
        <p:spPr>
          <a:xfrm>
            <a:off x="1792288" y="4953000"/>
            <a:ext cx="5446712" cy="414338"/>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2000"/>
              <a:buFont typeface="Calibri"/>
              <a:buNone/>
            </a:pPr>
            <a:r>
              <a:rPr lang="en-CA"/>
              <a:t>Wobble Board Squats</a:t>
            </a:r>
            <a:endParaRPr/>
          </a:p>
        </p:txBody>
      </p:sp>
      <p:pic>
        <p:nvPicPr>
          <p:cNvPr descr="Knee-wobble-board-squat.jpg" id="99" name="Google Shape;99;p4"/>
          <p:cNvPicPr preferRelativeResize="0"/>
          <p:nvPr>
            <p:ph idx="2" type="pic"/>
          </p:nvPr>
        </p:nvPicPr>
        <p:blipFill rotWithShape="1">
          <a:blip r:embed="rId3">
            <a:alphaModFix/>
          </a:blip>
          <a:srcRect b="0" l="-28856" r="-28856" t="0"/>
          <a:stretch/>
        </p:blipFill>
        <p:spPr>
          <a:xfrm>
            <a:off x="1792288" y="457200"/>
            <a:ext cx="5486400" cy="4343400"/>
          </a:xfrm>
          <a:prstGeom prst="rect">
            <a:avLst/>
          </a:prstGeom>
          <a:noFill/>
          <a:ln>
            <a:noFill/>
          </a:ln>
        </p:spPr>
      </p:pic>
      <p:sp>
        <p:nvSpPr>
          <p:cNvPr id="100" name="Google Shape;100;p4"/>
          <p:cNvSpPr txBox="1"/>
          <p:nvPr>
            <p:ph idx="1" type="body"/>
          </p:nvPr>
        </p:nvSpPr>
        <p:spPr>
          <a:xfrm>
            <a:off x="1752600" y="5334000"/>
            <a:ext cx="5638800" cy="1143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1200"/>
              </a:spcAft>
              <a:buClr>
                <a:schemeClr val="dk1"/>
              </a:buClr>
              <a:buSzPts val="1600"/>
              <a:buNone/>
            </a:pPr>
            <a:r>
              <a:rPr lang="en-CA" sz="1600"/>
              <a:t>Exercises on an unstable surface can help re-educate the reflex response of nerves and muscles, helping to establish or re-establish normal proprioceptive and neuromuscular response to stimuli.</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5"/>
          <p:cNvSpPr txBox="1"/>
          <p:nvPr>
            <p:ph idx="1" type="body"/>
          </p:nvPr>
        </p:nvSpPr>
        <p:spPr>
          <a:xfrm>
            <a:off x="467544" y="1484784"/>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None/>
            </a:pPr>
            <a:r>
              <a:rPr lang="en-CA" sz="2000"/>
              <a:t>	Agility training, with special attention to sport specific movements is important for improving knee dynamic stability.  Bosu balls, stability balls, foam pads or rotational disks all have an unstable base of support and therefore require dynamic stability of the lower extremities. Drills using an unstable base of support should start at 50% effort and build towards greater effort.</a:t>
            </a:r>
            <a:endParaRPr/>
          </a:p>
          <a:p>
            <a:pPr indent="-342900" lvl="0" marL="342900" rtl="0" algn="l">
              <a:spcBef>
                <a:spcPts val="400"/>
              </a:spcBef>
              <a:spcAft>
                <a:spcPts val="0"/>
              </a:spcAft>
              <a:buClr>
                <a:schemeClr val="dk1"/>
              </a:buClr>
              <a:buSzPts val="2000"/>
              <a:buNone/>
            </a:pPr>
            <a:r>
              <a:t/>
            </a:r>
            <a:endParaRPr sz="2000"/>
          </a:p>
          <a:p>
            <a:pPr indent="-342900" lvl="0" marL="342900" rtl="0" algn="l">
              <a:spcBef>
                <a:spcPts val="400"/>
              </a:spcBef>
              <a:spcAft>
                <a:spcPts val="0"/>
              </a:spcAft>
              <a:buClr>
                <a:schemeClr val="dk1"/>
              </a:buClr>
              <a:buSzPts val="2000"/>
              <a:buNone/>
            </a:pPr>
            <a:r>
              <a:rPr lang="en-CA" sz="2000"/>
              <a:t>	Anyone with ligamentous insufficiency should wear a knee brace while performing these types of advanced exercises.</a:t>
            </a:r>
            <a:endParaRPr/>
          </a:p>
          <a:p>
            <a:pPr indent="-342900" lvl="0" marL="342900" rtl="0" algn="l">
              <a:spcBef>
                <a:spcPts val="400"/>
              </a:spcBef>
              <a:spcAft>
                <a:spcPts val="0"/>
              </a:spcAft>
              <a:buClr>
                <a:schemeClr val="dk1"/>
              </a:buClr>
              <a:buSzPts val="2000"/>
              <a:buNone/>
            </a:pPr>
            <a:r>
              <a:t/>
            </a:r>
            <a:endParaRPr sz="2000"/>
          </a:p>
          <a:p>
            <a:pPr indent="-342900" lvl="0" marL="342900" rtl="0" algn="l">
              <a:spcBef>
                <a:spcPts val="400"/>
              </a:spcBef>
              <a:spcAft>
                <a:spcPts val="1200"/>
              </a:spcAft>
              <a:buClr>
                <a:schemeClr val="dk1"/>
              </a:buClr>
              <a:buSzPts val="2000"/>
              <a:buNone/>
            </a:pPr>
            <a:r>
              <a:rPr lang="en-CA" sz="2000"/>
              <a:t>	Clients with ligamentous knee injuries should avoid postures that strain the knee area, such as sitting cross-legged, kneeling or 4-point kneeling.</a:t>
            </a:r>
            <a:endParaRPr sz="2000"/>
          </a:p>
        </p:txBody>
      </p:sp>
      <p:sp>
        <p:nvSpPr>
          <p:cNvPr id="107" name="Google Shape;107;p5"/>
          <p:cNvSpPr txBox="1"/>
          <p:nvPr>
            <p:ph type="title"/>
          </p:nvPr>
        </p:nvSpPr>
        <p:spPr>
          <a:xfrm>
            <a:off x="251520" y="664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Agility Training </a:t>
            </a:r>
            <a:endParaRPr b="1"/>
          </a:p>
        </p:txBody>
      </p:sp>
      <p:cxnSp>
        <p:nvCxnSpPr>
          <p:cNvPr id="108" name="Google Shape;108;p5"/>
          <p:cNvCxnSpPr/>
          <p:nvPr/>
        </p:nvCxnSpPr>
        <p:spPr>
          <a:xfrm>
            <a:off x="323528"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09" name="Google Shape;109;p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p>
            <a:pPr indent="0" lvl="0" marL="0" rtl="0" algn="ctr">
              <a:lnSpc>
                <a:spcPct val="70000"/>
              </a:lnSpc>
              <a:spcBef>
                <a:spcPts val="0"/>
              </a:spcBef>
              <a:spcAft>
                <a:spcPts val="0"/>
              </a:spcAft>
              <a:buClr>
                <a:schemeClr val="dk1"/>
              </a:buClr>
              <a:buSzPts val="2200"/>
              <a:buFont typeface="Calibri"/>
              <a:buNone/>
            </a:pPr>
            <a:r>
              <a:rPr lang="en-CA" sz="2200"/>
              <a:t>Single Leg Squats on a cushion</a:t>
            </a:r>
            <a:endParaRPr sz="2200"/>
          </a:p>
        </p:txBody>
      </p:sp>
      <p:pic>
        <p:nvPicPr>
          <p:cNvPr descr="Knee-Cushion squats.jpg" id="115" name="Google Shape;115;p6"/>
          <p:cNvPicPr preferRelativeResize="0"/>
          <p:nvPr>
            <p:ph idx="2" type="pic"/>
          </p:nvPr>
        </p:nvPicPr>
        <p:blipFill rotWithShape="1">
          <a:blip r:embed="rId3">
            <a:alphaModFix/>
          </a:blip>
          <a:srcRect b="0" l="5652" r="5651" t="0"/>
          <a:stretch/>
        </p:blipFill>
        <p:spPr>
          <a:xfrm>
            <a:off x="1792288" y="612775"/>
            <a:ext cx="5486400" cy="4114800"/>
          </a:xfrm>
          <a:prstGeom prst="rect">
            <a:avLst/>
          </a:prstGeom>
          <a:noFill/>
          <a:ln>
            <a:noFill/>
          </a:ln>
        </p:spPr>
      </p:pic>
      <p:sp>
        <p:nvSpPr>
          <p:cNvPr id="116" name="Google Shape;116;p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spcBef>
                <a:spcPts val="0"/>
              </a:spcBef>
              <a:spcAft>
                <a:spcPts val="1200"/>
              </a:spcAft>
              <a:buClr>
                <a:schemeClr val="dk1"/>
              </a:buClr>
              <a:buSzPct val="100000"/>
              <a:buNone/>
            </a:pPr>
            <a:r>
              <a:rPr lang="en-CA"/>
              <a:t>Something as simple as a cushion can be used as an unstable surface if a bosu</a:t>
            </a:r>
            <a:br>
              <a:rPr lang="en-CA"/>
            </a:br>
            <a:r>
              <a:rPr lang="en-CA"/>
              <a:t>or wobble board is unavailable to a client. They can also purchase thick pieces of foam from fabric or upholstery stores to use. In that case, they may also need a wooden board on top so they don’t sink in.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Ligamentous Sprain Grades 1-3</a:t>
            </a:r>
            <a:endParaRPr b="1"/>
          </a:p>
        </p:txBody>
      </p:sp>
      <p:cxnSp>
        <p:nvCxnSpPr>
          <p:cNvPr id="123" name="Google Shape;123;p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24" name="Google Shape;124;p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
        <p:nvSpPr>
          <p:cNvPr id="125" name="Google Shape;125;p7"/>
          <p:cNvSpPr txBox="1"/>
          <p:nvPr>
            <p:ph idx="1" type="body"/>
          </p:nvPr>
        </p:nvSpPr>
        <p:spPr>
          <a:xfrm>
            <a:off x="467544" y="1412776"/>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Often occur from a fall, blow or sudden start/stop</a:t>
            </a:r>
            <a:endParaRPr/>
          </a:p>
          <a:p>
            <a:pPr indent="-342900" lvl="0" marL="342900" rtl="0" algn="l">
              <a:spcBef>
                <a:spcPts val="640"/>
              </a:spcBef>
              <a:spcAft>
                <a:spcPts val="0"/>
              </a:spcAft>
              <a:buClr>
                <a:schemeClr val="dk1"/>
              </a:buClr>
              <a:buSzPts val="3200"/>
              <a:buChar char="●"/>
            </a:pPr>
            <a:r>
              <a:rPr lang="en-CA"/>
              <a:t>Severe sprains may require bracing or surgery</a:t>
            </a:r>
            <a:endParaRPr/>
          </a:p>
          <a:p>
            <a:pPr indent="-342900" lvl="0" marL="342900" rtl="0" algn="l">
              <a:spcBef>
                <a:spcPts val="640"/>
              </a:spcBef>
              <a:spcAft>
                <a:spcPts val="1200"/>
              </a:spcAft>
              <a:buClr>
                <a:schemeClr val="dk1"/>
              </a:buClr>
              <a:buSzPts val="3200"/>
              <a:buChar char="●"/>
            </a:pPr>
            <a:r>
              <a:rPr lang="en-CA"/>
              <a:t>Follow principles of tissue healing and rehabilitation and any medical recommendations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Anterior Cruciate Ligament Tears</a:t>
            </a:r>
            <a:endParaRPr b="1"/>
          </a:p>
        </p:txBody>
      </p:sp>
      <p:cxnSp>
        <p:nvCxnSpPr>
          <p:cNvPr id="132" name="Google Shape;132;p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33" name="Google Shape;133;p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
        <p:nvSpPr>
          <p:cNvPr id="134" name="Google Shape;134;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Physiotherapy treatments likely required to control symptoms</a:t>
            </a:r>
            <a:endParaRPr/>
          </a:p>
          <a:p>
            <a:pPr indent="-342900" lvl="0" marL="342900" rtl="0" algn="l">
              <a:spcBef>
                <a:spcPts val="640"/>
              </a:spcBef>
              <a:spcAft>
                <a:spcPts val="0"/>
              </a:spcAft>
              <a:buClr>
                <a:schemeClr val="dk1"/>
              </a:buClr>
              <a:buSzPts val="3200"/>
              <a:buChar char="●"/>
            </a:pPr>
            <a:r>
              <a:rPr lang="en-CA"/>
              <a:t>Emphasize neutral control</a:t>
            </a:r>
            <a:endParaRPr/>
          </a:p>
          <a:p>
            <a:pPr indent="-342900" lvl="0" marL="342900" rtl="0" algn="l">
              <a:spcBef>
                <a:spcPts val="640"/>
              </a:spcBef>
              <a:spcAft>
                <a:spcPts val="0"/>
              </a:spcAft>
              <a:buClr>
                <a:schemeClr val="dk1"/>
              </a:buClr>
              <a:buSzPts val="3200"/>
              <a:buChar char="●"/>
            </a:pPr>
            <a:r>
              <a:rPr lang="en-CA"/>
              <a:t>Adding resistance should progress as able and according to medical advice</a:t>
            </a:r>
            <a:endParaRPr/>
          </a:p>
          <a:p>
            <a:pPr indent="-342900" lvl="0" marL="342900" rtl="0" algn="l">
              <a:spcBef>
                <a:spcPts val="640"/>
              </a:spcBef>
              <a:spcAft>
                <a:spcPts val="1200"/>
              </a:spcAft>
              <a:buClr>
                <a:schemeClr val="dk1"/>
              </a:buClr>
              <a:buSzPts val="3200"/>
              <a:buChar char="●"/>
            </a:pPr>
            <a:r>
              <a:rPr lang="en-CA"/>
              <a:t>Emphasize heel slides, hip &amp; knee flexion in supine and standing as able. </a:t>
            </a:r>
            <a:endParaRPr/>
          </a:p>
        </p:txBody>
      </p:sp>
    </p:spTree>
  </p:cSld>
  <p:clrMapOvr>
    <a:masterClrMapping/>
  </p:clrMapOvr>
  <p:transition spd="slow">
    <p:wipe dir="l"/>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descr="Knee-ACL sprain exercises.jpg" id="139" name="Google Shape;139;p9"/>
          <p:cNvPicPr preferRelativeResize="0"/>
          <p:nvPr/>
        </p:nvPicPr>
        <p:blipFill rotWithShape="1">
          <a:blip r:embed="rId3">
            <a:alphaModFix/>
          </a:blip>
          <a:srcRect b="0" l="0" r="0" t="0"/>
          <a:stretch/>
        </p:blipFill>
        <p:spPr>
          <a:xfrm>
            <a:off x="1917700" y="0"/>
            <a:ext cx="5298393"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Posterior Cruciate Tears</a:t>
            </a:r>
            <a:endParaRPr b="1"/>
          </a:p>
        </p:txBody>
      </p:sp>
      <p:sp>
        <p:nvSpPr>
          <p:cNvPr id="146" name="Google Shape;146;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Usually occur from hyperextension injuries</a:t>
            </a:r>
            <a:endParaRPr/>
          </a:p>
          <a:p>
            <a:pPr indent="-342900" lvl="0" marL="342900" rtl="0" algn="l">
              <a:spcBef>
                <a:spcPts val="640"/>
              </a:spcBef>
              <a:spcAft>
                <a:spcPts val="0"/>
              </a:spcAft>
              <a:buClr>
                <a:schemeClr val="dk1"/>
              </a:buClr>
              <a:buSzPts val="3200"/>
              <a:buChar char="●"/>
            </a:pPr>
            <a:r>
              <a:rPr lang="en-CA"/>
              <a:t>Generally managed conservatively by medical professionals</a:t>
            </a:r>
            <a:endParaRPr/>
          </a:p>
          <a:p>
            <a:pPr indent="-342900" lvl="0" marL="342900" rtl="0" algn="l">
              <a:spcBef>
                <a:spcPts val="640"/>
              </a:spcBef>
              <a:spcAft>
                <a:spcPts val="1200"/>
              </a:spcAft>
              <a:buClr>
                <a:schemeClr val="dk1"/>
              </a:buClr>
              <a:buSzPts val="3200"/>
              <a:buChar char="●"/>
            </a:pPr>
            <a:r>
              <a:rPr lang="en-CA"/>
              <a:t>Exercises should address quadriceps strengthening</a:t>
            </a:r>
            <a:endParaRPr/>
          </a:p>
        </p:txBody>
      </p:sp>
      <p:sp>
        <p:nvSpPr>
          <p:cNvPr id="147" name="Google Shape;14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cxnSp>
        <p:nvCxnSpPr>
          <p:cNvPr id="148" name="Google Shape;148;p1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descr="Knee-PCL sprain exercises.jpg" id="153" name="Google Shape;153;p11"/>
          <p:cNvPicPr preferRelativeResize="0"/>
          <p:nvPr/>
        </p:nvPicPr>
        <p:blipFill rotWithShape="1">
          <a:blip r:embed="rId3">
            <a:alphaModFix/>
          </a:blip>
          <a:srcRect b="0" l="0" r="0" t="0"/>
          <a:stretch/>
        </p:blipFill>
        <p:spPr>
          <a:xfrm>
            <a:off x="1917700" y="0"/>
            <a:ext cx="5298393"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Collateral Ligament Tears</a:t>
            </a:r>
            <a:endParaRPr b="1"/>
          </a:p>
        </p:txBody>
      </p:sp>
      <p:cxnSp>
        <p:nvCxnSpPr>
          <p:cNvPr id="160" name="Google Shape;160;p1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61" name="Google Shape;161;p1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
        <p:nvSpPr>
          <p:cNvPr id="162" name="Google Shape;162;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Managed conservatively</a:t>
            </a:r>
            <a:endParaRPr/>
          </a:p>
          <a:p>
            <a:pPr indent="-342900" lvl="0" marL="342900" rtl="0" algn="l">
              <a:spcBef>
                <a:spcPts val="640"/>
              </a:spcBef>
              <a:spcAft>
                <a:spcPts val="0"/>
              </a:spcAft>
              <a:buClr>
                <a:schemeClr val="dk1"/>
              </a:buClr>
              <a:buSzPts val="3200"/>
              <a:buChar char="●"/>
            </a:pPr>
            <a:r>
              <a:rPr lang="en-CA"/>
              <a:t>Within first 3 months, knee may need to be wrapped or braced depending on severity</a:t>
            </a:r>
            <a:endParaRPr/>
          </a:p>
          <a:p>
            <a:pPr indent="-342900" lvl="0" marL="342900" rtl="0" algn="l">
              <a:spcBef>
                <a:spcPts val="640"/>
              </a:spcBef>
              <a:spcAft>
                <a:spcPts val="0"/>
              </a:spcAft>
              <a:buClr>
                <a:schemeClr val="dk1"/>
              </a:buClr>
              <a:buSzPts val="3200"/>
              <a:buChar char="●"/>
            </a:pPr>
            <a:r>
              <a:rPr lang="en-CA"/>
              <a:t>Focus on maintaining neutral control of knee through knee and body movements, as the joint will have lost medial or lateral stability, depending on the collateral ligament that is damaged</a:t>
            </a:r>
            <a:endParaRPr/>
          </a:p>
          <a:p>
            <a:pPr indent="0" lvl="0" marL="0" rtl="0" algn="l">
              <a:spcBef>
                <a:spcPts val="640"/>
              </a:spcBef>
              <a:spcAft>
                <a:spcPts val="1200"/>
              </a:spcAft>
              <a:buClr>
                <a:schemeClr val="dk1"/>
              </a:buClr>
              <a:buSzPts val="32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descr="Knee-LCL sprain exercises.jpg" id="167" name="Google Shape;167;p13"/>
          <p:cNvPicPr preferRelativeResize="0"/>
          <p:nvPr/>
        </p:nvPicPr>
        <p:blipFill rotWithShape="1">
          <a:blip r:embed="rId3">
            <a:alphaModFix/>
          </a:blip>
          <a:srcRect b="0" l="-1378" r="1" t="11684"/>
          <a:stretch/>
        </p:blipFill>
        <p:spPr>
          <a:xfrm>
            <a:off x="1844676" y="801264"/>
            <a:ext cx="5371417" cy="6056735"/>
          </a:xfrm>
          <a:prstGeom prst="rect">
            <a:avLst/>
          </a:prstGeom>
          <a:noFill/>
          <a:ln>
            <a:noFill/>
          </a:ln>
        </p:spPr>
      </p:pic>
      <p:sp>
        <p:nvSpPr>
          <p:cNvPr id="168" name="Google Shape;168;p13"/>
          <p:cNvSpPr txBox="1"/>
          <p:nvPr/>
        </p:nvSpPr>
        <p:spPr>
          <a:xfrm>
            <a:off x="1219200" y="381000"/>
            <a:ext cx="65532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1800" u="none" cap="none" strike="noStrike">
                <a:solidFill>
                  <a:schemeClr val="dk1"/>
                </a:solidFill>
                <a:latin typeface="Calibri"/>
                <a:ea typeface="Calibri"/>
                <a:cs typeface="Calibri"/>
                <a:sym typeface="Calibri"/>
              </a:rPr>
              <a:t>Medial/Lateral Collateral Ligament Rehabilitation Exercises</a:t>
            </a:r>
            <a:endParaRPr b="1" i="0" sz="1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Clr>
                <a:schemeClr val="dk1"/>
              </a:buClr>
              <a:buSzPts val="2800"/>
              <a:buChar char="●"/>
            </a:pPr>
            <a:r>
              <a:rPr lang="en-CA" sz="2800"/>
              <a:t>May or may not require arthroscopic surgery</a:t>
            </a:r>
            <a:endParaRPr/>
          </a:p>
          <a:p>
            <a:pPr indent="-342900" lvl="0" marL="342900" rtl="0" algn="l">
              <a:spcBef>
                <a:spcPts val="560"/>
              </a:spcBef>
              <a:spcAft>
                <a:spcPts val="0"/>
              </a:spcAft>
              <a:buClr>
                <a:schemeClr val="dk1"/>
              </a:buClr>
              <a:buSzPts val="2800"/>
              <a:buChar char="●"/>
            </a:pPr>
            <a:r>
              <a:rPr lang="en-CA" sz="2800"/>
              <a:t>Knee needs to be rehabilitated to full function before returning to intense activity</a:t>
            </a:r>
            <a:endParaRPr/>
          </a:p>
          <a:p>
            <a:pPr indent="-342900" lvl="0" marL="342900" rtl="0" algn="l">
              <a:spcBef>
                <a:spcPts val="560"/>
              </a:spcBef>
              <a:spcAft>
                <a:spcPts val="0"/>
              </a:spcAft>
              <a:buClr>
                <a:schemeClr val="dk1"/>
              </a:buClr>
              <a:buSzPts val="2800"/>
              <a:buChar char="●"/>
            </a:pPr>
            <a:r>
              <a:rPr lang="en-CA" sz="2800"/>
              <a:t>Follow normal rehabilitation guidelines and increase tolerance to weightbearing</a:t>
            </a:r>
            <a:endParaRPr sz="2800"/>
          </a:p>
          <a:p>
            <a:pPr indent="0" lvl="1" marL="0" rtl="0" algn="l">
              <a:spcBef>
                <a:spcPts val="800"/>
              </a:spcBef>
              <a:spcAft>
                <a:spcPts val="0"/>
              </a:spcAft>
              <a:buClr>
                <a:schemeClr val="dk1"/>
              </a:buClr>
              <a:buSzPts val="2400"/>
              <a:buNone/>
            </a:pPr>
            <a:r>
              <a:t/>
            </a:r>
            <a:endParaRPr b="1" sz="2400"/>
          </a:p>
          <a:p>
            <a:pPr indent="0" lvl="0" marL="0" rtl="0" algn="l">
              <a:spcBef>
                <a:spcPts val="560"/>
              </a:spcBef>
              <a:spcAft>
                <a:spcPts val="1200"/>
              </a:spcAft>
              <a:buClr>
                <a:schemeClr val="dk1"/>
              </a:buClr>
              <a:buSzPts val="2800"/>
              <a:buNone/>
            </a:pPr>
            <a:r>
              <a:t/>
            </a:r>
            <a:endParaRPr b="1" sz="2800">
              <a:latin typeface="Arial Rounded"/>
              <a:ea typeface="Arial Rounded"/>
              <a:cs typeface="Arial Rounded"/>
              <a:sym typeface="Arial Rounded"/>
            </a:endParaRPr>
          </a:p>
        </p:txBody>
      </p:sp>
      <p:sp>
        <p:nvSpPr>
          <p:cNvPr id="175" name="Google Shape;175;p1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Meniscal Tears</a:t>
            </a:r>
            <a:endParaRPr b="1"/>
          </a:p>
        </p:txBody>
      </p:sp>
      <p:cxnSp>
        <p:nvCxnSpPr>
          <p:cNvPr id="176" name="Google Shape;176;p1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77" name="Google Shape;177;p1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5"/>
          <p:cNvSpPr txBox="1"/>
          <p:nvPr/>
        </p:nvSpPr>
        <p:spPr>
          <a:xfrm>
            <a:off x="533400" y="533400"/>
            <a:ext cx="8229600" cy="56323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How a meniscal tear is treated is dependent on the severity of the tear. In terms of exercises, work within medical advice and focus on strengthening the quads, the hamstrings, calves and hips. Exercises should only be done if they can be done relatively pain-free </a:t>
            </a:r>
            <a:endParaRPr/>
          </a:p>
          <a:p>
            <a:pPr indent="-342900" lvl="0" marL="34290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The list below contains specific exercises that are helpful in recovering from meniscal tears:</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Heel Slides</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Straight Leg raises supine</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Prone Leg extension</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Hamstring curls</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Bridging</a:t>
            </a:r>
            <a:endParaRPr/>
          </a:p>
          <a:p>
            <a:pPr indent="-285750" lvl="1" marL="742950" marR="0" rtl="0" algn="l">
              <a:spcBef>
                <a:spcPts val="0"/>
              </a:spcBef>
              <a:spcAft>
                <a:spcPts val="0"/>
              </a:spcAft>
              <a:buClr>
                <a:schemeClr val="dk1"/>
              </a:buClr>
              <a:buSzPts val="2400"/>
              <a:buFont typeface="Arial"/>
              <a:buChar char="•"/>
            </a:pPr>
            <a:r>
              <a:rPr b="0" i="0" lang="en-CA" sz="2400" u="none" cap="none" strike="noStrike">
                <a:solidFill>
                  <a:schemeClr val="dk1"/>
                </a:solidFill>
                <a:latin typeface="Calibri"/>
                <a:ea typeface="Calibri"/>
                <a:cs typeface="Calibri"/>
                <a:sym typeface="Calibri"/>
              </a:rPr>
              <a:t>Standing Knee bends or Wall Slides</a:t>
            </a:r>
            <a:endParaRPr b="0" i="0" sz="24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en-CA" sz="2400">
                <a:solidFill>
                  <a:schemeClr val="dk1"/>
                </a:solidFill>
                <a:latin typeface="Calibri"/>
                <a:ea typeface="Calibri"/>
                <a:cs typeface="Calibri"/>
                <a:sym typeface="Calibri"/>
              </a:rPr>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fontScale="85000"/>
          </a:bodyPr>
          <a:lstStyle/>
          <a:p>
            <a:pPr indent="-316230" lvl="0" marL="342900" rtl="0" algn="l">
              <a:spcBef>
                <a:spcPts val="0"/>
              </a:spcBef>
              <a:spcAft>
                <a:spcPts val="0"/>
              </a:spcAft>
              <a:buClr>
                <a:schemeClr val="dk1"/>
              </a:buClr>
              <a:buSzPct val="100000"/>
              <a:buChar char="●"/>
            </a:pPr>
            <a:r>
              <a:rPr lang="en-CA" sz="2800"/>
              <a:t>Most often due to biomechanical abnormalities, overuse or growth changes</a:t>
            </a:r>
            <a:endParaRPr/>
          </a:p>
          <a:p>
            <a:pPr indent="-316230" lvl="0" marL="342900" rtl="0" algn="l">
              <a:spcBef>
                <a:spcPts val="560"/>
              </a:spcBef>
              <a:spcAft>
                <a:spcPts val="0"/>
              </a:spcAft>
              <a:buClr>
                <a:schemeClr val="dk1"/>
              </a:buClr>
              <a:buSzPct val="100000"/>
              <a:buChar char="●"/>
            </a:pPr>
            <a:r>
              <a:rPr lang="en-CA" sz="2800"/>
              <a:t>Patella excursion, (path of the kneecap in flexing and extending,) is controlled by the quadricep muscle group, particularly by vastus medialis and vastus lateralis. Some research has surmised the vastus medialis needs to fire earlier to overcome the abnormal tracking pattern.</a:t>
            </a:r>
            <a:endParaRPr sz="2800"/>
          </a:p>
          <a:p>
            <a:pPr indent="0" lvl="0" marL="0" rtl="0" algn="l">
              <a:spcBef>
                <a:spcPts val="560"/>
              </a:spcBef>
              <a:spcAft>
                <a:spcPts val="1200"/>
              </a:spcAft>
              <a:buClr>
                <a:schemeClr val="dk1"/>
              </a:buClr>
              <a:buSzPct val="100000"/>
              <a:buNone/>
            </a:pPr>
            <a:r>
              <a:t/>
            </a:r>
            <a:endParaRPr b="1" sz="2800">
              <a:latin typeface="Arial Rounded"/>
              <a:ea typeface="Arial Rounded"/>
              <a:cs typeface="Arial Rounded"/>
              <a:sym typeface="Arial Rounded"/>
            </a:endParaRPr>
          </a:p>
        </p:txBody>
      </p:sp>
      <p:sp>
        <p:nvSpPr>
          <p:cNvPr id="189" name="Google Shape;189;p1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Pains</a:t>
            </a:r>
            <a:endParaRPr b="1"/>
          </a:p>
        </p:txBody>
      </p:sp>
      <p:cxnSp>
        <p:nvCxnSpPr>
          <p:cNvPr id="190" name="Google Shape;190;p1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91" name="Google Shape;191;p1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7"/>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fontScale="70000"/>
          </a:bodyPr>
          <a:lstStyle/>
          <a:p>
            <a:pPr indent="-124460" lvl="0" marL="0" rtl="0" algn="l">
              <a:spcBef>
                <a:spcPts val="0"/>
              </a:spcBef>
              <a:spcAft>
                <a:spcPts val="0"/>
              </a:spcAft>
              <a:buClr>
                <a:schemeClr val="dk1"/>
              </a:buClr>
              <a:buSzPct val="100000"/>
              <a:buChar char="●"/>
            </a:pPr>
            <a:r>
              <a:rPr lang="en-CA" sz="2800"/>
              <a:t>Abnormal foot biomechanics should be corrected</a:t>
            </a:r>
            <a:endParaRPr/>
          </a:p>
          <a:p>
            <a:pPr indent="-124460" lvl="0" marL="0" rtl="0" algn="l">
              <a:spcBef>
                <a:spcPts val="560"/>
              </a:spcBef>
              <a:spcAft>
                <a:spcPts val="0"/>
              </a:spcAft>
              <a:buClr>
                <a:schemeClr val="dk1"/>
              </a:buClr>
              <a:buSzPct val="100000"/>
              <a:buChar char="●"/>
            </a:pPr>
            <a:r>
              <a:rPr lang="en-CA" sz="2800"/>
              <a:t>Tightness in lateral retinaculum needs to be stretched. Since it is difficult to target this area, you can get a secondary stretch by focusing on stretching quadriceps, hamstrings and ITB.</a:t>
            </a:r>
            <a:endParaRPr/>
          </a:p>
          <a:p>
            <a:pPr indent="-124460" lvl="0" marL="0" rtl="0" algn="l">
              <a:spcBef>
                <a:spcPts val="560"/>
              </a:spcBef>
              <a:spcAft>
                <a:spcPts val="0"/>
              </a:spcAft>
              <a:buClr>
                <a:schemeClr val="dk1"/>
              </a:buClr>
              <a:buSzPct val="100000"/>
              <a:buChar char="●"/>
            </a:pPr>
            <a:r>
              <a:rPr lang="en-CA" sz="2800"/>
              <a:t>The </a:t>
            </a:r>
            <a:r>
              <a:rPr b="1" lang="en-CA" sz="2800"/>
              <a:t>lateral retinaculum</a:t>
            </a:r>
            <a:r>
              <a:rPr lang="en-CA" sz="2800"/>
              <a:t> is the fibrous tissue on the </a:t>
            </a:r>
            <a:r>
              <a:rPr b="1" lang="en-CA" sz="2800"/>
              <a:t>lateral</a:t>
            </a:r>
            <a:r>
              <a:rPr lang="en-CA" sz="2800"/>
              <a:t> side of the patella. The kneecap has both a medial and a </a:t>
            </a:r>
            <a:r>
              <a:rPr b="1" lang="en-CA" sz="2800"/>
              <a:t>lateral</a:t>
            </a:r>
            <a:r>
              <a:rPr lang="en-CA" sz="2800"/>
              <a:t> </a:t>
            </a:r>
            <a:r>
              <a:rPr b="1" lang="en-CA" sz="2800"/>
              <a:t>retinaculum</a:t>
            </a:r>
            <a:r>
              <a:rPr lang="en-CA" sz="2800"/>
              <a:t>, and these help to support the kneecap in its position in relation to the femur bone underneath it.</a:t>
            </a:r>
            <a:endParaRPr/>
          </a:p>
          <a:p>
            <a:pPr indent="0" lvl="0" marL="0" rtl="0" algn="l">
              <a:spcBef>
                <a:spcPts val="560"/>
              </a:spcBef>
              <a:spcAft>
                <a:spcPts val="0"/>
              </a:spcAft>
              <a:buClr>
                <a:schemeClr val="dk1"/>
              </a:buClr>
              <a:buSzPct val="100000"/>
              <a:buNone/>
            </a:pPr>
            <a:r>
              <a:t/>
            </a:r>
            <a:endParaRPr sz="2800"/>
          </a:p>
          <a:p>
            <a:pPr indent="0" lvl="0" marL="0" rtl="0" algn="l">
              <a:spcBef>
                <a:spcPts val="560"/>
              </a:spcBef>
              <a:spcAft>
                <a:spcPts val="1200"/>
              </a:spcAft>
              <a:buClr>
                <a:schemeClr val="dk1"/>
              </a:buClr>
              <a:buSzPct val="100000"/>
              <a:buNone/>
            </a:pPr>
            <a:r>
              <a:t/>
            </a:r>
            <a:endParaRPr sz="2800"/>
          </a:p>
        </p:txBody>
      </p:sp>
      <p:sp>
        <p:nvSpPr>
          <p:cNvPr id="198" name="Google Shape;198;p1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Pains</a:t>
            </a:r>
            <a:endParaRPr b="1"/>
          </a:p>
        </p:txBody>
      </p:sp>
      <p:cxnSp>
        <p:nvCxnSpPr>
          <p:cNvPr id="199" name="Google Shape;199;p1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00" name="Google Shape;200;p1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8"/>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137795" lvl="0" marL="0" rtl="0" algn="l">
              <a:spcBef>
                <a:spcPts val="0"/>
              </a:spcBef>
              <a:spcAft>
                <a:spcPts val="0"/>
              </a:spcAft>
              <a:buClr>
                <a:schemeClr val="dk1"/>
              </a:buClr>
              <a:buSzPct val="100000"/>
              <a:buChar char="●"/>
            </a:pPr>
            <a:r>
              <a:rPr b="1" lang="en-CA" sz="2800">
                <a:latin typeface="Arial Rounded"/>
                <a:ea typeface="Arial Rounded"/>
                <a:cs typeface="Arial Rounded"/>
                <a:sym typeface="Arial Rounded"/>
              </a:rPr>
              <a:t> </a:t>
            </a:r>
            <a:r>
              <a:rPr lang="en-CA" sz="2800"/>
              <a:t>All muscle imbalances need to be corrected</a:t>
            </a:r>
            <a:endParaRPr/>
          </a:p>
          <a:p>
            <a:pPr indent="-137795" lvl="0" marL="0" rtl="0" algn="l">
              <a:spcBef>
                <a:spcPts val="560"/>
              </a:spcBef>
              <a:spcAft>
                <a:spcPts val="0"/>
              </a:spcAft>
              <a:buClr>
                <a:schemeClr val="dk1"/>
              </a:buClr>
              <a:buSzPct val="100000"/>
              <a:buChar char="●"/>
            </a:pPr>
            <a:r>
              <a:rPr lang="en-CA" sz="2800"/>
              <a:t>Strength &amp; coordination of vasti muscles should be assessed in weightbearing to see its true function</a:t>
            </a:r>
            <a:endParaRPr/>
          </a:p>
          <a:p>
            <a:pPr indent="-137795" lvl="0" marL="0" rtl="0" algn="l">
              <a:spcBef>
                <a:spcPts val="560"/>
              </a:spcBef>
              <a:spcAft>
                <a:spcPts val="0"/>
              </a:spcAft>
              <a:buClr>
                <a:schemeClr val="dk1"/>
              </a:buClr>
              <a:buSzPct val="100000"/>
              <a:buChar char="●"/>
            </a:pPr>
            <a:r>
              <a:rPr lang="en-CA" sz="2800"/>
              <a:t>Restore hip flexibility, as restrictions in hip impair control of posterior fibers of gluteus medius to stabilize the lateral pelvis &amp; control external hip rotation, which directly affects the patello-femoral joint.</a:t>
            </a:r>
            <a:endParaRPr/>
          </a:p>
          <a:p>
            <a:pPr indent="-137795" lvl="0" marL="0" rtl="0" algn="l">
              <a:spcBef>
                <a:spcPts val="560"/>
              </a:spcBef>
              <a:spcAft>
                <a:spcPts val="0"/>
              </a:spcAft>
              <a:buClr>
                <a:schemeClr val="dk1"/>
              </a:buClr>
              <a:buSzPct val="100000"/>
              <a:buChar char="●"/>
            </a:pPr>
            <a:r>
              <a:rPr lang="en-CA" sz="2800"/>
              <a:t>Vastus medialis coordination can be improved using closed chain exercises</a:t>
            </a:r>
            <a:endParaRPr/>
          </a:p>
          <a:p>
            <a:pPr indent="0" lvl="0" marL="0" rtl="0" algn="l">
              <a:spcBef>
                <a:spcPts val="560"/>
              </a:spcBef>
              <a:spcAft>
                <a:spcPts val="1200"/>
              </a:spcAft>
              <a:buClr>
                <a:schemeClr val="dk1"/>
              </a:buClr>
              <a:buSzPct val="100000"/>
              <a:buNone/>
            </a:pPr>
            <a:r>
              <a:t/>
            </a:r>
            <a:endParaRPr sz="2800"/>
          </a:p>
        </p:txBody>
      </p:sp>
      <p:sp>
        <p:nvSpPr>
          <p:cNvPr id="207" name="Google Shape;207;p1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Pains</a:t>
            </a:r>
            <a:endParaRPr b="1"/>
          </a:p>
        </p:txBody>
      </p:sp>
      <p:cxnSp>
        <p:nvCxnSpPr>
          <p:cNvPr id="208" name="Google Shape;208;p1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09" name="Google Shape;209;p1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fontScale="77500"/>
          </a:bodyPr>
          <a:lstStyle/>
          <a:p>
            <a:pPr indent="-137795" lvl="0" marL="0" rtl="0" algn="l">
              <a:spcBef>
                <a:spcPts val="0"/>
              </a:spcBef>
              <a:spcAft>
                <a:spcPts val="0"/>
              </a:spcAft>
              <a:buClr>
                <a:schemeClr val="dk1"/>
              </a:buClr>
              <a:buSzPct val="100000"/>
              <a:buChar char="●"/>
            </a:pPr>
            <a:r>
              <a:rPr lang="en-CA" sz="2800"/>
              <a:t>When attempting to increase range of motion and strength, mechanics of tibio-femoral joint and patello-femoral joints must be respected</a:t>
            </a:r>
            <a:endParaRPr/>
          </a:p>
          <a:p>
            <a:pPr indent="-137795" lvl="0" marL="0" rtl="0" algn="l">
              <a:spcBef>
                <a:spcPts val="560"/>
              </a:spcBef>
              <a:spcAft>
                <a:spcPts val="0"/>
              </a:spcAft>
              <a:buClr>
                <a:schemeClr val="dk1"/>
              </a:buClr>
              <a:buSzPct val="100000"/>
              <a:buChar char="●"/>
            </a:pPr>
            <a:r>
              <a:rPr lang="en-CA" sz="2800"/>
              <a:t>Heavy resistance against quads in open chain or with knees at greater than 30 degrees of flexion should be avoided to prevent compressive forces to patellar cartilage until healing is complete.</a:t>
            </a:r>
            <a:endParaRPr/>
          </a:p>
          <a:p>
            <a:pPr indent="-137795" lvl="0" marL="0" rtl="0" algn="l">
              <a:spcBef>
                <a:spcPts val="560"/>
              </a:spcBef>
              <a:spcAft>
                <a:spcPts val="0"/>
              </a:spcAft>
              <a:buClr>
                <a:schemeClr val="dk1"/>
              </a:buClr>
              <a:buSzPct val="100000"/>
              <a:buChar char="●"/>
            </a:pPr>
            <a:r>
              <a:rPr lang="en-CA" sz="2800"/>
              <a:t>Muscle training is specific to limb positioning</a:t>
            </a:r>
            <a:endParaRPr/>
          </a:p>
          <a:p>
            <a:pPr indent="-137795" lvl="0" marL="0" rtl="0" algn="l">
              <a:spcBef>
                <a:spcPts val="560"/>
              </a:spcBef>
              <a:spcAft>
                <a:spcPts val="1200"/>
              </a:spcAft>
              <a:buClr>
                <a:schemeClr val="dk1"/>
              </a:buClr>
              <a:buSzPct val="100000"/>
              <a:buChar char="●"/>
            </a:pPr>
            <a:r>
              <a:rPr lang="en-CA" sz="2800"/>
              <a:t>Add weightbearing exercises slowly as tolerated and with pelvic control</a:t>
            </a:r>
            <a:endParaRPr/>
          </a:p>
        </p:txBody>
      </p:sp>
      <p:sp>
        <p:nvSpPr>
          <p:cNvPr id="216" name="Google Shape;216;p1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Pains</a:t>
            </a:r>
            <a:endParaRPr b="1"/>
          </a:p>
        </p:txBody>
      </p:sp>
      <p:cxnSp>
        <p:nvCxnSpPr>
          <p:cNvPr id="217" name="Google Shape;217;p1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18" name="Google Shape;218;p1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Patello-Femoral Instability</a:t>
            </a:r>
            <a:endParaRPr b="1"/>
          </a:p>
        </p:txBody>
      </p:sp>
      <p:sp>
        <p:nvSpPr>
          <p:cNvPr id="225" name="Google Shape;225;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A lateral instability that allows the patella to slip laterally in certain movements. </a:t>
            </a:r>
            <a:endParaRPr/>
          </a:p>
          <a:p>
            <a:pPr indent="-342900" lvl="0" marL="342900" rtl="0" algn="l">
              <a:spcBef>
                <a:spcPts val="640"/>
              </a:spcBef>
              <a:spcAft>
                <a:spcPts val="0"/>
              </a:spcAft>
              <a:buClr>
                <a:schemeClr val="dk1"/>
              </a:buClr>
              <a:buSzPts val="3200"/>
              <a:buChar char="●"/>
            </a:pPr>
            <a:r>
              <a:rPr lang="en-CA"/>
              <a:t>May require bracing or even crutches if severe</a:t>
            </a:r>
            <a:endParaRPr/>
          </a:p>
          <a:p>
            <a:pPr indent="-342900" lvl="0" marL="342900" rtl="0" algn="l">
              <a:spcBef>
                <a:spcPts val="640"/>
              </a:spcBef>
              <a:spcAft>
                <a:spcPts val="1200"/>
              </a:spcAft>
              <a:buClr>
                <a:schemeClr val="dk1"/>
              </a:buClr>
              <a:buSzPts val="3200"/>
              <a:buChar char="●"/>
            </a:pPr>
            <a:r>
              <a:rPr lang="en-CA"/>
              <a:t>Treatment and exercise is similar to those for patellofemoral pains.</a:t>
            </a:r>
            <a:endParaRPr/>
          </a:p>
        </p:txBody>
      </p:sp>
      <p:sp>
        <p:nvSpPr>
          <p:cNvPr id="226" name="Google Shape;226;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cxnSp>
        <p:nvCxnSpPr>
          <p:cNvPr id="227" name="Google Shape;227;p2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2000"/>
              <a:buFont typeface="Calibri"/>
              <a:buNone/>
            </a:pPr>
            <a:r>
              <a:rPr lang="en-CA"/>
              <a:t>Patellar subluxation </a:t>
            </a:r>
            <a:endParaRPr/>
          </a:p>
        </p:txBody>
      </p:sp>
      <p:pic>
        <p:nvPicPr>
          <p:cNvPr descr="Knee-patello-femoral instability.jpg" id="233" name="Google Shape;233;p21"/>
          <p:cNvPicPr preferRelativeResize="0"/>
          <p:nvPr>
            <p:ph idx="2" type="pic"/>
          </p:nvPr>
        </p:nvPicPr>
        <p:blipFill rotWithShape="1">
          <a:blip r:embed="rId3">
            <a:alphaModFix/>
          </a:blip>
          <a:srcRect b="0" l="11504" r="11505" t="0"/>
          <a:stretch/>
        </p:blipFill>
        <p:spPr>
          <a:xfrm>
            <a:off x="1792288" y="612775"/>
            <a:ext cx="5486400" cy="4114800"/>
          </a:xfrm>
          <a:prstGeom prst="rect">
            <a:avLst/>
          </a:prstGeom>
          <a:noFill/>
          <a:ln>
            <a:noFill/>
          </a:ln>
        </p:spPr>
      </p:pic>
      <p:sp>
        <p:nvSpPr>
          <p:cNvPr id="234" name="Google Shape;234;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1200"/>
              </a:spcAft>
              <a:buClr>
                <a:schemeClr val="dk1"/>
              </a:buClr>
              <a:buSzPts val="1400"/>
              <a:buNone/>
            </a:pPr>
            <a:r>
              <a:rPr lang="en-CA"/>
              <a:t>-Resulting from lateral instability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Patellar Tendinopathy</a:t>
            </a:r>
            <a:endParaRPr/>
          </a:p>
        </p:txBody>
      </p:sp>
      <p:sp>
        <p:nvSpPr>
          <p:cNvPr id="241" name="Google Shape;241;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58140" lvl="0" marL="342900" rtl="0" algn="l">
              <a:spcBef>
                <a:spcPts val="0"/>
              </a:spcBef>
              <a:spcAft>
                <a:spcPts val="0"/>
              </a:spcAft>
              <a:buClr>
                <a:schemeClr val="dk1"/>
              </a:buClr>
              <a:buSzPts val="3200"/>
              <a:buChar char="●"/>
            </a:pPr>
            <a:r>
              <a:rPr lang="en-CA"/>
              <a:t>Anterior knee pain aggravated by jumping, hopping, leaping or bounding activities. (Also known as Jumper’s knee.)</a:t>
            </a:r>
            <a:endParaRPr/>
          </a:p>
          <a:p>
            <a:pPr indent="-358140" lvl="0" marL="342900" rtl="0" algn="l">
              <a:spcBef>
                <a:spcPts val="592"/>
              </a:spcBef>
              <a:spcAft>
                <a:spcPts val="0"/>
              </a:spcAft>
              <a:buClr>
                <a:schemeClr val="dk1"/>
              </a:buClr>
              <a:buSzPts val="3200"/>
              <a:buChar char="●"/>
            </a:pPr>
            <a:r>
              <a:rPr lang="en-CA"/>
              <a:t>All biomechanical problems and muscle imbalances in pelvis and lower extremities need to be addressed.</a:t>
            </a:r>
            <a:endParaRPr/>
          </a:p>
          <a:p>
            <a:pPr indent="-358140" lvl="0" marL="342900" rtl="0" algn="l">
              <a:spcBef>
                <a:spcPts val="592"/>
              </a:spcBef>
              <a:spcAft>
                <a:spcPts val="0"/>
              </a:spcAft>
              <a:buClr>
                <a:schemeClr val="dk1"/>
              </a:buClr>
              <a:buSzPts val="3200"/>
              <a:buChar char="●"/>
            </a:pPr>
            <a:r>
              <a:rPr lang="en-CA"/>
              <a:t>Common to find calf weakness and quadricep and/or hamstring tightness</a:t>
            </a:r>
            <a:endParaRPr/>
          </a:p>
          <a:p>
            <a:pPr indent="-358140" lvl="0" marL="342900" rtl="0" algn="l">
              <a:spcBef>
                <a:spcPts val="592"/>
              </a:spcBef>
              <a:spcAft>
                <a:spcPts val="0"/>
              </a:spcAft>
              <a:buClr>
                <a:schemeClr val="dk1"/>
              </a:buClr>
              <a:buSzPts val="3200"/>
              <a:buChar char="●"/>
            </a:pPr>
            <a:r>
              <a:rPr lang="en-CA"/>
              <a:t>There may be increased neural tension that needs to be relieved</a:t>
            </a:r>
            <a:endParaRPr/>
          </a:p>
          <a:p>
            <a:pPr indent="-154940" lvl="0" marL="342900" rtl="0" algn="l">
              <a:spcBef>
                <a:spcPts val="592"/>
              </a:spcBef>
              <a:spcAft>
                <a:spcPts val="1200"/>
              </a:spcAft>
              <a:buClr>
                <a:schemeClr val="dk1"/>
              </a:buClr>
              <a:buSzPts val="3200"/>
              <a:buNone/>
            </a:pPr>
            <a:r>
              <a:t/>
            </a:r>
            <a:endParaRPr/>
          </a:p>
        </p:txBody>
      </p:sp>
      <p:sp>
        <p:nvSpPr>
          <p:cNvPr id="242" name="Google Shape;242;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cxnSp>
        <p:nvCxnSpPr>
          <p:cNvPr id="243" name="Google Shape;243;p22"/>
          <p:cNvCxnSpPr/>
          <p:nvPr/>
        </p:nvCxnSpPr>
        <p:spPr>
          <a:xfrm>
            <a:off x="251520" y="116632"/>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3"/>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fontScale="85000" lnSpcReduction="10000"/>
          </a:bodyPr>
          <a:lstStyle/>
          <a:p>
            <a:pPr indent="-151130" lvl="0" marL="0" rtl="0" algn="l">
              <a:spcBef>
                <a:spcPts val="0"/>
              </a:spcBef>
              <a:spcAft>
                <a:spcPts val="0"/>
              </a:spcAft>
              <a:buClr>
                <a:schemeClr val="dk1"/>
              </a:buClr>
              <a:buSzPct val="100000"/>
              <a:buChar char="●"/>
            </a:pPr>
            <a:r>
              <a:rPr lang="en-CA" sz="2800"/>
              <a:t>The calf muscle must be able to accept the load when landing a jump. Ensure your client is doing a forefoot landing, as opposed to a flat foot landing as this reduces ground reaction forces substantially.</a:t>
            </a:r>
            <a:endParaRPr/>
          </a:p>
          <a:p>
            <a:pPr indent="-151130" lvl="0" marL="0" rtl="0" algn="l">
              <a:spcBef>
                <a:spcPts val="560"/>
              </a:spcBef>
              <a:spcAft>
                <a:spcPts val="0"/>
              </a:spcAft>
              <a:buClr>
                <a:schemeClr val="dk1"/>
              </a:buClr>
              <a:buSzPct val="100000"/>
              <a:buChar char="●"/>
            </a:pPr>
            <a:r>
              <a:rPr lang="en-CA" sz="2800"/>
              <a:t>Graduate to single leg exercises eventually to avoid unloading forces on to the unaffected tendon when working the legs bilaterally</a:t>
            </a:r>
            <a:endParaRPr/>
          </a:p>
          <a:p>
            <a:pPr indent="-151130" lvl="0" marL="0" rtl="0" algn="l">
              <a:spcBef>
                <a:spcPts val="560"/>
              </a:spcBef>
              <a:spcAft>
                <a:spcPts val="1200"/>
              </a:spcAft>
              <a:buClr>
                <a:schemeClr val="dk1"/>
              </a:buClr>
              <a:buSzPct val="100000"/>
              <a:buChar char="●"/>
            </a:pPr>
            <a:r>
              <a:rPr lang="en-CA" sz="2800"/>
              <a:t>Progress load, speed and height only after a lengthy rehabilitation period</a:t>
            </a:r>
            <a:endParaRPr/>
          </a:p>
        </p:txBody>
      </p:sp>
      <p:sp>
        <p:nvSpPr>
          <p:cNvPr id="250" name="Google Shape;250;p2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Patellar Tendinopathy</a:t>
            </a:r>
            <a:endParaRPr b="1"/>
          </a:p>
        </p:txBody>
      </p:sp>
      <p:cxnSp>
        <p:nvCxnSpPr>
          <p:cNvPr id="251" name="Google Shape;251;p2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52" name="Google Shape;252;p2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Quadriceps Tendinopathy</a:t>
            </a:r>
            <a:endParaRPr/>
          </a:p>
        </p:txBody>
      </p:sp>
      <p:sp>
        <p:nvSpPr>
          <p:cNvPr id="258" name="Google Shape;258;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Pain occurs on quadriceps tendon where it attaches to the patella</a:t>
            </a:r>
            <a:endParaRPr/>
          </a:p>
          <a:p>
            <a:pPr indent="-342900" lvl="0" marL="342900" rtl="0" algn="l">
              <a:spcBef>
                <a:spcPts val="640"/>
              </a:spcBef>
              <a:spcAft>
                <a:spcPts val="0"/>
              </a:spcAft>
              <a:buClr>
                <a:schemeClr val="dk1"/>
              </a:buClr>
              <a:buSzPts val="3200"/>
              <a:buChar char="●"/>
            </a:pPr>
            <a:r>
              <a:rPr lang="en-CA"/>
              <a:t>There will be pain and tenderness on resisted quadricep contraction </a:t>
            </a:r>
            <a:endParaRPr/>
          </a:p>
          <a:p>
            <a:pPr indent="-342900" lvl="0" marL="342900" rtl="0" algn="l">
              <a:spcBef>
                <a:spcPts val="640"/>
              </a:spcBef>
              <a:spcAft>
                <a:spcPts val="1200"/>
              </a:spcAft>
              <a:buClr>
                <a:schemeClr val="dk1"/>
              </a:buClr>
              <a:buSzPts val="3200"/>
              <a:buChar char="●"/>
            </a:pPr>
            <a:r>
              <a:rPr lang="en-CA"/>
              <a:t>Approach to recovery is similar to patellar tendinopathy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5"/>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fontScale="77500" lnSpcReduction="10000"/>
          </a:bodyPr>
          <a:lstStyle/>
          <a:p>
            <a:pPr indent="-137795" lvl="0" marL="0" rtl="0" algn="l">
              <a:spcBef>
                <a:spcPts val="0"/>
              </a:spcBef>
              <a:spcAft>
                <a:spcPts val="0"/>
              </a:spcAft>
              <a:buClr>
                <a:schemeClr val="dk1"/>
              </a:buClr>
              <a:buSzPct val="100000"/>
              <a:buChar char="●"/>
            </a:pPr>
            <a:r>
              <a:rPr lang="en-CA" sz="2800"/>
              <a:t>Most commonly affected is prepatellar bursa (housemaid’s knee)</a:t>
            </a:r>
            <a:endParaRPr/>
          </a:p>
          <a:p>
            <a:pPr indent="-137795" lvl="0" marL="0" rtl="0" algn="l">
              <a:spcBef>
                <a:spcPts val="560"/>
              </a:spcBef>
              <a:spcAft>
                <a:spcPts val="0"/>
              </a:spcAft>
              <a:buClr>
                <a:schemeClr val="dk1"/>
              </a:buClr>
              <a:buSzPct val="100000"/>
              <a:buChar char="●"/>
            </a:pPr>
            <a:r>
              <a:rPr lang="en-CA" sz="2800"/>
              <a:t>Superficial swelling of anterior aspect of knee</a:t>
            </a:r>
            <a:endParaRPr/>
          </a:p>
          <a:p>
            <a:pPr indent="-137795" lvl="0" marL="0" rtl="0" algn="l">
              <a:spcBef>
                <a:spcPts val="560"/>
              </a:spcBef>
              <a:spcAft>
                <a:spcPts val="0"/>
              </a:spcAft>
              <a:buClr>
                <a:schemeClr val="dk1"/>
              </a:buClr>
              <a:buSzPct val="100000"/>
              <a:buChar char="●"/>
            </a:pPr>
            <a:r>
              <a:rPr lang="en-CA" sz="2800"/>
              <a:t>Correct all abnormal biomechanics, muscle imbalances and reduce training that may make it worse</a:t>
            </a:r>
            <a:endParaRPr/>
          </a:p>
          <a:p>
            <a:pPr indent="-137795" lvl="0" marL="0" rtl="0" algn="l">
              <a:spcBef>
                <a:spcPts val="560"/>
              </a:spcBef>
              <a:spcAft>
                <a:spcPts val="0"/>
              </a:spcAft>
              <a:buClr>
                <a:schemeClr val="dk1"/>
              </a:buClr>
              <a:buSzPct val="100000"/>
              <a:buChar char="●"/>
            </a:pPr>
            <a:r>
              <a:rPr lang="en-CA" sz="2800"/>
              <a:t>Avoid kneeling or forceful weightbearing activities such as running or walking/standing for long periods</a:t>
            </a:r>
            <a:endParaRPr/>
          </a:p>
          <a:p>
            <a:pPr indent="-137795" lvl="0" marL="0" rtl="0" algn="l">
              <a:spcBef>
                <a:spcPts val="560"/>
              </a:spcBef>
              <a:spcAft>
                <a:spcPts val="0"/>
              </a:spcAft>
              <a:buClr>
                <a:schemeClr val="dk1"/>
              </a:buClr>
              <a:buSzPct val="100000"/>
              <a:buChar char="●"/>
            </a:pPr>
            <a:r>
              <a:rPr lang="en-CA" sz="2800"/>
              <a:t>Focus on lateral hip stabilizer strengthening</a:t>
            </a:r>
            <a:endParaRPr/>
          </a:p>
          <a:p>
            <a:pPr indent="0" lvl="0" marL="0" rtl="0" algn="l">
              <a:spcBef>
                <a:spcPts val="560"/>
              </a:spcBef>
              <a:spcAft>
                <a:spcPts val="1200"/>
              </a:spcAft>
              <a:buClr>
                <a:schemeClr val="dk1"/>
              </a:buClr>
              <a:buSzPct val="100000"/>
              <a:buNone/>
            </a:pPr>
            <a:r>
              <a:t/>
            </a:r>
            <a:endParaRPr sz="2800"/>
          </a:p>
        </p:txBody>
      </p:sp>
      <p:sp>
        <p:nvSpPr>
          <p:cNvPr id="265" name="Google Shape;265;p2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Knee Bursitis</a:t>
            </a:r>
            <a:endParaRPr b="1"/>
          </a:p>
        </p:txBody>
      </p:sp>
      <p:cxnSp>
        <p:nvCxnSpPr>
          <p:cNvPr id="266" name="Google Shape;266;p25"/>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67" name="Google Shape;267;p2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164465" lvl="0" marL="0" rtl="0" algn="l">
              <a:spcBef>
                <a:spcPts val="0"/>
              </a:spcBef>
              <a:spcAft>
                <a:spcPts val="0"/>
              </a:spcAft>
              <a:buClr>
                <a:schemeClr val="dk1"/>
              </a:buClr>
              <a:buSzPct val="100000"/>
              <a:buChar char="●"/>
            </a:pPr>
            <a:r>
              <a:rPr lang="en-CA" sz="2800"/>
              <a:t>Generally seen in 50+ population</a:t>
            </a:r>
            <a:endParaRPr/>
          </a:p>
          <a:p>
            <a:pPr indent="-164465" lvl="0" marL="0" rtl="0" algn="l">
              <a:spcBef>
                <a:spcPts val="560"/>
              </a:spcBef>
              <a:spcAft>
                <a:spcPts val="0"/>
              </a:spcAft>
              <a:buClr>
                <a:schemeClr val="dk1"/>
              </a:buClr>
              <a:buSzPct val="100000"/>
              <a:buChar char="●"/>
            </a:pPr>
            <a:r>
              <a:rPr lang="en-CA" sz="2800"/>
              <a:t>May have history of acute ligament injury that predisposed knee to OA due to cartilage damage causing bone to rub on bone</a:t>
            </a:r>
            <a:endParaRPr/>
          </a:p>
          <a:p>
            <a:pPr indent="-164465" lvl="0" marL="0" rtl="0" algn="l">
              <a:spcBef>
                <a:spcPts val="560"/>
              </a:spcBef>
              <a:spcAft>
                <a:spcPts val="0"/>
              </a:spcAft>
              <a:buClr>
                <a:schemeClr val="dk1"/>
              </a:buClr>
              <a:buSzPct val="100000"/>
              <a:buChar char="●"/>
            </a:pPr>
            <a:r>
              <a:rPr lang="en-CA" sz="2800"/>
              <a:t>Pain, muscle weakness and joint limitations increase over time</a:t>
            </a:r>
            <a:endParaRPr/>
          </a:p>
          <a:p>
            <a:pPr indent="-164465" lvl="0" marL="0" rtl="0" algn="l">
              <a:spcBef>
                <a:spcPts val="560"/>
              </a:spcBef>
              <a:spcAft>
                <a:spcPts val="0"/>
              </a:spcAft>
              <a:buClr>
                <a:schemeClr val="dk1"/>
              </a:buClr>
              <a:buSzPct val="100000"/>
              <a:buChar char="●"/>
            </a:pPr>
            <a:r>
              <a:rPr lang="en-CA" sz="2800"/>
              <a:t>Modify activities to decrease stress on joint, ie. Reduce amount of stair climbing, avoid sitting in low chairs</a:t>
            </a:r>
            <a:endParaRPr/>
          </a:p>
          <a:p>
            <a:pPr indent="0" lvl="0" marL="0" rtl="0" algn="l">
              <a:spcBef>
                <a:spcPts val="560"/>
              </a:spcBef>
              <a:spcAft>
                <a:spcPts val="1200"/>
              </a:spcAft>
              <a:buClr>
                <a:schemeClr val="dk1"/>
              </a:buClr>
              <a:buSzPct val="100000"/>
              <a:buNone/>
            </a:pPr>
            <a:r>
              <a:t/>
            </a:r>
            <a:endParaRPr sz="2800"/>
          </a:p>
        </p:txBody>
      </p:sp>
      <p:sp>
        <p:nvSpPr>
          <p:cNvPr id="274" name="Google Shape;274;p2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Osteoarthritis</a:t>
            </a:r>
            <a:endParaRPr b="1"/>
          </a:p>
        </p:txBody>
      </p:sp>
      <p:cxnSp>
        <p:nvCxnSpPr>
          <p:cNvPr id="275" name="Google Shape;275;p2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76" name="Google Shape;276;p2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7"/>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10000"/>
          </a:bodyPr>
          <a:lstStyle/>
          <a:p>
            <a:pPr indent="-177800" lvl="0" marL="0" rtl="0" algn="l">
              <a:spcBef>
                <a:spcPts val="0"/>
              </a:spcBef>
              <a:spcAft>
                <a:spcPts val="0"/>
              </a:spcAft>
              <a:buClr>
                <a:schemeClr val="dk1"/>
              </a:buClr>
              <a:buSzPts val="2800"/>
              <a:buChar char="●"/>
            </a:pPr>
            <a:r>
              <a:rPr lang="en-CA" sz="2800"/>
              <a:t>As a rule, avoid any and all kneeling exercises</a:t>
            </a:r>
            <a:endParaRPr/>
          </a:p>
          <a:p>
            <a:pPr indent="-177800" lvl="0" marL="0" rtl="0" algn="l">
              <a:spcBef>
                <a:spcPts val="560"/>
              </a:spcBef>
              <a:spcAft>
                <a:spcPts val="0"/>
              </a:spcAft>
              <a:buClr>
                <a:schemeClr val="dk1"/>
              </a:buClr>
              <a:buSzPts val="2800"/>
              <a:buChar char="●"/>
            </a:pPr>
            <a:r>
              <a:rPr lang="en-CA" sz="2800"/>
              <a:t>Mobilize the knee to 90 degrees flexion before proceeding to resistance exercises</a:t>
            </a:r>
            <a:endParaRPr/>
          </a:p>
          <a:p>
            <a:pPr indent="-177800" lvl="0" marL="0" rtl="0" algn="l">
              <a:spcBef>
                <a:spcPts val="560"/>
              </a:spcBef>
              <a:spcAft>
                <a:spcPts val="0"/>
              </a:spcAft>
              <a:buClr>
                <a:schemeClr val="dk1"/>
              </a:buClr>
              <a:buSzPts val="2800"/>
              <a:buChar char="●"/>
            </a:pPr>
            <a:r>
              <a:rPr lang="en-CA" sz="2800"/>
              <a:t>Strengthen hamstrings and quadriceps</a:t>
            </a:r>
            <a:endParaRPr/>
          </a:p>
          <a:p>
            <a:pPr indent="-177800" lvl="0" marL="0" rtl="0" algn="l">
              <a:spcBef>
                <a:spcPts val="560"/>
              </a:spcBef>
              <a:spcAft>
                <a:spcPts val="0"/>
              </a:spcAft>
              <a:buClr>
                <a:schemeClr val="dk1"/>
              </a:buClr>
              <a:buSzPts val="2800"/>
              <a:buChar char="●"/>
            </a:pPr>
            <a:r>
              <a:rPr lang="en-CA" sz="2800"/>
              <a:t>Client may be required to lose weight to reduce forces on the knee joint</a:t>
            </a:r>
            <a:endParaRPr/>
          </a:p>
          <a:p>
            <a:pPr indent="0" lvl="0" marL="0" rtl="0" algn="l">
              <a:spcBef>
                <a:spcPts val="560"/>
              </a:spcBef>
              <a:spcAft>
                <a:spcPts val="1200"/>
              </a:spcAft>
              <a:buClr>
                <a:schemeClr val="dk1"/>
              </a:buClr>
              <a:buSzPts val="2800"/>
              <a:buNone/>
            </a:pPr>
            <a:r>
              <a:t/>
            </a:r>
            <a:endParaRPr sz="2800"/>
          </a:p>
        </p:txBody>
      </p:sp>
      <p:sp>
        <p:nvSpPr>
          <p:cNvPr id="283" name="Google Shape;283;p2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Osteoarthritis</a:t>
            </a:r>
            <a:endParaRPr b="1"/>
          </a:p>
        </p:txBody>
      </p:sp>
      <p:cxnSp>
        <p:nvCxnSpPr>
          <p:cNvPr id="284" name="Google Shape;284;p2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85" name="Google Shape;285;p2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descr="Knee-Arthritis exercise .jpg" id="290" name="Google Shape;290;p28"/>
          <p:cNvPicPr preferRelativeResize="0"/>
          <p:nvPr/>
        </p:nvPicPr>
        <p:blipFill rotWithShape="1">
          <a:blip r:embed="rId3">
            <a:alphaModFix/>
          </a:blip>
          <a:srcRect b="0" l="0" r="0" t="0"/>
          <a:stretch/>
        </p:blipFill>
        <p:spPr>
          <a:xfrm>
            <a:off x="1174750" y="866663"/>
            <a:ext cx="6794500" cy="512466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fontScale="77500" lnSpcReduction="10000"/>
          </a:bodyPr>
          <a:lstStyle/>
          <a:p>
            <a:pPr indent="-137795" lvl="0" marL="0" rtl="0" algn="l">
              <a:spcBef>
                <a:spcPts val="0"/>
              </a:spcBef>
              <a:spcAft>
                <a:spcPts val="0"/>
              </a:spcAft>
              <a:buClr>
                <a:schemeClr val="dk1"/>
              </a:buClr>
              <a:buSzPct val="100000"/>
              <a:buChar char="●"/>
            </a:pPr>
            <a:r>
              <a:rPr lang="en-CA" sz="2800"/>
              <a:t>Causes pain in lateral knee with repeated flexion and extension, as in running where ITB rubs against lateral epicondyle of the femur</a:t>
            </a:r>
            <a:endParaRPr/>
          </a:p>
          <a:p>
            <a:pPr indent="-137795" lvl="0" marL="0" rtl="0" algn="l">
              <a:spcBef>
                <a:spcPts val="560"/>
              </a:spcBef>
              <a:spcAft>
                <a:spcPts val="0"/>
              </a:spcAft>
              <a:buClr>
                <a:schemeClr val="dk1"/>
              </a:buClr>
              <a:buSzPct val="100000"/>
              <a:buChar char="●"/>
            </a:pPr>
            <a:r>
              <a:rPr lang="en-CA" sz="2800"/>
              <a:t>Pain, aching, swelling on the lateral aspect of the knee and popping may occur</a:t>
            </a:r>
            <a:endParaRPr/>
          </a:p>
          <a:p>
            <a:pPr indent="-137795" lvl="0" marL="0" rtl="0" algn="l">
              <a:spcBef>
                <a:spcPts val="560"/>
              </a:spcBef>
              <a:spcAft>
                <a:spcPts val="0"/>
              </a:spcAft>
              <a:buClr>
                <a:schemeClr val="dk1"/>
              </a:buClr>
              <a:buSzPct val="100000"/>
              <a:buChar char="●"/>
            </a:pPr>
            <a:r>
              <a:rPr lang="en-CA" sz="2800"/>
              <a:t>Vastus lateralis may be overdeveloped, placing increase load on the ITB</a:t>
            </a:r>
            <a:endParaRPr/>
          </a:p>
          <a:p>
            <a:pPr indent="-137795" lvl="0" marL="0" rtl="0" algn="l">
              <a:spcBef>
                <a:spcPts val="560"/>
              </a:spcBef>
              <a:spcAft>
                <a:spcPts val="0"/>
              </a:spcAft>
              <a:buClr>
                <a:schemeClr val="dk1"/>
              </a:buClr>
              <a:buSzPct val="100000"/>
              <a:buChar char="●"/>
            </a:pPr>
            <a:r>
              <a:rPr lang="en-CA" sz="2800"/>
              <a:t>Excessive pronation causes internal rotation of tibia, which places stress on the ITB</a:t>
            </a:r>
            <a:endParaRPr/>
          </a:p>
          <a:p>
            <a:pPr indent="0" lvl="0" marL="0" rtl="0" algn="l">
              <a:spcBef>
                <a:spcPts val="560"/>
              </a:spcBef>
              <a:spcAft>
                <a:spcPts val="0"/>
              </a:spcAft>
              <a:buClr>
                <a:schemeClr val="dk1"/>
              </a:buClr>
              <a:buSzPct val="100000"/>
              <a:buNone/>
            </a:pPr>
            <a:r>
              <a:t/>
            </a:r>
            <a:endParaRPr sz="2800"/>
          </a:p>
          <a:p>
            <a:pPr indent="0" lvl="0" marL="0" rtl="0" algn="l">
              <a:spcBef>
                <a:spcPts val="560"/>
              </a:spcBef>
              <a:spcAft>
                <a:spcPts val="1200"/>
              </a:spcAft>
              <a:buClr>
                <a:schemeClr val="dk1"/>
              </a:buClr>
              <a:buSzPct val="100000"/>
              <a:buNone/>
            </a:pPr>
            <a:r>
              <a:t/>
            </a:r>
            <a:endParaRPr sz="2800"/>
          </a:p>
        </p:txBody>
      </p:sp>
      <p:sp>
        <p:nvSpPr>
          <p:cNvPr id="297" name="Google Shape;297;p2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ITB Friction Syndrome</a:t>
            </a:r>
            <a:endParaRPr b="1"/>
          </a:p>
        </p:txBody>
      </p:sp>
      <p:cxnSp>
        <p:nvCxnSpPr>
          <p:cNvPr id="298" name="Google Shape;298;p2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99" name="Google Shape;299;p2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0"/>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Release ITB with foam rolling</a:t>
            </a:r>
            <a:endParaRPr/>
          </a:p>
          <a:p>
            <a:pPr indent="-177800" lvl="0" marL="0" rtl="0" algn="l">
              <a:spcBef>
                <a:spcPts val="560"/>
              </a:spcBef>
              <a:spcAft>
                <a:spcPts val="1200"/>
              </a:spcAft>
              <a:buClr>
                <a:schemeClr val="dk1"/>
              </a:buClr>
              <a:buSzPts val="2800"/>
              <a:buChar char="●"/>
            </a:pPr>
            <a:r>
              <a:rPr lang="en-CA" sz="2800"/>
              <a:t>Stretch shortened TFL and gluteus maximus</a:t>
            </a:r>
            <a:endParaRPr sz="2800"/>
          </a:p>
        </p:txBody>
      </p:sp>
      <p:sp>
        <p:nvSpPr>
          <p:cNvPr id="306" name="Google Shape;306;p3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ITB Friction Syndrome</a:t>
            </a:r>
            <a:endParaRPr b="1"/>
          </a:p>
        </p:txBody>
      </p:sp>
      <p:cxnSp>
        <p:nvCxnSpPr>
          <p:cNvPr id="307" name="Google Shape;307;p3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08" name="Google Shape;308;p3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000">
                <a:solidFill>
                  <a:schemeClr val="accent1"/>
                </a:solidFill>
                <a:latin typeface="Source Code Pro"/>
                <a:ea typeface="Source Code Pro"/>
                <a:cs typeface="Source Code Pro"/>
                <a:sym typeface="Source Code Pro"/>
              </a:rPr>
              <a:t>‹#›</a:t>
            </a:fld>
            <a:endParaRPr sz="1000">
              <a:solidFill>
                <a:schemeClr val="accent1"/>
              </a:solidFill>
              <a:latin typeface="Source Code Pro"/>
              <a:ea typeface="Source Code Pro"/>
              <a:cs typeface="Source Code Pro"/>
              <a:sym typeface="Source Code Pr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g2f657c55d37_0_66"/>
          <p:cNvSpPr txBox="1"/>
          <p:nvPr>
            <p:ph type="title"/>
          </p:nvPr>
        </p:nvSpPr>
        <p:spPr>
          <a:xfrm>
            <a:off x="2802750" y="1070000"/>
            <a:ext cx="3538500" cy="471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CA"/>
              <a:t>Exercise techniques to increase flexibility and ROM</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g2f657c55d37_0_0"/>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Increase knee extension</a:t>
            </a:r>
            <a:endParaRPr/>
          </a:p>
        </p:txBody>
      </p:sp>
      <p:sp>
        <p:nvSpPr>
          <p:cNvPr id="321" name="Google Shape;321;g2f657c55d37_0_0"/>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Page 830</a:t>
            </a:r>
            <a:endParaRPr/>
          </a:p>
          <a:p>
            <a:pPr indent="0" lvl="0" marL="0" rtl="0" algn="l">
              <a:spcBef>
                <a:spcPts val="1200"/>
              </a:spcBef>
              <a:spcAft>
                <a:spcPts val="0"/>
              </a:spcAft>
              <a:buNone/>
            </a:pPr>
            <a:r>
              <a:rPr lang="en-CA"/>
              <a:t>PNF stretching techniques</a:t>
            </a:r>
            <a:endParaRPr/>
          </a:p>
          <a:p>
            <a:pPr indent="0" lvl="0" marL="0" rtl="0" algn="l">
              <a:spcBef>
                <a:spcPts val="1200"/>
              </a:spcBef>
              <a:spcAft>
                <a:spcPts val="0"/>
              </a:spcAft>
              <a:buNone/>
            </a:pPr>
            <a:r>
              <a:rPr lang="en-CA"/>
              <a:t>Gravity-assisted passive stretching techniques</a:t>
            </a:r>
            <a:endParaRPr/>
          </a:p>
          <a:p>
            <a:pPr indent="0" lvl="0" marL="0" rtl="0" algn="l">
              <a:spcBef>
                <a:spcPts val="1200"/>
              </a:spcBef>
              <a:spcAft>
                <a:spcPts val="0"/>
              </a:spcAft>
              <a:buNone/>
            </a:pPr>
            <a:r>
              <a:rPr lang="en-CA"/>
              <a:t>	Prone hang</a:t>
            </a:r>
            <a:endParaRPr/>
          </a:p>
          <a:p>
            <a:pPr indent="0" lvl="0" marL="0" rtl="0" algn="l">
              <a:spcBef>
                <a:spcPts val="1200"/>
              </a:spcBef>
              <a:spcAft>
                <a:spcPts val="0"/>
              </a:spcAft>
              <a:buNone/>
            </a:pPr>
            <a:r>
              <a:rPr lang="en-CA"/>
              <a:t>	Supine heel prop</a:t>
            </a:r>
            <a:endParaRPr/>
          </a:p>
          <a:p>
            <a:pPr indent="0" lvl="0" marL="0" rtl="0" algn="l">
              <a:spcBef>
                <a:spcPts val="1200"/>
              </a:spcBef>
              <a:spcAft>
                <a:spcPts val="1200"/>
              </a:spcAft>
              <a:buNone/>
            </a:pPr>
            <a:r>
              <a:rPr lang="en-CA"/>
              <a:t>Self-stretching technique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2f657c55d37_0_71"/>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Increase knee flexion</a:t>
            </a:r>
            <a:endParaRPr/>
          </a:p>
        </p:txBody>
      </p:sp>
      <p:sp>
        <p:nvSpPr>
          <p:cNvPr id="328" name="Google Shape;328;g2f657c55d37_0_71"/>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Page 831</a:t>
            </a:r>
            <a:endParaRPr/>
          </a:p>
          <a:p>
            <a:pPr indent="0" lvl="0" marL="0" rtl="0" algn="l">
              <a:spcBef>
                <a:spcPts val="1200"/>
              </a:spcBef>
              <a:spcAft>
                <a:spcPts val="0"/>
              </a:spcAft>
              <a:buNone/>
            </a:pPr>
            <a:r>
              <a:rPr lang="en-CA"/>
              <a:t>PNF stretching techniques</a:t>
            </a:r>
            <a:endParaRPr/>
          </a:p>
          <a:p>
            <a:pPr indent="0" lvl="0" marL="0" rtl="0" algn="l">
              <a:spcBef>
                <a:spcPts val="1200"/>
              </a:spcBef>
              <a:spcAft>
                <a:spcPts val="0"/>
              </a:spcAft>
              <a:buNone/>
            </a:pPr>
            <a:r>
              <a:rPr lang="en-CA"/>
              <a:t>Gravity-assisted passive stretching technique</a:t>
            </a:r>
            <a:endParaRPr/>
          </a:p>
          <a:p>
            <a:pPr indent="0" lvl="0" marL="0" rtl="0" algn="l">
              <a:spcBef>
                <a:spcPts val="1200"/>
              </a:spcBef>
              <a:spcAft>
                <a:spcPts val="0"/>
              </a:spcAft>
              <a:buNone/>
            </a:pPr>
            <a:r>
              <a:rPr lang="en-CA"/>
              <a:t>Self-stretching techniques</a:t>
            </a:r>
            <a:endParaRPr/>
          </a:p>
          <a:p>
            <a:pPr indent="0" lvl="0" marL="0" rtl="0" algn="l">
              <a:spcBef>
                <a:spcPts val="1200"/>
              </a:spcBef>
              <a:spcAft>
                <a:spcPts val="0"/>
              </a:spcAft>
              <a:buNone/>
            </a:pPr>
            <a:r>
              <a:rPr lang="en-CA"/>
              <a:t>	Gravity-assisted supine wall slides</a:t>
            </a:r>
            <a:endParaRPr/>
          </a:p>
          <a:p>
            <a:pPr indent="0" lvl="0" marL="0" rtl="0" algn="l">
              <a:spcBef>
                <a:spcPts val="1200"/>
              </a:spcBef>
              <a:spcAft>
                <a:spcPts val="0"/>
              </a:spcAft>
              <a:buNone/>
            </a:pPr>
            <a:r>
              <a:rPr lang="en-CA"/>
              <a:t>	Self-stretching with uninvolved leg</a:t>
            </a:r>
            <a:endParaRPr/>
          </a:p>
          <a:p>
            <a:pPr indent="0" lvl="0" marL="0" rtl="0" algn="l">
              <a:spcBef>
                <a:spcPts val="1200"/>
              </a:spcBef>
              <a:spcAft>
                <a:spcPts val="0"/>
              </a:spcAft>
              <a:buNone/>
            </a:pPr>
            <a:r>
              <a:rPr lang="en-CA"/>
              <a:t>	Rocking forward on a step</a:t>
            </a:r>
            <a:endParaRPr/>
          </a:p>
          <a:p>
            <a:pPr indent="0" lvl="0" marL="0" rtl="0" algn="l">
              <a:spcBef>
                <a:spcPts val="1200"/>
              </a:spcBef>
              <a:spcAft>
                <a:spcPts val="1200"/>
              </a:spcAft>
              <a:buNone/>
            </a:pPr>
            <a:r>
              <a:rPr lang="en-CA"/>
              <a:t>	Sitting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2f657c55d37_0_77"/>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Increase mobility of the ITB at the knee</a:t>
            </a:r>
            <a:endParaRPr/>
          </a:p>
        </p:txBody>
      </p:sp>
      <p:sp>
        <p:nvSpPr>
          <p:cNvPr id="335" name="Google Shape;335;g2f657c55d37_0_77"/>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Page 832</a:t>
            </a:r>
            <a:endParaRPr/>
          </a:p>
          <a:p>
            <a:pPr indent="0" lvl="0" marL="0" rtl="0" algn="l">
              <a:spcBef>
                <a:spcPts val="1200"/>
              </a:spcBef>
              <a:spcAft>
                <a:spcPts val="0"/>
              </a:spcAft>
              <a:buNone/>
            </a:pPr>
            <a:r>
              <a:rPr lang="en-CA"/>
              <a:t>Foam roller fascial release</a:t>
            </a:r>
            <a:endParaRPr/>
          </a:p>
          <a:p>
            <a:pPr indent="0" lvl="0" marL="0" rtl="0" algn="l">
              <a:spcBef>
                <a:spcPts val="1200"/>
              </a:spcBef>
              <a:spcAft>
                <a:spcPts val="120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2f657c55d37_0_89"/>
          <p:cNvSpPr txBox="1"/>
          <p:nvPr>
            <p:ph type="title"/>
          </p:nvPr>
        </p:nvSpPr>
        <p:spPr>
          <a:xfrm>
            <a:off x="2802750" y="1070000"/>
            <a:ext cx="3538500" cy="471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CA"/>
              <a:t>Exercises to </a:t>
            </a:r>
            <a:r>
              <a:rPr lang="en-CA"/>
              <a:t>develop</a:t>
            </a:r>
            <a:r>
              <a:rPr lang="en-CA"/>
              <a:t> and improve muscle performance and functional control</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g2f657c55d37_0_83"/>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Open-chain exercises</a:t>
            </a:r>
            <a:endParaRPr/>
          </a:p>
        </p:txBody>
      </p:sp>
      <p:sp>
        <p:nvSpPr>
          <p:cNvPr id="348" name="Google Shape;348;g2f657c55d37_0_83"/>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Page 833</a:t>
            </a:r>
            <a:endParaRPr/>
          </a:p>
          <a:p>
            <a:pPr indent="0" lvl="0" marL="0" rtl="0" algn="l">
              <a:spcBef>
                <a:spcPts val="1200"/>
              </a:spcBef>
              <a:spcAft>
                <a:spcPts val="0"/>
              </a:spcAft>
              <a:buNone/>
            </a:pPr>
            <a:r>
              <a:rPr lang="en-CA"/>
              <a:t>To develop control and strength of knee </a:t>
            </a:r>
            <a:r>
              <a:rPr lang="en-CA"/>
              <a:t>extension</a:t>
            </a:r>
            <a:r>
              <a:rPr lang="en-CA"/>
              <a:t> (quadriceps femoris)</a:t>
            </a:r>
            <a:endParaRPr/>
          </a:p>
          <a:p>
            <a:pPr indent="0" lvl="0" marL="0" rtl="0" algn="l">
              <a:spcBef>
                <a:spcPts val="1200"/>
              </a:spcBef>
              <a:spcAft>
                <a:spcPts val="0"/>
              </a:spcAft>
              <a:buNone/>
            </a:pPr>
            <a:r>
              <a:rPr lang="en-CA"/>
              <a:t>	Quadriceps setting (quad sets)</a:t>
            </a:r>
            <a:endParaRPr/>
          </a:p>
          <a:p>
            <a:pPr indent="0" lvl="0" marL="0" rtl="0" algn="l">
              <a:spcBef>
                <a:spcPts val="1200"/>
              </a:spcBef>
              <a:spcAft>
                <a:spcPts val="0"/>
              </a:spcAft>
              <a:buNone/>
            </a:pPr>
            <a:r>
              <a:rPr lang="en-CA"/>
              <a:t>	Straight leg raise</a:t>
            </a:r>
            <a:endParaRPr/>
          </a:p>
          <a:p>
            <a:pPr indent="0" lvl="0" marL="0" rtl="0" algn="l">
              <a:spcBef>
                <a:spcPts val="1200"/>
              </a:spcBef>
              <a:spcAft>
                <a:spcPts val="0"/>
              </a:spcAft>
              <a:buNone/>
            </a:pPr>
            <a:r>
              <a:rPr lang="en-CA"/>
              <a:t>	</a:t>
            </a:r>
            <a:r>
              <a:rPr lang="en-CA"/>
              <a:t>s</a:t>
            </a:r>
            <a:r>
              <a:rPr lang="en-CA"/>
              <a:t>traight -leg lowering</a:t>
            </a:r>
            <a:endParaRPr/>
          </a:p>
          <a:p>
            <a:pPr indent="457200" lvl="0" marL="0" rtl="0" algn="l">
              <a:spcBef>
                <a:spcPts val="1200"/>
              </a:spcBef>
              <a:spcAft>
                <a:spcPts val="0"/>
              </a:spcAft>
              <a:buNone/>
            </a:pPr>
            <a:r>
              <a:rPr lang="en-CA"/>
              <a:t>Multiple-angle isometric exercises</a:t>
            </a:r>
            <a:endParaRPr/>
          </a:p>
          <a:p>
            <a:pPr indent="457200" lvl="0" marL="0" rtl="0" algn="l">
              <a:spcBef>
                <a:spcPts val="1200"/>
              </a:spcBef>
              <a:spcAft>
                <a:spcPts val="0"/>
              </a:spcAft>
              <a:buNone/>
            </a:pPr>
            <a:r>
              <a:rPr lang="en-CA"/>
              <a:t>Short-arc terminal knee extension</a:t>
            </a:r>
            <a:endParaRPr/>
          </a:p>
          <a:p>
            <a:pPr indent="457200" lvl="0" marL="0" rtl="0" algn="l">
              <a:spcBef>
                <a:spcPts val="1200"/>
              </a:spcBef>
              <a:spcAft>
                <a:spcPts val="1200"/>
              </a:spcAft>
              <a:buNone/>
            </a:pPr>
            <a:r>
              <a:rPr lang="en-CA"/>
              <a:t>Full-arc extension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g2f657c55d37_0_94"/>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Cont…. Page 835</a:t>
            </a:r>
            <a:endParaRPr/>
          </a:p>
        </p:txBody>
      </p:sp>
      <p:sp>
        <p:nvSpPr>
          <p:cNvPr id="355" name="Google Shape;355;g2f657c55d37_0_94"/>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To develop control and </a:t>
            </a:r>
            <a:r>
              <a:rPr lang="en-CA"/>
              <a:t>strength of knee flexion (hamstrings)</a:t>
            </a:r>
            <a:endParaRPr/>
          </a:p>
          <a:p>
            <a:pPr indent="0" lvl="0" marL="0" rtl="0" algn="l">
              <a:spcBef>
                <a:spcPts val="1200"/>
              </a:spcBef>
              <a:spcAft>
                <a:spcPts val="0"/>
              </a:spcAft>
              <a:buNone/>
            </a:pPr>
            <a:r>
              <a:rPr lang="en-CA"/>
              <a:t>	Hamstring setting (hamstring sets)</a:t>
            </a:r>
            <a:endParaRPr/>
          </a:p>
          <a:p>
            <a:pPr indent="0" lvl="0" marL="0" rtl="0" algn="l">
              <a:spcBef>
                <a:spcPts val="1200"/>
              </a:spcBef>
              <a:spcAft>
                <a:spcPts val="0"/>
              </a:spcAft>
              <a:buNone/>
            </a:pPr>
            <a:r>
              <a:rPr lang="en-CA"/>
              <a:t>	Multiple-angle isometric exercises</a:t>
            </a:r>
            <a:endParaRPr/>
          </a:p>
          <a:p>
            <a:pPr indent="0" lvl="0" marL="0" rtl="0" algn="l">
              <a:spcBef>
                <a:spcPts val="1200"/>
              </a:spcBef>
              <a:spcAft>
                <a:spcPts val="0"/>
              </a:spcAft>
              <a:buNone/>
            </a:pPr>
            <a:r>
              <a:rPr lang="en-CA"/>
              <a:t>	Hamstring curls </a:t>
            </a:r>
            <a:endParaRPr/>
          </a:p>
          <a:p>
            <a:pPr indent="0" lvl="0" marL="0" rtl="0" algn="l">
              <a:spcBef>
                <a:spcPts val="1200"/>
              </a:spcBef>
              <a:spcAft>
                <a:spcPts val="1200"/>
              </a:spcAft>
              <a:buNone/>
            </a:pPr>
            <a:r>
              <a:rPr lang="en-CA"/>
              <a:t>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g2f657c55d37_0_100"/>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Closed-chain exercises</a:t>
            </a:r>
            <a:endParaRPr/>
          </a:p>
        </p:txBody>
      </p:sp>
      <p:sp>
        <p:nvSpPr>
          <p:cNvPr id="362" name="Google Shape;362;g2f657c55d37_0_100"/>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Page 836</a:t>
            </a:r>
            <a:endParaRPr/>
          </a:p>
          <a:p>
            <a:pPr indent="0" lvl="0" marL="0" rtl="0" algn="l">
              <a:spcBef>
                <a:spcPts val="1200"/>
              </a:spcBef>
              <a:spcAft>
                <a:spcPts val="0"/>
              </a:spcAft>
              <a:buNone/>
            </a:pPr>
            <a:r>
              <a:rPr lang="en-CA"/>
              <a:t>Closed-chain isometric exercises</a:t>
            </a:r>
            <a:endParaRPr/>
          </a:p>
          <a:p>
            <a:pPr indent="0" lvl="0" marL="0" rtl="0" algn="l">
              <a:spcBef>
                <a:spcPts val="1200"/>
              </a:spcBef>
              <a:spcAft>
                <a:spcPts val="0"/>
              </a:spcAft>
              <a:buNone/>
            </a:pPr>
            <a:r>
              <a:rPr lang="en-CA"/>
              <a:t>	Setting exercises for co-contraction</a:t>
            </a:r>
            <a:endParaRPr/>
          </a:p>
          <a:p>
            <a:pPr indent="0" lvl="0" marL="0" rtl="0" algn="l">
              <a:spcBef>
                <a:spcPts val="1200"/>
              </a:spcBef>
              <a:spcAft>
                <a:spcPts val="0"/>
              </a:spcAft>
              <a:buNone/>
            </a:pPr>
            <a:r>
              <a:rPr lang="en-CA"/>
              <a:t>	Alternating isometrics and rhythmic stabilization</a:t>
            </a:r>
            <a:endParaRPr/>
          </a:p>
          <a:p>
            <a:pPr indent="0" lvl="0" marL="0" rtl="0" algn="l">
              <a:spcBef>
                <a:spcPts val="1200"/>
              </a:spcBef>
              <a:spcAft>
                <a:spcPts val="0"/>
              </a:spcAft>
              <a:buNone/>
            </a:pPr>
            <a:r>
              <a:rPr lang="en-CA"/>
              <a:t>	Closed-chain </a:t>
            </a:r>
            <a:r>
              <a:rPr lang="en-CA"/>
              <a:t>isometrics</a:t>
            </a:r>
            <a:r>
              <a:rPr lang="en-CA"/>
              <a:t> against </a:t>
            </a:r>
            <a:r>
              <a:rPr lang="en-CA"/>
              <a:t>elastic</a:t>
            </a:r>
            <a:r>
              <a:rPr lang="en-CA"/>
              <a:t> resistance</a:t>
            </a:r>
            <a:endParaRPr/>
          </a:p>
          <a:p>
            <a:pPr indent="0" lvl="0" marL="0" rtl="0" algn="l">
              <a:spcBef>
                <a:spcPts val="1200"/>
              </a:spcBef>
              <a:spcAft>
                <a:spcPts val="1200"/>
              </a:spcAft>
              <a:buNone/>
            </a:pPr>
            <a:r>
              <a:rPr lang="en-CA"/>
              <a: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g2f657c55d37_0_106"/>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Cont… page 837</a:t>
            </a:r>
            <a:endParaRPr/>
          </a:p>
        </p:txBody>
      </p:sp>
      <p:sp>
        <p:nvSpPr>
          <p:cNvPr id="369" name="Google Shape;369;g2f657c55d37_0_106"/>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Closed-chain dynamic exercises</a:t>
            </a:r>
            <a:endParaRPr/>
          </a:p>
          <a:p>
            <a:pPr indent="0" lvl="0" marL="0" rtl="0" algn="l">
              <a:spcBef>
                <a:spcPts val="1200"/>
              </a:spcBef>
              <a:spcAft>
                <a:spcPts val="0"/>
              </a:spcAft>
              <a:buNone/>
            </a:pPr>
            <a:r>
              <a:rPr lang="en-CA"/>
              <a:t>	Scooting on a wheeled stool</a:t>
            </a:r>
            <a:endParaRPr/>
          </a:p>
          <a:p>
            <a:pPr indent="0" lvl="0" marL="0" rtl="0" algn="l">
              <a:spcBef>
                <a:spcPts val="1200"/>
              </a:spcBef>
              <a:spcAft>
                <a:spcPts val="0"/>
              </a:spcAft>
              <a:buNone/>
            </a:pPr>
            <a:r>
              <a:rPr lang="en-CA"/>
              <a:t>	Unilateral closed-chain terminal knee extension</a:t>
            </a:r>
            <a:endParaRPr/>
          </a:p>
          <a:p>
            <a:pPr indent="0" lvl="0" marL="0" rtl="0" algn="l">
              <a:spcBef>
                <a:spcPts val="1200"/>
              </a:spcBef>
              <a:spcAft>
                <a:spcPts val="0"/>
              </a:spcAft>
              <a:buNone/>
            </a:pPr>
            <a:r>
              <a:rPr lang="en-CA"/>
              <a:t>	</a:t>
            </a:r>
            <a:r>
              <a:rPr lang="en-CA"/>
              <a:t>Partial</a:t>
            </a:r>
            <a:r>
              <a:rPr lang="en-CA"/>
              <a:t> squats, minisquats, and short-arc training</a:t>
            </a:r>
            <a:endParaRPr/>
          </a:p>
          <a:p>
            <a:pPr indent="0" lvl="0" marL="0" rtl="0" algn="l">
              <a:spcBef>
                <a:spcPts val="1200"/>
              </a:spcBef>
              <a:spcAft>
                <a:spcPts val="0"/>
              </a:spcAft>
              <a:buNone/>
            </a:pPr>
            <a:r>
              <a:rPr lang="en-CA"/>
              <a:t>	Standing wall slides</a:t>
            </a:r>
            <a:endParaRPr/>
          </a:p>
          <a:p>
            <a:pPr indent="0" lvl="0" marL="0" rtl="0" algn="l">
              <a:spcBef>
                <a:spcPts val="1200"/>
              </a:spcBef>
              <a:spcAft>
                <a:spcPts val="0"/>
              </a:spcAft>
              <a:buNone/>
            </a:pPr>
            <a:r>
              <a:rPr lang="en-CA"/>
              <a:t>	Forward, backward, and lateral step-ups and step-downs</a:t>
            </a:r>
            <a:endParaRPr/>
          </a:p>
          <a:p>
            <a:pPr indent="0" lvl="0" marL="0" rtl="0" algn="l">
              <a:spcBef>
                <a:spcPts val="1200"/>
              </a:spcBef>
              <a:spcAft>
                <a:spcPts val="1200"/>
              </a:spcAft>
              <a:buNone/>
            </a:pPr>
            <a:r>
              <a:rPr lang="en-CA"/>
              <a:t>	Partial and full lunges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CA"/>
              <a:t>References</a:t>
            </a:r>
            <a:endParaRPr/>
          </a:p>
        </p:txBody>
      </p:sp>
      <p:sp>
        <p:nvSpPr>
          <p:cNvPr id="375" name="Google Shape;375;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CA" sz="2400"/>
              <a:t>http://www.health.harvard.edu</a:t>
            </a:r>
            <a:endParaRPr sz="2400"/>
          </a:p>
          <a:p>
            <a:pPr indent="-342900" lvl="0" marL="342900" rtl="0" algn="l">
              <a:spcBef>
                <a:spcPts val="480"/>
              </a:spcBef>
              <a:spcAft>
                <a:spcPts val="0"/>
              </a:spcAft>
              <a:buClr>
                <a:schemeClr val="dk1"/>
              </a:buClr>
              <a:buSzPts val="2400"/>
              <a:buChar char="●"/>
            </a:pPr>
            <a:r>
              <a:rPr lang="en-CA" sz="2400"/>
              <a:t>http://www.physioworks.com.au</a:t>
            </a:r>
            <a:endParaRPr sz="2400"/>
          </a:p>
          <a:p>
            <a:pPr indent="-342900" lvl="0" marL="342900" rtl="0" algn="l">
              <a:spcBef>
                <a:spcPts val="480"/>
              </a:spcBef>
              <a:spcAft>
                <a:spcPts val="0"/>
              </a:spcAft>
              <a:buClr>
                <a:schemeClr val="dk1"/>
              </a:buClr>
              <a:buSzPts val="2400"/>
              <a:buChar char="●"/>
            </a:pPr>
            <a:r>
              <a:rPr lang="en-CA" sz="2400"/>
              <a:t> </a:t>
            </a:r>
            <a:r>
              <a:rPr lang="en-CA" sz="2400" u="sng"/>
              <a:t>Injuries &amp; Special Populations Support Material.</a:t>
            </a:r>
            <a:r>
              <a:rPr lang="en-CA" sz="2400"/>
              <a:t> Toronto: Merrithew Corp., 2009</a:t>
            </a:r>
            <a:endParaRPr/>
          </a:p>
          <a:p>
            <a:pPr indent="-342900" lvl="0" marL="342900" rtl="0" algn="l">
              <a:spcBef>
                <a:spcPts val="480"/>
              </a:spcBef>
              <a:spcAft>
                <a:spcPts val="1200"/>
              </a:spcAft>
              <a:buClr>
                <a:schemeClr val="dk1"/>
              </a:buClr>
              <a:buSzPts val="2400"/>
              <a:buChar char="●"/>
            </a:pPr>
            <a:r>
              <a:rPr lang="en-CA" sz="2400"/>
              <a:t>Dawson, Anne. </a:t>
            </a:r>
            <a:r>
              <a:rPr lang="en-CA" sz="2400" u="sng"/>
              <a:t>Injuries and Special Populations Resource Guide. </a:t>
            </a:r>
            <a:r>
              <a:rPr lang="en-CA" sz="2400"/>
              <a:t>Toronto: Merrithew Corp., 2003.</a:t>
            </a:r>
            <a:endParaRPr sz="2400" u="sng"/>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2014-08-10T02:50:59Z</dcterms:created>
  <dc:creator>Deborah Sarginson</dc:creator>
</cp:coreProperties>
</file>