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5143500" cx="9144000"/>
  <p:notesSz cx="6858000" cy="9144000"/>
  <p:embeddedFontLst>
    <p:embeddedFont>
      <p:font typeface="Economica"/>
      <p:regular r:id="rId36"/>
      <p:bold r:id="rId37"/>
      <p:italic r:id="rId38"/>
      <p:boldItalic r:id="rId39"/>
    </p:embeddedFont>
    <p:embeddedFont>
      <p:font typeface="Open Sans"/>
      <p:regular r:id="rId40"/>
      <p:bold r:id="rId41"/>
      <p:italic r:id="rId42"/>
      <p:bold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OpenSans-regular.fntdata"/><Relationship Id="rId20" Type="http://schemas.openxmlformats.org/officeDocument/2006/relationships/slide" Target="slides/slide15.xml"/><Relationship Id="rId42" Type="http://schemas.openxmlformats.org/officeDocument/2006/relationships/font" Target="fonts/OpenSans-italic.fntdata"/><Relationship Id="rId41" Type="http://schemas.openxmlformats.org/officeDocument/2006/relationships/font" Target="fonts/OpenSans-bold.fntdata"/><Relationship Id="rId22" Type="http://schemas.openxmlformats.org/officeDocument/2006/relationships/slide" Target="slides/slide17.xml"/><Relationship Id="rId21" Type="http://schemas.openxmlformats.org/officeDocument/2006/relationships/slide" Target="slides/slide16.xml"/><Relationship Id="rId43" Type="http://schemas.openxmlformats.org/officeDocument/2006/relationships/font" Target="fonts/OpenSans-boldItalic.fnt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Economica-bold.fntdata"/><Relationship Id="rId14" Type="http://schemas.openxmlformats.org/officeDocument/2006/relationships/slide" Target="slides/slide9.xml"/><Relationship Id="rId36" Type="http://schemas.openxmlformats.org/officeDocument/2006/relationships/font" Target="fonts/Economica-regular.fntdata"/><Relationship Id="rId17" Type="http://schemas.openxmlformats.org/officeDocument/2006/relationships/slide" Target="slides/slide12.xml"/><Relationship Id="rId39" Type="http://schemas.openxmlformats.org/officeDocument/2006/relationships/font" Target="fonts/Economica-boldItalic.fntdata"/><Relationship Id="rId16" Type="http://schemas.openxmlformats.org/officeDocument/2006/relationships/slide" Target="slides/slide11.xml"/><Relationship Id="rId38" Type="http://schemas.openxmlformats.org/officeDocument/2006/relationships/font" Target="fonts/Economica-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2f23cc918a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2f23cc918a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2f23cc918ad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2f23cc918ad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2f23cc918ad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2f23cc918ad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2f23cc918ad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2f23cc918ad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2f23cc918ad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2f23cc918ad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2f23cc918ad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2f23cc918ad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2f23cc918ad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2f23cc918ad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2f23cc918ad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2f23cc918ad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2f23cc918ad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2f23cc918ad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2f23cc918ad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2f23cc918ad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2f23cc918ad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2f23cc918ad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2f23cc918ad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2f23cc918ad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2f23cc918ad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2f23cc918ad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f23cc918ad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2f23cc918ad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2f23cc918ad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2f23cc918ad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2f23cc918ad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2f23cc918ad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2f23cc918ad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2f23cc918ad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2f23cc918ad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2f23cc918ad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2f23cc918ad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2f23cc918ad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2f23cc918ad_0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2f23cc918ad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2f23cc918ad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2f23cc918ad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2f23cc918ad_0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2f23cc918ad_0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2f23cc918ad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2f23cc918ad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2f23cc918ad_0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2f23cc918ad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2f23cc918ad_0_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2f23cc918ad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2f23cc918ad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2f23cc918ad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2f23cc918ad_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2f23cc918ad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2f23cc918ad_0_2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2f23cc918ad_0_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2f23cc918ad_0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2f23cc918ad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744013" y="756700"/>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1" name="Google Shape;11;p2"/>
          <p:cNvSpPr/>
          <p:nvPr/>
        </p:nvSpPr>
        <p:spPr>
          <a:xfrm rot="10800000">
            <a:off x="5318350" y="32667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2" name="Google Shape;12;p2"/>
          <p:cNvSpPr txBox="1"/>
          <p:nvPr>
            <p:ph type="ctrTitle"/>
          </p:nvPr>
        </p:nvSpPr>
        <p:spPr>
          <a:xfrm>
            <a:off x="3044700" y="1444255"/>
            <a:ext cx="3054600" cy="15372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3" name="Google Shape;13;p2"/>
          <p:cNvSpPr txBox="1"/>
          <p:nvPr>
            <p:ph idx="1" type="subTitle"/>
          </p:nvPr>
        </p:nvSpPr>
        <p:spPr>
          <a:xfrm>
            <a:off x="3044700" y="3116580"/>
            <a:ext cx="3054600" cy="701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Font typeface="Economica"/>
              <a:buNone/>
              <a:defRPr sz="2100">
                <a:latin typeface="Economica"/>
                <a:ea typeface="Economica"/>
                <a:cs typeface="Economica"/>
                <a:sym typeface="Economica"/>
              </a:defRPr>
            </a:lvl1pPr>
            <a:lvl2pPr lvl="1" algn="ctr">
              <a:lnSpc>
                <a:spcPct val="100000"/>
              </a:lnSpc>
              <a:spcBef>
                <a:spcPts val="0"/>
              </a:spcBef>
              <a:spcAft>
                <a:spcPts val="0"/>
              </a:spcAft>
              <a:buSzPts val="2100"/>
              <a:buFont typeface="Economica"/>
              <a:buNone/>
              <a:defRPr sz="2100">
                <a:latin typeface="Economica"/>
                <a:ea typeface="Economica"/>
                <a:cs typeface="Economica"/>
                <a:sym typeface="Economica"/>
              </a:defRPr>
            </a:lvl2pPr>
            <a:lvl3pPr lvl="2" algn="ctr">
              <a:lnSpc>
                <a:spcPct val="100000"/>
              </a:lnSpc>
              <a:spcBef>
                <a:spcPts val="0"/>
              </a:spcBef>
              <a:spcAft>
                <a:spcPts val="0"/>
              </a:spcAft>
              <a:buSzPts val="2100"/>
              <a:buFont typeface="Economica"/>
              <a:buNone/>
              <a:defRPr sz="2100">
                <a:latin typeface="Economica"/>
                <a:ea typeface="Economica"/>
                <a:cs typeface="Economica"/>
                <a:sym typeface="Economica"/>
              </a:defRPr>
            </a:lvl3pPr>
            <a:lvl4pPr lvl="3" algn="ctr">
              <a:lnSpc>
                <a:spcPct val="100000"/>
              </a:lnSpc>
              <a:spcBef>
                <a:spcPts val="0"/>
              </a:spcBef>
              <a:spcAft>
                <a:spcPts val="0"/>
              </a:spcAft>
              <a:buSzPts val="2100"/>
              <a:buFont typeface="Economica"/>
              <a:buNone/>
              <a:defRPr sz="2100">
                <a:latin typeface="Economica"/>
                <a:ea typeface="Economica"/>
                <a:cs typeface="Economica"/>
                <a:sym typeface="Economica"/>
              </a:defRPr>
            </a:lvl4pPr>
            <a:lvl5pPr lvl="4" algn="ctr">
              <a:lnSpc>
                <a:spcPct val="100000"/>
              </a:lnSpc>
              <a:spcBef>
                <a:spcPts val="0"/>
              </a:spcBef>
              <a:spcAft>
                <a:spcPts val="0"/>
              </a:spcAft>
              <a:buSzPts val="2100"/>
              <a:buFont typeface="Economica"/>
              <a:buNone/>
              <a:defRPr sz="2100">
                <a:latin typeface="Economica"/>
                <a:ea typeface="Economica"/>
                <a:cs typeface="Economica"/>
                <a:sym typeface="Economica"/>
              </a:defRPr>
            </a:lvl5pPr>
            <a:lvl6pPr lvl="5" algn="ctr">
              <a:lnSpc>
                <a:spcPct val="100000"/>
              </a:lnSpc>
              <a:spcBef>
                <a:spcPts val="0"/>
              </a:spcBef>
              <a:spcAft>
                <a:spcPts val="0"/>
              </a:spcAft>
              <a:buSzPts val="2100"/>
              <a:buFont typeface="Economica"/>
              <a:buNone/>
              <a:defRPr sz="2100">
                <a:latin typeface="Economica"/>
                <a:ea typeface="Economica"/>
                <a:cs typeface="Economica"/>
                <a:sym typeface="Economica"/>
              </a:defRPr>
            </a:lvl6pPr>
            <a:lvl7pPr lvl="6" algn="ctr">
              <a:lnSpc>
                <a:spcPct val="100000"/>
              </a:lnSpc>
              <a:spcBef>
                <a:spcPts val="0"/>
              </a:spcBef>
              <a:spcAft>
                <a:spcPts val="0"/>
              </a:spcAft>
              <a:buSzPts val="2100"/>
              <a:buFont typeface="Economica"/>
              <a:buNone/>
              <a:defRPr sz="2100">
                <a:latin typeface="Economica"/>
                <a:ea typeface="Economica"/>
                <a:cs typeface="Economica"/>
                <a:sym typeface="Economica"/>
              </a:defRPr>
            </a:lvl7pPr>
            <a:lvl8pPr lvl="7" algn="ctr">
              <a:lnSpc>
                <a:spcPct val="100000"/>
              </a:lnSpc>
              <a:spcBef>
                <a:spcPts val="0"/>
              </a:spcBef>
              <a:spcAft>
                <a:spcPts val="0"/>
              </a:spcAft>
              <a:buSzPts val="2100"/>
              <a:buFont typeface="Economica"/>
              <a:buNone/>
              <a:defRPr sz="2100">
                <a:latin typeface="Economica"/>
                <a:ea typeface="Economica"/>
                <a:cs typeface="Economica"/>
                <a:sym typeface="Economica"/>
              </a:defRPr>
            </a:lvl8pPr>
            <a:lvl9pPr lvl="8" algn="ctr">
              <a:lnSpc>
                <a:spcPct val="100000"/>
              </a:lnSpc>
              <a:spcBef>
                <a:spcPts val="0"/>
              </a:spcBef>
              <a:spcAft>
                <a:spcPts val="0"/>
              </a:spcAft>
              <a:buSzPts val="2100"/>
              <a:buFont typeface="Economica"/>
              <a:buNone/>
              <a:defRPr sz="2100">
                <a:latin typeface="Economica"/>
                <a:ea typeface="Economica"/>
                <a:cs typeface="Economica"/>
                <a:sym typeface="Economica"/>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p:nvPr/>
        </p:nvSpPr>
        <p:spPr>
          <a:xfrm flipH="1">
            <a:off x="7595938" y="4602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7" name="Google Shape;17;p3"/>
          <p:cNvSpPr/>
          <p:nvPr/>
        </p:nvSpPr>
        <p:spPr>
          <a:xfrm flipH="1" rot="10800000">
            <a:off x="466425" y="35583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8" name="Google Shape;18;p3"/>
          <p:cNvSpPr txBox="1"/>
          <p:nvPr>
            <p:ph type="title"/>
          </p:nvPr>
        </p:nvSpPr>
        <p:spPr>
          <a:xfrm>
            <a:off x="773700" y="1806450"/>
            <a:ext cx="7596600" cy="15306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4"/>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4"/>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sp>
        <p:nvSpPr>
          <p:cNvPr id="26" name="Google Shape;26;p5"/>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7" name="Google Shape;27;p5"/>
          <p:cNvSpPr txBox="1"/>
          <p:nvPr>
            <p:ph idx="1" type="body"/>
          </p:nvPr>
        </p:nvSpPr>
        <p:spPr>
          <a:xfrm>
            <a:off x="311700" y="1225225"/>
            <a:ext cx="3999900" cy="3354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2" type="body"/>
          </p:nvPr>
        </p:nvSpPr>
        <p:spPr>
          <a:xfrm>
            <a:off x="4832400" y="1225225"/>
            <a:ext cx="3999900" cy="3354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sp>
        <p:nvSpPr>
          <p:cNvPr id="34" name="Google Shape;34;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5" name="Google Shape;35;p7"/>
          <p:cNvSpPr txBox="1"/>
          <p:nvPr>
            <p:ph idx="1" type="body"/>
          </p:nvPr>
        </p:nvSpPr>
        <p:spPr>
          <a:xfrm>
            <a:off x="311700" y="1399400"/>
            <a:ext cx="2808000" cy="27849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6" name="Google Shape;36;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7" name="Shape 37"/>
        <p:cNvGrpSpPr/>
        <p:nvPr/>
      </p:nvGrpSpPr>
      <p:grpSpPr>
        <a:xfrm>
          <a:off x="0" y="0"/>
          <a:ext cx="0" cy="0"/>
          <a:chOff x="0" y="0"/>
          <a:chExt cx="0" cy="0"/>
        </a:xfrm>
      </p:grpSpPr>
      <p:sp>
        <p:nvSpPr>
          <p:cNvPr id="38" name="Google Shape;38;p8"/>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8"/>
          <p:cNvSpPr txBox="1"/>
          <p:nvPr>
            <p:ph type="title"/>
          </p:nvPr>
        </p:nvSpPr>
        <p:spPr>
          <a:xfrm>
            <a:off x="490250" y="450150"/>
            <a:ext cx="5878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9"/>
          <p:cNvSpPr/>
          <p:nvPr/>
        </p:nvSpPr>
        <p:spPr>
          <a:xfrm>
            <a:off x="4572000" y="-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 name="Google Shape;43;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4" name="Google Shape;44;p9"/>
          <p:cNvSpPr txBox="1"/>
          <p:nvPr>
            <p:ph type="title"/>
          </p:nvPr>
        </p:nvSpPr>
        <p:spPr>
          <a:xfrm>
            <a:off x="265500" y="929275"/>
            <a:ext cx="4045200" cy="1786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2"/>
              </a:buClr>
              <a:buSzPts val="4200"/>
              <a:buNone/>
              <a:defRPr>
                <a:solidFill>
                  <a:schemeClr val="lt2"/>
                </a:solidFill>
              </a:defRPr>
            </a:lvl1pPr>
            <a:lvl2pPr lvl="1" algn="ctr">
              <a:spcBef>
                <a:spcPts val="0"/>
              </a:spcBef>
              <a:spcAft>
                <a:spcPts val="0"/>
              </a:spcAft>
              <a:buClr>
                <a:schemeClr val="lt2"/>
              </a:buClr>
              <a:buSzPts val="4200"/>
              <a:buNone/>
              <a:defRPr>
                <a:solidFill>
                  <a:schemeClr val="lt2"/>
                </a:solidFill>
              </a:defRPr>
            </a:lvl2pPr>
            <a:lvl3pPr lvl="2" algn="ctr">
              <a:spcBef>
                <a:spcPts val="0"/>
              </a:spcBef>
              <a:spcAft>
                <a:spcPts val="0"/>
              </a:spcAft>
              <a:buClr>
                <a:schemeClr val="lt2"/>
              </a:buClr>
              <a:buSzPts val="4200"/>
              <a:buNone/>
              <a:defRPr>
                <a:solidFill>
                  <a:schemeClr val="lt2"/>
                </a:solidFill>
              </a:defRPr>
            </a:lvl3pPr>
            <a:lvl4pPr lvl="3" algn="ctr">
              <a:spcBef>
                <a:spcPts val="0"/>
              </a:spcBef>
              <a:spcAft>
                <a:spcPts val="0"/>
              </a:spcAft>
              <a:buClr>
                <a:schemeClr val="lt2"/>
              </a:buClr>
              <a:buSzPts val="4200"/>
              <a:buNone/>
              <a:defRPr>
                <a:solidFill>
                  <a:schemeClr val="lt2"/>
                </a:solidFill>
              </a:defRPr>
            </a:lvl4pPr>
            <a:lvl5pPr lvl="4" algn="ctr">
              <a:spcBef>
                <a:spcPts val="0"/>
              </a:spcBef>
              <a:spcAft>
                <a:spcPts val="0"/>
              </a:spcAft>
              <a:buClr>
                <a:schemeClr val="lt2"/>
              </a:buClr>
              <a:buSzPts val="4200"/>
              <a:buNone/>
              <a:defRPr>
                <a:solidFill>
                  <a:schemeClr val="lt2"/>
                </a:solidFill>
              </a:defRPr>
            </a:lvl5pPr>
            <a:lvl6pPr lvl="5" algn="ctr">
              <a:spcBef>
                <a:spcPts val="0"/>
              </a:spcBef>
              <a:spcAft>
                <a:spcPts val="0"/>
              </a:spcAft>
              <a:buClr>
                <a:schemeClr val="lt2"/>
              </a:buClr>
              <a:buSzPts val="4200"/>
              <a:buNone/>
              <a:defRPr>
                <a:solidFill>
                  <a:schemeClr val="lt2"/>
                </a:solidFill>
              </a:defRPr>
            </a:lvl6pPr>
            <a:lvl7pPr lvl="6" algn="ctr">
              <a:spcBef>
                <a:spcPts val="0"/>
              </a:spcBef>
              <a:spcAft>
                <a:spcPts val="0"/>
              </a:spcAft>
              <a:buClr>
                <a:schemeClr val="lt2"/>
              </a:buClr>
              <a:buSzPts val="4200"/>
              <a:buNone/>
              <a:defRPr>
                <a:solidFill>
                  <a:schemeClr val="lt2"/>
                </a:solidFill>
              </a:defRPr>
            </a:lvl7pPr>
            <a:lvl8pPr lvl="7" algn="ctr">
              <a:spcBef>
                <a:spcPts val="0"/>
              </a:spcBef>
              <a:spcAft>
                <a:spcPts val="0"/>
              </a:spcAft>
              <a:buClr>
                <a:schemeClr val="lt2"/>
              </a:buClr>
              <a:buSzPts val="4200"/>
              <a:buNone/>
              <a:defRPr>
                <a:solidFill>
                  <a:schemeClr val="lt2"/>
                </a:solidFill>
              </a:defRPr>
            </a:lvl8pPr>
            <a:lvl9pPr lvl="8" algn="ctr">
              <a:spcBef>
                <a:spcPts val="0"/>
              </a:spcBef>
              <a:spcAft>
                <a:spcPts val="0"/>
              </a:spcAft>
              <a:buClr>
                <a:schemeClr val="lt2"/>
              </a:buClr>
              <a:buSzPts val="4200"/>
              <a:buNone/>
              <a:defRPr>
                <a:solidFill>
                  <a:schemeClr val="lt2"/>
                </a:solidFill>
              </a:defRPr>
            </a:lvl9pPr>
          </a:lstStyle>
          <a:p/>
        </p:txBody>
      </p:sp>
      <p:sp>
        <p:nvSpPr>
          <p:cNvPr id="45" name="Google Shape;45;p9"/>
          <p:cNvSpPr txBox="1"/>
          <p:nvPr>
            <p:ph idx="1" type="subTitle"/>
          </p:nvPr>
        </p:nvSpPr>
        <p:spPr>
          <a:xfrm>
            <a:off x="265500" y="2769001"/>
            <a:ext cx="4045200" cy="1574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Font typeface="Economica"/>
              <a:buNone/>
              <a:defRPr sz="2400">
                <a:latin typeface="Economica"/>
                <a:ea typeface="Economica"/>
                <a:cs typeface="Economica"/>
                <a:sym typeface="Economica"/>
              </a:defRPr>
            </a:lvl1pPr>
            <a:lvl2pPr lvl="1" algn="ctr">
              <a:lnSpc>
                <a:spcPct val="100000"/>
              </a:lnSpc>
              <a:spcBef>
                <a:spcPts val="0"/>
              </a:spcBef>
              <a:spcAft>
                <a:spcPts val="0"/>
              </a:spcAft>
              <a:buSzPts val="2400"/>
              <a:buFont typeface="Economica"/>
              <a:buNone/>
              <a:defRPr sz="2400">
                <a:latin typeface="Economica"/>
                <a:ea typeface="Economica"/>
                <a:cs typeface="Economica"/>
                <a:sym typeface="Economica"/>
              </a:defRPr>
            </a:lvl2pPr>
            <a:lvl3pPr lvl="2" algn="ctr">
              <a:lnSpc>
                <a:spcPct val="100000"/>
              </a:lnSpc>
              <a:spcBef>
                <a:spcPts val="0"/>
              </a:spcBef>
              <a:spcAft>
                <a:spcPts val="0"/>
              </a:spcAft>
              <a:buSzPts val="2400"/>
              <a:buFont typeface="Economica"/>
              <a:buNone/>
              <a:defRPr sz="2400">
                <a:latin typeface="Economica"/>
                <a:ea typeface="Economica"/>
                <a:cs typeface="Economica"/>
                <a:sym typeface="Economica"/>
              </a:defRPr>
            </a:lvl3pPr>
            <a:lvl4pPr lvl="3" algn="ctr">
              <a:lnSpc>
                <a:spcPct val="100000"/>
              </a:lnSpc>
              <a:spcBef>
                <a:spcPts val="0"/>
              </a:spcBef>
              <a:spcAft>
                <a:spcPts val="0"/>
              </a:spcAft>
              <a:buSzPts val="2400"/>
              <a:buFont typeface="Economica"/>
              <a:buNone/>
              <a:defRPr sz="2400">
                <a:latin typeface="Economica"/>
                <a:ea typeface="Economica"/>
                <a:cs typeface="Economica"/>
                <a:sym typeface="Economica"/>
              </a:defRPr>
            </a:lvl4pPr>
            <a:lvl5pPr lvl="4" algn="ctr">
              <a:lnSpc>
                <a:spcPct val="100000"/>
              </a:lnSpc>
              <a:spcBef>
                <a:spcPts val="0"/>
              </a:spcBef>
              <a:spcAft>
                <a:spcPts val="0"/>
              </a:spcAft>
              <a:buSzPts val="2400"/>
              <a:buFont typeface="Economica"/>
              <a:buNone/>
              <a:defRPr sz="2400">
                <a:latin typeface="Economica"/>
                <a:ea typeface="Economica"/>
                <a:cs typeface="Economica"/>
                <a:sym typeface="Economica"/>
              </a:defRPr>
            </a:lvl5pPr>
            <a:lvl6pPr lvl="5" algn="ctr">
              <a:lnSpc>
                <a:spcPct val="100000"/>
              </a:lnSpc>
              <a:spcBef>
                <a:spcPts val="0"/>
              </a:spcBef>
              <a:spcAft>
                <a:spcPts val="0"/>
              </a:spcAft>
              <a:buSzPts val="2400"/>
              <a:buFont typeface="Economica"/>
              <a:buNone/>
              <a:defRPr sz="2400">
                <a:latin typeface="Economica"/>
                <a:ea typeface="Economica"/>
                <a:cs typeface="Economica"/>
                <a:sym typeface="Economica"/>
              </a:defRPr>
            </a:lvl6pPr>
            <a:lvl7pPr lvl="6" algn="ctr">
              <a:lnSpc>
                <a:spcPct val="100000"/>
              </a:lnSpc>
              <a:spcBef>
                <a:spcPts val="0"/>
              </a:spcBef>
              <a:spcAft>
                <a:spcPts val="0"/>
              </a:spcAft>
              <a:buSzPts val="2400"/>
              <a:buFont typeface="Economica"/>
              <a:buNone/>
              <a:defRPr sz="2400">
                <a:latin typeface="Economica"/>
                <a:ea typeface="Economica"/>
                <a:cs typeface="Economica"/>
                <a:sym typeface="Economica"/>
              </a:defRPr>
            </a:lvl7pPr>
            <a:lvl8pPr lvl="7" algn="ctr">
              <a:lnSpc>
                <a:spcPct val="100000"/>
              </a:lnSpc>
              <a:spcBef>
                <a:spcPts val="0"/>
              </a:spcBef>
              <a:spcAft>
                <a:spcPts val="0"/>
              </a:spcAft>
              <a:buSzPts val="2400"/>
              <a:buFont typeface="Economica"/>
              <a:buNone/>
              <a:defRPr sz="2400">
                <a:latin typeface="Economica"/>
                <a:ea typeface="Economica"/>
                <a:cs typeface="Economica"/>
                <a:sym typeface="Economica"/>
              </a:defRPr>
            </a:lvl8pPr>
            <a:lvl9pPr lvl="8" algn="ctr">
              <a:lnSpc>
                <a:spcPct val="100000"/>
              </a:lnSpc>
              <a:spcBef>
                <a:spcPts val="0"/>
              </a:spcBef>
              <a:spcAft>
                <a:spcPts val="0"/>
              </a:spcAft>
              <a:buSzPts val="2400"/>
              <a:buFont typeface="Economica"/>
              <a:buNone/>
              <a:defRPr sz="2400">
                <a:latin typeface="Economica"/>
                <a:ea typeface="Economica"/>
                <a:cs typeface="Economica"/>
                <a:sym typeface="Economica"/>
              </a:defRPr>
            </a:lvl9pPr>
          </a:lstStyle>
          <a:p/>
        </p:txBody>
      </p:sp>
      <p:sp>
        <p:nvSpPr>
          <p:cNvPr id="46" name="Google Shape;46;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10"/>
          <p:cNvSpPr txBox="1"/>
          <p:nvPr>
            <p:ph idx="1" type="body"/>
          </p:nvPr>
        </p:nvSpPr>
        <p:spPr>
          <a:xfrm>
            <a:off x="319500" y="42189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400"/>
              <a:buFont typeface="Economica"/>
              <a:buNone/>
              <a:defRPr sz="2400">
                <a:latin typeface="Economica"/>
                <a:ea typeface="Economica"/>
                <a:cs typeface="Economica"/>
                <a:sym typeface="Economica"/>
              </a:defRPr>
            </a:lvl1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1" name="Shape 51"/>
        <p:cNvGrpSpPr/>
        <p:nvPr/>
      </p:nvGrpSpPr>
      <p:grpSpPr>
        <a:xfrm>
          <a:off x="0" y="0"/>
          <a:ext cx="0" cy="0"/>
          <a:chOff x="0" y="0"/>
          <a:chExt cx="0" cy="0"/>
        </a:xfrm>
      </p:grpSpPr>
      <p:sp>
        <p:nvSpPr>
          <p:cNvPr id="52" name="Google Shape;52;p11"/>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1"/>
          <p:cNvSpPr txBox="1"/>
          <p:nvPr>
            <p:ph hasCustomPrompt="1" type="title"/>
          </p:nvPr>
        </p:nvSpPr>
        <p:spPr>
          <a:xfrm>
            <a:off x="311700" y="957125"/>
            <a:ext cx="8520600" cy="21288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2"/>
              </a:buClr>
              <a:buSzPts val="16000"/>
              <a:buNone/>
              <a:defRPr sz="16000">
                <a:solidFill>
                  <a:schemeClr val="lt2"/>
                </a:solidFill>
              </a:defRPr>
            </a:lvl1pPr>
            <a:lvl2pPr lvl="1" algn="ctr">
              <a:spcBef>
                <a:spcPts val="0"/>
              </a:spcBef>
              <a:spcAft>
                <a:spcPts val="0"/>
              </a:spcAft>
              <a:buClr>
                <a:schemeClr val="lt2"/>
              </a:buClr>
              <a:buSzPts val="16000"/>
              <a:buNone/>
              <a:defRPr sz="16000">
                <a:solidFill>
                  <a:schemeClr val="lt2"/>
                </a:solidFill>
              </a:defRPr>
            </a:lvl2pPr>
            <a:lvl3pPr lvl="2" algn="ctr">
              <a:spcBef>
                <a:spcPts val="0"/>
              </a:spcBef>
              <a:spcAft>
                <a:spcPts val="0"/>
              </a:spcAft>
              <a:buClr>
                <a:schemeClr val="lt2"/>
              </a:buClr>
              <a:buSzPts val="16000"/>
              <a:buNone/>
              <a:defRPr sz="16000">
                <a:solidFill>
                  <a:schemeClr val="lt2"/>
                </a:solidFill>
              </a:defRPr>
            </a:lvl3pPr>
            <a:lvl4pPr lvl="3" algn="ctr">
              <a:spcBef>
                <a:spcPts val="0"/>
              </a:spcBef>
              <a:spcAft>
                <a:spcPts val="0"/>
              </a:spcAft>
              <a:buClr>
                <a:schemeClr val="lt2"/>
              </a:buClr>
              <a:buSzPts val="16000"/>
              <a:buNone/>
              <a:defRPr sz="16000">
                <a:solidFill>
                  <a:schemeClr val="lt2"/>
                </a:solidFill>
              </a:defRPr>
            </a:lvl4pPr>
            <a:lvl5pPr lvl="4" algn="ctr">
              <a:spcBef>
                <a:spcPts val="0"/>
              </a:spcBef>
              <a:spcAft>
                <a:spcPts val="0"/>
              </a:spcAft>
              <a:buClr>
                <a:schemeClr val="lt2"/>
              </a:buClr>
              <a:buSzPts val="16000"/>
              <a:buNone/>
              <a:defRPr sz="16000">
                <a:solidFill>
                  <a:schemeClr val="lt2"/>
                </a:solidFill>
              </a:defRPr>
            </a:lvl5pPr>
            <a:lvl6pPr lvl="5" algn="ctr">
              <a:spcBef>
                <a:spcPts val="0"/>
              </a:spcBef>
              <a:spcAft>
                <a:spcPts val="0"/>
              </a:spcAft>
              <a:buClr>
                <a:schemeClr val="lt2"/>
              </a:buClr>
              <a:buSzPts val="16000"/>
              <a:buNone/>
              <a:defRPr sz="16000">
                <a:solidFill>
                  <a:schemeClr val="lt2"/>
                </a:solidFill>
              </a:defRPr>
            </a:lvl6pPr>
            <a:lvl7pPr lvl="6" algn="ctr">
              <a:spcBef>
                <a:spcPts val="0"/>
              </a:spcBef>
              <a:spcAft>
                <a:spcPts val="0"/>
              </a:spcAft>
              <a:buClr>
                <a:schemeClr val="lt2"/>
              </a:buClr>
              <a:buSzPts val="16000"/>
              <a:buNone/>
              <a:defRPr sz="16000">
                <a:solidFill>
                  <a:schemeClr val="lt2"/>
                </a:solidFill>
              </a:defRPr>
            </a:lvl7pPr>
            <a:lvl8pPr lvl="7" algn="ctr">
              <a:spcBef>
                <a:spcPts val="0"/>
              </a:spcBef>
              <a:spcAft>
                <a:spcPts val="0"/>
              </a:spcAft>
              <a:buClr>
                <a:schemeClr val="lt2"/>
              </a:buClr>
              <a:buSzPts val="16000"/>
              <a:buNone/>
              <a:defRPr sz="16000">
                <a:solidFill>
                  <a:schemeClr val="lt2"/>
                </a:solidFill>
              </a:defRPr>
            </a:lvl8pPr>
            <a:lvl9pPr lvl="8" algn="ctr">
              <a:spcBef>
                <a:spcPts val="0"/>
              </a:spcBef>
              <a:spcAft>
                <a:spcPts val="0"/>
              </a:spcAft>
              <a:buClr>
                <a:schemeClr val="lt2"/>
              </a:buClr>
              <a:buSzPts val="16000"/>
              <a:buNone/>
              <a:defRPr sz="16000">
                <a:solidFill>
                  <a:schemeClr val="lt2"/>
                </a:solidFill>
              </a:defRPr>
            </a:lvl9pPr>
          </a:lstStyle>
          <a:p>
            <a:r>
              <a:t>xx%</a:t>
            </a:r>
          </a:p>
        </p:txBody>
      </p:sp>
      <p:sp>
        <p:nvSpPr>
          <p:cNvPr id="54" name="Google Shape;54;p11"/>
          <p:cNvSpPr txBox="1"/>
          <p:nvPr>
            <p:ph idx="1" type="body"/>
          </p:nvPr>
        </p:nvSpPr>
        <p:spPr>
          <a:xfrm>
            <a:off x="311700" y="316200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lux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15925"/>
            <a:ext cx="8520600" cy="8313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1pPr>
            <a:lvl2pPr lvl="1">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2pPr>
            <a:lvl3pPr lvl="2">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3pPr>
            <a:lvl4pPr lvl="3">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4pPr>
            <a:lvl5pPr lvl="4">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5pPr>
            <a:lvl6pPr lvl="5">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6pPr>
            <a:lvl7pPr lvl="6">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7pPr>
            <a:lvl8pPr lvl="7">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8pPr>
            <a:lvl9pPr lvl="8">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9pPr>
          </a:lstStyle>
          <a:p/>
        </p:txBody>
      </p:sp>
      <p:sp>
        <p:nvSpPr>
          <p:cNvPr id="7" name="Google Shape;7;p1"/>
          <p:cNvSpPr txBox="1"/>
          <p:nvPr>
            <p:ph idx="1" type="body"/>
          </p:nvPr>
        </p:nvSpPr>
        <p:spPr>
          <a:xfrm>
            <a:off x="311700" y="1225225"/>
            <a:ext cx="8520600" cy="3354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indent="-317500" lvl="1" marL="9144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indent="-317500" lvl="2" marL="13716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indent="-317500" lvl="3" marL="18288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indent="-317500" lvl="4" marL="22860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indent="-317500" lvl="5" marL="27432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indent="-317500" lvl="6" marL="32004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indent="-317500" lvl="7" marL="36576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indent="-317500" lvl="8" marL="41148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Economica"/>
                <a:ea typeface="Economica"/>
                <a:cs typeface="Economica"/>
                <a:sym typeface="Economica"/>
              </a:defRPr>
            </a:lvl1pPr>
            <a:lvl2pPr lvl="1" algn="r">
              <a:buNone/>
              <a:defRPr sz="1000">
                <a:solidFill>
                  <a:schemeClr val="dk1"/>
                </a:solidFill>
                <a:latin typeface="Economica"/>
                <a:ea typeface="Economica"/>
                <a:cs typeface="Economica"/>
                <a:sym typeface="Economica"/>
              </a:defRPr>
            </a:lvl2pPr>
            <a:lvl3pPr lvl="2" algn="r">
              <a:buNone/>
              <a:defRPr sz="1000">
                <a:solidFill>
                  <a:schemeClr val="dk1"/>
                </a:solidFill>
                <a:latin typeface="Economica"/>
                <a:ea typeface="Economica"/>
                <a:cs typeface="Economica"/>
                <a:sym typeface="Economica"/>
              </a:defRPr>
            </a:lvl3pPr>
            <a:lvl4pPr lvl="3" algn="r">
              <a:buNone/>
              <a:defRPr sz="1000">
                <a:solidFill>
                  <a:schemeClr val="dk1"/>
                </a:solidFill>
                <a:latin typeface="Economica"/>
                <a:ea typeface="Economica"/>
                <a:cs typeface="Economica"/>
                <a:sym typeface="Economica"/>
              </a:defRPr>
            </a:lvl4pPr>
            <a:lvl5pPr lvl="4" algn="r">
              <a:buNone/>
              <a:defRPr sz="1000">
                <a:solidFill>
                  <a:schemeClr val="dk1"/>
                </a:solidFill>
                <a:latin typeface="Economica"/>
                <a:ea typeface="Economica"/>
                <a:cs typeface="Economica"/>
                <a:sym typeface="Economica"/>
              </a:defRPr>
            </a:lvl5pPr>
            <a:lvl6pPr lvl="5" algn="r">
              <a:buNone/>
              <a:defRPr sz="1000">
                <a:solidFill>
                  <a:schemeClr val="dk1"/>
                </a:solidFill>
                <a:latin typeface="Economica"/>
                <a:ea typeface="Economica"/>
                <a:cs typeface="Economica"/>
                <a:sym typeface="Economica"/>
              </a:defRPr>
            </a:lvl6pPr>
            <a:lvl7pPr lvl="6" algn="r">
              <a:buNone/>
              <a:defRPr sz="1000">
                <a:solidFill>
                  <a:schemeClr val="dk1"/>
                </a:solidFill>
                <a:latin typeface="Economica"/>
                <a:ea typeface="Economica"/>
                <a:cs typeface="Economica"/>
                <a:sym typeface="Economica"/>
              </a:defRPr>
            </a:lvl7pPr>
            <a:lvl8pPr lvl="7" algn="r">
              <a:buNone/>
              <a:defRPr sz="1000">
                <a:solidFill>
                  <a:schemeClr val="dk1"/>
                </a:solidFill>
                <a:latin typeface="Economica"/>
                <a:ea typeface="Economica"/>
                <a:cs typeface="Economica"/>
                <a:sym typeface="Economica"/>
              </a:defRPr>
            </a:lvl8pPr>
            <a:lvl9pPr lvl="8" algn="r">
              <a:buNone/>
              <a:defRPr sz="1000">
                <a:solidFill>
                  <a:schemeClr val="dk1"/>
                </a:solidFill>
                <a:latin typeface="Economica"/>
                <a:ea typeface="Economica"/>
                <a:cs typeface="Economica"/>
                <a:sym typeface="Economic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jpg"/><Relationship Id="rId4"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3"/>
          <p:cNvSpPr txBox="1"/>
          <p:nvPr>
            <p:ph type="ctrTitle"/>
          </p:nvPr>
        </p:nvSpPr>
        <p:spPr>
          <a:xfrm>
            <a:off x="3044700" y="1444255"/>
            <a:ext cx="3054600" cy="15372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Hip</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4"/>
          <p:cNvSpPr txBox="1"/>
          <p:nvPr>
            <p:ph idx="1" type="body"/>
          </p:nvPr>
        </p:nvSpPr>
        <p:spPr>
          <a:xfrm>
            <a:off x="943575" y="1681744"/>
            <a:ext cx="3230100" cy="1904100"/>
          </a:xfrm>
          <a:prstGeom prst="rect">
            <a:avLst/>
          </a:prstGeom>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0"/>
              </a:spcAft>
              <a:buNone/>
            </a:pPr>
            <a:r>
              <a:rPr lang="en" sz="1600">
                <a:solidFill>
                  <a:schemeClr val="dk1"/>
                </a:solidFill>
                <a:latin typeface="Calibri"/>
                <a:ea typeface="Calibri"/>
                <a:cs typeface="Calibri"/>
                <a:sym typeface="Calibri"/>
              </a:rPr>
              <a:t>The hip is designed to operate under loads that exceed 3 times the normal body weight. In order to balance the wide ROM allowed at the joint with the forces placed upon it, it is controlled by muscles of enormous power and coordination.</a:t>
            </a:r>
            <a:endParaRPr sz="2200"/>
          </a:p>
        </p:txBody>
      </p:sp>
      <p:pic>
        <p:nvPicPr>
          <p:cNvPr descr="Single leg balance.jpg" id="68" name="Google Shape;68;p14"/>
          <p:cNvPicPr preferRelativeResize="0"/>
          <p:nvPr/>
        </p:nvPicPr>
        <p:blipFill>
          <a:blip r:embed="rId3">
            <a:alphaModFix/>
          </a:blip>
          <a:stretch>
            <a:fillRect/>
          </a:stretch>
        </p:blipFill>
        <p:spPr>
          <a:xfrm>
            <a:off x="4572000" y="1352138"/>
            <a:ext cx="3665500" cy="24392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5"/>
          <p:cNvSpPr txBox="1"/>
          <p:nvPr>
            <p:ph idx="1" type="body"/>
          </p:nvPr>
        </p:nvSpPr>
        <p:spPr>
          <a:xfrm>
            <a:off x="4940850" y="894750"/>
            <a:ext cx="3509100" cy="3354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1600">
                <a:latin typeface="Calibri"/>
                <a:ea typeface="Calibri"/>
                <a:cs typeface="Calibri"/>
                <a:sym typeface="Calibri"/>
              </a:rPr>
              <a:t>The largest forces at the hip joint are those resulting from muscular contraction. Consider the muscles required to stand on one leg: Gluteus medius and minimus, TFL, superior portions of Gluteus maximus, as well as passive tensions in the fascia latae and ITB. All of these contract in order to prevent the dropping of the contralateral side of the pelvis. This action produces a compressive force of up to 3-4 times the body weight, and an even greater force when walking or running.</a:t>
            </a:r>
            <a:endParaRPr sz="1600">
              <a:latin typeface="Calibri"/>
              <a:ea typeface="Calibri"/>
              <a:cs typeface="Calibri"/>
              <a:sym typeface="Calibri"/>
            </a:endParaRPr>
          </a:p>
          <a:p>
            <a:pPr indent="0" lvl="0" marL="0" rtl="0" algn="l">
              <a:spcBef>
                <a:spcPts val="0"/>
              </a:spcBef>
              <a:spcAft>
                <a:spcPts val="1200"/>
              </a:spcAft>
              <a:buNone/>
            </a:pPr>
            <a:r>
              <a:t/>
            </a:r>
            <a:endParaRPr sz="2200"/>
          </a:p>
        </p:txBody>
      </p:sp>
      <p:pic>
        <p:nvPicPr>
          <p:cNvPr descr="Single.jpg" id="74" name="Google Shape;74;p15"/>
          <p:cNvPicPr preferRelativeResize="0"/>
          <p:nvPr/>
        </p:nvPicPr>
        <p:blipFill>
          <a:blip r:embed="rId3">
            <a:alphaModFix/>
          </a:blip>
          <a:stretch>
            <a:fillRect/>
          </a:stretch>
        </p:blipFill>
        <p:spPr>
          <a:xfrm>
            <a:off x="754925" y="787350"/>
            <a:ext cx="3756650" cy="37566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6"/>
          <p:cNvSpPr txBox="1"/>
          <p:nvPr>
            <p:ph idx="1" type="body"/>
          </p:nvPr>
        </p:nvSpPr>
        <p:spPr>
          <a:xfrm>
            <a:off x="311700" y="1210525"/>
            <a:ext cx="8520600" cy="33540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Clr>
                <a:schemeClr val="dk1"/>
              </a:buClr>
              <a:buSzPts val="1100"/>
              <a:buFont typeface="Arial"/>
              <a:buNone/>
            </a:pPr>
            <a:r>
              <a:rPr lang="en" sz="2000">
                <a:latin typeface="Calibri"/>
                <a:ea typeface="Calibri"/>
                <a:cs typeface="Calibri"/>
                <a:sym typeface="Calibri"/>
              </a:rPr>
              <a:t>There are several mechanisms that aid the body in managing the forces around the hip joint. Passive mechanisms may include bone or cartilage deformation while active mechanisms are neuromuscular and affect joint motion and muscle lengthening under tension. Joint motion includes knee flexion, foot pronation, internal rotation of the hip and adduction of the hip during heel strike. Contraction of the global stabilizers and mobilizers absorb the load and stabilize all the joints in the lower extremity. These mechanisms allow for optimal control of joint function.</a:t>
            </a:r>
            <a:endParaRPr sz="26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7"/>
          <p:cNvSpPr txBox="1"/>
          <p:nvPr>
            <p:ph type="title"/>
          </p:nvPr>
        </p:nvSpPr>
        <p:spPr>
          <a:xfrm>
            <a:off x="773700" y="1806450"/>
            <a:ext cx="7596600" cy="1530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b="1" lang="en" sz="4300">
                <a:latin typeface="Calibri"/>
                <a:ea typeface="Calibri"/>
                <a:cs typeface="Calibri"/>
                <a:sym typeface="Calibri"/>
              </a:rPr>
              <a:t>Hip Conditions</a:t>
            </a:r>
            <a:endParaRPr sz="71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8"/>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Impairment</a:t>
            </a:r>
            <a:r>
              <a:rPr lang="en"/>
              <a:t> patterns of the hip</a:t>
            </a:r>
            <a:endParaRPr/>
          </a:p>
        </p:txBody>
      </p:sp>
      <p:sp>
        <p:nvSpPr>
          <p:cNvPr id="90" name="Google Shape;90;p18"/>
          <p:cNvSpPr txBox="1"/>
          <p:nvPr>
            <p:ph idx="1" type="body"/>
          </p:nvPr>
        </p:nvSpPr>
        <p:spPr>
          <a:xfrm>
            <a:off x="311700" y="1147225"/>
            <a:ext cx="8520600" cy="33540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t/>
            </a:r>
            <a:endParaRPr b="1" sz="1700" u="sng">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700">
                <a:latin typeface="Calibri"/>
                <a:ea typeface="Calibri"/>
                <a:cs typeface="Calibri"/>
                <a:sym typeface="Calibri"/>
              </a:rPr>
              <a:t>Faulty mechanics may arise due to an imbalance in muscle length/strength, resulting in compressive forces on the back, hip and knee joints. Various impairment patterns correlate to overuse pathologies. These pathologies may be seen singularly or in groups and movement dysfunctions may exist alone or as part of a complex combination.</a:t>
            </a:r>
            <a:endParaRPr sz="23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9"/>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Decreased flexibility</a:t>
            </a:r>
            <a:endParaRPr/>
          </a:p>
        </p:txBody>
      </p:sp>
      <p:sp>
        <p:nvSpPr>
          <p:cNvPr id="96" name="Google Shape;96;p19"/>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355600" lvl="0" marL="457200" rtl="0" algn="l">
              <a:lnSpc>
                <a:spcPct val="100000"/>
              </a:lnSpc>
              <a:spcBef>
                <a:spcPts val="0"/>
              </a:spcBef>
              <a:spcAft>
                <a:spcPts val="0"/>
              </a:spcAft>
              <a:buSzPts val="2000"/>
              <a:buFont typeface="Noto Sans Symbols"/>
              <a:buChar char="⮚"/>
            </a:pPr>
            <a:r>
              <a:rPr lang="en" sz="2000">
                <a:latin typeface="Calibri"/>
                <a:ea typeface="Calibri"/>
                <a:cs typeface="Calibri"/>
                <a:sym typeface="Calibri"/>
              </a:rPr>
              <a:t>Hyperlordosis – shortened iliopsoas and rectus femoris, lengthened / weak abdominals and hamstrings</a:t>
            </a:r>
            <a:endParaRPr sz="2000">
              <a:latin typeface="Calibri"/>
              <a:ea typeface="Calibri"/>
              <a:cs typeface="Calibri"/>
              <a:sym typeface="Calibri"/>
            </a:endParaRPr>
          </a:p>
          <a:p>
            <a:pPr indent="-355600" lvl="0" marL="457200" rtl="0" algn="l">
              <a:lnSpc>
                <a:spcPct val="100000"/>
              </a:lnSpc>
              <a:spcBef>
                <a:spcPts val="0"/>
              </a:spcBef>
              <a:spcAft>
                <a:spcPts val="0"/>
              </a:spcAft>
              <a:buSzPts val="2000"/>
              <a:buFont typeface="Noto Sans Symbols"/>
              <a:buChar char="⮚"/>
            </a:pPr>
            <a:r>
              <a:rPr lang="en" sz="2000">
                <a:latin typeface="Calibri"/>
                <a:ea typeface="Calibri"/>
                <a:cs typeface="Calibri"/>
                <a:sym typeface="Calibri"/>
              </a:rPr>
              <a:t>Flat back – Shortened gluteus maximus and hamstrings, lengthened / weak rectus femoris and abdominals</a:t>
            </a:r>
            <a:endParaRPr sz="26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0"/>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Hip clicking</a:t>
            </a:r>
            <a:endParaRPr/>
          </a:p>
        </p:txBody>
      </p:sp>
      <p:sp>
        <p:nvSpPr>
          <p:cNvPr id="102" name="Google Shape;102;p20"/>
          <p:cNvSpPr txBox="1"/>
          <p:nvPr>
            <p:ph idx="1" type="body"/>
          </p:nvPr>
        </p:nvSpPr>
        <p:spPr>
          <a:xfrm>
            <a:off x="311700" y="1225225"/>
            <a:ext cx="8520600" cy="3354000"/>
          </a:xfrm>
          <a:prstGeom prst="rect">
            <a:avLst/>
          </a:prstGeom>
        </p:spPr>
        <p:txBody>
          <a:bodyPr anchorCtr="0" anchor="t" bIns="91425" lIns="91425" spcFirstLastPara="1" rIns="91425" wrap="square" tIns="91425">
            <a:normAutofit fontScale="70000" lnSpcReduction="10000"/>
          </a:bodyPr>
          <a:lstStyle/>
          <a:p>
            <a:pPr indent="0" lvl="0" marL="0" rtl="0" algn="l">
              <a:spcBef>
                <a:spcPts val="0"/>
              </a:spcBef>
              <a:spcAft>
                <a:spcPts val="0"/>
              </a:spcAft>
              <a:buClr>
                <a:schemeClr val="dk1"/>
              </a:buClr>
              <a:buSzPct val="61111"/>
              <a:buFont typeface="Arial"/>
              <a:buNone/>
            </a:pPr>
            <a:r>
              <a:rPr lang="en"/>
              <a:t>Can indicate a weakness or dysfunction in the stabilizers, tendons snapping over joints, tears in the labrum</a:t>
            </a:r>
            <a:endParaRPr/>
          </a:p>
          <a:p>
            <a:pPr indent="0" lvl="0" marL="0" rtl="0" algn="l">
              <a:spcBef>
                <a:spcPts val="1200"/>
              </a:spcBef>
              <a:spcAft>
                <a:spcPts val="0"/>
              </a:spcAft>
              <a:buClr>
                <a:schemeClr val="dk1"/>
              </a:buClr>
              <a:buSzPct val="61111"/>
              <a:buFont typeface="Arial"/>
              <a:buNone/>
            </a:pPr>
            <a:r>
              <a:rPr lang="en"/>
              <a:t>The Plan: Unload (remove gravity), decrease ROM, find neutral and focus on control while maintaining it, make use of short levers first, use proprioceptive tools where possible</a:t>
            </a:r>
            <a:endParaRPr/>
          </a:p>
          <a:p>
            <a:pPr indent="0" lvl="0" marL="0" rtl="0" algn="l">
              <a:spcBef>
                <a:spcPts val="1200"/>
              </a:spcBef>
              <a:spcAft>
                <a:spcPts val="0"/>
              </a:spcAft>
              <a:buClr>
                <a:schemeClr val="dk1"/>
              </a:buClr>
              <a:buSzPct val="61111"/>
              <a:buFont typeface="Arial"/>
              <a:buNone/>
            </a:pPr>
            <a:r>
              <a:rPr lang="en"/>
              <a:t>Exercise Examples: Bend and Stretch with band, One Leg Circle with band (shorten the lever by bending the knee), hip flexor stretch, quadriceps stretch</a:t>
            </a:r>
            <a:endParaRPr/>
          </a:p>
          <a:p>
            <a:pPr indent="0" lvl="0" marL="0" rtl="0" algn="l">
              <a:spcBef>
                <a:spcPts val="1200"/>
              </a:spcBef>
              <a:spcAft>
                <a:spcPts val="0"/>
              </a:spcAft>
              <a:buClr>
                <a:schemeClr val="dk1"/>
              </a:buClr>
              <a:buSzPct val="61111"/>
              <a:buFont typeface="Arial"/>
              <a:buNone/>
            </a:pPr>
            <a:r>
              <a:rPr lang="en"/>
              <a:t>Patellofemoral pain</a:t>
            </a:r>
            <a:endParaRPr/>
          </a:p>
          <a:p>
            <a:pPr indent="0" lvl="0" marL="0" rtl="0" algn="l">
              <a:spcBef>
                <a:spcPts val="1200"/>
              </a:spcBef>
              <a:spcAft>
                <a:spcPts val="0"/>
              </a:spcAft>
              <a:buClr>
                <a:schemeClr val="dk1"/>
              </a:buClr>
              <a:buSzPct val="61111"/>
              <a:buFont typeface="Arial"/>
              <a:buNone/>
            </a:pPr>
            <a:r>
              <a:rPr lang="en"/>
              <a:t>Is associated with weak gluteus medius and minimus.</a:t>
            </a:r>
            <a:endParaRPr/>
          </a:p>
          <a:p>
            <a:pPr indent="0" lvl="0" marL="0" rtl="0" algn="l">
              <a:spcBef>
                <a:spcPts val="1200"/>
              </a:spcBef>
              <a:spcAft>
                <a:spcPts val="0"/>
              </a:spcAft>
              <a:buClr>
                <a:schemeClr val="dk1"/>
              </a:buClr>
              <a:buSzPct val="61111"/>
              <a:buFont typeface="Arial"/>
              <a:buNone/>
            </a:pPr>
            <a:r>
              <a:t/>
            </a:r>
            <a:endParaRPr/>
          </a:p>
          <a:p>
            <a:pPr indent="0" lvl="0" marL="0" rtl="0" algn="l">
              <a:spcBef>
                <a:spcPts val="1200"/>
              </a:spcBef>
              <a:spcAft>
                <a:spcPts val="0"/>
              </a:spcAft>
              <a:buClr>
                <a:schemeClr val="dk1"/>
              </a:buClr>
              <a:buSzPct val="61111"/>
              <a:buFont typeface="Arial"/>
              <a:buNone/>
            </a:pPr>
            <a:r>
              <a:rPr lang="en"/>
              <a:t>Piriformis syndrome</a:t>
            </a:r>
            <a:endParaRPr/>
          </a:p>
          <a:p>
            <a:pPr indent="0" lvl="0" marL="0" rtl="0" algn="l">
              <a:spcBef>
                <a:spcPts val="1200"/>
              </a:spcBef>
              <a:spcAft>
                <a:spcPts val="1200"/>
              </a:spcAft>
              <a:buNone/>
            </a:pPr>
            <a:r>
              <a:rPr lang="en"/>
              <a:t>Is associated with weak hip abductors and extensors.</a:t>
            </a:r>
            <a:endParaRPr/>
          </a:p>
        </p:txBody>
      </p:sp>
      <p:pic>
        <p:nvPicPr>
          <p:cNvPr descr="band and stretch.jpg" id="103" name="Google Shape;103;p20"/>
          <p:cNvPicPr preferRelativeResize="0"/>
          <p:nvPr/>
        </p:nvPicPr>
        <p:blipFill>
          <a:blip r:embed="rId3">
            <a:alphaModFix/>
          </a:blip>
          <a:stretch>
            <a:fillRect/>
          </a:stretch>
        </p:blipFill>
        <p:spPr>
          <a:xfrm>
            <a:off x="6241500" y="2827300"/>
            <a:ext cx="2590800" cy="1943100"/>
          </a:xfrm>
          <a:prstGeom prst="rect">
            <a:avLst/>
          </a:prstGeom>
          <a:noFill/>
          <a:ln>
            <a:noFill/>
          </a:ln>
        </p:spPr>
      </p:pic>
      <p:pic>
        <p:nvPicPr>
          <p:cNvPr descr="One leg circle.jpg" id="104" name="Google Shape;104;p20"/>
          <p:cNvPicPr preferRelativeResize="0"/>
          <p:nvPr/>
        </p:nvPicPr>
        <p:blipFill>
          <a:blip r:embed="rId4">
            <a:alphaModFix/>
          </a:blip>
          <a:stretch>
            <a:fillRect/>
          </a:stretch>
        </p:blipFill>
        <p:spPr>
          <a:xfrm>
            <a:off x="4708900" y="2817775"/>
            <a:ext cx="1304925" cy="19621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1"/>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Osteoarthritis </a:t>
            </a:r>
            <a:endParaRPr/>
          </a:p>
        </p:txBody>
      </p:sp>
      <p:sp>
        <p:nvSpPr>
          <p:cNvPr id="110" name="Google Shape;110;p21"/>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b="1" lang="en" sz="1200">
                <a:latin typeface="Calibri"/>
                <a:ea typeface="Calibri"/>
                <a:cs typeface="Calibri"/>
                <a:sym typeface="Calibri"/>
              </a:rPr>
              <a:t>Space in the hip joint has decreased</a:t>
            </a:r>
            <a:endParaRPr b="1" sz="1200">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b="1" lang="en" sz="1200">
                <a:latin typeface="Calibri"/>
                <a:ea typeface="Calibri"/>
                <a:cs typeface="Calibri"/>
                <a:sym typeface="Calibri"/>
              </a:rPr>
              <a:t>Joint has degenerated, as well as surrounding tissue</a:t>
            </a:r>
            <a:endParaRPr b="1" sz="1200">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b="1" lang="en" sz="1200">
                <a:latin typeface="Calibri"/>
                <a:ea typeface="Calibri"/>
                <a:cs typeface="Calibri"/>
                <a:sym typeface="Calibri"/>
              </a:rPr>
              <a:t>ROM limited, particularly flexion</a:t>
            </a:r>
            <a:endParaRPr b="1" sz="1200">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b="1" lang="en" sz="1200">
                <a:latin typeface="Calibri"/>
                <a:ea typeface="Calibri"/>
                <a:cs typeface="Calibri"/>
                <a:sym typeface="Calibri"/>
              </a:rPr>
              <a:t>Deep hip and groin pain, pain down inner thigh and into medial knee</a:t>
            </a:r>
            <a:endParaRPr b="1" sz="1200">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b="1" lang="en" sz="1200">
                <a:latin typeface="Calibri"/>
                <a:ea typeface="Calibri"/>
                <a:cs typeface="Calibri"/>
                <a:sym typeface="Calibri"/>
              </a:rPr>
              <a:t>Pain increases after weightbearing</a:t>
            </a:r>
            <a:endParaRPr b="1" sz="1200">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b="1" lang="en" sz="1200">
                <a:latin typeface="Calibri"/>
                <a:ea typeface="Calibri"/>
                <a:cs typeface="Calibri"/>
                <a:sym typeface="Calibri"/>
              </a:rPr>
              <a:t>May result in hip replacement surgery</a:t>
            </a:r>
            <a:endParaRPr b="1" sz="1200">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b="1" lang="en" sz="1200">
                <a:latin typeface="Calibri"/>
                <a:ea typeface="Calibri"/>
                <a:cs typeface="Calibri"/>
                <a:sym typeface="Calibri"/>
              </a:rPr>
              <a:t>The Plan: avoid compression of the joint, focus on neutral, work in a mid-range. Increase length of warm-up and work to improve biomechanics.</a:t>
            </a:r>
            <a:endParaRPr b="1" sz="1200">
              <a:latin typeface="Calibri"/>
              <a:ea typeface="Calibri"/>
              <a:cs typeface="Calibri"/>
              <a:sym typeface="Calibri"/>
            </a:endParaRPr>
          </a:p>
          <a:p>
            <a:pPr indent="0" lvl="0" marL="0" rtl="0" algn="l">
              <a:spcBef>
                <a:spcPts val="1200"/>
              </a:spcBef>
              <a:spcAft>
                <a:spcPts val="1200"/>
              </a:spcAft>
              <a:buNone/>
            </a:pPr>
            <a:r>
              <a:rPr b="1" lang="en" sz="1200">
                <a:latin typeface="Calibri"/>
                <a:ea typeface="Calibri"/>
                <a:cs typeface="Calibri"/>
                <a:sym typeface="Calibri"/>
              </a:rPr>
              <a:t>Exercise Examples: Begin with AROM exercises, bridging, hip extension standing, gentle fascial movements like Tai Chi, gentle glute max, hip flexor and adductor stretche</a:t>
            </a:r>
            <a:r>
              <a:rPr b="1" lang="en" sz="1200">
                <a:latin typeface="Calibri"/>
                <a:ea typeface="Calibri"/>
                <a:cs typeface="Calibri"/>
                <a:sym typeface="Calibri"/>
              </a:rPr>
              <a:t>s</a:t>
            </a:r>
            <a:endParaRPr b="1" sz="1200">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2"/>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Hip replacement </a:t>
            </a:r>
            <a:endParaRPr/>
          </a:p>
        </p:txBody>
      </p:sp>
      <p:sp>
        <p:nvSpPr>
          <p:cNvPr id="116" name="Google Shape;116;p22"/>
          <p:cNvSpPr txBox="1"/>
          <p:nvPr>
            <p:ph idx="1" type="body"/>
          </p:nvPr>
        </p:nvSpPr>
        <p:spPr>
          <a:xfrm>
            <a:off x="311700" y="1225225"/>
            <a:ext cx="8520600" cy="33540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0"/>
              </a:spcAft>
              <a:buClr>
                <a:schemeClr val="dk1"/>
              </a:buClr>
              <a:buSzPct val="61111"/>
              <a:buFont typeface="Arial"/>
              <a:buNone/>
            </a:pPr>
            <a:r>
              <a:rPr lang="en"/>
              <a:t>End result of severe arthritis, hip/femur fractures or avascular necrosis of the femoral head, resulting from compromised blood flow to the femoral head</a:t>
            </a:r>
            <a:endParaRPr/>
          </a:p>
          <a:p>
            <a:pPr indent="0" lvl="0" marL="0" rtl="0" algn="l">
              <a:spcBef>
                <a:spcPts val="1200"/>
              </a:spcBef>
              <a:spcAft>
                <a:spcPts val="0"/>
              </a:spcAft>
              <a:buClr>
                <a:schemeClr val="dk1"/>
              </a:buClr>
              <a:buSzPct val="61111"/>
              <a:buFont typeface="Arial"/>
              <a:buNone/>
            </a:pPr>
            <a:r>
              <a:rPr lang="en"/>
              <a:t>A full replacement involves both an acetabular replacement, as well as a femoral component</a:t>
            </a:r>
            <a:endParaRPr/>
          </a:p>
          <a:p>
            <a:pPr indent="0" lvl="0" marL="0" rtl="0" algn="l">
              <a:spcBef>
                <a:spcPts val="1200"/>
              </a:spcBef>
              <a:spcAft>
                <a:spcPts val="0"/>
              </a:spcAft>
              <a:buClr>
                <a:schemeClr val="dk1"/>
              </a:buClr>
              <a:buSzPct val="61111"/>
              <a:buFont typeface="Arial"/>
              <a:buNone/>
            </a:pPr>
            <a:r>
              <a:rPr lang="en"/>
              <a:t>It restores movement and eliminates pain</a:t>
            </a:r>
            <a:endParaRPr/>
          </a:p>
          <a:p>
            <a:pPr indent="0" lvl="0" marL="0" rtl="0" algn="l">
              <a:spcBef>
                <a:spcPts val="1200"/>
              </a:spcBef>
              <a:spcAft>
                <a:spcPts val="0"/>
              </a:spcAft>
              <a:buClr>
                <a:schemeClr val="dk1"/>
              </a:buClr>
              <a:buSzPct val="61111"/>
              <a:buFont typeface="Arial"/>
              <a:buNone/>
            </a:pPr>
            <a:r>
              <a:rPr lang="en"/>
              <a:t>The Plan: restore normal biomechanics as able, avoid flexion beyond 90°, and do not combine flexion, adduction and internal rotation. Build towards weightbearing, avoid side-lying on the affected side, and use a prop to maintain knees hip distance apart. Do not let the lumbar spine take over to increase limited hip extension, avoid impact</a:t>
            </a:r>
            <a:endParaRPr/>
          </a:p>
          <a:p>
            <a:pPr indent="0" lvl="0" marL="0" rtl="0" algn="l">
              <a:spcBef>
                <a:spcPts val="1200"/>
              </a:spcBef>
              <a:spcAft>
                <a:spcPts val="0"/>
              </a:spcAft>
              <a:buClr>
                <a:schemeClr val="dk1"/>
              </a:buClr>
              <a:buSzPct val="61111"/>
              <a:buFont typeface="Arial"/>
              <a:buNone/>
            </a:pPr>
            <a:r>
              <a:rPr lang="en"/>
              <a:t>Exercises Examples: Single Leg extension prone on folded pillow, heel slides, knee tips, hamstring stretches, gentle glute stretches</a:t>
            </a:r>
            <a:endParaRPr/>
          </a:p>
          <a:p>
            <a:pPr indent="0" lvl="0" marL="0" rtl="0" algn="l">
              <a:spcBef>
                <a:spcPts val="1200"/>
              </a:spcBef>
              <a:spcAft>
                <a:spcPts val="120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3"/>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Nerve Dysfunction </a:t>
            </a:r>
            <a:endParaRPr/>
          </a:p>
        </p:txBody>
      </p:sp>
      <p:sp>
        <p:nvSpPr>
          <p:cNvPr id="122" name="Google Shape;122;p23"/>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a:t>May result from nerve entrapment or injury</a:t>
            </a:r>
            <a:endParaRPr/>
          </a:p>
          <a:p>
            <a:pPr indent="0" lvl="0" marL="0" rtl="0" algn="l">
              <a:spcBef>
                <a:spcPts val="1200"/>
              </a:spcBef>
              <a:spcAft>
                <a:spcPts val="0"/>
              </a:spcAft>
              <a:buClr>
                <a:schemeClr val="dk1"/>
              </a:buClr>
              <a:buSzPts val="1100"/>
              <a:buFont typeface="Arial"/>
              <a:buNone/>
            </a:pPr>
            <a:r>
              <a:rPr lang="en"/>
              <a:t>The sciatic nerve may be aggravated by inflammation in the piriformis</a:t>
            </a:r>
            <a:endParaRPr/>
          </a:p>
          <a:p>
            <a:pPr indent="0" lvl="0" marL="0" rtl="0" algn="l">
              <a:spcBef>
                <a:spcPts val="1200"/>
              </a:spcBef>
              <a:spcAft>
                <a:spcPts val="0"/>
              </a:spcAft>
              <a:buClr>
                <a:schemeClr val="dk1"/>
              </a:buClr>
              <a:buSzPts val="1100"/>
              <a:buFont typeface="Arial"/>
              <a:buNone/>
            </a:pPr>
            <a:r>
              <a:rPr lang="en"/>
              <a:t>The Plan: Rebalance the muscles around the hip, work in parallel and hip distance apart, mobilize and release the hip joint gently</a:t>
            </a:r>
            <a:endParaRPr/>
          </a:p>
          <a:p>
            <a:pPr indent="0" lvl="0" marL="0" rtl="0" algn="l">
              <a:spcBef>
                <a:spcPts val="1200"/>
              </a:spcBef>
              <a:spcAft>
                <a:spcPts val="1200"/>
              </a:spcAft>
              <a:buNone/>
            </a:pPr>
            <a:r>
              <a:rPr lang="en"/>
              <a:t>Exercise Examples: Hip Release, Windswept knees, small standing hip hikes, bridging, Standing Cowboy, Ball sit, Thread the Needle stretch</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4"/>
          <p:cNvSpPr txBox="1"/>
          <p:nvPr>
            <p:ph type="title"/>
          </p:nvPr>
        </p:nvSpPr>
        <p:spPr>
          <a:xfrm>
            <a:off x="773700" y="1806450"/>
            <a:ext cx="7596600" cy="1530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Specific Stretch &amp; Strength</a:t>
            </a:r>
            <a:endParaRPr/>
          </a:p>
          <a:p>
            <a:pPr indent="0" lvl="0" marL="0" rtl="0" algn="ctr">
              <a:spcBef>
                <a:spcPts val="0"/>
              </a:spcBef>
              <a:spcAft>
                <a:spcPts val="0"/>
              </a:spcAft>
              <a:buNone/>
            </a:pPr>
            <a:r>
              <a:rPr lang="en"/>
              <a:t> P. 750-763</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Exercise intervention for the hip region</a:t>
            </a:r>
            <a:endParaRPr/>
          </a:p>
        </p:txBody>
      </p:sp>
      <p:sp>
        <p:nvSpPr>
          <p:cNvPr id="133" name="Google Shape;133;p25"/>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No matter what the </a:t>
            </a:r>
            <a:r>
              <a:rPr lang="en"/>
              <a:t>cause</a:t>
            </a:r>
            <a:r>
              <a:rPr lang="en"/>
              <a:t>, muscle strength or flexibility imbalance in the hip can lead to abnormal lumbopelvic and hip mechanics, which can contribute to low back, SI or hip pain. Abnormal hip </a:t>
            </a:r>
            <a:r>
              <a:rPr lang="en"/>
              <a:t>mechanics from muscle flexibility and strength imbalances may also affect knee and ankle during weight-bearing activities, potentially causing overuse syndromes or increased stress in these regions.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6"/>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I</a:t>
            </a:r>
            <a:r>
              <a:rPr lang="en"/>
              <a:t>ncrease hip extension</a:t>
            </a:r>
            <a:endParaRPr/>
          </a:p>
        </p:txBody>
      </p:sp>
      <p:sp>
        <p:nvSpPr>
          <p:cNvPr id="139" name="Google Shape;139;p26"/>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Open textbook to page 751</a:t>
            </a:r>
            <a:endParaRPr/>
          </a:p>
          <a:p>
            <a:pPr indent="-342900" lvl="0" marL="457200" rtl="0" algn="l">
              <a:spcBef>
                <a:spcPts val="1200"/>
              </a:spcBef>
              <a:spcAft>
                <a:spcPts val="0"/>
              </a:spcAft>
              <a:buSzPts val="1800"/>
              <a:buChar char="-"/>
            </a:pPr>
            <a:r>
              <a:rPr lang="en"/>
              <a:t>Prone press up</a:t>
            </a:r>
            <a:endParaRPr/>
          </a:p>
          <a:p>
            <a:pPr indent="-342900" lvl="0" marL="457200" rtl="0" algn="l">
              <a:spcBef>
                <a:spcPts val="0"/>
              </a:spcBef>
              <a:spcAft>
                <a:spcPts val="0"/>
              </a:spcAft>
              <a:buSzPts val="1800"/>
              <a:buChar char="-"/>
            </a:pPr>
            <a:r>
              <a:rPr lang="en"/>
              <a:t>“Thomas test” stretch</a:t>
            </a:r>
            <a:endParaRPr/>
          </a:p>
          <a:p>
            <a:pPr indent="-342900" lvl="0" marL="457200" rtl="0" algn="l">
              <a:spcBef>
                <a:spcPts val="0"/>
              </a:spcBef>
              <a:spcAft>
                <a:spcPts val="0"/>
              </a:spcAft>
              <a:buSzPts val="1800"/>
              <a:buChar char="-"/>
            </a:pPr>
            <a:r>
              <a:rPr lang="en"/>
              <a:t>Modified fencer stretch</a:t>
            </a:r>
            <a:endParaRPr/>
          </a:p>
          <a:p>
            <a:pPr indent="-342900" lvl="0" marL="457200" rtl="0" algn="l">
              <a:spcBef>
                <a:spcPts val="0"/>
              </a:spcBef>
              <a:spcAft>
                <a:spcPts val="0"/>
              </a:spcAft>
              <a:buSzPts val="1800"/>
              <a:buChar char="-"/>
            </a:pPr>
            <a:r>
              <a:rPr lang="en"/>
              <a:t>Kneeling fencer stretch</a:t>
            </a:r>
            <a:endParaRPr/>
          </a:p>
          <a:p>
            <a:pPr indent="0" lvl="0" marL="0" rtl="0" algn="l">
              <a:spcBef>
                <a:spcPts val="1200"/>
              </a:spcBef>
              <a:spcAft>
                <a:spcPts val="120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7"/>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Increase hip flexion </a:t>
            </a:r>
            <a:endParaRPr/>
          </a:p>
        </p:txBody>
      </p:sp>
      <p:sp>
        <p:nvSpPr>
          <p:cNvPr id="145" name="Google Shape;145;p27"/>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Page 751</a:t>
            </a:r>
            <a:endParaRPr/>
          </a:p>
          <a:p>
            <a:pPr indent="-342900" lvl="0" marL="457200" rtl="0" algn="l">
              <a:spcBef>
                <a:spcPts val="1200"/>
              </a:spcBef>
              <a:spcAft>
                <a:spcPts val="0"/>
              </a:spcAft>
              <a:buSzPts val="1800"/>
              <a:buChar char="-"/>
            </a:pPr>
            <a:r>
              <a:rPr lang="en"/>
              <a:t>Bilateral knee to chest stretch</a:t>
            </a:r>
            <a:endParaRPr/>
          </a:p>
          <a:p>
            <a:pPr indent="-342900" lvl="0" marL="457200" rtl="0" algn="l">
              <a:spcBef>
                <a:spcPts val="0"/>
              </a:spcBef>
              <a:spcAft>
                <a:spcPts val="0"/>
              </a:spcAft>
              <a:buSzPts val="1800"/>
              <a:buChar char="-"/>
            </a:pPr>
            <a:r>
              <a:rPr lang="en"/>
              <a:t>Unilateral knee to chest stretch</a:t>
            </a:r>
            <a:endParaRPr/>
          </a:p>
          <a:p>
            <a:pPr indent="-342900" lvl="0" marL="457200" rtl="0" algn="l">
              <a:spcBef>
                <a:spcPts val="0"/>
              </a:spcBef>
              <a:spcAft>
                <a:spcPts val="0"/>
              </a:spcAft>
              <a:buSzPts val="1800"/>
              <a:buChar char="-"/>
            </a:pPr>
            <a:r>
              <a:rPr lang="en"/>
              <a:t>Quadruped (all fours) stretch</a:t>
            </a:r>
            <a:endParaRPr/>
          </a:p>
          <a:p>
            <a:pPr indent="-342900" lvl="0" marL="457200" rtl="0" algn="l">
              <a:spcBef>
                <a:spcPts val="0"/>
              </a:spcBef>
              <a:spcAft>
                <a:spcPts val="0"/>
              </a:spcAft>
              <a:buSzPts val="1800"/>
              <a:buChar char="-"/>
            </a:pPr>
            <a:r>
              <a:rPr lang="en"/>
              <a:t>Short -sitting stretch</a:t>
            </a:r>
            <a:endParaRPr/>
          </a:p>
          <a:p>
            <a:pPr indent="0" lvl="0" marL="0" rtl="0" algn="l">
              <a:spcBef>
                <a:spcPts val="1200"/>
              </a:spcBef>
              <a:spcAft>
                <a:spcPts val="120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8"/>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Increase hip abduction</a:t>
            </a:r>
            <a:endParaRPr/>
          </a:p>
        </p:txBody>
      </p:sp>
      <p:sp>
        <p:nvSpPr>
          <p:cNvPr id="151" name="Google Shape;151;p28"/>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Page 752</a:t>
            </a:r>
            <a:endParaRPr/>
          </a:p>
          <a:p>
            <a:pPr indent="0" lvl="0" marL="0" rtl="0" algn="l">
              <a:spcBef>
                <a:spcPts val="1200"/>
              </a:spcBef>
              <a:spcAft>
                <a:spcPts val="1200"/>
              </a:spcAft>
              <a:buNone/>
            </a:pPr>
            <a:r>
              <a:rPr lang="en"/>
              <a:t>Fig. 20.13</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9"/>
          <p:cNvSpPr txBox="1"/>
          <p:nvPr>
            <p:ph type="title"/>
          </p:nvPr>
        </p:nvSpPr>
        <p:spPr>
          <a:xfrm>
            <a:off x="311700" y="609825"/>
            <a:ext cx="8520600" cy="9480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Increase hip abduction and external rotation simultaneously </a:t>
            </a:r>
            <a:endParaRPr/>
          </a:p>
        </p:txBody>
      </p:sp>
      <p:sp>
        <p:nvSpPr>
          <p:cNvPr id="157" name="Google Shape;157;p29"/>
          <p:cNvSpPr txBox="1"/>
          <p:nvPr>
            <p:ph idx="1" type="body"/>
          </p:nvPr>
        </p:nvSpPr>
        <p:spPr>
          <a:xfrm>
            <a:off x="311700" y="1822275"/>
            <a:ext cx="8520600" cy="2757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Page 752</a:t>
            </a:r>
            <a:endParaRPr/>
          </a:p>
          <a:p>
            <a:pPr indent="0" lvl="0" marL="0" rtl="0" algn="l">
              <a:spcBef>
                <a:spcPts val="1200"/>
              </a:spcBef>
              <a:spcAft>
                <a:spcPts val="1200"/>
              </a:spcAft>
              <a:buNone/>
            </a:pPr>
            <a:r>
              <a:rPr lang="en"/>
              <a:t>Fig. 20.14</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30"/>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Increase hip internal rotation</a:t>
            </a:r>
            <a:endParaRPr/>
          </a:p>
        </p:txBody>
      </p:sp>
      <p:sp>
        <p:nvSpPr>
          <p:cNvPr id="163" name="Google Shape;163;p30"/>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Page 753</a:t>
            </a:r>
            <a:endParaRPr/>
          </a:p>
          <a:p>
            <a:pPr indent="0" lvl="0" marL="0" rtl="0" algn="l">
              <a:spcBef>
                <a:spcPts val="1200"/>
              </a:spcBef>
              <a:spcAft>
                <a:spcPts val="1200"/>
              </a:spcAft>
              <a:buNone/>
            </a:pPr>
            <a:r>
              <a:rPr lang="en"/>
              <a:t>Fig. 20.15</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31"/>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Rectus femoris stretches</a:t>
            </a:r>
            <a:endParaRPr/>
          </a:p>
        </p:txBody>
      </p:sp>
      <p:sp>
        <p:nvSpPr>
          <p:cNvPr id="169" name="Google Shape;169;p31"/>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Page 753</a:t>
            </a:r>
            <a:endParaRPr/>
          </a:p>
          <a:p>
            <a:pPr indent="-342900" lvl="0" marL="457200" rtl="0" algn="l">
              <a:spcBef>
                <a:spcPts val="1200"/>
              </a:spcBef>
              <a:spcAft>
                <a:spcPts val="0"/>
              </a:spcAft>
              <a:buSzPts val="1800"/>
              <a:buChar char="-"/>
            </a:pPr>
            <a:r>
              <a:rPr lang="en"/>
              <a:t>“Thomas test” stretches</a:t>
            </a:r>
            <a:endParaRPr/>
          </a:p>
          <a:p>
            <a:pPr indent="-342900" lvl="0" marL="457200" rtl="0" algn="l">
              <a:spcBef>
                <a:spcPts val="0"/>
              </a:spcBef>
              <a:spcAft>
                <a:spcPts val="0"/>
              </a:spcAft>
              <a:buSzPts val="1800"/>
              <a:buChar char="-"/>
            </a:pPr>
            <a:r>
              <a:rPr lang="en"/>
              <a:t>Prone stretch</a:t>
            </a:r>
            <a:endParaRPr/>
          </a:p>
          <a:p>
            <a:pPr indent="-342900" lvl="0" marL="457200" rtl="0" algn="l">
              <a:spcBef>
                <a:spcPts val="0"/>
              </a:spcBef>
              <a:spcAft>
                <a:spcPts val="0"/>
              </a:spcAft>
              <a:buSzPts val="1800"/>
              <a:buChar char="-"/>
            </a:pPr>
            <a:r>
              <a:rPr lang="en"/>
              <a:t>Standing stretch</a:t>
            </a:r>
            <a:endParaRPr/>
          </a:p>
          <a:p>
            <a:pPr indent="0" lvl="0" marL="45720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2"/>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Hamstring stretches</a:t>
            </a:r>
            <a:endParaRPr/>
          </a:p>
        </p:txBody>
      </p:sp>
      <p:sp>
        <p:nvSpPr>
          <p:cNvPr id="175" name="Google Shape;175;p32"/>
          <p:cNvSpPr txBox="1"/>
          <p:nvPr>
            <p:ph idx="1" type="body"/>
          </p:nvPr>
        </p:nvSpPr>
        <p:spPr>
          <a:xfrm>
            <a:off x="311700" y="1254625"/>
            <a:ext cx="8520600" cy="3354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Page 753-754</a:t>
            </a:r>
            <a:endParaRPr/>
          </a:p>
          <a:p>
            <a:pPr indent="-342900" lvl="0" marL="457200" rtl="0" algn="l">
              <a:spcBef>
                <a:spcPts val="1200"/>
              </a:spcBef>
              <a:spcAft>
                <a:spcPts val="0"/>
              </a:spcAft>
              <a:buSzPts val="1800"/>
              <a:buChar char="-"/>
            </a:pPr>
            <a:r>
              <a:rPr lang="en"/>
              <a:t>Straight leg raising</a:t>
            </a:r>
            <a:endParaRPr/>
          </a:p>
          <a:p>
            <a:pPr indent="-342900" lvl="0" marL="457200" rtl="0" algn="l">
              <a:spcBef>
                <a:spcPts val="0"/>
              </a:spcBef>
              <a:spcAft>
                <a:spcPts val="0"/>
              </a:spcAft>
              <a:buSzPts val="1800"/>
              <a:buChar char="-"/>
            </a:pPr>
            <a:r>
              <a:rPr lang="en"/>
              <a:t>Hamstrings stretch in doorway</a:t>
            </a:r>
            <a:endParaRPr/>
          </a:p>
          <a:p>
            <a:pPr indent="-342900" lvl="0" marL="457200" rtl="0" algn="l">
              <a:spcBef>
                <a:spcPts val="0"/>
              </a:spcBef>
              <a:spcAft>
                <a:spcPts val="0"/>
              </a:spcAft>
              <a:buSzPts val="1800"/>
              <a:buChar char="-"/>
            </a:pPr>
            <a:r>
              <a:rPr lang="en"/>
              <a:t>Hamstrings stretch on chair or table</a:t>
            </a:r>
            <a:endParaRPr/>
          </a:p>
          <a:p>
            <a:pPr indent="-342900" lvl="0" marL="457200" rtl="0" algn="l">
              <a:spcBef>
                <a:spcPts val="0"/>
              </a:spcBef>
              <a:spcAft>
                <a:spcPts val="0"/>
              </a:spcAft>
              <a:buSzPts val="1800"/>
              <a:buChar char="-"/>
            </a:pPr>
            <a:r>
              <a:rPr lang="en"/>
              <a:t>Bilateral toe touching</a:t>
            </a:r>
            <a:endParaRPr/>
          </a:p>
          <a:p>
            <a:pPr indent="-342900" lvl="0" marL="457200" rtl="0" algn="l">
              <a:spcBef>
                <a:spcPts val="0"/>
              </a:spcBef>
              <a:spcAft>
                <a:spcPts val="0"/>
              </a:spcAft>
              <a:buSzPts val="1800"/>
              <a:buChar char="-"/>
            </a:pPr>
            <a:r>
              <a:t/>
            </a:r>
            <a:endParaRPr/>
          </a:p>
          <a:p>
            <a:pPr indent="0" lvl="0" marL="0" rtl="0" algn="l">
              <a:spcBef>
                <a:spcPts val="1200"/>
              </a:spcBef>
              <a:spcAft>
                <a:spcPts val="120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33"/>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TFL and ITB stretches</a:t>
            </a:r>
            <a:endParaRPr/>
          </a:p>
        </p:txBody>
      </p:sp>
      <p:sp>
        <p:nvSpPr>
          <p:cNvPr id="181" name="Google Shape;181;p33"/>
          <p:cNvSpPr txBox="1"/>
          <p:nvPr>
            <p:ph idx="1" type="body"/>
          </p:nvPr>
        </p:nvSpPr>
        <p:spPr>
          <a:xfrm>
            <a:off x="399875" y="1298700"/>
            <a:ext cx="8520600" cy="3354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Page 755</a:t>
            </a:r>
            <a:endParaRPr/>
          </a:p>
          <a:p>
            <a:pPr indent="-342900" lvl="0" marL="457200" rtl="0" algn="l">
              <a:spcBef>
                <a:spcPts val="1200"/>
              </a:spcBef>
              <a:spcAft>
                <a:spcPts val="0"/>
              </a:spcAft>
              <a:buSzPts val="1800"/>
              <a:buChar char="-"/>
            </a:pPr>
            <a:r>
              <a:rPr lang="en"/>
              <a:t>Supine stretch</a:t>
            </a:r>
            <a:endParaRPr/>
          </a:p>
          <a:p>
            <a:pPr indent="-342900" lvl="0" marL="457200" rtl="0" algn="l">
              <a:spcBef>
                <a:spcPts val="0"/>
              </a:spcBef>
              <a:spcAft>
                <a:spcPts val="0"/>
              </a:spcAft>
              <a:buSzPts val="1800"/>
              <a:buChar char="-"/>
            </a:pPr>
            <a:r>
              <a:rPr lang="en"/>
              <a:t>Side-lying stretch</a:t>
            </a:r>
            <a:endParaRPr/>
          </a:p>
          <a:p>
            <a:pPr indent="-342900" lvl="0" marL="457200" rtl="0" algn="l">
              <a:spcBef>
                <a:spcPts val="0"/>
              </a:spcBef>
              <a:spcAft>
                <a:spcPts val="0"/>
              </a:spcAft>
              <a:buSzPts val="1800"/>
              <a:buChar char="-"/>
            </a:pPr>
            <a:r>
              <a:rPr lang="en"/>
              <a:t>Standing stretch</a:t>
            </a:r>
            <a:endParaRPr/>
          </a:p>
          <a:p>
            <a:pPr indent="-342900" lvl="0" marL="457200" rtl="0" algn="l">
              <a:spcBef>
                <a:spcPts val="0"/>
              </a:spcBef>
              <a:spcAft>
                <a:spcPts val="0"/>
              </a:spcAft>
              <a:buSzPts val="1800"/>
              <a:buChar char="-"/>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34"/>
          <p:cNvSpPr txBox="1"/>
          <p:nvPr>
            <p:ph type="title"/>
          </p:nvPr>
        </p:nvSpPr>
        <p:spPr>
          <a:xfrm>
            <a:off x="773700" y="1806450"/>
            <a:ext cx="7596600" cy="1530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Open-chain exercises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5"/>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Develop control and strength of hip abduction</a:t>
            </a:r>
            <a:endParaRPr/>
          </a:p>
        </p:txBody>
      </p:sp>
      <p:sp>
        <p:nvSpPr>
          <p:cNvPr id="192" name="Google Shape;192;p35"/>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Page 756</a:t>
            </a:r>
            <a:endParaRPr/>
          </a:p>
          <a:p>
            <a:pPr indent="-342900" lvl="0" marL="457200" rtl="0" algn="l">
              <a:spcBef>
                <a:spcPts val="1200"/>
              </a:spcBef>
              <a:spcAft>
                <a:spcPts val="0"/>
              </a:spcAft>
              <a:buSzPts val="1800"/>
              <a:buChar char="-"/>
            </a:pPr>
            <a:r>
              <a:rPr lang="en"/>
              <a:t>Supine abduction</a:t>
            </a:r>
            <a:endParaRPr/>
          </a:p>
          <a:p>
            <a:pPr indent="-342900" lvl="0" marL="457200" rtl="0" algn="l">
              <a:spcBef>
                <a:spcPts val="0"/>
              </a:spcBef>
              <a:spcAft>
                <a:spcPts val="0"/>
              </a:spcAft>
              <a:buSzPts val="1800"/>
              <a:buChar char="-"/>
            </a:pPr>
            <a:r>
              <a:rPr lang="en"/>
              <a:t>Side-lying </a:t>
            </a:r>
            <a:r>
              <a:rPr lang="en"/>
              <a:t>abduction</a:t>
            </a:r>
            <a:endParaRPr/>
          </a:p>
          <a:p>
            <a:pPr indent="-342900" lvl="0" marL="457200" rtl="0" algn="l">
              <a:spcBef>
                <a:spcPts val="0"/>
              </a:spcBef>
              <a:spcAft>
                <a:spcPts val="0"/>
              </a:spcAft>
              <a:buSzPts val="1800"/>
              <a:buChar char="-"/>
            </a:pPr>
            <a:r>
              <a:rPr lang="en"/>
              <a:t>Standing abduction </a:t>
            </a:r>
            <a:endParaRPr/>
          </a:p>
          <a:p>
            <a:pPr indent="0" lvl="0" marL="457200" rtl="0" algn="l">
              <a:spcBef>
                <a:spcPts val="1200"/>
              </a:spcBef>
              <a:spcAft>
                <a:spcPts val="120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6"/>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Develop control and </a:t>
            </a:r>
            <a:r>
              <a:rPr lang="en"/>
              <a:t>strength</a:t>
            </a:r>
            <a:r>
              <a:rPr lang="en"/>
              <a:t> of hip extensors</a:t>
            </a:r>
            <a:endParaRPr/>
          </a:p>
        </p:txBody>
      </p:sp>
      <p:sp>
        <p:nvSpPr>
          <p:cNvPr id="198" name="Google Shape;198;p36"/>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Page 757</a:t>
            </a:r>
            <a:endParaRPr/>
          </a:p>
          <a:p>
            <a:pPr indent="-342900" lvl="0" marL="457200" rtl="0" algn="l">
              <a:spcBef>
                <a:spcPts val="1200"/>
              </a:spcBef>
              <a:spcAft>
                <a:spcPts val="0"/>
              </a:spcAft>
              <a:buSzPts val="1800"/>
              <a:buChar char="-"/>
            </a:pPr>
            <a:r>
              <a:rPr lang="en"/>
              <a:t>Gluteal muscle setting</a:t>
            </a:r>
            <a:endParaRPr/>
          </a:p>
          <a:p>
            <a:pPr indent="-342900" lvl="0" marL="457200" rtl="0" algn="l">
              <a:spcBef>
                <a:spcPts val="0"/>
              </a:spcBef>
              <a:spcAft>
                <a:spcPts val="0"/>
              </a:spcAft>
              <a:buSzPts val="1800"/>
              <a:buChar char="-"/>
            </a:pPr>
            <a:r>
              <a:rPr lang="en"/>
              <a:t>Standing leg lifts with </a:t>
            </a:r>
            <a:r>
              <a:rPr lang="en"/>
              <a:t>trunk</a:t>
            </a:r>
            <a:r>
              <a:rPr lang="en"/>
              <a:t> support</a:t>
            </a:r>
            <a:endParaRPr/>
          </a:p>
          <a:p>
            <a:pPr indent="-342900" lvl="0" marL="457200" rtl="0" algn="l">
              <a:spcBef>
                <a:spcPts val="0"/>
              </a:spcBef>
              <a:spcAft>
                <a:spcPts val="0"/>
              </a:spcAft>
              <a:buSzPts val="1800"/>
              <a:buChar char="-"/>
            </a:pPr>
            <a:r>
              <a:rPr lang="en"/>
              <a:t>Quadruped leg lifts</a:t>
            </a:r>
            <a:endParaRPr/>
          </a:p>
          <a:p>
            <a:pPr indent="-342900" lvl="0" marL="457200" rtl="0" algn="l">
              <a:spcBef>
                <a:spcPts val="0"/>
              </a:spcBef>
              <a:spcAft>
                <a:spcPts val="0"/>
              </a:spcAft>
              <a:buSzPts val="1800"/>
              <a:buChar char="-"/>
            </a:pPr>
            <a:r>
              <a:rPr lang="en"/>
              <a:t>Standing </a:t>
            </a:r>
            <a:r>
              <a:rPr lang="en"/>
              <a:t>extension</a:t>
            </a:r>
            <a:endParaRPr/>
          </a:p>
          <a:p>
            <a:pPr indent="0" lvl="0" marL="457200" rtl="0" algn="l">
              <a:spcBef>
                <a:spcPts val="1200"/>
              </a:spcBef>
              <a:spcAft>
                <a:spcPts val="120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7"/>
          <p:cNvSpPr txBox="1"/>
          <p:nvPr>
            <p:ph type="title"/>
          </p:nvPr>
        </p:nvSpPr>
        <p:spPr>
          <a:xfrm>
            <a:off x="311700" y="315925"/>
            <a:ext cx="8520600" cy="8313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Develop control </a:t>
            </a:r>
            <a:r>
              <a:rPr lang="en"/>
              <a:t>and</a:t>
            </a:r>
            <a:r>
              <a:rPr lang="en"/>
              <a:t> strength of hip external rotation</a:t>
            </a:r>
            <a:endParaRPr/>
          </a:p>
        </p:txBody>
      </p:sp>
      <p:sp>
        <p:nvSpPr>
          <p:cNvPr id="204" name="Google Shape;204;p37"/>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Page 757-758</a:t>
            </a:r>
            <a:endParaRPr/>
          </a:p>
          <a:p>
            <a:pPr indent="-342900" lvl="0" marL="457200" rtl="0" algn="l">
              <a:spcBef>
                <a:spcPts val="1200"/>
              </a:spcBef>
              <a:spcAft>
                <a:spcPts val="0"/>
              </a:spcAft>
              <a:buSzPts val="1800"/>
              <a:buChar char="-"/>
            </a:pPr>
            <a:r>
              <a:rPr lang="en"/>
              <a:t>Prone isometrics</a:t>
            </a:r>
            <a:endParaRPr/>
          </a:p>
          <a:p>
            <a:pPr indent="-342900" lvl="0" marL="457200" rtl="0" algn="l">
              <a:spcBef>
                <a:spcPts val="0"/>
              </a:spcBef>
              <a:spcAft>
                <a:spcPts val="0"/>
              </a:spcAft>
              <a:buSzPts val="1800"/>
              <a:buChar char="-"/>
            </a:pPr>
            <a:r>
              <a:rPr lang="en"/>
              <a:t>Clam shell exercise</a:t>
            </a:r>
            <a:endParaRPr/>
          </a:p>
          <a:p>
            <a:pPr indent="-342900" lvl="0" marL="457200" rtl="0" algn="l">
              <a:spcBef>
                <a:spcPts val="0"/>
              </a:spcBef>
              <a:spcAft>
                <a:spcPts val="0"/>
              </a:spcAft>
              <a:buSzPts val="1800"/>
              <a:buChar char="-"/>
            </a:pPr>
            <a:r>
              <a:rPr lang="en"/>
              <a:t>Side-lying external rotation</a:t>
            </a:r>
            <a:endParaRPr/>
          </a:p>
          <a:p>
            <a:pPr indent="-342900" lvl="0" marL="457200" rtl="0" algn="l">
              <a:spcBef>
                <a:spcPts val="0"/>
              </a:spcBef>
              <a:spcAft>
                <a:spcPts val="0"/>
              </a:spcAft>
              <a:buSzPts val="1800"/>
              <a:buChar char="-"/>
            </a:pPr>
            <a:r>
              <a:rPr lang="en"/>
              <a:t>Sitting: external rotation</a:t>
            </a:r>
            <a:endParaRPr/>
          </a:p>
          <a:p>
            <a:pPr indent="0" lvl="0" marL="457200" rtl="0" algn="l">
              <a:spcBef>
                <a:spcPts val="1200"/>
              </a:spcBef>
              <a:spcAft>
                <a:spcPts val="120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8"/>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Develop control and strength on hip flexion</a:t>
            </a:r>
            <a:endParaRPr/>
          </a:p>
        </p:txBody>
      </p:sp>
      <p:sp>
        <p:nvSpPr>
          <p:cNvPr id="210" name="Google Shape;210;p38"/>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Page 758</a:t>
            </a:r>
            <a:endParaRPr/>
          </a:p>
          <a:p>
            <a:pPr indent="-342900" lvl="0" marL="457200" rtl="0" algn="l">
              <a:spcBef>
                <a:spcPts val="1200"/>
              </a:spcBef>
              <a:spcAft>
                <a:spcPts val="0"/>
              </a:spcAft>
              <a:buSzPts val="1800"/>
              <a:buChar char="-"/>
            </a:pPr>
            <a:r>
              <a:rPr lang="en"/>
              <a:t>Supine heel slides</a:t>
            </a:r>
            <a:endParaRPr/>
          </a:p>
          <a:p>
            <a:pPr indent="-342900" lvl="0" marL="457200" rtl="0" algn="l">
              <a:spcBef>
                <a:spcPts val="0"/>
              </a:spcBef>
              <a:spcAft>
                <a:spcPts val="0"/>
              </a:spcAft>
              <a:buSzPts val="1800"/>
              <a:buChar char="-"/>
            </a:pPr>
            <a:r>
              <a:rPr lang="en"/>
              <a:t>Hip and knee flexion</a:t>
            </a:r>
            <a:endParaRPr/>
          </a:p>
          <a:p>
            <a:pPr indent="-342900" lvl="0" marL="457200" rtl="0" algn="l">
              <a:spcBef>
                <a:spcPts val="0"/>
              </a:spcBef>
              <a:spcAft>
                <a:spcPts val="0"/>
              </a:spcAft>
              <a:buSzPts val="1800"/>
              <a:buChar char="-"/>
            </a:pPr>
            <a:r>
              <a:rPr lang="en"/>
              <a:t>Straight-leg hip flexion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9"/>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Develop control and strength of hip adduction</a:t>
            </a:r>
            <a:endParaRPr/>
          </a:p>
        </p:txBody>
      </p:sp>
      <p:sp>
        <p:nvSpPr>
          <p:cNvPr id="216" name="Google Shape;216;p39"/>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Page 758</a:t>
            </a:r>
            <a:endParaRPr/>
          </a:p>
          <a:p>
            <a:pPr indent="-342900" lvl="0" marL="457200" rtl="0" algn="l">
              <a:spcBef>
                <a:spcPts val="1200"/>
              </a:spcBef>
              <a:spcAft>
                <a:spcPts val="0"/>
              </a:spcAft>
              <a:buSzPts val="1800"/>
              <a:buChar char="-"/>
            </a:pPr>
            <a:r>
              <a:rPr lang="en"/>
              <a:t>Side-lying abduction</a:t>
            </a:r>
            <a:endParaRPr/>
          </a:p>
          <a:p>
            <a:pPr indent="-342900" lvl="0" marL="457200" rtl="0" algn="l">
              <a:spcBef>
                <a:spcPts val="0"/>
              </a:spcBef>
              <a:spcAft>
                <a:spcPts val="0"/>
              </a:spcAft>
              <a:buSzPts val="1800"/>
              <a:buChar char="-"/>
            </a:pPr>
            <a:r>
              <a:rPr lang="en"/>
              <a:t>Standing adduction</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40"/>
          <p:cNvSpPr txBox="1"/>
          <p:nvPr>
            <p:ph type="title"/>
          </p:nvPr>
        </p:nvSpPr>
        <p:spPr>
          <a:xfrm>
            <a:off x="773700" y="1806450"/>
            <a:ext cx="7596600" cy="1530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Closed-chain exercises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41"/>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Closed-chain isometric exercise</a:t>
            </a:r>
            <a:endParaRPr/>
          </a:p>
        </p:txBody>
      </p:sp>
      <p:sp>
        <p:nvSpPr>
          <p:cNvPr id="227" name="Google Shape;227;p41"/>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Page 759</a:t>
            </a:r>
            <a:endParaRPr/>
          </a:p>
          <a:p>
            <a:pPr indent="-342900" lvl="0" marL="457200" rtl="0" algn="l">
              <a:spcBef>
                <a:spcPts val="1200"/>
              </a:spcBef>
              <a:spcAft>
                <a:spcPts val="0"/>
              </a:spcAft>
              <a:buSzPts val="1800"/>
              <a:buChar char="-"/>
            </a:pPr>
            <a:r>
              <a:rPr lang="en"/>
              <a:t>Alternating isometrics and rhythmic stabilization</a:t>
            </a:r>
            <a:endParaRPr/>
          </a:p>
          <a:p>
            <a:pPr indent="-342900" lvl="0" marL="457200" rtl="0" algn="l">
              <a:spcBef>
                <a:spcPts val="0"/>
              </a:spcBef>
              <a:spcAft>
                <a:spcPts val="0"/>
              </a:spcAft>
              <a:buSzPts val="1800"/>
              <a:buChar char="-"/>
            </a:pPr>
            <a:r>
              <a:rPr lang="en"/>
              <a:t>Stabilization in single-leg stance</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42"/>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Closed-chain dynamic exercises</a:t>
            </a:r>
            <a:endParaRPr/>
          </a:p>
        </p:txBody>
      </p:sp>
      <p:sp>
        <p:nvSpPr>
          <p:cNvPr id="233" name="Google Shape;233;p42"/>
          <p:cNvSpPr txBox="1"/>
          <p:nvPr>
            <p:ph idx="1" type="body"/>
          </p:nvPr>
        </p:nvSpPr>
        <p:spPr>
          <a:xfrm>
            <a:off x="311700" y="1225225"/>
            <a:ext cx="8520600" cy="33540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Page 760</a:t>
            </a:r>
            <a:endParaRPr/>
          </a:p>
          <a:p>
            <a:pPr indent="-342900" lvl="0" marL="457200" rtl="0" algn="l">
              <a:spcBef>
                <a:spcPts val="1200"/>
              </a:spcBef>
              <a:spcAft>
                <a:spcPts val="0"/>
              </a:spcAft>
              <a:buSzPts val="1800"/>
              <a:buChar char="-"/>
            </a:pPr>
            <a:r>
              <a:rPr lang="en"/>
              <a:t>Hip hiking/pelvic drop</a:t>
            </a:r>
            <a:endParaRPr/>
          </a:p>
          <a:p>
            <a:pPr indent="-342900" lvl="0" marL="457200" rtl="0" algn="l">
              <a:spcBef>
                <a:spcPts val="0"/>
              </a:spcBef>
              <a:spcAft>
                <a:spcPts val="0"/>
              </a:spcAft>
              <a:buSzPts val="1800"/>
              <a:buChar char="-"/>
            </a:pPr>
            <a:r>
              <a:rPr lang="en"/>
              <a:t>Bridging</a:t>
            </a:r>
            <a:endParaRPr/>
          </a:p>
          <a:p>
            <a:pPr indent="-342900" lvl="0" marL="457200" rtl="0" algn="l">
              <a:spcBef>
                <a:spcPts val="0"/>
              </a:spcBef>
              <a:spcAft>
                <a:spcPts val="0"/>
              </a:spcAft>
              <a:buSzPts val="1800"/>
              <a:buChar char="-"/>
            </a:pPr>
            <a:r>
              <a:rPr lang="en"/>
              <a:t>Wall slide</a:t>
            </a:r>
            <a:endParaRPr/>
          </a:p>
          <a:p>
            <a:pPr indent="-342900" lvl="0" marL="457200" rtl="0" algn="l">
              <a:spcBef>
                <a:spcPts val="0"/>
              </a:spcBef>
              <a:spcAft>
                <a:spcPts val="0"/>
              </a:spcAft>
              <a:buSzPts val="1800"/>
              <a:buChar char="-"/>
            </a:pPr>
            <a:r>
              <a:rPr lang="en"/>
              <a:t>Partial squats/mini-squats</a:t>
            </a:r>
            <a:endParaRPr/>
          </a:p>
          <a:p>
            <a:pPr indent="-342900" lvl="0" marL="457200" rtl="0" algn="l">
              <a:spcBef>
                <a:spcPts val="0"/>
              </a:spcBef>
              <a:spcAft>
                <a:spcPts val="0"/>
              </a:spcAft>
              <a:buSzPts val="1800"/>
              <a:buChar char="-"/>
            </a:pPr>
            <a:r>
              <a:rPr lang="en"/>
              <a:t>Single-limb deadlift</a:t>
            </a:r>
            <a:endParaRPr/>
          </a:p>
          <a:p>
            <a:pPr indent="-342900" lvl="0" marL="457200" rtl="0" algn="l">
              <a:spcBef>
                <a:spcPts val="0"/>
              </a:spcBef>
              <a:spcAft>
                <a:spcPts val="0"/>
              </a:spcAft>
              <a:buSzPts val="1800"/>
              <a:buChar char="-"/>
            </a:pPr>
            <a:r>
              <a:rPr lang="en"/>
              <a:t>Step-ups and step-downs</a:t>
            </a:r>
            <a:endParaRPr/>
          </a:p>
          <a:p>
            <a:pPr indent="-342900" lvl="0" marL="457200" rtl="0" algn="l">
              <a:spcBef>
                <a:spcPts val="0"/>
              </a:spcBef>
              <a:spcAft>
                <a:spcPts val="0"/>
              </a:spcAft>
              <a:buSzPts val="1800"/>
              <a:buChar char="-"/>
            </a:pPr>
            <a:r>
              <a:rPr lang="en"/>
              <a:t>Partial and full lunges</a:t>
            </a:r>
            <a:endParaRPr/>
          </a:p>
          <a:p>
            <a:pPr indent="-342900" lvl="0" marL="457200" rtl="0" algn="l">
              <a:spcBef>
                <a:spcPts val="0"/>
              </a:spcBef>
              <a:spcAft>
                <a:spcPts val="0"/>
              </a:spcAft>
              <a:buSzPts val="1800"/>
              <a:buChar char="-"/>
            </a:pPr>
            <a:r>
              <a:rPr lang="en"/>
              <a:t>Resisted side stepping</a:t>
            </a:r>
            <a:endParaRPr/>
          </a:p>
          <a:p>
            <a:pPr indent="-342900" lvl="0" marL="457200" rtl="0" algn="l">
              <a:spcBef>
                <a:spcPts val="0"/>
              </a:spcBef>
              <a:spcAft>
                <a:spcPts val="0"/>
              </a:spcAft>
              <a:buSzPts val="1800"/>
              <a:buChar char="-"/>
            </a:pPr>
            <a:r>
              <a:rPr lang="en"/>
              <a:t>Resisted side sliding</a:t>
            </a:r>
            <a:endParaRPr/>
          </a:p>
        </p:txBody>
      </p:sp>
    </p:spTree>
  </p:cSld>
  <p:clrMapOvr>
    <a:masterClrMapping/>
  </p:clrMapOvr>
</p:sld>
</file>

<file path=ppt/theme/theme1.xml><?xml version="1.0" encoding="utf-8"?>
<a:theme xmlns:a="http://schemas.openxmlformats.org/drawingml/2006/main" xmlns:r="http://schemas.openxmlformats.org/officeDocument/2006/relationships" name="Luxe">
  <a:themeElements>
    <a:clrScheme name="Luxe">
      <a:dk1>
        <a:srgbClr val="000000"/>
      </a:dk1>
      <a:lt1>
        <a:srgbClr val="FFFFFF"/>
      </a:lt1>
      <a:dk2>
        <a:srgbClr val="B7B7B7"/>
      </a:dk2>
      <a:lt2>
        <a:srgbClr val="CCA677"/>
      </a:lt2>
      <a:accent1>
        <a:srgbClr val="5D4037"/>
      </a:accent1>
      <a:accent2>
        <a:srgbClr val="455A64"/>
      </a:accent2>
      <a:accent3>
        <a:srgbClr val="57BB8A"/>
      </a:accent3>
      <a:accent4>
        <a:srgbClr val="78909C"/>
      </a:accent4>
      <a:accent5>
        <a:srgbClr val="607D8B"/>
      </a:accent5>
      <a:accent6>
        <a:srgbClr val="DCE755"/>
      </a:accent6>
      <a:hlink>
        <a:srgbClr val="607D8B"/>
      </a:hlink>
      <a:folHlink>
        <a:srgbClr val="607D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