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Lst>
  <p:sldSz cy="6858000" cx="9144000"/>
  <p:notesSz cx="6858000" cy="9144000"/>
  <p:embeddedFontLst>
    <p:embeddedFont>
      <p:font typeface="Candara"/>
      <p:regular r:id="rId142"/>
      <p:bold r:id="rId143"/>
      <p:italic r:id="rId144"/>
      <p:boldItalic r:id="rId1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46" roundtripDataSignature="AMtx7mjUb6FvnQuKZZKoqgQSGLHuixGR5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3" Type="http://schemas.openxmlformats.org/officeDocument/2006/relationships/font" Target="fonts/Candara-bold.fntdata"/><Relationship Id="rId142" Type="http://schemas.openxmlformats.org/officeDocument/2006/relationships/font" Target="fonts/Candara-regular.fntdata"/><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6" Type="http://schemas.openxmlformats.org/officeDocument/2006/relationships/slide" Target="slides/slide1.xml"/><Relationship Id="rId146" Type="http://customschemas.google.com/relationships/presentationmetadata" Target="metadata"/><Relationship Id="rId7" Type="http://schemas.openxmlformats.org/officeDocument/2006/relationships/slide" Target="slides/slide2.xml"/><Relationship Id="rId145" Type="http://schemas.openxmlformats.org/officeDocument/2006/relationships/font" Target="fonts/Candara-boldItalic.fntdata"/><Relationship Id="rId8" Type="http://schemas.openxmlformats.org/officeDocument/2006/relationships/slide" Target="slides/slide3.xml"/><Relationship Id="rId144" Type="http://schemas.openxmlformats.org/officeDocument/2006/relationships/font" Target="fonts/Candara-italic.fntdata"/><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1264bea1d0b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1264bea1d0b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g1264bea1d0b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Edema, Scar tissue, postural dysfunctions</a:t>
            </a:r>
            <a:endParaRPr/>
          </a:p>
        </p:txBody>
      </p:sp>
      <p:sp>
        <p:nvSpPr>
          <p:cNvPr id="176" name="Google Shape;17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Review stages of healing… </a:t>
            </a:r>
            <a:endParaRPr/>
          </a:p>
        </p:txBody>
      </p:sp>
      <p:sp>
        <p:nvSpPr>
          <p:cNvPr id="197" name="Google Shape;197;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 name="Google Shape;389;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 name="Google Shape;454;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0" name="Google Shape;490;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2" name="Google Shape;502;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8" name="Google Shape;508;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4" name="Google Shape;514;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0" name="Google Shape;520;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8" name="Google Shape;538;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0" name="Google Shape;550;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7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2" name="Google Shape;562;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8" name="Google Shape;568;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0" name="Google Shape;580;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2" name="Google Shape;592;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8" name="Google Shape;598;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4" name="Google Shape;604;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0" name="Google Shape;610;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6" name="Google Shape;616;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2" name="Google Shape;622;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8" name="Google Shape;628;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5" name="Google Shape;635;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1" name="Google Shape;641;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7" name="Google Shape;647;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3" name="Google Shape;653;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9" name="Google Shape;659;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8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5" name="Google Shape;665;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1" name="Google Shape;671;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7" name="Google Shape;677;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p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3" name="Google Shape;683;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9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9" name="Google Shape;689;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5" name="Google Shape;695;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1" name="Google Shape;701;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9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7" name="Google Shape;707;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p9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3" name="Google Shape;713;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0" name="Google Shape;720;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9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7" name="Google Shape;727;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p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3" name="Google Shape;733;p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p10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9" name="Google Shape;739;p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5" name="Google Shape;745;p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1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1" name="Google Shape;751;p1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10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7" name="Google Shape;757;p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1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3" name="Google Shape;763;p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p1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9" name="Google Shape;769;p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1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5" name="Google Shape;775;p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p10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1" name="Google Shape;781;p1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p1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7" name="Google Shape;787;p1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10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3" name="Google Shape;793;p1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p1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9" name="Google Shape;799;p1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p1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6" name="Google Shape;806;p1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p1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2" name="Google Shape;812;p1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p1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9" name="Google Shape;819;p1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p1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5" name="Google Shape;825;p1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p1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1" name="Google Shape;831;p1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p1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7" name="Google Shape;837;p1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1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3" name="Google Shape;843;p1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p1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9" name="Google Shape;849;p1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1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5" name="Google Shape;855;p1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p1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1" name="Google Shape;861;p1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1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7" name="Google Shape;867;p1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1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4" name="Google Shape;874;p1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1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0" name="Google Shape;880;p1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1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6" name="Google Shape;886;p1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p1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3" name="Google Shape;893;p1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1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9" name="Google Shape;899;p1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p1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5" name="Google Shape;905;p1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p1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1" name="Google Shape;911;p1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p1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7" name="Google Shape;917;p1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p1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3" name="Google Shape;923;p1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p1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9" name="Google Shape;929;p1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p1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5" name="Google Shape;935;p1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p1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1" name="Google Shape;941;p1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p1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7" name="Google Shape;947;p1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1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3" name="Google Shape;953;p1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sp>
        <p:nvSpPr>
          <p:cNvPr id="23" name="Google Shape;23;p137"/>
          <p:cNvSpPr/>
          <p:nvPr/>
        </p:nvSpPr>
        <p:spPr>
          <a:xfrm>
            <a:off x="228600" y="228600"/>
            <a:ext cx="8695944" cy="6035040"/>
          </a:xfrm>
          <a:prstGeom prst="roundRect">
            <a:avLst>
              <a:gd fmla="val 1272" name="adj"/>
            </a:avLst>
          </a:prstGeom>
          <a:gradFill>
            <a:gsLst>
              <a:gs pos="0">
                <a:srgbClr val="42558C"/>
              </a:gs>
              <a:gs pos="100000">
                <a:srgbClr val="9FACD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24" name="Google Shape;24;p137"/>
          <p:cNvGrpSpPr/>
          <p:nvPr/>
        </p:nvGrpSpPr>
        <p:grpSpPr>
          <a:xfrm>
            <a:off x="211665" y="5353963"/>
            <a:ext cx="8723376" cy="1331580"/>
            <a:chOff x="-3905250" y="4294188"/>
            <a:chExt cx="13011150" cy="1892300"/>
          </a:xfrm>
        </p:grpSpPr>
        <p:sp>
          <p:nvSpPr>
            <p:cNvPr id="25" name="Google Shape;25;p137"/>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6" name="Google Shape;26;p137"/>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7" name="Google Shape;27;p137"/>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8" name="Google Shape;28;p137"/>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9" name="Google Shape;29;p137"/>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30" name="Google Shape;30;p137"/>
          <p:cNvSpPr txBox="1"/>
          <p:nvPr>
            <p:ph type="ctrTitle"/>
          </p:nvPr>
        </p:nvSpPr>
        <p:spPr>
          <a:xfrm>
            <a:off x="685800" y="1600200"/>
            <a:ext cx="7772400" cy="1780108"/>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FFFFFF"/>
              </a:buClr>
              <a:buSzPts val="4400"/>
              <a:buFont typeface="Candara"/>
              <a:buNone/>
              <a:defRPr sz="44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37"/>
          <p:cNvSpPr txBox="1"/>
          <p:nvPr>
            <p:ph idx="1" type="subTitle"/>
          </p:nvPr>
        </p:nvSpPr>
        <p:spPr>
          <a:xfrm>
            <a:off x="1371600" y="3556001"/>
            <a:ext cx="6400800" cy="1473200"/>
          </a:xfrm>
          <a:prstGeom prst="rect">
            <a:avLst/>
          </a:prstGeom>
          <a:noFill/>
          <a:ln>
            <a:noFill/>
          </a:ln>
        </p:spPr>
        <p:txBody>
          <a:bodyPr anchorCtr="0" anchor="t" bIns="45700" lIns="91425" spcFirstLastPara="1" rIns="91425" wrap="square" tIns="4570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384"/>
              </a:spcBef>
              <a:spcAft>
                <a:spcPts val="0"/>
              </a:spcAft>
              <a:buSzPts val="1400"/>
              <a:buNone/>
              <a:defRPr>
                <a:solidFill>
                  <a:srgbClr val="888888"/>
                </a:solidFill>
              </a:defRPr>
            </a:lvl6pPr>
            <a:lvl7pPr lvl="6" algn="ctr">
              <a:spcBef>
                <a:spcPts val="384"/>
              </a:spcBef>
              <a:spcAft>
                <a:spcPts val="0"/>
              </a:spcAft>
              <a:buSzPts val="1400"/>
              <a:buNone/>
              <a:defRPr>
                <a:solidFill>
                  <a:srgbClr val="888888"/>
                </a:solidFill>
              </a:defRPr>
            </a:lvl7pPr>
            <a:lvl8pPr lvl="7" algn="ctr">
              <a:spcBef>
                <a:spcPts val="384"/>
              </a:spcBef>
              <a:spcAft>
                <a:spcPts val="0"/>
              </a:spcAft>
              <a:buSzPts val="1400"/>
              <a:buNone/>
              <a:defRPr>
                <a:solidFill>
                  <a:srgbClr val="888888"/>
                </a:solidFill>
              </a:defRPr>
            </a:lvl8pPr>
            <a:lvl9pPr lvl="8" algn="ctr">
              <a:spcBef>
                <a:spcPts val="384"/>
              </a:spcBef>
              <a:spcAft>
                <a:spcPts val="0"/>
              </a:spcAft>
              <a:buSzPts val="1400"/>
              <a:buNone/>
              <a:defRPr>
                <a:solidFill>
                  <a:srgbClr val="888888"/>
                </a:solidFill>
              </a:defRPr>
            </a:lvl9pPr>
          </a:lstStyle>
          <a:p/>
        </p:txBody>
      </p:sp>
      <p:sp>
        <p:nvSpPr>
          <p:cNvPr id="32" name="Google Shape;32;p137"/>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37"/>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37"/>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5" name="Shape 35"/>
        <p:cNvGrpSpPr/>
        <p:nvPr/>
      </p:nvGrpSpPr>
      <p:grpSpPr>
        <a:xfrm>
          <a:off x="0" y="0"/>
          <a:ext cx="0" cy="0"/>
          <a:chOff x="0" y="0"/>
          <a:chExt cx="0" cy="0"/>
        </a:xfrm>
      </p:grpSpPr>
      <p:sp>
        <p:nvSpPr>
          <p:cNvPr id="36" name="Google Shape;36;p13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37" name="Google Shape;37;p138"/>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38"/>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38"/>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40" name="Google Shape;40;p13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13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4400"/>
              <a:buFont typeface="Candar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39"/>
          <p:cNvSpPr txBox="1"/>
          <p:nvPr>
            <p:ph idx="1" type="body"/>
          </p:nvPr>
        </p:nvSpPr>
        <p:spPr>
          <a:xfrm>
            <a:off x="676656" y="2678114"/>
            <a:ext cx="3822192" cy="639762"/>
          </a:xfrm>
          <a:prstGeom prst="rect">
            <a:avLst/>
          </a:prstGeom>
          <a:noFill/>
          <a:ln>
            <a:noFill/>
          </a:ln>
        </p:spPr>
        <p:txBody>
          <a:bodyPr anchorCtr="0" anchor="ctr" bIns="45700" lIns="91425" spcFirstLastPara="1" rIns="91425" wrap="square" tIns="45700">
            <a:normAutofit/>
          </a:bodyPr>
          <a:lstStyle>
            <a:lvl1pPr indent="-228600" lvl="0" marL="457200" algn="ctr">
              <a:spcBef>
                <a:spcPts val="480"/>
              </a:spcBef>
              <a:spcAft>
                <a:spcPts val="0"/>
              </a:spcAft>
              <a:buSzPts val="2400"/>
              <a:buNone/>
              <a:defRPr b="0" sz="2400">
                <a:solidFill>
                  <a:schemeClr val="dk2"/>
                </a:solidFill>
                <a:latin typeface="Candara"/>
                <a:ea typeface="Candara"/>
                <a:cs typeface="Candara"/>
                <a:sym typeface="Candara"/>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84"/>
              </a:spcBef>
              <a:spcAft>
                <a:spcPts val="0"/>
              </a:spcAft>
              <a:buSzPts val="1600"/>
              <a:buNone/>
              <a:defRPr b="1" sz="1600"/>
            </a:lvl6pPr>
            <a:lvl7pPr indent="-228600" lvl="6" marL="3200400" algn="l">
              <a:spcBef>
                <a:spcPts val="384"/>
              </a:spcBef>
              <a:spcAft>
                <a:spcPts val="0"/>
              </a:spcAft>
              <a:buSzPts val="1600"/>
              <a:buNone/>
              <a:defRPr b="1" sz="1600"/>
            </a:lvl7pPr>
            <a:lvl8pPr indent="-228600" lvl="7" marL="3657600" algn="l">
              <a:spcBef>
                <a:spcPts val="384"/>
              </a:spcBef>
              <a:spcAft>
                <a:spcPts val="0"/>
              </a:spcAft>
              <a:buSzPts val="1600"/>
              <a:buNone/>
              <a:defRPr b="1" sz="1600"/>
            </a:lvl8pPr>
            <a:lvl9pPr indent="-228600" lvl="8" marL="4114800" algn="l">
              <a:spcBef>
                <a:spcPts val="384"/>
              </a:spcBef>
              <a:spcAft>
                <a:spcPts val="0"/>
              </a:spcAft>
              <a:buSzPts val="1600"/>
              <a:buNone/>
              <a:defRPr b="1" sz="1600"/>
            </a:lvl9pPr>
          </a:lstStyle>
          <a:p/>
        </p:txBody>
      </p:sp>
      <p:sp>
        <p:nvSpPr>
          <p:cNvPr id="44" name="Google Shape;44;p139"/>
          <p:cNvSpPr txBox="1"/>
          <p:nvPr>
            <p:ph idx="2" type="body"/>
          </p:nvPr>
        </p:nvSpPr>
        <p:spPr>
          <a:xfrm>
            <a:off x="677332" y="3429000"/>
            <a:ext cx="3820055" cy="2697163"/>
          </a:xfrm>
          <a:prstGeom prst="rect">
            <a:avLst/>
          </a:prstGeom>
          <a:noFill/>
          <a:ln>
            <a:noFill/>
          </a:ln>
        </p:spPr>
        <p:txBody>
          <a:bodyPr anchorCtr="0" anchor="t" bIns="45700" lIns="91425" spcFirstLastPara="1" rIns="91425" wrap="square" tIns="45700">
            <a:normAutofit/>
          </a:bodyPr>
          <a:lstStyle>
            <a:lvl1pPr indent="-355600" lvl="0" marL="457200" algn="l">
              <a:spcBef>
                <a:spcPts val="400"/>
              </a:spcBef>
              <a:spcAft>
                <a:spcPts val="0"/>
              </a:spcAft>
              <a:buSzPts val="2000"/>
              <a:buChar char="*"/>
              <a:defRPr sz="2000"/>
            </a:lvl1pPr>
            <a:lvl2pPr indent="-342900" lvl="1" marL="914400" algn="l">
              <a:spcBef>
                <a:spcPts val="360"/>
              </a:spcBef>
              <a:spcAft>
                <a:spcPts val="0"/>
              </a:spcAft>
              <a:buSzPts val="1800"/>
              <a:buChar char="*"/>
              <a:defRPr sz="1800"/>
            </a:lvl2pPr>
            <a:lvl3pPr indent="-330200" lvl="2" marL="1371600" algn="l">
              <a:spcBef>
                <a:spcPts val="320"/>
              </a:spcBef>
              <a:spcAft>
                <a:spcPts val="0"/>
              </a:spcAft>
              <a:buSzPts val="1600"/>
              <a:buChar char="*"/>
              <a:defRPr sz="1600"/>
            </a:lvl3pPr>
            <a:lvl4pPr indent="-317500" lvl="3" marL="1828800" algn="l">
              <a:spcBef>
                <a:spcPts val="280"/>
              </a:spcBef>
              <a:spcAft>
                <a:spcPts val="0"/>
              </a:spcAft>
              <a:buSzPts val="1400"/>
              <a:buChar char="*"/>
              <a:defRPr sz="1400"/>
            </a:lvl4pPr>
            <a:lvl5pPr indent="-317500" lvl="4" marL="2286000" algn="l">
              <a:spcBef>
                <a:spcPts val="280"/>
              </a:spcBef>
              <a:spcAft>
                <a:spcPts val="0"/>
              </a:spcAft>
              <a:buSzPts val="1400"/>
              <a:buChar char="*"/>
              <a:defRPr sz="1400"/>
            </a:lvl5pPr>
            <a:lvl6pPr indent="-330200" lvl="5" marL="2743200" algn="l">
              <a:spcBef>
                <a:spcPts val="384"/>
              </a:spcBef>
              <a:spcAft>
                <a:spcPts val="0"/>
              </a:spcAft>
              <a:buSzPts val="1600"/>
              <a:buChar char="●"/>
              <a:defRPr sz="1600"/>
            </a:lvl6pPr>
            <a:lvl7pPr indent="-330200" lvl="6" marL="3200400" algn="l">
              <a:spcBef>
                <a:spcPts val="384"/>
              </a:spcBef>
              <a:spcAft>
                <a:spcPts val="0"/>
              </a:spcAft>
              <a:buSzPts val="1600"/>
              <a:buChar char="●"/>
              <a:defRPr sz="1600"/>
            </a:lvl7pPr>
            <a:lvl8pPr indent="-330200" lvl="7" marL="3657600" algn="l">
              <a:spcBef>
                <a:spcPts val="384"/>
              </a:spcBef>
              <a:spcAft>
                <a:spcPts val="0"/>
              </a:spcAft>
              <a:buSzPts val="1600"/>
              <a:buChar char="●"/>
              <a:defRPr sz="1600"/>
            </a:lvl8pPr>
            <a:lvl9pPr indent="-330200" lvl="8" marL="4114800" algn="l">
              <a:spcBef>
                <a:spcPts val="384"/>
              </a:spcBef>
              <a:spcAft>
                <a:spcPts val="0"/>
              </a:spcAft>
              <a:buSzPts val="1600"/>
              <a:buChar char="●"/>
              <a:defRPr sz="1600"/>
            </a:lvl9pPr>
          </a:lstStyle>
          <a:p/>
        </p:txBody>
      </p:sp>
      <p:sp>
        <p:nvSpPr>
          <p:cNvPr id="45" name="Google Shape;45;p139"/>
          <p:cNvSpPr txBox="1"/>
          <p:nvPr>
            <p:ph idx="3" type="body"/>
          </p:nvPr>
        </p:nvSpPr>
        <p:spPr>
          <a:xfrm>
            <a:off x="4648200" y="2678113"/>
            <a:ext cx="3822192" cy="639762"/>
          </a:xfrm>
          <a:prstGeom prst="rect">
            <a:avLst/>
          </a:prstGeom>
          <a:noFill/>
          <a:ln>
            <a:noFill/>
          </a:ln>
        </p:spPr>
        <p:txBody>
          <a:bodyPr anchorCtr="0" anchor="ctr" bIns="45700" lIns="91425" spcFirstLastPara="1" rIns="91425" wrap="square" tIns="45700">
            <a:normAutofit/>
          </a:bodyPr>
          <a:lstStyle>
            <a:lvl1pPr indent="-228600" lvl="0" marL="457200" algn="ctr">
              <a:spcBef>
                <a:spcPts val="480"/>
              </a:spcBef>
              <a:spcAft>
                <a:spcPts val="0"/>
              </a:spcAft>
              <a:buSzPts val="2400"/>
              <a:buNone/>
              <a:defRPr b="0" i="0" sz="2400">
                <a:solidFill>
                  <a:schemeClr val="dk2"/>
                </a:solidFill>
                <a:latin typeface="Candara"/>
                <a:ea typeface="Candara"/>
                <a:cs typeface="Candara"/>
                <a:sym typeface="Candara"/>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84"/>
              </a:spcBef>
              <a:spcAft>
                <a:spcPts val="0"/>
              </a:spcAft>
              <a:buSzPts val="1600"/>
              <a:buNone/>
              <a:defRPr b="1" sz="1600"/>
            </a:lvl6pPr>
            <a:lvl7pPr indent="-228600" lvl="6" marL="3200400" algn="l">
              <a:spcBef>
                <a:spcPts val="384"/>
              </a:spcBef>
              <a:spcAft>
                <a:spcPts val="0"/>
              </a:spcAft>
              <a:buSzPts val="1600"/>
              <a:buNone/>
              <a:defRPr b="1" sz="1600"/>
            </a:lvl7pPr>
            <a:lvl8pPr indent="-228600" lvl="7" marL="3657600" algn="l">
              <a:spcBef>
                <a:spcPts val="384"/>
              </a:spcBef>
              <a:spcAft>
                <a:spcPts val="0"/>
              </a:spcAft>
              <a:buSzPts val="1600"/>
              <a:buNone/>
              <a:defRPr b="1" sz="1600"/>
            </a:lvl8pPr>
            <a:lvl9pPr indent="-228600" lvl="8" marL="4114800" algn="l">
              <a:spcBef>
                <a:spcPts val="384"/>
              </a:spcBef>
              <a:spcAft>
                <a:spcPts val="0"/>
              </a:spcAft>
              <a:buSzPts val="1600"/>
              <a:buNone/>
              <a:defRPr b="1" sz="1600"/>
            </a:lvl9pPr>
          </a:lstStyle>
          <a:p/>
        </p:txBody>
      </p:sp>
      <p:sp>
        <p:nvSpPr>
          <p:cNvPr id="46" name="Google Shape;46;p139"/>
          <p:cNvSpPr txBox="1"/>
          <p:nvPr>
            <p:ph idx="4" type="body"/>
          </p:nvPr>
        </p:nvSpPr>
        <p:spPr>
          <a:xfrm>
            <a:off x="4645025" y="3429000"/>
            <a:ext cx="3822192" cy="2697163"/>
          </a:xfrm>
          <a:prstGeom prst="rect">
            <a:avLst/>
          </a:prstGeom>
          <a:noFill/>
          <a:ln>
            <a:noFill/>
          </a:ln>
        </p:spPr>
        <p:txBody>
          <a:bodyPr anchorCtr="0" anchor="t" bIns="45700" lIns="91425" spcFirstLastPara="1" rIns="91425" wrap="square" tIns="45700">
            <a:normAutofit/>
          </a:bodyPr>
          <a:lstStyle>
            <a:lvl1pPr indent="-355600" lvl="0" marL="457200" algn="l">
              <a:spcBef>
                <a:spcPts val="400"/>
              </a:spcBef>
              <a:spcAft>
                <a:spcPts val="0"/>
              </a:spcAft>
              <a:buSzPts val="2000"/>
              <a:buChar char="*"/>
              <a:defRPr sz="2000"/>
            </a:lvl1pPr>
            <a:lvl2pPr indent="-342900" lvl="1" marL="914400" algn="l">
              <a:spcBef>
                <a:spcPts val="360"/>
              </a:spcBef>
              <a:spcAft>
                <a:spcPts val="0"/>
              </a:spcAft>
              <a:buSzPts val="1800"/>
              <a:buChar char="*"/>
              <a:defRPr sz="1800"/>
            </a:lvl2pPr>
            <a:lvl3pPr indent="-330200" lvl="2" marL="1371600" algn="l">
              <a:spcBef>
                <a:spcPts val="320"/>
              </a:spcBef>
              <a:spcAft>
                <a:spcPts val="0"/>
              </a:spcAft>
              <a:buSzPts val="1600"/>
              <a:buChar char="*"/>
              <a:defRPr sz="1600"/>
            </a:lvl3pPr>
            <a:lvl4pPr indent="-317500" lvl="3" marL="1828800" algn="l">
              <a:spcBef>
                <a:spcPts val="280"/>
              </a:spcBef>
              <a:spcAft>
                <a:spcPts val="0"/>
              </a:spcAft>
              <a:buSzPts val="1400"/>
              <a:buChar char="*"/>
              <a:defRPr sz="1400"/>
            </a:lvl4pPr>
            <a:lvl5pPr indent="-317500" lvl="4" marL="2286000" algn="l">
              <a:spcBef>
                <a:spcPts val="280"/>
              </a:spcBef>
              <a:spcAft>
                <a:spcPts val="0"/>
              </a:spcAft>
              <a:buSzPts val="1400"/>
              <a:buChar char="*"/>
              <a:defRPr sz="1400"/>
            </a:lvl5pPr>
            <a:lvl6pPr indent="-330200" lvl="5" marL="2743200" algn="l">
              <a:spcBef>
                <a:spcPts val="384"/>
              </a:spcBef>
              <a:spcAft>
                <a:spcPts val="0"/>
              </a:spcAft>
              <a:buSzPts val="1600"/>
              <a:buChar char="●"/>
              <a:defRPr sz="1600"/>
            </a:lvl6pPr>
            <a:lvl7pPr indent="-330200" lvl="6" marL="3200400" algn="l">
              <a:spcBef>
                <a:spcPts val="384"/>
              </a:spcBef>
              <a:spcAft>
                <a:spcPts val="0"/>
              </a:spcAft>
              <a:buSzPts val="1600"/>
              <a:buChar char="●"/>
              <a:defRPr sz="1600"/>
            </a:lvl7pPr>
            <a:lvl8pPr indent="-330200" lvl="7" marL="3657600" algn="l">
              <a:spcBef>
                <a:spcPts val="384"/>
              </a:spcBef>
              <a:spcAft>
                <a:spcPts val="0"/>
              </a:spcAft>
              <a:buSzPts val="1600"/>
              <a:buChar char="●"/>
              <a:defRPr sz="1600"/>
            </a:lvl8pPr>
            <a:lvl9pPr indent="-330200" lvl="8" marL="4114800" algn="l">
              <a:spcBef>
                <a:spcPts val="384"/>
              </a:spcBef>
              <a:spcAft>
                <a:spcPts val="0"/>
              </a:spcAft>
              <a:buSzPts val="1600"/>
              <a:buChar char="●"/>
              <a:defRPr sz="1600"/>
            </a:lvl9pPr>
          </a:lstStyle>
          <a:p/>
        </p:txBody>
      </p:sp>
      <p:sp>
        <p:nvSpPr>
          <p:cNvPr id="47" name="Google Shape;47;p139"/>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39"/>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39"/>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50" name="Shape 50"/>
        <p:cNvGrpSpPr/>
        <p:nvPr/>
      </p:nvGrpSpPr>
      <p:grpSpPr>
        <a:xfrm>
          <a:off x="0" y="0"/>
          <a:ext cx="0" cy="0"/>
          <a:chOff x="0" y="0"/>
          <a:chExt cx="0" cy="0"/>
        </a:xfrm>
      </p:grpSpPr>
      <p:sp>
        <p:nvSpPr>
          <p:cNvPr id="51" name="Google Shape;51;p140"/>
          <p:cNvSpPr/>
          <p:nvPr/>
        </p:nvSpPr>
        <p:spPr>
          <a:xfrm>
            <a:off x="228600" y="228600"/>
            <a:ext cx="8695944" cy="4736592"/>
          </a:xfrm>
          <a:prstGeom prst="roundRect">
            <a:avLst>
              <a:gd fmla="val 1272" name="adj"/>
            </a:avLst>
          </a:prstGeom>
          <a:gradFill>
            <a:gsLst>
              <a:gs pos="0">
                <a:srgbClr val="42558C"/>
              </a:gs>
              <a:gs pos="100000">
                <a:srgbClr val="9FACD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52" name="Google Shape;52;p140"/>
          <p:cNvSpPr/>
          <p:nvPr/>
        </p:nvSpPr>
        <p:spPr>
          <a:xfrm>
            <a:off x="6047438" y="4203592"/>
            <a:ext cx="2876429" cy="714026"/>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3" name="Google Shape;53;p140"/>
          <p:cNvSpPr/>
          <p:nvPr/>
        </p:nvSpPr>
        <p:spPr>
          <a:xfrm>
            <a:off x="2619320" y="4075290"/>
            <a:ext cx="5544515" cy="850138"/>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4" name="Google Shape;54;p140"/>
          <p:cNvSpPr/>
          <p:nvPr/>
        </p:nvSpPr>
        <p:spPr>
          <a:xfrm>
            <a:off x="2828728" y="4087562"/>
            <a:ext cx="5467980" cy="774272"/>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5" name="Google Shape;55;p140"/>
          <p:cNvSpPr/>
          <p:nvPr/>
        </p:nvSpPr>
        <p:spPr>
          <a:xfrm>
            <a:off x="5609489" y="4074174"/>
            <a:ext cx="3308000" cy="651549"/>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6" name="Google Shape;56;p140"/>
          <p:cNvSpPr/>
          <p:nvPr/>
        </p:nvSpPr>
        <p:spPr>
          <a:xfrm>
            <a:off x="211665" y="4058555"/>
            <a:ext cx="8723376" cy="1329874"/>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7" name="Google Shape;57;p140"/>
          <p:cNvSpPr txBox="1"/>
          <p:nvPr>
            <p:ph type="title"/>
          </p:nvPr>
        </p:nvSpPr>
        <p:spPr>
          <a:xfrm>
            <a:off x="690032" y="2463560"/>
            <a:ext cx="7772400" cy="1524000"/>
          </a:xfrm>
          <a:prstGeom prst="rect">
            <a:avLst/>
          </a:prstGeom>
          <a:noFill/>
          <a:ln>
            <a:noFill/>
          </a:ln>
        </p:spPr>
        <p:txBody>
          <a:bodyPr anchorCtr="0" anchor="t" bIns="45700" lIns="91425" spcFirstLastPara="1" rIns="91425" wrap="square" tIns="45700">
            <a:normAutofit/>
          </a:bodyPr>
          <a:lstStyle>
            <a:lvl1pPr lvl="0" algn="ctr">
              <a:spcBef>
                <a:spcPts val="0"/>
              </a:spcBef>
              <a:spcAft>
                <a:spcPts val="0"/>
              </a:spcAft>
              <a:buClr>
                <a:srgbClr val="FFFFFF"/>
              </a:buClr>
              <a:buSzPts val="4400"/>
              <a:buFont typeface="Candara"/>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40"/>
          <p:cNvSpPr txBox="1"/>
          <p:nvPr>
            <p:ph idx="1" type="body"/>
          </p:nvPr>
        </p:nvSpPr>
        <p:spPr>
          <a:xfrm>
            <a:off x="1367365" y="1437448"/>
            <a:ext cx="6417734" cy="939801"/>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2000"/>
              <a:buNone/>
              <a:defRPr sz="2000">
                <a:solidFill>
                  <a:srgbClr val="FFFFFF"/>
                </a:solidFill>
              </a:defRPr>
            </a:lvl1pPr>
            <a:lvl2pPr indent="-228600" lvl="1" marL="914400" algn="l">
              <a:spcBef>
                <a:spcPts val="360"/>
              </a:spcBef>
              <a:spcAft>
                <a:spcPts val="0"/>
              </a:spcAft>
              <a:buSzPts val="1800"/>
              <a:buNone/>
              <a:defRPr sz="1800">
                <a:solidFill>
                  <a:srgbClr val="888888"/>
                </a:solidFill>
              </a:defRPr>
            </a:lvl2pPr>
            <a:lvl3pPr indent="-228600" lvl="2" marL="1371600" algn="l">
              <a:spcBef>
                <a:spcPts val="320"/>
              </a:spcBef>
              <a:spcAft>
                <a:spcPts val="0"/>
              </a:spcAft>
              <a:buSzPts val="1600"/>
              <a:buNone/>
              <a:defRPr sz="1600">
                <a:solidFill>
                  <a:srgbClr val="888888"/>
                </a:solidFill>
              </a:defRPr>
            </a:lvl3pPr>
            <a:lvl4pPr indent="-228600" lvl="3" marL="1828800" algn="l">
              <a:spcBef>
                <a:spcPts val="280"/>
              </a:spcBef>
              <a:spcAft>
                <a:spcPts val="0"/>
              </a:spcAft>
              <a:buSzPts val="1400"/>
              <a:buNone/>
              <a:defRPr sz="1400">
                <a:solidFill>
                  <a:srgbClr val="888888"/>
                </a:solidFill>
              </a:defRPr>
            </a:lvl4pPr>
            <a:lvl5pPr indent="-228600" lvl="4" marL="2286000" algn="l">
              <a:spcBef>
                <a:spcPts val="280"/>
              </a:spcBef>
              <a:spcAft>
                <a:spcPts val="0"/>
              </a:spcAft>
              <a:buSzPts val="1400"/>
              <a:buNone/>
              <a:defRPr sz="1400">
                <a:solidFill>
                  <a:srgbClr val="888888"/>
                </a:solidFill>
              </a:defRPr>
            </a:lvl5pPr>
            <a:lvl6pPr indent="-228600" lvl="5" marL="2743200" algn="l">
              <a:spcBef>
                <a:spcPts val="384"/>
              </a:spcBef>
              <a:spcAft>
                <a:spcPts val="0"/>
              </a:spcAft>
              <a:buSzPts val="1400"/>
              <a:buNone/>
              <a:defRPr sz="1400">
                <a:solidFill>
                  <a:srgbClr val="888888"/>
                </a:solidFill>
              </a:defRPr>
            </a:lvl6pPr>
            <a:lvl7pPr indent="-228600" lvl="6" marL="3200400" algn="l">
              <a:spcBef>
                <a:spcPts val="384"/>
              </a:spcBef>
              <a:spcAft>
                <a:spcPts val="0"/>
              </a:spcAft>
              <a:buSzPts val="1400"/>
              <a:buNone/>
              <a:defRPr sz="1400">
                <a:solidFill>
                  <a:srgbClr val="888888"/>
                </a:solidFill>
              </a:defRPr>
            </a:lvl7pPr>
            <a:lvl8pPr indent="-228600" lvl="7" marL="3657600" algn="l">
              <a:spcBef>
                <a:spcPts val="384"/>
              </a:spcBef>
              <a:spcAft>
                <a:spcPts val="0"/>
              </a:spcAft>
              <a:buSzPts val="1400"/>
              <a:buNone/>
              <a:defRPr sz="1400">
                <a:solidFill>
                  <a:srgbClr val="888888"/>
                </a:solidFill>
              </a:defRPr>
            </a:lvl8pPr>
            <a:lvl9pPr indent="-228600" lvl="8" marL="4114800" algn="l">
              <a:spcBef>
                <a:spcPts val="384"/>
              </a:spcBef>
              <a:spcAft>
                <a:spcPts val="0"/>
              </a:spcAft>
              <a:buSzPts val="1400"/>
              <a:buNone/>
              <a:defRPr sz="1400">
                <a:solidFill>
                  <a:srgbClr val="888888"/>
                </a:solidFill>
              </a:defRPr>
            </a:lvl9pPr>
          </a:lstStyle>
          <a:p/>
        </p:txBody>
      </p:sp>
      <p:sp>
        <p:nvSpPr>
          <p:cNvPr id="59" name="Google Shape;59;p140"/>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0"/>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0"/>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2" name="Shape 62"/>
        <p:cNvGrpSpPr/>
        <p:nvPr/>
      </p:nvGrpSpPr>
      <p:grpSpPr>
        <a:xfrm>
          <a:off x="0" y="0"/>
          <a:ext cx="0" cy="0"/>
          <a:chOff x="0" y="0"/>
          <a:chExt cx="0" cy="0"/>
        </a:xfrm>
      </p:grpSpPr>
      <p:sp>
        <p:nvSpPr>
          <p:cNvPr id="63" name="Google Shape;63;p14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41"/>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41"/>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41"/>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67" name="Google Shape;67;p141"/>
          <p:cNvSpPr txBox="1"/>
          <p:nvPr>
            <p:ph idx="1" type="body"/>
          </p:nvPr>
        </p:nvSpPr>
        <p:spPr>
          <a:xfrm>
            <a:off x="676655" y="2679192"/>
            <a:ext cx="3822192" cy="3447288"/>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68" name="Google Shape;68;p141"/>
          <p:cNvSpPr txBox="1"/>
          <p:nvPr>
            <p:ph idx="2" type="body"/>
          </p:nvPr>
        </p:nvSpPr>
        <p:spPr>
          <a:xfrm>
            <a:off x="4645152" y="2679192"/>
            <a:ext cx="3822192" cy="3447288"/>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9" name="Shape 69"/>
        <p:cNvGrpSpPr/>
        <p:nvPr/>
      </p:nvGrpSpPr>
      <p:grpSpPr>
        <a:xfrm>
          <a:off x="0" y="0"/>
          <a:ext cx="0" cy="0"/>
          <a:chOff x="0" y="0"/>
          <a:chExt cx="0" cy="0"/>
        </a:xfrm>
      </p:grpSpPr>
      <p:sp>
        <p:nvSpPr>
          <p:cNvPr id="70" name="Google Shape;70;p14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42"/>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42"/>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42"/>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74" name="Shape 74"/>
        <p:cNvGrpSpPr/>
        <p:nvPr/>
      </p:nvGrpSpPr>
      <p:grpSpPr>
        <a:xfrm>
          <a:off x="0" y="0"/>
          <a:ext cx="0" cy="0"/>
          <a:chOff x="0" y="0"/>
          <a:chExt cx="0" cy="0"/>
        </a:xfrm>
      </p:grpSpPr>
      <p:sp>
        <p:nvSpPr>
          <p:cNvPr id="75" name="Google Shape;75;p143"/>
          <p:cNvSpPr/>
          <p:nvPr/>
        </p:nvSpPr>
        <p:spPr>
          <a:xfrm>
            <a:off x="228600" y="228600"/>
            <a:ext cx="8695944" cy="1426464"/>
          </a:xfrm>
          <a:prstGeom prst="roundRect">
            <a:avLst>
              <a:gd fmla="val 7136" name="adj"/>
            </a:avLst>
          </a:prstGeom>
          <a:gradFill>
            <a:gsLst>
              <a:gs pos="0">
                <a:srgbClr val="42558C"/>
              </a:gs>
              <a:gs pos="90000">
                <a:srgbClr val="9FACD1"/>
              </a:gs>
              <a:gs pos="100000">
                <a:srgbClr val="9FACD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76" name="Google Shape;76;p143"/>
          <p:cNvGrpSpPr/>
          <p:nvPr/>
        </p:nvGrpSpPr>
        <p:grpSpPr>
          <a:xfrm>
            <a:off x="211665" y="714191"/>
            <a:ext cx="8723376" cy="1329874"/>
            <a:chOff x="-3905251" y="4294188"/>
            <a:chExt cx="13027839" cy="1892300"/>
          </a:xfrm>
        </p:grpSpPr>
        <p:sp>
          <p:nvSpPr>
            <p:cNvPr id="77" name="Google Shape;77;p143"/>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78" name="Google Shape;78;p143"/>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79" name="Google Shape;79;p143"/>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80" name="Google Shape;80;p143"/>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81" name="Google Shape;81;p143"/>
            <p:cNvSpPr/>
            <p:nvPr/>
          </p:nvSpPr>
          <p:spPr>
            <a:xfrm>
              <a:off x="-3905251" y="4294188"/>
              <a:ext cx="1302783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82" name="Google Shape;82;p143"/>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3"/>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43"/>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85" name="Shape 85"/>
        <p:cNvGrpSpPr/>
        <p:nvPr/>
      </p:nvGrpSpPr>
      <p:grpSpPr>
        <a:xfrm>
          <a:off x="0" y="0"/>
          <a:ext cx="0" cy="0"/>
          <a:chOff x="0" y="0"/>
          <a:chExt cx="0" cy="0"/>
        </a:xfrm>
      </p:grpSpPr>
      <p:sp>
        <p:nvSpPr>
          <p:cNvPr id="86" name="Google Shape;86;p144"/>
          <p:cNvSpPr/>
          <p:nvPr/>
        </p:nvSpPr>
        <p:spPr>
          <a:xfrm>
            <a:off x="228600" y="228600"/>
            <a:ext cx="8695944" cy="1426464"/>
          </a:xfrm>
          <a:prstGeom prst="roundRect">
            <a:avLst>
              <a:gd fmla="val 7136" name="adj"/>
            </a:avLst>
          </a:prstGeom>
          <a:gradFill>
            <a:gsLst>
              <a:gs pos="0">
                <a:srgbClr val="42558C"/>
              </a:gs>
              <a:gs pos="90000">
                <a:srgbClr val="9FACD1"/>
              </a:gs>
              <a:gs pos="100000">
                <a:srgbClr val="9FACD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87" name="Google Shape;87;p144"/>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44"/>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44"/>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90" name="Google Shape;90;p144"/>
          <p:cNvSpPr txBox="1"/>
          <p:nvPr>
            <p:ph idx="1" type="body"/>
          </p:nvPr>
        </p:nvSpPr>
        <p:spPr>
          <a:xfrm>
            <a:off x="914400" y="3581400"/>
            <a:ext cx="3352800" cy="1905001"/>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1800"/>
              <a:buNone/>
              <a:defRPr sz="1800">
                <a:solidFill>
                  <a:schemeClr val="dk2"/>
                </a:solidFill>
              </a:defRPr>
            </a:lvl1pPr>
            <a:lvl2pPr indent="-228600" lvl="1" marL="914400" algn="l">
              <a:spcBef>
                <a:spcPts val="60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384"/>
              </a:spcBef>
              <a:spcAft>
                <a:spcPts val="0"/>
              </a:spcAft>
              <a:buSzPts val="900"/>
              <a:buNone/>
              <a:defRPr sz="900"/>
            </a:lvl6pPr>
            <a:lvl7pPr indent="-228600" lvl="6" marL="3200400" algn="l">
              <a:spcBef>
                <a:spcPts val="384"/>
              </a:spcBef>
              <a:spcAft>
                <a:spcPts val="0"/>
              </a:spcAft>
              <a:buSzPts val="900"/>
              <a:buNone/>
              <a:defRPr sz="900"/>
            </a:lvl7pPr>
            <a:lvl8pPr indent="-228600" lvl="7" marL="3657600" algn="l">
              <a:spcBef>
                <a:spcPts val="384"/>
              </a:spcBef>
              <a:spcAft>
                <a:spcPts val="0"/>
              </a:spcAft>
              <a:buSzPts val="900"/>
              <a:buNone/>
              <a:defRPr sz="900"/>
            </a:lvl8pPr>
            <a:lvl9pPr indent="-228600" lvl="8" marL="4114800" algn="l">
              <a:spcBef>
                <a:spcPts val="384"/>
              </a:spcBef>
              <a:spcAft>
                <a:spcPts val="0"/>
              </a:spcAft>
              <a:buSzPts val="900"/>
              <a:buNone/>
              <a:defRPr sz="900"/>
            </a:lvl9pPr>
          </a:lstStyle>
          <a:p/>
        </p:txBody>
      </p:sp>
      <p:grpSp>
        <p:nvGrpSpPr>
          <p:cNvPr id="91" name="Google Shape;91;p144"/>
          <p:cNvGrpSpPr/>
          <p:nvPr/>
        </p:nvGrpSpPr>
        <p:grpSpPr>
          <a:xfrm>
            <a:off x="211665" y="714191"/>
            <a:ext cx="8723376" cy="1331580"/>
            <a:chOff x="-3905250" y="4294188"/>
            <a:chExt cx="13011150" cy="1892300"/>
          </a:xfrm>
        </p:grpSpPr>
        <p:sp>
          <p:nvSpPr>
            <p:cNvPr id="92" name="Google Shape;92;p144"/>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3" name="Google Shape;93;p144"/>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4" name="Google Shape;94;p144"/>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5" name="Google Shape;95;p144"/>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6" name="Google Shape;96;p144"/>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97" name="Google Shape;97;p144"/>
          <p:cNvSpPr txBox="1"/>
          <p:nvPr>
            <p:ph type="title"/>
          </p:nvPr>
        </p:nvSpPr>
        <p:spPr>
          <a:xfrm>
            <a:off x="914400" y="2286000"/>
            <a:ext cx="3352800" cy="125272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3200"/>
              <a:buFont typeface="Candara"/>
              <a:buNone/>
              <a:defRPr sz="32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44"/>
          <p:cNvSpPr txBox="1"/>
          <p:nvPr>
            <p:ph idx="2" type="body"/>
          </p:nvPr>
        </p:nvSpPr>
        <p:spPr>
          <a:xfrm>
            <a:off x="4651962" y="1828800"/>
            <a:ext cx="3904076" cy="3810000"/>
          </a:xfrm>
          <a:prstGeom prst="rect">
            <a:avLst/>
          </a:prstGeom>
          <a:noFill/>
          <a:ln>
            <a:noFill/>
          </a:ln>
        </p:spPr>
        <p:txBody>
          <a:bodyPr anchorCtr="0" anchor="ctr" bIns="45700" lIns="91425" spcFirstLastPara="1" rIns="91425" wrap="square" tIns="45700">
            <a:normAutofit/>
          </a:bodyPr>
          <a:lstStyle>
            <a:lvl1pPr indent="-368300" lvl="0" marL="457200" algn="l">
              <a:spcBef>
                <a:spcPts val="440"/>
              </a:spcBef>
              <a:spcAft>
                <a:spcPts val="0"/>
              </a:spcAft>
              <a:buClr>
                <a:schemeClr val="lt1"/>
              </a:buClr>
              <a:buSzPts val="2200"/>
              <a:buChar char="*"/>
              <a:defRPr sz="2200">
                <a:solidFill>
                  <a:schemeClr val="dk2"/>
                </a:solidFill>
              </a:defRPr>
            </a:lvl1pPr>
            <a:lvl2pPr indent="-355600" lvl="1" marL="914400" algn="l">
              <a:spcBef>
                <a:spcPts val="400"/>
              </a:spcBef>
              <a:spcAft>
                <a:spcPts val="0"/>
              </a:spcAft>
              <a:buClr>
                <a:schemeClr val="lt1"/>
              </a:buClr>
              <a:buSzPts val="2000"/>
              <a:buChar char="*"/>
              <a:defRPr sz="2000">
                <a:solidFill>
                  <a:schemeClr val="dk2"/>
                </a:solidFill>
              </a:defRPr>
            </a:lvl2pPr>
            <a:lvl3pPr indent="-342900" lvl="2" marL="1371600" algn="l">
              <a:spcBef>
                <a:spcPts val="360"/>
              </a:spcBef>
              <a:spcAft>
                <a:spcPts val="0"/>
              </a:spcAft>
              <a:buClr>
                <a:schemeClr val="lt1"/>
              </a:buClr>
              <a:buSzPts val="1800"/>
              <a:buChar char="*"/>
              <a:defRPr sz="1800">
                <a:solidFill>
                  <a:schemeClr val="dk2"/>
                </a:solidFill>
              </a:defRPr>
            </a:lvl3pPr>
            <a:lvl4pPr indent="-330200" lvl="3" marL="1828800" algn="l">
              <a:spcBef>
                <a:spcPts val="320"/>
              </a:spcBef>
              <a:spcAft>
                <a:spcPts val="0"/>
              </a:spcAft>
              <a:buClr>
                <a:schemeClr val="lt1"/>
              </a:buClr>
              <a:buSzPts val="1600"/>
              <a:buChar char="*"/>
              <a:defRPr sz="1600">
                <a:solidFill>
                  <a:schemeClr val="dk2"/>
                </a:solidFill>
              </a:defRPr>
            </a:lvl4pPr>
            <a:lvl5pPr indent="-330200" lvl="4" marL="2286000" algn="l">
              <a:spcBef>
                <a:spcPts val="320"/>
              </a:spcBef>
              <a:spcAft>
                <a:spcPts val="0"/>
              </a:spcAft>
              <a:buClr>
                <a:schemeClr val="lt1"/>
              </a:buClr>
              <a:buSzPts val="1600"/>
              <a:buChar char="*"/>
              <a:defRPr sz="1600">
                <a:solidFill>
                  <a:schemeClr val="dk2"/>
                </a:solidFill>
              </a:defRPr>
            </a:lvl5pPr>
            <a:lvl6pPr indent="-355600" lvl="5" marL="2743200" algn="l">
              <a:spcBef>
                <a:spcPts val="384"/>
              </a:spcBef>
              <a:spcAft>
                <a:spcPts val="0"/>
              </a:spcAft>
              <a:buSzPts val="2000"/>
              <a:buChar char="●"/>
              <a:defRPr sz="2000"/>
            </a:lvl6pPr>
            <a:lvl7pPr indent="-355600" lvl="6" marL="3200400" algn="l">
              <a:spcBef>
                <a:spcPts val="384"/>
              </a:spcBef>
              <a:spcAft>
                <a:spcPts val="0"/>
              </a:spcAft>
              <a:buSzPts val="2000"/>
              <a:buChar char="●"/>
              <a:defRPr sz="2000"/>
            </a:lvl7pPr>
            <a:lvl8pPr indent="-355600" lvl="7" marL="3657600" algn="l">
              <a:spcBef>
                <a:spcPts val="384"/>
              </a:spcBef>
              <a:spcAft>
                <a:spcPts val="0"/>
              </a:spcAft>
              <a:buSzPts val="2000"/>
              <a:buChar char="●"/>
              <a:defRPr sz="2000"/>
            </a:lvl8pPr>
            <a:lvl9pPr indent="-355600" lvl="8" marL="4114800" algn="l">
              <a:spcBef>
                <a:spcPts val="384"/>
              </a:spcBef>
              <a:spcAft>
                <a:spcPts val="0"/>
              </a:spcAft>
              <a:buSzPts val="2000"/>
              <a:buChar char="●"/>
              <a:defRPr sz="20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99" name="Shape 99"/>
        <p:cNvGrpSpPr/>
        <p:nvPr/>
      </p:nvGrpSpPr>
      <p:grpSpPr>
        <a:xfrm>
          <a:off x="0" y="0"/>
          <a:ext cx="0" cy="0"/>
          <a:chOff x="0" y="0"/>
          <a:chExt cx="0" cy="0"/>
        </a:xfrm>
      </p:grpSpPr>
      <p:sp>
        <p:nvSpPr>
          <p:cNvPr id="100" name="Google Shape;100;p145"/>
          <p:cNvSpPr/>
          <p:nvPr/>
        </p:nvSpPr>
        <p:spPr>
          <a:xfrm>
            <a:off x="228600" y="228600"/>
            <a:ext cx="8695944" cy="6035040"/>
          </a:xfrm>
          <a:prstGeom prst="roundRect">
            <a:avLst>
              <a:gd fmla="val 1272" name="adj"/>
            </a:avLst>
          </a:prstGeom>
          <a:gradFill>
            <a:gsLst>
              <a:gs pos="0">
                <a:srgbClr val="42558C"/>
              </a:gs>
              <a:gs pos="100000">
                <a:srgbClr val="9FACD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101" name="Google Shape;101;p145"/>
          <p:cNvGrpSpPr/>
          <p:nvPr/>
        </p:nvGrpSpPr>
        <p:grpSpPr>
          <a:xfrm>
            <a:off x="211665" y="5353963"/>
            <a:ext cx="8723376" cy="1331580"/>
            <a:chOff x="-3905250" y="4294188"/>
            <a:chExt cx="13011150" cy="1892300"/>
          </a:xfrm>
        </p:grpSpPr>
        <p:sp>
          <p:nvSpPr>
            <p:cNvPr id="102" name="Google Shape;102;p145"/>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3" name="Google Shape;103;p145"/>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4" name="Google Shape;104;p145"/>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5" name="Google Shape;105;p145"/>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6" name="Google Shape;106;p145"/>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07" name="Google Shape;107;p145"/>
          <p:cNvSpPr txBox="1"/>
          <p:nvPr>
            <p:ph type="title"/>
          </p:nvPr>
        </p:nvSpPr>
        <p:spPr>
          <a:xfrm>
            <a:off x="4874155" y="338667"/>
            <a:ext cx="3812645" cy="242993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FFFFF"/>
              </a:buClr>
              <a:buSzPts val="2800"/>
              <a:buFont typeface="Candara"/>
              <a:buNone/>
              <a:defRPr b="0" sz="28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145"/>
          <p:cNvSpPr txBox="1"/>
          <p:nvPr>
            <p:ph idx="1" type="body"/>
          </p:nvPr>
        </p:nvSpPr>
        <p:spPr>
          <a:xfrm>
            <a:off x="4868333" y="2785533"/>
            <a:ext cx="3818467" cy="2421467"/>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800"/>
              <a:buNone/>
              <a:defRPr sz="1800">
                <a:solidFill>
                  <a:srgbClr val="FFFFFF"/>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384"/>
              </a:spcBef>
              <a:spcAft>
                <a:spcPts val="0"/>
              </a:spcAft>
              <a:buSzPts val="900"/>
              <a:buNone/>
              <a:defRPr sz="900"/>
            </a:lvl6pPr>
            <a:lvl7pPr indent="-228600" lvl="6" marL="3200400" algn="l">
              <a:spcBef>
                <a:spcPts val="384"/>
              </a:spcBef>
              <a:spcAft>
                <a:spcPts val="0"/>
              </a:spcAft>
              <a:buSzPts val="900"/>
              <a:buNone/>
              <a:defRPr sz="900"/>
            </a:lvl7pPr>
            <a:lvl8pPr indent="-228600" lvl="7" marL="3657600" algn="l">
              <a:spcBef>
                <a:spcPts val="384"/>
              </a:spcBef>
              <a:spcAft>
                <a:spcPts val="0"/>
              </a:spcAft>
              <a:buSzPts val="900"/>
              <a:buNone/>
              <a:defRPr sz="900"/>
            </a:lvl8pPr>
            <a:lvl9pPr indent="-228600" lvl="8" marL="4114800" algn="l">
              <a:spcBef>
                <a:spcPts val="384"/>
              </a:spcBef>
              <a:spcAft>
                <a:spcPts val="0"/>
              </a:spcAft>
              <a:buSzPts val="900"/>
              <a:buNone/>
              <a:defRPr sz="900"/>
            </a:lvl9pPr>
          </a:lstStyle>
          <a:p/>
        </p:txBody>
      </p:sp>
      <p:sp>
        <p:nvSpPr>
          <p:cNvPr id="109" name="Google Shape;109;p145"/>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145"/>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145"/>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12" name="Google Shape;112;p145"/>
          <p:cNvSpPr/>
          <p:nvPr>
            <p:ph idx="2" type="pic"/>
          </p:nvPr>
        </p:nvSpPr>
        <p:spPr>
          <a:xfrm>
            <a:off x="838200" y="1371600"/>
            <a:ext cx="3566160" cy="2926080"/>
          </a:xfrm>
          <a:prstGeom prst="roundRect">
            <a:avLst>
              <a:gd fmla="val 3924" name="adj"/>
            </a:avLst>
          </a:prstGeom>
          <a:solidFill>
            <a:schemeClr val="accent1"/>
          </a:solidFill>
          <a:ln>
            <a:noFill/>
          </a:ln>
          <a:effectLst>
            <a:reflection blurRad="0" dir="5400000" dist="5000" endA="0" endPos="30000" kx="0" rotWithShape="0" algn="bl" stA="30000" stPos="0" sy="-100000" ky="0"/>
          </a:effectLst>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14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46"/>
          <p:cNvSpPr txBox="1"/>
          <p:nvPr>
            <p:ph idx="1" type="body"/>
          </p:nvPr>
        </p:nvSpPr>
        <p:spPr>
          <a:xfrm rot="5400000">
            <a:off x="2850886" y="696649"/>
            <a:ext cx="3450696" cy="7408333"/>
          </a:xfrm>
          <a:prstGeom prst="rect">
            <a:avLst/>
          </a:prstGeom>
          <a:noFill/>
          <a:ln>
            <a:noFill/>
          </a:ln>
        </p:spPr>
        <p:txBody>
          <a:bodyPr anchorCtr="0" anchor="ctr" bIns="45700" lIns="91425" spcFirstLastPara="1" rIns="91425" wrap="square" tIns="45700">
            <a:normAutofit/>
          </a:bodyPr>
          <a:lstStyle>
            <a:lvl1pPr indent="-381000" lvl="0" marL="457200" algn="l">
              <a:spcBef>
                <a:spcPts val="480"/>
              </a:spcBef>
              <a:spcAft>
                <a:spcPts val="0"/>
              </a:spcAft>
              <a:buSzPts val="2400"/>
              <a:buChar char="*"/>
              <a:defRPr/>
            </a:lvl1pPr>
            <a:lvl2pPr indent="-368300" lvl="1" marL="914400" algn="l">
              <a:spcBef>
                <a:spcPts val="440"/>
              </a:spcBef>
              <a:spcAft>
                <a:spcPts val="0"/>
              </a:spcAft>
              <a:buSzPts val="2200"/>
              <a:buChar char="*"/>
              <a:defRPr/>
            </a:lvl2pPr>
            <a:lvl3pPr indent="-355600" lvl="2" marL="1371600" algn="l">
              <a:spcBef>
                <a:spcPts val="400"/>
              </a:spcBef>
              <a:spcAft>
                <a:spcPts val="0"/>
              </a:spcAft>
              <a:buSzPts val="2000"/>
              <a:buChar char="*"/>
              <a:defRPr/>
            </a:lvl3pPr>
            <a:lvl4pPr indent="-342900" lvl="3" marL="1828800" algn="l">
              <a:spcBef>
                <a:spcPts val="360"/>
              </a:spcBef>
              <a:spcAft>
                <a:spcPts val="0"/>
              </a:spcAft>
              <a:buSzPts val="1800"/>
              <a:buChar char="*"/>
              <a:defRPr/>
            </a:lvl4pPr>
            <a:lvl5pPr indent="-330200" lvl="4" marL="2286000" algn="l">
              <a:spcBef>
                <a:spcPts val="320"/>
              </a:spcBef>
              <a:spcAft>
                <a:spcPts val="0"/>
              </a:spcAft>
              <a:buSzPts val="16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116" name="Google Shape;116;p146"/>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146"/>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146"/>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19" name="Shape 119"/>
        <p:cNvGrpSpPr/>
        <p:nvPr/>
      </p:nvGrpSpPr>
      <p:grpSpPr>
        <a:xfrm>
          <a:off x="0" y="0"/>
          <a:ext cx="0" cy="0"/>
          <a:chOff x="0" y="0"/>
          <a:chExt cx="0" cy="0"/>
        </a:xfrm>
      </p:grpSpPr>
      <p:sp>
        <p:nvSpPr>
          <p:cNvPr id="120" name="Google Shape;120;p147"/>
          <p:cNvSpPr/>
          <p:nvPr/>
        </p:nvSpPr>
        <p:spPr>
          <a:xfrm>
            <a:off x="228600" y="228600"/>
            <a:ext cx="8695944" cy="1426464"/>
          </a:xfrm>
          <a:prstGeom prst="roundRect">
            <a:avLst>
              <a:gd fmla="val 7136" name="adj"/>
            </a:avLst>
          </a:prstGeom>
          <a:gradFill>
            <a:gsLst>
              <a:gs pos="0">
                <a:srgbClr val="42558C"/>
              </a:gs>
              <a:gs pos="90000">
                <a:srgbClr val="9FACD1"/>
              </a:gs>
              <a:gs pos="100000">
                <a:srgbClr val="9FACD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121" name="Google Shape;121;p147"/>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147"/>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147"/>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grpSp>
        <p:nvGrpSpPr>
          <p:cNvPr id="124" name="Google Shape;124;p147"/>
          <p:cNvGrpSpPr/>
          <p:nvPr/>
        </p:nvGrpSpPr>
        <p:grpSpPr>
          <a:xfrm>
            <a:off x="211665" y="714191"/>
            <a:ext cx="8723376" cy="1331580"/>
            <a:chOff x="-3905250" y="4294188"/>
            <a:chExt cx="13011150" cy="1892300"/>
          </a:xfrm>
        </p:grpSpPr>
        <p:sp>
          <p:nvSpPr>
            <p:cNvPr id="125" name="Google Shape;125;p147"/>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6" name="Google Shape;126;p147"/>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7" name="Google Shape;127;p147"/>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8" name="Google Shape;128;p147"/>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9" name="Google Shape;129;p147"/>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30" name="Google Shape;130;p147"/>
          <p:cNvSpPr txBox="1"/>
          <p:nvPr>
            <p:ph type="title"/>
          </p:nvPr>
        </p:nvSpPr>
        <p:spPr>
          <a:xfrm rot="5400000">
            <a:off x="5414433" y="2662767"/>
            <a:ext cx="4487333" cy="2057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400"/>
              <a:buFont typeface="Candar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47"/>
          <p:cNvSpPr txBox="1"/>
          <p:nvPr>
            <p:ph idx="1" type="body"/>
          </p:nvPr>
        </p:nvSpPr>
        <p:spPr>
          <a:xfrm rot="5400000">
            <a:off x="1223433" y="681567"/>
            <a:ext cx="4487334" cy="60198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accent1"/>
              </a:buClr>
              <a:buSzPts val="2400"/>
              <a:buChar char="*"/>
              <a:defRPr/>
            </a:lvl1pPr>
            <a:lvl2pPr indent="-368300" lvl="1" marL="914400" algn="l">
              <a:spcBef>
                <a:spcPts val="440"/>
              </a:spcBef>
              <a:spcAft>
                <a:spcPts val="0"/>
              </a:spcAft>
              <a:buClr>
                <a:schemeClr val="accent1"/>
              </a:buClr>
              <a:buSzPts val="2200"/>
              <a:buChar char="*"/>
              <a:defRPr/>
            </a:lvl2pPr>
            <a:lvl3pPr indent="-355600" lvl="2" marL="1371600" algn="l">
              <a:spcBef>
                <a:spcPts val="400"/>
              </a:spcBef>
              <a:spcAft>
                <a:spcPts val="0"/>
              </a:spcAft>
              <a:buClr>
                <a:schemeClr val="accent1"/>
              </a:buClr>
              <a:buSzPts val="2000"/>
              <a:buChar char="*"/>
              <a:defRPr/>
            </a:lvl3pPr>
            <a:lvl4pPr indent="-342900" lvl="3" marL="1828800" algn="l">
              <a:spcBef>
                <a:spcPts val="360"/>
              </a:spcBef>
              <a:spcAft>
                <a:spcPts val="0"/>
              </a:spcAft>
              <a:buClr>
                <a:schemeClr val="accent1"/>
              </a:buClr>
              <a:buSzPts val="1800"/>
              <a:buChar char="*"/>
              <a:defRPr/>
            </a:lvl4pPr>
            <a:lvl5pPr indent="-330200" lvl="4" marL="2286000" algn="l">
              <a:spcBef>
                <a:spcPts val="320"/>
              </a:spcBef>
              <a:spcAft>
                <a:spcPts val="0"/>
              </a:spcAft>
              <a:buClr>
                <a:schemeClr val="accent1"/>
              </a:buClr>
              <a:buSzPts val="16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36"/>
          <p:cNvSpPr/>
          <p:nvPr/>
        </p:nvSpPr>
        <p:spPr>
          <a:xfrm>
            <a:off x="228600" y="228600"/>
            <a:ext cx="8695944" cy="2468880"/>
          </a:xfrm>
          <a:prstGeom prst="roundRect">
            <a:avLst>
              <a:gd fmla="val 3362" name="adj"/>
            </a:avLst>
          </a:prstGeom>
          <a:gradFill>
            <a:gsLst>
              <a:gs pos="0">
                <a:srgbClr val="42558C"/>
              </a:gs>
              <a:gs pos="90000">
                <a:srgbClr val="9FACD1"/>
              </a:gs>
              <a:gs pos="100000">
                <a:srgbClr val="9FACD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grpSp>
        <p:nvGrpSpPr>
          <p:cNvPr id="11" name="Google Shape;11;p136"/>
          <p:cNvGrpSpPr/>
          <p:nvPr/>
        </p:nvGrpSpPr>
        <p:grpSpPr>
          <a:xfrm>
            <a:off x="211665" y="1679429"/>
            <a:ext cx="8723376" cy="1329874"/>
            <a:chOff x="-3905251" y="4294188"/>
            <a:chExt cx="13027839" cy="1892300"/>
          </a:xfrm>
        </p:grpSpPr>
        <p:sp>
          <p:nvSpPr>
            <p:cNvPr id="12" name="Google Shape;12;p136"/>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3" name="Google Shape;13;p136"/>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4" name="Google Shape;14;p136"/>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5" name="Google Shape;15;p136"/>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6" name="Google Shape;16;p136"/>
            <p:cNvSpPr/>
            <p:nvPr/>
          </p:nvSpPr>
          <p:spPr>
            <a:xfrm>
              <a:off x="-3905251" y="4294188"/>
              <a:ext cx="1302783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7" name="Google Shape;17;p13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rgbClr val="FFFFFF"/>
              </a:buClr>
              <a:buSzPts val="4400"/>
              <a:buFont typeface="Candara"/>
              <a:buNone/>
              <a:defRPr b="0" i="0" sz="4400" u="none" cap="none" strike="noStrike">
                <a:solidFill>
                  <a:srgbClr val="FFFFFF"/>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8" name="Google Shape;18;p136"/>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1000">
                <a:solidFill>
                  <a:schemeClr val="dk2"/>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9" name="Google Shape;19;p136"/>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000">
                <a:solidFill>
                  <a:schemeClr val="dk2"/>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20" name="Google Shape;20;p136"/>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sz="1000" u="none">
                <a:solidFill>
                  <a:schemeClr val="dk2"/>
                </a:solidFill>
                <a:latin typeface="Candara"/>
                <a:ea typeface="Candara"/>
                <a:cs typeface="Candara"/>
                <a:sym typeface="Candara"/>
              </a:defRPr>
            </a:lvl1pPr>
            <a:lvl2pPr indent="0" lvl="1" marL="0" marR="0" rtl="0" algn="ctr">
              <a:spcBef>
                <a:spcPts val="0"/>
              </a:spcBef>
              <a:buNone/>
              <a:defRPr b="0" sz="1000" u="none">
                <a:solidFill>
                  <a:schemeClr val="dk2"/>
                </a:solidFill>
                <a:latin typeface="Candara"/>
                <a:ea typeface="Candara"/>
                <a:cs typeface="Candara"/>
                <a:sym typeface="Candara"/>
              </a:defRPr>
            </a:lvl2pPr>
            <a:lvl3pPr indent="0" lvl="2" marL="0" marR="0" rtl="0" algn="ctr">
              <a:spcBef>
                <a:spcPts val="0"/>
              </a:spcBef>
              <a:buNone/>
              <a:defRPr b="0" sz="1000" u="none">
                <a:solidFill>
                  <a:schemeClr val="dk2"/>
                </a:solidFill>
                <a:latin typeface="Candara"/>
                <a:ea typeface="Candara"/>
                <a:cs typeface="Candara"/>
                <a:sym typeface="Candara"/>
              </a:defRPr>
            </a:lvl3pPr>
            <a:lvl4pPr indent="0" lvl="3" marL="0" marR="0" rtl="0" algn="ctr">
              <a:spcBef>
                <a:spcPts val="0"/>
              </a:spcBef>
              <a:buNone/>
              <a:defRPr b="0" sz="1000" u="none">
                <a:solidFill>
                  <a:schemeClr val="dk2"/>
                </a:solidFill>
                <a:latin typeface="Candara"/>
                <a:ea typeface="Candara"/>
                <a:cs typeface="Candara"/>
                <a:sym typeface="Candara"/>
              </a:defRPr>
            </a:lvl4pPr>
            <a:lvl5pPr indent="0" lvl="4" marL="0" marR="0" rtl="0" algn="ctr">
              <a:spcBef>
                <a:spcPts val="0"/>
              </a:spcBef>
              <a:buNone/>
              <a:defRPr b="0" sz="1000" u="none">
                <a:solidFill>
                  <a:schemeClr val="dk2"/>
                </a:solidFill>
                <a:latin typeface="Candara"/>
                <a:ea typeface="Candara"/>
                <a:cs typeface="Candara"/>
                <a:sym typeface="Candara"/>
              </a:defRPr>
            </a:lvl5pPr>
            <a:lvl6pPr indent="0" lvl="5" marL="0" marR="0" rtl="0" algn="ctr">
              <a:spcBef>
                <a:spcPts val="0"/>
              </a:spcBef>
              <a:buNone/>
              <a:defRPr b="0" sz="1000" u="none">
                <a:solidFill>
                  <a:schemeClr val="dk2"/>
                </a:solidFill>
                <a:latin typeface="Candara"/>
                <a:ea typeface="Candara"/>
                <a:cs typeface="Candara"/>
                <a:sym typeface="Candara"/>
              </a:defRPr>
            </a:lvl6pPr>
            <a:lvl7pPr indent="0" lvl="6" marL="0" marR="0" rtl="0" algn="ctr">
              <a:spcBef>
                <a:spcPts val="0"/>
              </a:spcBef>
              <a:buNone/>
              <a:defRPr b="0" sz="1000" u="none">
                <a:solidFill>
                  <a:schemeClr val="dk2"/>
                </a:solidFill>
                <a:latin typeface="Candara"/>
                <a:ea typeface="Candara"/>
                <a:cs typeface="Candara"/>
                <a:sym typeface="Candara"/>
              </a:defRPr>
            </a:lvl7pPr>
            <a:lvl8pPr indent="0" lvl="7" marL="0" marR="0" rtl="0" algn="ctr">
              <a:spcBef>
                <a:spcPts val="0"/>
              </a:spcBef>
              <a:buNone/>
              <a:defRPr b="0" sz="1000" u="none">
                <a:solidFill>
                  <a:schemeClr val="dk2"/>
                </a:solidFill>
                <a:latin typeface="Candara"/>
                <a:ea typeface="Candara"/>
                <a:cs typeface="Candara"/>
                <a:sym typeface="Candara"/>
              </a:defRPr>
            </a:lvl8pPr>
            <a:lvl9pPr indent="0" lvl="8" marL="0" marR="0" rtl="0" algn="ctr">
              <a:spcBef>
                <a:spcPts val="0"/>
              </a:spcBef>
              <a:buNone/>
              <a:defRPr b="0" sz="1000" u="none">
                <a:solidFill>
                  <a:schemeClr val="dk2"/>
                </a:solidFill>
                <a:latin typeface="Candara"/>
                <a:ea typeface="Candara"/>
                <a:cs typeface="Candara"/>
                <a:sym typeface="Candara"/>
              </a:defRPr>
            </a:lvl9pPr>
          </a:lstStyle>
          <a:p>
            <a:pPr indent="0" lvl="0" marL="0" rtl="0" algn="ctr">
              <a:spcBef>
                <a:spcPts val="0"/>
              </a:spcBef>
              <a:spcAft>
                <a:spcPts val="0"/>
              </a:spcAft>
              <a:buNone/>
            </a:pPr>
            <a:fld id="{00000000-1234-1234-1234-123412341234}" type="slidenum">
              <a:rPr lang="en-US"/>
              <a:t>‹#›</a:t>
            </a:fld>
            <a:endParaRPr/>
          </a:p>
        </p:txBody>
      </p:sp>
      <p:sp>
        <p:nvSpPr>
          <p:cNvPr id="21" name="Google Shape;21;p13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0" algn="l">
              <a:spcBef>
                <a:spcPts val="44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0" algn="l">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42900" lvl="3" marL="1828800" marR="0" rtl="0" algn="l">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4pPr>
            <a:lvl5pPr indent="-330200" lvl="4" marL="2286000" marR="0" rtl="0" algn="l">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s://youtu.be/i4PJi7eimwM" TargetMode="External"/><Relationship Id="rId4" Type="http://schemas.openxmlformats.org/officeDocument/2006/relationships/hyperlink" Target="https://youtu.be/PONnbd4Lc_A"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8.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7.xml"/><Relationship Id="rId3" Type="http://schemas.openxmlformats.org/officeDocument/2006/relationships/image" Target="../media/image7.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 Id="rId3" Type="http://schemas.openxmlformats.org/officeDocument/2006/relationships/image" Target="../media/image3.gi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 Id="rId3" Type="http://schemas.openxmlformats.org/officeDocument/2006/relationships/image" Target="../media/image6.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2.xml"/><Relationship Id="rId3" Type="http://schemas.openxmlformats.org/officeDocument/2006/relationships/image" Target="../media/image5.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5.xml"/><Relationship Id="rId3" Type="http://schemas.openxmlformats.org/officeDocument/2006/relationships/image" Target="../media/image4.jp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
          <p:cNvSpPr txBox="1"/>
          <p:nvPr>
            <p:ph type="ctrTitle"/>
          </p:nvPr>
        </p:nvSpPr>
        <p:spPr>
          <a:xfrm>
            <a:off x="685800" y="1600200"/>
            <a:ext cx="7772400" cy="1780108"/>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Application of Therapeutic Exercise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g1264bea1d0b_0_0"/>
          <p:cNvSpPr txBox="1"/>
          <p:nvPr>
            <p:ph type="ctrTitle"/>
          </p:nvPr>
        </p:nvSpPr>
        <p:spPr>
          <a:xfrm>
            <a:off x="685800" y="1600200"/>
            <a:ext cx="7772400" cy="17802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t/>
            </a:r>
            <a:endParaRPr/>
          </a:p>
        </p:txBody>
      </p:sp>
      <p:sp>
        <p:nvSpPr>
          <p:cNvPr id="143" name="Google Shape;143;g1264bea1d0b_0_0"/>
          <p:cNvSpPr txBox="1"/>
          <p:nvPr>
            <p:ph idx="1" type="subTitle"/>
          </p:nvPr>
        </p:nvSpPr>
        <p:spPr>
          <a:xfrm>
            <a:off x="1371600" y="3556001"/>
            <a:ext cx="6400800" cy="1473300"/>
          </a:xfrm>
          <a:prstGeom prst="rect">
            <a:avLst/>
          </a:prstGeom>
        </p:spPr>
        <p:txBody>
          <a:bodyPr anchorCtr="0" anchor="t" bIns="45700" lIns="91425" spcFirstLastPara="1" rIns="91425" wrap="square" tIns="45700">
            <a:normAutofit/>
          </a:bodyPr>
          <a:lstStyle/>
          <a:p>
            <a:pPr indent="0" lvl="0" marL="0" rtl="0" algn="ctr">
              <a:spcBef>
                <a:spcPts val="40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Therapeutic exercise is described as a </a:t>
            </a:r>
            <a:r>
              <a:rPr b="1" lang="en-US"/>
              <a:t>procedural intervention </a:t>
            </a:r>
            <a:r>
              <a:rPr lang="en-US"/>
              <a:t>that is</a:t>
            </a:r>
            <a:r>
              <a:rPr b="1" lang="en-US"/>
              <a:t> intended to reduce impairments,</a:t>
            </a:r>
            <a:r>
              <a:rPr lang="en-US"/>
              <a:t> </a:t>
            </a:r>
            <a:r>
              <a:rPr b="1" lang="en-US"/>
              <a:t>functional limitations</a:t>
            </a:r>
            <a:r>
              <a:rPr lang="en-US"/>
              <a:t> or disabilities that interfere with a client’s ability to perform physical tasks.</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The word “Remedial” refers to supplying a remedy intended to correct or improve deficient skills.</a:t>
            </a:r>
            <a:endParaRPr/>
          </a:p>
        </p:txBody>
      </p:sp>
      <p:sp>
        <p:nvSpPr>
          <p:cNvPr id="149" name="Google Shape;149;p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Therapeutic Exercise?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0" st="0"/>
                                            </p:txEl>
                                          </p:spTgt>
                                        </p:tgtEl>
                                        <p:attrNameLst>
                                          <p:attrName>style.visibility</p:attrName>
                                        </p:attrNameLst>
                                      </p:cBhvr>
                                      <p:to>
                                        <p:strVal val="visible"/>
                                      </p:to>
                                    </p:set>
                                    <p:animEffect filter="fade" transition="in">
                                      <p:cBhvr>
                                        <p:cTn dur="1000"/>
                                        <p:tgtEl>
                                          <p:spTgt spid="1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1" st="1"/>
                                            </p:txEl>
                                          </p:spTgt>
                                        </p:tgtEl>
                                        <p:attrNameLst>
                                          <p:attrName>style.visibility</p:attrName>
                                        </p:attrNameLst>
                                      </p:cBhvr>
                                      <p:to>
                                        <p:strVal val="visible"/>
                                      </p:to>
                                    </p:set>
                                    <p:animEffect filter="fade" transition="in">
                                      <p:cBhvr>
                                        <p:cTn dur="1000"/>
                                        <p:tgtEl>
                                          <p:spTgt spid="14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2" st="2"/>
                                            </p:txEl>
                                          </p:spTgt>
                                        </p:tgtEl>
                                        <p:attrNameLst>
                                          <p:attrName>style.visibility</p:attrName>
                                        </p:attrNameLst>
                                      </p:cBhvr>
                                      <p:to>
                                        <p:strVal val="visible"/>
                                      </p:to>
                                    </p:set>
                                    <p:animEffect filter="fade" transition="in">
                                      <p:cBhvr>
                                        <p:cTn dur="1000"/>
                                        <p:tgtEl>
                                          <p:spTgt spid="14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AutoNum type="arabicPeriod"/>
            </a:pPr>
            <a:r>
              <a:rPr lang="en-US" sz="3200"/>
              <a:t>Remediate or prevent impairments</a:t>
            </a:r>
            <a:endParaRPr/>
          </a:p>
          <a:p>
            <a:pPr indent="-274320" lvl="0" marL="274320" rtl="0" algn="l">
              <a:spcBef>
                <a:spcPts val="592"/>
              </a:spcBef>
              <a:spcAft>
                <a:spcPts val="0"/>
              </a:spcAft>
              <a:buSzPct val="100000"/>
              <a:buAutoNum type="arabicPeriod"/>
            </a:pPr>
            <a:r>
              <a:rPr lang="en-US" sz="3200"/>
              <a:t>Improve, restore or enhance physical function</a:t>
            </a:r>
            <a:endParaRPr/>
          </a:p>
          <a:p>
            <a:pPr indent="-274320" lvl="0" marL="274320" rtl="0" algn="l">
              <a:spcBef>
                <a:spcPts val="592"/>
              </a:spcBef>
              <a:spcAft>
                <a:spcPts val="0"/>
              </a:spcAft>
              <a:buSzPct val="100000"/>
              <a:buAutoNum type="arabicPeriod"/>
            </a:pPr>
            <a:r>
              <a:rPr lang="en-US" sz="3200"/>
              <a:t>Prevent or reduce health related risk factors</a:t>
            </a:r>
            <a:endParaRPr/>
          </a:p>
          <a:p>
            <a:pPr indent="-274320" lvl="0" marL="274320" rtl="0" algn="l">
              <a:spcBef>
                <a:spcPts val="592"/>
              </a:spcBef>
              <a:spcAft>
                <a:spcPts val="0"/>
              </a:spcAft>
              <a:buSzPct val="100000"/>
              <a:buAutoNum type="arabicPeriod"/>
            </a:pPr>
            <a:r>
              <a:rPr lang="en-US" sz="3200"/>
              <a:t>Optimize overall health status, fitness or sense of well-being</a:t>
            </a:r>
            <a:endParaRPr/>
          </a:p>
        </p:txBody>
      </p:sp>
      <p:sp>
        <p:nvSpPr>
          <p:cNvPr id="155" name="Google Shape;155;p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Role of Therapeutic Exercise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0" st="0"/>
                                            </p:txEl>
                                          </p:spTgt>
                                        </p:tgtEl>
                                        <p:attrNameLst>
                                          <p:attrName>style.visibility</p:attrName>
                                        </p:attrNameLst>
                                      </p:cBhvr>
                                      <p:to>
                                        <p:strVal val="visible"/>
                                      </p:to>
                                    </p:set>
                                    <p:animEffect filter="fade" transition="in">
                                      <p:cBhvr>
                                        <p:cTn dur="1000"/>
                                        <p:tgtEl>
                                          <p:spTgt spid="15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1" st="1"/>
                                            </p:txEl>
                                          </p:spTgt>
                                        </p:tgtEl>
                                        <p:attrNameLst>
                                          <p:attrName>style.visibility</p:attrName>
                                        </p:attrNameLst>
                                      </p:cBhvr>
                                      <p:to>
                                        <p:strVal val="visible"/>
                                      </p:to>
                                    </p:set>
                                    <p:animEffect filter="fade" transition="in">
                                      <p:cBhvr>
                                        <p:cTn dur="1000"/>
                                        <p:tgtEl>
                                          <p:spTgt spid="15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2" st="2"/>
                                            </p:txEl>
                                          </p:spTgt>
                                        </p:tgtEl>
                                        <p:attrNameLst>
                                          <p:attrName>style.visibility</p:attrName>
                                        </p:attrNameLst>
                                      </p:cBhvr>
                                      <p:to>
                                        <p:strVal val="visible"/>
                                      </p:to>
                                    </p:set>
                                    <p:animEffect filter="fade" transition="in">
                                      <p:cBhvr>
                                        <p:cTn dur="1000"/>
                                        <p:tgtEl>
                                          <p:spTgt spid="15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3" st="3"/>
                                            </p:txEl>
                                          </p:spTgt>
                                        </p:tgtEl>
                                        <p:attrNameLst>
                                          <p:attrName>style.visibility</p:attrName>
                                        </p:attrNameLst>
                                      </p:cBhvr>
                                      <p:to>
                                        <p:strVal val="visible"/>
                                      </p:to>
                                    </p:set>
                                    <p:animEffect filter="fade" transition="in">
                                      <p:cBhvr>
                                        <p:cTn dur="1000"/>
                                        <p:tgtEl>
                                          <p:spTgt spid="15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4"/>
          <p:cNvSpPr txBox="1"/>
          <p:nvPr>
            <p:ph idx="1" type="body"/>
          </p:nvPr>
        </p:nvSpPr>
        <p:spPr>
          <a:xfrm>
            <a:off x="554175" y="2337950"/>
            <a:ext cx="7726200" cy="4173600"/>
          </a:xfrm>
          <a:prstGeom prst="rect">
            <a:avLst/>
          </a:prstGeom>
          <a:noFill/>
          <a:ln>
            <a:noFill/>
          </a:ln>
        </p:spPr>
        <p:txBody>
          <a:bodyPr anchorCtr="0" anchor="t" bIns="45700" lIns="91425" spcFirstLastPara="1" rIns="91425" wrap="square" tIns="45700">
            <a:normAutofit fontScale="85000"/>
          </a:bodyPr>
          <a:lstStyle/>
          <a:p>
            <a:pPr indent="0" lvl="0" marL="0" rtl="0" algn="l">
              <a:spcBef>
                <a:spcPts val="0"/>
              </a:spcBef>
              <a:spcAft>
                <a:spcPts val="0"/>
              </a:spcAft>
              <a:buSzPct val="100000"/>
              <a:buNone/>
            </a:pPr>
            <a:r>
              <a:rPr lang="en-US"/>
              <a:t>•Positive and negative effects must be told to client</a:t>
            </a:r>
            <a:endParaRPr/>
          </a:p>
          <a:p>
            <a:pPr indent="0" lvl="0" marL="0" rtl="0" algn="l">
              <a:spcBef>
                <a:spcPts val="408"/>
              </a:spcBef>
              <a:spcAft>
                <a:spcPts val="0"/>
              </a:spcAft>
              <a:buSzPct val="100000"/>
              <a:buNone/>
            </a:pPr>
            <a:r>
              <a:rPr lang="en-US"/>
              <a:t>•Why you have prescribed the exercise - what is it for</a:t>
            </a:r>
            <a:endParaRPr/>
          </a:p>
          <a:p>
            <a:pPr indent="0" lvl="0" marL="0" rtl="0" algn="l">
              <a:spcBef>
                <a:spcPts val="408"/>
              </a:spcBef>
              <a:spcAft>
                <a:spcPts val="0"/>
              </a:spcAft>
              <a:buSzPct val="100000"/>
              <a:buNone/>
            </a:pPr>
            <a:r>
              <a:rPr lang="en-US"/>
              <a:t>•Demonstrate to client and have them demonstrate the exercise back to you - so you know they are performing it correctly</a:t>
            </a:r>
            <a:endParaRPr/>
          </a:p>
          <a:p>
            <a:pPr indent="0" lvl="0" marL="0" rtl="0" algn="l">
              <a:spcBef>
                <a:spcPts val="408"/>
              </a:spcBef>
              <a:spcAft>
                <a:spcPts val="0"/>
              </a:spcAft>
              <a:buSzPct val="100000"/>
              <a:buNone/>
            </a:pPr>
            <a:r>
              <a:rPr lang="en-US"/>
              <a:t>•Give: frequency, duration, reps/sets</a:t>
            </a:r>
            <a:endParaRPr/>
          </a:p>
          <a:p>
            <a:pPr indent="0" lvl="0" marL="0" rtl="0" algn="l">
              <a:spcBef>
                <a:spcPts val="408"/>
              </a:spcBef>
              <a:spcAft>
                <a:spcPts val="0"/>
              </a:spcAft>
              <a:buSzPct val="100000"/>
              <a:buNone/>
            </a:pPr>
            <a:r>
              <a:rPr lang="en-US"/>
              <a:t>•When the client is demonstrating the exercise can they feel the proper goal of the exercise  strengthen or stretch in appropriate muscle(s)</a:t>
            </a:r>
            <a:endParaRPr/>
          </a:p>
          <a:p>
            <a:pPr indent="0" lvl="0" marL="0" rtl="0" algn="l">
              <a:spcBef>
                <a:spcPts val="408"/>
              </a:spcBef>
              <a:spcAft>
                <a:spcPts val="0"/>
              </a:spcAft>
              <a:buSzPct val="100000"/>
              <a:buNone/>
            </a:pPr>
            <a:r>
              <a:rPr lang="en-US"/>
              <a:t>• Remind the client if they forget or become uncomfortable at home with the exercise given to discontinue and wait until you  have a chance to discuss it with them  NEVER put the client at risk</a:t>
            </a:r>
            <a:endParaRPr/>
          </a:p>
          <a:p>
            <a:pPr indent="-144780" lvl="0" marL="274320" rtl="0" algn="l">
              <a:spcBef>
                <a:spcPts val="408"/>
              </a:spcBef>
              <a:spcAft>
                <a:spcPts val="0"/>
              </a:spcAft>
              <a:buSzPct val="100000"/>
              <a:buNone/>
            </a:pPr>
            <a:r>
              <a:t/>
            </a:r>
            <a:endParaRPr/>
          </a:p>
        </p:txBody>
      </p:sp>
      <p:sp>
        <p:nvSpPr>
          <p:cNvPr id="161" name="Google Shape;161;p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Prescribing Remedial Exercise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0" st="0"/>
                                            </p:txEl>
                                          </p:spTgt>
                                        </p:tgtEl>
                                        <p:attrNameLst>
                                          <p:attrName>style.visibility</p:attrName>
                                        </p:attrNameLst>
                                      </p:cBhvr>
                                      <p:to>
                                        <p:strVal val="visible"/>
                                      </p:to>
                                    </p:set>
                                    <p:animEffect filter="fade" transition="in">
                                      <p:cBhvr>
                                        <p:cTn dur="1000"/>
                                        <p:tgtEl>
                                          <p:spTgt spid="1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1" st="1"/>
                                            </p:txEl>
                                          </p:spTgt>
                                        </p:tgtEl>
                                        <p:attrNameLst>
                                          <p:attrName>style.visibility</p:attrName>
                                        </p:attrNameLst>
                                      </p:cBhvr>
                                      <p:to>
                                        <p:strVal val="visible"/>
                                      </p:to>
                                    </p:set>
                                    <p:animEffect filter="fade" transition="in">
                                      <p:cBhvr>
                                        <p:cTn dur="1000"/>
                                        <p:tgtEl>
                                          <p:spTgt spid="16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2" st="2"/>
                                            </p:txEl>
                                          </p:spTgt>
                                        </p:tgtEl>
                                        <p:attrNameLst>
                                          <p:attrName>style.visibility</p:attrName>
                                        </p:attrNameLst>
                                      </p:cBhvr>
                                      <p:to>
                                        <p:strVal val="visible"/>
                                      </p:to>
                                    </p:set>
                                    <p:animEffect filter="fade" transition="in">
                                      <p:cBhvr>
                                        <p:cTn dur="1000"/>
                                        <p:tgtEl>
                                          <p:spTgt spid="16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3" st="3"/>
                                            </p:txEl>
                                          </p:spTgt>
                                        </p:tgtEl>
                                        <p:attrNameLst>
                                          <p:attrName>style.visibility</p:attrName>
                                        </p:attrNameLst>
                                      </p:cBhvr>
                                      <p:to>
                                        <p:strVal val="visible"/>
                                      </p:to>
                                    </p:set>
                                    <p:animEffect filter="fade" transition="in">
                                      <p:cBhvr>
                                        <p:cTn dur="1000"/>
                                        <p:tgtEl>
                                          <p:spTgt spid="16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4" st="4"/>
                                            </p:txEl>
                                          </p:spTgt>
                                        </p:tgtEl>
                                        <p:attrNameLst>
                                          <p:attrName>style.visibility</p:attrName>
                                        </p:attrNameLst>
                                      </p:cBhvr>
                                      <p:to>
                                        <p:strVal val="visible"/>
                                      </p:to>
                                    </p:set>
                                    <p:animEffect filter="fade" transition="in">
                                      <p:cBhvr>
                                        <p:cTn dur="1000"/>
                                        <p:tgtEl>
                                          <p:spTgt spid="16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5" st="5"/>
                                            </p:txEl>
                                          </p:spTgt>
                                        </p:tgtEl>
                                        <p:attrNameLst>
                                          <p:attrName>style.visibility</p:attrName>
                                        </p:attrNameLst>
                                      </p:cBhvr>
                                      <p:to>
                                        <p:strVal val="visible"/>
                                      </p:to>
                                    </p:set>
                                    <p:animEffect filter="fade" transition="in">
                                      <p:cBhvr>
                                        <p:cTn dur="1000"/>
                                        <p:tgtEl>
                                          <p:spTgt spid="16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6" st="6"/>
                                            </p:txEl>
                                          </p:spTgt>
                                        </p:tgtEl>
                                        <p:attrNameLst>
                                          <p:attrName>style.visibility</p:attrName>
                                        </p:attrNameLst>
                                      </p:cBhvr>
                                      <p:to>
                                        <p:strVal val="visible"/>
                                      </p:to>
                                    </p:set>
                                    <p:animEffect filter="fade" transition="in">
                                      <p:cBhvr>
                                        <p:cTn dur="1000"/>
                                        <p:tgtEl>
                                          <p:spTgt spid="160">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5"/>
          <p:cNvSpPr txBox="1"/>
          <p:nvPr>
            <p:ph idx="1" type="body"/>
          </p:nvPr>
        </p:nvSpPr>
        <p:spPr>
          <a:xfrm>
            <a:off x="872067" y="2420888"/>
            <a:ext cx="7408333" cy="4176464"/>
          </a:xfrm>
          <a:prstGeom prst="rect">
            <a:avLst/>
          </a:prstGeom>
          <a:noFill/>
          <a:ln>
            <a:noFill/>
          </a:ln>
        </p:spPr>
        <p:txBody>
          <a:bodyPr anchorCtr="0" anchor="t" bIns="45700" lIns="91425" spcFirstLastPara="1" rIns="91425" wrap="square" tIns="45700">
            <a:normAutofit fontScale="62500" lnSpcReduction="20000"/>
          </a:bodyPr>
          <a:lstStyle/>
          <a:p>
            <a:pPr indent="-274320" lvl="0" marL="274320" rtl="0" algn="l">
              <a:spcBef>
                <a:spcPts val="0"/>
              </a:spcBef>
              <a:spcAft>
                <a:spcPts val="0"/>
              </a:spcAft>
              <a:buSzPct val="100000"/>
              <a:buAutoNum type="arabicPeriod"/>
            </a:pPr>
            <a:r>
              <a:rPr lang="en-US" sz="3200"/>
              <a:t>The clients socioeconomic status</a:t>
            </a:r>
            <a:endParaRPr/>
          </a:p>
          <a:p>
            <a:pPr indent="-274319" lvl="1" marL="576263" rtl="0" algn="l">
              <a:spcBef>
                <a:spcPts val="375"/>
              </a:spcBef>
              <a:spcAft>
                <a:spcPts val="0"/>
              </a:spcAft>
              <a:buSzPct val="100000"/>
              <a:buChar char="*"/>
            </a:pPr>
            <a:r>
              <a:rPr lang="en-US" sz="3000"/>
              <a:t>income, employment, social status, support networks, education and status in the workplace	</a:t>
            </a:r>
            <a:endParaRPr/>
          </a:p>
          <a:p>
            <a:pPr indent="-274320" lvl="0" marL="274320" rtl="0" algn="l">
              <a:spcBef>
                <a:spcPts val="400"/>
              </a:spcBef>
              <a:spcAft>
                <a:spcPts val="0"/>
              </a:spcAft>
              <a:buSzPct val="100000"/>
              <a:buAutoNum type="arabicPeriod"/>
            </a:pPr>
            <a:r>
              <a:rPr lang="en-US" sz="3200"/>
              <a:t>The physical environment they exist in</a:t>
            </a:r>
            <a:endParaRPr/>
          </a:p>
          <a:p>
            <a:pPr indent="-274319" lvl="1" marL="576263" rtl="0" algn="l">
              <a:spcBef>
                <a:spcPts val="375"/>
              </a:spcBef>
              <a:spcAft>
                <a:spcPts val="0"/>
              </a:spcAft>
              <a:buSzPct val="100000"/>
              <a:buChar char="*"/>
            </a:pPr>
            <a:r>
              <a:rPr lang="en-US" sz="3000"/>
              <a:t>Physical factors in their natural and human-made environment</a:t>
            </a:r>
            <a:endParaRPr/>
          </a:p>
          <a:p>
            <a:pPr indent="-274320" lvl="0" marL="274320" rtl="0" algn="l">
              <a:spcBef>
                <a:spcPts val="400"/>
              </a:spcBef>
              <a:spcAft>
                <a:spcPts val="0"/>
              </a:spcAft>
              <a:buSzPct val="100000"/>
              <a:buAutoNum type="arabicPeriod"/>
            </a:pPr>
            <a:r>
              <a:rPr lang="en-US" sz="3200"/>
              <a:t>Personal Health Practices:</a:t>
            </a:r>
            <a:endParaRPr/>
          </a:p>
          <a:p>
            <a:pPr indent="-274319" lvl="1" marL="576263" rtl="0" algn="l">
              <a:spcBef>
                <a:spcPts val="375"/>
              </a:spcBef>
              <a:spcAft>
                <a:spcPts val="0"/>
              </a:spcAft>
              <a:buSzPct val="100000"/>
              <a:buChar char="*"/>
            </a:pPr>
            <a:r>
              <a:rPr lang="en-US" sz="3000"/>
              <a:t>Risk-taking behavior (smoking) vs. health enhancing behaviors (yoga, jogging)</a:t>
            </a:r>
            <a:endParaRPr/>
          </a:p>
          <a:p>
            <a:pPr indent="-274320" lvl="0" marL="274320" rtl="0" algn="l">
              <a:spcBef>
                <a:spcPts val="400"/>
              </a:spcBef>
              <a:spcAft>
                <a:spcPts val="0"/>
              </a:spcAft>
              <a:buSzPct val="100000"/>
              <a:buAutoNum type="arabicPeriod"/>
            </a:pPr>
            <a:r>
              <a:rPr lang="en-US" sz="3200"/>
              <a:t>Coping Skills &amp; Personality</a:t>
            </a:r>
            <a:endParaRPr/>
          </a:p>
          <a:p>
            <a:pPr indent="-274319" lvl="1" marL="576263" rtl="0" algn="l">
              <a:spcBef>
                <a:spcPts val="375"/>
              </a:spcBef>
              <a:spcAft>
                <a:spcPts val="0"/>
              </a:spcAft>
              <a:buSzPct val="100000"/>
              <a:buChar char="*"/>
            </a:pPr>
            <a:r>
              <a:rPr lang="en-US" sz="3000"/>
              <a:t>Physiological and psychological characteristics related to an individual; personal competence, coping skills, genetic/biological characteristics, feelings of sense of control</a:t>
            </a:r>
            <a:endParaRPr/>
          </a:p>
          <a:p>
            <a:pPr indent="-274320" lvl="0" marL="274320" rtl="0" algn="l">
              <a:spcBef>
                <a:spcPts val="400"/>
              </a:spcBef>
              <a:spcAft>
                <a:spcPts val="0"/>
              </a:spcAft>
              <a:buSzPct val="100000"/>
              <a:buAutoNum type="arabicPeriod"/>
            </a:pPr>
            <a:r>
              <a:rPr lang="en-US" sz="3200"/>
              <a:t>Health Services</a:t>
            </a:r>
            <a:endParaRPr/>
          </a:p>
          <a:p>
            <a:pPr indent="-274319" lvl="1" marL="576263" rtl="0" algn="l">
              <a:spcBef>
                <a:spcPts val="375"/>
              </a:spcBef>
              <a:spcAft>
                <a:spcPts val="0"/>
              </a:spcAft>
              <a:buSzPct val="100000"/>
              <a:buChar char="*"/>
            </a:pPr>
            <a:r>
              <a:rPr lang="en-US" sz="3000"/>
              <a:t>Access to services to restore and maintain health (massage, physiotherapy, nutritionist, etc.)</a:t>
            </a:r>
            <a:endParaRPr/>
          </a:p>
        </p:txBody>
      </p:sp>
      <p:sp>
        <p:nvSpPr>
          <p:cNvPr id="167" name="Google Shape;167;p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Determinants of Health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0" st="0"/>
                                            </p:txEl>
                                          </p:spTgt>
                                        </p:tgtEl>
                                        <p:attrNameLst>
                                          <p:attrName>style.visibility</p:attrName>
                                        </p:attrNameLst>
                                      </p:cBhvr>
                                      <p:to>
                                        <p:strVal val="visible"/>
                                      </p:to>
                                    </p:set>
                                    <p:animEffect filter="fade" transition="in">
                                      <p:cBhvr>
                                        <p:cTn dur="1000"/>
                                        <p:tgtEl>
                                          <p:spTgt spid="16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1" st="1"/>
                                            </p:txEl>
                                          </p:spTgt>
                                        </p:tgtEl>
                                        <p:attrNameLst>
                                          <p:attrName>style.visibility</p:attrName>
                                        </p:attrNameLst>
                                      </p:cBhvr>
                                      <p:to>
                                        <p:strVal val="visible"/>
                                      </p:to>
                                    </p:set>
                                    <p:animEffect filter="fade" transition="in">
                                      <p:cBhvr>
                                        <p:cTn dur="1000"/>
                                        <p:tgtEl>
                                          <p:spTgt spid="16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2" st="2"/>
                                            </p:txEl>
                                          </p:spTgt>
                                        </p:tgtEl>
                                        <p:attrNameLst>
                                          <p:attrName>style.visibility</p:attrName>
                                        </p:attrNameLst>
                                      </p:cBhvr>
                                      <p:to>
                                        <p:strVal val="visible"/>
                                      </p:to>
                                    </p:set>
                                    <p:animEffect filter="fade" transition="in">
                                      <p:cBhvr>
                                        <p:cTn dur="1000"/>
                                        <p:tgtEl>
                                          <p:spTgt spid="16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3" st="3"/>
                                            </p:txEl>
                                          </p:spTgt>
                                        </p:tgtEl>
                                        <p:attrNameLst>
                                          <p:attrName>style.visibility</p:attrName>
                                        </p:attrNameLst>
                                      </p:cBhvr>
                                      <p:to>
                                        <p:strVal val="visible"/>
                                      </p:to>
                                    </p:set>
                                    <p:animEffect filter="fade" transition="in">
                                      <p:cBhvr>
                                        <p:cTn dur="1000"/>
                                        <p:tgtEl>
                                          <p:spTgt spid="16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4" st="4"/>
                                            </p:txEl>
                                          </p:spTgt>
                                        </p:tgtEl>
                                        <p:attrNameLst>
                                          <p:attrName>style.visibility</p:attrName>
                                        </p:attrNameLst>
                                      </p:cBhvr>
                                      <p:to>
                                        <p:strVal val="visible"/>
                                      </p:to>
                                    </p:set>
                                    <p:animEffect filter="fade" transition="in">
                                      <p:cBhvr>
                                        <p:cTn dur="1000"/>
                                        <p:tgtEl>
                                          <p:spTgt spid="16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5" st="5"/>
                                            </p:txEl>
                                          </p:spTgt>
                                        </p:tgtEl>
                                        <p:attrNameLst>
                                          <p:attrName>style.visibility</p:attrName>
                                        </p:attrNameLst>
                                      </p:cBhvr>
                                      <p:to>
                                        <p:strVal val="visible"/>
                                      </p:to>
                                    </p:set>
                                    <p:animEffect filter="fade" transition="in">
                                      <p:cBhvr>
                                        <p:cTn dur="1000"/>
                                        <p:tgtEl>
                                          <p:spTgt spid="16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6" st="6"/>
                                            </p:txEl>
                                          </p:spTgt>
                                        </p:tgtEl>
                                        <p:attrNameLst>
                                          <p:attrName>style.visibility</p:attrName>
                                        </p:attrNameLst>
                                      </p:cBhvr>
                                      <p:to>
                                        <p:strVal val="visible"/>
                                      </p:to>
                                    </p:set>
                                    <p:animEffect filter="fade" transition="in">
                                      <p:cBhvr>
                                        <p:cTn dur="1000"/>
                                        <p:tgtEl>
                                          <p:spTgt spid="16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7" st="7"/>
                                            </p:txEl>
                                          </p:spTgt>
                                        </p:tgtEl>
                                        <p:attrNameLst>
                                          <p:attrName>style.visibility</p:attrName>
                                        </p:attrNameLst>
                                      </p:cBhvr>
                                      <p:to>
                                        <p:strVal val="visible"/>
                                      </p:to>
                                    </p:set>
                                    <p:animEffect filter="fade" transition="in">
                                      <p:cBhvr>
                                        <p:cTn dur="1000"/>
                                        <p:tgtEl>
                                          <p:spTgt spid="166">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8" st="8"/>
                                            </p:txEl>
                                          </p:spTgt>
                                        </p:tgtEl>
                                        <p:attrNameLst>
                                          <p:attrName>style.visibility</p:attrName>
                                        </p:attrNameLst>
                                      </p:cBhvr>
                                      <p:to>
                                        <p:strVal val="visible"/>
                                      </p:to>
                                    </p:set>
                                    <p:animEffect filter="fade" transition="in">
                                      <p:cBhvr>
                                        <p:cTn dur="1000"/>
                                        <p:tgtEl>
                                          <p:spTgt spid="166">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9" st="9"/>
                                            </p:txEl>
                                          </p:spTgt>
                                        </p:tgtEl>
                                        <p:attrNameLst>
                                          <p:attrName>style.visibility</p:attrName>
                                        </p:attrNameLst>
                                      </p:cBhvr>
                                      <p:to>
                                        <p:strVal val="visible"/>
                                      </p:to>
                                    </p:set>
                                    <p:animEffect filter="fade" transition="in">
                                      <p:cBhvr>
                                        <p:cTn dur="1000"/>
                                        <p:tgtEl>
                                          <p:spTgt spid="166">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6"/>
          <p:cNvSpPr txBox="1"/>
          <p:nvPr>
            <p:ph idx="1" type="body"/>
          </p:nvPr>
        </p:nvSpPr>
        <p:spPr>
          <a:xfrm>
            <a:off x="872075" y="2675476"/>
            <a:ext cx="7408200" cy="3805200"/>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SzPts val="2400"/>
              <a:buNone/>
            </a:pPr>
            <a:r>
              <a:rPr lang="en-US"/>
              <a:t> Uses</a:t>
            </a:r>
            <a:endParaRPr/>
          </a:p>
          <a:p>
            <a:pPr indent="-274320" lvl="0" marL="274320" rtl="0" algn="l">
              <a:spcBef>
                <a:spcPts val="480"/>
              </a:spcBef>
              <a:spcAft>
                <a:spcPts val="0"/>
              </a:spcAft>
              <a:buSzPts val="2400"/>
              <a:buChar char="*"/>
            </a:pPr>
            <a:r>
              <a:rPr lang="en-US"/>
              <a:t>To determine limitations of motion, joint stability and muscle/soft tissue elasticity</a:t>
            </a:r>
            <a:endParaRPr/>
          </a:p>
          <a:p>
            <a:pPr indent="-274320" lvl="0" marL="274320" rtl="0" algn="l">
              <a:spcBef>
                <a:spcPts val="480"/>
              </a:spcBef>
              <a:spcAft>
                <a:spcPts val="0"/>
              </a:spcAft>
              <a:buSzPts val="2400"/>
              <a:buChar char="*"/>
            </a:pPr>
            <a:r>
              <a:rPr lang="en-US"/>
              <a:t>Preparation for stretching</a:t>
            </a:r>
            <a:endParaRPr/>
          </a:p>
          <a:p>
            <a:pPr indent="-274320" lvl="0" marL="274320" rtl="0" algn="l">
              <a:spcBef>
                <a:spcPts val="480"/>
              </a:spcBef>
              <a:spcAft>
                <a:spcPts val="0"/>
              </a:spcAft>
              <a:buSzPts val="2400"/>
              <a:buChar char="*"/>
            </a:pPr>
            <a:r>
              <a:rPr lang="en-US"/>
              <a:t>Maintain elasticity and contractility of muscle</a:t>
            </a:r>
            <a:endParaRPr/>
          </a:p>
          <a:p>
            <a:pPr indent="-274320" lvl="0" marL="274320" rtl="0" algn="l">
              <a:spcBef>
                <a:spcPts val="480"/>
              </a:spcBef>
              <a:spcAft>
                <a:spcPts val="0"/>
              </a:spcAft>
              <a:buSzPts val="2400"/>
              <a:buChar char="*"/>
            </a:pPr>
            <a:r>
              <a:rPr lang="en-US"/>
              <a:t>Provide sensory feedback from contracting muscle</a:t>
            </a:r>
            <a:endParaRPr/>
          </a:p>
          <a:p>
            <a:pPr indent="-274320" lvl="0" marL="274320" rtl="0" algn="l">
              <a:spcBef>
                <a:spcPts val="480"/>
              </a:spcBef>
              <a:spcAft>
                <a:spcPts val="0"/>
              </a:spcAft>
              <a:buSzPts val="2400"/>
              <a:buChar char="*"/>
            </a:pPr>
            <a:r>
              <a:rPr lang="en-US"/>
              <a:t>Increase circulation</a:t>
            </a:r>
            <a:endParaRPr/>
          </a:p>
          <a:p>
            <a:pPr indent="-274320" lvl="0" marL="274320" rtl="0" algn="l">
              <a:spcBef>
                <a:spcPts val="480"/>
              </a:spcBef>
              <a:spcAft>
                <a:spcPts val="0"/>
              </a:spcAft>
              <a:buSzPts val="2400"/>
              <a:buChar char="*"/>
            </a:pPr>
            <a:r>
              <a:rPr lang="en-US"/>
              <a:t>Develop coordination and motor skills</a:t>
            </a:r>
            <a:endParaRPr/>
          </a:p>
          <a:p>
            <a:pPr indent="0" lvl="0" marL="0" rtl="0" algn="l">
              <a:spcBef>
                <a:spcPts val="480"/>
              </a:spcBef>
              <a:spcAft>
                <a:spcPts val="0"/>
              </a:spcAft>
              <a:buSzPts val="2400"/>
              <a:buNone/>
            </a:pPr>
            <a:r>
              <a:t/>
            </a:r>
            <a:endParaRPr/>
          </a:p>
        </p:txBody>
      </p:sp>
      <p:sp>
        <p:nvSpPr>
          <p:cNvPr id="173" name="Google Shape;173;p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Types of Therapeutic Exercise &amp; Uses</a:t>
            </a:r>
            <a:br>
              <a:rPr lang="en-US"/>
            </a:br>
            <a:r>
              <a:rPr lang="en-US"/>
              <a:t>Range of Motion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0" st="0"/>
                                            </p:txEl>
                                          </p:spTgt>
                                        </p:tgtEl>
                                        <p:attrNameLst>
                                          <p:attrName>style.visibility</p:attrName>
                                        </p:attrNameLst>
                                      </p:cBhvr>
                                      <p:to>
                                        <p:strVal val="visible"/>
                                      </p:to>
                                    </p:set>
                                    <p:animEffect filter="fade" transition="in">
                                      <p:cBhvr>
                                        <p:cTn dur="1000"/>
                                        <p:tgtEl>
                                          <p:spTgt spid="17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1" st="1"/>
                                            </p:txEl>
                                          </p:spTgt>
                                        </p:tgtEl>
                                        <p:attrNameLst>
                                          <p:attrName>style.visibility</p:attrName>
                                        </p:attrNameLst>
                                      </p:cBhvr>
                                      <p:to>
                                        <p:strVal val="visible"/>
                                      </p:to>
                                    </p:set>
                                    <p:animEffect filter="fade" transition="in">
                                      <p:cBhvr>
                                        <p:cTn dur="1000"/>
                                        <p:tgtEl>
                                          <p:spTgt spid="17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2" st="2"/>
                                            </p:txEl>
                                          </p:spTgt>
                                        </p:tgtEl>
                                        <p:attrNameLst>
                                          <p:attrName>style.visibility</p:attrName>
                                        </p:attrNameLst>
                                      </p:cBhvr>
                                      <p:to>
                                        <p:strVal val="visible"/>
                                      </p:to>
                                    </p:set>
                                    <p:animEffect filter="fade" transition="in">
                                      <p:cBhvr>
                                        <p:cTn dur="1000"/>
                                        <p:tgtEl>
                                          <p:spTgt spid="17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3" st="3"/>
                                            </p:txEl>
                                          </p:spTgt>
                                        </p:tgtEl>
                                        <p:attrNameLst>
                                          <p:attrName>style.visibility</p:attrName>
                                        </p:attrNameLst>
                                      </p:cBhvr>
                                      <p:to>
                                        <p:strVal val="visible"/>
                                      </p:to>
                                    </p:set>
                                    <p:animEffect filter="fade" transition="in">
                                      <p:cBhvr>
                                        <p:cTn dur="1000"/>
                                        <p:tgtEl>
                                          <p:spTgt spid="17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4" st="4"/>
                                            </p:txEl>
                                          </p:spTgt>
                                        </p:tgtEl>
                                        <p:attrNameLst>
                                          <p:attrName>style.visibility</p:attrName>
                                        </p:attrNameLst>
                                      </p:cBhvr>
                                      <p:to>
                                        <p:strVal val="visible"/>
                                      </p:to>
                                    </p:set>
                                    <p:animEffect filter="fade" transition="in">
                                      <p:cBhvr>
                                        <p:cTn dur="1000"/>
                                        <p:tgtEl>
                                          <p:spTgt spid="17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5" st="5"/>
                                            </p:txEl>
                                          </p:spTgt>
                                        </p:tgtEl>
                                        <p:attrNameLst>
                                          <p:attrName>style.visibility</p:attrName>
                                        </p:attrNameLst>
                                      </p:cBhvr>
                                      <p:to>
                                        <p:strVal val="visible"/>
                                      </p:to>
                                    </p:set>
                                    <p:animEffect filter="fade" transition="in">
                                      <p:cBhvr>
                                        <p:cTn dur="1000"/>
                                        <p:tgtEl>
                                          <p:spTgt spid="17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6" st="6"/>
                                            </p:txEl>
                                          </p:spTgt>
                                        </p:tgtEl>
                                        <p:attrNameLst>
                                          <p:attrName>style.visibility</p:attrName>
                                        </p:attrNameLst>
                                      </p:cBhvr>
                                      <p:to>
                                        <p:strVal val="visible"/>
                                      </p:to>
                                    </p:set>
                                    <p:animEffect filter="fade" transition="in">
                                      <p:cBhvr>
                                        <p:cTn dur="1000"/>
                                        <p:tgtEl>
                                          <p:spTgt spid="17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7" st="7"/>
                                            </p:txEl>
                                          </p:spTgt>
                                        </p:tgtEl>
                                        <p:attrNameLst>
                                          <p:attrName>style.visibility</p:attrName>
                                        </p:attrNameLst>
                                      </p:cBhvr>
                                      <p:to>
                                        <p:strVal val="visible"/>
                                      </p:to>
                                    </p:set>
                                    <p:animEffect filter="fade" transition="in">
                                      <p:cBhvr>
                                        <p:cTn dur="1000"/>
                                        <p:tgtEl>
                                          <p:spTgt spid="172">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AutoNum type="arabicPeriod"/>
            </a:pPr>
            <a:r>
              <a:rPr lang="en-US"/>
              <a:t>Systemic, joint, neurological or muscular diseases</a:t>
            </a:r>
            <a:endParaRPr/>
          </a:p>
          <a:p>
            <a:pPr indent="-274320" lvl="0" marL="274320" rtl="0" algn="l">
              <a:spcBef>
                <a:spcPts val="480"/>
              </a:spcBef>
              <a:spcAft>
                <a:spcPts val="0"/>
              </a:spcAft>
              <a:buSzPts val="2400"/>
              <a:buAutoNum type="arabicPeriod"/>
            </a:pPr>
            <a:r>
              <a:rPr lang="en-US"/>
              <a:t>Surgery </a:t>
            </a:r>
            <a:endParaRPr/>
          </a:p>
          <a:p>
            <a:pPr indent="-274320" lvl="0" marL="274320" rtl="0" algn="l">
              <a:spcBef>
                <a:spcPts val="480"/>
              </a:spcBef>
              <a:spcAft>
                <a:spcPts val="0"/>
              </a:spcAft>
              <a:buSzPts val="2400"/>
              <a:buAutoNum type="arabicPeriod"/>
            </a:pPr>
            <a:r>
              <a:rPr lang="en-US"/>
              <a:t>Trauma</a:t>
            </a:r>
            <a:endParaRPr/>
          </a:p>
          <a:p>
            <a:pPr indent="-274320" lvl="0" marL="274320" rtl="0" algn="l">
              <a:spcBef>
                <a:spcPts val="480"/>
              </a:spcBef>
              <a:spcAft>
                <a:spcPts val="0"/>
              </a:spcAft>
              <a:buSzPts val="2400"/>
              <a:buAutoNum type="arabicPeriod"/>
            </a:pPr>
            <a:r>
              <a:rPr lang="en-US"/>
              <a:t>Inactivity</a:t>
            </a:r>
            <a:endParaRPr/>
          </a:p>
          <a:p>
            <a:pPr indent="-274320" lvl="0" marL="274320" rtl="0" algn="l">
              <a:spcBef>
                <a:spcPts val="480"/>
              </a:spcBef>
              <a:spcAft>
                <a:spcPts val="0"/>
              </a:spcAft>
              <a:buSzPts val="2400"/>
              <a:buAutoNum type="arabicPeriod"/>
            </a:pPr>
            <a:r>
              <a:rPr lang="en-US"/>
              <a:t>Immobilization</a:t>
            </a:r>
            <a:endParaRPr/>
          </a:p>
          <a:p>
            <a:pPr indent="0" lvl="0" marL="0" rtl="0" algn="l">
              <a:spcBef>
                <a:spcPts val="480"/>
              </a:spcBef>
              <a:spcAft>
                <a:spcPts val="0"/>
              </a:spcAft>
              <a:buSzPts val="2400"/>
              <a:buNone/>
            </a:pPr>
            <a:r>
              <a:t/>
            </a:r>
            <a:endParaRPr/>
          </a:p>
        </p:txBody>
      </p:sp>
      <p:sp>
        <p:nvSpPr>
          <p:cNvPr id="179" name="Google Shape;179;p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Reasons for loss of 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0" st="0"/>
                                            </p:txEl>
                                          </p:spTgt>
                                        </p:tgtEl>
                                        <p:attrNameLst>
                                          <p:attrName>style.visibility</p:attrName>
                                        </p:attrNameLst>
                                      </p:cBhvr>
                                      <p:to>
                                        <p:strVal val="visible"/>
                                      </p:to>
                                    </p:set>
                                    <p:animEffect filter="fade" transition="in">
                                      <p:cBhvr>
                                        <p:cTn dur="1000"/>
                                        <p:tgtEl>
                                          <p:spTgt spid="17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1" st="1"/>
                                            </p:txEl>
                                          </p:spTgt>
                                        </p:tgtEl>
                                        <p:attrNameLst>
                                          <p:attrName>style.visibility</p:attrName>
                                        </p:attrNameLst>
                                      </p:cBhvr>
                                      <p:to>
                                        <p:strVal val="visible"/>
                                      </p:to>
                                    </p:set>
                                    <p:animEffect filter="fade" transition="in">
                                      <p:cBhvr>
                                        <p:cTn dur="1000"/>
                                        <p:tgtEl>
                                          <p:spTgt spid="17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2" st="2"/>
                                            </p:txEl>
                                          </p:spTgt>
                                        </p:tgtEl>
                                        <p:attrNameLst>
                                          <p:attrName>style.visibility</p:attrName>
                                        </p:attrNameLst>
                                      </p:cBhvr>
                                      <p:to>
                                        <p:strVal val="visible"/>
                                      </p:to>
                                    </p:set>
                                    <p:animEffect filter="fade" transition="in">
                                      <p:cBhvr>
                                        <p:cTn dur="1000"/>
                                        <p:tgtEl>
                                          <p:spTgt spid="17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3" st="3"/>
                                            </p:txEl>
                                          </p:spTgt>
                                        </p:tgtEl>
                                        <p:attrNameLst>
                                          <p:attrName>style.visibility</p:attrName>
                                        </p:attrNameLst>
                                      </p:cBhvr>
                                      <p:to>
                                        <p:strVal val="visible"/>
                                      </p:to>
                                    </p:set>
                                    <p:animEffect filter="fade" transition="in">
                                      <p:cBhvr>
                                        <p:cTn dur="1000"/>
                                        <p:tgtEl>
                                          <p:spTgt spid="17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4" st="4"/>
                                            </p:txEl>
                                          </p:spTgt>
                                        </p:tgtEl>
                                        <p:attrNameLst>
                                          <p:attrName>style.visibility</p:attrName>
                                        </p:attrNameLst>
                                      </p:cBhvr>
                                      <p:to>
                                        <p:strVal val="visible"/>
                                      </p:to>
                                    </p:set>
                                    <p:animEffect filter="fade" transition="in">
                                      <p:cBhvr>
                                        <p:cTn dur="1000"/>
                                        <p:tgtEl>
                                          <p:spTgt spid="17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5" st="5"/>
                                            </p:txEl>
                                          </p:spTgt>
                                        </p:tgtEl>
                                        <p:attrNameLst>
                                          <p:attrName>style.visibility</p:attrName>
                                        </p:attrNameLst>
                                      </p:cBhvr>
                                      <p:to>
                                        <p:strVal val="visible"/>
                                      </p:to>
                                    </p:set>
                                    <p:animEffect filter="fade" transition="in">
                                      <p:cBhvr>
                                        <p:cTn dur="1000"/>
                                        <p:tgtEl>
                                          <p:spTgt spid="178">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AFROM – Active Free Range of Motion – Client does complete movements under there own strength</a:t>
            </a:r>
            <a:endParaRPr/>
          </a:p>
          <a:p>
            <a:pPr indent="-274320" lvl="0" marL="274320" rtl="0" algn="l">
              <a:spcBef>
                <a:spcPts val="480"/>
              </a:spcBef>
              <a:spcAft>
                <a:spcPts val="0"/>
              </a:spcAft>
              <a:buSzPts val="2400"/>
              <a:buChar char="*"/>
            </a:pPr>
            <a:r>
              <a:rPr lang="en-US"/>
              <a:t>AAROM  - Active Assisted Range of Motion – Client requires assistance from an outside source to complete the movement</a:t>
            </a:r>
            <a:endParaRPr/>
          </a:p>
          <a:p>
            <a:pPr indent="-274320" lvl="0" marL="274320" rtl="0" algn="l">
              <a:spcBef>
                <a:spcPts val="480"/>
              </a:spcBef>
              <a:spcAft>
                <a:spcPts val="0"/>
              </a:spcAft>
              <a:buSzPts val="2400"/>
              <a:buChar char="*"/>
            </a:pPr>
            <a:r>
              <a:rPr lang="en-US"/>
              <a:t>PROM – Passive Range of Motion – Movement is created completely from an outside source</a:t>
            </a:r>
            <a:endParaRPr/>
          </a:p>
          <a:p>
            <a:pPr indent="0" lvl="0" marL="0" rtl="0" algn="l">
              <a:spcBef>
                <a:spcPts val="480"/>
              </a:spcBef>
              <a:spcAft>
                <a:spcPts val="0"/>
              </a:spcAft>
              <a:buSzPts val="2400"/>
              <a:buNone/>
            </a:pPr>
            <a:r>
              <a:rPr lang="en-US"/>
              <a:t>Review Principals and Procedures page 53 &amp; 54</a:t>
            </a:r>
            <a:endParaRPr/>
          </a:p>
        </p:txBody>
      </p:sp>
      <p:sp>
        <p:nvSpPr>
          <p:cNvPr id="185" name="Google Shape;185;p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ROM types used for remedial Exercise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xEl>
                                              <p:pRg end="0" st="0"/>
                                            </p:txEl>
                                          </p:spTgt>
                                        </p:tgtEl>
                                        <p:attrNameLst>
                                          <p:attrName>style.visibility</p:attrName>
                                        </p:attrNameLst>
                                      </p:cBhvr>
                                      <p:to>
                                        <p:strVal val="visible"/>
                                      </p:to>
                                    </p:set>
                                    <p:animEffect filter="fade" transition="in">
                                      <p:cBhvr>
                                        <p:cTn dur="1000"/>
                                        <p:tgtEl>
                                          <p:spTgt spid="18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xEl>
                                              <p:pRg end="1" st="1"/>
                                            </p:txEl>
                                          </p:spTgt>
                                        </p:tgtEl>
                                        <p:attrNameLst>
                                          <p:attrName>style.visibility</p:attrName>
                                        </p:attrNameLst>
                                      </p:cBhvr>
                                      <p:to>
                                        <p:strVal val="visible"/>
                                      </p:to>
                                    </p:set>
                                    <p:animEffect filter="fade" transition="in">
                                      <p:cBhvr>
                                        <p:cTn dur="1000"/>
                                        <p:tgtEl>
                                          <p:spTgt spid="18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xEl>
                                              <p:pRg end="2" st="2"/>
                                            </p:txEl>
                                          </p:spTgt>
                                        </p:tgtEl>
                                        <p:attrNameLst>
                                          <p:attrName>style.visibility</p:attrName>
                                        </p:attrNameLst>
                                      </p:cBhvr>
                                      <p:to>
                                        <p:strVal val="visible"/>
                                      </p:to>
                                    </p:set>
                                    <p:animEffect filter="fade" transition="in">
                                      <p:cBhvr>
                                        <p:cTn dur="1000"/>
                                        <p:tgtEl>
                                          <p:spTgt spid="18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xEl>
                                              <p:pRg end="3" st="3"/>
                                            </p:txEl>
                                          </p:spTgt>
                                        </p:tgtEl>
                                        <p:attrNameLst>
                                          <p:attrName>style.visibility</p:attrName>
                                        </p:attrNameLst>
                                      </p:cBhvr>
                                      <p:to>
                                        <p:strVal val="visible"/>
                                      </p:to>
                                    </p:set>
                                    <p:animEffect filter="fade" transition="in">
                                      <p:cBhvr>
                                        <p:cTn dur="1000"/>
                                        <p:tgtEl>
                                          <p:spTgt spid="18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ROM Exercises</a:t>
            </a:r>
            <a:endParaRPr/>
          </a:p>
        </p:txBody>
      </p:sp>
      <p:sp>
        <p:nvSpPr>
          <p:cNvPr id="191" name="Google Shape;191;p9"/>
          <p:cNvSpPr txBox="1"/>
          <p:nvPr>
            <p:ph idx="1" type="body"/>
          </p:nvPr>
        </p:nvSpPr>
        <p:spPr>
          <a:xfrm>
            <a:off x="676656" y="2678114"/>
            <a:ext cx="3822192" cy="6397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SzPts val="2400"/>
              <a:buNone/>
            </a:pPr>
            <a:r>
              <a:rPr lang="en-US"/>
              <a:t>Active	</a:t>
            </a:r>
            <a:endParaRPr/>
          </a:p>
        </p:txBody>
      </p:sp>
      <p:pic>
        <p:nvPicPr>
          <p:cNvPr id="192" name="Google Shape;192;p9"/>
          <p:cNvPicPr preferRelativeResize="0"/>
          <p:nvPr>
            <p:ph idx="2" type="body"/>
          </p:nvPr>
        </p:nvPicPr>
        <p:blipFill rotWithShape="1">
          <a:blip r:embed="rId3">
            <a:alphaModFix/>
          </a:blip>
          <a:srcRect b="0" l="0" r="0" t="0"/>
          <a:stretch/>
        </p:blipFill>
        <p:spPr>
          <a:xfrm>
            <a:off x="1453205" y="3429000"/>
            <a:ext cx="2268840" cy="2697163"/>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sp>
        <p:nvSpPr>
          <p:cNvPr id="193" name="Google Shape;193;p9"/>
          <p:cNvSpPr txBox="1"/>
          <p:nvPr>
            <p:ph idx="3" type="body"/>
          </p:nvPr>
        </p:nvSpPr>
        <p:spPr>
          <a:xfrm>
            <a:off x="4648200" y="2678113"/>
            <a:ext cx="3822192" cy="6397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SzPts val="2400"/>
              <a:buNone/>
            </a:pPr>
            <a:r>
              <a:rPr lang="en-US"/>
              <a:t>Passive</a:t>
            </a:r>
            <a:endParaRPr/>
          </a:p>
        </p:txBody>
      </p:sp>
      <p:pic>
        <p:nvPicPr>
          <p:cNvPr id="194" name="Google Shape;194;p9"/>
          <p:cNvPicPr preferRelativeResize="0"/>
          <p:nvPr>
            <p:ph idx="4" type="body"/>
          </p:nvPr>
        </p:nvPicPr>
        <p:blipFill rotWithShape="1">
          <a:blip r:embed="rId4">
            <a:alphaModFix/>
          </a:blip>
          <a:srcRect b="0" l="0" r="0" t="0"/>
          <a:stretch/>
        </p:blipFill>
        <p:spPr>
          <a:xfrm>
            <a:off x="4645025" y="3727047"/>
            <a:ext cx="3822700" cy="2101069"/>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Any circumstance when motion to a part is disruptive to the healing process</a:t>
            </a:r>
            <a:endParaRPr/>
          </a:p>
          <a:p>
            <a:pPr indent="-274320" lvl="0" marL="274320" rtl="0" algn="l">
              <a:spcBef>
                <a:spcPts val="480"/>
              </a:spcBef>
              <a:spcAft>
                <a:spcPts val="0"/>
              </a:spcAft>
              <a:buSzPts val="2400"/>
              <a:buChar char="*"/>
            </a:pPr>
            <a:r>
              <a:rPr lang="en-US"/>
              <a:t>Acute tears, fractures surgery – small passive controlled motion well with pain tolerance can be allowed</a:t>
            </a:r>
            <a:endParaRPr/>
          </a:p>
          <a:p>
            <a:pPr indent="-274320" lvl="0" marL="274320" rtl="0" algn="l">
              <a:spcBef>
                <a:spcPts val="480"/>
              </a:spcBef>
              <a:spcAft>
                <a:spcPts val="0"/>
              </a:spcAft>
              <a:buSzPts val="2400"/>
              <a:buChar char="*"/>
            </a:pPr>
            <a:r>
              <a:rPr lang="en-US"/>
              <a:t>ROM needs to be carefully monitored after incidents or surgery involving the cardiovascular system</a:t>
            </a:r>
            <a:endParaRPr/>
          </a:p>
          <a:p>
            <a:pPr indent="-121920" lvl="0" marL="274320" rtl="0" algn="l">
              <a:spcBef>
                <a:spcPts val="480"/>
              </a:spcBef>
              <a:spcAft>
                <a:spcPts val="0"/>
              </a:spcAft>
              <a:buSzPts val="2400"/>
              <a:buNone/>
            </a:pPr>
            <a:r>
              <a:t/>
            </a:r>
            <a:endParaRPr/>
          </a:p>
        </p:txBody>
      </p:sp>
      <p:sp>
        <p:nvSpPr>
          <p:cNvPr id="200" name="Google Shape;200;p1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Contraindications to ROM Exercise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xEl>
                                              <p:pRg end="0" st="0"/>
                                            </p:txEl>
                                          </p:spTgt>
                                        </p:tgtEl>
                                        <p:attrNameLst>
                                          <p:attrName>style.visibility</p:attrName>
                                        </p:attrNameLst>
                                      </p:cBhvr>
                                      <p:to>
                                        <p:strVal val="visible"/>
                                      </p:to>
                                    </p:set>
                                    <p:animEffect filter="fade" transition="in">
                                      <p:cBhvr>
                                        <p:cTn dur="1000"/>
                                        <p:tgtEl>
                                          <p:spTgt spid="19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xEl>
                                              <p:pRg end="1" st="1"/>
                                            </p:txEl>
                                          </p:spTgt>
                                        </p:tgtEl>
                                        <p:attrNameLst>
                                          <p:attrName>style.visibility</p:attrName>
                                        </p:attrNameLst>
                                      </p:cBhvr>
                                      <p:to>
                                        <p:strVal val="visible"/>
                                      </p:to>
                                    </p:set>
                                    <p:animEffect filter="fade" transition="in">
                                      <p:cBhvr>
                                        <p:cTn dur="1000"/>
                                        <p:tgtEl>
                                          <p:spTgt spid="19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xEl>
                                              <p:pRg end="2" st="2"/>
                                            </p:txEl>
                                          </p:spTgt>
                                        </p:tgtEl>
                                        <p:attrNameLst>
                                          <p:attrName>style.visibility</p:attrName>
                                        </p:attrNameLst>
                                      </p:cBhvr>
                                      <p:to>
                                        <p:strVal val="visible"/>
                                      </p:to>
                                    </p:set>
                                    <p:animEffect filter="fade" transition="in">
                                      <p:cBhvr>
                                        <p:cTn dur="1000"/>
                                        <p:tgtEl>
                                          <p:spTgt spid="19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xEl>
                                              <p:pRg end="3" st="3"/>
                                            </p:txEl>
                                          </p:spTgt>
                                        </p:tgtEl>
                                        <p:attrNameLst>
                                          <p:attrName>style.visibility</p:attrName>
                                        </p:attrNameLst>
                                      </p:cBhvr>
                                      <p:to>
                                        <p:strVal val="visible"/>
                                      </p:to>
                                    </p:set>
                                    <p:animEffect filter="fade" transition="in">
                                      <p:cBhvr>
                                        <p:cTn dur="1000"/>
                                        <p:tgtEl>
                                          <p:spTgt spid="19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What is the difference between PROM and stretching?</a:t>
            </a:r>
            <a:endParaRPr/>
          </a:p>
          <a:p>
            <a:pPr indent="0" lvl="0" marL="0" rtl="0" algn="l">
              <a:spcBef>
                <a:spcPts val="440"/>
              </a:spcBef>
              <a:spcAft>
                <a:spcPts val="0"/>
              </a:spcAft>
              <a:buNone/>
            </a:pPr>
            <a:r>
              <a:t/>
            </a:r>
            <a:endParaRPr/>
          </a:p>
          <a:p>
            <a:pPr indent="0" lvl="0" marL="0" rtl="0" algn="l">
              <a:spcBef>
                <a:spcPts val="440"/>
              </a:spcBef>
              <a:spcAft>
                <a:spcPts val="0"/>
              </a:spcAft>
              <a:buNone/>
            </a:pPr>
            <a:r>
              <a:t/>
            </a:r>
            <a:endParaRPr/>
          </a:p>
          <a:p>
            <a:pPr indent="-342900" lvl="0" marL="457200" rtl="0" algn="l">
              <a:spcBef>
                <a:spcPts val="440"/>
              </a:spcBef>
              <a:spcAft>
                <a:spcPts val="0"/>
              </a:spcAft>
              <a:buSzPts val="1800"/>
              <a:buChar char="●"/>
            </a:pPr>
            <a:r>
              <a:rPr lang="en-US"/>
              <a:t>When using it for ROM we are remaining in the pain free ROM and not extending past therefore not creating a stretch on the muscles</a:t>
            </a:r>
            <a:endParaRPr/>
          </a:p>
        </p:txBody>
      </p:sp>
      <p:sp>
        <p:nvSpPr>
          <p:cNvPr id="206" name="Google Shape;206;p1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0" st="0"/>
                                            </p:txEl>
                                          </p:spTgt>
                                        </p:tgtEl>
                                        <p:attrNameLst>
                                          <p:attrName>style.visibility</p:attrName>
                                        </p:attrNameLst>
                                      </p:cBhvr>
                                      <p:to>
                                        <p:strVal val="visible"/>
                                      </p:to>
                                    </p:set>
                                    <p:animEffect filter="fade" transition="in">
                                      <p:cBhvr>
                                        <p:cTn dur="1000"/>
                                        <p:tgtEl>
                                          <p:spTgt spid="20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1" st="1"/>
                                            </p:txEl>
                                          </p:spTgt>
                                        </p:tgtEl>
                                        <p:attrNameLst>
                                          <p:attrName>style.visibility</p:attrName>
                                        </p:attrNameLst>
                                      </p:cBhvr>
                                      <p:to>
                                        <p:strVal val="visible"/>
                                      </p:to>
                                    </p:set>
                                    <p:animEffect filter="fade" transition="in">
                                      <p:cBhvr>
                                        <p:cTn dur="1000"/>
                                        <p:tgtEl>
                                          <p:spTgt spid="20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2" st="2"/>
                                            </p:txEl>
                                          </p:spTgt>
                                        </p:tgtEl>
                                        <p:attrNameLst>
                                          <p:attrName>style.visibility</p:attrName>
                                        </p:attrNameLst>
                                      </p:cBhvr>
                                      <p:to>
                                        <p:strVal val="visible"/>
                                      </p:to>
                                    </p:set>
                                    <p:animEffect filter="fade" transition="in">
                                      <p:cBhvr>
                                        <p:cTn dur="1000"/>
                                        <p:tgtEl>
                                          <p:spTgt spid="20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3" st="3"/>
                                            </p:txEl>
                                          </p:spTgt>
                                        </p:tgtEl>
                                        <p:attrNameLst>
                                          <p:attrName>style.visibility</p:attrName>
                                        </p:attrNameLst>
                                      </p:cBhvr>
                                      <p:to>
                                        <p:strVal val="visible"/>
                                      </p:to>
                                    </p:set>
                                    <p:animEffect filter="fade" transition="in">
                                      <p:cBhvr>
                                        <p:cTn dur="1000"/>
                                        <p:tgtEl>
                                          <p:spTgt spid="20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0" st="0"/>
                                            </p:txEl>
                                          </p:spTgt>
                                        </p:tgtEl>
                                        <p:attrNameLst>
                                          <p:attrName>style.visibility</p:attrName>
                                        </p:attrNameLst>
                                      </p:cBhvr>
                                      <p:to>
                                        <p:strVal val="visible"/>
                                      </p:to>
                                    </p:set>
                                    <p:animEffect filter="fade" transition="in">
                                      <p:cBhvr>
                                        <p:cTn dur="1000"/>
                                        <p:tgtEl>
                                          <p:spTgt spid="20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1" st="1"/>
                                            </p:txEl>
                                          </p:spTgt>
                                        </p:tgtEl>
                                        <p:attrNameLst>
                                          <p:attrName>style.visibility</p:attrName>
                                        </p:attrNameLst>
                                      </p:cBhvr>
                                      <p:to>
                                        <p:strVal val="visible"/>
                                      </p:to>
                                    </p:set>
                                    <p:animEffect filter="fade" transition="in">
                                      <p:cBhvr>
                                        <p:cTn dur="1000"/>
                                        <p:tgtEl>
                                          <p:spTgt spid="20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2" st="2"/>
                                            </p:txEl>
                                          </p:spTgt>
                                        </p:tgtEl>
                                        <p:attrNameLst>
                                          <p:attrName>style.visibility</p:attrName>
                                        </p:attrNameLst>
                                      </p:cBhvr>
                                      <p:to>
                                        <p:strVal val="visible"/>
                                      </p:to>
                                    </p:set>
                                    <p:animEffect filter="fade" transition="in">
                                      <p:cBhvr>
                                        <p:cTn dur="1000"/>
                                        <p:tgtEl>
                                          <p:spTgt spid="20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3" st="3"/>
                                            </p:txEl>
                                          </p:spTgt>
                                        </p:tgtEl>
                                        <p:attrNameLst>
                                          <p:attrName>style.visibility</p:attrName>
                                        </p:attrNameLst>
                                      </p:cBhvr>
                                      <p:to>
                                        <p:strVal val="visible"/>
                                      </p:to>
                                    </p:set>
                                    <p:animEffect filter="fade" transition="in">
                                      <p:cBhvr>
                                        <p:cTn dur="1000"/>
                                        <p:tgtEl>
                                          <p:spTgt spid="205">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Acute and inflamed tissue, when Active ROM would be detrimental to healing</a:t>
            </a:r>
            <a:endParaRPr/>
          </a:p>
          <a:p>
            <a:pPr indent="-274320" lvl="0" marL="274320" rtl="0" algn="l">
              <a:spcBef>
                <a:spcPts val="480"/>
              </a:spcBef>
              <a:spcAft>
                <a:spcPts val="0"/>
              </a:spcAft>
              <a:buSzPts val="2400"/>
              <a:buChar char="*"/>
            </a:pPr>
            <a:r>
              <a:rPr lang="en-US"/>
              <a:t>When client cannot or is not supposed to actively move a segment(s) of the body</a:t>
            </a:r>
            <a:endParaRPr/>
          </a:p>
          <a:p>
            <a:pPr indent="0" lvl="0" marL="0" rtl="0" algn="l">
              <a:spcBef>
                <a:spcPts val="480"/>
              </a:spcBef>
              <a:spcAft>
                <a:spcPts val="0"/>
              </a:spcAft>
              <a:buSzPts val="2400"/>
              <a:buNone/>
            </a:pPr>
            <a:r>
              <a:t/>
            </a:r>
            <a:endParaRPr/>
          </a:p>
        </p:txBody>
      </p:sp>
      <p:sp>
        <p:nvSpPr>
          <p:cNvPr id="212" name="Google Shape;212;p1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Indications for PROM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xEl>
                                              <p:pRg end="0" st="0"/>
                                            </p:txEl>
                                          </p:spTgt>
                                        </p:tgtEl>
                                        <p:attrNameLst>
                                          <p:attrName>style.visibility</p:attrName>
                                        </p:attrNameLst>
                                      </p:cBhvr>
                                      <p:to>
                                        <p:strVal val="visible"/>
                                      </p:to>
                                    </p:set>
                                    <p:animEffect filter="fade" transition="in">
                                      <p:cBhvr>
                                        <p:cTn dur="1000"/>
                                        <p:tgtEl>
                                          <p:spTgt spid="2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xEl>
                                              <p:pRg end="1" st="1"/>
                                            </p:txEl>
                                          </p:spTgt>
                                        </p:tgtEl>
                                        <p:attrNameLst>
                                          <p:attrName>style.visibility</p:attrName>
                                        </p:attrNameLst>
                                      </p:cBhvr>
                                      <p:to>
                                        <p:strVal val="visible"/>
                                      </p:to>
                                    </p:set>
                                    <p:animEffect filter="fade" transition="in">
                                      <p:cBhvr>
                                        <p:cTn dur="1000"/>
                                        <p:tgtEl>
                                          <p:spTgt spid="2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xEl>
                                              <p:pRg end="2" st="2"/>
                                            </p:txEl>
                                          </p:spTgt>
                                        </p:tgtEl>
                                        <p:attrNameLst>
                                          <p:attrName>style.visibility</p:attrName>
                                        </p:attrNameLst>
                                      </p:cBhvr>
                                      <p:to>
                                        <p:strVal val="visible"/>
                                      </p:to>
                                    </p:set>
                                    <p:animEffect filter="fade" transition="in">
                                      <p:cBhvr>
                                        <p:cTn dur="1000"/>
                                        <p:tgtEl>
                                          <p:spTgt spid="21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3"/>
          <p:cNvSpPr txBox="1"/>
          <p:nvPr>
            <p:ph idx="1" type="body"/>
          </p:nvPr>
        </p:nvSpPr>
        <p:spPr>
          <a:xfrm>
            <a:off x="457201" y="2615051"/>
            <a:ext cx="8229600" cy="4013400"/>
          </a:xfrm>
          <a:prstGeom prst="rect">
            <a:avLst/>
          </a:prstGeom>
          <a:noFill/>
          <a:ln>
            <a:noFill/>
          </a:ln>
        </p:spPr>
        <p:txBody>
          <a:bodyPr anchorCtr="0" anchor="t" bIns="45700" lIns="91425" spcFirstLastPara="1" rIns="91425" wrap="square" tIns="45700">
            <a:normAutofit lnSpcReduction="10000"/>
          </a:bodyPr>
          <a:lstStyle/>
          <a:p>
            <a:pPr indent="-285750" lvl="0" marL="274320" rtl="0" algn="l">
              <a:spcBef>
                <a:spcPts val="0"/>
              </a:spcBef>
              <a:spcAft>
                <a:spcPts val="0"/>
              </a:spcAft>
              <a:buSzPts val="2400"/>
              <a:buChar char="*"/>
            </a:pPr>
            <a:r>
              <a:rPr lang="en-US"/>
              <a:t>Maintain joint and connective tissue mobility</a:t>
            </a:r>
            <a:endParaRPr/>
          </a:p>
          <a:p>
            <a:pPr indent="-285750" lvl="0" marL="274320" rtl="0" algn="l">
              <a:spcBef>
                <a:spcPts val="444"/>
              </a:spcBef>
              <a:spcAft>
                <a:spcPts val="0"/>
              </a:spcAft>
              <a:buSzPts val="2400"/>
              <a:buChar char="*"/>
            </a:pPr>
            <a:r>
              <a:rPr lang="en-US"/>
              <a:t>Minimize the effects of the formation of contractures</a:t>
            </a:r>
            <a:endParaRPr/>
          </a:p>
          <a:p>
            <a:pPr indent="-285750" lvl="0" marL="274320" rtl="0" algn="l">
              <a:spcBef>
                <a:spcPts val="444"/>
              </a:spcBef>
              <a:spcAft>
                <a:spcPts val="0"/>
              </a:spcAft>
              <a:buSzPts val="2400"/>
              <a:buChar char="*"/>
            </a:pPr>
            <a:r>
              <a:rPr lang="en-US"/>
              <a:t>Maintain mechanical elasticity of muscle</a:t>
            </a:r>
            <a:endParaRPr/>
          </a:p>
          <a:p>
            <a:pPr indent="-285750" lvl="0" marL="274320" rtl="0" algn="l">
              <a:spcBef>
                <a:spcPts val="444"/>
              </a:spcBef>
              <a:spcAft>
                <a:spcPts val="0"/>
              </a:spcAft>
              <a:buSzPts val="2400"/>
              <a:buChar char="*"/>
            </a:pPr>
            <a:r>
              <a:rPr lang="en-US"/>
              <a:t>Assist circulation and vascular dynamics</a:t>
            </a:r>
            <a:endParaRPr/>
          </a:p>
          <a:p>
            <a:pPr indent="-285750" lvl="0" marL="274320" rtl="0" algn="l">
              <a:spcBef>
                <a:spcPts val="444"/>
              </a:spcBef>
              <a:spcAft>
                <a:spcPts val="0"/>
              </a:spcAft>
              <a:buSzPts val="2400"/>
              <a:buChar char="*"/>
            </a:pPr>
            <a:r>
              <a:rPr lang="en-US"/>
              <a:t>Enhance synovial movement – cartilage nutrition and diffusion of materials in the joint</a:t>
            </a:r>
            <a:endParaRPr/>
          </a:p>
          <a:p>
            <a:pPr indent="-285750" lvl="0" marL="274320" rtl="0" algn="l">
              <a:spcBef>
                <a:spcPts val="444"/>
              </a:spcBef>
              <a:spcAft>
                <a:spcPts val="0"/>
              </a:spcAft>
              <a:buSzPts val="2400"/>
              <a:buChar char="*"/>
            </a:pPr>
            <a:r>
              <a:rPr lang="en-US"/>
              <a:t>Decrease or inhibit pain</a:t>
            </a:r>
            <a:endParaRPr/>
          </a:p>
          <a:p>
            <a:pPr indent="-285750" lvl="0" marL="274320" rtl="0" algn="l">
              <a:spcBef>
                <a:spcPts val="444"/>
              </a:spcBef>
              <a:spcAft>
                <a:spcPts val="0"/>
              </a:spcAft>
              <a:buSzPts val="2400"/>
              <a:buChar char="*"/>
            </a:pPr>
            <a:r>
              <a:rPr lang="en-US"/>
              <a:t>Assist with the healing process after injury or surgery</a:t>
            </a:r>
            <a:endParaRPr/>
          </a:p>
          <a:p>
            <a:pPr indent="-285750" lvl="0" marL="274320" rtl="0" algn="l">
              <a:spcBef>
                <a:spcPts val="444"/>
              </a:spcBef>
              <a:spcAft>
                <a:spcPts val="0"/>
              </a:spcAft>
              <a:buSzPts val="2400"/>
              <a:buChar char="*"/>
            </a:pPr>
            <a:r>
              <a:rPr lang="en-US"/>
              <a:t>Maintain patients awareness of movement</a:t>
            </a:r>
            <a:endParaRPr/>
          </a:p>
          <a:p>
            <a:pPr indent="-133350" lvl="0" marL="274320" rtl="0" algn="l">
              <a:spcBef>
                <a:spcPts val="444"/>
              </a:spcBef>
              <a:spcAft>
                <a:spcPts val="0"/>
              </a:spcAft>
              <a:buSzPts val="2400"/>
              <a:buNone/>
            </a:pPr>
            <a:r>
              <a:t/>
            </a:r>
            <a:endParaRPr/>
          </a:p>
        </p:txBody>
      </p:sp>
      <p:sp>
        <p:nvSpPr>
          <p:cNvPr id="218" name="Google Shape;218;p1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Goals of PROM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0" st="0"/>
                                            </p:txEl>
                                          </p:spTgt>
                                        </p:tgtEl>
                                        <p:attrNameLst>
                                          <p:attrName>style.visibility</p:attrName>
                                        </p:attrNameLst>
                                      </p:cBhvr>
                                      <p:to>
                                        <p:strVal val="visible"/>
                                      </p:to>
                                    </p:set>
                                    <p:animEffect filter="fade" transition="in">
                                      <p:cBhvr>
                                        <p:cTn dur="1000"/>
                                        <p:tgtEl>
                                          <p:spTgt spid="21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1" st="1"/>
                                            </p:txEl>
                                          </p:spTgt>
                                        </p:tgtEl>
                                        <p:attrNameLst>
                                          <p:attrName>style.visibility</p:attrName>
                                        </p:attrNameLst>
                                      </p:cBhvr>
                                      <p:to>
                                        <p:strVal val="visible"/>
                                      </p:to>
                                    </p:set>
                                    <p:animEffect filter="fade" transition="in">
                                      <p:cBhvr>
                                        <p:cTn dur="1000"/>
                                        <p:tgtEl>
                                          <p:spTgt spid="21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2" st="2"/>
                                            </p:txEl>
                                          </p:spTgt>
                                        </p:tgtEl>
                                        <p:attrNameLst>
                                          <p:attrName>style.visibility</p:attrName>
                                        </p:attrNameLst>
                                      </p:cBhvr>
                                      <p:to>
                                        <p:strVal val="visible"/>
                                      </p:to>
                                    </p:set>
                                    <p:animEffect filter="fade" transition="in">
                                      <p:cBhvr>
                                        <p:cTn dur="1000"/>
                                        <p:tgtEl>
                                          <p:spTgt spid="21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3" st="3"/>
                                            </p:txEl>
                                          </p:spTgt>
                                        </p:tgtEl>
                                        <p:attrNameLst>
                                          <p:attrName>style.visibility</p:attrName>
                                        </p:attrNameLst>
                                      </p:cBhvr>
                                      <p:to>
                                        <p:strVal val="visible"/>
                                      </p:to>
                                    </p:set>
                                    <p:animEffect filter="fade" transition="in">
                                      <p:cBhvr>
                                        <p:cTn dur="1000"/>
                                        <p:tgtEl>
                                          <p:spTgt spid="21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4" st="4"/>
                                            </p:txEl>
                                          </p:spTgt>
                                        </p:tgtEl>
                                        <p:attrNameLst>
                                          <p:attrName>style.visibility</p:attrName>
                                        </p:attrNameLst>
                                      </p:cBhvr>
                                      <p:to>
                                        <p:strVal val="visible"/>
                                      </p:to>
                                    </p:set>
                                    <p:animEffect filter="fade" transition="in">
                                      <p:cBhvr>
                                        <p:cTn dur="1000"/>
                                        <p:tgtEl>
                                          <p:spTgt spid="21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5" st="5"/>
                                            </p:txEl>
                                          </p:spTgt>
                                        </p:tgtEl>
                                        <p:attrNameLst>
                                          <p:attrName>style.visibility</p:attrName>
                                        </p:attrNameLst>
                                      </p:cBhvr>
                                      <p:to>
                                        <p:strVal val="visible"/>
                                      </p:to>
                                    </p:set>
                                    <p:animEffect filter="fade" transition="in">
                                      <p:cBhvr>
                                        <p:cTn dur="1000"/>
                                        <p:tgtEl>
                                          <p:spTgt spid="21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6" st="6"/>
                                            </p:txEl>
                                          </p:spTgt>
                                        </p:tgtEl>
                                        <p:attrNameLst>
                                          <p:attrName>style.visibility</p:attrName>
                                        </p:attrNameLst>
                                      </p:cBhvr>
                                      <p:to>
                                        <p:strVal val="visible"/>
                                      </p:to>
                                    </p:set>
                                    <p:animEffect filter="fade" transition="in">
                                      <p:cBhvr>
                                        <p:cTn dur="1000"/>
                                        <p:tgtEl>
                                          <p:spTgt spid="21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7" st="7"/>
                                            </p:txEl>
                                          </p:spTgt>
                                        </p:tgtEl>
                                        <p:attrNameLst>
                                          <p:attrName>style.visibility</p:attrName>
                                        </p:attrNameLst>
                                      </p:cBhvr>
                                      <p:to>
                                        <p:strVal val="visible"/>
                                      </p:to>
                                    </p:set>
                                    <p:animEffect filter="fade" transition="in">
                                      <p:cBhvr>
                                        <p:cTn dur="1000"/>
                                        <p:tgtEl>
                                          <p:spTgt spid="217">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8" st="8"/>
                                            </p:txEl>
                                          </p:spTgt>
                                        </p:tgtEl>
                                        <p:attrNameLst>
                                          <p:attrName>style.visibility</p:attrName>
                                        </p:attrNameLst>
                                      </p:cBhvr>
                                      <p:to>
                                        <p:strVal val="visible"/>
                                      </p:to>
                                    </p:set>
                                    <p:animEffect filter="fade" transition="in">
                                      <p:cBhvr>
                                        <p:cTn dur="1000"/>
                                        <p:tgtEl>
                                          <p:spTgt spid="217">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Prevent muscle atrophy</a:t>
            </a:r>
            <a:endParaRPr/>
          </a:p>
          <a:p>
            <a:pPr indent="-274320" lvl="0" marL="274320" rtl="0" algn="l">
              <a:spcBef>
                <a:spcPts val="480"/>
              </a:spcBef>
              <a:spcAft>
                <a:spcPts val="0"/>
              </a:spcAft>
              <a:buSzPts val="2400"/>
              <a:buChar char="*"/>
            </a:pPr>
            <a:r>
              <a:rPr lang="en-US"/>
              <a:t>Increase strength or Endurance</a:t>
            </a:r>
            <a:endParaRPr/>
          </a:p>
          <a:p>
            <a:pPr indent="-274320" lvl="0" marL="274320" rtl="0" algn="l">
              <a:spcBef>
                <a:spcPts val="480"/>
              </a:spcBef>
              <a:spcAft>
                <a:spcPts val="0"/>
              </a:spcAft>
              <a:buSzPts val="2400"/>
              <a:buChar char="*"/>
            </a:pPr>
            <a:r>
              <a:rPr lang="en-US"/>
              <a:t>Assist circulation in the same way active exercise or voluntary muscle contraction would</a:t>
            </a:r>
            <a:endParaRPr/>
          </a:p>
          <a:p>
            <a:pPr indent="-121920" lvl="0" marL="274320" rtl="0" algn="l">
              <a:spcBef>
                <a:spcPts val="480"/>
              </a:spcBef>
              <a:spcAft>
                <a:spcPts val="0"/>
              </a:spcAft>
              <a:buSzPts val="2400"/>
              <a:buNone/>
            </a:pPr>
            <a:r>
              <a:t/>
            </a:r>
            <a:endParaRPr/>
          </a:p>
        </p:txBody>
      </p:sp>
      <p:sp>
        <p:nvSpPr>
          <p:cNvPr id="224" name="Google Shape;224;p1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Limitations of PROM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xEl>
                                              <p:pRg end="0" st="0"/>
                                            </p:txEl>
                                          </p:spTgt>
                                        </p:tgtEl>
                                        <p:attrNameLst>
                                          <p:attrName>style.visibility</p:attrName>
                                        </p:attrNameLst>
                                      </p:cBhvr>
                                      <p:to>
                                        <p:strVal val="visible"/>
                                      </p:to>
                                    </p:set>
                                    <p:animEffect filter="fade" transition="in">
                                      <p:cBhvr>
                                        <p:cTn dur="1000"/>
                                        <p:tgtEl>
                                          <p:spTgt spid="22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xEl>
                                              <p:pRg end="1" st="1"/>
                                            </p:txEl>
                                          </p:spTgt>
                                        </p:tgtEl>
                                        <p:attrNameLst>
                                          <p:attrName>style.visibility</p:attrName>
                                        </p:attrNameLst>
                                      </p:cBhvr>
                                      <p:to>
                                        <p:strVal val="visible"/>
                                      </p:to>
                                    </p:set>
                                    <p:animEffect filter="fade" transition="in">
                                      <p:cBhvr>
                                        <p:cTn dur="1000"/>
                                        <p:tgtEl>
                                          <p:spTgt spid="22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xEl>
                                              <p:pRg end="2" st="2"/>
                                            </p:txEl>
                                          </p:spTgt>
                                        </p:tgtEl>
                                        <p:attrNameLst>
                                          <p:attrName>style.visibility</p:attrName>
                                        </p:attrNameLst>
                                      </p:cBhvr>
                                      <p:to>
                                        <p:strVal val="visible"/>
                                      </p:to>
                                    </p:set>
                                    <p:animEffect filter="fade" transition="in">
                                      <p:cBhvr>
                                        <p:cTn dur="1000"/>
                                        <p:tgtEl>
                                          <p:spTgt spid="22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xEl>
                                              <p:pRg end="3" st="3"/>
                                            </p:txEl>
                                          </p:spTgt>
                                        </p:tgtEl>
                                        <p:attrNameLst>
                                          <p:attrName>style.visibility</p:attrName>
                                        </p:attrNameLst>
                                      </p:cBhvr>
                                      <p:to>
                                        <p:strVal val="visible"/>
                                      </p:to>
                                    </p:set>
                                    <p:animEffect filter="fade" transition="in">
                                      <p:cBhvr>
                                        <p:cTn dur="1000"/>
                                        <p:tgtEl>
                                          <p:spTgt spid="223">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Maintain physiological elasticity and contractility of the participating muscles</a:t>
            </a:r>
            <a:endParaRPr/>
          </a:p>
          <a:p>
            <a:pPr indent="-274320" lvl="0" marL="274320" rtl="0" algn="l">
              <a:spcBef>
                <a:spcPts val="480"/>
              </a:spcBef>
              <a:spcAft>
                <a:spcPts val="0"/>
              </a:spcAft>
              <a:buSzPts val="2400"/>
              <a:buChar char="*"/>
            </a:pPr>
            <a:r>
              <a:rPr lang="en-US"/>
              <a:t>Provide sensory feedback from the contracting muscle</a:t>
            </a:r>
            <a:endParaRPr/>
          </a:p>
          <a:p>
            <a:pPr indent="-274320" lvl="0" marL="274320" rtl="0" algn="l">
              <a:spcBef>
                <a:spcPts val="480"/>
              </a:spcBef>
              <a:spcAft>
                <a:spcPts val="0"/>
              </a:spcAft>
              <a:buSzPts val="2400"/>
              <a:buChar char="*"/>
            </a:pPr>
            <a:r>
              <a:rPr lang="en-US"/>
              <a:t>Provide a stimulus for bone and joint tissue integrity</a:t>
            </a:r>
            <a:endParaRPr/>
          </a:p>
          <a:p>
            <a:pPr indent="-274320" lvl="0" marL="274320" rtl="0" algn="l">
              <a:spcBef>
                <a:spcPts val="480"/>
              </a:spcBef>
              <a:spcAft>
                <a:spcPts val="0"/>
              </a:spcAft>
              <a:buSzPts val="2400"/>
              <a:buChar char="*"/>
            </a:pPr>
            <a:r>
              <a:rPr lang="en-US"/>
              <a:t>Increase circulation and prevent thrombus formation</a:t>
            </a:r>
            <a:endParaRPr/>
          </a:p>
          <a:p>
            <a:pPr indent="-274320" lvl="0" marL="274320" rtl="0" algn="l">
              <a:spcBef>
                <a:spcPts val="480"/>
              </a:spcBef>
              <a:spcAft>
                <a:spcPts val="0"/>
              </a:spcAft>
              <a:buSzPts val="2400"/>
              <a:buChar char="*"/>
            </a:pPr>
            <a:r>
              <a:rPr lang="en-US"/>
              <a:t>Develop coordination and motor skills for functional activities</a:t>
            </a:r>
            <a:endParaRPr/>
          </a:p>
          <a:p>
            <a:pPr indent="-121920" lvl="0" marL="274320" rtl="0" algn="l">
              <a:spcBef>
                <a:spcPts val="480"/>
              </a:spcBef>
              <a:spcAft>
                <a:spcPts val="0"/>
              </a:spcAft>
              <a:buSzPts val="2400"/>
              <a:buNone/>
            </a:pPr>
            <a:r>
              <a:t/>
            </a:r>
            <a:endParaRPr/>
          </a:p>
        </p:txBody>
      </p:sp>
      <p:sp>
        <p:nvSpPr>
          <p:cNvPr id="230" name="Google Shape;230;p1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Goals of AFROM &amp; AAROM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0" st="0"/>
                                            </p:txEl>
                                          </p:spTgt>
                                        </p:tgtEl>
                                        <p:attrNameLst>
                                          <p:attrName>style.visibility</p:attrName>
                                        </p:attrNameLst>
                                      </p:cBhvr>
                                      <p:to>
                                        <p:strVal val="visible"/>
                                      </p:to>
                                    </p:set>
                                    <p:animEffect filter="fade" transition="in">
                                      <p:cBhvr>
                                        <p:cTn dur="1000"/>
                                        <p:tgtEl>
                                          <p:spTgt spid="22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1" st="1"/>
                                            </p:txEl>
                                          </p:spTgt>
                                        </p:tgtEl>
                                        <p:attrNameLst>
                                          <p:attrName>style.visibility</p:attrName>
                                        </p:attrNameLst>
                                      </p:cBhvr>
                                      <p:to>
                                        <p:strVal val="visible"/>
                                      </p:to>
                                    </p:set>
                                    <p:animEffect filter="fade" transition="in">
                                      <p:cBhvr>
                                        <p:cTn dur="1000"/>
                                        <p:tgtEl>
                                          <p:spTgt spid="22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2" st="2"/>
                                            </p:txEl>
                                          </p:spTgt>
                                        </p:tgtEl>
                                        <p:attrNameLst>
                                          <p:attrName>style.visibility</p:attrName>
                                        </p:attrNameLst>
                                      </p:cBhvr>
                                      <p:to>
                                        <p:strVal val="visible"/>
                                      </p:to>
                                    </p:set>
                                    <p:animEffect filter="fade" transition="in">
                                      <p:cBhvr>
                                        <p:cTn dur="1000"/>
                                        <p:tgtEl>
                                          <p:spTgt spid="22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3" st="3"/>
                                            </p:txEl>
                                          </p:spTgt>
                                        </p:tgtEl>
                                        <p:attrNameLst>
                                          <p:attrName>style.visibility</p:attrName>
                                        </p:attrNameLst>
                                      </p:cBhvr>
                                      <p:to>
                                        <p:strVal val="visible"/>
                                      </p:to>
                                    </p:set>
                                    <p:animEffect filter="fade" transition="in">
                                      <p:cBhvr>
                                        <p:cTn dur="1000"/>
                                        <p:tgtEl>
                                          <p:spTgt spid="22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4" st="4"/>
                                            </p:txEl>
                                          </p:spTgt>
                                        </p:tgtEl>
                                        <p:attrNameLst>
                                          <p:attrName>style.visibility</p:attrName>
                                        </p:attrNameLst>
                                      </p:cBhvr>
                                      <p:to>
                                        <p:strVal val="visible"/>
                                      </p:to>
                                    </p:set>
                                    <p:animEffect filter="fade" transition="in">
                                      <p:cBhvr>
                                        <p:cTn dur="1000"/>
                                        <p:tgtEl>
                                          <p:spTgt spid="22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5" st="5"/>
                                            </p:txEl>
                                          </p:spTgt>
                                        </p:tgtEl>
                                        <p:attrNameLst>
                                          <p:attrName>style.visibility</p:attrName>
                                        </p:attrNameLst>
                                      </p:cBhvr>
                                      <p:to>
                                        <p:strVal val="visible"/>
                                      </p:to>
                                    </p:set>
                                    <p:animEffect filter="fade" transition="in">
                                      <p:cBhvr>
                                        <p:cTn dur="1000"/>
                                        <p:tgtEl>
                                          <p:spTgt spid="229">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Does not maintain or increase strength</a:t>
            </a:r>
            <a:endParaRPr/>
          </a:p>
          <a:p>
            <a:pPr indent="-274320" lvl="0" marL="274320" rtl="0" algn="l">
              <a:spcBef>
                <a:spcPts val="480"/>
              </a:spcBef>
              <a:spcAft>
                <a:spcPts val="0"/>
              </a:spcAft>
              <a:buSzPts val="2400"/>
              <a:buChar char="*"/>
            </a:pPr>
            <a:r>
              <a:rPr lang="en-US"/>
              <a:t>does not develop skill or coordination, with the exception of movement patterns used</a:t>
            </a:r>
            <a:endParaRPr/>
          </a:p>
        </p:txBody>
      </p:sp>
      <p:sp>
        <p:nvSpPr>
          <p:cNvPr id="236" name="Google Shape;236;p1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Limitations of AFROM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xEl>
                                              <p:pRg end="0" st="0"/>
                                            </p:txEl>
                                          </p:spTgt>
                                        </p:tgtEl>
                                        <p:attrNameLst>
                                          <p:attrName>style.visibility</p:attrName>
                                        </p:attrNameLst>
                                      </p:cBhvr>
                                      <p:to>
                                        <p:strVal val="visible"/>
                                      </p:to>
                                    </p:set>
                                    <p:animEffect filter="fade" transition="in">
                                      <p:cBhvr>
                                        <p:cTn dur="1000"/>
                                        <p:tgtEl>
                                          <p:spTgt spid="23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xEl>
                                              <p:pRg end="1" st="1"/>
                                            </p:txEl>
                                          </p:spTgt>
                                        </p:tgtEl>
                                        <p:attrNameLst>
                                          <p:attrName>style.visibility</p:attrName>
                                        </p:attrNameLst>
                                      </p:cBhvr>
                                      <p:to>
                                        <p:strVal val="visible"/>
                                      </p:to>
                                    </p:set>
                                    <p:animEffect filter="fade" transition="in">
                                      <p:cBhvr>
                                        <p:cTn dur="1000"/>
                                        <p:tgtEl>
                                          <p:spTgt spid="23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t>when patient is able to contract muscle actively and move a segment with or without assistance</a:t>
            </a:r>
            <a:endParaRPr/>
          </a:p>
          <a:p>
            <a:pPr indent="-274320" lvl="0" marL="274320" rtl="0" algn="l">
              <a:spcBef>
                <a:spcPts val="480"/>
              </a:spcBef>
              <a:spcAft>
                <a:spcPts val="0"/>
              </a:spcAft>
              <a:buSzPts val="2400"/>
              <a:buChar char="*"/>
            </a:pPr>
            <a:r>
              <a:rPr lang="en-US"/>
              <a:t>can be used for aerobic condition programs </a:t>
            </a:r>
            <a:endParaRPr/>
          </a:p>
          <a:p>
            <a:pPr indent="-274320" lvl="0" marL="274320" rtl="0" algn="l">
              <a:spcBef>
                <a:spcPts val="480"/>
              </a:spcBef>
              <a:spcAft>
                <a:spcPts val="0"/>
              </a:spcAft>
              <a:buSzPts val="2400"/>
              <a:buChar char="*"/>
            </a:pPr>
            <a:r>
              <a:rPr lang="en-US"/>
              <a:t>relieves stress from sustained postures</a:t>
            </a:r>
            <a:endParaRPr/>
          </a:p>
          <a:p>
            <a:pPr indent="-274320" lvl="0" marL="274320" rtl="0" algn="l">
              <a:spcBef>
                <a:spcPts val="480"/>
              </a:spcBef>
              <a:spcAft>
                <a:spcPts val="0"/>
              </a:spcAft>
              <a:buSzPts val="2400"/>
              <a:buChar char="*"/>
            </a:pPr>
            <a:r>
              <a:rPr lang="en-US"/>
              <a:t>When a segment of the body is immobilized for a period of time  AAROM is used above and below the immobilized segment to maintain the areas in as normal of condition as possible and to prepare for new activities  such as walking with crutches</a:t>
            </a:r>
            <a:endParaRPr/>
          </a:p>
        </p:txBody>
      </p:sp>
      <p:sp>
        <p:nvSpPr>
          <p:cNvPr id="242" name="Google Shape;242;p1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When is AFROM used?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xEl>
                                              <p:pRg end="0" st="0"/>
                                            </p:txEl>
                                          </p:spTgt>
                                        </p:tgtEl>
                                        <p:attrNameLst>
                                          <p:attrName>style.visibility</p:attrName>
                                        </p:attrNameLst>
                                      </p:cBhvr>
                                      <p:to>
                                        <p:strVal val="visible"/>
                                      </p:to>
                                    </p:set>
                                    <p:animEffect filter="fade" transition="in">
                                      <p:cBhvr>
                                        <p:cTn dur="1000"/>
                                        <p:tgtEl>
                                          <p:spTgt spid="2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xEl>
                                              <p:pRg end="1" st="1"/>
                                            </p:txEl>
                                          </p:spTgt>
                                        </p:tgtEl>
                                        <p:attrNameLst>
                                          <p:attrName>style.visibility</p:attrName>
                                        </p:attrNameLst>
                                      </p:cBhvr>
                                      <p:to>
                                        <p:strVal val="visible"/>
                                      </p:to>
                                    </p:set>
                                    <p:animEffect filter="fade" transition="in">
                                      <p:cBhvr>
                                        <p:cTn dur="1000"/>
                                        <p:tgtEl>
                                          <p:spTgt spid="24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xEl>
                                              <p:pRg end="2" st="2"/>
                                            </p:txEl>
                                          </p:spTgt>
                                        </p:tgtEl>
                                        <p:attrNameLst>
                                          <p:attrName>style.visibility</p:attrName>
                                        </p:attrNameLst>
                                      </p:cBhvr>
                                      <p:to>
                                        <p:strVal val="visible"/>
                                      </p:to>
                                    </p:set>
                                    <p:animEffect filter="fade" transition="in">
                                      <p:cBhvr>
                                        <p:cTn dur="1000"/>
                                        <p:tgtEl>
                                          <p:spTgt spid="24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xEl>
                                              <p:pRg end="3" st="3"/>
                                            </p:txEl>
                                          </p:spTgt>
                                        </p:tgtEl>
                                        <p:attrNameLst>
                                          <p:attrName>style.visibility</p:attrName>
                                        </p:attrNameLst>
                                      </p:cBhvr>
                                      <p:to>
                                        <p:strVal val="visible"/>
                                      </p:to>
                                    </p:set>
                                    <p:animEffect filter="fade" transition="in">
                                      <p:cBhvr>
                                        <p:cTn dur="1000"/>
                                        <p:tgtEl>
                                          <p:spTgt spid="24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t>AAROM – When patient is unable to completely move through a full range of motion due to weakness. AAROM would be used until patient can regain control of their ROM</a:t>
            </a:r>
            <a:endParaRPr/>
          </a:p>
          <a:p>
            <a:pPr indent="-274320" lvl="0" marL="274320" rtl="0" algn="l">
              <a:spcBef>
                <a:spcPts val="480"/>
              </a:spcBef>
              <a:spcAft>
                <a:spcPts val="0"/>
              </a:spcAft>
              <a:buSzPts val="2400"/>
              <a:buChar char="*"/>
            </a:pPr>
            <a:r>
              <a:rPr lang="en-US"/>
              <a:t>Both can be used when a body segment is immobilized AROM can be used above and below that body segment to maintain these areas in as normal condition as possible to prepare for new activities (crutches ex)</a:t>
            </a:r>
            <a:endParaRPr/>
          </a:p>
          <a:p>
            <a:pPr indent="0" lvl="0" marL="0" rtl="0" algn="l">
              <a:spcBef>
                <a:spcPts val="480"/>
              </a:spcBef>
              <a:spcAft>
                <a:spcPts val="0"/>
              </a:spcAft>
              <a:buSzPts val="2400"/>
              <a:buNone/>
            </a:pPr>
            <a:r>
              <a:t/>
            </a:r>
            <a:endParaRPr/>
          </a:p>
        </p:txBody>
      </p:sp>
      <p:sp>
        <p:nvSpPr>
          <p:cNvPr id="248" name="Google Shape;248;p1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When is AAROM used?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xEl>
                                              <p:pRg end="0" st="0"/>
                                            </p:txEl>
                                          </p:spTgt>
                                        </p:tgtEl>
                                        <p:attrNameLst>
                                          <p:attrName>style.visibility</p:attrName>
                                        </p:attrNameLst>
                                      </p:cBhvr>
                                      <p:to>
                                        <p:strVal val="visible"/>
                                      </p:to>
                                    </p:set>
                                    <p:animEffect filter="fade" transition="in">
                                      <p:cBhvr>
                                        <p:cTn dur="1000"/>
                                        <p:tgtEl>
                                          <p:spTgt spid="2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xEl>
                                              <p:pRg end="1" st="1"/>
                                            </p:txEl>
                                          </p:spTgt>
                                        </p:tgtEl>
                                        <p:attrNameLst>
                                          <p:attrName>style.visibility</p:attrName>
                                        </p:attrNameLst>
                                      </p:cBhvr>
                                      <p:to>
                                        <p:strVal val="visible"/>
                                      </p:to>
                                    </p:set>
                                    <p:animEffect filter="fade" transition="in">
                                      <p:cBhvr>
                                        <p:cTn dur="1000"/>
                                        <p:tgtEl>
                                          <p:spTgt spid="24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xEl>
                                              <p:pRg end="2" st="2"/>
                                            </p:txEl>
                                          </p:spTgt>
                                        </p:tgtEl>
                                        <p:attrNameLst>
                                          <p:attrName>style.visibility</p:attrName>
                                        </p:attrNameLst>
                                      </p:cBhvr>
                                      <p:to>
                                        <p:strVal val="visible"/>
                                      </p:to>
                                    </p:set>
                                    <p:animEffect filter="fade" transition="in">
                                      <p:cBhvr>
                                        <p:cTn dur="1000"/>
                                        <p:tgtEl>
                                          <p:spTgt spid="24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457200" lvl="0" marL="457200" rtl="0" algn="l">
              <a:spcBef>
                <a:spcPts val="0"/>
              </a:spcBef>
              <a:spcAft>
                <a:spcPts val="0"/>
              </a:spcAft>
              <a:buSzPts val="2400"/>
              <a:buFont typeface="Candara"/>
              <a:buAutoNum type="arabicPeriod"/>
            </a:pPr>
            <a:r>
              <a:rPr lang="en-US"/>
              <a:t>Examine and evaluate the patients impairments and level of function, determine any precautions and their prognosis; plan the intervention</a:t>
            </a:r>
            <a:endParaRPr/>
          </a:p>
          <a:p>
            <a:pPr indent="-457200" lvl="0" marL="457200" rtl="0" algn="l">
              <a:spcBef>
                <a:spcPts val="480"/>
              </a:spcBef>
              <a:spcAft>
                <a:spcPts val="0"/>
              </a:spcAft>
              <a:buSzPts val="2400"/>
              <a:buFont typeface="Candara"/>
              <a:buAutoNum type="arabicPeriod"/>
            </a:pPr>
            <a:r>
              <a:rPr lang="en-US"/>
              <a:t>Determine the ability of the Patient to participate in the ROM activity, and whether PROM, AFROM or AAROM can meet the immediate goals</a:t>
            </a:r>
            <a:endParaRPr/>
          </a:p>
          <a:p>
            <a:pPr indent="-457200" lvl="0" marL="457200" rtl="0" algn="l">
              <a:spcBef>
                <a:spcPts val="480"/>
              </a:spcBef>
              <a:spcAft>
                <a:spcPts val="0"/>
              </a:spcAft>
              <a:buSzPts val="2400"/>
              <a:buFont typeface="Candara"/>
              <a:buAutoNum type="arabicPeriod"/>
            </a:pPr>
            <a:r>
              <a:rPr lang="en-US"/>
              <a:t>Determine the amount of motion that can be applied safely for the condition of the tissues and health of the individual</a:t>
            </a:r>
            <a:endParaRPr/>
          </a:p>
        </p:txBody>
      </p:sp>
      <p:sp>
        <p:nvSpPr>
          <p:cNvPr id="254" name="Google Shape;254;p1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Principles &amp; Procedures for Applying  ROM Techniques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xEl>
                                              <p:pRg end="0" st="0"/>
                                            </p:txEl>
                                          </p:spTgt>
                                        </p:tgtEl>
                                        <p:attrNameLst>
                                          <p:attrName>style.visibility</p:attrName>
                                        </p:attrNameLst>
                                      </p:cBhvr>
                                      <p:to>
                                        <p:strVal val="visible"/>
                                      </p:to>
                                    </p:set>
                                    <p:animEffect filter="fade" transition="in">
                                      <p:cBhvr>
                                        <p:cTn dur="1000"/>
                                        <p:tgtEl>
                                          <p:spTgt spid="25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xEl>
                                              <p:pRg end="1" st="1"/>
                                            </p:txEl>
                                          </p:spTgt>
                                        </p:tgtEl>
                                        <p:attrNameLst>
                                          <p:attrName>style.visibility</p:attrName>
                                        </p:attrNameLst>
                                      </p:cBhvr>
                                      <p:to>
                                        <p:strVal val="visible"/>
                                      </p:to>
                                    </p:set>
                                    <p:animEffect filter="fade" transition="in">
                                      <p:cBhvr>
                                        <p:cTn dur="1000"/>
                                        <p:tgtEl>
                                          <p:spTgt spid="25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xEl>
                                              <p:pRg end="2" st="2"/>
                                            </p:txEl>
                                          </p:spTgt>
                                        </p:tgtEl>
                                        <p:attrNameLst>
                                          <p:attrName>style.visibility</p:attrName>
                                        </p:attrNameLst>
                                      </p:cBhvr>
                                      <p:to>
                                        <p:strVal val="visible"/>
                                      </p:to>
                                    </p:set>
                                    <p:animEffect filter="fade" transition="in">
                                      <p:cBhvr>
                                        <p:cTn dur="1000"/>
                                        <p:tgtEl>
                                          <p:spTgt spid="25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457200" lvl="0" marL="457200" rtl="0" algn="l">
              <a:spcBef>
                <a:spcPts val="0"/>
              </a:spcBef>
              <a:spcAft>
                <a:spcPts val="0"/>
              </a:spcAft>
              <a:buSzPts val="2400"/>
              <a:buFont typeface="Candara"/>
              <a:buAutoNum type="arabicPeriod" startAt="4"/>
            </a:pPr>
            <a:r>
              <a:rPr lang="en-US"/>
              <a:t>Decide what patterns can  best meet the goals. ROM techniques may be performed</a:t>
            </a:r>
            <a:endParaRPr/>
          </a:p>
          <a:p>
            <a:pPr indent="-457200" lvl="1" marL="759143" rtl="0" algn="l">
              <a:spcBef>
                <a:spcPts val="440"/>
              </a:spcBef>
              <a:spcAft>
                <a:spcPts val="0"/>
              </a:spcAft>
              <a:buSzPts val="2200"/>
              <a:buFont typeface="Candara"/>
              <a:buAutoNum type="alphaLcPeriod"/>
            </a:pPr>
            <a:r>
              <a:rPr lang="en-US"/>
              <a:t>Anatomic Planes of motion</a:t>
            </a:r>
            <a:endParaRPr/>
          </a:p>
          <a:p>
            <a:pPr indent="-457200" lvl="1" marL="759143" rtl="0" algn="l">
              <a:spcBef>
                <a:spcPts val="440"/>
              </a:spcBef>
              <a:spcAft>
                <a:spcPts val="0"/>
              </a:spcAft>
              <a:buSzPts val="2200"/>
              <a:buFont typeface="Candara"/>
              <a:buAutoNum type="alphaLcPeriod"/>
            </a:pPr>
            <a:r>
              <a:rPr lang="en-US"/>
              <a:t>Muscle range of Elongation</a:t>
            </a:r>
            <a:endParaRPr/>
          </a:p>
          <a:p>
            <a:pPr indent="-457200" lvl="1" marL="759143" rtl="0" algn="l">
              <a:spcBef>
                <a:spcPts val="440"/>
              </a:spcBef>
              <a:spcAft>
                <a:spcPts val="0"/>
              </a:spcAft>
              <a:buSzPts val="2200"/>
              <a:buFont typeface="Candara"/>
              <a:buAutoNum type="alphaLcPeriod"/>
            </a:pPr>
            <a:r>
              <a:rPr lang="en-US"/>
              <a:t>Combined patterns – Diagonal motions or movements that incorporate several planes of motion </a:t>
            </a:r>
            <a:endParaRPr/>
          </a:p>
          <a:p>
            <a:pPr indent="-457200" lvl="1" marL="759143" rtl="0" algn="l">
              <a:spcBef>
                <a:spcPts val="440"/>
              </a:spcBef>
              <a:spcAft>
                <a:spcPts val="0"/>
              </a:spcAft>
              <a:buSzPts val="2200"/>
              <a:buFont typeface="Candara"/>
              <a:buAutoNum type="alphaLcPeriod"/>
            </a:pPr>
            <a:r>
              <a:rPr lang="en-US"/>
              <a:t>Functional patterns – motions used in activities of daily living</a:t>
            </a:r>
            <a:endParaRPr/>
          </a:p>
        </p:txBody>
      </p:sp>
      <p:sp>
        <p:nvSpPr>
          <p:cNvPr id="260" name="Google Shape;260;p2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0" st="0"/>
                                            </p:txEl>
                                          </p:spTgt>
                                        </p:tgtEl>
                                        <p:attrNameLst>
                                          <p:attrName>style.visibility</p:attrName>
                                        </p:attrNameLst>
                                      </p:cBhvr>
                                      <p:to>
                                        <p:strVal val="visible"/>
                                      </p:to>
                                    </p:set>
                                    <p:animEffect filter="fade" transition="in">
                                      <p:cBhvr>
                                        <p:cTn dur="1000"/>
                                        <p:tgtEl>
                                          <p:spTgt spid="25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1" st="1"/>
                                            </p:txEl>
                                          </p:spTgt>
                                        </p:tgtEl>
                                        <p:attrNameLst>
                                          <p:attrName>style.visibility</p:attrName>
                                        </p:attrNameLst>
                                      </p:cBhvr>
                                      <p:to>
                                        <p:strVal val="visible"/>
                                      </p:to>
                                    </p:set>
                                    <p:animEffect filter="fade" transition="in">
                                      <p:cBhvr>
                                        <p:cTn dur="1000"/>
                                        <p:tgtEl>
                                          <p:spTgt spid="25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2" st="2"/>
                                            </p:txEl>
                                          </p:spTgt>
                                        </p:tgtEl>
                                        <p:attrNameLst>
                                          <p:attrName>style.visibility</p:attrName>
                                        </p:attrNameLst>
                                      </p:cBhvr>
                                      <p:to>
                                        <p:strVal val="visible"/>
                                      </p:to>
                                    </p:set>
                                    <p:animEffect filter="fade" transition="in">
                                      <p:cBhvr>
                                        <p:cTn dur="1000"/>
                                        <p:tgtEl>
                                          <p:spTgt spid="25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3" st="3"/>
                                            </p:txEl>
                                          </p:spTgt>
                                        </p:tgtEl>
                                        <p:attrNameLst>
                                          <p:attrName>style.visibility</p:attrName>
                                        </p:attrNameLst>
                                      </p:cBhvr>
                                      <p:to>
                                        <p:strVal val="visible"/>
                                      </p:to>
                                    </p:set>
                                    <p:animEffect filter="fade" transition="in">
                                      <p:cBhvr>
                                        <p:cTn dur="1000"/>
                                        <p:tgtEl>
                                          <p:spTgt spid="25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4" st="4"/>
                                            </p:txEl>
                                          </p:spTgt>
                                        </p:tgtEl>
                                        <p:attrNameLst>
                                          <p:attrName>style.visibility</p:attrName>
                                        </p:attrNameLst>
                                      </p:cBhvr>
                                      <p:to>
                                        <p:strVal val="visible"/>
                                      </p:to>
                                    </p:set>
                                    <p:animEffect filter="fade" transition="in">
                                      <p:cBhvr>
                                        <p:cTn dur="1000"/>
                                        <p:tgtEl>
                                          <p:spTgt spid="259">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457200" lvl="0" marL="457200" rtl="0" algn="l">
              <a:spcBef>
                <a:spcPts val="0"/>
              </a:spcBef>
              <a:spcAft>
                <a:spcPts val="0"/>
              </a:spcAft>
              <a:buSzPts val="2400"/>
              <a:buFont typeface="Candara"/>
              <a:buAutoNum type="arabicPeriod" startAt="5"/>
            </a:pPr>
            <a:r>
              <a:rPr lang="en-US"/>
              <a:t>Monitor the patients general condition and responses during and after the examination and intervention: note any change in vital signs, warmth and colour of segment, ROM of patient, or quality of the movement</a:t>
            </a:r>
            <a:endParaRPr/>
          </a:p>
          <a:p>
            <a:pPr indent="-457200" lvl="0" marL="457200" rtl="0" algn="l">
              <a:spcBef>
                <a:spcPts val="480"/>
              </a:spcBef>
              <a:spcAft>
                <a:spcPts val="0"/>
              </a:spcAft>
              <a:buSzPts val="2400"/>
              <a:buFont typeface="Candara"/>
              <a:buAutoNum type="arabicPeriod" startAt="5"/>
            </a:pPr>
            <a:r>
              <a:rPr lang="en-US"/>
              <a:t>Document and communicate findings and intervention</a:t>
            </a:r>
            <a:endParaRPr/>
          </a:p>
          <a:p>
            <a:pPr indent="-457200" lvl="0" marL="457200" rtl="0" algn="l">
              <a:spcBef>
                <a:spcPts val="480"/>
              </a:spcBef>
              <a:spcAft>
                <a:spcPts val="0"/>
              </a:spcAft>
              <a:buSzPts val="2400"/>
              <a:buFont typeface="Candara"/>
              <a:buAutoNum type="arabicPeriod" startAt="5"/>
            </a:pPr>
            <a:r>
              <a:rPr lang="en-US"/>
              <a:t>Re-evaluate and modify the intervention as necessary</a:t>
            </a:r>
            <a:endParaRPr/>
          </a:p>
        </p:txBody>
      </p:sp>
      <p:sp>
        <p:nvSpPr>
          <p:cNvPr id="266" name="Google Shape;266;p2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xEl>
                                              <p:pRg end="0" st="0"/>
                                            </p:txEl>
                                          </p:spTgt>
                                        </p:tgtEl>
                                        <p:attrNameLst>
                                          <p:attrName>style.visibility</p:attrName>
                                        </p:attrNameLst>
                                      </p:cBhvr>
                                      <p:to>
                                        <p:strVal val="visible"/>
                                      </p:to>
                                    </p:set>
                                    <p:animEffect filter="fade" transition="in">
                                      <p:cBhvr>
                                        <p:cTn dur="1000"/>
                                        <p:tgtEl>
                                          <p:spTgt spid="2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xEl>
                                              <p:pRg end="1" st="1"/>
                                            </p:txEl>
                                          </p:spTgt>
                                        </p:tgtEl>
                                        <p:attrNameLst>
                                          <p:attrName>style.visibility</p:attrName>
                                        </p:attrNameLst>
                                      </p:cBhvr>
                                      <p:to>
                                        <p:strVal val="visible"/>
                                      </p:to>
                                    </p:set>
                                    <p:animEffect filter="fade" transition="in">
                                      <p:cBhvr>
                                        <p:cTn dur="1000"/>
                                        <p:tgtEl>
                                          <p:spTgt spid="26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xEl>
                                              <p:pRg end="2" st="2"/>
                                            </p:txEl>
                                          </p:spTgt>
                                        </p:tgtEl>
                                        <p:attrNameLst>
                                          <p:attrName>style.visibility</p:attrName>
                                        </p:attrNameLst>
                                      </p:cBhvr>
                                      <p:to>
                                        <p:strVal val="visible"/>
                                      </p:to>
                                    </p:set>
                                    <p:animEffect filter="fade" transition="in">
                                      <p:cBhvr>
                                        <p:cTn dur="1000"/>
                                        <p:tgtEl>
                                          <p:spTgt spid="26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2"/>
          <p:cNvSpPr txBox="1"/>
          <p:nvPr>
            <p:ph idx="1" type="body"/>
          </p:nvPr>
        </p:nvSpPr>
        <p:spPr>
          <a:xfrm>
            <a:off x="872075" y="2675476"/>
            <a:ext cx="7408200" cy="3992100"/>
          </a:xfrm>
          <a:prstGeom prst="rect">
            <a:avLst/>
          </a:prstGeom>
          <a:noFill/>
          <a:ln>
            <a:noFill/>
          </a:ln>
        </p:spPr>
        <p:txBody>
          <a:bodyPr anchorCtr="0" anchor="t" bIns="45700" lIns="91425" spcFirstLastPara="1" rIns="91425" wrap="square" tIns="45700">
            <a:normAutofit lnSpcReduction="10000"/>
          </a:bodyPr>
          <a:lstStyle/>
          <a:p>
            <a:pPr indent="-457200" lvl="0" marL="457200" rtl="0" algn="l">
              <a:spcBef>
                <a:spcPts val="0"/>
              </a:spcBef>
              <a:spcAft>
                <a:spcPts val="0"/>
              </a:spcAft>
              <a:buSzPts val="2400"/>
              <a:buFont typeface="Candara"/>
              <a:buAutoNum type="arabicPeriod"/>
            </a:pPr>
            <a:r>
              <a:rPr b="1" lang="en-US"/>
              <a:t>Communicate </a:t>
            </a:r>
            <a:r>
              <a:rPr lang="en-US"/>
              <a:t>with patient, describe plan, method of intervention to meet goals</a:t>
            </a:r>
            <a:endParaRPr/>
          </a:p>
          <a:p>
            <a:pPr indent="-457200" lvl="0" marL="457200" rtl="0" algn="l">
              <a:spcBef>
                <a:spcPts val="480"/>
              </a:spcBef>
              <a:spcAft>
                <a:spcPts val="0"/>
              </a:spcAft>
              <a:buSzPts val="2400"/>
              <a:buFont typeface="Candara"/>
              <a:buAutoNum type="arabicPeriod"/>
            </a:pPr>
            <a:r>
              <a:rPr lang="en-US"/>
              <a:t>Free the region from restrictive clothing, linen, splints and dressings. Drape Patient as necessary</a:t>
            </a:r>
            <a:endParaRPr/>
          </a:p>
          <a:p>
            <a:pPr indent="-457200" lvl="0" marL="457200" rtl="0" algn="l">
              <a:spcBef>
                <a:spcPts val="480"/>
              </a:spcBef>
              <a:spcAft>
                <a:spcPts val="0"/>
              </a:spcAft>
              <a:buSzPts val="2400"/>
              <a:buFont typeface="Candara"/>
              <a:buAutoNum type="arabicPeriod"/>
            </a:pPr>
            <a:r>
              <a:rPr b="1" lang="en-US"/>
              <a:t>Position </a:t>
            </a:r>
            <a:r>
              <a:rPr lang="en-US"/>
              <a:t>the </a:t>
            </a:r>
            <a:r>
              <a:rPr i="1" lang="en-US"/>
              <a:t>patient </a:t>
            </a:r>
            <a:r>
              <a:rPr lang="en-US"/>
              <a:t>in a comfortable position, with proper body alignment and stabilization but that allows you to move the segment through the required ROM</a:t>
            </a:r>
            <a:endParaRPr/>
          </a:p>
          <a:p>
            <a:pPr indent="-457200" lvl="0" marL="457200" rtl="0" algn="l">
              <a:spcBef>
                <a:spcPts val="480"/>
              </a:spcBef>
              <a:spcAft>
                <a:spcPts val="0"/>
              </a:spcAft>
              <a:buSzPts val="2400"/>
              <a:buFont typeface="Candara"/>
              <a:buAutoNum type="arabicPeriod"/>
            </a:pPr>
            <a:r>
              <a:rPr b="1" lang="en-US"/>
              <a:t>Position</a:t>
            </a:r>
            <a:r>
              <a:rPr lang="en-US"/>
              <a:t> </a:t>
            </a:r>
            <a:r>
              <a:rPr i="1" lang="en-US"/>
              <a:t>yourself </a:t>
            </a:r>
            <a:r>
              <a:rPr lang="en-US"/>
              <a:t>so proper body mechanics are used</a:t>
            </a:r>
            <a:endParaRPr/>
          </a:p>
          <a:p>
            <a:pPr indent="-304800" lvl="0" marL="457200" rtl="0" algn="l">
              <a:spcBef>
                <a:spcPts val="480"/>
              </a:spcBef>
              <a:spcAft>
                <a:spcPts val="0"/>
              </a:spcAft>
              <a:buSzPts val="2400"/>
              <a:buFont typeface="Candara"/>
              <a:buNone/>
            </a:pPr>
            <a:r>
              <a:t/>
            </a:r>
            <a:endParaRPr/>
          </a:p>
        </p:txBody>
      </p:sp>
      <p:sp>
        <p:nvSpPr>
          <p:cNvPr id="272" name="Google Shape;272;p2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Patient Preparation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xEl>
                                              <p:pRg end="0" st="0"/>
                                            </p:txEl>
                                          </p:spTgt>
                                        </p:tgtEl>
                                        <p:attrNameLst>
                                          <p:attrName>style.visibility</p:attrName>
                                        </p:attrNameLst>
                                      </p:cBhvr>
                                      <p:to>
                                        <p:strVal val="visible"/>
                                      </p:to>
                                    </p:set>
                                    <p:animEffect filter="fade" transition="in">
                                      <p:cBhvr>
                                        <p:cTn dur="1000"/>
                                        <p:tgtEl>
                                          <p:spTgt spid="27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xEl>
                                              <p:pRg end="1" st="1"/>
                                            </p:txEl>
                                          </p:spTgt>
                                        </p:tgtEl>
                                        <p:attrNameLst>
                                          <p:attrName>style.visibility</p:attrName>
                                        </p:attrNameLst>
                                      </p:cBhvr>
                                      <p:to>
                                        <p:strVal val="visible"/>
                                      </p:to>
                                    </p:set>
                                    <p:animEffect filter="fade" transition="in">
                                      <p:cBhvr>
                                        <p:cTn dur="1000"/>
                                        <p:tgtEl>
                                          <p:spTgt spid="27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xEl>
                                              <p:pRg end="2" st="2"/>
                                            </p:txEl>
                                          </p:spTgt>
                                        </p:tgtEl>
                                        <p:attrNameLst>
                                          <p:attrName>style.visibility</p:attrName>
                                        </p:attrNameLst>
                                      </p:cBhvr>
                                      <p:to>
                                        <p:strVal val="visible"/>
                                      </p:to>
                                    </p:set>
                                    <p:animEffect filter="fade" transition="in">
                                      <p:cBhvr>
                                        <p:cTn dur="1000"/>
                                        <p:tgtEl>
                                          <p:spTgt spid="27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xEl>
                                              <p:pRg end="3" st="3"/>
                                            </p:txEl>
                                          </p:spTgt>
                                        </p:tgtEl>
                                        <p:attrNameLst>
                                          <p:attrName>style.visibility</p:attrName>
                                        </p:attrNameLst>
                                      </p:cBhvr>
                                      <p:to>
                                        <p:strVal val="visible"/>
                                      </p:to>
                                    </p:set>
                                    <p:animEffect filter="fade" transition="in">
                                      <p:cBhvr>
                                        <p:cTn dur="1000"/>
                                        <p:tgtEl>
                                          <p:spTgt spid="27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xEl>
                                              <p:pRg end="4" st="4"/>
                                            </p:txEl>
                                          </p:spTgt>
                                        </p:tgtEl>
                                        <p:attrNameLst>
                                          <p:attrName>style.visibility</p:attrName>
                                        </p:attrNameLst>
                                      </p:cBhvr>
                                      <p:to>
                                        <p:strVal val="visible"/>
                                      </p:to>
                                    </p:set>
                                    <p:animEffect filter="fade" transition="in">
                                      <p:cBhvr>
                                        <p:cTn dur="1000"/>
                                        <p:tgtEl>
                                          <p:spTgt spid="27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457200" lvl="0" marL="457200" rtl="0" algn="l">
              <a:spcBef>
                <a:spcPts val="0"/>
              </a:spcBef>
              <a:spcAft>
                <a:spcPts val="0"/>
              </a:spcAft>
              <a:buSzPct val="100000"/>
              <a:buFont typeface="Candara"/>
              <a:buAutoNum type="arabicPeriod"/>
            </a:pPr>
            <a:r>
              <a:rPr lang="en-US"/>
              <a:t>To control movement, grasp the extremity around the joints. If the joints are painful, modify the grip, still providing support necessary for control</a:t>
            </a:r>
            <a:endParaRPr/>
          </a:p>
          <a:p>
            <a:pPr indent="-457200" lvl="0" marL="457200" rtl="0" algn="l">
              <a:spcBef>
                <a:spcPts val="408"/>
              </a:spcBef>
              <a:spcAft>
                <a:spcPts val="0"/>
              </a:spcAft>
              <a:buSzPct val="100000"/>
              <a:buFont typeface="Candara"/>
              <a:buAutoNum type="arabicPeriod"/>
            </a:pPr>
            <a:r>
              <a:rPr lang="en-US"/>
              <a:t>Support areas of poor structural integrity, such as hypermobile joint, recent fracture, or paralyzed limb segment</a:t>
            </a:r>
            <a:endParaRPr/>
          </a:p>
          <a:p>
            <a:pPr indent="-457200" lvl="0" marL="457200" rtl="0" algn="l">
              <a:spcBef>
                <a:spcPts val="408"/>
              </a:spcBef>
              <a:spcAft>
                <a:spcPts val="0"/>
              </a:spcAft>
              <a:buSzPct val="100000"/>
              <a:buFont typeface="Candara"/>
              <a:buAutoNum type="arabicPeriod"/>
            </a:pPr>
            <a:r>
              <a:rPr lang="en-US"/>
              <a:t>Move limb through it’s complete pain-free ROM to the point of tissue resistance. DO NOT force beyond available range as this becomes a stretching techniques</a:t>
            </a:r>
            <a:endParaRPr/>
          </a:p>
          <a:p>
            <a:pPr indent="-457200" lvl="0" marL="457200" rtl="0" algn="l">
              <a:spcBef>
                <a:spcPts val="408"/>
              </a:spcBef>
              <a:spcAft>
                <a:spcPts val="0"/>
              </a:spcAft>
              <a:buSzPct val="100000"/>
              <a:buFont typeface="Candara"/>
              <a:buAutoNum type="arabicPeriod"/>
            </a:pPr>
            <a:r>
              <a:rPr lang="en-US"/>
              <a:t>Perform the motions smoothly and rhythmically, with 5 – 10 repetitions. The number of reps depends on the objectives of the program and the patients condition and response to treatment</a:t>
            </a:r>
            <a:endParaRPr/>
          </a:p>
        </p:txBody>
      </p:sp>
      <p:sp>
        <p:nvSpPr>
          <p:cNvPr id="278" name="Google Shape;278;p2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Application of Techniques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0" st="0"/>
                                            </p:txEl>
                                          </p:spTgt>
                                        </p:tgtEl>
                                        <p:attrNameLst>
                                          <p:attrName>style.visibility</p:attrName>
                                        </p:attrNameLst>
                                      </p:cBhvr>
                                      <p:to>
                                        <p:strVal val="visible"/>
                                      </p:to>
                                    </p:set>
                                    <p:animEffect filter="fade" transition="in">
                                      <p:cBhvr>
                                        <p:cTn dur="1000"/>
                                        <p:tgtEl>
                                          <p:spTgt spid="27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1" st="1"/>
                                            </p:txEl>
                                          </p:spTgt>
                                        </p:tgtEl>
                                        <p:attrNameLst>
                                          <p:attrName>style.visibility</p:attrName>
                                        </p:attrNameLst>
                                      </p:cBhvr>
                                      <p:to>
                                        <p:strVal val="visible"/>
                                      </p:to>
                                    </p:set>
                                    <p:animEffect filter="fade" transition="in">
                                      <p:cBhvr>
                                        <p:cTn dur="1000"/>
                                        <p:tgtEl>
                                          <p:spTgt spid="27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2" st="2"/>
                                            </p:txEl>
                                          </p:spTgt>
                                        </p:tgtEl>
                                        <p:attrNameLst>
                                          <p:attrName>style.visibility</p:attrName>
                                        </p:attrNameLst>
                                      </p:cBhvr>
                                      <p:to>
                                        <p:strVal val="visible"/>
                                      </p:to>
                                    </p:set>
                                    <p:animEffect filter="fade" transition="in">
                                      <p:cBhvr>
                                        <p:cTn dur="1000"/>
                                        <p:tgtEl>
                                          <p:spTgt spid="27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3" st="3"/>
                                            </p:txEl>
                                          </p:spTgt>
                                        </p:tgtEl>
                                        <p:attrNameLst>
                                          <p:attrName>style.visibility</p:attrName>
                                        </p:attrNameLst>
                                      </p:cBhvr>
                                      <p:to>
                                        <p:strVal val="visible"/>
                                      </p:to>
                                    </p:set>
                                    <p:animEffect filter="fade" transition="in">
                                      <p:cBhvr>
                                        <p:cTn dur="1000"/>
                                        <p:tgtEl>
                                          <p:spTgt spid="27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457200" lvl="0" marL="457200" rtl="0" algn="l">
              <a:spcBef>
                <a:spcPts val="0"/>
              </a:spcBef>
              <a:spcAft>
                <a:spcPts val="0"/>
              </a:spcAft>
              <a:buSzPts val="2400"/>
              <a:buFont typeface="Candara"/>
              <a:buAutoNum type="arabicPeriod"/>
            </a:pPr>
            <a:r>
              <a:rPr lang="en-US"/>
              <a:t>During PROM the </a:t>
            </a:r>
            <a:r>
              <a:rPr i="1" lang="en-US"/>
              <a:t>force of movement is external.</a:t>
            </a:r>
            <a:r>
              <a:rPr lang="en-US"/>
              <a:t> When appropriate a patient may be taught to move the part with a normal extremity</a:t>
            </a:r>
            <a:endParaRPr/>
          </a:p>
          <a:p>
            <a:pPr indent="-457200" lvl="0" marL="457200" rtl="0" algn="l">
              <a:spcBef>
                <a:spcPts val="480"/>
              </a:spcBef>
              <a:spcAft>
                <a:spcPts val="0"/>
              </a:spcAft>
              <a:buSzPts val="2400"/>
              <a:buFont typeface="Candara"/>
              <a:buAutoNum type="arabicPeriod"/>
            </a:pPr>
            <a:r>
              <a:rPr lang="en-US"/>
              <a:t>No active resistance or assistance is given by the patients muscles that cross the  joint</a:t>
            </a:r>
            <a:endParaRPr/>
          </a:p>
          <a:p>
            <a:pPr indent="-457200" lvl="0" marL="457200" rtl="0" algn="l">
              <a:spcBef>
                <a:spcPts val="480"/>
              </a:spcBef>
              <a:spcAft>
                <a:spcPts val="0"/>
              </a:spcAft>
              <a:buSzPts val="2400"/>
              <a:buFont typeface="Candara"/>
              <a:buAutoNum type="arabicPeriod"/>
            </a:pPr>
            <a:r>
              <a:rPr lang="en-US"/>
              <a:t>The motion is carried out with the free ROM – range available without forced motion or pain</a:t>
            </a:r>
            <a:endParaRPr/>
          </a:p>
        </p:txBody>
      </p:sp>
      <p:sp>
        <p:nvSpPr>
          <p:cNvPr id="284" name="Google Shape;284;p2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Application of PROM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
                                        </p:tgtEl>
                                        <p:attrNameLst>
                                          <p:attrName>style.visibility</p:attrName>
                                        </p:attrNameLst>
                                      </p:cBhvr>
                                      <p:to>
                                        <p:strVal val="visible"/>
                                      </p:to>
                                    </p:set>
                                    <p:animEffect filter="fade" transition="in">
                                      <p:cBhvr>
                                        <p:cTn dur="1000"/>
                                        <p:tgtEl>
                                          <p:spTgt spid="2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
                                            <p:txEl>
                                              <p:pRg end="0" st="0"/>
                                            </p:txEl>
                                          </p:spTgt>
                                        </p:tgtEl>
                                        <p:attrNameLst>
                                          <p:attrName>style.visibility</p:attrName>
                                        </p:attrNameLst>
                                      </p:cBhvr>
                                      <p:to>
                                        <p:strVal val="visible"/>
                                      </p:to>
                                    </p:set>
                                    <p:animEffect filter="fade" transition="in">
                                      <p:cBhvr>
                                        <p:cTn dur="1000"/>
                                        <p:tgtEl>
                                          <p:spTgt spid="28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
                                            <p:txEl>
                                              <p:pRg end="1" st="1"/>
                                            </p:txEl>
                                          </p:spTgt>
                                        </p:tgtEl>
                                        <p:attrNameLst>
                                          <p:attrName>style.visibility</p:attrName>
                                        </p:attrNameLst>
                                      </p:cBhvr>
                                      <p:to>
                                        <p:strVal val="visible"/>
                                      </p:to>
                                    </p:set>
                                    <p:animEffect filter="fade" transition="in">
                                      <p:cBhvr>
                                        <p:cTn dur="1000"/>
                                        <p:tgtEl>
                                          <p:spTgt spid="28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
                                            <p:txEl>
                                              <p:pRg end="2" st="2"/>
                                            </p:txEl>
                                          </p:spTgt>
                                        </p:tgtEl>
                                        <p:attrNameLst>
                                          <p:attrName>style.visibility</p:attrName>
                                        </p:attrNameLst>
                                      </p:cBhvr>
                                      <p:to>
                                        <p:strVal val="visible"/>
                                      </p:to>
                                    </p:set>
                                    <p:animEffect filter="fade" transition="in">
                                      <p:cBhvr>
                                        <p:cTn dur="1000"/>
                                        <p:tgtEl>
                                          <p:spTgt spid="28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Demonstrate motion using PROM, then ask patient to perform motion, place your hands in a position to assist or guide if necessary</a:t>
            </a:r>
            <a:endParaRPr/>
          </a:p>
          <a:p>
            <a:pPr indent="-274320" lvl="0" marL="274320" rtl="0" algn="l">
              <a:spcBef>
                <a:spcPts val="480"/>
              </a:spcBef>
              <a:spcAft>
                <a:spcPts val="0"/>
              </a:spcAft>
              <a:buSzPts val="2400"/>
              <a:buChar char="*"/>
            </a:pPr>
            <a:r>
              <a:rPr lang="en-US"/>
              <a:t>Provide assistance only as needed for smooth motion, when there is weakness, assistance may be required only at the beginning or end when the effect of gravity </a:t>
            </a:r>
            <a:endParaRPr/>
          </a:p>
        </p:txBody>
      </p:sp>
      <p:sp>
        <p:nvSpPr>
          <p:cNvPr id="290" name="Google Shape;290;p2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Application of AFROM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xEl>
                                              <p:pRg end="0" st="0"/>
                                            </p:txEl>
                                          </p:spTgt>
                                        </p:tgtEl>
                                        <p:attrNameLst>
                                          <p:attrName>style.visibility</p:attrName>
                                        </p:attrNameLst>
                                      </p:cBhvr>
                                      <p:to>
                                        <p:strVal val="visible"/>
                                      </p:to>
                                    </p:set>
                                    <p:animEffect filter="fade" transition="in">
                                      <p:cBhvr>
                                        <p:cTn dur="1000"/>
                                        <p:tgtEl>
                                          <p:spTgt spid="29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6"/>
          <p:cNvSpPr txBox="1"/>
          <p:nvPr>
            <p:ph type="title"/>
          </p:nvPr>
        </p:nvSpPr>
        <p:spPr>
          <a:xfrm>
            <a:off x="690032" y="2463560"/>
            <a:ext cx="7772400" cy="1524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Stretching Interventions</a:t>
            </a:r>
            <a:endParaRPr/>
          </a:p>
        </p:txBody>
      </p:sp>
      <p:sp>
        <p:nvSpPr>
          <p:cNvPr id="296" name="Google Shape;296;p26"/>
          <p:cNvSpPr txBox="1"/>
          <p:nvPr>
            <p:ph idx="1" type="body"/>
          </p:nvPr>
        </p:nvSpPr>
        <p:spPr>
          <a:xfrm>
            <a:off x="1367365" y="1437448"/>
            <a:ext cx="6417734" cy="939801"/>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SzPts val="20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 form of physical exercise in which a specific muscle or tendon (or muscle group) is deliberately flexed or stretched in order to improve the muscle's felt elasticity and achieve comfortable muscle tone</a:t>
            </a:r>
            <a:endParaRPr/>
          </a:p>
          <a:p>
            <a:pPr indent="0" lvl="0" marL="0" rtl="0" algn="l">
              <a:spcBef>
                <a:spcPts val="480"/>
              </a:spcBef>
              <a:spcAft>
                <a:spcPts val="0"/>
              </a:spcAft>
              <a:buSzPts val="2400"/>
              <a:buNone/>
            </a:pPr>
            <a:r>
              <a:t/>
            </a:r>
            <a:endParaRPr/>
          </a:p>
        </p:txBody>
      </p:sp>
      <p:sp>
        <p:nvSpPr>
          <p:cNvPr id="302" name="Google Shape;302;p2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What is Stretching</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2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b="1" lang="en-US"/>
              <a:t>Flexibility</a:t>
            </a:r>
            <a:r>
              <a:rPr lang="en-US"/>
              <a:t>: ability to move smoothly and easily though an unrestricted pain free ROM</a:t>
            </a:r>
            <a:endParaRPr/>
          </a:p>
          <a:p>
            <a:pPr indent="-274320" lvl="0" marL="274320" rtl="0" algn="l">
              <a:spcBef>
                <a:spcPts val="480"/>
              </a:spcBef>
              <a:spcAft>
                <a:spcPts val="0"/>
              </a:spcAft>
              <a:buSzPts val="2400"/>
              <a:buChar char="*"/>
            </a:pPr>
            <a:r>
              <a:rPr b="1" lang="en-US"/>
              <a:t>Dynamic flexibility</a:t>
            </a:r>
            <a:r>
              <a:rPr lang="en-US"/>
              <a:t>: the degree that an muscle contraction moves a body segment</a:t>
            </a:r>
            <a:endParaRPr/>
          </a:p>
          <a:p>
            <a:pPr indent="-274320" lvl="0" marL="274320" rtl="0" algn="l">
              <a:spcBef>
                <a:spcPts val="480"/>
              </a:spcBef>
              <a:spcAft>
                <a:spcPts val="0"/>
              </a:spcAft>
              <a:buSzPts val="2400"/>
              <a:buChar char="*"/>
            </a:pPr>
            <a:r>
              <a:rPr b="1" lang="en-US"/>
              <a:t>Passive flexibility:</a:t>
            </a:r>
            <a:r>
              <a:rPr lang="en-US"/>
              <a:t> the degree that a muscle can be passively moved through ROM</a:t>
            </a:r>
            <a:endParaRPr/>
          </a:p>
          <a:p>
            <a:pPr indent="-274319" lvl="1" marL="576263" rtl="0" algn="l">
              <a:spcBef>
                <a:spcPts val="440"/>
              </a:spcBef>
              <a:spcAft>
                <a:spcPts val="0"/>
              </a:spcAft>
              <a:buSzPts val="2200"/>
              <a:buChar char="*"/>
            </a:pPr>
            <a:r>
              <a:rPr lang="en-US"/>
              <a:t>Passive flexibility is a prerequisite for dynamic flexibility, but doesn’t ensure it</a:t>
            </a:r>
            <a:endParaRPr/>
          </a:p>
        </p:txBody>
      </p:sp>
      <p:sp>
        <p:nvSpPr>
          <p:cNvPr id="308" name="Google Shape;308;p2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Definitions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
                                            <p:txEl>
                                              <p:pRg end="0" st="0"/>
                                            </p:txEl>
                                          </p:spTgt>
                                        </p:tgtEl>
                                        <p:attrNameLst>
                                          <p:attrName>style.visibility</p:attrName>
                                        </p:attrNameLst>
                                      </p:cBhvr>
                                      <p:to>
                                        <p:strVal val="visible"/>
                                      </p:to>
                                    </p:set>
                                    <p:animEffect filter="fade" transition="in">
                                      <p:cBhvr>
                                        <p:cTn dur="1000"/>
                                        <p:tgtEl>
                                          <p:spTgt spid="30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
                                            <p:txEl>
                                              <p:pRg end="1" st="1"/>
                                            </p:txEl>
                                          </p:spTgt>
                                        </p:tgtEl>
                                        <p:attrNameLst>
                                          <p:attrName>style.visibility</p:attrName>
                                        </p:attrNameLst>
                                      </p:cBhvr>
                                      <p:to>
                                        <p:strVal val="visible"/>
                                      </p:to>
                                    </p:set>
                                    <p:animEffect filter="fade" transition="in">
                                      <p:cBhvr>
                                        <p:cTn dur="1000"/>
                                        <p:tgtEl>
                                          <p:spTgt spid="30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
                                            <p:txEl>
                                              <p:pRg end="2" st="2"/>
                                            </p:txEl>
                                          </p:spTgt>
                                        </p:tgtEl>
                                        <p:attrNameLst>
                                          <p:attrName>style.visibility</p:attrName>
                                        </p:attrNameLst>
                                      </p:cBhvr>
                                      <p:to>
                                        <p:strVal val="visible"/>
                                      </p:to>
                                    </p:set>
                                    <p:animEffect filter="fade" transition="in">
                                      <p:cBhvr>
                                        <p:cTn dur="1000"/>
                                        <p:tgtEl>
                                          <p:spTgt spid="30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
                                            <p:txEl>
                                              <p:pRg end="3" st="3"/>
                                            </p:txEl>
                                          </p:spTgt>
                                        </p:tgtEl>
                                        <p:attrNameLst>
                                          <p:attrName>style.visibility</p:attrName>
                                        </p:attrNameLst>
                                      </p:cBhvr>
                                      <p:to>
                                        <p:strVal val="visible"/>
                                      </p:to>
                                    </p:set>
                                    <p:animEffect filter="fade" transition="in">
                                      <p:cBhvr>
                                        <p:cTn dur="1000"/>
                                        <p:tgtEl>
                                          <p:spTgt spid="30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When should stretching be used as an intervention?</a:t>
            </a:r>
            <a:endParaRPr/>
          </a:p>
          <a:p>
            <a:pPr indent="-274319" lvl="1" marL="576263" rtl="0" algn="l">
              <a:spcBef>
                <a:spcPts val="440"/>
              </a:spcBef>
              <a:spcAft>
                <a:spcPts val="0"/>
              </a:spcAft>
              <a:buSzPts val="2200"/>
              <a:buChar char="*"/>
            </a:pPr>
            <a:r>
              <a:rPr lang="en-US"/>
              <a:t>restricted mobility adversely affects function and increased risk of injury</a:t>
            </a:r>
            <a:endParaRPr/>
          </a:p>
          <a:p>
            <a:pPr indent="-274319" lvl="1" marL="576263" rtl="0" algn="l">
              <a:spcBef>
                <a:spcPts val="440"/>
              </a:spcBef>
              <a:spcAft>
                <a:spcPts val="0"/>
              </a:spcAft>
              <a:buSzPts val="2200"/>
              <a:buChar char="*"/>
            </a:pPr>
            <a:r>
              <a:rPr lang="en-US"/>
              <a:t>promote wellness and reduce risk of re-injury in sport specific conditioning programs</a:t>
            </a:r>
            <a:endParaRPr/>
          </a:p>
          <a:p>
            <a:pPr indent="-274319" lvl="1" marL="576263" rtl="0" algn="l">
              <a:spcBef>
                <a:spcPts val="440"/>
              </a:spcBef>
              <a:spcAft>
                <a:spcPts val="0"/>
              </a:spcAft>
              <a:buSzPts val="2200"/>
              <a:buChar char="*"/>
            </a:pPr>
            <a:r>
              <a:rPr lang="en-US"/>
              <a:t>Limited ROM due to decreased soft tissue extensibility, adhesions, scar tissue</a:t>
            </a:r>
            <a:endParaRPr/>
          </a:p>
          <a:p>
            <a:pPr indent="-274319" lvl="1" marL="576263" rtl="0" algn="l">
              <a:spcBef>
                <a:spcPts val="440"/>
              </a:spcBef>
              <a:spcAft>
                <a:spcPts val="0"/>
              </a:spcAft>
              <a:buSzPts val="2200"/>
              <a:buChar char="*"/>
            </a:pPr>
            <a:r>
              <a:rPr lang="en-US"/>
              <a:t>As a component of fitness or sport specific activity</a:t>
            </a:r>
            <a:endParaRPr/>
          </a:p>
        </p:txBody>
      </p:sp>
      <p:sp>
        <p:nvSpPr>
          <p:cNvPr id="314" name="Google Shape;314;p2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Stretching as an Intervention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xEl>
                                              <p:pRg end="0" st="0"/>
                                            </p:txEl>
                                          </p:spTgt>
                                        </p:tgtEl>
                                        <p:attrNameLst>
                                          <p:attrName>style.visibility</p:attrName>
                                        </p:attrNameLst>
                                      </p:cBhvr>
                                      <p:to>
                                        <p:strVal val="visible"/>
                                      </p:to>
                                    </p:set>
                                    <p:animEffect filter="fade" transition="in">
                                      <p:cBhvr>
                                        <p:cTn dur="1000"/>
                                        <p:tgtEl>
                                          <p:spTgt spid="31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xEl>
                                              <p:pRg end="1" st="1"/>
                                            </p:txEl>
                                          </p:spTgt>
                                        </p:tgtEl>
                                        <p:attrNameLst>
                                          <p:attrName>style.visibility</p:attrName>
                                        </p:attrNameLst>
                                      </p:cBhvr>
                                      <p:to>
                                        <p:strVal val="visible"/>
                                      </p:to>
                                    </p:set>
                                    <p:animEffect filter="fade" transition="in">
                                      <p:cBhvr>
                                        <p:cTn dur="1000"/>
                                        <p:tgtEl>
                                          <p:spTgt spid="31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xEl>
                                              <p:pRg end="2" st="2"/>
                                            </p:txEl>
                                          </p:spTgt>
                                        </p:tgtEl>
                                        <p:attrNameLst>
                                          <p:attrName>style.visibility</p:attrName>
                                        </p:attrNameLst>
                                      </p:cBhvr>
                                      <p:to>
                                        <p:strVal val="visible"/>
                                      </p:to>
                                    </p:set>
                                    <p:animEffect filter="fade" transition="in">
                                      <p:cBhvr>
                                        <p:cTn dur="1000"/>
                                        <p:tgtEl>
                                          <p:spTgt spid="31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xEl>
                                              <p:pRg end="3" st="3"/>
                                            </p:txEl>
                                          </p:spTgt>
                                        </p:tgtEl>
                                        <p:attrNameLst>
                                          <p:attrName>style.visibility</p:attrName>
                                        </p:attrNameLst>
                                      </p:cBhvr>
                                      <p:to>
                                        <p:strVal val="visible"/>
                                      </p:to>
                                    </p:set>
                                    <p:animEffect filter="fade" transition="in">
                                      <p:cBhvr>
                                        <p:cTn dur="1000"/>
                                        <p:tgtEl>
                                          <p:spTgt spid="31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xEl>
                                              <p:pRg end="4" st="4"/>
                                            </p:txEl>
                                          </p:spTgt>
                                        </p:tgtEl>
                                        <p:attrNameLst>
                                          <p:attrName>style.visibility</p:attrName>
                                        </p:attrNameLst>
                                      </p:cBhvr>
                                      <p:to>
                                        <p:strVal val="visible"/>
                                      </p:to>
                                    </p:set>
                                    <p:animEffect filter="fade" transition="in">
                                      <p:cBhvr>
                                        <p:cTn dur="1000"/>
                                        <p:tgtEl>
                                          <p:spTgt spid="31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Benefits of stretching (page 72 – 77)</a:t>
            </a:r>
            <a:endParaRPr/>
          </a:p>
          <a:p>
            <a:pPr indent="-274319" lvl="1" marL="576263" rtl="0" algn="l">
              <a:spcBef>
                <a:spcPts val="440"/>
              </a:spcBef>
              <a:spcAft>
                <a:spcPts val="0"/>
              </a:spcAft>
              <a:buSzPts val="2200"/>
              <a:buChar char="*"/>
            </a:pPr>
            <a:r>
              <a:rPr lang="en-US"/>
              <a:t>Increased flexibility and ROM</a:t>
            </a:r>
            <a:endParaRPr/>
          </a:p>
          <a:p>
            <a:pPr indent="-274319" lvl="1" marL="576263" rtl="0" algn="l">
              <a:spcBef>
                <a:spcPts val="440"/>
              </a:spcBef>
              <a:spcAft>
                <a:spcPts val="0"/>
              </a:spcAft>
              <a:buSzPts val="2200"/>
              <a:buChar char="*"/>
            </a:pPr>
            <a:r>
              <a:rPr lang="en-US"/>
              <a:t>Improve general fitness</a:t>
            </a:r>
            <a:endParaRPr/>
          </a:p>
          <a:p>
            <a:pPr indent="-274319" lvl="1" marL="576263" rtl="0" algn="l">
              <a:spcBef>
                <a:spcPts val="440"/>
              </a:spcBef>
              <a:spcAft>
                <a:spcPts val="0"/>
              </a:spcAft>
              <a:buSzPts val="2200"/>
              <a:buChar char="*"/>
            </a:pPr>
            <a:r>
              <a:rPr lang="en-US"/>
              <a:t>Injury prevention </a:t>
            </a:r>
            <a:endParaRPr/>
          </a:p>
          <a:p>
            <a:pPr indent="-274319" lvl="1" marL="576263" rtl="0" algn="l">
              <a:spcBef>
                <a:spcPts val="440"/>
              </a:spcBef>
              <a:spcAft>
                <a:spcPts val="0"/>
              </a:spcAft>
              <a:buSzPts val="2200"/>
              <a:buChar char="*"/>
            </a:pPr>
            <a:r>
              <a:rPr lang="en-US"/>
              <a:t>Reduced post exercise muscle soreness</a:t>
            </a:r>
            <a:endParaRPr/>
          </a:p>
          <a:p>
            <a:pPr indent="-274319" lvl="1" marL="576263" rtl="0" algn="l">
              <a:spcBef>
                <a:spcPts val="440"/>
              </a:spcBef>
              <a:spcAft>
                <a:spcPts val="0"/>
              </a:spcAft>
              <a:buSzPts val="2200"/>
              <a:buChar char="*"/>
            </a:pPr>
            <a:r>
              <a:rPr lang="en-US"/>
              <a:t>Enhanced performance</a:t>
            </a:r>
            <a:endParaRPr/>
          </a:p>
        </p:txBody>
      </p:sp>
      <p:sp>
        <p:nvSpPr>
          <p:cNvPr id="320" name="Google Shape;320;p3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Stretching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xEl>
                                              <p:pRg end="0" st="0"/>
                                            </p:txEl>
                                          </p:spTgt>
                                        </p:tgtEl>
                                        <p:attrNameLst>
                                          <p:attrName>style.visibility</p:attrName>
                                        </p:attrNameLst>
                                      </p:cBhvr>
                                      <p:to>
                                        <p:strVal val="visible"/>
                                      </p:to>
                                    </p:set>
                                    <p:animEffect filter="fade" transition="in">
                                      <p:cBhvr>
                                        <p:cTn dur="1000"/>
                                        <p:tgtEl>
                                          <p:spTgt spid="3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xEl>
                                              <p:pRg end="1" st="1"/>
                                            </p:txEl>
                                          </p:spTgt>
                                        </p:tgtEl>
                                        <p:attrNameLst>
                                          <p:attrName>style.visibility</p:attrName>
                                        </p:attrNameLst>
                                      </p:cBhvr>
                                      <p:to>
                                        <p:strVal val="visible"/>
                                      </p:to>
                                    </p:set>
                                    <p:animEffect filter="fade" transition="in">
                                      <p:cBhvr>
                                        <p:cTn dur="1000"/>
                                        <p:tgtEl>
                                          <p:spTgt spid="31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xEl>
                                              <p:pRg end="2" st="2"/>
                                            </p:txEl>
                                          </p:spTgt>
                                        </p:tgtEl>
                                        <p:attrNameLst>
                                          <p:attrName>style.visibility</p:attrName>
                                        </p:attrNameLst>
                                      </p:cBhvr>
                                      <p:to>
                                        <p:strVal val="visible"/>
                                      </p:to>
                                    </p:set>
                                    <p:animEffect filter="fade" transition="in">
                                      <p:cBhvr>
                                        <p:cTn dur="1000"/>
                                        <p:tgtEl>
                                          <p:spTgt spid="31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xEl>
                                              <p:pRg end="3" st="3"/>
                                            </p:txEl>
                                          </p:spTgt>
                                        </p:tgtEl>
                                        <p:attrNameLst>
                                          <p:attrName>style.visibility</p:attrName>
                                        </p:attrNameLst>
                                      </p:cBhvr>
                                      <p:to>
                                        <p:strVal val="visible"/>
                                      </p:to>
                                    </p:set>
                                    <p:animEffect filter="fade" transition="in">
                                      <p:cBhvr>
                                        <p:cTn dur="1000"/>
                                        <p:tgtEl>
                                          <p:spTgt spid="31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xEl>
                                              <p:pRg end="4" st="4"/>
                                            </p:txEl>
                                          </p:spTgt>
                                        </p:tgtEl>
                                        <p:attrNameLst>
                                          <p:attrName>style.visibility</p:attrName>
                                        </p:attrNameLst>
                                      </p:cBhvr>
                                      <p:to>
                                        <p:strVal val="visible"/>
                                      </p:to>
                                    </p:set>
                                    <p:animEffect filter="fade" transition="in">
                                      <p:cBhvr>
                                        <p:cTn dur="1000"/>
                                        <p:tgtEl>
                                          <p:spTgt spid="31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xEl>
                                              <p:pRg end="5" st="5"/>
                                            </p:txEl>
                                          </p:spTgt>
                                        </p:tgtEl>
                                        <p:attrNameLst>
                                          <p:attrName>style.visibility</p:attrName>
                                        </p:attrNameLst>
                                      </p:cBhvr>
                                      <p:to>
                                        <p:strVal val="visible"/>
                                      </p:to>
                                    </p:set>
                                    <p:animEffect filter="fade" transition="in">
                                      <p:cBhvr>
                                        <p:cTn dur="1000"/>
                                        <p:tgtEl>
                                          <p:spTgt spid="319">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1"/>
          <p:cNvSpPr txBox="1"/>
          <p:nvPr>
            <p:ph idx="1" type="body"/>
          </p:nvPr>
        </p:nvSpPr>
        <p:spPr>
          <a:xfrm>
            <a:off x="457200" y="2675475"/>
            <a:ext cx="8442600" cy="40716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t>ballistic stretching</a:t>
            </a:r>
            <a:endParaRPr/>
          </a:p>
          <a:p>
            <a:pPr indent="-274320" lvl="0" marL="274320" rtl="0" algn="l">
              <a:spcBef>
                <a:spcPts val="408"/>
              </a:spcBef>
              <a:spcAft>
                <a:spcPts val="0"/>
              </a:spcAft>
              <a:buSzPct val="100000"/>
              <a:buChar char="*"/>
            </a:pPr>
            <a:r>
              <a:rPr lang="en-US"/>
              <a:t>dynamic stretching</a:t>
            </a:r>
            <a:endParaRPr/>
          </a:p>
          <a:p>
            <a:pPr indent="-274320" lvl="0" marL="274320" rtl="0" algn="l">
              <a:spcBef>
                <a:spcPts val="408"/>
              </a:spcBef>
              <a:spcAft>
                <a:spcPts val="0"/>
              </a:spcAft>
              <a:buSzPct val="100000"/>
              <a:buChar char="*"/>
            </a:pPr>
            <a:r>
              <a:rPr lang="en-US"/>
              <a:t>active stretching</a:t>
            </a:r>
            <a:endParaRPr/>
          </a:p>
          <a:p>
            <a:pPr indent="-274320" lvl="0" marL="274320" rtl="0" algn="l">
              <a:spcBef>
                <a:spcPts val="408"/>
              </a:spcBef>
              <a:spcAft>
                <a:spcPts val="0"/>
              </a:spcAft>
              <a:buSzPct val="100000"/>
              <a:buChar char="*"/>
            </a:pPr>
            <a:r>
              <a:rPr lang="en-US"/>
              <a:t>passive (or relaxed) stretching</a:t>
            </a:r>
            <a:endParaRPr/>
          </a:p>
          <a:p>
            <a:pPr indent="-274320" lvl="0" marL="274320" rtl="0" algn="l">
              <a:spcBef>
                <a:spcPts val="408"/>
              </a:spcBef>
              <a:spcAft>
                <a:spcPts val="0"/>
              </a:spcAft>
              <a:buSzPct val="100000"/>
              <a:buChar char="*"/>
            </a:pPr>
            <a:r>
              <a:rPr lang="en-US"/>
              <a:t>static stretching</a:t>
            </a:r>
            <a:endParaRPr/>
          </a:p>
          <a:p>
            <a:pPr indent="-274320" lvl="0" marL="274320" rtl="0" algn="l">
              <a:spcBef>
                <a:spcPts val="408"/>
              </a:spcBef>
              <a:spcAft>
                <a:spcPts val="0"/>
              </a:spcAft>
              <a:buSzPct val="100000"/>
              <a:buChar char="*"/>
            </a:pPr>
            <a:r>
              <a:rPr lang="en-US"/>
              <a:t>isometric stretching</a:t>
            </a:r>
            <a:endParaRPr/>
          </a:p>
          <a:p>
            <a:pPr indent="-274320" lvl="0" marL="274320" rtl="0" algn="l">
              <a:spcBef>
                <a:spcPts val="408"/>
              </a:spcBef>
              <a:spcAft>
                <a:spcPts val="0"/>
              </a:spcAft>
              <a:buSzPct val="100000"/>
              <a:buChar char="*"/>
            </a:pPr>
            <a:r>
              <a:rPr lang="en-US"/>
              <a:t>PNF stretching (Neuromuscular Stretching) AKA?</a:t>
            </a:r>
            <a:endParaRPr/>
          </a:p>
          <a:p>
            <a:pPr indent="-274320" lvl="0" marL="274320" rtl="0" algn="l">
              <a:spcBef>
                <a:spcPts val="408"/>
              </a:spcBef>
              <a:spcAft>
                <a:spcPts val="0"/>
              </a:spcAft>
              <a:buSzPct val="100000"/>
              <a:buChar char="*"/>
            </a:pPr>
            <a:r>
              <a:rPr lang="en-US"/>
              <a:t>Muscle Energy Techniques</a:t>
            </a:r>
            <a:endParaRPr/>
          </a:p>
          <a:p>
            <a:pPr indent="-274320" lvl="0" marL="274320" rtl="0" algn="l">
              <a:spcBef>
                <a:spcPts val="408"/>
              </a:spcBef>
              <a:spcAft>
                <a:spcPts val="0"/>
              </a:spcAft>
              <a:buSzPct val="100000"/>
              <a:buChar char="*"/>
            </a:pPr>
            <a:r>
              <a:rPr lang="en-US"/>
              <a:t>Manual/Self Stretching</a:t>
            </a:r>
            <a:endParaRPr/>
          </a:p>
          <a:p>
            <a:pPr indent="-274320" lvl="0" marL="274320" rtl="0" algn="l">
              <a:spcBef>
                <a:spcPts val="408"/>
              </a:spcBef>
              <a:spcAft>
                <a:spcPts val="0"/>
              </a:spcAft>
              <a:buSzPct val="100000"/>
              <a:buChar char="*"/>
            </a:pPr>
            <a:r>
              <a:rPr lang="en-US"/>
              <a:t>Passive joint mobilization</a:t>
            </a:r>
            <a:endParaRPr/>
          </a:p>
          <a:p>
            <a:pPr indent="0" lvl="0" marL="0" rtl="0" algn="l">
              <a:spcBef>
                <a:spcPts val="408"/>
              </a:spcBef>
              <a:spcAft>
                <a:spcPts val="0"/>
              </a:spcAft>
              <a:buSzPct val="100000"/>
              <a:buNone/>
            </a:pPr>
            <a:r>
              <a:rPr lang="en-US" u="sng">
                <a:solidFill>
                  <a:schemeClr val="hlink"/>
                </a:solidFill>
                <a:hlinkClick r:id="rId3"/>
              </a:rPr>
              <a:t>https://youtu.be/i4PJi7eimwM</a:t>
            </a:r>
            <a:endParaRPr/>
          </a:p>
          <a:p>
            <a:pPr indent="0" lvl="0" marL="0" rtl="0" algn="l">
              <a:spcBef>
                <a:spcPts val="408"/>
              </a:spcBef>
              <a:spcAft>
                <a:spcPts val="0"/>
              </a:spcAft>
              <a:buSzPct val="100000"/>
              <a:buNone/>
            </a:pPr>
            <a:r>
              <a:rPr lang="en-US" u="sng">
                <a:solidFill>
                  <a:schemeClr val="hlink"/>
                </a:solidFill>
                <a:hlinkClick r:id="rId4"/>
              </a:rPr>
              <a:t>https://youtu.be/PONnbd4Lc_A</a:t>
            </a:r>
            <a:endParaRPr/>
          </a:p>
          <a:p>
            <a:pPr indent="0" lvl="0" marL="0" rtl="0" algn="l">
              <a:spcBef>
                <a:spcPts val="408"/>
              </a:spcBef>
              <a:spcAft>
                <a:spcPts val="0"/>
              </a:spcAft>
              <a:buSzPct val="100000"/>
              <a:buNone/>
            </a:pPr>
            <a:r>
              <a:t/>
            </a:r>
            <a:endParaRPr/>
          </a:p>
        </p:txBody>
      </p:sp>
      <p:sp>
        <p:nvSpPr>
          <p:cNvPr id="326" name="Google Shape;326;p3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Types of Stretching</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2"/>
          <p:cNvSpPr txBox="1"/>
          <p:nvPr>
            <p:ph idx="1" type="body"/>
          </p:nvPr>
        </p:nvSpPr>
        <p:spPr>
          <a:xfrm>
            <a:off x="872067" y="2675466"/>
            <a:ext cx="7408333" cy="4065901"/>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t>Bony block</a:t>
            </a:r>
            <a:endParaRPr/>
          </a:p>
          <a:p>
            <a:pPr indent="-274320" lvl="0" marL="274320" rtl="0" algn="l">
              <a:spcBef>
                <a:spcPts val="408"/>
              </a:spcBef>
              <a:spcAft>
                <a:spcPts val="0"/>
              </a:spcAft>
              <a:buSzPct val="100000"/>
              <a:buChar char="*"/>
            </a:pPr>
            <a:r>
              <a:rPr lang="en-US"/>
              <a:t>Recent fracture</a:t>
            </a:r>
            <a:endParaRPr/>
          </a:p>
          <a:p>
            <a:pPr indent="-274320" lvl="0" marL="274320" rtl="0" algn="l">
              <a:spcBef>
                <a:spcPts val="408"/>
              </a:spcBef>
              <a:spcAft>
                <a:spcPts val="0"/>
              </a:spcAft>
              <a:buSzPct val="100000"/>
              <a:buChar char="*"/>
            </a:pPr>
            <a:r>
              <a:rPr lang="en-US"/>
              <a:t>Acute inflammation , infection or edema</a:t>
            </a:r>
            <a:endParaRPr/>
          </a:p>
          <a:p>
            <a:pPr indent="-274320" lvl="0" marL="274320" rtl="0" algn="l">
              <a:spcBef>
                <a:spcPts val="408"/>
              </a:spcBef>
              <a:spcAft>
                <a:spcPts val="0"/>
              </a:spcAft>
              <a:buSzPct val="100000"/>
              <a:buChar char="*"/>
            </a:pPr>
            <a:r>
              <a:rPr lang="en-US"/>
              <a:t>Sharp acute pain with movement</a:t>
            </a:r>
            <a:endParaRPr/>
          </a:p>
          <a:p>
            <a:pPr indent="-274320" lvl="0" marL="274320" rtl="0" algn="l">
              <a:spcBef>
                <a:spcPts val="408"/>
              </a:spcBef>
              <a:spcAft>
                <a:spcPts val="0"/>
              </a:spcAft>
              <a:buSzPct val="100000"/>
              <a:buChar char="*"/>
            </a:pPr>
            <a:r>
              <a:rPr lang="en-US"/>
              <a:t>Hematoma or trauma</a:t>
            </a:r>
            <a:endParaRPr/>
          </a:p>
          <a:p>
            <a:pPr indent="-274320" lvl="0" marL="274320" rtl="0" algn="l">
              <a:spcBef>
                <a:spcPts val="408"/>
              </a:spcBef>
              <a:spcAft>
                <a:spcPts val="0"/>
              </a:spcAft>
              <a:buSzPct val="100000"/>
              <a:buChar char="*"/>
            </a:pPr>
            <a:r>
              <a:rPr lang="en-US"/>
              <a:t>Hypermobility</a:t>
            </a:r>
            <a:endParaRPr/>
          </a:p>
          <a:p>
            <a:pPr indent="-274320" lvl="0" marL="274320" rtl="0" algn="l">
              <a:spcBef>
                <a:spcPts val="408"/>
              </a:spcBef>
              <a:spcAft>
                <a:spcPts val="0"/>
              </a:spcAft>
              <a:buSzPct val="100000"/>
              <a:buChar char="*"/>
            </a:pPr>
            <a:r>
              <a:rPr lang="en-US"/>
              <a:t>Short tissue provides joint stability</a:t>
            </a:r>
            <a:endParaRPr/>
          </a:p>
          <a:p>
            <a:pPr indent="-274320" lvl="0" marL="274320" rtl="0" algn="l">
              <a:spcBef>
                <a:spcPts val="408"/>
              </a:spcBef>
              <a:spcAft>
                <a:spcPts val="0"/>
              </a:spcAft>
              <a:buSzPct val="100000"/>
              <a:buChar char="*"/>
            </a:pPr>
            <a:r>
              <a:rPr lang="en-US"/>
              <a:t>Short tissue allows specific movements to occur </a:t>
            </a:r>
            <a:endParaRPr/>
          </a:p>
          <a:p>
            <a:pPr indent="-274320" lvl="0" marL="274320" rtl="0" algn="l">
              <a:spcBef>
                <a:spcPts val="408"/>
              </a:spcBef>
              <a:spcAft>
                <a:spcPts val="0"/>
              </a:spcAft>
              <a:buSzPct val="100000"/>
              <a:buChar char="*"/>
            </a:pPr>
            <a:r>
              <a:rPr lang="en-US"/>
              <a:t>Do not go beyond normal ROM</a:t>
            </a:r>
            <a:endParaRPr/>
          </a:p>
          <a:p>
            <a:pPr indent="-274320" lvl="0" marL="274320" rtl="0" algn="l">
              <a:spcBef>
                <a:spcPts val="408"/>
              </a:spcBef>
              <a:spcAft>
                <a:spcPts val="0"/>
              </a:spcAft>
              <a:buSzPct val="100000"/>
              <a:buChar char="*"/>
            </a:pPr>
            <a:r>
              <a:rPr lang="en-US"/>
              <a:t>Caution with osteoporosis</a:t>
            </a:r>
            <a:endParaRPr/>
          </a:p>
          <a:p>
            <a:pPr indent="-274320" lvl="0" marL="274320" rtl="0" algn="l">
              <a:spcBef>
                <a:spcPts val="408"/>
              </a:spcBef>
              <a:spcAft>
                <a:spcPts val="0"/>
              </a:spcAft>
              <a:buSzPct val="100000"/>
              <a:buChar char="*"/>
            </a:pPr>
            <a:r>
              <a:rPr lang="en-US"/>
              <a:t>Caution with joints that have been immobilized for a long period of time</a:t>
            </a:r>
            <a:endParaRPr/>
          </a:p>
          <a:p>
            <a:pPr indent="-274320" lvl="0" marL="274320" rtl="0" algn="l">
              <a:spcBef>
                <a:spcPts val="408"/>
              </a:spcBef>
              <a:spcAft>
                <a:spcPts val="0"/>
              </a:spcAft>
              <a:buSzPct val="100000"/>
              <a:buChar char="*"/>
            </a:pPr>
            <a:r>
              <a:rPr lang="en-US"/>
              <a:t>Progress dosage gradually</a:t>
            </a:r>
            <a:endParaRPr/>
          </a:p>
        </p:txBody>
      </p:sp>
      <p:sp>
        <p:nvSpPr>
          <p:cNvPr id="332" name="Google Shape;332;p3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Contraindications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increase flexibility and ROM</a:t>
            </a:r>
            <a:endParaRPr/>
          </a:p>
          <a:p>
            <a:pPr indent="-274320" lvl="0" marL="274320" rtl="0" algn="l">
              <a:spcBef>
                <a:spcPts val="480"/>
              </a:spcBef>
              <a:spcAft>
                <a:spcPts val="0"/>
              </a:spcAft>
              <a:buSzPts val="2400"/>
              <a:buChar char="*"/>
            </a:pPr>
            <a:r>
              <a:rPr lang="en-US"/>
              <a:t>General fitness</a:t>
            </a:r>
            <a:endParaRPr/>
          </a:p>
          <a:p>
            <a:pPr indent="-274320" lvl="0" marL="274320" rtl="0" algn="l">
              <a:spcBef>
                <a:spcPts val="480"/>
              </a:spcBef>
              <a:spcAft>
                <a:spcPts val="0"/>
              </a:spcAft>
              <a:buSzPts val="2400"/>
              <a:buChar char="*"/>
            </a:pPr>
            <a:r>
              <a:rPr lang="en-US"/>
              <a:t>MAY decrease DOMS</a:t>
            </a:r>
            <a:endParaRPr/>
          </a:p>
        </p:txBody>
      </p:sp>
      <p:sp>
        <p:nvSpPr>
          <p:cNvPr id="338" name="Google Shape;338;p3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Goals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3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Alignment</a:t>
            </a:r>
            <a:endParaRPr/>
          </a:p>
          <a:p>
            <a:pPr indent="-274319" lvl="1" marL="576263" rtl="0" algn="l">
              <a:spcBef>
                <a:spcPts val="440"/>
              </a:spcBef>
              <a:spcAft>
                <a:spcPts val="0"/>
              </a:spcAft>
              <a:buSzPts val="2200"/>
              <a:buChar char="*"/>
            </a:pPr>
            <a:r>
              <a:rPr lang="en-US"/>
              <a:t>Proper body position for the muscles being stretched</a:t>
            </a:r>
            <a:endParaRPr/>
          </a:p>
          <a:p>
            <a:pPr indent="-274320" lvl="0" marL="274320" rtl="0" algn="l">
              <a:spcBef>
                <a:spcPts val="480"/>
              </a:spcBef>
              <a:spcAft>
                <a:spcPts val="0"/>
              </a:spcAft>
              <a:buSzPts val="2400"/>
              <a:buChar char="*"/>
            </a:pPr>
            <a:r>
              <a:rPr lang="en-US"/>
              <a:t>Stabilization</a:t>
            </a:r>
            <a:endParaRPr/>
          </a:p>
          <a:p>
            <a:pPr indent="-274319" lvl="1" marL="576263" rtl="0" algn="l">
              <a:spcBef>
                <a:spcPts val="440"/>
              </a:spcBef>
              <a:spcAft>
                <a:spcPts val="0"/>
              </a:spcAft>
              <a:buSzPts val="2200"/>
              <a:buChar char="*"/>
            </a:pPr>
            <a:r>
              <a:rPr lang="en-US"/>
              <a:t>Stabilizing the proximal or distal attachment site of the muscle. Helps in proper alignment</a:t>
            </a:r>
            <a:endParaRPr/>
          </a:p>
          <a:p>
            <a:pPr indent="-274320" lvl="0" marL="274320" rtl="0" algn="l">
              <a:spcBef>
                <a:spcPts val="480"/>
              </a:spcBef>
              <a:spcAft>
                <a:spcPts val="0"/>
              </a:spcAft>
              <a:buSzPts val="2400"/>
              <a:buChar char="*"/>
            </a:pPr>
            <a:r>
              <a:rPr lang="en-US"/>
              <a:t>Intensity </a:t>
            </a:r>
            <a:endParaRPr/>
          </a:p>
          <a:p>
            <a:pPr indent="-274319" lvl="1" marL="576263" rtl="0" algn="l">
              <a:spcBef>
                <a:spcPts val="440"/>
              </a:spcBef>
              <a:spcAft>
                <a:spcPts val="0"/>
              </a:spcAft>
              <a:buSzPts val="2200"/>
              <a:buChar char="*"/>
            </a:pPr>
            <a:r>
              <a:rPr lang="en-US"/>
              <a:t>The amount of load placed on a muscle. Stretching should be low intensity.</a:t>
            </a:r>
            <a:endParaRPr/>
          </a:p>
        </p:txBody>
      </p:sp>
      <p:sp>
        <p:nvSpPr>
          <p:cNvPr id="344" name="Google Shape;344;p3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Factors that affect Stretching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xEl>
                                              <p:pRg end="0" st="0"/>
                                            </p:txEl>
                                          </p:spTgt>
                                        </p:tgtEl>
                                        <p:attrNameLst>
                                          <p:attrName>style.visibility</p:attrName>
                                        </p:attrNameLst>
                                      </p:cBhvr>
                                      <p:to>
                                        <p:strVal val="visible"/>
                                      </p:to>
                                    </p:set>
                                    <p:animEffect filter="fade" transition="in">
                                      <p:cBhvr>
                                        <p:cTn dur="1000"/>
                                        <p:tgtEl>
                                          <p:spTgt spid="34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xEl>
                                              <p:pRg end="1" st="1"/>
                                            </p:txEl>
                                          </p:spTgt>
                                        </p:tgtEl>
                                        <p:attrNameLst>
                                          <p:attrName>style.visibility</p:attrName>
                                        </p:attrNameLst>
                                      </p:cBhvr>
                                      <p:to>
                                        <p:strVal val="visible"/>
                                      </p:to>
                                    </p:set>
                                    <p:animEffect filter="fade" transition="in">
                                      <p:cBhvr>
                                        <p:cTn dur="1000"/>
                                        <p:tgtEl>
                                          <p:spTgt spid="34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xEl>
                                              <p:pRg end="2" st="2"/>
                                            </p:txEl>
                                          </p:spTgt>
                                        </p:tgtEl>
                                        <p:attrNameLst>
                                          <p:attrName>style.visibility</p:attrName>
                                        </p:attrNameLst>
                                      </p:cBhvr>
                                      <p:to>
                                        <p:strVal val="visible"/>
                                      </p:to>
                                    </p:set>
                                    <p:animEffect filter="fade" transition="in">
                                      <p:cBhvr>
                                        <p:cTn dur="1000"/>
                                        <p:tgtEl>
                                          <p:spTgt spid="34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xEl>
                                              <p:pRg end="3" st="3"/>
                                            </p:txEl>
                                          </p:spTgt>
                                        </p:tgtEl>
                                        <p:attrNameLst>
                                          <p:attrName>style.visibility</p:attrName>
                                        </p:attrNameLst>
                                      </p:cBhvr>
                                      <p:to>
                                        <p:strVal val="visible"/>
                                      </p:to>
                                    </p:set>
                                    <p:animEffect filter="fade" transition="in">
                                      <p:cBhvr>
                                        <p:cTn dur="1000"/>
                                        <p:tgtEl>
                                          <p:spTgt spid="34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xEl>
                                              <p:pRg end="4" st="4"/>
                                            </p:txEl>
                                          </p:spTgt>
                                        </p:tgtEl>
                                        <p:attrNameLst>
                                          <p:attrName>style.visibility</p:attrName>
                                        </p:attrNameLst>
                                      </p:cBhvr>
                                      <p:to>
                                        <p:strVal val="visible"/>
                                      </p:to>
                                    </p:set>
                                    <p:animEffect filter="fade" transition="in">
                                      <p:cBhvr>
                                        <p:cTn dur="1000"/>
                                        <p:tgtEl>
                                          <p:spTgt spid="34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xEl>
                                              <p:pRg end="5" st="5"/>
                                            </p:txEl>
                                          </p:spTgt>
                                        </p:tgtEl>
                                        <p:attrNameLst>
                                          <p:attrName>style.visibility</p:attrName>
                                        </p:attrNameLst>
                                      </p:cBhvr>
                                      <p:to>
                                        <p:strVal val="visible"/>
                                      </p:to>
                                    </p:set>
                                    <p:animEffect filter="fade" transition="in">
                                      <p:cBhvr>
                                        <p:cTn dur="1000"/>
                                        <p:tgtEl>
                                          <p:spTgt spid="343">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3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t>Duration</a:t>
            </a:r>
            <a:endParaRPr/>
          </a:p>
          <a:p>
            <a:pPr indent="-274319" lvl="1" marL="576263" rtl="0" algn="l">
              <a:spcBef>
                <a:spcPts val="407"/>
              </a:spcBef>
              <a:spcAft>
                <a:spcPts val="0"/>
              </a:spcAft>
              <a:buSzPct val="100000"/>
              <a:buChar char="*"/>
            </a:pPr>
            <a:r>
              <a:rPr lang="en-US"/>
              <a:t>The length of time the force (stretch) is held. </a:t>
            </a:r>
            <a:endParaRPr/>
          </a:p>
          <a:p>
            <a:pPr indent="-274319" lvl="1" marL="576263" rtl="0" algn="l">
              <a:spcBef>
                <a:spcPts val="407"/>
              </a:spcBef>
              <a:spcAft>
                <a:spcPts val="0"/>
              </a:spcAft>
              <a:buSzPct val="100000"/>
              <a:buChar char="*"/>
            </a:pPr>
            <a:r>
              <a:rPr lang="en-US"/>
              <a:t>Low intensity, long duration is considered safest.</a:t>
            </a:r>
            <a:endParaRPr/>
          </a:p>
          <a:p>
            <a:pPr indent="-274319" lvl="1" marL="576263" rtl="0" algn="l">
              <a:spcBef>
                <a:spcPts val="407"/>
              </a:spcBef>
              <a:spcAft>
                <a:spcPts val="0"/>
              </a:spcAft>
              <a:buSzPct val="100000"/>
              <a:buChar char="*"/>
            </a:pPr>
            <a:r>
              <a:rPr lang="en-US"/>
              <a:t>Still debate over how long to hold a stretch (see box 4.5 pg. 88)</a:t>
            </a:r>
            <a:endParaRPr/>
          </a:p>
          <a:p>
            <a:pPr indent="-274320" lvl="0" marL="274320" rtl="0" algn="l">
              <a:spcBef>
                <a:spcPts val="444"/>
              </a:spcBef>
              <a:spcAft>
                <a:spcPts val="0"/>
              </a:spcAft>
              <a:buSzPct val="100000"/>
              <a:buChar char="*"/>
            </a:pPr>
            <a:r>
              <a:rPr lang="en-US"/>
              <a:t>General rule </a:t>
            </a:r>
            <a:endParaRPr/>
          </a:p>
          <a:p>
            <a:pPr indent="-274319" lvl="1" marL="576263" rtl="0" algn="l">
              <a:spcBef>
                <a:spcPts val="407"/>
              </a:spcBef>
              <a:spcAft>
                <a:spcPts val="0"/>
              </a:spcAft>
              <a:buSzPct val="100000"/>
              <a:buChar char="*"/>
            </a:pPr>
            <a:r>
              <a:rPr lang="en-US"/>
              <a:t>2 x 30 second stretches at low intensity </a:t>
            </a:r>
            <a:endParaRPr/>
          </a:p>
          <a:p>
            <a:pPr indent="-228600" lvl="2" marL="855663" rtl="0" algn="l">
              <a:spcBef>
                <a:spcPts val="370"/>
              </a:spcBef>
              <a:spcAft>
                <a:spcPts val="0"/>
              </a:spcAft>
              <a:buSzPct val="100000"/>
              <a:buChar char="*"/>
            </a:pPr>
            <a:r>
              <a:rPr lang="en-US"/>
              <a:t>Twice a week to maintain mobility</a:t>
            </a:r>
            <a:endParaRPr/>
          </a:p>
          <a:p>
            <a:pPr indent="-274319" lvl="1" marL="576263" rtl="0" algn="l">
              <a:spcBef>
                <a:spcPts val="407"/>
              </a:spcBef>
              <a:spcAft>
                <a:spcPts val="0"/>
              </a:spcAft>
              <a:buSzPct val="100000"/>
              <a:buChar char="*"/>
            </a:pPr>
            <a:r>
              <a:rPr lang="en-US"/>
              <a:t>More frequently to achieve increases in ROM</a:t>
            </a:r>
            <a:endParaRPr/>
          </a:p>
          <a:p>
            <a:pPr indent="-274319" lvl="1" marL="576263" rtl="0" algn="l">
              <a:spcBef>
                <a:spcPts val="407"/>
              </a:spcBef>
              <a:spcAft>
                <a:spcPts val="0"/>
              </a:spcAft>
              <a:buSzPct val="100000"/>
              <a:buChar char="*"/>
            </a:pPr>
            <a:r>
              <a:rPr lang="en-US"/>
              <a:t>Will depend on client tolerance </a:t>
            </a:r>
            <a:endParaRPr/>
          </a:p>
        </p:txBody>
      </p:sp>
      <p:sp>
        <p:nvSpPr>
          <p:cNvPr id="350" name="Google Shape;350;p3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Duration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0" st="0"/>
                                            </p:txEl>
                                          </p:spTgt>
                                        </p:tgtEl>
                                        <p:attrNameLst>
                                          <p:attrName>style.visibility</p:attrName>
                                        </p:attrNameLst>
                                      </p:cBhvr>
                                      <p:to>
                                        <p:strVal val="visible"/>
                                      </p:to>
                                    </p:set>
                                    <p:animEffect filter="fade" transition="in">
                                      <p:cBhvr>
                                        <p:cTn dur="1000"/>
                                        <p:tgtEl>
                                          <p:spTgt spid="34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1" st="1"/>
                                            </p:txEl>
                                          </p:spTgt>
                                        </p:tgtEl>
                                        <p:attrNameLst>
                                          <p:attrName>style.visibility</p:attrName>
                                        </p:attrNameLst>
                                      </p:cBhvr>
                                      <p:to>
                                        <p:strVal val="visible"/>
                                      </p:to>
                                    </p:set>
                                    <p:animEffect filter="fade" transition="in">
                                      <p:cBhvr>
                                        <p:cTn dur="1000"/>
                                        <p:tgtEl>
                                          <p:spTgt spid="34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2" st="2"/>
                                            </p:txEl>
                                          </p:spTgt>
                                        </p:tgtEl>
                                        <p:attrNameLst>
                                          <p:attrName>style.visibility</p:attrName>
                                        </p:attrNameLst>
                                      </p:cBhvr>
                                      <p:to>
                                        <p:strVal val="visible"/>
                                      </p:to>
                                    </p:set>
                                    <p:animEffect filter="fade" transition="in">
                                      <p:cBhvr>
                                        <p:cTn dur="1000"/>
                                        <p:tgtEl>
                                          <p:spTgt spid="34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3" st="3"/>
                                            </p:txEl>
                                          </p:spTgt>
                                        </p:tgtEl>
                                        <p:attrNameLst>
                                          <p:attrName>style.visibility</p:attrName>
                                        </p:attrNameLst>
                                      </p:cBhvr>
                                      <p:to>
                                        <p:strVal val="visible"/>
                                      </p:to>
                                    </p:set>
                                    <p:animEffect filter="fade" transition="in">
                                      <p:cBhvr>
                                        <p:cTn dur="1000"/>
                                        <p:tgtEl>
                                          <p:spTgt spid="34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4" st="4"/>
                                            </p:txEl>
                                          </p:spTgt>
                                        </p:tgtEl>
                                        <p:attrNameLst>
                                          <p:attrName>style.visibility</p:attrName>
                                        </p:attrNameLst>
                                      </p:cBhvr>
                                      <p:to>
                                        <p:strVal val="visible"/>
                                      </p:to>
                                    </p:set>
                                    <p:animEffect filter="fade" transition="in">
                                      <p:cBhvr>
                                        <p:cTn dur="1000"/>
                                        <p:tgtEl>
                                          <p:spTgt spid="34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5" st="5"/>
                                            </p:txEl>
                                          </p:spTgt>
                                        </p:tgtEl>
                                        <p:attrNameLst>
                                          <p:attrName>style.visibility</p:attrName>
                                        </p:attrNameLst>
                                      </p:cBhvr>
                                      <p:to>
                                        <p:strVal val="visible"/>
                                      </p:to>
                                    </p:set>
                                    <p:animEffect filter="fade" transition="in">
                                      <p:cBhvr>
                                        <p:cTn dur="1000"/>
                                        <p:tgtEl>
                                          <p:spTgt spid="34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6" st="6"/>
                                            </p:txEl>
                                          </p:spTgt>
                                        </p:tgtEl>
                                        <p:attrNameLst>
                                          <p:attrName>style.visibility</p:attrName>
                                        </p:attrNameLst>
                                      </p:cBhvr>
                                      <p:to>
                                        <p:strVal val="visible"/>
                                      </p:to>
                                    </p:set>
                                    <p:animEffect filter="fade" transition="in">
                                      <p:cBhvr>
                                        <p:cTn dur="1000"/>
                                        <p:tgtEl>
                                          <p:spTgt spid="34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7" st="7"/>
                                            </p:txEl>
                                          </p:spTgt>
                                        </p:tgtEl>
                                        <p:attrNameLst>
                                          <p:attrName>style.visibility</p:attrName>
                                        </p:attrNameLst>
                                      </p:cBhvr>
                                      <p:to>
                                        <p:strVal val="visible"/>
                                      </p:to>
                                    </p:set>
                                    <p:animEffect filter="fade" transition="in">
                                      <p:cBhvr>
                                        <p:cTn dur="1000"/>
                                        <p:tgtEl>
                                          <p:spTgt spid="349">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8" st="8"/>
                                            </p:txEl>
                                          </p:spTgt>
                                        </p:tgtEl>
                                        <p:attrNameLst>
                                          <p:attrName>style.visibility</p:attrName>
                                        </p:attrNameLst>
                                      </p:cBhvr>
                                      <p:to>
                                        <p:strVal val="visible"/>
                                      </p:to>
                                    </p:set>
                                    <p:animEffect filter="fade" transition="in">
                                      <p:cBhvr>
                                        <p:cTn dur="1000"/>
                                        <p:tgtEl>
                                          <p:spTgt spid="349">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0" lvl="0" marL="274320" rtl="0" algn="l">
              <a:spcBef>
                <a:spcPts val="0"/>
              </a:spcBef>
              <a:spcAft>
                <a:spcPts val="0"/>
              </a:spcAft>
              <a:buNone/>
            </a:pPr>
            <a:r>
              <a:t/>
            </a:r>
            <a:endParaRPr/>
          </a:p>
          <a:p>
            <a:pPr indent="-274320" lvl="0" marL="274320" rtl="0" algn="l">
              <a:spcBef>
                <a:spcPts val="480"/>
              </a:spcBef>
              <a:spcAft>
                <a:spcPts val="0"/>
              </a:spcAft>
              <a:buSzPts val="2400"/>
              <a:buChar char="*"/>
            </a:pPr>
            <a:r>
              <a:rPr lang="en-US"/>
              <a:t>To reduce muscle contraction and risk of injury the rate of stretching should be SLOW</a:t>
            </a:r>
            <a:endParaRPr/>
          </a:p>
          <a:p>
            <a:pPr indent="-274319" lvl="1" marL="576263" rtl="0" algn="l">
              <a:spcBef>
                <a:spcPts val="440"/>
              </a:spcBef>
              <a:spcAft>
                <a:spcPts val="0"/>
              </a:spcAft>
              <a:buSzPts val="2200"/>
              <a:buChar char="*"/>
            </a:pPr>
            <a:r>
              <a:rPr lang="en-US"/>
              <a:t>Ballistic stretching (rapid forced stretching) should only be done in healthy populations where that type of movement is necessary for activity. Example?</a:t>
            </a:r>
            <a:endParaRPr/>
          </a:p>
        </p:txBody>
      </p:sp>
      <p:sp>
        <p:nvSpPr>
          <p:cNvPr id="356" name="Google Shape;356;p3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Speed</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3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The number of times you stretch in an day / week</a:t>
            </a:r>
            <a:endParaRPr/>
          </a:p>
          <a:p>
            <a:pPr indent="-274320" lvl="0" marL="274320" rtl="0" algn="l">
              <a:spcBef>
                <a:spcPts val="480"/>
              </a:spcBef>
              <a:spcAft>
                <a:spcPts val="0"/>
              </a:spcAft>
              <a:buSzPts val="2400"/>
              <a:buChar char="*"/>
            </a:pPr>
            <a:r>
              <a:rPr lang="en-US"/>
              <a:t>Not a lot of research on frequency</a:t>
            </a:r>
            <a:endParaRPr/>
          </a:p>
          <a:p>
            <a:pPr indent="-274320" lvl="0" marL="274320" rtl="0" algn="l">
              <a:spcBef>
                <a:spcPts val="480"/>
              </a:spcBef>
              <a:spcAft>
                <a:spcPts val="0"/>
              </a:spcAft>
              <a:buSzPts val="2400"/>
              <a:buChar char="*"/>
            </a:pPr>
            <a:r>
              <a:rPr lang="en-US"/>
              <a:t>Depends on goals and client tolerance</a:t>
            </a:r>
            <a:endParaRPr/>
          </a:p>
        </p:txBody>
      </p:sp>
      <p:sp>
        <p:nvSpPr>
          <p:cNvPr id="362" name="Google Shape;362;p3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Frequency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xEl>
                                              <p:pRg end="0" st="0"/>
                                            </p:txEl>
                                          </p:spTgt>
                                        </p:tgtEl>
                                        <p:attrNameLst>
                                          <p:attrName>style.visibility</p:attrName>
                                        </p:attrNameLst>
                                      </p:cBhvr>
                                      <p:to>
                                        <p:strVal val="visible"/>
                                      </p:to>
                                    </p:set>
                                    <p:animEffect filter="fade" transition="in">
                                      <p:cBhvr>
                                        <p:cTn dur="1000"/>
                                        <p:tgtEl>
                                          <p:spTgt spid="36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xEl>
                                              <p:pRg end="1" st="1"/>
                                            </p:txEl>
                                          </p:spTgt>
                                        </p:tgtEl>
                                        <p:attrNameLst>
                                          <p:attrName>style.visibility</p:attrName>
                                        </p:attrNameLst>
                                      </p:cBhvr>
                                      <p:to>
                                        <p:strVal val="visible"/>
                                      </p:to>
                                    </p:set>
                                    <p:animEffect filter="fade" transition="in">
                                      <p:cBhvr>
                                        <p:cTn dur="1000"/>
                                        <p:tgtEl>
                                          <p:spTgt spid="36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xEl>
                                              <p:pRg end="2" st="2"/>
                                            </p:txEl>
                                          </p:spTgt>
                                        </p:tgtEl>
                                        <p:attrNameLst>
                                          <p:attrName>style.visibility</p:attrName>
                                        </p:attrNameLst>
                                      </p:cBhvr>
                                      <p:to>
                                        <p:strVal val="visible"/>
                                      </p:to>
                                    </p:set>
                                    <p:animEffect filter="fade" transition="in">
                                      <p:cBhvr>
                                        <p:cTn dur="1000"/>
                                        <p:tgtEl>
                                          <p:spTgt spid="36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3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Warm up before applying stretches with heat or massage</a:t>
            </a:r>
            <a:endParaRPr/>
          </a:p>
          <a:p>
            <a:pPr indent="-274320" lvl="0" marL="274320" rtl="0" algn="l">
              <a:spcBef>
                <a:spcPts val="480"/>
              </a:spcBef>
              <a:spcAft>
                <a:spcPts val="0"/>
              </a:spcAft>
              <a:buSzPts val="2400"/>
              <a:buChar char="*"/>
            </a:pPr>
            <a:r>
              <a:rPr lang="en-US"/>
              <a:t>Move slowly into the stretch</a:t>
            </a:r>
            <a:endParaRPr/>
          </a:p>
          <a:p>
            <a:pPr indent="-274320" lvl="0" marL="274320" rtl="0" algn="l">
              <a:spcBef>
                <a:spcPts val="480"/>
              </a:spcBef>
              <a:spcAft>
                <a:spcPts val="0"/>
              </a:spcAft>
              <a:buSzPts val="2400"/>
              <a:buChar char="*"/>
            </a:pPr>
            <a:r>
              <a:rPr lang="en-US"/>
              <a:t>Hold at low intensity level </a:t>
            </a:r>
            <a:endParaRPr/>
          </a:p>
          <a:p>
            <a:pPr indent="-274320" lvl="0" marL="274320" rtl="0" algn="l">
              <a:spcBef>
                <a:spcPts val="480"/>
              </a:spcBef>
              <a:spcAft>
                <a:spcPts val="0"/>
              </a:spcAft>
              <a:buSzPts val="2400"/>
              <a:buChar char="*"/>
            </a:pPr>
            <a:r>
              <a:rPr lang="en-US"/>
              <a:t>Release stretch slowly</a:t>
            </a:r>
            <a:endParaRPr/>
          </a:p>
          <a:p>
            <a:pPr indent="-274320" lvl="0" marL="274320" rtl="0" algn="l">
              <a:spcBef>
                <a:spcPts val="480"/>
              </a:spcBef>
              <a:spcAft>
                <a:spcPts val="0"/>
              </a:spcAft>
              <a:buSzPts val="2400"/>
              <a:buChar char="*"/>
            </a:pPr>
            <a:r>
              <a:rPr lang="en-US"/>
              <a:t>Use diaphragmatic breathing through the stretch</a:t>
            </a:r>
            <a:endParaRPr/>
          </a:p>
          <a:p>
            <a:pPr indent="-134619" lvl="1" marL="576263" rtl="0" algn="l">
              <a:spcBef>
                <a:spcPts val="440"/>
              </a:spcBef>
              <a:spcAft>
                <a:spcPts val="0"/>
              </a:spcAft>
              <a:buSzPts val="2200"/>
              <a:buNone/>
            </a:pPr>
            <a:r>
              <a:t/>
            </a:r>
            <a:endParaRPr/>
          </a:p>
        </p:txBody>
      </p:sp>
      <p:sp>
        <p:nvSpPr>
          <p:cNvPr id="368" name="Google Shape;368;p3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Procedural Guidelines for Stretching Interventions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xEl>
                                              <p:pRg end="0" st="0"/>
                                            </p:txEl>
                                          </p:spTgt>
                                        </p:tgtEl>
                                        <p:attrNameLst>
                                          <p:attrName>style.visibility</p:attrName>
                                        </p:attrNameLst>
                                      </p:cBhvr>
                                      <p:to>
                                        <p:strVal val="visible"/>
                                      </p:to>
                                    </p:set>
                                    <p:animEffect filter="fade" transition="in">
                                      <p:cBhvr>
                                        <p:cTn dur="1000"/>
                                        <p:tgtEl>
                                          <p:spTgt spid="36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xEl>
                                              <p:pRg end="1" st="1"/>
                                            </p:txEl>
                                          </p:spTgt>
                                        </p:tgtEl>
                                        <p:attrNameLst>
                                          <p:attrName>style.visibility</p:attrName>
                                        </p:attrNameLst>
                                      </p:cBhvr>
                                      <p:to>
                                        <p:strVal val="visible"/>
                                      </p:to>
                                    </p:set>
                                    <p:animEffect filter="fade" transition="in">
                                      <p:cBhvr>
                                        <p:cTn dur="1000"/>
                                        <p:tgtEl>
                                          <p:spTgt spid="36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xEl>
                                              <p:pRg end="2" st="2"/>
                                            </p:txEl>
                                          </p:spTgt>
                                        </p:tgtEl>
                                        <p:attrNameLst>
                                          <p:attrName>style.visibility</p:attrName>
                                        </p:attrNameLst>
                                      </p:cBhvr>
                                      <p:to>
                                        <p:strVal val="visible"/>
                                      </p:to>
                                    </p:set>
                                    <p:animEffect filter="fade" transition="in">
                                      <p:cBhvr>
                                        <p:cTn dur="1000"/>
                                        <p:tgtEl>
                                          <p:spTgt spid="36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xEl>
                                              <p:pRg end="3" st="3"/>
                                            </p:txEl>
                                          </p:spTgt>
                                        </p:tgtEl>
                                        <p:attrNameLst>
                                          <p:attrName>style.visibility</p:attrName>
                                        </p:attrNameLst>
                                      </p:cBhvr>
                                      <p:to>
                                        <p:strVal val="visible"/>
                                      </p:to>
                                    </p:set>
                                    <p:animEffect filter="fade" transition="in">
                                      <p:cBhvr>
                                        <p:cTn dur="1000"/>
                                        <p:tgtEl>
                                          <p:spTgt spid="36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xEl>
                                              <p:pRg end="4" st="4"/>
                                            </p:txEl>
                                          </p:spTgt>
                                        </p:tgtEl>
                                        <p:attrNameLst>
                                          <p:attrName>style.visibility</p:attrName>
                                        </p:attrNameLst>
                                      </p:cBhvr>
                                      <p:to>
                                        <p:strVal val="visible"/>
                                      </p:to>
                                    </p:set>
                                    <p:animEffect filter="fade" transition="in">
                                      <p:cBhvr>
                                        <p:cTn dur="1000"/>
                                        <p:tgtEl>
                                          <p:spTgt spid="36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xEl>
                                              <p:pRg end="5" st="5"/>
                                            </p:txEl>
                                          </p:spTgt>
                                        </p:tgtEl>
                                        <p:attrNameLst>
                                          <p:attrName>style.visibility</p:attrName>
                                        </p:attrNameLst>
                                      </p:cBhvr>
                                      <p:to>
                                        <p:strVal val="visible"/>
                                      </p:to>
                                    </p:set>
                                    <p:animEffect filter="fade" transition="in">
                                      <p:cBhvr>
                                        <p:cTn dur="1000"/>
                                        <p:tgtEl>
                                          <p:spTgt spid="367">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39"/>
          <p:cNvSpPr txBox="1"/>
          <p:nvPr>
            <p:ph idx="1" type="body"/>
          </p:nvPr>
        </p:nvSpPr>
        <p:spPr>
          <a:xfrm>
            <a:off x="872067" y="2675466"/>
            <a:ext cx="7408333" cy="3633853"/>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100000"/>
              <a:buChar char="*"/>
            </a:pPr>
            <a:r>
              <a:rPr lang="en-US"/>
              <a:t>Review goals and desired outcomes of stretching program with patient, obtain consent</a:t>
            </a:r>
            <a:endParaRPr/>
          </a:p>
          <a:p>
            <a:pPr indent="-274320" lvl="0" marL="274320" rtl="0" algn="l">
              <a:spcBef>
                <a:spcPts val="408"/>
              </a:spcBef>
              <a:spcAft>
                <a:spcPts val="0"/>
              </a:spcAft>
              <a:buSzPct val="100000"/>
              <a:buChar char="*"/>
            </a:pPr>
            <a:r>
              <a:rPr lang="en-US"/>
              <a:t>Select the most effective stretching techniques</a:t>
            </a:r>
            <a:endParaRPr/>
          </a:p>
          <a:p>
            <a:pPr indent="-274320" lvl="0" marL="274320" rtl="0" algn="l">
              <a:spcBef>
                <a:spcPts val="408"/>
              </a:spcBef>
              <a:spcAft>
                <a:spcPts val="0"/>
              </a:spcAft>
              <a:buSzPct val="100000"/>
              <a:buChar char="*"/>
            </a:pPr>
            <a:r>
              <a:rPr lang="en-US"/>
              <a:t>Warm up soft tissues by local heat or active low intensity exercise</a:t>
            </a:r>
            <a:endParaRPr/>
          </a:p>
          <a:p>
            <a:pPr indent="-274320" lvl="0" marL="274320" rtl="0" algn="l">
              <a:spcBef>
                <a:spcPts val="408"/>
              </a:spcBef>
              <a:spcAft>
                <a:spcPts val="0"/>
              </a:spcAft>
              <a:buSzPct val="100000"/>
              <a:buChar char="*"/>
            </a:pPr>
            <a:r>
              <a:rPr lang="en-US"/>
              <a:t>Have patient assume a COMFORTABLE AND STABLE position in the correct plane of motion to perform the stretch</a:t>
            </a:r>
            <a:endParaRPr/>
          </a:p>
          <a:p>
            <a:pPr indent="-274320" lvl="0" marL="274320" rtl="0" algn="l">
              <a:spcBef>
                <a:spcPts val="408"/>
              </a:spcBef>
              <a:spcAft>
                <a:spcPts val="0"/>
              </a:spcAft>
              <a:buSzPct val="100000"/>
              <a:buChar char="*"/>
            </a:pPr>
            <a:r>
              <a:rPr i="1" lang="en-US"/>
              <a:t>Explain the procedure and be sure client understands</a:t>
            </a:r>
            <a:endParaRPr/>
          </a:p>
          <a:p>
            <a:pPr indent="-274320" lvl="0" marL="274320" rtl="0" algn="l">
              <a:spcBef>
                <a:spcPts val="408"/>
              </a:spcBef>
              <a:spcAft>
                <a:spcPts val="0"/>
              </a:spcAft>
              <a:buSzPct val="100000"/>
              <a:buChar char="*"/>
            </a:pPr>
            <a:r>
              <a:rPr lang="en-US"/>
              <a:t>Free the area of any restrictive clothing, bandages or splints</a:t>
            </a:r>
            <a:endParaRPr/>
          </a:p>
          <a:p>
            <a:pPr indent="-274320" lvl="0" marL="274320" rtl="0" algn="l">
              <a:spcBef>
                <a:spcPts val="408"/>
              </a:spcBef>
              <a:spcAft>
                <a:spcPts val="0"/>
              </a:spcAft>
              <a:buSzPct val="100000"/>
              <a:buChar char="*"/>
            </a:pPr>
            <a:r>
              <a:rPr lang="en-US"/>
              <a:t>Have client attempt to remain as relaxed as possible and that we are wanting to remain within their pain tolerance</a:t>
            </a:r>
            <a:endParaRPr/>
          </a:p>
        </p:txBody>
      </p:sp>
      <p:sp>
        <p:nvSpPr>
          <p:cNvPr id="374" name="Google Shape;374;p3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Preparation for stretching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0" st="0"/>
                                            </p:txEl>
                                          </p:spTgt>
                                        </p:tgtEl>
                                        <p:attrNameLst>
                                          <p:attrName>style.visibility</p:attrName>
                                        </p:attrNameLst>
                                      </p:cBhvr>
                                      <p:to>
                                        <p:strVal val="visible"/>
                                      </p:to>
                                    </p:set>
                                    <p:animEffect filter="fade" transition="in">
                                      <p:cBhvr>
                                        <p:cTn dur="1000"/>
                                        <p:tgtEl>
                                          <p:spTgt spid="37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1" st="1"/>
                                            </p:txEl>
                                          </p:spTgt>
                                        </p:tgtEl>
                                        <p:attrNameLst>
                                          <p:attrName>style.visibility</p:attrName>
                                        </p:attrNameLst>
                                      </p:cBhvr>
                                      <p:to>
                                        <p:strVal val="visible"/>
                                      </p:to>
                                    </p:set>
                                    <p:animEffect filter="fade" transition="in">
                                      <p:cBhvr>
                                        <p:cTn dur="1000"/>
                                        <p:tgtEl>
                                          <p:spTgt spid="37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2" st="2"/>
                                            </p:txEl>
                                          </p:spTgt>
                                        </p:tgtEl>
                                        <p:attrNameLst>
                                          <p:attrName>style.visibility</p:attrName>
                                        </p:attrNameLst>
                                      </p:cBhvr>
                                      <p:to>
                                        <p:strVal val="visible"/>
                                      </p:to>
                                    </p:set>
                                    <p:animEffect filter="fade" transition="in">
                                      <p:cBhvr>
                                        <p:cTn dur="1000"/>
                                        <p:tgtEl>
                                          <p:spTgt spid="37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3" st="3"/>
                                            </p:txEl>
                                          </p:spTgt>
                                        </p:tgtEl>
                                        <p:attrNameLst>
                                          <p:attrName>style.visibility</p:attrName>
                                        </p:attrNameLst>
                                      </p:cBhvr>
                                      <p:to>
                                        <p:strVal val="visible"/>
                                      </p:to>
                                    </p:set>
                                    <p:animEffect filter="fade" transition="in">
                                      <p:cBhvr>
                                        <p:cTn dur="1000"/>
                                        <p:tgtEl>
                                          <p:spTgt spid="37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4" st="4"/>
                                            </p:txEl>
                                          </p:spTgt>
                                        </p:tgtEl>
                                        <p:attrNameLst>
                                          <p:attrName>style.visibility</p:attrName>
                                        </p:attrNameLst>
                                      </p:cBhvr>
                                      <p:to>
                                        <p:strVal val="visible"/>
                                      </p:to>
                                    </p:set>
                                    <p:animEffect filter="fade" transition="in">
                                      <p:cBhvr>
                                        <p:cTn dur="1000"/>
                                        <p:tgtEl>
                                          <p:spTgt spid="37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5" st="5"/>
                                            </p:txEl>
                                          </p:spTgt>
                                        </p:tgtEl>
                                        <p:attrNameLst>
                                          <p:attrName>style.visibility</p:attrName>
                                        </p:attrNameLst>
                                      </p:cBhvr>
                                      <p:to>
                                        <p:strVal val="visible"/>
                                      </p:to>
                                    </p:set>
                                    <p:animEffect filter="fade" transition="in">
                                      <p:cBhvr>
                                        <p:cTn dur="1000"/>
                                        <p:tgtEl>
                                          <p:spTgt spid="37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6" st="6"/>
                                            </p:txEl>
                                          </p:spTgt>
                                        </p:tgtEl>
                                        <p:attrNameLst>
                                          <p:attrName>style.visibility</p:attrName>
                                        </p:attrNameLst>
                                      </p:cBhvr>
                                      <p:to>
                                        <p:strVal val="visible"/>
                                      </p:to>
                                    </p:set>
                                    <p:animEffect filter="fade" transition="in">
                                      <p:cBhvr>
                                        <p:cTn dur="1000"/>
                                        <p:tgtEl>
                                          <p:spTgt spid="373">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t>Move the extremity slowly through the free range to the point of tissue restriction</a:t>
            </a:r>
            <a:endParaRPr/>
          </a:p>
          <a:p>
            <a:pPr indent="-274320" lvl="0" marL="274320" rtl="0" algn="l">
              <a:spcBef>
                <a:spcPts val="444"/>
              </a:spcBef>
              <a:spcAft>
                <a:spcPts val="0"/>
              </a:spcAft>
              <a:buSzPct val="100000"/>
              <a:buChar char="*"/>
            </a:pPr>
            <a:r>
              <a:rPr lang="en-US"/>
              <a:t>Grasp the areas proximal and distal to the joint in which the motion is to occur. Grasp should be firm but not uncomfortable. Use broad surfaces of your hands  to apply all forces</a:t>
            </a:r>
            <a:endParaRPr/>
          </a:p>
          <a:p>
            <a:pPr indent="-274320" lvl="0" marL="274320" rtl="0" algn="l">
              <a:spcBef>
                <a:spcPts val="444"/>
              </a:spcBef>
              <a:spcAft>
                <a:spcPts val="0"/>
              </a:spcAft>
              <a:buSzPct val="100000"/>
              <a:buChar char="*"/>
            </a:pPr>
            <a:r>
              <a:rPr lang="en-US"/>
              <a:t>Firmly stabilize your proximal segment and move the distal segment</a:t>
            </a:r>
            <a:endParaRPr/>
          </a:p>
          <a:p>
            <a:pPr indent="-274320" lvl="0" marL="274320" rtl="0" algn="l">
              <a:spcBef>
                <a:spcPts val="444"/>
              </a:spcBef>
              <a:spcAft>
                <a:spcPts val="0"/>
              </a:spcAft>
              <a:buSzPct val="100000"/>
              <a:buChar char="*"/>
            </a:pPr>
            <a:r>
              <a:rPr lang="en-US"/>
              <a:t>  Stretching a multi joint muscle, stabilize either the proximal or distal segment – stretch one joint at a time and then over all joints simultaneous</a:t>
            </a:r>
            <a:endParaRPr/>
          </a:p>
          <a:p>
            <a:pPr indent="-133350" lvl="0" marL="274320" rtl="0" algn="l">
              <a:spcBef>
                <a:spcPts val="444"/>
              </a:spcBef>
              <a:spcAft>
                <a:spcPts val="0"/>
              </a:spcAft>
              <a:buSzPct val="100000"/>
              <a:buNone/>
            </a:pPr>
            <a:r>
              <a:t/>
            </a:r>
            <a:endParaRPr/>
          </a:p>
        </p:txBody>
      </p:sp>
      <p:sp>
        <p:nvSpPr>
          <p:cNvPr id="380" name="Google Shape;380;p4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Application of Manual Stretching Procedures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0" st="0"/>
                                            </p:txEl>
                                          </p:spTgt>
                                        </p:tgtEl>
                                        <p:attrNameLst>
                                          <p:attrName>style.visibility</p:attrName>
                                        </p:attrNameLst>
                                      </p:cBhvr>
                                      <p:to>
                                        <p:strVal val="visible"/>
                                      </p:to>
                                    </p:set>
                                    <p:animEffect filter="fade" transition="in">
                                      <p:cBhvr>
                                        <p:cTn dur="1000"/>
                                        <p:tgtEl>
                                          <p:spTgt spid="37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1" st="1"/>
                                            </p:txEl>
                                          </p:spTgt>
                                        </p:tgtEl>
                                        <p:attrNameLst>
                                          <p:attrName>style.visibility</p:attrName>
                                        </p:attrNameLst>
                                      </p:cBhvr>
                                      <p:to>
                                        <p:strVal val="visible"/>
                                      </p:to>
                                    </p:set>
                                    <p:animEffect filter="fade" transition="in">
                                      <p:cBhvr>
                                        <p:cTn dur="1000"/>
                                        <p:tgtEl>
                                          <p:spTgt spid="37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2" st="2"/>
                                            </p:txEl>
                                          </p:spTgt>
                                        </p:tgtEl>
                                        <p:attrNameLst>
                                          <p:attrName>style.visibility</p:attrName>
                                        </p:attrNameLst>
                                      </p:cBhvr>
                                      <p:to>
                                        <p:strVal val="visible"/>
                                      </p:to>
                                    </p:set>
                                    <p:animEffect filter="fade" transition="in">
                                      <p:cBhvr>
                                        <p:cTn dur="1000"/>
                                        <p:tgtEl>
                                          <p:spTgt spid="37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3" st="3"/>
                                            </p:txEl>
                                          </p:spTgt>
                                        </p:tgtEl>
                                        <p:attrNameLst>
                                          <p:attrName>style.visibility</p:attrName>
                                        </p:attrNameLst>
                                      </p:cBhvr>
                                      <p:to>
                                        <p:strVal val="visible"/>
                                      </p:to>
                                    </p:set>
                                    <p:animEffect filter="fade" transition="in">
                                      <p:cBhvr>
                                        <p:cTn dur="1000"/>
                                        <p:tgtEl>
                                          <p:spTgt spid="37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4" st="4"/>
                                            </p:txEl>
                                          </p:spTgt>
                                        </p:tgtEl>
                                        <p:attrNameLst>
                                          <p:attrName>style.visibility</p:attrName>
                                        </p:attrNameLst>
                                      </p:cBhvr>
                                      <p:to>
                                        <p:strVal val="visible"/>
                                      </p:to>
                                    </p:set>
                                    <p:animEffect filter="fade" transition="in">
                                      <p:cBhvr>
                                        <p:cTn dur="1000"/>
                                        <p:tgtEl>
                                          <p:spTgt spid="379">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t>To avoid joint compression during the stretching procedure, apply a gentle distraction to the moving joint</a:t>
            </a:r>
            <a:endParaRPr/>
          </a:p>
          <a:p>
            <a:pPr indent="-274320" lvl="0" marL="274320" rtl="0" algn="l">
              <a:spcBef>
                <a:spcPts val="408"/>
              </a:spcBef>
              <a:spcAft>
                <a:spcPts val="0"/>
              </a:spcAft>
              <a:buSzPct val="100000"/>
              <a:buChar char="*"/>
            </a:pPr>
            <a:r>
              <a:rPr lang="en-US"/>
              <a:t>Apply a low intensity stretch in a slow, sustained manner. When stretching adhesions, patients may experience a stinging sensation</a:t>
            </a:r>
            <a:endParaRPr/>
          </a:p>
          <a:p>
            <a:pPr indent="-274320" lvl="0" marL="274320" rtl="0" algn="l">
              <a:spcBef>
                <a:spcPts val="408"/>
              </a:spcBef>
              <a:spcAft>
                <a:spcPts val="0"/>
              </a:spcAft>
              <a:buSzPct val="100000"/>
              <a:buChar char="*"/>
            </a:pPr>
            <a:r>
              <a:rPr lang="en-US"/>
              <a:t>Maintain the stretch for 30 seconds or longer, when tension decreases move the extremity a little further. For a fascial stretch, stretch at least two minutes to effect or affect the fascia</a:t>
            </a:r>
            <a:endParaRPr/>
          </a:p>
          <a:p>
            <a:pPr indent="-274320" lvl="0" marL="274320" rtl="0" algn="l">
              <a:spcBef>
                <a:spcPts val="408"/>
              </a:spcBef>
              <a:spcAft>
                <a:spcPts val="0"/>
              </a:spcAft>
              <a:buSzPct val="100000"/>
              <a:buChar char="*"/>
            </a:pPr>
            <a:r>
              <a:rPr lang="en-US"/>
              <a:t>Gradually release the stretch force and allow therapist and patient rest momentarily while maintaining the range limiting tissues comfortably elongated position. Repeat sequence several times  </a:t>
            </a:r>
            <a:endParaRPr/>
          </a:p>
        </p:txBody>
      </p:sp>
      <p:sp>
        <p:nvSpPr>
          <p:cNvPr id="386" name="Google Shape;386;p4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xEl>
                                              <p:pRg end="0" st="0"/>
                                            </p:txEl>
                                          </p:spTgt>
                                        </p:tgtEl>
                                        <p:attrNameLst>
                                          <p:attrName>style.visibility</p:attrName>
                                        </p:attrNameLst>
                                      </p:cBhvr>
                                      <p:to>
                                        <p:strVal val="visible"/>
                                      </p:to>
                                    </p:set>
                                    <p:animEffect filter="fade" transition="in">
                                      <p:cBhvr>
                                        <p:cTn dur="1000"/>
                                        <p:tgtEl>
                                          <p:spTgt spid="38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xEl>
                                              <p:pRg end="1" st="1"/>
                                            </p:txEl>
                                          </p:spTgt>
                                        </p:tgtEl>
                                        <p:attrNameLst>
                                          <p:attrName>style.visibility</p:attrName>
                                        </p:attrNameLst>
                                      </p:cBhvr>
                                      <p:to>
                                        <p:strVal val="visible"/>
                                      </p:to>
                                    </p:set>
                                    <p:animEffect filter="fade" transition="in">
                                      <p:cBhvr>
                                        <p:cTn dur="1000"/>
                                        <p:tgtEl>
                                          <p:spTgt spid="38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xEl>
                                              <p:pRg end="2" st="2"/>
                                            </p:txEl>
                                          </p:spTgt>
                                        </p:tgtEl>
                                        <p:attrNameLst>
                                          <p:attrName>style.visibility</p:attrName>
                                        </p:attrNameLst>
                                      </p:cBhvr>
                                      <p:to>
                                        <p:strVal val="visible"/>
                                      </p:to>
                                    </p:set>
                                    <p:animEffect filter="fade" transition="in">
                                      <p:cBhvr>
                                        <p:cTn dur="1000"/>
                                        <p:tgtEl>
                                          <p:spTgt spid="38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xEl>
                                              <p:pRg end="3" st="3"/>
                                            </p:txEl>
                                          </p:spTgt>
                                        </p:tgtEl>
                                        <p:attrNameLst>
                                          <p:attrName>style.visibility</p:attrName>
                                        </p:attrNameLst>
                                      </p:cBhvr>
                                      <p:to>
                                        <p:strVal val="visible"/>
                                      </p:to>
                                    </p:set>
                                    <p:animEffect filter="fade" transition="in">
                                      <p:cBhvr>
                                        <p:cTn dur="1000"/>
                                        <p:tgtEl>
                                          <p:spTgt spid="385">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If the patient does not seem to tolerate a sustained stretch use several very slow, intermittent stretches with the muscle in a lengthened position</a:t>
            </a:r>
            <a:endParaRPr/>
          </a:p>
          <a:p>
            <a:pPr indent="-274320" lvl="0" marL="274320" rtl="0" algn="l">
              <a:spcBef>
                <a:spcPts val="480"/>
              </a:spcBef>
              <a:spcAft>
                <a:spcPts val="0"/>
              </a:spcAft>
              <a:buSzPts val="2400"/>
              <a:buChar char="*"/>
            </a:pPr>
            <a:r>
              <a:rPr lang="en-US"/>
              <a:t>If deemed appropriate, apply selected soft tissue mobilization procedures, such as fascial massage or cross fiber massage at or near the sites of adhesion during the stretching maneuver</a:t>
            </a:r>
            <a:endParaRPr/>
          </a:p>
        </p:txBody>
      </p:sp>
      <p:sp>
        <p:nvSpPr>
          <p:cNvPr id="392" name="Google Shape;392;p4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1">
                                            <p:txEl>
                                              <p:pRg end="0" st="0"/>
                                            </p:txEl>
                                          </p:spTgt>
                                        </p:tgtEl>
                                        <p:attrNameLst>
                                          <p:attrName>style.visibility</p:attrName>
                                        </p:attrNameLst>
                                      </p:cBhvr>
                                      <p:to>
                                        <p:strVal val="visible"/>
                                      </p:to>
                                    </p:set>
                                    <p:animEffect filter="fade" transition="in">
                                      <p:cBhvr>
                                        <p:cTn dur="1000"/>
                                        <p:tgtEl>
                                          <p:spTgt spid="39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1">
                                            <p:txEl>
                                              <p:pRg end="1" st="1"/>
                                            </p:txEl>
                                          </p:spTgt>
                                        </p:tgtEl>
                                        <p:attrNameLst>
                                          <p:attrName>style.visibility</p:attrName>
                                        </p:attrNameLst>
                                      </p:cBhvr>
                                      <p:to>
                                        <p:strVal val="visible"/>
                                      </p:to>
                                    </p:set>
                                    <p:animEffect filter="fade" transition="in">
                                      <p:cBhvr>
                                        <p:cTn dur="1000"/>
                                        <p:tgtEl>
                                          <p:spTgt spid="391">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t>Fascia Handout Review as a class</a:t>
            </a:r>
            <a:endParaRPr/>
          </a:p>
          <a:p>
            <a:pPr indent="-274320" lvl="0" marL="274320" rtl="0" algn="l">
              <a:spcBef>
                <a:spcPts val="408"/>
              </a:spcBef>
              <a:spcAft>
                <a:spcPts val="0"/>
              </a:spcAft>
              <a:buSzPct val="100000"/>
              <a:buChar char="*"/>
            </a:pPr>
            <a:r>
              <a:rPr lang="en-US"/>
              <a:t>Pg 85 Determinants and type of stretching exercises to the end of agonist contraction page 95</a:t>
            </a:r>
            <a:endParaRPr/>
          </a:p>
          <a:p>
            <a:pPr indent="-274320" lvl="0" marL="274320" rtl="0" algn="l">
              <a:spcBef>
                <a:spcPts val="408"/>
              </a:spcBef>
              <a:spcAft>
                <a:spcPts val="0"/>
              </a:spcAft>
              <a:buSzPct val="100000"/>
              <a:buChar char="*"/>
            </a:pPr>
            <a:r>
              <a:rPr lang="en-US"/>
              <a:t>Pg 97 procedural guidelines for application of stretching intervention to cold on page 102</a:t>
            </a:r>
            <a:endParaRPr/>
          </a:p>
          <a:p>
            <a:pPr indent="-274320" lvl="0" marL="274320" rtl="0" algn="l">
              <a:spcBef>
                <a:spcPts val="408"/>
              </a:spcBef>
              <a:spcAft>
                <a:spcPts val="0"/>
              </a:spcAft>
              <a:buSzPct val="100000"/>
              <a:buChar char="*"/>
            </a:pPr>
            <a:r>
              <a:rPr lang="en-US"/>
              <a:t>Make notes of important points</a:t>
            </a:r>
            <a:endParaRPr/>
          </a:p>
          <a:p>
            <a:pPr indent="-274320" lvl="0" marL="274320" rtl="0" algn="l">
              <a:spcBef>
                <a:spcPts val="408"/>
              </a:spcBef>
              <a:spcAft>
                <a:spcPts val="0"/>
              </a:spcAft>
              <a:buSzPct val="100000"/>
              <a:buChar char="*"/>
            </a:pPr>
            <a:r>
              <a:rPr lang="en-US"/>
              <a:t>In group of 3 go through manual stretching techniques in anatomical planes of motion. Everyone should perform each of these stretches. As a group determine and write down the correct muscles that are being stretched with each technique. All group members should perform and have each stretch performed to them</a:t>
            </a:r>
            <a:endParaRPr/>
          </a:p>
        </p:txBody>
      </p:sp>
      <p:sp>
        <p:nvSpPr>
          <p:cNvPr id="398" name="Google Shape;398;p4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Reading and assignment</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44"/>
          <p:cNvSpPr txBox="1"/>
          <p:nvPr>
            <p:ph type="title"/>
          </p:nvPr>
        </p:nvSpPr>
        <p:spPr>
          <a:xfrm>
            <a:off x="690032" y="2463560"/>
            <a:ext cx="7772400" cy="1524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Resistance Exercise for Impaired Muscle Performance</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Refers to the capacity of a muscle to do work</a:t>
            </a:r>
            <a:endParaRPr/>
          </a:p>
          <a:p>
            <a:pPr indent="-274320" lvl="0" marL="274320" rtl="0" algn="l">
              <a:spcBef>
                <a:spcPts val="480"/>
              </a:spcBef>
              <a:spcAft>
                <a:spcPts val="0"/>
              </a:spcAft>
              <a:buSzPts val="2400"/>
              <a:buChar char="*"/>
            </a:pPr>
            <a:r>
              <a:rPr lang="en-US"/>
              <a:t>Complex component of functional movement and influenced by all of the body systems</a:t>
            </a:r>
            <a:endParaRPr/>
          </a:p>
          <a:p>
            <a:pPr indent="-274320" lvl="0" marL="274320" rtl="0" algn="l">
              <a:spcBef>
                <a:spcPts val="480"/>
              </a:spcBef>
              <a:spcAft>
                <a:spcPts val="0"/>
              </a:spcAft>
              <a:buSzPts val="2400"/>
              <a:buChar char="*"/>
            </a:pPr>
            <a:r>
              <a:rPr lang="en-US"/>
              <a:t>Includes all of the morphological qualities of muscle</a:t>
            </a:r>
            <a:endParaRPr/>
          </a:p>
          <a:p>
            <a:pPr indent="-274320" lvl="0" marL="274320" rtl="0" algn="l">
              <a:spcBef>
                <a:spcPts val="480"/>
              </a:spcBef>
              <a:spcAft>
                <a:spcPts val="0"/>
              </a:spcAft>
              <a:buSzPts val="2400"/>
              <a:buChar char="*"/>
            </a:pPr>
            <a:r>
              <a:rPr lang="en-US"/>
              <a:t>Necessary for a person to carry out physical demands of everyday life in a safe and efficient manner</a:t>
            </a:r>
            <a:endParaRPr/>
          </a:p>
          <a:p>
            <a:pPr indent="-274320" lvl="0" marL="274320" rtl="0" algn="l">
              <a:spcBef>
                <a:spcPts val="480"/>
              </a:spcBef>
              <a:spcAft>
                <a:spcPts val="0"/>
              </a:spcAft>
              <a:buSzPts val="2400"/>
              <a:buChar char="*"/>
            </a:pPr>
            <a:r>
              <a:rPr lang="en-US"/>
              <a:t>Key elements of muscular performance</a:t>
            </a:r>
            <a:endParaRPr/>
          </a:p>
          <a:p>
            <a:pPr indent="-274319" lvl="1" marL="576263" rtl="0" algn="l">
              <a:spcBef>
                <a:spcPts val="440"/>
              </a:spcBef>
              <a:spcAft>
                <a:spcPts val="0"/>
              </a:spcAft>
              <a:buSzPts val="2200"/>
              <a:buChar char="*"/>
            </a:pPr>
            <a:r>
              <a:rPr lang="en-US"/>
              <a:t>Strength, Power and endurance</a:t>
            </a:r>
            <a:endParaRPr/>
          </a:p>
        </p:txBody>
      </p:sp>
      <p:sp>
        <p:nvSpPr>
          <p:cNvPr id="409" name="Google Shape;409;p4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What is muscle performance</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If any of these elements are impaired the possible results are</a:t>
            </a:r>
            <a:endParaRPr/>
          </a:p>
          <a:p>
            <a:pPr indent="-274319" lvl="1" marL="576263" rtl="0" algn="l">
              <a:spcBef>
                <a:spcPts val="440"/>
              </a:spcBef>
              <a:spcAft>
                <a:spcPts val="0"/>
              </a:spcAft>
              <a:buSzPts val="2200"/>
              <a:buChar char="*"/>
            </a:pPr>
            <a:r>
              <a:rPr lang="en-US"/>
              <a:t>Activity limitations</a:t>
            </a:r>
            <a:endParaRPr/>
          </a:p>
          <a:p>
            <a:pPr indent="-274319" lvl="1" marL="576263" rtl="0" algn="l">
              <a:spcBef>
                <a:spcPts val="440"/>
              </a:spcBef>
              <a:spcAft>
                <a:spcPts val="0"/>
              </a:spcAft>
              <a:buSzPts val="2200"/>
              <a:buChar char="*"/>
            </a:pPr>
            <a:r>
              <a:rPr lang="en-US"/>
              <a:t>Participation restriction</a:t>
            </a:r>
            <a:endParaRPr/>
          </a:p>
          <a:p>
            <a:pPr indent="-274319" lvl="1" marL="576263" rtl="0" algn="l">
              <a:spcBef>
                <a:spcPts val="440"/>
              </a:spcBef>
              <a:spcAft>
                <a:spcPts val="0"/>
              </a:spcAft>
              <a:buSzPts val="2200"/>
              <a:buChar char="*"/>
            </a:pPr>
            <a:r>
              <a:rPr lang="en-US"/>
              <a:t>Increase risk of dysfunction</a:t>
            </a:r>
            <a:endParaRPr/>
          </a:p>
        </p:txBody>
      </p:sp>
      <p:sp>
        <p:nvSpPr>
          <p:cNvPr id="415" name="Google Shape;415;p4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Strength, Power &amp; Endurance</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4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Injury</a:t>
            </a:r>
            <a:endParaRPr/>
          </a:p>
          <a:p>
            <a:pPr indent="-274320" lvl="0" marL="274320" rtl="0" algn="l">
              <a:spcBef>
                <a:spcPts val="480"/>
              </a:spcBef>
              <a:spcAft>
                <a:spcPts val="0"/>
              </a:spcAft>
              <a:buSzPts val="2400"/>
              <a:buChar char="*"/>
            </a:pPr>
            <a:r>
              <a:rPr lang="en-US"/>
              <a:t>Disease</a:t>
            </a:r>
            <a:endParaRPr/>
          </a:p>
          <a:p>
            <a:pPr indent="-274320" lvl="0" marL="274320" rtl="0" algn="l">
              <a:spcBef>
                <a:spcPts val="480"/>
              </a:spcBef>
              <a:spcAft>
                <a:spcPts val="0"/>
              </a:spcAft>
              <a:buSzPts val="2400"/>
              <a:buChar char="*"/>
            </a:pPr>
            <a:r>
              <a:rPr lang="en-US"/>
              <a:t>Immobilization</a:t>
            </a:r>
            <a:endParaRPr/>
          </a:p>
          <a:p>
            <a:pPr indent="-274320" lvl="0" marL="274320" rtl="0" algn="l">
              <a:spcBef>
                <a:spcPts val="480"/>
              </a:spcBef>
              <a:spcAft>
                <a:spcPts val="0"/>
              </a:spcAft>
              <a:buSzPts val="2400"/>
              <a:buChar char="*"/>
            </a:pPr>
            <a:r>
              <a:rPr lang="en-US"/>
              <a:t>Disuse</a:t>
            </a:r>
            <a:endParaRPr/>
          </a:p>
          <a:p>
            <a:pPr indent="-274320" lvl="0" marL="274320" rtl="0" algn="l">
              <a:spcBef>
                <a:spcPts val="480"/>
              </a:spcBef>
              <a:spcAft>
                <a:spcPts val="0"/>
              </a:spcAft>
              <a:buSzPts val="2400"/>
              <a:buChar char="*"/>
            </a:pPr>
            <a:r>
              <a:rPr lang="en-US"/>
              <a:t>Inactivity </a:t>
            </a:r>
            <a:endParaRPr/>
          </a:p>
          <a:p>
            <a:pPr indent="-274320" lvl="0" marL="274320" rtl="0" algn="l">
              <a:spcBef>
                <a:spcPts val="480"/>
              </a:spcBef>
              <a:spcAft>
                <a:spcPts val="0"/>
              </a:spcAft>
              <a:buSzPts val="2400"/>
              <a:buChar char="*"/>
            </a:pPr>
            <a:r>
              <a:rPr lang="en-US"/>
              <a:t>Muscle atrophy</a:t>
            </a:r>
            <a:endParaRPr/>
          </a:p>
        </p:txBody>
      </p:sp>
      <p:sp>
        <p:nvSpPr>
          <p:cNvPr id="421" name="Google Shape;421;p4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Factors that result in decreased Muscle Performance</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t>Any form of active exercise in which dynamic or static muscle contraction is resisted by an outside force either manual or mechanically. Also known as Resistance training</a:t>
            </a:r>
            <a:endParaRPr/>
          </a:p>
          <a:p>
            <a:pPr indent="-274320" lvl="0" marL="274320" rtl="0" algn="l">
              <a:spcBef>
                <a:spcPts val="480"/>
              </a:spcBef>
              <a:spcAft>
                <a:spcPts val="0"/>
              </a:spcAft>
              <a:buSzPts val="2400"/>
              <a:buChar char="*"/>
            </a:pPr>
            <a:r>
              <a:rPr lang="en-US"/>
              <a:t>Essential part of Rehab program and an important part of any program to improve conditioning or maintain health of physical  well being</a:t>
            </a:r>
            <a:endParaRPr/>
          </a:p>
          <a:p>
            <a:pPr indent="-274320" lvl="0" marL="274320" rtl="0" algn="l">
              <a:spcBef>
                <a:spcPts val="480"/>
              </a:spcBef>
              <a:spcAft>
                <a:spcPts val="0"/>
              </a:spcAft>
              <a:buSzPts val="2400"/>
              <a:buChar char="*"/>
            </a:pPr>
            <a:r>
              <a:rPr lang="en-US"/>
              <a:t>Strength, power or endurance can all be enhanced by some form of resistance exercise</a:t>
            </a:r>
            <a:endParaRPr/>
          </a:p>
        </p:txBody>
      </p:sp>
      <p:sp>
        <p:nvSpPr>
          <p:cNvPr id="427" name="Google Shape;427;p4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Resisted Exercise</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4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100000"/>
              <a:buChar char="*"/>
            </a:pPr>
            <a:r>
              <a:rPr lang="en-US"/>
              <a:t>Page 158 and 159</a:t>
            </a:r>
            <a:endParaRPr/>
          </a:p>
          <a:p>
            <a:pPr indent="0" lvl="0" marL="0" rtl="0" algn="l">
              <a:spcBef>
                <a:spcPts val="444"/>
              </a:spcBef>
              <a:spcAft>
                <a:spcPts val="0"/>
              </a:spcAft>
              <a:buSzPct val="100000"/>
              <a:buNone/>
            </a:pPr>
            <a:r>
              <a:rPr lang="en-US" u="sng"/>
              <a:t>Benefits</a:t>
            </a:r>
            <a:endParaRPr/>
          </a:p>
          <a:p>
            <a:pPr indent="-274320" lvl="0" marL="274320" rtl="0" algn="l">
              <a:spcBef>
                <a:spcPts val="444"/>
              </a:spcBef>
              <a:spcAft>
                <a:spcPts val="0"/>
              </a:spcAft>
              <a:buSzPct val="100000"/>
              <a:buChar char="*"/>
            </a:pPr>
            <a:r>
              <a:rPr lang="en-US"/>
              <a:t>Increase muscle strength and other connective tissues</a:t>
            </a:r>
            <a:endParaRPr/>
          </a:p>
          <a:p>
            <a:pPr indent="-274320" lvl="0" marL="274320" rtl="0" algn="l">
              <a:spcBef>
                <a:spcPts val="444"/>
              </a:spcBef>
              <a:spcAft>
                <a:spcPts val="0"/>
              </a:spcAft>
              <a:buSzPct val="100000"/>
              <a:buChar char="*"/>
            </a:pPr>
            <a:r>
              <a:rPr lang="en-US"/>
              <a:t>Enhance muscle performance</a:t>
            </a:r>
            <a:endParaRPr/>
          </a:p>
          <a:p>
            <a:pPr indent="-274320" lvl="0" marL="274320" rtl="0" algn="l">
              <a:spcBef>
                <a:spcPts val="444"/>
              </a:spcBef>
              <a:spcAft>
                <a:spcPts val="0"/>
              </a:spcAft>
              <a:buSzPct val="100000"/>
              <a:buChar char="*"/>
            </a:pPr>
            <a:r>
              <a:rPr lang="en-US"/>
              <a:t>Increase bone mineral density</a:t>
            </a:r>
            <a:endParaRPr/>
          </a:p>
          <a:p>
            <a:pPr indent="-274320" lvl="0" marL="274320" rtl="0" algn="l">
              <a:spcBef>
                <a:spcPts val="444"/>
              </a:spcBef>
              <a:spcAft>
                <a:spcPts val="0"/>
              </a:spcAft>
              <a:buSzPct val="100000"/>
              <a:buChar char="*"/>
            </a:pPr>
            <a:r>
              <a:rPr lang="en-US"/>
              <a:t>Decrease joint stress during physical activity</a:t>
            </a:r>
            <a:endParaRPr/>
          </a:p>
          <a:p>
            <a:pPr indent="-274320" lvl="0" marL="274320" rtl="0" algn="l">
              <a:spcBef>
                <a:spcPts val="444"/>
              </a:spcBef>
              <a:spcAft>
                <a:spcPts val="0"/>
              </a:spcAft>
              <a:buSzPct val="100000"/>
              <a:buChar char="*"/>
            </a:pPr>
            <a:r>
              <a:rPr lang="en-US"/>
              <a:t>Reduce risk of future soft tissue damage</a:t>
            </a:r>
            <a:endParaRPr/>
          </a:p>
          <a:p>
            <a:pPr indent="-274320" lvl="0" marL="274320" rtl="0" algn="l">
              <a:spcBef>
                <a:spcPts val="444"/>
              </a:spcBef>
              <a:spcAft>
                <a:spcPts val="0"/>
              </a:spcAft>
              <a:buSzPct val="100000"/>
              <a:buChar char="*"/>
            </a:pPr>
            <a:r>
              <a:rPr lang="en-US"/>
              <a:t>Positive changes in body composition</a:t>
            </a:r>
            <a:endParaRPr/>
          </a:p>
        </p:txBody>
      </p:sp>
      <p:sp>
        <p:nvSpPr>
          <p:cNvPr id="433" name="Google Shape;433;p4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Benefits of Resistance Exercise</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Broad term that refers to ability of contractile tissues to produce tension and a resultant force based on the demands placed of the muscle</a:t>
            </a:r>
            <a:endParaRPr/>
          </a:p>
          <a:p>
            <a:pPr indent="-274320" lvl="0" marL="274320" rtl="0" algn="l">
              <a:spcBef>
                <a:spcPts val="480"/>
              </a:spcBef>
              <a:spcAft>
                <a:spcPts val="0"/>
              </a:spcAft>
              <a:buSzPts val="2400"/>
              <a:buChar char="*"/>
            </a:pPr>
            <a:r>
              <a:rPr lang="en-US"/>
              <a:t>Insufficient muscle strength can contribute to major loss of function losses of even the  most basic activities of daily living</a:t>
            </a:r>
            <a:endParaRPr/>
          </a:p>
        </p:txBody>
      </p:sp>
      <p:sp>
        <p:nvSpPr>
          <p:cNvPr id="439" name="Google Shape;439;p5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Muscle Strength</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5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Systematic procedure of a muscle or muscle group lifting, lowering or controlling heavy loads (aka resistance) for a relatively low number of reps over a short time</a:t>
            </a:r>
            <a:endParaRPr/>
          </a:p>
        </p:txBody>
      </p:sp>
      <p:sp>
        <p:nvSpPr>
          <p:cNvPr id="445" name="Google Shape;445;p5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Strength Training</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t>To improve muscle strength &amp; rate of performance</a:t>
            </a:r>
            <a:endParaRPr/>
          </a:p>
          <a:p>
            <a:pPr indent="-274320" lvl="0" marL="274320" rtl="0" algn="l">
              <a:spcBef>
                <a:spcPts val="480"/>
              </a:spcBef>
              <a:spcAft>
                <a:spcPts val="0"/>
              </a:spcAft>
              <a:buSzPts val="2400"/>
              <a:buChar char="*"/>
            </a:pPr>
            <a:r>
              <a:rPr lang="en-US"/>
              <a:t>Increase muscle strength and other connective tissues</a:t>
            </a:r>
            <a:endParaRPr/>
          </a:p>
          <a:p>
            <a:pPr indent="-274320" lvl="0" marL="274320" rtl="0" algn="l">
              <a:spcBef>
                <a:spcPts val="480"/>
              </a:spcBef>
              <a:spcAft>
                <a:spcPts val="0"/>
              </a:spcAft>
              <a:buSzPts val="2400"/>
              <a:buChar char="*"/>
            </a:pPr>
            <a:r>
              <a:rPr lang="en-US"/>
              <a:t>Enhance muscle performance</a:t>
            </a:r>
            <a:endParaRPr/>
          </a:p>
          <a:p>
            <a:pPr indent="-274320" lvl="0" marL="274320" rtl="0" algn="l">
              <a:spcBef>
                <a:spcPts val="480"/>
              </a:spcBef>
              <a:spcAft>
                <a:spcPts val="0"/>
              </a:spcAft>
              <a:buSzPts val="2400"/>
              <a:buChar char="*"/>
            </a:pPr>
            <a:r>
              <a:rPr lang="en-US"/>
              <a:t>Increase bone mineral density</a:t>
            </a:r>
            <a:endParaRPr/>
          </a:p>
          <a:p>
            <a:pPr indent="-274320" lvl="0" marL="274320" rtl="0" algn="l">
              <a:spcBef>
                <a:spcPts val="480"/>
              </a:spcBef>
              <a:spcAft>
                <a:spcPts val="0"/>
              </a:spcAft>
              <a:buSzPts val="2400"/>
              <a:buChar char="*"/>
            </a:pPr>
            <a:r>
              <a:rPr lang="en-US"/>
              <a:t>Decrease joint stress during physical activity</a:t>
            </a:r>
            <a:endParaRPr/>
          </a:p>
          <a:p>
            <a:pPr indent="-274320" lvl="0" marL="274320" rtl="0" algn="l">
              <a:spcBef>
                <a:spcPts val="480"/>
              </a:spcBef>
              <a:spcAft>
                <a:spcPts val="0"/>
              </a:spcAft>
              <a:buSzPts val="2400"/>
              <a:buChar char="*"/>
            </a:pPr>
            <a:r>
              <a:rPr lang="en-US"/>
              <a:t>Reduce risk of future soft tissue damage</a:t>
            </a:r>
            <a:endParaRPr/>
          </a:p>
          <a:p>
            <a:pPr indent="-274320" lvl="0" marL="274320" rtl="0" algn="l">
              <a:spcBef>
                <a:spcPts val="480"/>
              </a:spcBef>
              <a:spcAft>
                <a:spcPts val="0"/>
              </a:spcAft>
              <a:buSzPts val="2400"/>
              <a:buChar char="*"/>
            </a:pPr>
            <a:r>
              <a:rPr lang="en-US"/>
              <a:t>Positive changes in body composition</a:t>
            </a:r>
            <a:endParaRPr/>
          </a:p>
        </p:txBody>
      </p:sp>
      <p:sp>
        <p:nvSpPr>
          <p:cNvPr id="451" name="Google Shape;451;p5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Uses of Strength Training</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5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Overload principle: demands on a muscle must progressively increase in order for the muscle to continue to achieve gains. </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Can be done through increasing sets, reps, weight</a:t>
            </a:r>
            <a:endParaRPr/>
          </a:p>
        </p:txBody>
      </p:sp>
      <p:sp>
        <p:nvSpPr>
          <p:cNvPr id="457" name="Google Shape;457;p5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Principles of Strengthening</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5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Specific Adaptation to Imposed Demands</a:t>
            </a:r>
            <a:endParaRPr/>
          </a:p>
          <a:p>
            <a:pPr indent="-274319" lvl="1" marL="576263" rtl="0" algn="l">
              <a:spcBef>
                <a:spcPts val="440"/>
              </a:spcBef>
              <a:spcAft>
                <a:spcPts val="0"/>
              </a:spcAft>
              <a:buSzPts val="2200"/>
              <a:buChar char="*"/>
            </a:pPr>
            <a:r>
              <a:rPr lang="en-US"/>
              <a:t>specificity is needed when designing an exercise program </a:t>
            </a:r>
            <a:endParaRPr/>
          </a:p>
          <a:p>
            <a:pPr indent="-274320" lvl="0" marL="274320" rtl="0" algn="l">
              <a:spcBef>
                <a:spcPts val="480"/>
              </a:spcBef>
              <a:spcAft>
                <a:spcPts val="0"/>
              </a:spcAft>
              <a:buSzPts val="2400"/>
              <a:buChar char="*"/>
            </a:pPr>
            <a:r>
              <a:rPr lang="en-US"/>
              <a:t>Strengthening programs should try to mimic functional needs</a:t>
            </a:r>
            <a:endParaRPr/>
          </a:p>
        </p:txBody>
      </p:sp>
      <p:sp>
        <p:nvSpPr>
          <p:cNvPr id="463" name="Google Shape;463;p5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SAID Principle</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5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Reversibility Principle </a:t>
            </a:r>
            <a:endParaRPr/>
          </a:p>
          <a:p>
            <a:pPr indent="-274319" lvl="1" marL="576263" rtl="0" algn="l">
              <a:spcBef>
                <a:spcPts val="440"/>
              </a:spcBef>
              <a:spcAft>
                <a:spcPts val="0"/>
              </a:spcAft>
              <a:buSzPts val="2200"/>
              <a:buChar char="*"/>
            </a:pPr>
            <a:r>
              <a:rPr lang="en-US"/>
              <a:t>If you don’t use it you loose it!</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Increases or gains in strength and endurance will diminish unless they are maintained</a:t>
            </a:r>
            <a:endParaRPr/>
          </a:p>
        </p:txBody>
      </p:sp>
      <p:sp>
        <p:nvSpPr>
          <p:cNvPr id="469" name="Google Shape;469;p5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Reversibility Principle</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5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Energy stores and blood supply</a:t>
            </a:r>
            <a:endParaRPr/>
          </a:p>
          <a:p>
            <a:pPr indent="-274320" lvl="0" marL="274320" rtl="0" algn="l">
              <a:spcBef>
                <a:spcPts val="480"/>
              </a:spcBef>
              <a:spcAft>
                <a:spcPts val="0"/>
              </a:spcAft>
              <a:buSzPts val="2400"/>
              <a:buChar char="*"/>
            </a:pPr>
            <a:r>
              <a:rPr lang="en-US"/>
              <a:t>Fatigue (muscle or cardiopulmonary)</a:t>
            </a:r>
            <a:endParaRPr/>
          </a:p>
          <a:p>
            <a:pPr indent="-274320" lvl="0" marL="274320" rtl="0" algn="l">
              <a:spcBef>
                <a:spcPts val="480"/>
              </a:spcBef>
              <a:spcAft>
                <a:spcPts val="0"/>
              </a:spcAft>
              <a:buSzPts val="2400"/>
              <a:buChar char="*"/>
            </a:pPr>
            <a:r>
              <a:rPr lang="en-US"/>
              <a:t>Recovery from exercise</a:t>
            </a:r>
            <a:endParaRPr/>
          </a:p>
          <a:p>
            <a:pPr indent="-274320" lvl="0" marL="274320" rtl="0" algn="l">
              <a:spcBef>
                <a:spcPts val="480"/>
              </a:spcBef>
              <a:spcAft>
                <a:spcPts val="0"/>
              </a:spcAft>
              <a:buSzPts val="2400"/>
              <a:buChar char="*"/>
            </a:pPr>
            <a:r>
              <a:rPr lang="en-US"/>
              <a:t>Age</a:t>
            </a:r>
            <a:endParaRPr/>
          </a:p>
          <a:p>
            <a:pPr indent="-274320" lvl="0" marL="274320" rtl="0" algn="l">
              <a:spcBef>
                <a:spcPts val="480"/>
              </a:spcBef>
              <a:spcAft>
                <a:spcPts val="0"/>
              </a:spcAft>
              <a:buSzPts val="2400"/>
              <a:buChar char="*"/>
            </a:pPr>
            <a:r>
              <a:rPr lang="en-US"/>
              <a:t>Psychological / cognitive factors</a:t>
            </a:r>
            <a:endParaRPr/>
          </a:p>
        </p:txBody>
      </p:sp>
      <p:sp>
        <p:nvSpPr>
          <p:cNvPr id="475" name="Google Shape;475;p5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Factors That affect Strengthening</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5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Alignment</a:t>
            </a:r>
            <a:endParaRPr/>
          </a:p>
          <a:p>
            <a:pPr indent="-274319" lvl="1" marL="576263" rtl="0" algn="l">
              <a:spcBef>
                <a:spcPts val="440"/>
              </a:spcBef>
              <a:spcAft>
                <a:spcPts val="0"/>
              </a:spcAft>
              <a:buSzPts val="2200"/>
              <a:buChar char="*"/>
            </a:pPr>
            <a:r>
              <a:rPr lang="en-US"/>
              <a:t>Proper body position for the muscles being strengthened</a:t>
            </a:r>
            <a:endParaRPr/>
          </a:p>
          <a:p>
            <a:pPr indent="-274320" lvl="0" marL="274320" rtl="0" algn="l">
              <a:spcBef>
                <a:spcPts val="480"/>
              </a:spcBef>
              <a:spcAft>
                <a:spcPts val="0"/>
              </a:spcAft>
              <a:buSzPts val="2400"/>
              <a:buChar char="*"/>
            </a:pPr>
            <a:r>
              <a:rPr lang="en-US"/>
              <a:t>Stabilization</a:t>
            </a:r>
            <a:endParaRPr/>
          </a:p>
          <a:p>
            <a:pPr indent="-274319" lvl="1" marL="576263" rtl="0" algn="l">
              <a:spcBef>
                <a:spcPts val="440"/>
              </a:spcBef>
              <a:spcAft>
                <a:spcPts val="0"/>
              </a:spcAft>
              <a:buSzPts val="2200"/>
              <a:buChar char="*"/>
            </a:pPr>
            <a:r>
              <a:rPr lang="en-US"/>
              <a:t>Stabilizing the proximal or distal attachment site of the muscle. </a:t>
            </a:r>
            <a:endParaRPr/>
          </a:p>
          <a:p>
            <a:pPr indent="-274320" lvl="0" marL="274320" rtl="0" algn="l">
              <a:spcBef>
                <a:spcPts val="480"/>
              </a:spcBef>
              <a:spcAft>
                <a:spcPts val="0"/>
              </a:spcAft>
              <a:buSzPts val="2400"/>
              <a:buChar char="*"/>
            </a:pPr>
            <a:r>
              <a:rPr lang="en-US"/>
              <a:t>Intensity </a:t>
            </a:r>
            <a:endParaRPr/>
          </a:p>
          <a:p>
            <a:pPr indent="-274319" lvl="1" marL="576263" rtl="0" algn="l">
              <a:spcBef>
                <a:spcPts val="440"/>
              </a:spcBef>
              <a:spcAft>
                <a:spcPts val="0"/>
              </a:spcAft>
              <a:buSzPts val="2200"/>
              <a:buChar char="*"/>
            </a:pPr>
            <a:r>
              <a:rPr lang="en-US"/>
              <a:t>The amount of load placed on a muscle. </a:t>
            </a:r>
            <a:endParaRPr/>
          </a:p>
        </p:txBody>
      </p:sp>
      <p:sp>
        <p:nvSpPr>
          <p:cNvPr id="481" name="Google Shape;481;p5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Considerations in Strengthening</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5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Volume</a:t>
            </a:r>
            <a:endParaRPr/>
          </a:p>
          <a:p>
            <a:pPr indent="-274319" lvl="1" marL="576263" rtl="0" algn="l">
              <a:spcBef>
                <a:spcPts val="440"/>
              </a:spcBef>
              <a:spcAft>
                <a:spcPts val="0"/>
              </a:spcAft>
              <a:buSzPts val="2200"/>
              <a:buChar char="*"/>
            </a:pPr>
            <a:r>
              <a:rPr lang="en-US"/>
              <a:t>The number of sets / reps in a session</a:t>
            </a:r>
            <a:endParaRPr/>
          </a:p>
          <a:p>
            <a:pPr indent="-274320" lvl="0" marL="274320" rtl="0" algn="l">
              <a:spcBef>
                <a:spcPts val="480"/>
              </a:spcBef>
              <a:spcAft>
                <a:spcPts val="0"/>
              </a:spcAft>
              <a:buSzPts val="2400"/>
              <a:buChar char="*"/>
            </a:pPr>
            <a:r>
              <a:rPr lang="en-US"/>
              <a:t>Exercise order</a:t>
            </a:r>
            <a:endParaRPr/>
          </a:p>
          <a:p>
            <a:pPr indent="-274319" lvl="1" marL="576263" rtl="0" algn="l">
              <a:spcBef>
                <a:spcPts val="440"/>
              </a:spcBef>
              <a:spcAft>
                <a:spcPts val="0"/>
              </a:spcAft>
              <a:buSzPts val="2200"/>
              <a:buChar char="*"/>
            </a:pPr>
            <a:r>
              <a:rPr lang="en-US"/>
              <a:t>The sequence that muscle groups are exercised </a:t>
            </a:r>
            <a:endParaRPr/>
          </a:p>
          <a:p>
            <a:pPr indent="-274320" lvl="0" marL="274320" rtl="0" algn="l">
              <a:spcBef>
                <a:spcPts val="480"/>
              </a:spcBef>
              <a:spcAft>
                <a:spcPts val="0"/>
              </a:spcAft>
              <a:buSzPts val="2400"/>
              <a:buChar char="*"/>
            </a:pPr>
            <a:r>
              <a:rPr lang="en-US"/>
              <a:t>Frequency</a:t>
            </a:r>
            <a:endParaRPr/>
          </a:p>
          <a:p>
            <a:pPr indent="-274319" lvl="1" marL="576263" rtl="0" algn="l">
              <a:spcBef>
                <a:spcPts val="440"/>
              </a:spcBef>
              <a:spcAft>
                <a:spcPts val="0"/>
              </a:spcAft>
              <a:buSzPts val="2200"/>
              <a:buChar char="*"/>
            </a:pPr>
            <a:r>
              <a:rPr lang="en-US"/>
              <a:t>The number of exercise sessions per week / day</a:t>
            </a:r>
            <a:endParaRPr/>
          </a:p>
          <a:p>
            <a:pPr indent="-274320" lvl="0" marL="274320" rtl="0" algn="l">
              <a:spcBef>
                <a:spcPts val="480"/>
              </a:spcBef>
              <a:spcAft>
                <a:spcPts val="0"/>
              </a:spcAft>
              <a:buSzPts val="2400"/>
              <a:buChar char="*"/>
            </a:pPr>
            <a:r>
              <a:rPr lang="en-US"/>
              <a:t>Rest interval</a:t>
            </a:r>
            <a:endParaRPr/>
          </a:p>
          <a:p>
            <a:pPr indent="-274319" lvl="1" marL="576263" rtl="0" algn="l">
              <a:spcBef>
                <a:spcPts val="440"/>
              </a:spcBef>
              <a:spcAft>
                <a:spcPts val="0"/>
              </a:spcAft>
              <a:buSzPts val="2200"/>
              <a:buChar char="*"/>
            </a:pPr>
            <a:r>
              <a:rPr lang="en-US"/>
              <a:t>The time between sets and sessions of exercise</a:t>
            </a:r>
            <a:endParaRPr/>
          </a:p>
        </p:txBody>
      </p:sp>
      <p:sp>
        <p:nvSpPr>
          <p:cNvPr id="487" name="Google Shape;487;p5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5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Duration</a:t>
            </a:r>
            <a:endParaRPr/>
          </a:p>
          <a:p>
            <a:pPr indent="-274319" lvl="1" marL="576263" rtl="0" algn="l">
              <a:spcBef>
                <a:spcPts val="440"/>
              </a:spcBef>
              <a:spcAft>
                <a:spcPts val="0"/>
              </a:spcAft>
              <a:buSzPts val="2200"/>
              <a:buChar char="*"/>
            </a:pPr>
            <a:r>
              <a:rPr lang="en-US"/>
              <a:t>Total time frame of a resistance training program</a:t>
            </a:r>
            <a:endParaRPr/>
          </a:p>
          <a:p>
            <a:pPr indent="-274320" lvl="0" marL="274320" rtl="0" algn="l">
              <a:spcBef>
                <a:spcPts val="480"/>
              </a:spcBef>
              <a:spcAft>
                <a:spcPts val="0"/>
              </a:spcAft>
              <a:buSzPts val="2400"/>
              <a:buChar char="*"/>
            </a:pPr>
            <a:r>
              <a:rPr lang="en-US"/>
              <a:t>Mode of exercise</a:t>
            </a:r>
            <a:endParaRPr/>
          </a:p>
          <a:p>
            <a:pPr indent="-274319" lvl="1" marL="576263" rtl="0" algn="l">
              <a:spcBef>
                <a:spcPts val="440"/>
              </a:spcBef>
              <a:spcAft>
                <a:spcPts val="0"/>
              </a:spcAft>
              <a:buSzPts val="2200"/>
              <a:buChar char="*"/>
            </a:pPr>
            <a:r>
              <a:rPr lang="en-US"/>
              <a:t>Type of muscle contraction, client position, type of resistance</a:t>
            </a:r>
            <a:endParaRPr/>
          </a:p>
          <a:p>
            <a:pPr indent="-274320" lvl="0" marL="274320" rtl="0" algn="l">
              <a:spcBef>
                <a:spcPts val="480"/>
              </a:spcBef>
              <a:spcAft>
                <a:spcPts val="0"/>
              </a:spcAft>
              <a:buSzPts val="2400"/>
              <a:buChar char="*"/>
            </a:pPr>
            <a:r>
              <a:rPr lang="en-US"/>
              <a:t>Velocity </a:t>
            </a:r>
            <a:endParaRPr/>
          </a:p>
          <a:p>
            <a:pPr indent="-274319" lvl="1" marL="576263" rtl="0" algn="l">
              <a:spcBef>
                <a:spcPts val="440"/>
              </a:spcBef>
              <a:spcAft>
                <a:spcPts val="0"/>
              </a:spcAft>
              <a:buSzPts val="2200"/>
              <a:buChar char="*"/>
            </a:pPr>
            <a:r>
              <a:rPr lang="en-US"/>
              <a:t>of the exercise</a:t>
            </a:r>
            <a:endParaRPr/>
          </a:p>
        </p:txBody>
      </p:sp>
      <p:sp>
        <p:nvSpPr>
          <p:cNvPr id="493" name="Google Shape;493;p5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6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Based on your examination determine the type of exercise that is appropriate by evaluating:</a:t>
            </a:r>
            <a:endParaRPr/>
          </a:p>
          <a:p>
            <a:pPr indent="-274319" lvl="1" marL="576263" rtl="0" algn="l">
              <a:spcBef>
                <a:spcPts val="440"/>
              </a:spcBef>
              <a:spcAft>
                <a:spcPts val="0"/>
              </a:spcAft>
              <a:buSzPts val="2200"/>
              <a:buChar char="*"/>
            </a:pPr>
            <a:r>
              <a:rPr lang="en-US"/>
              <a:t>What is the extent of the deficit</a:t>
            </a:r>
            <a:endParaRPr/>
          </a:p>
          <a:p>
            <a:pPr indent="-274319" lvl="1" marL="576263" rtl="0" algn="l">
              <a:spcBef>
                <a:spcPts val="440"/>
              </a:spcBef>
              <a:spcAft>
                <a:spcPts val="0"/>
              </a:spcAft>
              <a:buSzPts val="2200"/>
              <a:buChar char="*"/>
            </a:pPr>
            <a:r>
              <a:rPr lang="en-US"/>
              <a:t>Are there any underlying pathologies</a:t>
            </a:r>
            <a:endParaRPr/>
          </a:p>
          <a:p>
            <a:pPr indent="-274319" lvl="1" marL="576263" rtl="0" algn="l">
              <a:spcBef>
                <a:spcPts val="440"/>
              </a:spcBef>
              <a:spcAft>
                <a:spcPts val="0"/>
              </a:spcAft>
              <a:buSzPts val="2200"/>
              <a:buChar char="*"/>
            </a:pPr>
            <a:r>
              <a:rPr lang="en-US"/>
              <a:t>What are the goals</a:t>
            </a:r>
            <a:endParaRPr/>
          </a:p>
          <a:p>
            <a:pPr indent="-274319" lvl="1" marL="576263" rtl="0" algn="l">
              <a:spcBef>
                <a:spcPts val="440"/>
              </a:spcBef>
              <a:spcAft>
                <a:spcPts val="0"/>
              </a:spcAft>
              <a:buSzPts val="2200"/>
              <a:buChar char="*"/>
            </a:pPr>
            <a:r>
              <a:rPr lang="en-US"/>
              <a:t>Are there any contraindications</a:t>
            </a:r>
            <a:endParaRPr/>
          </a:p>
          <a:p>
            <a:pPr indent="-274319" lvl="1" marL="576263" rtl="0" algn="l">
              <a:spcBef>
                <a:spcPts val="440"/>
              </a:spcBef>
              <a:spcAft>
                <a:spcPts val="0"/>
              </a:spcAft>
              <a:buSzPts val="2200"/>
              <a:buChar char="*"/>
            </a:pPr>
            <a:r>
              <a:rPr lang="en-US"/>
              <a:t>Can they perform the exercise safely</a:t>
            </a:r>
            <a:endParaRPr/>
          </a:p>
        </p:txBody>
      </p:sp>
      <p:sp>
        <p:nvSpPr>
          <p:cNvPr id="499" name="Google Shape;499;p6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Types of Resistance Training</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6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Manual resistance exercises: These are resistance exercises where the therapist provides the resistance\</a:t>
            </a:r>
            <a:endParaRPr/>
          </a:p>
          <a:p>
            <a:pPr indent="-274320" lvl="0" marL="274320" rtl="0" algn="l">
              <a:spcBef>
                <a:spcPts val="480"/>
              </a:spcBef>
              <a:spcAft>
                <a:spcPts val="0"/>
              </a:spcAft>
              <a:buSzPts val="2400"/>
              <a:buChar char="*"/>
            </a:pPr>
            <a:r>
              <a:rPr lang="en-US"/>
              <a:t>Used at the beginning of rehab, when the muscle is weak and can only overcome a minimal force</a:t>
            </a:r>
            <a:endParaRPr/>
          </a:p>
          <a:p>
            <a:pPr indent="-274319" lvl="1" marL="576263" rtl="0" algn="l">
              <a:spcBef>
                <a:spcPts val="440"/>
              </a:spcBef>
              <a:spcAft>
                <a:spcPts val="0"/>
              </a:spcAft>
              <a:buSzPts val="2200"/>
              <a:buChar char="*"/>
            </a:pPr>
            <a:r>
              <a:rPr lang="en-US"/>
              <a:t>What are other manual  Resistance exercises?</a:t>
            </a:r>
            <a:endParaRPr/>
          </a:p>
        </p:txBody>
      </p:sp>
      <p:sp>
        <p:nvSpPr>
          <p:cNvPr id="505" name="Google Shape;505;p6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6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Isometric exercises: muscle contraction with no associated movement </a:t>
            </a:r>
            <a:endParaRPr/>
          </a:p>
          <a:p>
            <a:pPr indent="-274320" lvl="0" marL="274320" rtl="0" algn="l">
              <a:spcBef>
                <a:spcPts val="480"/>
              </a:spcBef>
              <a:spcAft>
                <a:spcPts val="0"/>
              </a:spcAft>
              <a:buSzPts val="2400"/>
              <a:buChar char="*"/>
            </a:pPr>
            <a:r>
              <a:rPr lang="en-US"/>
              <a:t>Used when needed functionally for a specific activity like holding a grocery bag</a:t>
            </a:r>
            <a:endParaRPr/>
          </a:p>
          <a:p>
            <a:pPr indent="-274320" lvl="0" marL="274320" rtl="0" algn="l">
              <a:spcBef>
                <a:spcPts val="480"/>
              </a:spcBef>
              <a:spcAft>
                <a:spcPts val="0"/>
              </a:spcAft>
              <a:buSzPts val="2400"/>
              <a:buChar char="*"/>
            </a:pPr>
            <a:r>
              <a:rPr lang="en-US"/>
              <a:t>What are other isometric Exercises?</a:t>
            </a:r>
            <a:endParaRPr/>
          </a:p>
        </p:txBody>
      </p:sp>
      <p:sp>
        <p:nvSpPr>
          <p:cNvPr id="511" name="Google Shape;511;p6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6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Muscle setting exercises:  low intensity isometric exercise that is used in the acute stage to decrease muscle pain, promote relaxation and increase circulation</a:t>
            </a:r>
            <a:endParaRPr/>
          </a:p>
          <a:p>
            <a:pPr indent="-274320" lvl="0" marL="274320" rtl="0" algn="l">
              <a:spcBef>
                <a:spcPts val="480"/>
              </a:spcBef>
              <a:spcAft>
                <a:spcPts val="0"/>
              </a:spcAft>
              <a:buSzPts val="2400"/>
              <a:buChar char="*"/>
            </a:pPr>
            <a:r>
              <a:rPr lang="en-US"/>
              <a:t>Muscle setting exercises DO NOT increase strength but the delay muscle atrophy and maintain mobility between muscle fibers</a:t>
            </a:r>
            <a:endParaRPr/>
          </a:p>
        </p:txBody>
      </p:sp>
      <p:sp>
        <p:nvSpPr>
          <p:cNvPr id="517" name="Google Shape;517;p6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6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Stabilization exercises: an isometric exercise that uses less than maximal force over a sustained period of time. Used to increase postural or joint stability</a:t>
            </a:r>
            <a:endParaRPr/>
          </a:p>
          <a:p>
            <a:pPr indent="-274320" lvl="0" marL="274320" rtl="0" algn="l">
              <a:spcBef>
                <a:spcPts val="480"/>
              </a:spcBef>
              <a:spcAft>
                <a:spcPts val="0"/>
              </a:spcAft>
              <a:buSzPts val="2400"/>
              <a:buChar char="*"/>
            </a:pPr>
            <a:r>
              <a:rPr lang="en-US"/>
              <a:t>Example: scapular stabilization</a:t>
            </a:r>
            <a:endParaRPr/>
          </a:p>
        </p:txBody>
      </p:sp>
      <p:sp>
        <p:nvSpPr>
          <p:cNvPr id="523" name="Google Shape;523;p6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6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Use 60% of the max force of the muscle contraction to increase strength</a:t>
            </a:r>
            <a:endParaRPr/>
          </a:p>
          <a:p>
            <a:pPr indent="-274320" lvl="0" marL="274320" rtl="0" algn="l">
              <a:spcBef>
                <a:spcPts val="480"/>
              </a:spcBef>
              <a:spcAft>
                <a:spcPts val="0"/>
              </a:spcAft>
              <a:buSzPts val="2400"/>
              <a:buChar char="*"/>
            </a:pPr>
            <a:r>
              <a:rPr lang="en-US"/>
              <a:t>Hold for 6-10 sec</a:t>
            </a:r>
            <a:endParaRPr/>
          </a:p>
          <a:p>
            <a:pPr indent="-274320" lvl="0" marL="274320" rtl="0" algn="l">
              <a:spcBef>
                <a:spcPts val="480"/>
              </a:spcBef>
              <a:spcAft>
                <a:spcPts val="0"/>
              </a:spcAft>
              <a:buSzPts val="2400"/>
              <a:buChar char="*"/>
            </a:pPr>
            <a:r>
              <a:rPr lang="en-US"/>
              <a:t>Repeat contraction </a:t>
            </a:r>
            <a:endParaRPr/>
          </a:p>
          <a:p>
            <a:pPr indent="-274320" lvl="0" marL="274320" rtl="0" algn="l">
              <a:spcBef>
                <a:spcPts val="480"/>
              </a:spcBef>
              <a:spcAft>
                <a:spcPts val="0"/>
              </a:spcAft>
              <a:buSzPts val="2400"/>
              <a:buChar char="*"/>
            </a:pPr>
            <a:r>
              <a:rPr lang="en-US"/>
              <a:t>Adjust angle of contraction</a:t>
            </a:r>
            <a:endParaRPr/>
          </a:p>
          <a:p>
            <a:pPr indent="-274320" lvl="0" marL="274320" rtl="0" algn="l">
              <a:spcBef>
                <a:spcPts val="480"/>
              </a:spcBef>
              <a:spcAft>
                <a:spcPts val="0"/>
              </a:spcAft>
              <a:buSzPts val="2400"/>
              <a:buChar char="*"/>
            </a:pPr>
            <a:r>
              <a:rPr lang="en-US"/>
              <a:t>Can be performed with or without equipment, example?</a:t>
            </a:r>
            <a:endParaRPr/>
          </a:p>
        </p:txBody>
      </p:sp>
      <p:sp>
        <p:nvSpPr>
          <p:cNvPr id="529" name="Google Shape;529;p6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Effects of Isometric Training</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6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People will often hold their breath during isometric exercises this can create a valsalva  maneuver causing a rapid increase in blood pressure</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High intensity isometrics may be contraindicated for patients with a history of cardiac or vascular disorders.</a:t>
            </a:r>
            <a:endParaRPr/>
          </a:p>
        </p:txBody>
      </p:sp>
      <p:sp>
        <p:nvSpPr>
          <p:cNvPr id="535" name="Google Shape;535;p6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Precautions and Contraindications</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6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concentric and eccentric</a:t>
            </a:r>
            <a:endParaRPr/>
          </a:p>
          <a:p>
            <a:pPr indent="-274319" lvl="1" marL="576263" rtl="0" algn="l">
              <a:spcBef>
                <a:spcPts val="440"/>
              </a:spcBef>
              <a:spcAft>
                <a:spcPts val="0"/>
              </a:spcAft>
              <a:buSzPts val="2200"/>
              <a:buChar char="*"/>
            </a:pPr>
            <a:r>
              <a:rPr lang="en-US"/>
              <a:t>Dynamic exercises cause joint movement</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Concentric exercise?</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Eccentric exercise?</a:t>
            </a:r>
            <a:endParaRPr/>
          </a:p>
        </p:txBody>
      </p:sp>
      <p:sp>
        <p:nvSpPr>
          <p:cNvPr id="541" name="Google Shape;541;p6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Dynamic Exercise</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6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Concentric contractions are used to accelerate body segments</a:t>
            </a:r>
            <a:endParaRPr/>
          </a:p>
          <a:p>
            <a:pPr indent="-274320" lvl="0" marL="274320" rtl="0" algn="l">
              <a:spcBef>
                <a:spcPts val="480"/>
              </a:spcBef>
              <a:spcAft>
                <a:spcPts val="0"/>
              </a:spcAft>
              <a:buSzPts val="2400"/>
              <a:buChar char="*"/>
            </a:pPr>
            <a:r>
              <a:rPr lang="en-US"/>
              <a:t>Eccentric contractions are used to decelerate body segments and as shock absorption during high impact</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Eccentric exercise is essential to rehab and sport specific training</a:t>
            </a:r>
            <a:endParaRPr/>
          </a:p>
        </p:txBody>
      </p:sp>
      <p:sp>
        <p:nvSpPr>
          <p:cNvPr id="547" name="Google Shape;547;p6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6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Resistance can be applied in various ways:</a:t>
            </a:r>
            <a:endParaRPr/>
          </a:p>
          <a:p>
            <a:pPr indent="-274320" lvl="0" marL="274320" rtl="0" algn="l">
              <a:spcBef>
                <a:spcPts val="480"/>
              </a:spcBef>
              <a:spcAft>
                <a:spcPts val="0"/>
              </a:spcAft>
              <a:buSzPts val="2400"/>
              <a:buChar char="*"/>
            </a:pPr>
            <a:r>
              <a:rPr lang="en-US"/>
              <a:t>Constant resistance ex: _____________</a:t>
            </a:r>
            <a:endParaRPr/>
          </a:p>
          <a:p>
            <a:pPr indent="-274320" lvl="0" marL="274320" rtl="0" algn="l">
              <a:spcBef>
                <a:spcPts val="480"/>
              </a:spcBef>
              <a:spcAft>
                <a:spcPts val="0"/>
              </a:spcAft>
              <a:buSzPts val="2400"/>
              <a:buChar char="*"/>
            </a:pPr>
            <a:r>
              <a:rPr lang="en-US"/>
              <a:t>A weight machine that provides variable resistance </a:t>
            </a:r>
            <a:endParaRPr/>
          </a:p>
          <a:p>
            <a:pPr indent="-274320" lvl="0" marL="274320" rtl="0" algn="l">
              <a:spcBef>
                <a:spcPts val="480"/>
              </a:spcBef>
              <a:spcAft>
                <a:spcPts val="0"/>
              </a:spcAft>
              <a:buSzPts val="2400"/>
              <a:buChar char="*"/>
            </a:pPr>
            <a:r>
              <a:rPr lang="en-US"/>
              <a:t>An isokinetic device that controls the velocity of movement</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Precaution – there is greater stress on the cardiovascular system with eccentric exercises </a:t>
            </a:r>
            <a:endParaRPr/>
          </a:p>
        </p:txBody>
      </p:sp>
      <p:sp>
        <p:nvSpPr>
          <p:cNvPr id="553" name="Google Shape;553;p6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Adding Resistance</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7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Open chain – Where the distal segment is free to move in space. Example?</a:t>
            </a:r>
            <a:endParaRPr/>
          </a:p>
          <a:p>
            <a:pPr indent="-274320" lvl="0" marL="274320" rtl="0" algn="l">
              <a:spcBef>
                <a:spcPts val="480"/>
              </a:spcBef>
              <a:spcAft>
                <a:spcPts val="0"/>
              </a:spcAft>
              <a:buSzPts val="2400"/>
              <a:buChar char="*"/>
            </a:pPr>
            <a:r>
              <a:rPr lang="en-US"/>
              <a:t>Closed chain -  Where to distal segment is fixed and the body moves. Example</a:t>
            </a:r>
            <a:endParaRPr/>
          </a:p>
          <a:p>
            <a:pPr indent="-274320" lvl="0" marL="274320" rtl="0" algn="l">
              <a:spcBef>
                <a:spcPts val="480"/>
              </a:spcBef>
              <a:spcAft>
                <a:spcPts val="0"/>
              </a:spcAft>
              <a:buSzPts val="2400"/>
              <a:buChar char="*"/>
            </a:pPr>
            <a:r>
              <a:rPr lang="en-US"/>
              <a:t>Both are beneficial in a rehab program and both should be incorporated based on client ability and need</a:t>
            </a:r>
            <a:endParaRPr/>
          </a:p>
          <a:p>
            <a:pPr indent="-274320" lvl="0" marL="274320" rtl="0" algn="l">
              <a:spcBef>
                <a:spcPts val="480"/>
              </a:spcBef>
              <a:spcAft>
                <a:spcPts val="0"/>
              </a:spcAft>
              <a:buSzPts val="2400"/>
              <a:buChar char="*"/>
            </a:pPr>
            <a:r>
              <a:rPr lang="en-US"/>
              <a:t>Table 6.8</a:t>
            </a:r>
            <a:endParaRPr/>
          </a:p>
        </p:txBody>
      </p:sp>
      <p:sp>
        <p:nvSpPr>
          <p:cNvPr id="559" name="Google Shape;559;p7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Open/Closed Chain Excercises</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7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t>Open chain is typically performed in non weight bearing and can be the only option for early rehab</a:t>
            </a:r>
            <a:endParaRPr/>
          </a:p>
          <a:p>
            <a:pPr indent="-274320" lvl="0" marL="274320" rtl="0" algn="l">
              <a:spcBef>
                <a:spcPts val="444"/>
              </a:spcBef>
              <a:spcAft>
                <a:spcPts val="0"/>
              </a:spcAft>
              <a:buSzPct val="100000"/>
              <a:buChar char="*"/>
            </a:pPr>
            <a:r>
              <a:rPr lang="en-US"/>
              <a:t>Progression of closed chain exercises:</a:t>
            </a:r>
            <a:endParaRPr/>
          </a:p>
          <a:p>
            <a:pPr indent="-274320" lvl="0" marL="274320" rtl="0" algn="l">
              <a:spcBef>
                <a:spcPts val="444"/>
              </a:spcBef>
              <a:spcAft>
                <a:spcPts val="0"/>
              </a:spcAft>
              <a:buSzPct val="100000"/>
              <a:buChar char="*"/>
            </a:pPr>
            <a:r>
              <a:rPr lang="en-US"/>
              <a:t>Partial to full weight bearing</a:t>
            </a:r>
            <a:endParaRPr/>
          </a:p>
          <a:p>
            <a:pPr indent="-274320" lvl="0" marL="274320" rtl="0" algn="l">
              <a:spcBef>
                <a:spcPts val="444"/>
              </a:spcBef>
              <a:spcAft>
                <a:spcPts val="0"/>
              </a:spcAft>
              <a:buSzPct val="100000"/>
              <a:buChar char="*"/>
            </a:pPr>
            <a:r>
              <a:rPr lang="en-US"/>
              <a:t>Wide to narrow base of support</a:t>
            </a:r>
            <a:endParaRPr/>
          </a:p>
          <a:p>
            <a:pPr indent="-274320" lvl="0" marL="274320" rtl="0" algn="l">
              <a:spcBef>
                <a:spcPts val="444"/>
              </a:spcBef>
              <a:spcAft>
                <a:spcPts val="0"/>
              </a:spcAft>
              <a:buSzPct val="100000"/>
              <a:buChar char="*"/>
            </a:pPr>
            <a:r>
              <a:rPr lang="en-US"/>
              <a:t>Stable  to unstable surface</a:t>
            </a:r>
            <a:endParaRPr/>
          </a:p>
          <a:p>
            <a:pPr indent="-274320" lvl="0" marL="274320" rtl="0" algn="l">
              <a:spcBef>
                <a:spcPts val="444"/>
              </a:spcBef>
              <a:spcAft>
                <a:spcPts val="0"/>
              </a:spcAft>
              <a:buSzPct val="100000"/>
              <a:buChar char="*"/>
            </a:pPr>
            <a:r>
              <a:rPr lang="en-US"/>
              <a:t>External support to no support</a:t>
            </a:r>
            <a:endParaRPr/>
          </a:p>
          <a:p>
            <a:pPr indent="-274320" lvl="0" marL="274320" rtl="0" algn="l">
              <a:spcBef>
                <a:spcPts val="444"/>
              </a:spcBef>
              <a:spcAft>
                <a:spcPts val="0"/>
              </a:spcAft>
              <a:buSzPct val="100000"/>
              <a:buChar char="*"/>
            </a:pPr>
            <a:r>
              <a:rPr lang="en-US"/>
              <a:t>Small limb range to larger limb range</a:t>
            </a:r>
            <a:endParaRPr/>
          </a:p>
          <a:p>
            <a:pPr indent="-274320" lvl="0" marL="274320" rtl="0" algn="l">
              <a:spcBef>
                <a:spcPts val="444"/>
              </a:spcBef>
              <a:spcAft>
                <a:spcPts val="0"/>
              </a:spcAft>
              <a:buSzPct val="100000"/>
              <a:buChar char="*"/>
            </a:pPr>
            <a:r>
              <a:rPr lang="en-US"/>
              <a:t>Uniplanar to multiplanar</a:t>
            </a:r>
            <a:endParaRPr/>
          </a:p>
          <a:p>
            <a:pPr indent="-274320" lvl="0" marL="274320" rtl="0" algn="l">
              <a:spcBef>
                <a:spcPts val="444"/>
              </a:spcBef>
              <a:spcAft>
                <a:spcPts val="0"/>
              </a:spcAft>
              <a:buSzPct val="100000"/>
              <a:buChar char="*"/>
            </a:pPr>
            <a:r>
              <a:rPr lang="en-US"/>
              <a:t>Slow to fast</a:t>
            </a:r>
            <a:endParaRPr/>
          </a:p>
        </p:txBody>
      </p:sp>
      <p:sp>
        <p:nvSpPr>
          <p:cNvPr id="565" name="Google Shape;565;p7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Implementation of Open and Closed Exercises</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7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Before you prescribe any form of resistance training:</a:t>
            </a:r>
            <a:endParaRPr/>
          </a:p>
          <a:p>
            <a:pPr indent="-274319" lvl="1" marL="576263" rtl="0" algn="l">
              <a:spcBef>
                <a:spcPts val="440"/>
              </a:spcBef>
              <a:spcAft>
                <a:spcPts val="0"/>
              </a:spcAft>
              <a:buSzPts val="2200"/>
              <a:buChar char="*"/>
            </a:pPr>
            <a:r>
              <a:rPr lang="en-US"/>
              <a:t>Take health history and assessment</a:t>
            </a:r>
            <a:endParaRPr/>
          </a:p>
          <a:p>
            <a:pPr indent="-274319" lvl="1" marL="576263" rtl="0" algn="l">
              <a:spcBef>
                <a:spcPts val="440"/>
              </a:spcBef>
              <a:spcAft>
                <a:spcPts val="0"/>
              </a:spcAft>
              <a:buSzPts val="2200"/>
              <a:buChar char="*"/>
            </a:pPr>
            <a:r>
              <a:rPr lang="en-US"/>
              <a:t>Determine baselines of ROM, strength  and general ability to function </a:t>
            </a:r>
            <a:endParaRPr/>
          </a:p>
          <a:p>
            <a:pPr indent="-274319" lvl="1" marL="576263" rtl="0" algn="l">
              <a:spcBef>
                <a:spcPts val="440"/>
              </a:spcBef>
              <a:spcAft>
                <a:spcPts val="0"/>
              </a:spcAft>
              <a:buSzPts val="2200"/>
              <a:buChar char="*"/>
            </a:pPr>
            <a:r>
              <a:rPr lang="en-US"/>
              <a:t>Determine what type of resistance exercise is indicated </a:t>
            </a:r>
            <a:endParaRPr/>
          </a:p>
          <a:p>
            <a:pPr indent="-274319" lvl="1" marL="576263" rtl="0" algn="l">
              <a:spcBef>
                <a:spcPts val="440"/>
              </a:spcBef>
              <a:spcAft>
                <a:spcPts val="0"/>
              </a:spcAft>
              <a:buSzPts val="2200"/>
              <a:buChar char="*"/>
            </a:pPr>
            <a:r>
              <a:rPr lang="en-US"/>
              <a:t>Periodically evaluate progress</a:t>
            </a:r>
            <a:endParaRPr/>
          </a:p>
        </p:txBody>
      </p:sp>
      <p:sp>
        <p:nvSpPr>
          <p:cNvPr id="571" name="Google Shape;571;p7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Examination and Evaluation</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7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Warm up – ie: walk on treadmill for 5-10 minutes</a:t>
            </a:r>
            <a:endParaRPr/>
          </a:p>
          <a:p>
            <a:pPr indent="-274320" lvl="0" marL="274320" rtl="0" algn="l">
              <a:spcBef>
                <a:spcPts val="480"/>
              </a:spcBef>
              <a:spcAft>
                <a:spcPts val="0"/>
              </a:spcAft>
              <a:buSzPts val="2400"/>
              <a:buChar char="*"/>
            </a:pPr>
            <a:r>
              <a:rPr lang="en-US"/>
              <a:t>Type of resistance – body weight, theraband etc.</a:t>
            </a:r>
            <a:endParaRPr/>
          </a:p>
          <a:p>
            <a:pPr indent="-274320" lvl="0" marL="274320" rtl="0" algn="l">
              <a:spcBef>
                <a:spcPts val="480"/>
              </a:spcBef>
              <a:spcAft>
                <a:spcPts val="0"/>
              </a:spcAft>
              <a:buSzPts val="2400"/>
              <a:buChar char="*"/>
            </a:pPr>
            <a:r>
              <a:rPr lang="en-US"/>
              <a:t>Stabilization – make sure no unwanted movement occurs</a:t>
            </a:r>
            <a:endParaRPr/>
          </a:p>
          <a:p>
            <a:pPr indent="-274320" lvl="0" marL="274320" rtl="0" algn="l">
              <a:spcBef>
                <a:spcPts val="480"/>
              </a:spcBef>
              <a:spcAft>
                <a:spcPts val="0"/>
              </a:spcAft>
              <a:buSzPts val="2400"/>
              <a:buChar char="*"/>
            </a:pPr>
            <a:r>
              <a:rPr lang="en-US"/>
              <a:t>Intensity – movements should be smooth and pain free with proper alignment</a:t>
            </a:r>
            <a:endParaRPr/>
          </a:p>
        </p:txBody>
      </p:sp>
      <p:sp>
        <p:nvSpPr>
          <p:cNvPr id="577" name="Google Shape;577;p7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Preparation for Strength Training</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7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8-12 repetitions of an exercise are performed (one set)</a:t>
            </a:r>
            <a:endParaRPr/>
          </a:p>
          <a:p>
            <a:pPr indent="-274320" lvl="0" marL="274320" rtl="0" algn="l">
              <a:spcBef>
                <a:spcPts val="480"/>
              </a:spcBef>
              <a:spcAft>
                <a:spcPts val="0"/>
              </a:spcAft>
              <a:buSzPts val="2400"/>
              <a:buChar char="*"/>
            </a:pPr>
            <a:r>
              <a:rPr lang="en-US"/>
              <a:t>Rest 30-60 seconds </a:t>
            </a:r>
            <a:endParaRPr/>
          </a:p>
          <a:p>
            <a:pPr indent="-274320" lvl="0" marL="274320" rtl="0" algn="l">
              <a:spcBef>
                <a:spcPts val="480"/>
              </a:spcBef>
              <a:spcAft>
                <a:spcPts val="0"/>
              </a:spcAft>
              <a:buSzPts val="2400"/>
              <a:buChar char="*"/>
            </a:pPr>
            <a:r>
              <a:rPr lang="en-US"/>
              <a:t>Attempt another set</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To progress first increase reps, then sets then resistance</a:t>
            </a:r>
            <a:endParaRPr/>
          </a:p>
        </p:txBody>
      </p:sp>
      <p:sp>
        <p:nvSpPr>
          <p:cNvPr id="583" name="Google Shape;583;p7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Reps/Sets</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7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Instructions should be both written and verbal</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Cool down should be performed (walking / cycling)</a:t>
            </a:r>
            <a:endParaRPr/>
          </a:p>
          <a:p>
            <a:pPr indent="-274320" lvl="0" marL="274320" rtl="0" algn="l">
              <a:spcBef>
                <a:spcPts val="480"/>
              </a:spcBef>
              <a:spcAft>
                <a:spcPts val="0"/>
              </a:spcAft>
              <a:buSzPts val="2400"/>
              <a:buChar char="*"/>
            </a:pPr>
            <a:r>
              <a:rPr lang="en-US"/>
              <a:t>Stretching is appropriate after strength exercises</a:t>
            </a:r>
            <a:endParaRPr/>
          </a:p>
        </p:txBody>
      </p:sp>
      <p:sp>
        <p:nvSpPr>
          <p:cNvPr id="589" name="Google Shape;589;p7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Additional Info</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7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t>Appropriate temperature</a:t>
            </a:r>
            <a:endParaRPr/>
          </a:p>
          <a:p>
            <a:pPr indent="-274320" lvl="0" marL="274320" rtl="0" algn="l">
              <a:spcBef>
                <a:spcPts val="444"/>
              </a:spcBef>
              <a:spcAft>
                <a:spcPts val="0"/>
              </a:spcAft>
              <a:buSzPct val="100000"/>
              <a:buChar char="*"/>
            </a:pPr>
            <a:r>
              <a:rPr lang="en-US"/>
              <a:t>No pain should occur during exercise</a:t>
            </a:r>
            <a:endParaRPr/>
          </a:p>
          <a:p>
            <a:pPr indent="-274320" lvl="0" marL="274320" rtl="0" algn="l">
              <a:spcBef>
                <a:spcPts val="444"/>
              </a:spcBef>
              <a:spcAft>
                <a:spcPts val="0"/>
              </a:spcAft>
              <a:buSzPct val="100000"/>
              <a:buChar char="*"/>
            </a:pPr>
            <a:r>
              <a:rPr lang="en-US"/>
              <a:t>Initiate exercise with minimal to moderate force</a:t>
            </a:r>
            <a:endParaRPr/>
          </a:p>
          <a:p>
            <a:pPr indent="-274320" lvl="0" marL="274320" rtl="0" algn="l">
              <a:spcBef>
                <a:spcPts val="444"/>
              </a:spcBef>
              <a:spcAft>
                <a:spcPts val="0"/>
              </a:spcAft>
              <a:buSzPct val="100000"/>
              <a:buChar char="*"/>
            </a:pPr>
            <a:r>
              <a:rPr lang="en-US"/>
              <a:t>Avoid having client hold their breath</a:t>
            </a:r>
            <a:endParaRPr/>
          </a:p>
          <a:p>
            <a:pPr indent="-274320" lvl="0" marL="274320" rtl="0" algn="l">
              <a:spcBef>
                <a:spcPts val="444"/>
              </a:spcBef>
              <a:spcAft>
                <a:spcPts val="0"/>
              </a:spcAft>
              <a:buSzPct val="100000"/>
              <a:buChar char="*"/>
            </a:pPr>
            <a:r>
              <a:rPr lang="en-US"/>
              <a:t>Ensure stabilization occurs</a:t>
            </a:r>
            <a:endParaRPr/>
          </a:p>
          <a:p>
            <a:pPr indent="-274320" lvl="0" marL="274320" rtl="0" algn="l">
              <a:spcBef>
                <a:spcPts val="444"/>
              </a:spcBef>
              <a:spcAft>
                <a:spcPts val="0"/>
              </a:spcAft>
              <a:buSzPct val="100000"/>
              <a:buChar char="*"/>
            </a:pPr>
            <a:r>
              <a:rPr lang="en-US"/>
              <a:t>Avoid heavy resistance in children older adults and those with osteoporosis</a:t>
            </a:r>
            <a:endParaRPr/>
          </a:p>
          <a:p>
            <a:pPr indent="-274320" lvl="0" marL="274320" rtl="0" algn="l">
              <a:spcBef>
                <a:spcPts val="444"/>
              </a:spcBef>
              <a:spcAft>
                <a:spcPts val="0"/>
              </a:spcAft>
              <a:buSzPct val="100000"/>
              <a:buChar char="*"/>
            </a:pPr>
            <a:r>
              <a:rPr lang="en-US"/>
              <a:t>Ballistic movements </a:t>
            </a:r>
            <a:endParaRPr/>
          </a:p>
          <a:p>
            <a:pPr indent="-274320" lvl="0" marL="274320" rtl="0" algn="l">
              <a:spcBef>
                <a:spcPts val="444"/>
              </a:spcBef>
              <a:spcAft>
                <a:spcPts val="0"/>
              </a:spcAft>
              <a:buSzPct val="100000"/>
              <a:buChar char="*"/>
            </a:pPr>
            <a:r>
              <a:rPr lang="en-US"/>
              <a:t>Medications that can alter response to exercise</a:t>
            </a:r>
            <a:endParaRPr/>
          </a:p>
          <a:p>
            <a:pPr indent="-274320" lvl="0" marL="274320" rtl="0" algn="l">
              <a:spcBef>
                <a:spcPts val="444"/>
              </a:spcBef>
              <a:spcAft>
                <a:spcPts val="0"/>
              </a:spcAft>
              <a:buSzPct val="100000"/>
              <a:buChar char="*"/>
            </a:pPr>
            <a:r>
              <a:rPr lang="en-US"/>
              <a:t>Avoid cumulative fatigue</a:t>
            </a:r>
            <a:endParaRPr/>
          </a:p>
        </p:txBody>
      </p:sp>
      <p:sp>
        <p:nvSpPr>
          <p:cNvPr id="595" name="Google Shape;595;p7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Precautions </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7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across an unstable joint </a:t>
            </a:r>
            <a:endParaRPr/>
          </a:p>
          <a:p>
            <a:pPr indent="-274320" lvl="0" marL="274320" rtl="0" algn="l">
              <a:spcBef>
                <a:spcPts val="480"/>
              </a:spcBef>
              <a:spcAft>
                <a:spcPts val="0"/>
              </a:spcAft>
              <a:buSzPts val="2400"/>
              <a:buChar char="*"/>
            </a:pPr>
            <a:r>
              <a:rPr lang="en-US"/>
              <a:t>Distal to fracture site</a:t>
            </a:r>
            <a:endParaRPr/>
          </a:p>
          <a:p>
            <a:pPr indent="-274320" lvl="0" marL="274320" rtl="0" algn="l">
              <a:spcBef>
                <a:spcPts val="480"/>
              </a:spcBef>
              <a:spcAft>
                <a:spcPts val="0"/>
              </a:spcAft>
              <a:buSzPts val="2400"/>
              <a:buChar char="*"/>
            </a:pPr>
            <a:r>
              <a:rPr lang="en-US"/>
              <a:t>Pain / dizziness / shortness of breath</a:t>
            </a:r>
            <a:endParaRPr/>
          </a:p>
          <a:p>
            <a:pPr indent="-274320" lvl="0" marL="274320" rtl="0" algn="l">
              <a:spcBef>
                <a:spcPts val="480"/>
              </a:spcBef>
              <a:spcAft>
                <a:spcPts val="0"/>
              </a:spcAft>
              <a:buSzPts val="2400"/>
              <a:buChar char="*"/>
            </a:pPr>
            <a:r>
              <a:rPr lang="en-US"/>
              <a:t>Recent eye surgery </a:t>
            </a:r>
            <a:endParaRPr/>
          </a:p>
          <a:p>
            <a:pPr indent="-274320" lvl="0" marL="274320" rtl="0" algn="l">
              <a:spcBef>
                <a:spcPts val="480"/>
              </a:spcBef>
              <a:spcAft>
                <a:spcPts val="0"/>
              </a:spcAft>
              <a:buSzPts val="2400"/>
              <a:buChar char="*"/>
            </a:pPr>
            <a:r>
              <a:rPr lang="en-US"/>
              <a:t>Inflammation</a:t>
            </a:r>
            <a:endParaRPr/>
          </a:p>
          <a:p>
            <a:pPr indent="-274320" lvl="0" marL="274320" rtl="0" algn="l">
              <a:spcBef>
                <a:spcPts val="480"/>
              </a:spcBef>
              <a:spcAft>
                <a:spcPts val="0"/>
              </a:spcAft>
              <a:buSzPts val="2400"/>
              <a:buChar char="*"/>
            </a:pPr>
            <a:r>
              <a:rPr lang="en-US"/>
              <a:t>Severe cardiopulmonary disease</a:t>
            </a:r>
            <a:endParaRPr/>
          </a:p>
        </p:txBody>
      </p:sp>
      <p:sp>
        <p:nvSpPr>
          <p:cNvPr id="601" name="Google Shape;601;p7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Contraindications</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7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 decline in physical performance in healthy people participating in high intensity strength and endurance activities. </a:t>
            </a:r>
            <a:endParaRPr/>
          </a:p>
          <a:p>
            <a:pPr indent="-274320" lvl="0" marL="274320" rtl="0" algn="l">
              <a:spcBef>
                <a:spcPts val="480"/>
              </a:spcBef>
              <a:spcAft>
                <a:spcPts val="0"/>
              </a:spcAft>
              <a:buSzPts val="2400"/>
              <a:buChar char="*"/>
            </a:pPr>
            <a:r>
              <a:rPr lang="en-US"/>
              <a:t>Caused by inadequate rest between exercise sessions, inadequate diet and fluid intake </a:t>
            </a:r>
            <a:endParaRPr/>
          </a:p>
        </p:txBody>
      </p:sp>
      <p:sp>
        <p:nvSpPr>
          <p:cNvPr id="607" name="Google Shape;607;p7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Overtraining</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7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t>Most people who aren’t used to exercise will experience some muscle soreness. There are 2 types of muscle soreness.</a:t>
            </a:r>
            <a:endParaRPr/>
          </a:p>
          <a:p>
            <a:pPr indent="-274320" lvl="0" marL="274320" rtl="0" algn="l">
              <a:spcBef>
                <a:spcPts val="444"/>
              </a:spcBef>
              <a:spcAft>
                <a:spcPts val="0"/>
              </a:spcAft>
              <a:buSzPct val="100000"/>
              <a:buChar char="*"/>
            </a:pPr>
            <a:r>
              <a:rPr lang="en-US"/>
              <a:t>Acute muscle soreness: develops during or directly after exercise. Usually burning or aching. Due to a build up of metabolites </a:t>
            </a:r>
            <a:endParaRPr/>
          </a:p>
          <a:p>
            <a:pPr indent="-274320" lvl="0" marL="274320" rtl="0" algn="l">
              <a:spcBef>
                <a:spcPts val="444"/>
              </a:spcBef>
              <a:spcAft>
                <a:spcPts val="0"/>
              </a:spcAft>
              <a:buSzPct val="100000"/>
              <a:buChar char="*"/>
            </a:pPr>
            <a:r>
              <a:rPr lang="en-US"/>
              <a:t>Delayed onset muscle soreness: Exercise induced muscle tenderness that occurs 24- 48 hours after vigorous exercise. Occurs more severely with high intensity eccentric contractions </a:t>
            </a:r>
            <a:endParaRPr/>
          </a:p>
        </p:txBody>
      </p:sp>
      <p:sp>
        <p:nvSpPr>
          <p:cNvPr id="613" name="Google Shape;613;p7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Exercise Induced Muscle Soreness</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8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Apply appropriate amount of resistance, do not overpower</a:t>
            </a:r>
            <a:endParaRPr/>
          </a:p>
          <a:p>
            <a:pPr indent="-274320" lvl="0" marL="274320" rtl="0" algn="l">
              <a:spcBef>
                <a:spcPts val="480"/>
              </a:spcBef>
              <a:spcAft>
                <a:spcPts val="0"/>
              </a:spcAft>
              <a:buSzPts val="2400"/>
              <a:buChar char="*"/>
            </a:pPr>
            <a:r>
              <a:rPr lang="en-US"/>
              <a:t>Resistance should be smooth</a:t>
            </a:r>
            <a:endParaRPr/>
          </a:p>
          <a:p>
            <a:pPr indent="-274320" lvl="0" marL="274320" rtl="0" algn="l">
              <a:spcBef>
                <a:spcPts val="480"/>
              </a:spcBef>
              <a:spcAft>
                <a:spcPts val="0"/>
              </a:spcAft>
              <a:buSzPts val="2400"/>
              <a:buChar char="*"/>
            </a:pPr>
            <a:r>
              <a:rPr lang="en-US"/>
              <a:t>Use simple directions </a:t>
            </a:r>
            <a:endParaRPr/>
          </a:p>
          <a:p>
            <a:pPr indent="-274320" lvl="0" marL="274320" rtl="0" algn="l">
              <a:spcBef>
                <a:spcPts val="480"/>
              </a:spcBef>
              <a:spcAft>
                <a:spcPts val="0"/>
              </a:spcAft>
              <a:buSzPts val="2400"/>
              <a:buChar char="*"/>
            </a:pPr>
            <a:r>
              <a:rPr lang="en-US"/>
              <a:t>See pages 200 – 207 in Therapeutic Exercise</a:t>
            </a:r>
            <a:endParaRPr/>
          </a:p>
        </p:txBody>
      </p:sp>
      <p:sp>
        <p:nvSpPr>
          <p:cNvPr id="619" name="Google Shape;619;p8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Manual Resistance Exercise</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8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Muscle performance decreases with age</a:t>
            </a:r>
            <a:endParaRPr/>
          </a:p>
          <a:p>
            <a:pPr indent="-274320" lvl="0" marL="274320" rtl="0" algn="l">
              <a:spcBef>
                <a:spcPts val="480"/>
              </a:spcBef>
              <a:spcAft>
                <a:spcPts val="0"/>
              </a:spcAft>
              <a:buSzPts val="2400"/>
              <a:buChar char="*"/>
            </a:pPr>
            <a:r>
              <a:rPr lang="en-US"/>
              <a:t>Strengthening programs are designed to increase or maintain the ability to function independently</a:t>
            </a:r>
            <a:endParaRPr/>
          </a:p>
          <a:p>
            <a:pPr indent="-274320" lvl="0" marL="274320" rtl="0" algn="l">
              <a:spcBef>
                <a:spcPts val="480"/>
              </a:spcBef>
              <a:spcAft>
                <a:spcPts val="0"/>
              </a:spcAft>
              <a:buSzPts val="2400"/>
              <a:buChar char="*"/>
            </a:pPr>
            <a:r>
              <a:rPr lang="en-US"/>
              <a:t>DOMS is more common in older adults, therefore resistance should be increased gradually</a:t>
            </a:r>
            <a:endParaRPr/>
          </a:p>
          <a:p>
            <a:pPr indent="-274320" lvl="0" marL="274320" rtl="0" algn="l">
              <a:spcBef>
                <a:spcPts val="480"/>
              </a:spcBef>
              <a:spcAft>
                <a:spcPts val="0"/>
              </a:spcAft>
              <a:buSzPts val="2400"/>
              <a:buChar char="*"/>
            </a:pPr>
            <a:r>
              <a:rPr lang="en-US"/>
              <a:t>Avoid high load resistance as it stresses the joints</a:t>
            </a:r>
            <a:endParaRPr/>
          </a:p>
        </p:txBody>
      </p:sp>
      <p:sp>
        <p:nvSpPr>
          <p:cNvPr id="625" name="Google Shape;625;p8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Special Considerations for 65+</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82"/>
          <p:cNvSpPr txBox="1"/>
          <p:nvPr>
            <p:ph idx="1" type="body"/>
          </p:nvPr>
        </p:nvSpPr>
        <p:spPr>
          <a:xfrm>
            <a:off x="872067" y="2675466"/>
            <a:ext cx="7408333" cy="3849877"/>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spcBef>
                <a:spcPts val="0"/>
              </a:spcBef>
              <a:spcAft>
                <a:spcPts val="0"/>
              </a:spcAft>
              <a:buSzPct val="100000"/>
              <a:buChar char="*"/>
            </a:pPr>
            <a:r>
              <a:rPr lang="en-US"/>
              <a:t>From Left to Right:</a:t>
            </a:r>
            <a:endParaRPr/>
          </a:p>
          <a:p>
            <a:pPr indent="-274320" lvl="0" marL="274320" rtl="0" algn="l">
              <a:spcBef>
                <a:spcPts val="336"/>
              </a:spcBef>
              <a:spcAft>
                <a:spcPts val="0"/>
              </a:spcAft>
              <a:buSzPct val="100000"/>
              <a:buChar char="*"/>
            </a:pPr>
            <a:r>
              <a:rPr lang="en-US"/>
              <a:t>Butt Lift</a:t>
            </a:r>
            <a:endParaRPr/>
          </a:p>
          <a:p>
            <a:pPr indent="-274320" lvl="0" marL="274320" rtl="0" algn="l">
              <a:spcBef>
                <a:spcPts val="336"/>
              </a:spcBef>
              <a:spcAft>
                <a:spcPts val="0"/>
              </a:spcAft>
              <a:buSzPct val="100000"/>
              <a:buChar char="*"/>
            </a:pPr>
            <a:r>
              <a:rPr lang="en-US"/>
              <a:t>Side Leg Lift</a:t>
            </a:r>
            <a:endParaRPr/>
          </a:p>
          <a:p>
            <a:pPr indent="-274320" lvl="0" marL="274320" rtl="0" algn="l">
              <a:spcBef>
                <a:spcPts val="336"/>
              </a:spcBef>
              <a:spcAft>
                <a:spcPts val="0"/>
              </a:spcAft>
              <a:buSzPct val="100000"/>
              <a:buChar char="*"/>
            </a:pPr>
            <a:r>
              <a:rPr lang="en-US"/>
              <a:t>Lunges</a:t>
            </a:r>
            <a:endParaRPr/>
          </a:p>
          <a:p>
            <a:pPr indent="-274320" lvl="0" marL="274320" rtl="0" algn="l">
              <a:spcBef>
                <a:spcPts val="336"/>
              </a:spcBef>
              <a:spcAft>
                <a:spcPts val="0"/>
              </a:spcAft>
              <a:buSzPct val="100000"/>
              <a:buChar char="*"/>
            </a:pPr>
            <a:r>
              <a:rPr lang="en-US"/>
              <a:t>Plank</a:t>
            </a:r>
            <a:endParaRPr/>
          </a:p>
          <a:p>
            <a:pPr indent="-274320" lvl="0" marL="274320" rtl="0" algn="l">
              <a:spcBef>
                <a:spcPts val="336"/>
              </a:spcBef>
              <a:spcAft>
                <a:spcPts val="0"/>
              </a:spcAft>
              <a:buSzPct val="100000"/>
              <a:buChar char="*"/>
            </a:pPr>
            <a:r>
              <a:rPr lang="en-US"/>
              <a:t>Squats</a:t>
            </a:r>
            <a:endParaRPr/>
          </a:p>
          <a:p>
            <a:pPr indent="-274320" lvl="0" marL="274320" rtl="0" algn="l">
              <a:spcBef>
                <a:spcPts val="336"/>
              </a:spcBef>
              <a:spcAft>
                <a:spcPts val="0"/>
              </a:spcAft>
              <a:buSzPct val="100000"/>
              <a:buChar char="*"/>
            </a:pPr>
            <a:r>
              <a:rPr lang="en-US"/>
              <a:t>Push-ups</a:t>
            </a:r>
            <a:endParaRPr/>
          </a:p>
          <a:p>
            <a:pPr indent="-167640" lvl="0" marL="274320" rtl="0" algn="l">
              <a:spcBef>
                <a:spcPts val="336"/>
              </a:spcBef>
              <a:spcAft>
                <a:spcPts val="0"/>
              </a:spcAft>
              <a:buSzPct val="100000"/>
              <a:buNone/>
            </a:pPr>
            <a:r>
              <a:t/>
            </a:r>
            <a:endParaRPr/>
          </a:p>
          <a:p>
            <a:pPr indent="-274320" lvl="0" marL="274320" rtl="0" algn="l">
              <a:spcBef>
                <a:spcPts val="336"/>
              </a:spcBef>
              <a:spcAft>
                <a:spcPts val="0"/>
              </a:spcAft>
              <a:buSzPct val="100000"/>
              <a:buChar char="*"/>
            </a:pPr>
            <a:r>
              <a:rPr lang="en-US"/>
              <a:t>Questions:</a:t>
            </a:r>
            <a:endParaRPr/>
          </a:p>
          <a:p>
            <a:pPr indent="-274319" lvl="1" marL="576263" rtl="0" algn="l">
              <a:spcBef>
                <a:spcPts val="308"/>
              </a:spcBef>
              <a:spcAft>
                <a:spcPts val="0"/>
              </a:spcAft>
              <a:buSzPct val="100000"/>
              <a:buChar char="*"/>
            </a:pPr>
            <a:r>
              <a:rPr lang="en-US"/>
              <a:t>What is each of these exercises strengthening? Keeping that in mind….</a:t>
            </a:r>
            <a:endParaRPr/>
          </a:p>
          <a:p>
            <a:pPr indent="-274319" lvl="1" marL="576263" rtl="0" algn="l">
              <a:spcBef>
                <a:spcPts val="308"/>
              </a:spcBef>
              <a:spcAft>
                <a:spcPts val="0"/>
              </a:spcAft>
              <a:buSzPct val="100000"/>
              <a:buChar char="*"/>
            </a:pPr>
            <a:r>
              <a:rPr lang="en-US"/>
              <a:t>Come up with an alternative exercise for each option and demonstrate.</a:t>
            </a:r>
            <a:endParaRPr/>
          </a:p>
          <a:p>
            <a:pPr indent="-274320" lvl="0" marL="274320" rtl="0" algn="l">
              <a:spcBef>
                <a:spcPts val="336"/>
              </a:spcBef>
              <a:spcAft>
                <a:spcPts val="0"/>
              </a:spcAft>
              <a:buSzPct val="100000"/>
              <a:buChar char="*"/>
            </a:pPr>
            <a:r>
              <a:rPr lang="en-US"/>
              <a:t>Read pages 158 and 159 we will look at resistance training in more depth later</a:t>
            </a:r>
            <a:endParaRPr/>
          </a:p>
          <a:p>
            <a:pPr indent="-274320" lvl="0" marL="274320" rtl="0" algn="l">
              <a:spcBef>
                <a:spcPts val="336"/>
              </a:spcBef>
              <a:spcAft>
                <a:spcPts val="0"/>
              </a:spcAft>
              <a:buSzPct val="100000"/>
              <a:buChar char="*"/>
            </a:pPr>
            <a:r>
              <a:rPr lang="en-US"/>
              <a:t>Stabilizers and mobilizers Handout</a:t>
            </a:r>
            <a:endParaRPr/>
          </a:p>
        </p:txBody>
      </p:sp>
      <p:sp>
        <p:nvSpPr>
          <p:cNvPr id="631" name="Google Shape;631;p8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Examples of Strength Exercises</a:t>
            </a:r>
            <a:endParaRPr/>
          </a:p>
        </p:txBody>
      </p:sp>
      <p:pic>
        <p:nvPicPr>
          <p:cNvPr id="632" name="Google Shape;632;p82"/>
          <p:cNvPicPr preferRelativeResize="0"/>
          <p:nvPr/>
        </p:nvPicPr>
        <p:blipFill rotWithShape="1">
          <a:blip r:embed="rId3">
            <a:alphaModFix/>
          </a:blip>
          <a:srcRect b="0" l="0" r="0" t="0"/>
          <a:stretch/>
        </p:blipFill>
        <p:spPr>
          <a:xfrm>
            <a:off x="3491880" y="1844824"/>
            <a:ext cx="5125647" cy="3312368"/>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8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t>Broad term that refers to the ability to perform low intensity, repetitive or sustained activities over a prolonged period of time</a:t>
            </a:r>
            <a:endParaRPr/>
          </a:p>
          <a:p>
            <a:pPr indent="-274320" lvl="0" marL="274320" rtl="0" algn="l">
              <a:spcBef>
                <a:spcPts val="444"/>
              </a:spcBef>
              <a:spcAft>
                <a:spcPts val="0"/>
              </a:spcAft>
              <a:buSzPct val="100000"/>
              <a:buChar char="*"/>
            </a:pPr>
            <a:r>
              <a:rPr lang="en-US"/>
              <a:t>Total body Endurance – associated with repetitive dynamic motor activities (involve large muscles of the body)</a:t>
            </a:r>
            <a:endParaRPr/>
          </a:p>
          <a:p>
            <a:pPr indent="-274320" lvl="0" marL="274320" rtl="0" algn="l">
              <a:spcBef>
                <a:spcPts val="444"/>
              </a:spcBef>
              <a:spcAft>
                <a:spcPts val="0"/>
              </a:spcAft>
              <a:buSzPct val="100000"/>
              <a:buChar char="*"/>
            </a:pPr>
            <a:r>
              <a:rPr lang="en-US"/>
              <a:t>Muscular Endurance (local endurance) ability of a muscle to contract repeatedly against a load, generate and sustain tension and resist fatigue over an extended period of time</a:t>
            </a:r>
            <a:endParaRPr/>
          </a:p>
          <a:p>
            <a:pPr indent="-274320" lvl="0" marL="274320" rtl="0" algn="l">
              <a:spcBef>
                <a:spcPts val="444"/>
              </a:spcBef>
              <a:spcAft>
                <a:spcPts val="0"/>
              </a:spcAft>
              <a:buSzPct val="100000"/>
              <a:buChar char="*"/>
            </a:pPr>
            <a:r>
              <a:rPr lang="en-US"/>
              <a:t>Almost all daily living activity require some degree of muscle and total body endurance</a:t>
            </a:r>
            <a:endParaRPr/>
          </a:p>
        </p:txBody>
      </p:sp>
      <p:sp>
        <p:nvSpPr>
          <p:cNvPr id="638" name="Google Shape;638;p8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Endurance </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8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400"/>
              <a:buNone/>
            </a:pPr>
            <a:r>
              <a:rPr lang="en-US"/>
              <a:t>Page 159 last paragraph 173</a:t>
            </a:r>
            <a:endParaRPr/>
          </a:p>
          <a:p>
            <a:pPr indent="-274320" lvl="0" marL="274320" rtl="0" algn="l">
              <a:spcBef>
                <a:spcPts val="480"/>
              </a:spcBef>
              <a:spcAft>
                <a:spcPts val="0"/>
              </a:spcAft>
              <a:buSzPts val="2400"/>
              <a:buChar char="*"/>
            </a:pPr>
            <a:r>
              <a:rPr lang="en-US"/>
              <a:t>Positive impact on improving function of muscle </a:t>
            </a:r>
            <a:endParaRPr/>
          </a:p>
          <a:p>
            <a:pPr indent="-274320" lvl="0" marL="274320" rtl="0" algn="l">
              <a:spcBef>
                <a:spcPts val="480"/>
              </a:spcBef>
              <a:spcAft>
                <a:spcPts val="0"/>
              </a:spcAft>
              <a:buSzPts val="2400"/>
              <a:buChar char="*"/>
            </a:pPr>
            <a:r>
              <a:rPr lang="en-US"/>
              <a:t>Minimizes adverse effects on the joints</a:t>
            </a:r>
            <a:endParaRPr/>
          </a:p>
          <a:p>
            <a:pPr indent="-274320" lvl="0" marL="274320" rtl="0" algn="l">
              <a:spcBef>
                <a:spcPts val="480"/>
              </a:spcBef>
              <a:spcAft>
                <a:spcPts val="0"/>
              </a:spcAft>
              <a:buSzPts val="2400"/>
              <a:buChar char="*"/>
            </a:pPr>
            <a:r>
              <a:rPr lang="en-US"/>
              <a:t>Produces less irritation to soft tissues</a:t>
            </a:r>
            <a:endParaRPr/>
          </a:p>
          <a:p>
            <a:pPr indent="-274320" lvl="0" marL="274320" rtl="0" algn="l">
              <a:spcBef>
                <a:spcPts val="480"/>
              </a:spcBef>
              <a:spcAft>
                <a:spcPts val="0"/>
              </a:spcAft>
              <a:buSzPts val="2400"/>
              <a:buChar char="*"/>
            </a:pPr>
            <a:r>
              <a:rPr lang="en-US"/>
              <a:t>Creates an overall feeling of well being</a:t>
            </a:r>
            <a:endParaRPr/>
          </a:p>
          <a:p>
            <a:pPr indent="-274320" lvl="0" marL="274320" rtl="0" algn="l">
              <a:spcBef>
                <a:spcPts val="480"/>
              </a:spcBef>
              <a:spcAft>
                <a:spcPts val="0"/>
              </a:spcAft>
              <a:buSzPts val="2400"/>
              <a:buChar char="*"/>
            </a:pPr>
            <a:r>
              <a:rPr lang="en-US"/>
              <a:t>Improved balance</a:t>
            </a:r>
            <a:endParaRPr/>
          </a:p>
        </p:txBody>
      </p:sp>
      <p:sp>
        <p:nvSpPr>
          <p:cNvPr id="644" name="Google Shape;644;p8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Endurance Exercises</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8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t>Physical fitness -  The ability to perform physical work, measured by the maximum oxygen consumption </a:t>
            </a:r>
            <a:endParaRPr/>
          </a:p>
          <a:p>
            <a:pPr indent="-274320" lvl="0" marL="274320" rtl="0" algn="l">
              <a:spcBef>
                <a:spcPts val="408"/>
              </a:spcBef>
              <a:spcAft>
                <a:spcPts val="0"/>
              </a:spcAft>
              <a:buSzPct val="100000"/>
              <a:buChar char="*"/>
            </a:pPr>
            <a:r>
              <a:rPr lang="en-US"/>
              <a:t>(VO2 max)</a:t>
            </a:r>
            <a:endParaRPr/>
          </a:p>
          <a:p>
            <a:pPr indent="-274320" lvl="0" marL="274320" rtl="0" algn="l">
              <a:spcBef>
                <a:spcPts val="408"/>
              </a:spcBef>
              <a:spcAft>
                <a:spcPts val="0"/>
              </a:spcAft>
              <a:buSzPct val="100000"/>
              <a:buChar char="*"/>
            </a:pPr>
            <a:r>
              <a:rPr lang="en-US"/>
              <a:t>(VO2 max) – The amount of oxygen used per minute when a person has reached maximum effort</a:t>
            </a:r>
            <a:endParaRPr/>
          </a:p>
          <a:p>
            <a:pPr indent="-274320" lvl="0" marL="274320" rtl="0" algn="l">
              <a:spcBef>
                <a:spcPts val="408"/>
              </a:spcBef>
              <a:spcAft>
                <a:spcPts val="0"/>
              </a:spcAft>
              <a:buSzPct val="100000"/>
              <a:buChar char="*"/>
            </a:pPr>
            <a:r>
              <a:rPr lang="en-US"/>
              <a:t>Endurance – The ability to do physical work over a period of time</a:t>
            </a:r>
            <a:endParaRPr/>
          </a:p>
          <a:p>
            <a:pPr indent="-274320" lvl="0" marL="274320" rtl="0" algn="l">
              <a:spcBef>
                <a:spcPts val="408"/>
              </a:spcBef>
              <a:spcAft>
                <a:spcPts val="0"/>
              </a:spcAft>
              <a:buSzPct val="100000"/>
              <a:buChar char="*"/>
            </a:pPr>
            <a:r>
              <a:rPr lang="en-US"/>
              <a:t>Aerobic training – the improvement of the muscle’s ability to use energy </a:t>
            </a:r>
            <a:endParaRPr/>
          </a:p>
          <a:p>
            <a:pPr indent="-274320" lvl="0" marL="274320" rtl="0" algn="l">
              <a:spcBef>
                <a:spcPts val="408"/>
              </a:spcBef>
              <a:spcAft>
                <a:spcPts val="0"/>
              </a:spcAft>
              <a:buSzPct val="100000"/>
              <a:buChar char="*"/>
            </a:pPr>
            <a:r>
              <a:rPr lang="en-US"/>
              <a:t>Adaptation – the increased ability of the cardiovascular system to work as it changes to the demands placed upon it</a:t>
            </a:r>
            <a:endParaRPr/>
          </a:p>
          <a:p>
            <a:pPr indent="-274320" lvl="0" marL="274320" rtl="0" algn="l">
              <a:spcBef>
                <a:spcPts val="408"/>
              </a:spcBef>
              <a:spcAft>
                <a:spcPts val="0"/>
              </a:spcAft>
              <a:buSzPct val="100000"/>
              <a:buChar char="*"/>
            </a:pPr>
            <a:r>
              <a:rPr lang="en-US"/>
              <a:t>Deconditioning -  decreases in VO2 max and cardiac output as a result of disuse</a:t>
            </a:r>
            <a:endParaRPr/>
          </a:p>
        </p:txBody>
      </p:sp>
      <p:sp>
        <p:nvSpPr>
          <p:cNvPr id="650" name="Google Shape;650;p8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Aerobic Exercises – Key Terms</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8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t>Energy systems are metabolic systems that the body uses to create ATP (adenosine triphosphate), carbon dioxide and water. Cells use the energy produced from the conversion of ATP to ADP. Muscle cells use this energy during muscle contraction.</a:t>
            </a:r>
            <a:endParaRPr/>
          </a:p>
          <a:p>
            <a:pPr indent="-274320" lvl="0" marL="274320" rtl="0" algn="l">
              <a:spcBef>
                <a:spcPts val="480"/>
              </a:spcBef>
              <a:spcAft>
                <a:spcPts val="0"/>
              </a:spcAft>
              <a:buSzPts val="2400"/>
              <a:buChar char="*"/>
            </a:pPr>
            <a:r>
              <a:rPr lang="en-US"/>
              <a:t>There are three major energy systems</a:t>
            </a:r>
            <a:endParaRPr/>
          </a:p>
          <a:p>
            <a:pPr indent="-274319" lvl="1" marL="576263" rtl="0" algn="l">
              <a:spcBef>
                <a:spcPts val="440"/>
              </a:spcBef>
              <a:spcAft>
                <a:spcPts val="0"/>
              </a:spcAft>
              <a:buSzPts val="2200"/>
              <a:buChar char="*"/>
            </a:pPr>
            <a:r>
              <a:rPr lang="en-US"/>
              <a:t>ATP – PC system</a:t>
            </a:r>
            <a:endParaRPr/>
          </a:p>
          <a:p>
            <a:pPr indent="-274319" lvl="1" marL="576263" rtl="0" algn="l">
              <a:spcBef>
                <a:spcPts val="440"/>
              </a:spcBef>
              <a:spcAft>
                <a:spcPts val="0"/>
              </a:spcAft>
              <a:buSzPts val="2200"/>
              <a:buChar char="*"/>
            </a:pPr>
            <a:r>
              <a:rPr lang="en-US"/>
              <a:t>Anaerobic glycolytic system</a:t>
            </a:r>
            <a:endParaRPr/>
          </a:p>
          <a:p>
            <a:pPr indent="-274319" lvl="1" marL="576263" rtl="0" algn="l">
              <a:spcBef>
                <a:spcPts val="440"/>
              </a:spcBef>
              <a:spcAft>
                <a:spcPts val="0"/>
              </a:spcAft>
              <a:buSzPts val="2200"/>
              <a:buChar char="*"/>
            </a:pPr>
            <a:r>
              <a:rPr lang="en-US"/>
              <a:t>Aerobic system</a:t>
            </a:r>
            <a:endParaRPr/>
          </a:p>
        </p:txBody>
      </p:sp>
      <p:sp>
        <p:nvSpPr>
          <p:cNvPr id="656" name="Google Shape;656;p8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Energy Systems</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8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t>ATP – PC system</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ATP is the fuel source </a:t>
            </a:r>
            <a:endParaRPr/>
          </a:p>
          <a:p>
            <a:pPr indent="-274320" lvl="0" marL="274320" rtl="0" algn="l">
              <a:spcBef>
                <a:spcPts val="480"/>
              </a:spcBef>
              <a:spcAft>
                <a:spcPts val="0"/>
              </a:spcAft>
              <a:buSzPts val="2400"/>
              <a:buChar char="*"/>
            </a:pPr>
            <a:r>
              <a:rPr lang="en-US"/>
              <a:t>No oxygen is required</a:t>
            </a:r>
            <a:endParaRPr/>
          </a:p>
          <a:p>
            <a:pPr indent="-274320" lvl="0" marL="274320" rtl="0" algn="l">
              <a:spcBef>
                <a:spcPts val="480"/>
              </a:spcBef>
              <a:spcAft>
                <a:spcPts val="0"/>
              </a:spcAft>
              <a:buSzPts val="2400"/>
              <a:buChar char="*"/>
            </a:pPr>
            <a:r>
              <a:rPr lang="en-US"/>
              <a:t>When muscle is rested the ATP gets replenished</a:t>
            </a:r>
            <a:endParaRPr/>
          </a:p>
          <a:p>
            <a:pPr indent="-274320" lvl="0" marL="274320" rtl="0" algn="l">
              <a:spcBef>
                <a:spcPts val="480"/>
              </a:spcBef>
              <a:spcAft>
                <a:spcPts val="0"/>
              </a:spcAft>
              <a:buSzPts val="2400"/>
              <a:buChar char="*"/>
            </a:pPr>
            <a:r>
              <a:rPr lang="en-US"/>
              <a:t>Used in short, quick bursts of activity</a:t>
            </a:r>
            <a:endParaRPr/>
          </a:p>
          <a:p>
            <a:pPr indent="-274320" lvl="0" marL="274320" rtl="0" algn="l">
              <a:spcBef>
                <a:spcPts val="480"/>
              </a:spcBef>
              <a:spcAft>
                <a:spcPts val="0"/>
              </a:spcAft>
              <a:buSzPts val="2400"/>
              <a:buChar char="*"/>
            </a:pPr>
            <a:r>
              <a:rPr lang="en-US"/>
              <a:t>Major source of energy for first 30 seconds of intense exercise</a:t>
            </a:r>
            <a:endParaRPr/>
          </a:p>
        </p:txBody>
      </p:sp>
      <p:sp>
        <p:nvSpPr>
          <p:cNvPr id="662" name="Google Shape;662;p8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ATP-PC</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8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121920" lvl="0" marL="274320" rtl="0" algn="l">
              <a:spcBef>
                <a:spcPts val="0"/>
              </a:spcBef>
              <a:spcAft>
                <a:spcPts val="0"/>
              </a:spcAft>
              <a:buSzPts val="2400"/>
              <a:buNone/>
            </a:pPr>
            <a:r>
              <a:t/>
            </a:r>
            <a:endParaRPr/>
          </a:p>
        </p:txBody>
      </p:sp>
      <p:sp>
        <p:nvSpPr>
          <p:cNvPr id="668" name="Google Shape;668;p8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8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Glycogen (glucose) is the fuel source </a:t>
            </a:r>
            <a:endParaRPr/>
          </a:p>
          <a:p>
            <a:pPr indent="-274320" lvl="0" marL="274320" rtl="0" algn="l">
              <a:spcBef>
                <a:spcPts val="480"/>
              </a:spcBef>
              <a:spcAft>
                <a:spcPts val="0"/>
              </a:spcAft>
              <a:buSzPts val="2400"/>
              <a:buChar char="*"/>
            </a:pPr>
            <a:r>
              <a:rPr lang="en-US"/>
              <a:t>No oxygen is required</a:t>
            </a:r>
            <a:endParaRPr/>
          </a:p>
          <a:p>
            <a:pPr indent="-274320" lvl="0" marL="274320" rtl="0" algn="l">
              <a:spcBef>
                <a:spcPts val="480"/>
              </a:spcBef>
              <a:spcAft>
                <a:spcPts val="0"/>
              </a:spcAft>
              <a:buSzPts val="2400"/>
              <a:buChar char="*"/>
            </a:pPr>
            <a:r>
              <a:rPr lang="en-US"/>
              <a:t>Lactic acid is produced</a:t>
            </a:r>
            <a:endParaRPr/>
          </a:p>
          <a:p>
            <a:pPr indent="-274320" lvl="0" marL="274320" rtl="0" algn="l">
              <a:spcBef>
                <a:spcPts val="480"/>
              </a:spcBef>
              <a:spcAft>
                <a:spcPts val="0"/>
              </a:spcAft>
              <a:buSzPts val="2400"/>
              <a:buChar char="*"/>
            </a:pPr>
            <a:r>
              <a:rPr lang="en-US"/>
              <a:t>Used in activities of moderate intensity and short duration</a:t>
            </a:r>
            <a:endParaRPr/>
          </a:p>
          <a:p>
            <a:pPr indent="-274320" lvl="0" marL="274320" rtl="0" algn="l">
              <a:spcBef>
                <a:spcPts val="480"/>
              </a:spcBef>
              <a:spcAft>
                <a:spcPts val="0"/>
              </a:spcAft>
              <a:buSzPts val="2400"/>
              <a:buChar char="*"/>
            </a:pPr>
            <a:r>
              <a:rPr lang="en-US"/>
              <a:t>Major source of energy from the 30th to 90th second of intense exercise</a:t>
            </a:r>
            <a:endParaRPr/>
          </a:p>
        </p:txBody>
      </p:sp>
      <p:sp>
        <p:nvSpPr>
          <p:cNvPr id="674" name="Google Shape;674;p8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Anaerobic Glycolytic </a:t>
            </a:r>
            <a:br>
              <a:rPr lang="en-US"/>
            </a:br>
            <a:r>
              <a:rPr lang="en-US"/>
              <a:t>System</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9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Glycogen (glucose) fat and protein are the fuel sources </a:t>
            </a:r>
            <a:endParaRPr/>
          </a:p>
          <a:p>
            <a:pPr indent="-274320" lvl="0" marL="274320" rtl="0" algn="l">
              <a:spcBef>
                <a:spcPts val="480"/>
              </a:spcBef>
              <a:spcAft>
                <a:spcPts val="0"/>
              </a:spcAft>
              <a:buSzPts val="2400"/>
              <a:buChar char="*"/>
            </a:pPr>
            <a:r>
              <a:rPr lang="en-US"/>
              <a:t>Oxygen is required</a:t>
            </a:r>
            <a:endParaRPr/>
          </a:p>
          <a:p>
            <a:pPr indent="-274320" lvl="0" marL="274320" rtl="0" algn="l">
              <a:spcBef>
                <a:spcPts val="480"/>
              </a:spcBef>
              <a:spcAft>
                <a:spcPts val="0"/>
              </a:spcAft>
              <a:buSzPts val="2400"/>
              <a:buChar char="*"/>
            </a:pPr>
            <a:r>
              <a:rPr lang="en-US"/>
              <a:t>This system predominates over the other energy systems after the second minute of exercise</a:t>
            </a:r>
            <a:endParaRPr/>
          </a:p>
        </p:txBody>
      </p:sp>
      <p:sp>
        <p:nvSpPr>
          <p:cNvPr id="680" name="Google Shape;680;p9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Aerobic System</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9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Each energy system works with the others to some degree</a:t>
            </a:r>
            <a:endParaRPr/>
          </a:p>
          <a:p>
            <a:pPr indent="-274320" lvl="0" marL="274320" rtl="0" algn="l">
              <a:spcBef>
                <a:spcPts val="480"/>
              </a:spcBef>
              <a:spcAft>
                <a:spcPts val="0"/>
              </a:spcAft>
              <a:buSzPts val="2400"/>
              <a:buChar char="*"/>
            </a:pPr>
            <a:r>
              <a:rPr lang="en-US"/>
              <a:t>Depending on what type of activity is engaged in you need to train a specific system </a:t>
            </a:r>
            <a:endParaRPr/>
          </a:p>
          <a:p>
            <a:pPr indent="-274320" lvl="0" marL="274320" rtl="0" algn="l">
              <a:spcBef>
                <a:spcPts val="480"/>
              </a:spcBef>
              <a:spcAft>
                <a:spcPts val="0"/>
              </a:spcAft>
              <a:buSzPts val="2400"/>
              <a:buChar char="*"/>
            </a:pPr>
            <a:r>
              <a:rPr lang="en-US"/>
              <a:t>Is training in sprinting going to help you in a marathon?</a:t>
            </a:r>
            <a:endParaRPr/>
          </a:p>
        </p:txBody>
      </p:sp>
      <p:sp>
        <p:nvSpPr>
          <p:cNvPr id="686" name="Google Shape;686;p9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Functional Implications</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9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Increase exercise capacity </a:t>
            </a:r>
            <a:endParaRPr/>
          </a:p>
          <a:p>
            <a:pPr indent="-274320" lvl="0" marL="274320" rtl="0" algn="l">
              <a:spcBef>
                <a:spcPts val="480"/>
              </a:spcBef>
              <a:spcAft>
                <a:spcPts val="0"/>
              </a:spcAft>
              <a:buSzPts val="2400"/>
              <a:buChar char="*"/>
            </a:pPr>
            <a:r>
              <a:rPr lang="en-US"/>
              <a:t>Enhance cardiac function, which may delay coronary heart disease</a:t>
            </a:r>
            <a:endParaRPr/>
          </a:p>
          <a:p>
            <a:pPr indent="-274320" lvl="0" marL="274320" rtl="0" algn="l">
              <a:spcBef>
                <a:spcPts val="480"/>
              </a:spcBef>
              <a:spcAft>
                <a:spcPts val="0"/>
              </a:spcAft>
              <a:buSzPts val="2400"/>
              <a:buChar char="*"/>
            </a:pPr>
            <a:r>
              <a:rPr lang="en-US"/>
              <a:t>Increase metabolic activity</a:t>
            </a:r>
            <a:endParaRPr/>
          </a:p>
          <a:p>
            <a:pPr indent="-274320" lvl="0" marL="274320" rtl="0" algn="l">
              <a:spcBef>
                <a:spcPts val="480"/>
              </a:spcBef>
              <a:spcAft>
                <a:spcPts val="0"/>
              </a:spcAft>
              <a:buSzPts val="2400"/>
              <a:buChar char="*"/>
            </a:pPr>
            <a:r>
              <a:rPr lang="en-US"/>
              <a:t>Relieve stress and anxiety</a:t>
            </a:r>
            <a:endParaRPr/>
          </a:p>
        </p:txBody>
      </p:sp>
      <p:sp>
        <p:nvSpPr>
          <p:cNvPr id="692" name="Google Shape;692;p9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Benefits of Cardiovascular Training</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9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Children ages 6 to 17 – 60 minutes of moderate to vigorous activity a day</a:t>
            </a:r>
            <a:endParaRPr/>
          </a:p>
          <a:p>
            <a:pPr indent="-274320" lvl="0" marL="274320" rtl="0" algn="l">
              <a:spcBef>
                <a:spcPts val="480"/>
              </a:spcBef>
              <a:spcAft>
                <a:spcPts val="0"/>
              </a:spcAft>
              <a:buSzPts val="2400"/>
              <a:buChar char="*"/>
            </a:pPr>
            <a:r>
              <a:rPr lang="en-US"/>
              <a:t>Adults ages 18 to 65 – 30 minutes moderate intensity 5 days a week</a:t>
            </a:r>
            <a:endParaRPr/>
          </a:p>
          <a:p>
            <a:pPr indent="-274320" lvl="0" marL="274320" rtl="0" algn="l">
              <a:spcBef>
                <a:spcPts val="480"/>
              </a:spcBef>
              <a:spcAft>
                <a:spcPts val="0"/>
              </a:spcAft>
              <a:buSzPts val="2400"/>
              <a:buChar char="*"/>
            </a:pPr>
            <a:r>
              <a:rPr lang="en-US"/>
              <a:t>Ages 65+ - 30 minutes moderate intensity 5 days a week</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Activity can be broken down into 10 minute segments</a:t>
            </a:r>
            <a:endParaRPr/>
          </a:p>
        </p:txBody>
      </p:sp>
      <p:sp>
        <p:nvSpPr>
          <p:cNvPr id="698" name="Google Shape;698;p9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Guidlines</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9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t>The best way to determine maximum heart rate without testing is using the formula 220 – age</a:t>
            </a:r>
            <a:endParaRPr/>
          </a:p>
          <a:p>
            <a:pPr indent="-133350" lvl="0" marL="274320" rtl="0" algn="l">
              <a:spcBef>
                <a:spcPts val="444"/>
              </a:spcBef>
              <a:spcAft>
                <a:spcPts val="0"/>
              </a:spcAft>
              <a:buSzPct val="100000"/>
              <a:buNone/>
            </a:pPr>
            <a:r>
              <a:t/>
            </a:r>
            <a:endParaRPr/>
          </a:p>
          <a:p>
            <a:pPr indent="-274320" lvl="0" marL="274320" rtl="0" algn="l">
              <a:spcBef>
                <a:spcPts val="444"/>
              </a:spcBef>
              <a:spcAft>
                <a:spcPts val="0"/>
              </a:spcAft>
              <a:buSzPct val="100000"/>
              <a:buChar char="*"/>
            </a:pPr>
            <a:r>
              <a:rPr lang="en-US"/>
              <a:t>Calculate your maximum heart rate</a:t>
            </a:r>
            <a:endParaRPr/>
          </a:p>
          <a:p>
            <a:pPr indent="-133350" lvl="0" marL="274320" rtl="0" algn="l">
              <a:spcBef>
                <a:spcPts val="444"/>
              </a:spcBef>
              <a:spcAft>
                <a:spcPts val="0"/>
              </a:spcAft>
              <a:buSzPct val="100000"/>
              <a:buNone/>
            </a:pPr>
            <a:r>
              <a:t/>
            </a:r>
            <a:endParaRPr/>
          </a:p>
          <a:p>
            <a:pPr indent="-274320" lvl="0" marL="274320" rtl="0" algn="l">
              <a:spcBef>
                <a:spcPts val="444"/>
              </a:spcBef>
              <a:spcAft>
                <a:spcPts val="0"/>
              </a:spcAft>
              <a:buSzPct val="100000"/>
              <a:buChar char="*"/>
            </a:pPr>
            <a:r>
              <a:rPr lang="en-US"/>
              <a:t>In healthy young individuals a 70% max heart rate is needed for conditioning. What is 70% of your max heart rate?</a:t>
            </a:r>
            <a:endParaRPr/>
          </a:p>
          <a:p>
            <a:pPr indent="-274320" lvl="0" marL="274320" rtl="0" algn="l">
              <a:spcBef>
                <a:spcPts val="444"/>
              </a:spcBef>
              <a:spcAft>
                <a:spcPts val="0"/>
              </a:spcAft>
              <a:buSzPct val="100000"/>
              <a:buChar char="*"/>
            </a:pPr>
            <a:r>
              <a:rPr lang="en-US"/>
              <a:t>In people with lower fitness levels a heart rate of 50-60% is needed</a:t>
            </a:r>
            <a:endParaRPr/>
          </a:p>
          <a:p>
            <a:pPr indent="-274320" lvl="0" marL="274320" rtl="0" algn="l">
              <a:spcBef>
                <a:spcPts val="444"/>
              </a:spcBef>
              <a:spcAft>
                <a:spcPts val="0"/>
              </a:spcAft>
              <a:buSzPct val="100000"/>
              <a:buChar char="*"/>
            </a:pPr>
            <a:r>
              <a:rPr lang="en-US"/>
              <a:t>In completely deconditioned individuals a heart rate of 40-50% of max heart rate will begin to improve conditioning</a:t>
            </a:r>
            <a:endParaRPr/>
          </a:p>
        </p:txBody>
      </p:sp>
      <p:sp>
        <p:nvSpPr>
          <p:cNvPr id="704" name="Google Shape;704;p9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Heart Rate</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9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Should include a warm up (10 min)</a:t>
            </a:r>
            <a:endParaRPr/>
          </a:p>
          <a:p>
            <a:pPr indent="-274320" lvl="0" marL="274320" rtl="0" algn="l">
              <a:spcBef>
                <a:spcPts val="480"/>
              </a:spcBef>
              <a:spcAft>
                <a:spcPts val="0"/>
              </a:spcAft>
              <a:buSzPts val="2400"/>
              <a:buChar char="*"/>
            </a:pPr>
            <a:r>
              <a:rPr lang="en-US"/>
              <a:t>Aerobic exercise which can be:</a:t>
            </a:r>
            <a:endParaRPr/>
          </a:p>
          <a:p>
            <a:pPr indent="-274319" lvl="1" marL="576263" rtl="0" algn="l">
              <a:spcBef>
                <a:spcPts val="440"/>
              </a:spcBef>
              <a:spcAft>
                <a:spcPts val="0"/>
              </a:spcAft>
              <a:buSzPts val="2200"/>
              <a:buChar char="*"/>
            </a:pPr>
            <a:r>
              <a:rPr lang="en-US"/>
              <a:t>Continuous</a:t>
            </a:r>
            <a:endParaRPr/>
          </a:p>
          <a:p>
            <a:pPr indent="-274319" lvl="1" marL="576263" rtl="0" algn="l">
              <a:spcBef>
                <a:spcPts val="440"/>
              </a:spcBef>
              <a:spcAft>
                <a:spcPts val="0"/>
              </a:spcAft>
              <a:buSzPts val="2200"/>
              <a:buChar char="*"/>
            </a:pPr>
            <a:r>
              <a:rPr lang="en-US"/>
              <a:t>Interval</a:t>
            </a:r>
            <a:endParaRPr/>
          </a:p>
          <a:p>
            <a:pPr indent="-274319" lvl="1" marL="576263" rtl="0" algn="l">
              <a:spcBef>
                <a:spcPts val="440"/>
              </a:spcBef>
              <a:spcAft>
                <a:spcPts val="0"/>
              </a:spcAft>
              <a:buSzPts val="2200"/>
              <a:buChar char="*"/>
            </a:pPr>
            <a:r>
              <a:rPr lang="en-US"/>
              <a:t>Circuit</a:t>
            </a:r>
            <a:endParaRPr/>
          </a:p>
          <a:p>
            <a:pPr indent="-274320" lvl="0" marL="274320" rtl="0" algn="l">
              <a:spcBef>
                <a:spcPts val="480"/>
              </a:spcBef>
              <a:spcAft>
                <a:spcPts val="0"/>
              </a:spcAft>
              <a:buSzPts val="2400"/>
              <a:buChar char="*"/>
            </a:pPr>
            <a:r>
              <a:rPr lang="en-US"/>
              <a:t>Cool down period (5-10 min)</a:t>
            </a:r>
            <a:endParaRPr/>
          </a:p>
        </p:txBody>
      </p:sp>
      <p:sp>
        <p:nvSpPr>
          <p:cNvPr id="710" name="Google Shape;710;p9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Exercise Program</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9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Muscular Endurance Training</a:t>
            </a:r>
            <a:endParaRPr/>
          </a:p>
        </p:txBody>
      </p:sp>
      <p:pic>
        <p:nvPicPr>
          <p:cNvPr id="716" name="Google Shape;716;p96"/>
          <p:cNvPicPr preferRelativeResize="0"/>
          <p:nvPr>
            <p:ph idx="1" type="body"/>
          </p:nvPr>
        </p:nvPicPr>
        <p:blipFill rotWithShape="1">
          <a:blip r:embed="rId3">
            <a:alphaModFix/>
          </a:blip>
          <a:srcRect b="0" l="0" r="0" t="0"/>
          <a:stretch/>
        </p:blipFill>
        <p:spPr>
          <a:xfrm>
            <a:off x="1180418" y="2420888"/>
            <a:ext cx="3391581" cy="3705275"/>
          </a:xfrm>
          <a:prstGeom prst="rect">
            <a:avLst/>
          </a:prstGeom>
          <a:noFill/>
          <a:ln>
            <a:noFill/>
          </a:ln>
        </p:spPr>
      </p:pic>
      <p:sp>
        <p:nvSpPr>
          <p:cNvPr id="717" name="Google Shape;717;p96"/>
          <p:cNvSpPr txBox="1"/>
          <p:nvPr>
            <p:ph idx="2" type="body"/>
          </p:nvPr>
        </p:nvSpPr>
        <p:spPr>
          <a:xfrm>
            <a:off x="4645152" y="2679192"/>
            <a:ext cx="3822192" cy="3447288"/>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100000"/>
              <a:buChar char="*"/>
            </a:pPr>
            <a:r>
              <a:rPr lang="en-US"/>
              <a:t>Characterized by having a muscle contract and lift or lower a light load for many repetitions or sustain a muscle contraction for an extended period of time. Key parameters include low intensity contraction, large number of contractions over a long period of time</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9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Running is not a viable endurance training option for all people due to the amount of impact involved.</a:t>
            </a:r>
            <a:endParaRPr/>
          </a:p>
          <a:p>
            <a:pPr indent="-274320" lvl="0" marL="274320" rtl="0" algn="l">
              <a:spcBef>
                <a:spcPts val="480"/>
              </a:spcBef>
              <a:spcAft>
                <a:spcPts val="0"/>
              </a:spcAft>
              <a:buSzPts val="2400"/>
              <a:buChar char="*"/>
            </a:pPr>
            <a:r>
              <a:rPr lang="en-US"/>
              <a:t>What are 5 other endurance training options that your clients might consider?</a:t>
            </a:r>
            <a:endParaRPr/>
          </a:p>
        </p:txBody>
      </p:sp>
      <p:sp>
        <p:nvSpPr>
          <p:cNvPr id="723" name="Google Shape;723;p9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Endurance In Class Assignment</a:t>
            </a:r>
            <a:endParaRPr/>
          </a:p>
        </p:txBody>
      </p:sp>
      <p:pic>
        <p:nvPicPr>
          <p:cNvPr descr="C:\Users\Student27\AppData\Local\Microsoft\Windows\Temporary Internet Files\Content.IE5\ZJH5MOW7\running_animation_by_xxjillsandwhichxx-d34lwny[1].gif" id="724" name="Google Shape;724;p97"/>
          <p:cNvPicPr preferRelativeResize="0"/>
          <p:nvPr/>
        </p:nvPicPr>
        <p:blipFill rotWithShape="1">
          <a:blip r:embed="rId3">
            <a:alphaModFix/>
          </a:blip>
          <a:srcRect b="0" l="0" r="0" t="0"/>
          <a:stretch/>
        </p:blipFill>
        <p:spPr>
          <a:xfrm>
            <a:off x="5220072" y="4077072"/>
            <a:ext cx="2463874" cy="2311524"/>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9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100000"/>
              <a:buChar char="*"/>
            </a:pPr>
            <a:r>
              <a:rPr lang="en-US"/>
              <a:t>Related to the strength and speed  of movement and is defined as the work produced by a muscle per unit of time (rate of performing work)</a:t>
            </a:r>
            <a:endParaRPr/>
          </a:p>
          <a:p>
            <a:pPr indent="-274320" lvl="0" marL="274320" rtl="0" algn="l">
              <a:spcBef>
                <a:spcPts val="444"/>
              </a:spcBef>
              <a:spcAft>
                <a:spcPts val="0"/>
              </a:spcAft>
              <a:buSzPct val="100000"/>
              <a:buChar char="*"/>
            </a:pPr>
            <a:r>
              <a:rPr lang="en-US"/>
              <a:t>Can be expressed as a single burst of high intensity activity or repeated bursts of less intense muscle activity </a:t>
            </a:r>
            <a:endParaRPr/>
          </a:p>
          <a:p>
            <a:pPr indent="-274320" lvl="0" marL="274320" rtl="0" algn="l">
              <a:spcBef>
                <a:spcPts val="444"/>
              </a:spcBef>
              <a:spcAft>
                <a:spcPts val="0"/>
              </a:spcAft>
              <a:buSzPct val="100000"/>
              <a:buChar char="*"/>
            </a:pPr>
            <a:r>
              <a:rPr lang="en-US"/>
              <a:t>Many motor skills are composed of movements that are explosive and involve both strength and speed. May be an important priority in rehab plan. Muscle strength is a necessary foundation to developing muscle power</a:t>
            </a:r>
            <a:endParaRPr/>
          </a:p>
        </p:txBody>
      </p:sp>
      <p:sp>
        <p:nvSpPr>
          <p:cNvPr id="730" name="Google Shape;730;p9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Muscle Power</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9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Can be enhanced by increasing the work a muscle must perform during a specified period of time or reducing the amount of time required to produce a given force</a:t>
            </a:r>
            <a:endParaRPr/>
          </a:p>
          <a:p>
            <a:pPr indent="-274320" lvl="0" marL="274320" rtl="0" algn="l">
              <a:spcBef>
                <a:spcPts val="480"/>
              </a:spcBef>
              <a:spcAft>
                <a:spcPts val="0"/>
              </a:spcAft>
              <a:buSzPts val="2400"/>
              <a:buChar char="*"/>
            </a:pPr>
            <a:r>
              <a:rPr lang="en-US"/>
              <a:t>The greater the intensity of an exercise and the shorter time to generate the force, the greater the muscle power</a:t>
            </a:r>
            <a:endParaRPr/>
          </a:p>
        </p:txBody>
      </p:sp>
      <p:sp>
        <p:nvSpPr>
          <p:cNvPr id="736" name="Google Shape;736;p9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Power Training</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100"/>
          <p:cNvSpPr txBox="1"/>
          <p:nvPr>
            <p:ph type="title"/>
          </p:nvPr>
        </p:nvSpPr>
        <p:spPr>
          <a:xfrm>
            <a:off x="690032" y="2463560"/>
            <a:ext cx="7772400" cy="1524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Balance Training</a:t>
            </a:r>
            <a:endParaRPr/>
          </a:p>
        </p:txBody>
      </p:sp>
      <p:sp>
        <p:nvSpPr>
          <p:cNvPr id="742" name="Google Shape;742;p100"/>
          <p:cNvSpPr txBox="1"/>
          <p:nvPr>
            <p:ph idx="1" type="body"/>
          </p:nvPr>
        </p:nvSpPr>
        <p:spPr>
          <a:xfrm>
            <a:off x="1367365" y="1437448"/>
            <a:ext cx="6417734" cy="939801"/>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SzPts val="2000"/>
              <a:buNone/>
            </a:pPr>
            <a:r>
              <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10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Generic term used to describe the dynamic process by which the body’s position is maintain in equilibrium. The body is most stable when the Centre of Gravity is maintained over the base of support.</a:t>
            </a:r>
            <a:endParaRPr/>
          </a:p>
        </p:txBody>
      </p:sp>
      <p:sp>
        <p:nvSpPr>
          <p:cNvPr id="748" name="Google Shape;748;p10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What is it?</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10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t>Balance – The process that the body’s position is maintained in equilibrium</a:t>
            </a:r>
            <a:endParaRPr/>
          </a:p>
          <a:p>
            <a:pPr indent="-274320" lvl="0" marL="274320" rtl="0" algn="l">
              <a:spcBef>
                <a:spcPts val="444"/>
              </a:spcBef>
              <a:spcAft>
                <a:spcPts val="0"/>
              </a:spcAft>
              <a:buSzPct val="100000"/>
              <a:buChar char="*"/>
            </a:pPr>
            <a:r>
              <a:rPr lang="en-US"/>
              <a:t>Equilibrium   is either static when the body is at rest, or dynamic when the body is in motion</a:t>
            </a:r>
            <a:endParaRPr/>
          </a:p>
          <a:p>
            <a:pPr indent="-274320" lvl="0" marL="274320" rtl="0" algn="l">
              <a:spcBef>
                <a:spcPts val="444"/>
              </a:spcBef>
              <a:spcAft>
                <a:spcPts val="0"/>
              </a:spcAft>
              <a:buSzPct val="100000"/>
              <a:buChar char="*"/>
            </a:pPr>
            <a:r>
              <a:rPr lang="en-US"/>
              <a:t>Centre of gravity – the vertical line through the point of equilibrium</a:t>
            </a:r>
            <a:endParaRPr/>
          </a:p>
          <a:p>
            <a:pPr indent="-274320" lvl="0" marL="274320" rtl="0" algn="l">
              <a:spcBef>
                <a:spcPts val="444"/>
              </a:spcBef>
              <a:spcAft>
                <a:spcPts val="0"/>
              </a:spcAft>
              <a:buSzPct val="100000"/>
              <a:buChar char="*"/>
            </a:pPr>
            <a:r>
              <a:rPr lang="en-US"/>
              <a:t>Base of support – the perimeter of the contact area between the body and the surface it is supported on</a:t>
            </a:r>
            <a:endParaRPr/>
          </a:p>
          <a:p>
            <a:pPr indent="-274320" lvl="0" marL="274320" rtl="0" algn="l">
              <a:spcBef>
                <a:spcPts val="444"/>
              </a:spcBef>
              <a:spcAft>
                <a:spcPts val="0"/>
              </a:spcAft>
              <a:buSzPct val="100000"/>
              <a:buChar char="*"/>
            </a:pPr>
            <a:r>
              <a:rPr lang="en-US"/>
              <a:t>As long as a person maintains their centre of gravity within the base of support they will not fall – this is called the limit of stability</a:t>
            </a:r>
            <a:endParaRPr/>
          </a:p>
        </p:txBody>
      </p:sp>
      <p:sp>
        <p:nvSpPr>
          <p:cNvPr id="754" name="Google Shape;754;p10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Key Terms </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10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100000"/>
              <a:buChar char="*"/>
            </a:pPr>
            <a:r>
              <a:rPr lang="en-US"/>
              <a:t>Balance control requires input from the nervous system in the form of sensory processing and sensorimotor integration.</a:t>
            </a:r>
            <a:endParaRPr/>
          </a:p>
          <a:p>
            <a:pPr indent="-144780" lvl="0" marL="274320" rtl="0" algn="l">
              <a:spcBef>
                <a:spcPts val="408"/>
              </a:spcBef>
              <a:spcAft>
                <a:spcPts val="0"/>
              </a:spcAft>
              <a:buSzPct val="100000"/>
              <a:buNone/>
            </a:pPr>
            <a:r>
              <a:t/>
            </a:r>
            <a:endParaRPr/>
          </a:p>
          <a:p>
            <a:pPr indent="-274320" lvl="0" marL="274320" rtl="0" algn="l">
              <a:spcBef>
                <a:spcPts val="408"/>
              </a:spcBef>
              <a:spcAft>
                <a:spcPts val="0"/>
              </a:spcAft>
              <a:buSzPct val="100000"/>
              <a:buChar char="*"/>
            </a:pPr>
            <a:r>
              <a:rPr lang="en-US"/>
              <a:t>The musculoskeletal system plays a role in balance including postural alignment,  flexibility, muscle strength and ROM</a:t>
            </a:r>
            <a:endParaRPr/>
          </a:p>
          <a:p>
            <a:pPr indent="-144780" lvl="0" marL="274320" rtl="0" algn="l">
              <a:spcBef>
                <a:spcPts val="408"/>
              </a:spcBef>
              <a:spcAft>
                <a:spcPts val="0"/>
              </a:spcAft>
              <a:buSzPct val="100000"/>
              <a:buNone/>
            </a:pPr>
            <a:r>
              <a:t/>
            </a:r>
            <a:endParaRPr/>
          </a:p>
          <a:p>
            <a:pPr indent="-274320" lvl="0" marL="274320" rtl="0" algn="l">
              <a:spcBef>
                <a:spcPts val="408"/>
              </a:spcBef>
              <a:spcAft>
                <a:spcPts val="0"/>
              </a:spcAft>
              <a:buSzPct val="100000"/>
              <a:buChar char="*"/>
            </a:pPr>
            <a:r>
              <a:rPr lang="en-US"/>
              <a:t>The environment that you are in also plays a role in balance. For example the type of shoes you are wearing, the surface you are standing on or the amount of lighting in the room</a:t>
            </a:r>
            <a:endParaRPr/>
          </a:p>
        </p:txBody>
      </p:sp>
      <p:sp>
        <p:nvSpPr>
          <p:cNvPr id="760" name="Google Shape;760;p10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Balance Control</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10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100000"/>
              <a:buChar char="*"/>
            </a:pPr>
            <a:r>
              <a:rPr lang="en-US"/>
              <a:t>It is common to lose balance when lifting heavy or large objects off the floor.  This is we have to shift our centre of mass quite low to lift something from the ground.</a:t>
            </a:r>
            <a:endParaRPr/>
          </a:p>
          <a:p>
            <a:pPr indent="-133350" lvl="0" marL="274320" rtl="0" algn="l">
              <a:spcBef>
                <a:spcPts val="444"/>
              </a:spcBef>
              <a:spcAft>
                <a:spcPts val="0"/>
              </a:spcAft>
              <a:buSzPct val="100000"/>
              <a:buNone/>
            </a:pPr>
            <a:r>
              <a:t/>
            </a:r>
            <a:endParaRPr/>
          </a:p>
          <a:p>
            <a:pPr indent="-274320" lvl="0" marL="274320" rtl="0" algn="l">
              <a:spcBef>
                <a:spcPts val="444"/>
              </a:spcBef>
              <a:spcAft>
                <a:spcPts val="0"/>
              </a:spcAft>
              <a:buSzPct val="100000"/>
              <a:buChar char="*"/>
            </a:pPr>
            <a:r>
              <a:rPr lang="en-US"/>
              <a:t>Lifting style is not important to proper lifting. Having knees extended can be beneficial for people with weak quads.</a:t>
            </a:r>
            <a:endParaRPr/>
          </a:p>
          <a:p>
            <a:pPr indent="-133350" lvl="0" marL="274320" rtl="0" algn="l">
              <a:spcBef>
                <a:spcPts val="444"/>
              </a:spcBef>
              <a:spcAft>
                <a:spcPts val="0"/>
              </a:spcAft>
              <a:buSzPct val="100000"/>
              <a:buNone/>
            </a:pPr>
            <a:r>
              <a:t/>
            </a:r>
            <a:endParaRPr/>
          </a:p>
          <a:p>
            <a:pPr indent="-274320" lvl="0" marL="274320" rtl="0" algn="l">
              <a:spcBef>
                <a:spcPts val="444"/>
              </a:spcBef>
              <a:spcAft>
                <a:spcPts val="0"/>
              </a:spcAft>
              <a:buSzPct val="100000"/>
              <a:buChar char="*"/>
            </a:pPr>
            <a:r>
              <a:rPr lang="en-US"/>
              <a:t>If balance is an issue a semi-squat are safer as is widening your base of support</a:t>
            </a:r>
            <a:endParaRPr/>
          </a:p>
        </p:txBody>
      </p:sp>
      <p:sp>
        <p:nvSpPr>
          <p:cNvPr id="766" name="Google Shape;766;p10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Balance During Lifting</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10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Sensory input impairments</a:t>
            </a:r>
            <a:endParaRPr/>
          </a:p>
          <a:p>
            <a:pPr indent="-274320" lvl="0" marL="274320" rtl="0" algn="l">
              <a:spcBef>
                <a:spcPts val="480"/>
              </a:spcBef>
              <a:spcAft>
                <a:spcPts val="0"/>
              </a:spcAft>
              <a:buSzPts val="2400"/>
              <a:buChar char="*"/>
            </a:pPr>
            <a:r>
              <a:rPr lang="en-US"/>
              <a:t>Sensorimotor integration impairments</a:t>
            </a:r>
            <a:endParaRPr/>
          </a:p>
          <a:p>
            <a:pPr indent="-274320" lvl="0" marL="274320" rtl="0" algn="l">
              <a:spcBef>
                <a:spcPts val="480"/>
              </a:spcBef>
              <a:spcAft>
                <a:spcPts val="0"/>
              </a:spcAft>
              <a:buSzPts val="2400"/>
              <a:buChar char="*"/>
            </a:pPr>
            <a:r>
              <a:rPr lang="en-US"/>
              <a:t>Biomechanical impairments</a:t>
            </a:r>
            <a:endParaRPr/>
          </a:p>
          <a:p>
            <a:pPr indent="-274320" lvl="0" marL="274320" rtl="0" algn="l">
              <a:spcBef>
                <a:spcPts val="480"/>
              </a:spcBef>
              <a:spcAft>
                <a:spcPts val="0"/>
              </a:spcAft>
              <a:buSzPts val="2400"/>
              <a:buChar char="*"/>
            </a:pPr>
            <a:r>
              <a:rPr lang="en-US"/>
              <a:t>Deficits with aging</a:t>
            </a:r>
            <a:endParaRPr/>
          </a:p>
          <a:p>
            <a:pPr indent="-274320" lvl="0" marL="274320" rtl="0" algn="l">
              <a:spcBef>
                <a:spcPts val="480"/>
              </a:spcBef>
              <a:spcAft>
                <a:spcPts val="0"/>
              </a:spcAft>
              <a:buSzPts val="2400"/>
              <a:buChar char="*"/>
            </a:pPr>
            <a:r>
              <a:rPr lang="en-US"/>
              <a:t>Deficits from medications</a:t>
            </a:r>
            <a:endParaRPr/>
          </a:p>
        </p:txBody>
      </p:sp>
      <p:sp>
        <p:nvSpPr>
          <p:cNvPr id="772" name="Google Shape;772;p10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Impaired Balance </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10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 decrease in proprioceptive deficits </a:t>
            </a:r>
            <a:endParaRPr/>
          </a:p>
          <a:p>
            <a:pPr indent="-274320" lvl="0" marL="274320" rtl="0" algn="l">
              <a:spcBef>
                <a:spcPts val="480"/>
              </a:spcBef>
              <a:spcAft>
                <a:spcPts val="0"/>
              </a:spcAft>
              <a:buSzPts val="2400"/>
              <a:buChar char="*"/>
            </a:pPr>
            <a:r>
              <a:rPr lang="en-US"/>
              <a:t>Often follows a lower body injury </a:t>
            </a:r>
            <a:endParaRPr/>
          </a:p>
          <a:p>
            <a:pPr indent="-274320" lvl="0" marL="274320" rtl="0" algn="l">
              <a:spcBef>
                <a:spcPts val="480"/>
              </a:spcBef>
              <a:spcAft>
                <a:spcPts val="0"/>
              </a:spcAft>
              <a:buSzPts val="2400"/>
              <a:buChar char="*"/>
            </a:pPr>
            <a:r>
              <a:rPr lang="en-US"/>
              <a:t>Neuropathies in the lower limb can affect proprioception</a:t>
            </a:r>
            <a:endParaRPr/>
          </a:p>
          <a:p>
            <a:pPr indent="-274320" lvl="0" marL="274320" rtl="0" algn="l">
              <a:spcBef>
                <a:spcPts val="480"/>
              </a:spcBef>
              <a:spcAft>
                <a:spcPts val="0"/>
              </a:spcAft>
              <a:buSzPts val="2400"/>
              <a:buChar char="*"/>
            </a:pPr>
            <a:r>
              <a:rPr lang="en-US"/>
              <a:t>Deficits in vision or damage the vestibular system can cause balance issues</a:t>
            </a:r>
            <a:endParaRPr/>
          </a:p>
        </p:txBody>
      </p:sp>
      <p:sp>
        <p:nvSpPr>
          <p:cNvPr id="778" name="Google Shape;778;p10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Sensory Balance Impairments</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10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Damage to the Basal ganglia or cerebellum can result in difficulty processing sensory information</a:t>
            </a:r>
            <a:endParaRPr/>
          </a:p>
        </p:txBody>
      </p:sp>
      <p:sp>
        <p:nvSpPr>
          <p:cNvPr id="784" name="Google Shape;784;p10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Sensorimotor Balance Impairments</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10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Balance issues caused by the musculoskeletal system. For example hyperkyphosis or limited joint ROM, contractures</a:t>
            </a:r>
            <a:endParaRPr/>
          </a:p>
        </p:txBody>
      </p:sp>
      <p:sp>
        <p:nvSpPr>
          <p:cNvPr id="790" name="Google Shape;790;p10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Biomechanical Balance Impairments</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10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Due to decline in all sensory systems and sensory motor integration</a:t>
            </a:r>
            <a:endParaRPr/>
          </a:p>
          <a:p>
            <a:pPr indent="-274320" lvl="0" marL="274320" rtl="0" algn="l">
              <a:spcBef>
                <a:spcPts val="480"/>
              </a:spcBef>
              <a:spcAft>
                <a:spcPts val="0"/>
              </a:spcAft>
              <a:buSzPts val="2400"/>
              <a:buChar char="*"/>
            </a:pPr>
            <a:r>
              <a:rPr lang="en-US"/>
              <a:t>Falls are a major cause of mortality in those 65+</a:t>
            </a:r>
            <a:endParaRPr/>
          </a:p>
        </p:txBody>
      </p:sp>
      <p:sp>
        <p:nvSpPr>
          <p:cNvPr id="796" name="Google Shape;796;p10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Aging</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11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Common Risk factors for falls among elderly</a:t>
            </a:r>
            <a:endParaRPr/>
          </a:p>
        </p:txBody>
      </p:sp>
      <p:sp>
        <p:nvSpPr>
          <p:cNvPr id="802" name="Google Shape;802;p110"/>
          <p:cNvSpPr txBox="1"/>
          <p:nvPr>
            <p:ph idx="1" type="body"/>
          </p:nvPr>
        </p:nvSpPr>
        <p:spPr>
          <a:xfrm>
            <a:off x="676655" y="2679192"/>
            <a:ext cx="3822192" cy="344728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Muscle weakness</a:t>
            </a:r>
            <a:endParaRPr/>
          </a:p>
          <a:p>
            <a:pPr indent="-274320" lvl="0" marL="274320" rtl="0" algn="l">
              <a:spcBef>
                <a:spcPts val="480"/>
              </a:spcBef>
              <a:spcAft>
                <a:spcPts val="0"/>
              </a:spcAft>
              <a:buSzPts val="2400"/>
              <a:buChar char="*"/>
            </a:pPr>
            <a:r>
              <a:rPr lang="en-US"/>
              <a:t>History</a:t>
            </a:r>
            <a:endParaRPr/>
          </a:p>
          <a:p>
            <a:pPr indent="-274320" lvl="0" marL="274320" rtl="0" algn="l">
              <a:spcBef>
                <a:spcPts val="480"/>
              </a:spcBef>
              <a:spcAft>
                <a:spcPts val="0"/>
              </a:spcAft>
              <a:buSzPts val="2400"/>
              <a:buChar char="*"/>
            </a:pPr>
            <a:r>
              <a:rPr lang="en-US"/>
              <a:t>Gait issues</a:t>
            </a:r>
            <a:endParaRPr/>
          </a:p>
          <a:p>
            <a:pPr indent="-274320" lvl="0" marL="274320" rtl="0" algn="l">
              <a:spcBef>
                <a:spcPts val="480"/>
              </a:spcBef>
              <a:spcAft>
                <a:spcPts val="0"/>
              </a:spcAft>
              <a:buSzPts val="2400"/>
              <a:buChar char="*"/>
            </a:pPr>
            <a:r>
              <a:rPr lang="en-US"/>
              <a:t>Balance deficit</a:t>
            </a:r>
            <a:endParaRPr/>
          </a:p>
          <a:p>
            <a:pPr indent="-274320" lvl="0" marL="274320" rtl="0" algn="l">
              <a:spcBef>
                <a:spcPts val="480"/>
              </a:spcBef>
              <a:spcAft>
                <a:spcPts val="0"/>
              </a:spcAft>
              <a:buSzPts val="2400"/>
              <a:buChar char="*"/>
            </a:pPr>
            <a:r>
              <a:rPr lang="en-US"/>
              <a:t>Use of assistive devise</a:t>
            </a:r>
            <a:endParaRPr/>
          </a:p>
          <a:p>
            <a:pPr indent="-274320" lvl="0" marL="274320" rtl="0" algn="l">
              <a:spcBef>
                <a:spcPts val="480"/>
              </a:spcBef>
              <a:spcAft>
                <a:spcPts val="0"/>
              </a:spcAft>
              <a:buSzPts val="2400"/>
              <a:buChar char="*"/>
            </a:pPr>
            <a:r>
              <a:rPr lang="en-US"/>
              <a:t>Arthritis</a:t>
            </a:r>
            <a:endParaRPr/>
          </a:p>
          <a:p>
            <a:pPr indent="-121920" lvl="0" marL="274320" rtl="0" algn="l">
              <a:spcBef>
                <a:spcPts val="480"/>
              </a:spcBef>
              <a:spcAft>
                <a:spcPts val="0"/>
              </a:spcAft>
              <a:buSzPts val="2400"/>
              <a:buNone/>
            </a:pPr>
            <a:r>
              <a:t/>
            </a:r>
            <a:endParaRPr/>
          </a:p>
        </p:txBody>
      </p:sp>
      <p:sp>
        <p:nvSpPr>
          <p:cNvPr id="803" name="Google Shape;803;p110"/>
          <p:cNvSpPr txBox="1"/>
          <p:nvPr>
            <p:ph idx="2" type="body"/>
          </p:nvPr>
        </p:nvSpPr>
        <p:spPr>
          <a:xfrm>
            <a:off x="4645152" y="2679192"/>
            <a:ext cx="3822192" cy="344728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Vision problems</a:t>
            </a:r>
            <a:endParaRPr/>
          </a:p>
          <a:p>
            <a:pPr indent="-274320" lvl="0" marL="274320" rtl="0" algn="l">
              <a:spcBef>
                <a:spcPts val="480"/>
              </a:spcBef>
              <a:spcAft>
                <a:spcPts val="0"/>
              </a:spcAft>
              <a:buSzPts val="2400"/>
              <a:buChar char="*"/>
            </a:pPr>
            <a:r>
              <a:rPr lang="en-US"/>
              <a:t>Arthirits</a:t>
            </a:r>
            <a:endParaRPr/>
          </a:p>
          <a:p>
            <a:pPr indent="-274320" lvl="0" marL="274320" rtl="0" algn="l">
              <a:spcBef>
                <a:spcPts val="480"/>
              </a:spcBef>
              <a:spcAft>
                <a:spcPts val="0"/>
              </a:spcAft>
              <a:buSzPts val="2400"/>
              <a:buChar char="*"/>
            </a:pPr>
            <a:r>
              <a:rPr lang="en-US"/>
              <a:t>Impaired ADL</a:t>
            </a:r>
            <a:endParaRPr/>
          </a:p>
          <a:p>
            <a:pPr indent="-274320" lvl="0" marL="274320" rtl="0" algn="l">
              <a:spcBef>
                <a:spcPts val="480"/>
              </a:spcBef>
              <a:spcAft>
                <a:spcPts val="0"/>
              </a:spcAft>
              <a:buSzPts val="2400"/>
              <a:buChar char="*"/>
            </a:pPr>
            <a:r>
              <a:rPr lang="en-US"/>
              <a:t>Depression</a:t>
            </a:r>
            <a:endParaRPr/>
          </a:p>
          <a:p>
            <a:pPr indent="-274320" lvl="0" marL="274320" rtl="0" algn="l">
              <a:spcBef>
                <a:spcPts val="480"/>
              </a:spcBef>
              <a:spcAft>
                <a:spcPts val="0"/>
              </a:spcAft>
              <a:buSzPts val="2400"/>
              <a:buChar char="*"/>
            </a:pPr>
            <a:r>
              <a:rPr lang="en-US"/>
              <a:t>Cognitive function</a:t>
            </a:r>
            <a:endParaRPr/>
          </a:p>
          <a:p>
            <a:pPr indent="-274320" lvl="0" marL="274320" rtl="0" algn="l">
              <a:spcBef>
                <a:spcPts val="480"/>
              </a:spcBef>
              <a:spcAft>
                <a:spcPts val="0"/>
              </a:spcAft>
              <a:buSzPts val="2400"/>
              <a:buChar char="*"/>
            </a:pPr>
            <a:r>
              <a:rPr lang="en-US"/>
              <a:t>Over 80 year of age</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11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Certain medications can increase the likelihood of falling ie: sedatives / antidepressants </a:t>
            </a:r>
            <a:endParaRPr/>
          </a:p>
          <a:p>
            <a:pPr indent="-274320" lvl="0" marL="274320" rtl="0" algn="l">
              <a:spcBef>
                <a:spcPts val="480"/>
              </a:spcBef>
              <a:spcAft>
                <a:spcPts val="0"/>
              </a:spcAft>
              <a:buSzPts val="2400"/>
              <a:buChar char="*"/>
            </a:pPr>
            <a:r>
              <a:rPr lang="en-US"/>
              <a:t>An increased chance of falling if you are on 4 or more medications</a:t>
            </a:r>
            <a:endParaRPr/>
          </a:p>
          <a:p>
            <a:pPr indent="-274320" lvl="0" marL="274320" rtl="0" algn="l">
              <a:spcBef>
                <a:spcPts val="480"/>
              </a:spcBef>
              <a:spcAft>
                <a:spcPts val="0"/>
              </a:spcAft>
              <a:buSzPts val="2400"/>
              <a:buChar char="*"/>
            </a:pPr>
            <a:r>
              <a:rPr lang="en-US"/>
              <a:t>Have medications reviewed by a doctor if falls occur or loss of balance while on medications</a:t>
            </a:r>
            <a:endParaRPr/>
          </a:p>
        </p:txBody>
      </p:sp>
      <p:sp>
        <p:nvSpPr>
          <p:cNvPr id="809" name="Google Shape;809;p11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Medications</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11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400"/>
              <a:buNone/>
            </a:pPr>
            <a:r>
              <a:t/>
            </a:r>
            <a:endParaRPr/>
          </a:p>
          <a:p>
            <a:pPr indent="-274320" lvl="0" marL="274320" rtl="0" algn="l">
              <a:spcBef>
                <a:spcPts val="480"/>
              </a:spcBef>
              <a:spcAft>
                <a:spcPts val="0"/>
              </a:spcAft>
              <a:buSzPts val="2400"/>
              <a:buChar char="*"/>
            </a:pPr>
            <a:r>
              <a:rPr lang="en-US"/>
              <a:t>Improve ability to perform daily activities</a:t>
            </a:r>
            <a:endParaRPr/>
          </a:p>
          <a:p>
            <a:pPr indent="-274320" lvl="0" marL="274320" rtl="0" algn="l">
              <a:spcBef>
                <a:spcPts val="480"/>
              </a:spcBef>
              <a:spcAft>
                <a:spcPts val="0"/>
              </a:spcAft>
              <a:buSzPts val="2400"/>
              <a:buChar char="*"/>
            </a:pPr>
            <a:r>
              <a:rPr lang="en-US"/>
              <a:t>Improve postural alignment</a:t>
            </a:r>
            <a:endParaRPr/>
          </a:p>
          <a:p>
            <a:pPr indent="-274320" lvl="0" marL="274320" rtl="0" algn="l">
              <a:spcBef>
                <a:spcPts val="480"/>
              </a:spcBef>
              <a:spcAft>
                <a:spcPts val="0"/>
              </a:spcAft>
              <a:buSzPts val="2400"/>
              <a:buChar char="*"/>
            </a:pPr>
            <a:r>
              <a:rPr lang="en-US"/>
              <a:t>Improve motor performance</a:t>
            </a:r>
            <a:endParaRPr/>
          </a:p>
          <a:p>
            <a:pPr indent="-274320" lvl="0" marL="274320" rtl="0" algn="l">
              <a:spcBef>
                <a:spcPts val="480"/>
              </a:spcBef>
              <a:spcAft>
                <a:spcPts val="0"/>
              </a:spcAft>
              <a:buSzPts val="2400"/>
              <a:buChar char="*"/>
            </a:pPr>
            <a:r>
              <a:rPr lang="en-US"/>
              <a:t>Improve ability to perform daily/functional activit</a:t>
            </a:r>
            <a:endParaRPr/>
          </a:p>
          <a:p>
            <a:pPr indent="-274320" lvl="0" marL="274320" rtl="0" algn="l">
              <a:spcBef>
                <a:spcPts val="480"/>
              </a:spcBef>
              <a:spcAft>
                <a:spcPts val="0"/>
              </a:spcAft>
              <a:buSzPts val="2400"/>
              <a:buChar char="*"/>
            </a:pPr>
            <a:r>
              <a:rPr lang="en-US"/>
              <a:t>Reduce risk of falls </a:t>
            </a:r>
            <a:endParaRPr/>
          </a:p>
        </p:txBody>
      </p:sp>
      <p:sp>
        <p:nvSpPr>
          <p:cNvPr id="815" name="Google Shape;815;p11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Balance Training Benefits</a:t>
            </a:r>
            <a:endParaRPr/>
          </a:p>
        </p:txBody>
      </p:sp>
      <p:pic>
        <p:nvPicPr>
          <p:cNvPr descr="C:\Users\Student27\AppData\Local\Microsoft\Windows\Temporary Internet Files\Content.IE5\B7PE8NWX\photo31[1].JPG" id="816" name="Google Shape;816;p112"/>
          <p:cNvPicPr preferRelativeResize="0"/>
          <p:nvPr/>
        </p:nvPicPr>
        <p:blipFill rotWithShape="1">
          <a:blip r:embed="rId3">
            <a:alphaModFix/>
          </a:blip>
          <a:srcRect b="0" l="0" r="0" t="0"/>
          <a:stretch/>
        </p:blipFill>
        <p:spPr>
          <a:xfrm>
            <a:off x="6012160" y="3607118"/>
            <a:ext cx="2787774" cy="2924944"/>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11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t>Multisystem approach</a:t>
            </a:r>
            <a:endParaRPr/>
          </a:p>
          <a:p>
            <a:pPr indent="-274319" lvl="1" marL="576263" rtl="0" algn="l">
              <a:spcBef>
                <a:spcPts val="407"/>
              </a:spcBef>
              <a:spcAft>
                <a:spcPts val="0"/>
              </a:spcAft>
              <a:buSzPct val="100000"/>
              <a:buChar char="*"/>
            </a:pPr>
            <a:r>
              <a:rPr lang="en-US"/>
              <a:t>Some areas may need stretching interventions while others require strengthening</a:t>
            </a:r>
            <a:endParaRPr/>
          </a:p>
          <a:p>
            <a:pPr indent="-274320" lvl="0" marL="274320" rtl="0" algn="l">
              <a:spcBef>
                <a:spcPts val="444"/>
              </a:spcBef>
              <a:spcAft>
                <a:spcPts val="0"/>
              </a:spcAft>
              <a:buSzPct val="100000"/>
              <a:buChar char="*"/>
            </a:pPr>
            <a:r>
              <a:rPr lang="en-US"/>
              <a:t>Important to determine the areas and types of balance where improvement is required</a:t>
            </a:r>
            <a:endParaRPr/>
          </a:p>
          <a:p>
            <a:pPr indent="-274320" lvl="0" marL="274320" rtl="0" algn="l">
              <a:spcBef>
                <a:spcPts val="444"/>
              </a:spcBef>
              <a:spcAft>
                <a:spcPts val="0"/>
              </a:spcAft>
              <a:buSzPct val="100000"/>
              <a:buChar char="*"/>
            </a:pPr>
            <a:r>
              <a:rPr lang="en-US"/>
              <a:t>Because these exercises challenge stability it is important that safety is considered</a:t>
            </a:r>
            <a:endParaRPr/>
          </a:p>
          <a:p>
            <a:pPr indent="0" lvl="0" marL="0" rtl="0" algn="l">
              <a:spcBef>
                <a:spcPts val="444"/>
              </a:spcBef>
              <a:spcAft>
                <a:spcPts val="0"/>
              </a:spcAft>
              <a:buSzPct val="100000"/>
              <a:buNone/>
            </a:pPr>
            <a:r>
              <a:t/>
            </a:r>
            <a:endParaRPr/>
          </a:p>
          <a:p>
            <a:pPr indent="0" lvl="0" marL="0" rtl="0" algn="l">
              <a:spcBef>
                <a:spcPts val="444"/>
              </a:spcBef>
              <a:spcAft>
                <a:spcPts val="0"/>
              </a:spcAft>
              <a:buSzPct val="100000"/>
              <a:buNone/>
            </a:pPr>
            <a:r>
              <a:rPr lang="en-US"/>
              <a:t>Safety is very important with balance training, having a way for a person to regain balance quickly is important</a:t>
            </a:r>
            <a:endParaRPr/>
          </a:p>
        </p:txBody>
      </p:sp>
      <p:sp>
        <p:nvSpPr>
          <p:cNvPr id="822" name="Google Shape;822;p11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Balance Interventions</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11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Static postures</a:t>
            </a:r>
            <a:endParaRPr/>
          </a:p>
          <a:p>
            <a:pPr indent="-274320" lvl="0" marL="274320" rtl="0" algn="l">
              <a:spcBef>
                <a:spcPts val="480"/>
              </a:spcBef>
              <a:spcAft>
                <a:spcPts val="0"/>
              </a:spcAft>
              <a:buSzPts val="2400"/>
              <a:buChar char="*"/>
            </a:pPr>
            <a:r>
              <a:rPr lang="en-US"/>
              <a:t>Dynamic – seated to standing</a:t>
            </a:r>
            <a:endParaRPr/>
          </a:p>
          <a:p>
            <a:pPr indent="-274320" lvl="0" marL="274320" rtl="0" algn="l">
              <a:spcBef>
                <a:spcPts val="480"/>
              </a:spcBef>
              <a:spcAft>
                <a:spcPts val="0"/>
              </a:spcAft>
              <a:buSzPts val="2400"/>
              <a:buChar char="*"/>
            </a:pPr>
            <a:r>
              <a:rPr lang="en-US"/>
              <a:t>Anticipatory – reaching, catching, lifting</a:t>
            </a:r>
            <a:endParaRPr/>
          </a:p>
          <a:p>
            <a:pPr indent="-274320" lvl="0" marL="274320" rtl="0" algn="l">
              <a:spcBef>
                <a:spcPts val="480"/>
              </a:spcBef>
              <a:spcAft>
                <a:spcPts val="0"/>
              </a:spcAft>
              <a:buSzPts val="2400"/>
              <a:buChar char="*"/>
            </a:pPr>
            <a:r>
              <a:rPr lang="en-US"/>
              <a:t>Reactive – response to pushes / pulls</a:t>
            </a:r>
            <a:endParaRPr/>
          </a:p>
          <a:p>
            <a:pPr indent="-274320" lvl="0" marL="274320" rtl="0" algn="l">
              <a:spcBef>
                <a:spcPts val="480"/>
              </a:spcBef>
              <a:spcAft>
                <a:spcPts val="0"/>
              </a:spcAft>
              <a:buSzPts val="2400"/>
              <a:buChar char="*"/>
            </a:pPr>
            <a:r>
              <a:rPr lang="en-US"/>
              <a:t>Sensory organization – reduce visual inputs</a:t>
            </a:r>
            <a:endParaRPr/>
          </a:p>
          <a:p>
            <a:pPr indent="-274320" lvl="0" marL="274320" rtl="0" algn="l">
              <a:spcBef>
                <a:spcPts val="480"/>
              </a:spcBef>
              <a:spcAft>
                <a:spcPts val="0"/>
              </a:spcAft>
              <a:buSzPts val="2400"/>
              <a:buChar char="*"/>
            </a:pPr>
            <a:r>
              <a:rPr lang="en-US"/>
              <a:t>Balance during functional activity – multitask</a:t>
            </a:r>
            <a:endParaRPr/>
          </a:p>
          <a:p>
            <a:pPr indent="-274320" lvl="0" marL="274320" rtl="0" algn="l">
              <a:spcBef>
                <a:spcPts val="480"/>
              </a:spcBef>
              <a:spcAft>
                <a:spcPts val="0"/>
              </a:spcAft>
              <a:buSzPts val="2400"/>
              <a:buChar char="*"/>
            </a:pPr>
            <a:r>
              <a:rPr lang="en-US"/>
              <a:t>Safety during gait – envrionment modifications</a:t>
            </a:r>
            <a:endParaRPr/>
          </a:p>
        </p:txBody>
      </p:sp>
      <p:sp>
        <p:nvSpPr>
          <p:cNvPr id="828" name="Google Shape;828;p11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Assessing Balance</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11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Perform exercises nearing a railing or bars where they are able to grab on when necessary</a:t>
            </a:r>
            <a:endParaRPr/>
          </a:p>
          <a:p>
            <a:pPr indent="-274320" lvl="0" marL="274320" rtl="0" algn="l">
              <a:spcBef>
                <a:spcPts val="480"/>
              </a:spcBef>
              <a:spcAft>
                <a:spcPts val="0"/>
              </a:spcAft>
              <a:buSzPts val="2400"/>
              <a:buChar char="*"/>
            </a:pPr>
            <a:r>
              <a:rPr lang="en-US"/>
              <a:t>Do not perform exercises near sharp edges or equipment</a:t>
            </a:r>
            <a:endParaRPr/>
          </a:p>
          <a:p>
            <a:pPr indent="-274320" lvl="0" marL="274320" rtl="0" algn="l">
              <a:spcBef>
                <a:spcPts val="480"/>
              </a:spcBef>
              <a:spcAft>
                <a:spcPts val="0"/>
              </a:spcAft>
              <a:buSzPts val="2400"/>
              <a:buChar char="*"/>
            </a:pPr>
            <a:r>
              <a:rPr lang="en-US"/>
              <a:t>Use two people when working with high risk patients</a:t>
            </a:r>
            <a:endParaRPr/>
          </a:p>
          <a:p>
            <a:pPr indent="-274320" lvl="0" marL="274320" rtl="0" algn="l">
              <a:spcBef>
                <a:spcPts val="480"/>
              </a:spcBef>
              <a:spcAft>
                <a:spcPts val="0"/>
              </a:spcAft>
              <a:buSzPts val="2400"/>
              <a:buChar char="*"/>
            </a:pPr>
            <a:r>
              <a:rPr lang="en-US"/>
              <a:t>Check that equipment is operating correctly</a:t>
            </a:r>
            <a:endParaRPr/>
          </a:p>
          <a:p>
            <a:pPr indent="-274320" lvl="0" marL="274320" rtl="0" algn="l">
              <a:spcBef>
                <a:spcPts val="480"/>
              </a:spcBef>
              <a:spcAft>
                <a:spcPts val="0"/>
              </a:spcAft>
              <a:buSzPts val="2400"/>
              <a:buChar char="*"/>
            </a:pPr>
            <a:r>
              <a:rPr lang="en-US"/>
              <a:t>Guard or assist when getting on or off equipment</a:t>
            </a:r>
            <a:endParaRPr/>
          </a:p>
          <a:p>
            <a:pPr indent="-274320" lvl="0" marL="274320" rtl="0" algn="l">
              <a:spcBef>
                <a:spcPts val="480"/>
              </a:spcBef>
              <a:spcAft>
                <a:spcPts val="0"/>
              </a:spcAft>
              <a:buSzPts val="2400"/>
              <a:buChar char="*"/>
            </a:pPr>
            <a:r>
              <a:rPr lang="en-US"/>
              <a:t>Ensure floor is clean and free of debris</a:t>
            </a:r>
            <a:endParaRPr/>
          </a:p>
        </p:txBody>
      </p:sp>
      <p:sp>
        <p:nvSpPr>
          <p:cNvPr id="834" name="Google Shape;834;p11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br>
              <a:rPr lang="en-US"/>
            </a:br>
            <a:r>
              <a:rPr lang="en-US"/>
              <a:t>Safety First!</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11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Activities that promote non moving balance</a:t>
            </a:r>
            <a:endParaRPr/>
          </a:p>
          <a:p>
            <a:pPr indent="-274320" lvl="0" marL="274320" rtl="0" algn="l">
              <a:spcBef>
                <a:spcPts val="480"/>
              </a:spcBef>
              <a:spcAft>
                <a:spcPts val="0"/>
              </a:spcAft>
              <a:buSzPts val="2400"/>
              <a:buChar char="*"/>
            </a:pPr>
            <a:r>
              <a:rPr lang="en-US"/>
              <a:t>Examples</a:t>
            </a:r>
            <a:endParaRPr/>
          </a:p>
          <a:p>
            <a:pPr indent="-274319" lvl="1" marL="576263" rtl="0" algn="l">
              <a:spcBef>
                <a:spcPts val="440"/>
              </a:spcBef>
              <a:spcAft>
                <a:spcPts val="0"/>
              </a:spcAft>
              <a:buSzPts val="2200"/>
              <a:buChar char="*"/>
            </a:pPr>
            <a:r>
              <a:rPr lang="en-US"/>
              <a:t>Sitting, half kneeling, tall kneeling</a:t>
            </a:r>
            <a:endParaRPr/>
          </a:p>
          <a:p>
            <a:pPr indent="-274320" lvl="0" marL="274320" rtl="0" algn="l">
              <a:spcBef>
                <a:spcPts val="480"/>
              </a:spcBef>
              <a:spcAft>
                <a:spcPts val="0"/>
              </a:spcAft>
              <a:buSzPts val="2400"/>
              <a:buChar char="*"/>
            </a:pPr>
            <a:r>
              <a:rPr lang="en-US"/>
              <a:t>Activities can be progressed by working on soft surfaces, narrowing base of support, moving arms or closing the eyes</a:t>
            </a:r>
            <a:endParaRPr/>
          </a:p>
        </p:txBody>
      </p:sp>
      <p:sp>
        <p:nvSpPr>
          <p:cNvPr id="840" name="Google Shape;840;p11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Static Balance control	</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11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Maintaining balance while in motion</a:t>
            </a:r>
            <a:endParaRPr/>
          </a:p>
          <a:p>
            <a:pPr indent="-274320" lvl="0" marL="274320" rtl="0" algn="l">
              <a:spcBef>
                <a:spcPts val="480"/>
              </a:spcBef>
              <a:spcAft>
                <a:spcPts val="0"/>
              </a:spcAft>
              <a:buSzPts val="2400"/>
              <a:buChar char="*"/>
            </a:pPr>
            <a:r>
              <a:rPr lang="en-US"/>
              <a:t>Examples </a:t>
            </a:r>
            <a:endParaRPr/>
          </a:p>
          <a:p>
            <a:pPr indent="-274319" lvl="1" marL="576263" rtl="0" algn="l">
              <a:spcBef>
                <a:spcPts val="440"/>
              </a:spcBef>
              <a:spcAft>
                <a:spcPts val="0"/>
              </a:spcAft>
              <a:buSzPts val="2200"/>
              <a:buChar char="*"/>
            </a:pPr>
            <a:r>
              <a:rPr lang="en-US"/>
              <a:t>Mainting balance while working on a moving surface such as</a:t>
            </a:r>
            <a:endParaRPr/>
          </a:p>
          <a:p>
            <a:pPr indent="-228600" lvl="2" marL="855663" rtl="0" algn="l">
              <a:spcBef>
                <a:spcPts val="400"/>
              </a:spcBef>
              <a:spcAft>
                <a:spcPts val="0"/>
              </a:spcAft>
              <a:buSzPts val="2000"/>
              <a:buChar char="*"/>
            </a:pPr>
            <a:r>
              <a:rPr lang="en-US"/>
              <a:t>Theraputic ball, bosu ball, wobble board or mini trampoline</a:t>
            </a:r>
            <a:endParaRPr/>
          </a:p>
          <a:p>
            <a:pPr indent="-274320" lvl="0" marL="274320" rtl="0" algn="l">
              <a:spcBef>
                <a:spcPts val="480"/>
              </a:spcBef>
              <a:spcAft>
                <a:spcPts val="0"/>
              </a:spcAft>
              <a:buSzPts val="2400"/>
              <a:buChar char="*"/>
            </a:pPr>
            <a:r>
              <a:rPr lang="en-US"/>
              <a:t>Progress exercising by shifting body weight, vary arm position, size of steps, hopping or skipping, base of support</a:t>
            </a:r>
            <a:endParaRPr/>
          </a:p>
        </p:txBody>
      </p:sp>
      <p:sp>
        <p:nvSpPr>
          <p:cNvPr id="846" name="Google Shape;846;p11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Dynamic Balance Control</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11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 complex motor control ability that human use at workplace and other everyday physical activities</a:t>
            </a:r>
            <a:endParaRPr/>
          </a:p>
          <a:p>
            <a:pPr indent="-274320" lvl="0" marL="274320" rtl="0" algn="l">
              <a:spcBef>
                <a:spcPts val="480"/>
              </a:spcBef>
              <a:spcAft>
                <a:spcPts val="0"/>
              </a:spcAft>
              <a:buSzPts val="2400"/>
              <a:buChar char="*"/>
            </a:pPr>
            <a:r>
              <a:rPr lang="en-US"/>
              <a:t>Involves having your client reach in all directions to touch objects, catching a ball or kicking</a:t>
            </a:r>
            <a:endParaRPr/>
          </a:p>
          <a:p>
            <a:pPr indent="-274320" lvl="0" marL="274320" rtl="0" algn="l">
              <a:spcBef>
                <a:spcPts val="480"/>
              </a:spcBef>
              <a:spcAft>
                <a:spcPts val="0"/>
              </a:spcAft>
              <a:buSzPts val="2400"/>
              <a:buChar char="*"/>
            </a:pPr>
            <a:r>
              <a:rPr lang="en-US"/>
              <a:t>Progress by using a variety of postures, use functional tasks using multiple body parts, varying speeds and weights or using obstacle course</a:t>
            </a:r>
            <a:endParaRPr/>
          </a:p>
        </p:txBody>
      </p:sp>
      <p:sp>
        <p:nvSpPr>
          <p:cNvPr id="852" name="Google Shape;852;p11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Anticipatory Balance control</a:t>
            </a:r>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11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Automatic movement patterns that occur when balance is disturbed</a:t>
            </a:r>
            <a:endParaRPr/>
          </a:p>
          <a:p>
            <a:pPr indent="-274320" lvl="0" marL="274320" rtl="0" algn="l">
              <a:spcBef>
                <a:spcPts val="480"/>
              </a:spcBef>
              <a:spcAft>
                <a:spcPts val="0"/>
              </a:spcAft>
              <a:buSzPts val="2400"/>
              <a:buChar char="*"/>
            </a:pPr>
            <a:r>
              <a:rPr lang="en-US"/>
              <a:t>Activities to improve reactive balance control can include swaying in different directions on a firm surface</a:t>
            </a:r>
            <a:endParaRPr/>
          </a:p>
          <a:p>
            <a:pPr indent="-274320" lvl="0" marL="274320" rtl="0" algn="l">
              <a:spcBef>
                <a:spcPts val="480"/>
              </a:spcBef>
              <a:spcAft>
                <a:spcPts val="0"/>
              </a:spcAft>
              <a:buSzPts val="2400"/>
              <a:buChar char="*"/>
            </a:pPr>
            <a:r>
              <a:rPr lang="en-US"/>
              <a:t>Depend on the body area there are different strategies that can be used including balance beams, stepping up or cross stepping</a:t>
            </a:r>
            <a:endParaRPr/>
          </a:p>
        </p:txBody>
      </p:sp>
      <p:sp>
        <p:nvSpPr>
          <p:cNvPr id="858" name="Google Shape;858;p11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Reactive Balance Control</a:t>
            </a:r>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12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Have them perform activities similar to those they are having difficulty with, ex reaching</a:t>
            </a:r>
            <a:endParaRPr/>
          </a:p>
          <a:p>
            <a:pPr indent="-274320" lvl="0" marL="274320" rtl="0" algn="l">
              <a:spcBef>
                <a:spcPts val="480"/>
              </a:spcBef>
              <a:spcAft>
                <a:spcPts val="0"/>
              </a:spcAft>
              <a:buSzPts val="2400"/>
              <a:buChar char="*"/>
            </a:pPr>
            <a:r>
              <a:rPr lang="en-US"/>
              <a:t>Progress by performing two or more task at once</a:t>
            </a:r>
            <a:endParaRPr/>
          </a:p>
          <a:p>
            <a:pPr indent="-274320" lvl="0" marL="274320" rtl="0" algn="l">
              <a:spcBef>
                <a:spcPts val="480"/>
              </a:spcBef>
              <a:spcAft>
                <a:spcPts val="0"/>
              </a:spcAft>
              <a:buSzPts val="2400"/>
              <a:buChar char="*"/>
            </a:pPr>
            <a:r>
              <a:rPr lang="en-US"/>
              <a:t>Use recreational activities the client enjoys to increase their enjoyment of functional training</a:t>
            </a:r>
            <a:endParaRPr/>
          </a:p>
        </p:txBody>
      </p:sp>
      <p:sp>
        <p:nvSpPr>
          <p:cNvPr id="864" name="Google Shape;864;p12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Balance training for Functional Activities</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12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Balance Training In Class Assignment</a:t>
            </a:r>
            <a:endParaRPr/>
          </a:p>
        </p:txBody>
      </p:sp>
      <p:sp>
        <p:nvSpPr>
          <p:cNvPr id="870" name="Google Shape;870;p121"/>
          <p:cNvSpPr txBox="1"/>
          <p:nvPr>
            <p:ph idx="1" type="body"/>
          </p:nvPr>
        </p:nvSpPr>
        <p:spPr>
          <a:xfrm>
            <a:off x="676655" y="2679192"/>
            <a:ext cx="3822192" cy="344728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Come up with 3 balance exercises. Keep in mind that they do not necessarily need to occur in standing.</a:t>
            </a:r>
            <a:endParaRPr/>
          </a:p>
          <a:p>
            <a:pPr indent="-274320" lvl="0" marL="274320" rtl="0" algn="l">
              <a:spcBef>
                <a:spcPts val="480"/>
              </a:spcBef>
              <a:spcAft>
                <a:spcPts val="0"/>
              </a:spcAft>
              <a:buSzPts val="2400"/>
              <a:buChar char="*"/>
            </a:pPr>
            <a:r>
              <a:rPr lang="en-US"/>
              <a:t>How might you make a basic exercise more challenging?</a:t>
            </a:r>
            <a:endParaRPr/>
          </a:p>
        </p:txBody>
      </p:sp>
      <p:pic>
        <p:nvPicPr>
          <p:cNvPr id="871" name="Google Shape;871;p121"/>
          <p:cNvPicPr preferRelativeResize="0"/>
          <p:nvPr>
            <p:ph idx="2" type="body"/>
          </p:nvPr>
        </p:nvPicPr>
        <p:blipFill rotWithShape="1">
          <a:blip r:embed="rId3">
            <a:alphaModFix/>
          </a:blip>
          <a:srcRect b="0" l="0" r="0" t="0"/>
          <a:stretch/>
        </p:blipFill>
        <p:spPr>
          <a:xfrm>
            <a:off x="5033038" y="2492896"/>
            <a:ext cx="3571410" cy="3633267"/>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122"/>
          <p:cNvSpPr txBox="1"/>
          <p:nvPr>
            <p:ph idx="1" type="body"/>
          </p:nvPr>
        </p:nvSpPr>
        <p:spPr>
          <a:xfrm>
            <a:off x="872067" y="2675466"/>
            <a:ext cx="7408333" cy="3921885"/>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1800"/>
              <a:buChar char="*"/>
            </a:pPr>
            <a:r>
              <a:rPr lang="en-US" sz="1800"/>
              <a:t>Proprioception is the sense of knowing where your body part is in space.</a:t>
            </a:r>
            <a:endParaRPr sz="1800"/>
          </a:p>
          <a:p>
            <a:pPr indent="-274320" lvl="0" marL="274320" rtl="0" algn="l">
              <a:spcBef>
                <a:spcPts val="360"/>
              </a:spcBef>
              <a:spcAft>
                <a:spcPts val="0"/>
              </a:spcAft>
              <a:buSzPts val="1800"/>
              <a:buChar char="*"/>
            </a:pPr>
            <a:r>
              <a:rPr lang="en-US" sz="1800"/>
              <a:t>Most proprioception occurs subconsciously.  </a:t>
            </a:r>
            <a:endParaRPr sz="1800"/>
          </a:p>
          <a:p>
            <a:pPr indent="-274320" lvl="0" marL="274320" rtl="0" algn="l">
              <a:spcBef>
                <a:spcPts val="360"/>
              </a:spcBef>
              <a:spcAft>
                <a:spcPts val="0"/>
              </a:spcAft>
              <a:buSzPts val="1800"/>
              <a:buChar char="*"/>
            </a:pPr>
            <a:r>
              <a:rPr lang="en-US" sz="1800"/>
              <a:t>Your proprioception capabilities can be impaired when joints are injured, such as with ligament sprains.  When you lose proprioception of your joint after a sprain, you may experience an unstable sensation of the joint. Your joint may even give-out.  </a:t>
            </a:r>
            <a:endParaRPr sz="1800"/>
          </a:p>
          <a:p>
            <a:pPr indent="-274320" lvl="0" marL="274320" rtl="0" algn="l">
              <a:spcBef>
                <a:spcPts val="360"/>
              </a:spcBef>
              <a:spcAft>
                <a:spcPts val="0"/>
              </a:spcAft>
              <a:buSzPts val="1800"/>
              <a:buChar char="*"/>
            </a:pPr>
            <a:r>
              <a:rPr lang="en-US" sz="1800"/>
              <a:t>The most common symptom of reduced proprioception is poor balance. In this respect, most people can understand the concept that poor balance can be a result of poor proprioception. However, even your spinal posture has a proprioception component telling you whether or not you are sitting or standing upright. Good posture, for example, could be thought of as perfect spinal balance! </a:t>
            </a:r>
            <a:endParaRPr/>
          </a:p>
          <a:p>
            <a:pPr indent="-160020" lvl="0" marL="274320" rtl="0" algn="l">
              <a:spcBef>
                <a:spcPts val="360"/>
              </a:spcBef>
              <a:spcAft>
                <a:spcPts val="0"/>
              </a:spcAft>
              <a:buSzPts val="1800"/>
              <a:buNone/>
            </a:pPr>
            <a:r>
              <a:t/>
            </a:r>
            <a:endParaRPr sz="1800"/>
          </a:p>
          <a:p>
            <a:pPr indent="-274320" lvl="0" marL="274320" rtl="0" algn="l">
              <a:spcBef>
                <a:spcPts val="360"/>
              </a:spcBef>
              <a:spcAft>
                <a:spcPts val="0"/>
              </a:spcAft>
              <a:buSzPts val="1800"/>
              <a:buChar char="*"/>
            </a:pPr>
            <a:r>
              <a:rPr lang="en-US" sz="1800"/>
              <a:t>Every injury has the potential to decrease your proprioception and subsequently your balance. However, you can quickly improve both your proprioception and balance with proprioception and balance exercises. That's where your physiotherapist is an expert and can help you.</a:t>
            </a:r>
            <a:endParaRPr/>
          </a:p>
        </p:txBody>
      </p:sp>
      <p:sp>
        <p:nvSpPr>
          <p:cNvPr id="877" name="Google Shape;877;p12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Proprioception – What is it?</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12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Every injury has the potential to decrease your proprioception and subsequently your balance. However, you can quickly improve both your proprioception and balance with proprioception and balance exercises.</a:t>
            </a:r>
            <a:endParaRPr/>
          </a:p>
          <a:p>
            <a:pPr indent="-121920" lvl="0" marL="274320" rtl="0" algn="l">
              <a:spcBef>
                <a:spcPts val="480"/>
              </a:spcBef>
              <a:spcAft>
                <a:spcPts val="0"/>
              </a:spcAft>
              <a:buSzPts val="2400"/>
              <a:buNone/>
            </a:pPr>
            <a:r>
              <a:t/>
            </a:r>
            <a:endParaRPr/>
          </a:p>
        </p:txBody>
      </p:sp>
      <p:sp>
        <p:nvSpPr>
          <p:cNvPr id="883" name="Google Shape;883;p12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Proprioception</a:t>
            </a:r>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12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Proprioception and Coordination</a:t>
            </a:r>
            <a:endParaRPr/>
          </a:p>
        </p:txBody>
      </p:sp>
      <p:pic>
        <p:nvPicPr>
          <p:cNvPr descr="C:\Users\Student27\AppData\Local\Microsoft\Windows\Temporary Internet Files\Content.IE5\B7PE8NWX\ankle-rehab-sprained-ankle[1].jpg" id="889" name="Google Shape;889;p124"/>
          <p:cNvPicPr preferRelativeResize="0"/>
          <p:nvPr>
            <p:ph idx="1" type="body"/>
          </p:nvPr>
        </p:nvPicPr>
        <p:blipFill rotWithShape="1">
          <a:blip r:embed="rId3">
            <a:alphaModFix/>
          </a:blip>
          <a:srcRect b="0" l="0" r="0" t="0"/>
          <a:stretch/>
        </p:blipFill>
        <p:spPr>
          <a:xfrm>
            <a:off x="1385455" y="2679700"/>
            <a:ext cx="2167000" cy="3446463"/>
          </a:xfrm>
          <a:prstGeom prst="rect">
            <a:avLst/>
          </a:prstGeom>
          <a:noFill/>
          <a:ln>
            <a:noFill/>
          </a:ln>
        </p:spPr>
      </p:pic>
      <p:sp>
        <p:nvSpPr>
          <p:cNvPr id="890" name="Google Shape;890;p124"/>
          <p:cNvSpPr txBox="1"/>
          <p:nvPr>
            <p:ph idx="2" type="body"/>
          </p:nvPr>
        </p:nvSpPr>
        <p:spPr>
          <a:xfrm>
            <a:off x="4645152" y="2679192"/>
            <a:ext cx="3822192" cy="344728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Improve ability to perform daily activities</a:t>
            </a:r>
            <a:endParaRPr/>
          </a:p>
          <a:p>
            <a:pPr indent="-274320" lvl="0" marL="274320" rtl="0" algn="l">
              <a:spcBef>
                <a:spcPts val="480"/>
              </a:spcBef>
              <a:spcAft>
                <a:spcPts val="0"/>
              </a:spcAft>
              <a:buSzPts val="2400"/>
              <a:buChar char="*"/>
            </a:pPr>
            <a:r>
              <a:rPr lang="en-US"/>
              <a:t>Improve ability to perform exercises accurately</a:t>
            </a:r>
            <a:endParaRPr/>
          </a:p>
          <a:p>
            <a:pPr indent="-274320" lvl="0" marL="274320" rtl="0" algn="l">
              <a:spcBef>
                <a:spcPts val="480"/>
              </a:spcBef>
              <a:spcAft>
                <a:spcPts val="0"/>
              </a:spcAft>
              <a:buSzPts val="2400"/>
              <a:buChar char="*"/>
            </a:pPr>
            <a:r>
              <a:rPr lang="en-US"/>
              <a:t>Improve balance</a:t>
            </a:r>
            <a:endParaRPr/>
          </a:p>
          <a:p>
            <a:pPr indent="0" lvl="0" marL="0" rtl="0" algn="l">
              <a:spcBef>
                <a:spcPts val="480"/>
              </a:spcBef>
              <a:spcAft>
                <a:spcPts val="0"/>
              </a:spcAft>
              <a:buSzPts val="2400"/>
              <a:buNone/>
            </a:pPr>
            <a:r>
              <a:rPr lang="en-US"/>
              <a:t>Page 190</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12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Most closed chain exercises</a:t>
            </a:r>
            <a:endParaRPr/>
          </a:p>
          <a:p>
            <a:pPr indent="-274320" lvl="0" marL="274320" rtl="0" algn="l">
              <a:spcBef>
                <a:spcPts val="480"/>
              </a:spcBef>
              <a:spcAft>
                <a:spcPts val="0"/>
              </a:spcAft>
              <a:buSzPts val="2400"/>
              <a:buChar char="*"/>
            </a:pPr>
            <a:r>
              <a:rPr lang="en-US"/>
              <a:t>Balance and proprioception exercises are often similar, for example wobble board can be used as both proprioceptive and balance exercise</a:t>
            </a:r>
            <a:endParaRPr/>
          </a:p>
        </p:txBody>
      </p:sp>
      <p:sp>
        <p:nvSpPr>
          <p:cNvPr id="896" name="Google Shape;896;p12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Examples of Proprioception exercises</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126"/>
          <p:cNvSpPr txBox="1"/>
          <p:nvPr>
            <p:ph idx="1" type="body"/>
          </p:nvPr>
        </p:nvSpPr>
        <p:spPr>
          <a:xfrm>
            <a:off x="872067" y="2675466"/>
            <a:ext cx="7408333" cy="3777869"/>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100000"/>
              <a:buChar char="*"/>
            </a:pPr>
            <a:r>
              <a:rPr lang="en-US"/>
              <a:t>Static Balance: Begin on 2 feet. Try placing the feet one in front of the other heel to toe. Balance for 30 seconds with arms down or raised, eyes open. Repeat with eyes closed.</a:t>
            </a:r>
            <a:endParaRPr/>
          </a:p>
          <a:p>
            <a:pPr indent="-274320" lvl="0" marL="274320" rtl="0" algn="l">
              <a:spcBef>
                <a:spcPts val="408"/>
              </a:spcBef>
              <a:spcAft>
                <a:spcPts val="0"/>
              </a:spcAft>
              <a:buSzPct val="100000"/>
              <a:buChar char="*"/>
            </a:pPr>
            <a:r>
              <a:rPr lang="en-US"/>
              <a:t>Graduate to single leg balances</a:t>
            </a:r>
            <a:endParaRPr/>
          </a:p>
          <a:p>
            <a:pPr indent="-274320" lvl="0" marL="274320" rtl="0" algn="l">
              <a:spcBef>
                <a:spcPts val="408"/>
              </a:spcBef>
              <a:spcAft>
                <a:spcPts val="0"/>
              </a:spcAft>
              <a:buSzPct val="100000"/>
              <a:buChar char="*"/>
            </a:pPr>
            <a:r>
              <a:rPr lang="en-US"/>
              <a:t>Dynamic Balance: Balancing on an unstable surface; a wobble board, a cushion or an exercise ball, (depending on the position,) and have some movement to challenge their stability. Ie. Mini-squats on a Bosu, hip abduction on a cushion, leg raises prone on a ball.</a:t>
            </a:r>
            <a:endParaRPr/>
          </a:p>
          <a:p>
            <a:pPr indent="-274320" lvl="0" marL="274320" rtl="0" algn="l">
              <a:spcBef>
                <a:spcPts val="408"/>
              </a:spcBef>
              <a:spcAft>
                <a:spcPts val="0"/>
              </a:spcAft>
              <a:buSzPct val="100000"/>
              <a:buChar char="*"/>
            </a:pPr>
            <a:r>
              <a:rPr lang="en-US"/>
              <a:t>Later, Coordination and Agility may be added, but since this involves stops &amp; starts and jumping and twisting activities, this is best left to a qualified fitness professional if possible</a:t>
            </a:r>
            <a:endParaRPr/>
          </a:p>
        </p:txBody>
      </p:sp>
      <p:sp>
        <p:nvSpPr>
          <p:cNvPr id="902" name="Google Shape;902;p12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Example of proprioception progression</a:t>
            </a:r>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12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t>Therapeutic exercise must be dynamic and responds to changing demands</a:t>
            </a:r>
            <a:endParaRPr/>
          </a:p>
          <a:p>
            <a:pPr indent="-274320" lvl="0" marL="274320" rtl="0" algn="l">
              <a:spcBef>
                <a:spcPts val="444"/>
              </a:spcBef>
              <a:spcAft>
                <a:spcPts val="0"/>
              </a:spcAft>
              <a:buSzPct val="100000"/>
              <a:buChar char="*"/>
            </a:pPr>
            <a:r>
              <a:rPr lang="en-US"/>
              <a:t>Will account for potential changes in status of the client based on physiological response to exercise plan and/or progression of the active pathology</a:t>
            </a:r>
            <a:endParaRPr/>
          </a:p>
          <a:p>
            <a:pPr indent="-274320" lvl="0" marL="274320" rtl="0" algn="l">
              <a:spcBef>
                <a:spcPts val="444"/>
              </a:spcBef>
              <a:spcAft>
                <a:spcPts val="0"/>
              </a:spcAft>
              <a:buSzPct val="100000"/>
              <a:buChar char="*"/>
            </a:pPr>
            <a:r>
              <a:rPr lang="en-US"/>
              <a:t>Client status may also change with progression through various health care settings (hospital, rehab center, home)</a:t>
            </a:r>
            <a:endParaRPr/>
          </a:p>
          <a:p>
            <a:pPr indent="-274320" lvl="0" marL="274320" rtl="0" algn="l">
              <a:spcBef>
                <a:spcPts val="444"/>
              </a:spcBef>
              <a:spcAft>
                <a:spcPts val="0"/>
              </a:spcAft>
              <a:buSzPct val="100000"/>
              <a:buChar char="*"/>
            </a:pPr>
            <a:r>
              <a:rPr lang="en-US"/>
              <a:t>Ongoing physical examination and evaluation must be taken into consideration as well as functional goals and problems that arise</a:t>
            </a:r>
            <a:endParaRPr/>
          </a:p>
        </p:txBody>
      </p:sp>
      <p:sp>
        <p:nvSpPr>
          <p:cNvPr id="908" name="Google Shape;908;p12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Developing a therapeutic </a:t>
            </a:r>
            <a:br>
              <a:rPr lang="en-US"/>
            </a:br>
            <a:r>
              <a:rPr lang="en-US"/>
              <a:t>exercise plan</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12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Re-evaluations are all performed in the same methods used for the initial evaluation</a:t>
            </a:r>
            <a:endParaRPr/>
          </a:p>
          <a:p>
            <a:pPr indent="-274320" lvl="0" marL="274320" rtl="0" algn="l">
              <a:spcBef>
                <a:spcPts val="480"/>
              </a:spcBef>
              <a:spcAft>
                <a:spcPts val="0"/>
              </a:spcAft>
              <a:buSzPts val="2400"/>
              <a:buChar char="*"/>
            </a:pPr>
            <a:r>
              <a:rPr lang="en-US"/>
              <a:t>Interview, observations, tests and measurements can all be included</a:t>
            </a:r>
            <a:endParaRPr/>
          </a:p>
          <a:p>
            <a:pPr indent="-274320" lvl="0" marL="274320" rtl="0" algn="l">
              <a:spcBef>
                <a:spcPts val="480"/>
              </a:spcBef>
              <a:spcAft>
                <a:spcPts val="0"/>
              </a:spcAft>
              <a:buSzPts val="2400"/>
              <a:buChar char="*"/>
            </a:pPr>
            <a:r>
              <a:rPr lang="en-US"/>
              <a:t>Therapist should document the findings (positive or negative)</a:t>
            </a:r>
            <a:endParaRPr/>
          </a:p>
          <a:p>
            <a:pPr indent="-274320" lvl="0" marL="274320" rtl="0" algn="l">
              <a:spcBef>
                <a:spcPts val="480"/>
              </a:spcBef>
              <a:spcAft>
                <a:spcPts val="0"/>
              </a:spcAft>
              <a:buSzPts val="2400"/>
              <a:buChar char="*"/>
            </a:pPr>
            <a:r>
              <a:rPr lang="en-US"/>
              <a:t>List all problems, if any, that have arisen</a:t>
            </a:r>
            <a:endParaRPr/>
          </a:p>
        </p:txBody>
      </p:sp>
      <p:sp>
        <p:nvSpPr>
          <p:cNvPr id="914" name="Google Shape;914;p12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Ongoing Examination </a:t>
            </a:r>
            <a:br>
              <a:rPr lang="en-US"/>
            </a:br>
            <a:r>
              <a:rPr lang="en-US"/>
              <a:t>and Evaluation</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129"/>
          <p:cNvSpPr txBox="1"/>
          <p:nvPr>
            <p:ph idx="1" type="body"/>
          </p:nvPr>
        </p:nvSpPr>
        <p:spPr>
          <a:xfrm>
            <a:off x="872067" y="2675466"/>
            <a:ext cx="7408333" cy="3849877"/>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100000"/>
              <a:buChar char="*"/>
            </a:pPr>
            <a:r>
              <a:rPr lang="en-US"/>
              <a:t>Functional Goals are defined as those meaningful activities that, because of active pathology, the individual is unable to do and for which that individual seeks therapy. </a:t>
            </a:r>
            <a:endParaRPr/>
          </a:p>
          <a:p>
            <a:pPr indent="-274320" lvl="0" marL="274320" rtl="0" algn="l">
              <a:spcBef>
                <a:spcPts val="372"/>
              </a:spcBef>
              <a:spcAft>
                <a:spcPts val="0"/>
              </a:spcAft>
              <a:buSzPct val="100000"/>
              <a:buChar char="*"/>
            </a:pPr>
            <a:r>
              <a:rPr lang="en-US"/>
              <a:t>Allow the client to state the reason for seeking out therapy</a:t>
            </a:r>
            <a:endParaRPr/>
          </a:p>
          <a:p>
            <a:pPr indent="-274320" lvl="0" marL="274320" rtl="0" algn="l">
              <a:spcBef>
                <a:spcPts val="372"/>
              </a:spcBef>
              <a:spcAft>
                <a:spcPts val="0"/>
              </a:spcAft>
              <a:buSzPct val="100000"/>
              <a:buChar char="*"/>
            </a:pPr>
            <a:r>
              <a:rPr lang="en-US"/>
              <a:t>The task of the therapist is to help the client frame their issues into achievable goals</a:t>
            </a:r>
            <a:endParaRPr/>
          </a:p>
          <a:p>
            <a:pPr indent="-274320" lvl="0" marL="274320" rtl="0" algn="l">
              <a:spcBef>
                <a:spcPts val="372"/>
              </a:spcBef>
              <a:spcAft>
                <a:spcPts val="0"/>
              </a:spcAft>
              <a:buSzPct val="100000"/>
              <a:buChar char="*"/>
            </a:pPr>
            <a:r>
              <a:rPr lang="en-US"/>
              <a:t>Be sure to allow each goal to have a measure of progress</a:t>
            </a:r>
            <a:endParaRPr/>
          </a:p>
          <a:p>
            <a:pPr indent="-274320" lvl="0" marL="274320" rtl="0" algn="l">
              <a:spcBef>
                <a:spcPts val="372"/>
              </a:spcBef>
              <a:spcAft>
                <a:spcPts val="0"/>
              </a:spcAft>
              <a:buSzPct val="100000"/>
              <a:buChar char="*"/>
            </a:pPr>
            <a:r>
              <a:rPr lang="en-US"/>
              <a:t>Every client will have a different achievable goal</a:t>
            </a:r>
            <a:endParaRPr/>
          </a:p>
          <a:p>
            <a:pPr indent="-274320" lvl="0" marL="274320" rtl="0" algn="l">
              <a:spcBef>
                <a:spcPts val="372"/>
              </a:spcBef>
              <a:spcAft>
                <a:spcPts val="0"/>
              </a:spcAft>
              <a:buSzPct val="100000"/>
              <a:buChar char="*"/>
            </a:pPr>
            <a:r>
              <a:rPr lang="en-US"/>
              <a:t>Therapist must determine what the individual is hoping to gain from the plan and the types of things the client hopes to be able to accomplish after the plan is complete</a:t>
            </a:r>
            <a:endParaRPr/>
          </a:p>
          <a:p>
            <a:pPr indent="-274320" lvl="0" marL="274320" rtl="0" algn="l">
              <a:spcBef>
                <a:spcPts val="372"/>
              </a:spcBef>
              <a:spcAft>
                <a:spcPts val="0"/>
              </a:spcAft>
              <a:buSzPct val="100000"/>
              <a:buChar char="*"/>
            </a:pPr>
            <a:r>
              <a:rPr lang="en-US"/>
              <a:t>Each goal must be linked to a problem/issue the client has</a:t>
            </a:r>
            <a:endParaRPr/>
          </a:p>
          <a:p>
            <a:pPr indent="-274320" lvl="0" marL="274320" rtl="0" algn="l">
              <a:spcBef>
                <a:spcPts val="372"/>
              </a:spcBef>
              <a:spcAft>
                <a:spcPts val="0"/>
              </a:spcAft>
              <a:buSzPct val="100000"/>
              <a:buChar char="*"/>
            </a:pPr>
            <a:r>
              <a:rPr lang="en-US"/>
              <a:t>Each goal must be measurable and address short and long term goals</a:t>
            </a:r>
            <a:endParaRPr/>
          </a:p>
        </p:txBody>
      </p:sp>
      <p:sp>
        <p:nvSpPr>
          <p:cNvPr id="920" name="Google Shape;920;p12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Determination of Functional</a:t>
            </a:r>
            <a:br>
              <a:rPr lang="en-US"/>
            </a:br>
            <a:r>
              <a:rPr lang="en-US"/>
              <a:t> Goals</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13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The use of water to facilitate the application of therapeutic exercises including strengthening, stretching, balance and endurance.</a:t>
            </a:r>
            <a:endParaRPr/>
          </a:p>
        </p:txBody>
      </p:sp>
      <p:sp>
        <p:nvSpPr>
          <p:cNvPr id="926" name="Google Shape;926;p13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Aquatic Exercise</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13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Facilitate ROM</a:t>
            </a:r>
            <a:endParaRPr/>
          </a:p>
          <a:p>
            <a:pPr indent="-274320" lvl="0" marL="274320" rtl="0" algn="l">
              <a:spcBef>
                <a:spcPts val="480"/>
              </a:spcBef>
              <a:spcAft>
                <a:spcPts val="0"/>
              </a:spcAft>
              <a:buSzPts val="2400"/>
              <a:buChar char="*"/>
            </a:pPr>
            <a:r>
              <a:rPr lang="en-US"/>
              <a:t>Start resistance training</a:t>
            </a:r>
            <a:endParaRPr/>
          </a:p>
          <a:p>
            <a:pPr indent="-274320" lvl="0" marL="274320" rtl="0" algn="l">
              <a:spcBef>
                <a:spcPts val="480"/>
              </a:spcBef>
              <a:spcAft>
                <a:spcPts val="0"/>
              </a:spcAft>
              <a:buSzPts val="2400"/>
              <a:buChar char="*"/>
            </a:pPr>
            <a:r>
              <a:rPr lang="en-US"/>
              <a:t>Start weight bearing exercises</a:t>
            </a:r>
            <a:endParaRPr/>
          </a:p>
          <a:p>
            <a:pPr indent="-274320" lvl="0" marL="274320" rtl="0" algn="l">
              <a:spcBef>
                <a:spcPts val="480"/>
              </a:spcBef>
              <a:spcAft>
                <a:spcPts val="0"/>
              </a:spcAft>
              <a:buSzPts val="2400"/>
              <a:buChar char="*"/>
            </a:pPr>
            <a:r>
              <a:rPr lang="en-US"/>
              <a:t>Facilitate cardiovascular exercise</a:t>
            </a:r>
            <a:endParaRPr/>
          </a:p>
          <a:p>
            <a:pPr indent="-274320" lvl="0" marL="274320" rtl="0" algn="l">
              <a:spcBef>
                <a:spcPts val="480"/>
              </a:spcBef>
              <a:spcAft>
                <a:spcPts val="0"/>
              </a:spcAft>
              <a:buSzPts val="2400"/>
              <a:buChar char="*"/>
            </a:pPr>
            <a:r>
              <a:rPr lang="en-US"/>
              <a:t>Minimize risk of injury</a:t>
            </a:r>
            <a:endParaRPr/>
          </a:p>
          <a:p>
            <a:pPr indent="-274320" lvl="0" marL="274320" rtl="0" algn="l">
              <a:spcBef>
                <a:spcPts val="480"/>
              </a:spcBef>
              <a:spcAft>
                <a:spcPts val="0"/>
              </a:spcAft>
              <a:buSzPts val="2400"/>
              <a:buChar char="*"/>
            </a:pPr>
            <a:r>
              <a:rPr lang="en-US"/>
              <a:t>Enhance patient relaxation</a:t>
            </a:r>
            <a:endParaRPr/>
          </a:p>
        </p:txBody>
      </p:sp>
      <p:sp>
        <p:nvSpPr>
          <p:cNvPr id="932" name="Google Shape;932;p13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Goals and Indications </a:t>
            </a:r>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13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100000"/>
              <a:buChar char="*"/>
            </a:pPr>
            <a:r>
              <a:rPr lang="en-US"/>
              <a:t>Fear of water</a:t>
            </a:r>
            <a:endParaRPr/>
          </a:p>
          <a:p>
            <a:pPr indent="-274320" lvl="0" marL="274320" rtl="0" algn="l">
              <a:spcBef>
                <a:spcPts val="372"/>
              </a:spcBef>
              <a:spcAft>
                <a:spcPts val="0"/>
              </a:spcAft>
              <a:buSzPct val="100000"/>
              <a:buChar char="*"/>
            </a:pPr>
            <a:r>
              <a:rPr lang="en-US"/>
              <a:t>Neurological disorders</a:t>
            </a:r>
            <a:endParaRPr/>
          </a:p>
          <a:p>
            <a:pPr indent="-274320" lvl="0" marL="274320" rtl="0" algn="l">
              <a:spcBef>
                <a:spcPts val="372"/>
              </a:spcBef>
              <a:spcAft>
                <a:spcPts val="0"/>
              </a:spcAft>
              <a:buSzPct val="100000"/>
              <a:buChar char="*"/>
            </a:pPr>
            <a:r>
              <a:rPr lang="en-US"/>
              <a:t>Ataxic patients many have more trouble controlling movement</a:t>
            </a:r>
            <a:endParaRPr/>
          </a:p>
          <a:p>
            <a:pPr indent="-274320" lvl="0" marL="274320" rtl="0" algn="l">
              <a:spcBef>
                <a:spcPts val="372"/>
              </a:spcBef>
              <a:spcAft>
                <a:spcPts val="0"/>
              </a:spcAft>
              <a:buSzPct val="100000"/>
              <a:buChar char="*"/>
            </a:pPr>
            <a:r>
              <a:rPr lang="en-US"/>
              <a:t>Some MS patients have not tolerate heat (33+)</a:t>
            </a:r>
            <a:endParaRPr/>
          </a:p>
          <a:p>
            <a:pPr indent="-274320" lvl="0" marL="274320" rtl="0" algn="l">
              <a:spcBef>
                <a:spcPts val="372"/>
              </a:spcBef>
              <a:spcAft>
                <a:spcPts val="0"/>
              </a:spcAft>
              <a:buSzPct val="100000"/>
              <a:buChar char="*"/>
            </a:pPr>
            <a:r>
              <a:rPr lang="en-US"/>
              <a:t>Respiratory disorders</a:t>
            </a:r>
            <a:endParaRPr/>
          </a:p>
          <a:p>
            <a:pPr indent="-274320" lvl="0" marL="274320" rtl="0" algn="l">
              <a:spcBef>
                <a:spcPts val="372"/>
              </a:spcBef>
              <a:spcAft>
                <a:spcPts val="0"/>
              </a:spcAft>
              <a:buSzPct val="100000"/>
              <a:buChar char="*"/>
            </a:pPr>
            <a:r>
              <a:rPr lang="en-US"/>
              <a:t>Immersion in water may affect breathing of a client with a respiratory disorder because of the hydrostatic pressure on the chest wall</a:t>
            </a:r>
            <a:endParaRPr/>
          </a:p>
          <a:p>
            <a:pPr indent="-274320" lvl="0" marL="274320" rtl="0" algn="l">
              <a:spcBef>
                <a:spcPts val="372"/>
              </a:spcBef>
              <a:spcAft>
                <a:spcPts val="0"/>
              </a:spcAft>
              <a:buSzPct val="100000"/>
              <a:buChar char="*"/>
            </a:pPr>
            <a:r>
              <a:rPr lang="en-US"/>
              <a:t>Cardiac dysfunction</a:t>
            </a:r>
            <a:endParaRPr/>
          </a:p>
          <a:p>
            <a:pPr indent="-274320" lvl="0" marL="274320" rtl="0" algn="l">
              <a:spcBef>
                <a:spcPts val="372"/>
              </a:spcBef>
              <a:spcAft>
                <a:spcPts val="0"/>
              </a:spcAft>
              <a:buSzPct val="100000"/>
              <a:buChar char="*"/>
            </a:pPr>
            <a:r>
              <a:rPr lang="en-US"/>
              <a:t>Clients with abnormal BP, angina and heart disease need to be monitored closely</a:t>
            </a:r>
            <a:endParaRPr/>
          </a:p>
          <a:p>
            <a:pPr indent="-274320" lvl="0" marL="274320" rtl="0" algn="l">
              <a:spcBef>
                <a:spcPts val="372"/>
              </a:spcBef>
              <a:spcAft>
                <a:spcPts val="0"/>
              </a:spcAft>
              <a:buSzPct val="100000"/>
              <a:buChar char="*"/>
            </a:pPr>
            <a:r>
              <a:rPr lang="en-US"/>
              <a:t>Open wounds need to be covered with water proof bandages</a:t>
            </a:r>
            <a:endParaRPr/>
          </a:p>
        </p:txBody>
      </p:sp>
      <p:sp>
        <p:nvSpPr>
          <p:cNvPr id="938" name="Google Shape;938;p13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Precautions </a:t>
            </a:r>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sp>
        <p:nvSpPr>
          <p:cNvPr id="943" name="Google Shape;943;p13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Open wounds</a:t>
            </a:r>
            <a:endParaRPr/>
          </a:p>
          <a:p>
            <a:pPr indent="-274320" lvl="0" marL="274320" rtl="0" algn="l">
              <a:spcBef>
                <a:spcPts val="480"/>
              </a:spcBef>
              <a:spcAft>
                <a:spcPts val="0"/>
              </a:spcAft>
              <a:buSzPts val="2400"/>
              <a:buChar char="*"/>
            </a:pPr>
            <a:r>
              <a:rPr lang="en-US"/>
              <a:t>Unstable heart conditions</a:t>
            </a:r>
            <a:endParaRPr/>
          </a:p>
          <a:p>
            <a:pPr indent="-274320" lvl="0" marL="274320" rtl="0" algn="l">
              <a:spcBef>
                <a:spcPts val="480"/>
              </a:spcBef>
              <a:spcAft>
                <a:spcPts val="0"/>
              </a:spcAft>
              <a:buSzPts val="2400"/>
              <a:buChar char="*"/>
            </a:pPr>
            <a:r>
              <a:rPr lang="en-US"/>
              <a:t>Severe respiratory dysfunction</a:t>
            </a:r>
            <a:endParaRPr/>
          </a:p>
          <a:p>
            <a:pPr indent="-274320" lvl="0" marL="274320" rtl="0" algn="l">
              <a:spcBef>
                <a:spcPts val="480"/>
              </a:spcBef>
              <a:spcAft>
                <a:spcPts val="0"/>
              </a:spcAft>
              <a:buSzPts val="2400"/>
              <a:buChar char="*"/>
            </a:pPr>
            <a:r>
              <a:rPr lang="en-US"/>
              <a:t>Severe kidney disease</a:t>
            </a:r>
            <a:endParaRPr/>
          </a:p>
          <a:p>
            <a:pPr indent="-274320" lvl="0" marL="274320" rtl="0" algn="l">
              <a:spcBef>
                <a:spcPts val="480"/>
              </a:spcBef>
              <a:spcAft>
                <a:spcPts val="0"/>
              </a:spcAft>
              <a:buSzPts val="2400"/>
              <a:buChar char="*"/>
            </a:pPr>
            <a:r>
              <a:rPr lang="en-US"/>
              <a:t>Uncontrolled bowel / bladder</a:t>
            </a:r>
            <a:endParaRPr/>
          </a:p>
          <a:p>
            <a:pPr indent="-274320" lvl="0" marL="274320" rtl="0" algn="l">
              <a:spcBef>
                <a:spcPts val="480"/>
              </a:spcBef>
              <a:spcAft>
                <a:spcPts val="0"/>
              </a:spcAft>
              <a:buSzPts val="2400"/>
              <a:buChar char="*"/>
            </a:pPr>
            <a:r>
              <a:rPr lang="en-US"/>
              <a:t>Infectious disease</a:t>
            </a:r>
            <a:endParaRPr/>
          </a:p>
          <a:p>
            <a:pPr indent="-274320" lvl="0" marL="274320" rtl="0" algn="l">
              <a:spcBef>
                <a:spcPts val="480"/>
              </a:spcBef>
              <a:spcAft>
                <a:spcPts val="0"/>
              </a:spcAft>
              <a:buSzPts val="2400"/>
              <a:buChar char="*"/>
            </a:pPr>
            <a:r>
              <a:rPr lang="en-US"/>
              <a:t>Uncontrolled seizures </a:t>
            </a:r>
            <a:endParaRPr/>
          </a:p>
        </p:txBody>
      </p:sp>
      <p:sp>
        <p:nvSpPr>
          <p:cNvPr id="944" name="Google Shape;944;p13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Contraindications</a:t>
            </a:r>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13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100000"/>
              <a:buChar char="*"/>
            </a:pPr>
            <a:r>
              <a:rPr lang="en-US"/>
              <a:t>Buoyancy – the upward force that works opposite gravity</a:t>
            </a:r>
            <a:endParaRPr/>
          </a:p>
          <a:p>
            <a:pPr indent="-274320" lvl="0" marL="274320" rtl="0" algn="l">
              <a:spcBef>
                <a:spcPts val="444"/>
              </a:spcBef>
              <a:spcAft>
                <a:spcPts val="0"/>
              </a:spcAft>
              <a:buSzPct val="100000"/>
              <a:buChar char="*"/>
            </a:pPr>
            <a:r>
              <a:rPr lang="en-US"/>
              <a:t>Buoyancy provides relative weightlessness and unloads joints</a:t>
            </a:r>
            <a:endParaRPr/>
          </a:p>
          <a:p>
            <a:pPr indent="-274320" lvl="0" marL="274320" rtl="0" algn="l">
              <a:spcBef>
                <a:spcPts val="444"/>
              </a:spcBef>
              <a:spcAft>
                <a:spcPts val="0"/>
              </a:spcAft>
              <a:buSzPct val="100000"/>
              <a:buChar char="*"/>
            </a:pPr>
            <a:r>
              <a:rPr lang="en-US"/>
              <a:t>Provides resistance to movement </a:t>
            </a:r>
            <a:endParaRPr/>
          </a:p>
          <a:p>
            <a:pPr indent="-274320" lvl="0" marL="274320" rtl="0" algn="l">
              <a:spcBef>
                <a:spcPts val="444"/>
              </a:spcBef>
              <a:spcAft>
                <a:spcPts val="0"/>
              </a:spcAft>
              <a:buSzPct val="100000"/>
              <a:buChar char="*"/>
            </a:pPr>
            <a:r>
              <a:rPr lang="en-US"/>
              <a:t>The amount of air in the lungs and amount of body fat affect buoyance</a:t>
            </a:r>
            <a:endParaRPr/>
          </a:p>
          <a:p>
            <a:pPr indent="-133350" lvl="0" marL="274320" rtl="0" algn="l">
              <a:spcBef>
                <a:spcPts val="444"/>
              </a:spcBef>
              <a:spcAft>
                <a:spcPts val="0"/>
              </a:spcAft>
              <a:buSzPct val="100000"/>
              <a:buNone/>
            </a:pPr>
            <a:r>
              <a:t/>
            </a:r>
            <a:endParaRPr/>
          </a:p>
          <a:p>
            <a:pPr indent="-274320" lvl="0" marL="274320" rtl="0" algn="l">
              <a:spcBef>
                <a:spcPts val="444"/>
              </a:spcBef>
              <a:spcAft>
                <a:spcPts val="0"/>
              </a:spcAft>
              <a:buSzPct val="100000"/>
              <a:buChar char="*"/>
            </a:pPr>
            <a:r>
              <a:rPr lang="en-US"/>
              <a:t>At the ASIS weight bearing in 50%, at the xiphoid it is 33% and at C7 it is 10%</a:t>
            </a:r>
            <a:endParaRPr/>
          </a:p>
        </p:txBody>
      </p:sp>
      <p:sp>
        <p:nvSpPr>
          <p:cNvPr id="950" name="Google Shape;950;p13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Properties of Water</a:t>
            </a:r>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13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t>Hydrostatic pressure – The pressure exerted by the water on the body</a:t>
            </a:r>
            <a:endParaRPr/>
          </a:p>
          <a:p>
            <a:pPr indent="-274320" lvl="0" marL="274320" rtl="0" algn="l">
              <a:spcBef>
                <a:spcPts val="444"/>
              </a:spcBef>
              <a:spcAft>
                <a:spcPts val="0"/>
              </a:spcAft>
              <a:buSzPct val="100000"/>
              <a:buChar char="*"/>
            </a:pPr>
            <a:r>
              <a:rPr lang="en-US"/>
              <a:t>Reduces or limits effusion, assists in venous return</a:t>
            </a:r>
            <a:endParaRPr/>
          </a:p>
          <a:p>
            <a:pPr indent="-133350" lvl="0" marL="274320" rtl="0" algn="l">
              <a:spcBef>
                <a:spcPts val="444"/>
              </a:spcBef>
              <a:spcAft>
                <a:spcPts val="0"/>
              </a:spcAft>
              <a:buSzPct val="100000"/>
              <a:buNone/>
            </a:pPr>
            <a:r>
              <a:t/>
            </a:r>
            <a:endParaRPr/>
          </a:p>
          <a:p>
            <a:pPr indent="-274320" lvl="0" marL="274320" rtl="0" algn="l">
              <a:spcBef>
                <a:spcPts val="444"/>
              </a:spcBef>
              <a:spcAft>
                <a:spcPts val="0"/>
              </a:spcAft>
              <a:buSzPct val="100000"/>
              <a:buChar char="*"/>
            </a:pPr>
            <a:r>
              <a:rPr lang="en-US"/>
              <a:t>Viscosity -  friction that occurs in the water</a:t>
            </a:r>
            <a:endParaRPr/>
          </a:p>
          <a:p>
            <a:pPr indent="-274320" lvl="0" marL="274320" rtl="0" algn="l">
              <a:spcBef>
                <a:spcPts val="444"/>
              </a:spcBef>
              <a:spcAft>
                <a:spcPts val="0"/>
              </a:spcAft>
              <a:buSzPct val="100000"/>
              <a:buChar char="*"/>
            </a:pPr>
            <a:r>
              <a:rPr lang="en-US"/>
              <a:t>Provides resistance</a:t>
            </a:r>
            <a:endParaRPr/>
          </a:p>
          <a:p>
            <a:pPr indent="-133350" lvl="0" marL="274320" rtl="0" algn="l">
              <a:spcBef>
                <a:spcPts val="444"/>
              </a:spcBef>
              <a:spcAft>
                <a:spcPts val="0"/>
              </a:spcAft>
              <a:buSzPct val="100000"/>
              <a:buNone/>
            </a:pPr>
            <a:r>
              <a:t/>
            </a:r>
            <a:endParaRPr/>
          </a:p>
          <a:p>
            <a:pPr indent="-274320" lvl="0" marL="274320" rtl="0" algn="l">
              <a:spcBef>
                <a:spcPts val="444"/>
              </a:spcBef>
              <a:spcAft>
                <a:spcPts val="0"/>
              </a:spcAft>
              <a:buSzPct val="100000"/>
              <a:buChar char="*"/>
            </a:pPr>
            <a:r>
              <a:rPr lang="en-US"/>
              <a:t>Surface tension – The surface fluid acts as a membrane under tension</a:t>
            </a:r>
            <a:endParaRPr/>
          </a:p>
          <a:p>
            <a:pPr indent="-274320" lvl="0" marL="274320" rtl="0" algn="l">
              <a:spcBef>
                <a:spcPts val="444"/>
              </a:spcBef>
              <a:spcAft>
                <a:spcPts val="0"/>
              </a:spcAft>
              <a:buSzPct val="100000"/>
              <a:buChar char="*"/>
            </a:pPr>
            <a:r>
              <a:rPr lang="en-US"/>
              <a:t>Movement at the surface creates more tension</a:t>
            </a:r>
            <a:endParaRPr/>
          </a:p>
        </p:txBody>
      </p:sp>
      <p:sp>
        <p:nvSpPr>
          <p:cNvPr id="956" name="Google Shape;956;p13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aveform">
  <a:themeElements>
    <a:clrScheme name="Executive">
      <a:dk1>
        <a:srgbClr val="000000"/>
      </a:dk1>
      <a:lt1>
        <a:srgbClr val="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2017-09-14T01:47:37Z</dcterms:created>
  <dc:creator>Student27</dc:creator>
</cp:coreProperties>
</file>