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58" r:id="rId17"/>
    <p:sldId id="268" r:id="rId18"/>
    <p:sldId id="274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0924D54-DF9E-4520-8968-B350803B4E17}" type="datetimeFigureOut">
              <a:rPr lang="en-CA" smtClean="0"/>
              <a:t>08/07/2014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8B337DA-24AC-4DB4-B2DF-89C567076F66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b="1" dirty="0" smtClean="0"/>
              <a:t>Grammar</a:t>
            </a:r>
            <a:endParaRPr lang="en-C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 smtClean="0"/>
              <a:t>Confusing Words</a:t>
            </a:r>
          </a:p>
          <a:p>
            <a:r>
              <a:rPr lang="en-CA" b="1" dirty="0" smtClean="0"/>
              <a:t>and </a:t>
            </a:r>
          </a:p>
          <a:p>
            <a:r>
              <a:rPr lang="en-CA" b="1" dirty="0" smtClean="0"/>
              <a:t>Homonyms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27685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Words Often Confused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Some words are not used correctly because they are confused with other words with a similar spelling</a:t>
            </a:r>
          </a:p>
          <a:p>
            <a:r>
              <a:rPr lang="en-CA" dirty="0" smtClean="0"/>
              <a:t>Some words are not used correctly because they just don’t sound right</a:t>
            </a:r>
          </a:p>
          <a:p>
            <a:endParaRPr lang="en-CA" dirty="0"/>
          </a:p>
          <a:p>
            <a:r>
              <a:rPr lang="en-CA" dirty="0" smtClean="0"/>
              <a:t>Refer to pages 61-124  (Blue Book)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453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b="1" dirty="0" smtClean="0"/>
              <a:t>Than  </a:t>
            </a:r>
            <a:r>
              <a:rPr lang="en-CA" b="1" dirty="0" err="1" smtClean="0"/>
              <a:t>vs</a:t>
            </a:r>
            <a:r>
              <a:rPr lang="en-CA" b="1" dirty="0" smtClean="0"/>
              <a:t>  Then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dirty="0" smtClean="0"/>
              <a:t>Tom is taller </a:t>
            </a:r>
            <a:r>
              <a:rPr lang="en-CA" b="1" dirty="0" smtClean="0"/>
              <a:t>than</a:t>
            </a:r>
            <a:r>
              <a:rPr lang="en-CA" dirty="0" smtClean="0"/>
              <a:t> John.  </a:t>
            </a:r>
            <a:r>
              <a:rPr lang="en-CA" sz="2200" dirty="0" smtClean="0"/>
              <a:t>(comparison)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dirty="0" smtClean="0"/>
              <a:t>We had lunch, </a:t>
            </a:r>
            <a:r>
              <a:rPr lang="en-CA" b="1" dirty="0" smtClean="0"/>
              <a:t>then</a:t>
            </a:r>
            <a:r>
              <a:rPr lang="en-CA" dirty="0" smtClean="0"/>
              <a:t> we went shopping.  </a:t>
            </a:r>
            <a:r>
              <a:rPr lang="en-CA" sz="2200" dirty="0" smtClean="0"/>
              <a:t>(indicates time, shows a sequence of events)</a:t>
            </a:r>
          </a:p>
          <a:p>
            <a:endParaRPr lang="en-CA" dirty="0" smtClean="0"/>
          </a:p>
        </p:txBody>
      </p:sp>
      <p:pic>
        <p:nvPicPr>
          <p:cNvPr id="1026" name="Picture 2" descr="http://www.cenilopecanha.com.br/ativinter/ingles/2ano/comparative_superlative/boy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104205"/>
            <a:ext cx="2077139" cy="247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71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CA" dirty="0" smtClean="0"/>
          </a:p>
          <a:p>
            <a:r>
              <a:rPr lang="en-CA" b="1" dirty="0" smtClean="0"/>
              <a:t>All ready  </a:t>
            </a:r>
            <a:r>
              <a:rPr lang="en-CA" b="1" dirty="0" err="1" smtClean="0"/>
              <a:t>vs</a:t>
            </a:r>
            <a:r>
              <a:rPr lang="en-CA" b="1" dirty="0" smtClean="0"/>
              <a:t>  Already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dirty="0" smtClean="0"/>
              <a:t>We are </a:t>
            </a:r>
            <a:r>
              <a:rPr lang="en-CA" b="1" dirty="0" smtClean="0"/>
              <a:t>all ready </a:t>
            </a:r>
            <a:r>
              <a:rPr lang="en-CA" dirty="0" smtClean="0"/>
              <a:t>for the meeting.</a:t>
            </a:r>
          </a:p>
          <a:p>
            <a:pPr marL="68580" indent="0">
              <a:buNone/>
            </a:pPr>
            <a:r>
              <a:rPr lang="en-CA" sz="2200" dirty="0" smtClean="0"/>
              <a:t>(everyone is ready)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dirty="0" smtClean="0"/>
              <a:t>They </a:t>
            </a:r>
            <a:r>
              <a:rPr lang="en-CA" b="1" dirty="0" smtClean="0"/>
              <a:t>already</a:t>
            </a:r>
            <a:r>
              <a:rPr lang="en-CA" dirty="0" smtClean="0"/>
              <a:t> know what to do. </a:t>
            </a:r>
          </a:p>
          <a:p>
            <a:pPr marL="68580" indent="0">
              <a:buNone/>
            </a:pPr>
            <a:r>
              <a:rPr lang="en-CA" sz="2200" dirty="0" smtClean="0"/>
              <a:t>(refers to time:  It happened sooner than expected.)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6098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CA" dirty="0" smtClean="0"/>
          </a:p>
          <a:p>
            <a:r>
              <a:rPr lang="en-CA" sz="2600" b="1" dirty="0" smtClean="0"/>
              <a:t>Between  </a:t>
            </a:r>
            <a:r>
              <a:rPr lang="en-CA" sz="2600" b="1" dirty="0" err="1" smtClean="0"/>
              <a:t>vs</a:t>
            </a:r>
            <a:r>
              <a:rPr lang="en-CA" sz="2600" b="1" dirty="0" smtClean="0"/>
              <a:t>  Among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The money was divided </a:t>
            </a:r>
            <a:r>
              <a:rPr lang="en-CA" sz="2600" b="1" dirty="0" smtClean="0"/>
              <a:t>between</a:t>
            </a:r>
            <a:r>
              <a:rPr lang="en-CA" sz="2600" dirty="0" smtClean="0"/>
              <a:t> Anna and Jenna.  </a:t>
            </a:r>
            <a:r>
              <a:rPr lang="en-CA" dirty="0" smtClean="0"/>
              <a:t>(only two)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The money was divided </a:t>
            </a:r>
            <a:r>
              <a:rPr lang="en-CA" sz="2600" b="1" dirty="0" smtClean="0"/>
              <a:t>among</a:t>
            </a:r>
            <a:r>
              <a:rPr lang="en-CA" sz="2600" dirty="0" smtClean="0"/>
              <a:t> the six children.  </a:t>
            </a:r>
            <a:r>
              <a:rPr lang="en-CA" sz="2200" dirty="0" smtClean="0"/>
              <a:t>(three or more)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23383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CA" dirty="0" smtClean="0"/>
          </a:p>
          <a:p>
            <a:r>
              <a:rPr lang="en-CA" sz="2600" b="1" dirty="0" smtClean="0"/>
              <a:t>Number  </a:t>
            </a:r>
            <a:r>
              <a:rPr lang="en-CA" sz="2600" b="1" dirty="0" err="1" smtClean="0"/>
              <a:t>vs</a:t>
            </a:r>
            <a:r>
              <a:rPr lang="en-CA" sz="2600" b="1" dirty="0" smtClean="0"/>
              <a:t>  Amount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The </a:t>
            </a:r>
            <a:r>
              <a:rPr lang="en-CA" sz="2600" b="1" dirty="0" smtClean="0"/>
              <a:t>number</a:t>
            </a:r>
            <a:r>
              <a:rPr lang="en-CA" sz="2600" dirty="0" smtClean="0"/>
              <a:t> of students absent each day is increasing.  </a:t>
            </a:r>
            <a:r>
              <a:rPr lang="en-CA" sz="2200" dirty="0" smtClean="0"/>
              <a:t>(for something countable)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The </a:t>
            </a:r>
            <a:r>
              <a:rPr lang="en-CA" sz="2600" b="1" dirty="0" smtClean="0"/>
              <a:t>amount</a:t>
            </a:r>
            <a:r>
              <a:rPr lang="en-CA" sz="2600" dirty="0" smtClean="0"/>
              <a:t> of work I do each week has doubled.  </a:t>
            </a:r>
            <a:r>
              <a:rPr lang="en-CA" sz="2200" dirty="0" smtClean="0"/>
              <a:t>(for something uncountable)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90024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984892" cy="3508977"/>
          </a:xfrm>
        </p:spPr>
        <p:txBody>
          <a:bodyPr>
            <a:normAutofit/>
          </a:bodyPr>
          <a:lstStyle/>
          <a:p>
            <a:endParaRPr lang="en-CA" dirty="0" smtClean="0"/>
          </a:p>
          <a:p>
            <a:r>
              <a:rPr lang="en-CA" sz="2600" b="1" dirty="0" smtClean="0"/>
              <a:t>Assistants  </a:t>
            </a:r>
            <a:r>
              <a:rPr lang="en-CA" sz="2600" b="1" dirty="0" err="1" smtClean="0"/>
              <a:t>vs</a:t>
            </a:r>
            <a:r>
              <a:rPr lang="en-CA" sz="2600" b="1" dirty="0" smtClean="0"/>
              <a:t>  Assistance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We now have two </a:t>
            </a:r>
            <a:r>
              <a:rPr lang="en-CA" sz="2600" b="1" dirty="0" smtClean="0"/>
              <a:t>assistants</a:t>
            </a:r>
            <a:r>
              <a:rPr lang="en-CA" sz="2600" dirty="0" smtClean="0"/>
              <a:t> in our department.  </a:t>
            </a:r>
            <a:r>
              <a:rPr lang="en-CA" sz="2200" dirty="0" smtClean="0"/>
              <a:t>(people)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I really appreciate your </a:t>
            </a:r>
            <a:r>
              <a:rPr lang="en-CA" sz="2600" b="1" dirty="0" smtClean="0"/>
              <a:t>assistance</a:t>
            </a:r>
            <a:r>
              <a:rPr lang="en-CA" sz="2600" dirty="0" smtClean="0"/>
              <a:t>.  </a:t>
            </a:r>
            <a:r>
              <a:rPr lang="en-CA" sz="2200" dirty="0" smtClean="0"/>
              <a:t>(help)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36404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984892" cy="3508977"/>
          </a:xfrm>
        </p:spPr>
        <p:txBody>
          <a:bodyPr>
            <a:normAutofit/>
          </a:bodyPr>
          <a:lstStyle/>
          <a:p>
            <a:endParaRPr lang="en-CA" dirty="0" smtClean="0"/>
          </a:p>
          <a:p>
            <a:r>
              <a:rPr lang="en-CA" sz="2600" b="1" dirty="0" smtClean="0"/>
              <a:t>Board  </a:t>
            </a:r>
            <a:r>
              <a:rPr lang="en-CA" sz="2600" b="1" dirty="0" err="1" smtClean="0"/>
              <a:t>vs</a:t>
            </a:r>
            <a:r>
              <a:rPr lang="en-CA" sz="2600" b="1" dirty="0" smtClean="0"/>
              <a:t>  Bored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The </a:t>
            </a:r>
            <a:r>
              <a:rPr lang="en-CA" sz="2600" b="1" dirty="0" smtClean="0"/>
              <a:t>board</a:t>
            </a:r>
            <a:r>
              <a:rPr lang="en-CA" sz="2600" dirty="0" smtClean="0"/>
              <a:t> will meet early next week.  </a:t>
            </a:r>
            <a:r>
              <a:rPr lang="en-CA" sz="2200" dirty="0" smtClean="0"/>
              <a:t>(group of people or a piece of wood)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I’m </a:t>
            </a:r>
            <a:r>
              <a:rPr lang="en-CA" sz="2600" b="1" dirty="0" smtClean="0"/>
              <a:t>bored</a:t>
            </a:r>
            <a:r>
              <a:rPr lang="en-CA" sz="2600" dirty="0" smtClean="0"/>
              <a:t>. I’ve got nothing to do.  </a:t>
            </a:r>
          </a:p>
          <a:p>
            <a:pPr marL="68580" indent="0">
              <a:buNone/>
            </a:pPr>
            <a:r>
              <a:rPr lang="en-CA" sz="2200" dirty="0" smtClean="0"/>
              <a:t>(not interested)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98222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984892" cy="3508977"/>
          </a:xfrm>
        </p:spPr>
        <p:txBody>
          <a:bodyPr>
            <a:normAutofit lnSpcReduction="10000"/>
          </a:bodyPr>
          <a:lstStyle/>
          <a:p>
            <a:endParaRPr lang="en-CA" dirty="0" smtClean="0"/>
          </a:p>
          <a:p>
            <a:r>
              <a:rPr lang="en-CA" sz="2600" b="1" dirty="0" smtClean="0"/>
              <a:t>Every day  </a:t>
            </a:r>
            <a:r>
              <a:rPr lang="en-CA" sz="2600" b="1" dirty="0" err="1" smtClean="0"/>
              <a:t>vs</a:t>
            </a:r>
            <a:r>
              <a:rPr lang="en-CA" sz="2600" b="1" dirty="0" smtClean="0"/>
              <a:t>  Everyday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I learn something new </a:t>
            </a:r>
            <a:r>
              <a:rPr lang="en-CA" sz="2600" b="1" dirty="0" smtClean="0"/>
              <a:t>every day</a:t>
            </a:r>
            <a:r>
              <a:rPr lang="en-CA" sz="2600" dirty="0" smtClean="0"/>
              <a:t>.  </a:t>
            </a:r>
          </a:p>
          <a:p>
            <a:pPr marL="68580" indent="0">
              <a:buNone/>
            </a:pPr>
            <a:r>
              <a:rPr lang="en-CA" sz="2200" dirty="0" smtClean="0"/>
              <a:t>(each day)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These are my </a:t>
            </a:r>
            <a:r>
              <a:rPr lang="en-CA" sz="2600" b="1" dirty="0" smtClean="0"/>
              <a:t>everyday</a:t>
            </a:r>
            <a:r>
              <a:rPr lang="en-CA" sz="2600" dirty="0" smtClean="0"/>
              <a:t> clothes.  </a:t>
            </a:r>
          </a:p>
          <a:p>
            <a:pPr marL="68580" indent="0">
              <a:buNone/>
            </a:pPr>
            <a:r>
              <a:rPr lang="en-CA" sz="2200" dirty="0" smtClean="0"/>
              <a:t>(ordinary)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07139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984892" cy="3508977"/>
          </a:xfrm>
        </p:spPr>
        <p:txBody>
          <a:bodyPr>
            <a:normAutofit fontScale="92500"/>
          </a:bodyPr>
          <a:lstStyle/>
          <a:p>
            <a:endParaRPr lang="en-CA" dirty="0" smtClean="0"/>
          </a:p>
          <a:p>
            <a:r>
              <a:rPr lang="en-CA" sz="2600" b="1" dirty="0" smtClean="0"/>
              <a:t>Less  </a:t>
            </a:r>
            <a:r>
              <a:rPr lang="en-CA" sz="2600" b="1" dirty="0" err="1" smtClean="0"/>
              <a:t>vs</a:t>
            </a:r>
            <a:r>
              <a:rPr lang="en-CA" sz="2600" b="1" dirty="0" smtClean="0"/>
              <a:t>  Fewer    </a:t>
            </a:r>
            <a:r>
              <a:rPr lang="en-CA" dirty="0" smtClean="0"/>
              <a:t>(comparisons)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Unfortunately I have </a:t>
            </a:r>
            <a:r>
              <a:rPr lang="en-CA" sz="2600" b="1" dirty="0" smtClean="0"/>
              <a:t>less</a:t>
            </a:r>
            <a:r>
              <a:rPr lang="en-CA" sz="2600" dirty="0" smtClean="0"/>
              <a:t> time to play Facebook.  </a:t>
            </a:r>
            <a:r>
              <a:rPr lang="en-CA" dirty="0" smtClean="0"/>
              <a:t>(refers to an uncountable amount)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We now have </a:t>
            </a:r>
            <a:r>
              <a:rPr lang="en-CA" sz="2600" b="1" dirty="0" smtClean="0"/>
              <a:t>fewer</a:t>
            </a:r>
            <a:r>
              <a:rPr lang="en-CA" sz="2600" dirty="0" smtClean="0"/>
              <a:t> employees in our office.  </a:t>
            </a:r>
          </a:p>
          <a:p>
            <a:pPr marL="68580" indent="0">
              <a:buNone/>
            </a:pPr>
            <a:r>
              <a:rPr lang="en-CA" sz="2200" dirty="0" smtClean="0"/>
              <a:t>(</a:t>
            </a:r>
            <a:r>
              <a:rPr lang="en-CA" dirty="0" smtClean="0"/>
              <a:t>countable</a:t>
            </a:r>
            <a:r>
              <a:rPr lang="en-CA" sz="2200" dirty="0" smtClean="0"/>
              <a:t>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19784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984892" cy="3508977"/>
          </a:xfrm>
        </p:spPr>
        <p:txBody>
          <a:bodyPr>
            <a:normAutofit/>
          </a:bodyPr>
          <a:lstStyle/>
          <a:p>
            <a:endParaRPr lang="en-CA" dirty="0" smtClean="0"/>
          </a:p>
          <a:p>
            <a:r>
              <a:rPr lang="en-CA" sz="2600" b="1" dirty="0" smtClean="0"/>
              <a:t>Heard  </a:t>
            </a:r>
            <a:r>
              <a:rPr lang="en-CA" sz="2600" b="1" dirty="0" err="1" smtClean="0"/>
              <a:t>vs</a:t>
            </a:r>
            <a:r>
              <a:rPr lang="en-CA" sz="2600" b="1" dirty="0" smtClean="0"/>
              <a:t>  Herd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Yes, I </a:t>
            </a:r>
            <a:r>
              <a:rPr lang="en-CA" sz="2600" b="1" dirty="0" smtClean="0"/>
              <a:t>heard</a:t>
            </a:r>
            <a:r>
              <a:rPr lang="en-CA" sz="2600" dirty="0" smtClean="0"/>
              <a:t> you.  </a:t>
            </a:r>
            <a:r>
              <a:rPr lang="en-CA" dirty="0" smtClean="0"/>
              <a:t>(</a:t>
            </a:r>
            <a:r>
              <a:rPr lang="en-CA" sz="2200" dirty="0" smtClean="0"/>
              <a:t>to listen</a:t>
            </a:r>
            <a:r>
              <a:rPr lang="en-CA" dirty="0" smtClean="0"/>
              <a:t>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The students moved through the mall like a </a:t>
            </a:r>
            <a:r>
              <a:rPr lang="en-CA" sz="2600" b="1" dirty="0" smtClean="0"/>
              <a:t>herd</a:t>
            </a:r>
            <a:r>
              <a:rPr lang="en-CA" sz="2600" dirty="0" smtClean="0"/>
              <a:t> of horses.  </a:t>
            </a:r>
            <a:r>
              <a:rPr lang="en-CA" sz="2200" dirty="0" smtClean="0"/>
              <a:t>(group of animals)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18247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008112"/>
          </a:xfrm>
        </p:spPr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44824"/>
            <a:ext cx="6984892" cy="3987805"/>
          </a:xfrm>
        </p:spPr>
        <p:txBody>
          <a:bodyPr>
            <a:normAutofit/>
          </a:bodyPr>
          <a:lstStyle/>
          <a:p>
            <a:r>
              <a:rPr lang="en-CA" sz="2600" b="1" dirty="0" smtClean="0"/>
              <a:t>Lay  </a:t>
            </a:r>
            <a:r>
              <a:rPr lang="en-CA" sz="2600" b="1" dirty="0" err="1" smtClean="0"/>
              <a:t>vs</a:t>
            </a:r>
            <a:r>
              <a:rPr lang="en-CA" sz="2600" b="1" dirty="0" smtClean="0"/>
              <a:t>  Lie</a:t>
            </a:r>
          </a:p>
          <a:p>
            <a:endParaRPr lang="en-CA" dirty="0"/>
          </a:p>
          <a:p>
            <a:pPr marL="68580" indent="0">
              <a:buNone/>
            </a:pPr>
            <a:endParaRPr lang="en-CA" sz="2600" dirty="0" smtClean="0"/>
          </a:p>
          <a:p>
            <a:endParaRPr lang="en-CA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096337"/>
              </p:ext>
            </p:extLst>
          </p:nvPr>
        </p:nvGraphicFramePr>
        <p:xfrm>
          <a:off x="899593" y="2636912"/>
          <a:ext cx="7128792" cy="302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3"/>
                <a:gridCol w="1656185"/>
                <a:gridCol w="2376264"/>
              </a:tblGrid>
              <a:tr h="630070">
                <a:tc>
                  <a:txBody>
                    <a:bodyPr/>
                    <a:lstStyle/>
                    <a:p>
                      <a:r>
                        <a:rPr lang="en-CA" dirty="0" smtClean="0"/>
                        <a:t>Present (Now)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Past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Past with Helper</a:t>
                      </a:r>
                      <a:endParaRPr lang="en-CA" dirty="0"/>
                    </a:p>
                  </a:txBody>
                  <a:tcPr/>
                </a:tc>
              </a:tr>
              <a:tr h="630070">
                <a:tc>
                  <a:txBody>
                    <a:bodyPr/>
                    <a:lstStyle/>
                    <a:p>
                      <a:r>
                        <a:rPr lang="en-CA" sz="2400" b="1" dirty="0" smtClean="0"/>
                        <a:t>Lay</a:t>
                      </a:r>
                      <a:r>
                        <a:rPr lang="en-CA" sz="2400" dirty="0" smtClean="0"/>
                        <a:t>  (to put)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Laid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(  ) Laid</a:t>
                      </a:r>
                      <a:endParaRPr lang="en-CA" sz="2400" dirty="0"/>
                    </a:p>
                  </a:txBody>
                  <a:tcPr/>
                </a:tc>
              </a:tr>
              <a:tr h="630070">
                <a:tc>
                  <a:txBody>
                    <a:bodyPr/>
                    <a:lstStyle/>
                    <a:p>
                      <a:r>
                        <a:rPr lang="en-CA" sz="2400" b="1" dirty="0" smtClean="0"/>
                        <a:t>Lie</a:t>
                      </a:r>
                      <a:r>
                        <a:rPr lang="en-CA" sz="2400" dirty="0" smtClean="0"/>
                        <a:t>  (recline, rest)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Lay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(  )  Lain</a:t>
                      </a:r>
                      <a:endParaRPr lang="en-CA" sz="2400" dirty="0"/>
                    </a:p>
                  </a:txBody>
                  <a:tcPr/>
                </a:tc>
              </a:tr>
              <a:tr h="1134126">
                <a:tc>
                  <a:txBody>
                    <a:bodyPr/>
                    <a:lstStyle/>
                    <a:p>
                      <a:r>
                        <a:rPr lang="en-CA" sz="2400" b="1" dirty="0" smtClean="0"/>
                        <a:t>Lie</a:t>
                      </a:r>
                      <a:r>
                        <a:rPr lang="en-CA" sz="2400" dirty="0" smtClean="0"/>
                        <a:t>  (tell an untruth)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Lied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(  )  Lied</a:t>
                      </a:r>
                      <a:endParaRPr lang="en-CA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61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792088"/>
          </a:xfrm>
        </p:spPr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984892" cy="4059813"/>
          </a:xfrm>
        </p:spPr>
        <p:txBody>
          <a:bodyPr>
            <a:normAutofit/>
          </a:bodyPr>
          <a:lstStyle/>
          <a:p>
            <a:r>
              <a:rPr lang="en-CA" sz="2600" b="1" dirty="0" smtClean="0"/>
              <a:t>Lay  </a:t>
            </a:r>
            <a:r>
              <a:rPr lang="en-CA" sz="2200" dirty="0" smtClean="0"/>
              <a:t>(to put or set something)</a:t>
            </a:r>
            <a:endParaRPr lang="en-CA" sz="2200" dirty="0"/>
          </a:p>
          <a:p>
            <a:pPr marL="68580" indent="0">
              <a:buNone/>
            </a:pPr>
            <a:endParaRPr lang="en-CA" sz="2600" dirty="0" smtClean="0"/>
          </a:p>
          <a:p>
            <a:pPr marL="68580" indent="0">
              <a:buNone/>
            </a:pPr>
            <a:r>
              <a:rPr lang="en-CA" sz="2600" dirty="0" smtClean="0"/>
              <a:t>Sally will </a:t>
            </a:r>
            <a:r>
              <a:rPr lang="en-CA" sz="2600" b="1" dirty="0" smtClean="0"/>
              <a:t>lay</a:t>
            </a:r>
            <a:r>
              <a:rPr lang="en-CA" sz="2600" dirty="0" smtClean="0"/>
              <a:t> the groundwork for the new project. </a:t>
            </a:r>
          </a:p>
          <a:p>
            <a:pPr marL="68580" indent="0">
              <a:buNone/>
            </a:pPr>
            <a:endParaRPr lang="en-CA" sz="2600" dirty="0" smtClean="0"/>
          </a:p>
          <a:p>
            <a:pPr marL="68580" indent="0">
              <a:buNone/>
            </a:pPr>
            <a:r>
              <a:rPr lang="en-CA" dirty="0" smtClean="0"/>
              <a:t>The workers </a:t>
            </a:r>
            <a:r>
              <a:rPr lang="en-CA" b="1" dirty="0" smtClean="0"/>
              <a:t>laid</a:t>
            </a:r>
            <a:r>
              <a:rPr lang="en-CA" dirty="0" smtClean="0"/>
              <a:t> the carpet in the new office.</a:t>
            </a:r>
          </a:p>
          <a:p>
            <a:pPr marL="68580" indent="0">
              <a:buNone/>
            </a:pPr>
            <a:endParaRPr lang="en-CA" dirty="0" smtClean="0"/>
          </a:p>
          <a:p>
            <a:pPr marL="68580" indent="0">
              <a:buNone/>
            </a:pPr>
            <a:r>
              <a:rPr lang="en-CA" dirty="0" smtClean="0"/>
              <a:t>The goose </a:t>
            </a:r>
            <a:r>
              <a:rPr lang="en-CA" b="1" dirty="0" smtClean="0"/>
              <a:t>laid</a:t>
            </a:r>
            <a:r>
              <a:rPr lang="en-CA" dirty="0" smtClean="0"/>
              <a:t> a golden egg!</a:t>
            </a:r>
          </a:p>
        </p:txBody>
      </p:sp>
      <p:pic>
        <p:nvPicPr>
          <p:cNvPr id="2050" name="Picture 2" descr="http://www.brettdaniel.com/pictures/oldweblog/cartoons/goos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013176"/>
            <a:ext cx="1655266" cy="159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64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008112"/>
          </a:xfrm>
        </p:spPr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44824"/>
            <a:ext cx="6984892" cy="3987805"/>
          </a:xfrm>
        </p:spPr>
        <p:txBody>
          <a:bodyPr>
            <a:normAutofit fontScale="92500"/>
          </a:bodyPr>
          <a:lstStyle/>
          <a:p>
            <a:r>
              <a:rPr lang="en-CA" sz="2600" b="1" dirty="0" smtClean="0"/>
              <a:t>Lie  </a:t>
            </a:r>
            <a:r>
              <a:rPr lang="en-CA" sz="2200" dirty="0" smtClean="0"/>
              <a:t>(to recline, to rest)</a:t>
            </a:r>
            <a:endParaRPr lang="en-CA" sz="2200" dirty="0"/>
          </a:p>
          <a:p>
            <a:pPr marL="68580" indent="0">
              <a:buNone/>
            </a:pPr>
            <a:endParaRPr lang="en-CA" sz="2600" dirty="0" smtClean="0"/>
          </a:p>
          <a:p>
            <a:pPr marL="68580" indent="0">
              <a:buNone/>
            </a:pPr>
            <a:r>
              <a:rPr lang="en-CA" sz="2600" dirty="0" smtClean="0"/>
              <a:t>I have to </a:t>
            </a:r>
            <a:r>
              <a:rPr lang="en-CA" sz="2600" b="1" dirty="0" smtClean="0"/>
              <a:t>lie</a:t>
            </a:r>
            <a:r>
              <a:rPr lang="en-CA" sz="2600" dirty="0" smtClean="0"/>
              <a:t> down</a:t>
            </a:r>
            <a:r>
              <a:rPr lang="en-CA" sz="2600" dirty="0"/>
              <a:t>.</a:t>
            </a:r>
            <a:r>
              <a:rPr lang="en-CA" sz="2600" dirty="0" smtClean="0"/>
              <a:t>  </a:t>
            </a:r>
            <a:r>
              <a:rPr lang="en-CA" dirty="0" smtClean="0"/>
              <a:t>(not </a:t>
            </a:r>
            <a:r>
              <a:rPr lang="en-CA" i="1" dirty="0" smtClean="0"/>
              <a:t>lay</a:t>
            </a:r>
            <a:r>
              <a:rPr lang="en-CA" dirty="0" smtClean="0"/>
              <a:t> down)</a:t>
            </a:r>
          </a:p>
          <a:p>
            <a:pPr marL="68580" indent="0">
              <a:buNone/>
            </a:pPr>
            <a:endParaRPr lang="en-CA" sz="2600" dirty="0"/>
          </a:p>
          <a:p>
            <a:pPr marL="68580" indent="0">
              <a:buNone/>
            </a:pPr>
            <a:r>
              <a:rPr lang="en-CA" sz="2600" dirty="0" smtClean="0"/>
              <a:t>Terri </a:t>
            </a:r>
            <a:r>
              <a:rPr lang="en-CA" sz="2600" b="1" dirty="0" smtClean="0"/>
              <a:t>lay</a:t>
            </a:r>
            <a:r>
              <a:rPr lang="en-CA" sz="2600" dirty="0" smtClean="0"/>
              <a:t> there for more than an hour. </a:t>
            </a:r>
          </a:p>
          <a:p>
            <a:pPr marL="68580" indent="0">
              <a:buNone/>
            </a:pPr>
            <a:r>
              <a:rPr lang="en-CA" sz="2600" dirty="0" smtClean="0"/>
              <a:t>(not </a:t>
            </a:r>
            <a:r>
              <a:rPr lang="en-CA" sz="2600" i="1" dirty="0" smtClean="0"/>
              <a:t>laid</a:t>
            </a:r>
            <a:r>
              <a:rPr lang="en-CA" sz="2600" dirty="0" smtClean="0"/>
              <a:t>)</a:t>
            </a:r>
          </a:p>
          <a:p>
            <a:pPr marL="68580" indent="0">
              <a:buNone/>
            </a:pPr>
            <a:endParaRPr lang="en-CA" sz="2600" dirty="0"/>
          </a:p>
          <a:p>
            <a:pPr marL="68580" indent="0">
              <a:buNone/>
            </a:pPr>
            <a:r>
              <a:rPr lang="en-CA" sz="2600" dirty="0" smtClean="0"/>
              <a:t>The cat </a:t>
            </a:r>
            <a:r>
              <a:rPr lang="en-CA" sz="2600" b="1" dirty="0" smtClean="0"/>
              <a:t>has lain </a:t>
            </a:r>
            <a:r>
              <a:rPr lang="en-CA" sz="2600" dirty="0" smtClean="0"/>
              <a:t>under my desk all morning.</a:t>
            </a:r>
          </a:p>
          <a:p>
            <a:pPr marL="68580" indent="0">
              <a:buNone/>
            </a:pPr>
            <a:r>
              <a:rPr lang="en-CA" sz="2600" dirty="0" smtClean="0"/>
              <a:t>(not has </a:t>
            </a:r>
            <a:r>
              <a:rPr lang="en-CA" sz="2600" i="1" dirty="0" smtClean="0"/>
              <a:t>laid</a:t>
            </a:r>
            <a:r>
              <a:rPr lang="en-CA" sz="2600" dirty="0" smtClean="0"/>
              <a:t>)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85404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080120"/>
          </a:xfrm>
        </p:spPr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88840"/>
            <a:ext cx="6984892" cy="3843789"/>
          </a:xfrm>
        </p:spPr>
        <p:txBody>
          <a:bodyPr>
            <a:normAutofit/>
          </a:bodyPr>
          <a:lstStyle/>
          <a:p>
            <a:r>
              <a:rPr lang="en-CA" sz="2600" b="1" dirty="0" smtClean="0"/>
              <a:t>Lie   </a:t>
            </a:r>
            <a:r>
              <a:rPr lang="en-CA" dirty="0" smtClean="0"/>
              <a:t>(</a:t>
            </a:r>
            <a:r>
              <a:rPr lang="en-CA" dirty="0"/>
              <a:t>to tell an untruth)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sz="2600" dirty="0" smtClean="0"/>
              <a:t>Did you </a:t>
            </a:r>
            <a:r>
              <a:rPr lang="en-CA" sz="2600" b="1" dirty="0" smtClean="0"/>
              <a:t>lie</a:t>
            </a:r>
            <a:r>
              <a:rPr lang="en-CA" sz="2600" dirty="0" smtClean="0"/>
              <a:t> to me this morning?  </a:t>
            </a:r>
          </a:p>
          <a:p>
            <a:pPr marL="68580" indent="0">
              <a:buNone/>
            </a:pPr>
            <a:endParaRPr lang="en-CA" sz="2600" dirty="0"/>
          </a:p>
          <a:p>
            <a:pPr marL="68580" indent="0">
              <a:buNone/>
            </a:pPr>
            <a:r>
              <a:rPr lang="en-CA" sz="2600" dirty="0" smtClean="0"/>
              <a:t>Yes, he </a:t>
            </a:r>
            <a:r>
              <a:rPr lang="en-CA" sz="2600" b="1" dirty="0" smtClean="0"/>
              <a:t>lied</a:t>
            </a:r>
            <a:r>
              <a:rPr lang="en-CA" sz="2600" dirty="0" smtClean="0"/>
              <a:t> to you.</a:t>
            </a:r>
          </a:p>
          <a:p>
            <a:pPr marL="68580" indent="0">
              <a:buNone/>
            </a:pPr>
            <a:endParaRPr lang="en-CA" sz="2600" dirty="0"/>
          </a:p>
          <a:p>
            <a:pPr marL="68580" indent="0">
              <a:buNone/>
            </a:pPr>
            <a:r>
              <a:rPr lang="en-CA" sz="2600" dirty="0" smtClean="0"/>
              <a:t>He </a:t>
            </a:r>
            <a:r>
              <a:rPr lang="en-CA" sz="2600" b="1" dirty="0" smtClean="0"/>
              <a:t>has lied </a:t>
            </a:r>
            <a:r>
              <a:rPr lang="en-CA" sz="2600" dirty="0" smtClean="0"/>
              <a:t>on every questionnaire so far.</a:t>
            </a:r>
            <a:endParaRPr lang="en-CA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524328" y="602128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p.89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361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1008112"/>
          </a:xfrm>
        </p:spPr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3915797"/>
          </a:xfrm>
        </p:spPr>
        <p:txBody>
          <a:bodyPr>
            <a:normAutofit/>
          </a:bodyPr>
          <a:lstStyle/>
          <a:p>
            <a:endParaRPr lang="en-CA" dirty="0" smtClean="0"/>
          </a:p>
          <a:p>
            <a:r>
              <a:rPr lang="en-CA" b="1" dirty="0" smtClean="0"/>
              <a:t>Advice  </a:t>
            </a:r>
            <a:r>
              <a:rPr lang="en-CA" b="1" dirty="0" err="1" smtClean="0"/>
              <a:t>vs</a:t>
            </a:r>
            <a:r>
              <a:rPr lang="en-CA" b="1" dirty="0" smtClean="0"/>
              <a:t>  Advise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dirty="0" smtClean="0"/>
              <a:t>I would like your </a:t>
            </a:r>
            <a:r>
              <a:rPr lang="en-CA" b="1" dirty="0" smtClean="0"/>
              <a:t>advice</a:t>
            </a:r>
            <a:r>
              <a:rPr lang="en-CA" dirty="0" smtClean="0"/>
              <a:t>.  </a:t>
            </a:r>
          </a:p>
          <a:p>
            <a:pPr marL="68580" indent="0">
              <a:buNone/>
            </a:pPr>
            <a:r>
              <a:rPr lang="en-CA" sz="2200" dirty="0" smtClean="0"/>
              <a:t>(opinion or recommendation)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dirty="0" smtClean="0"/>
              <a:t>I will </a:t>
            </a:r>
            <a:r>
              <a:rPr lang="en-CA" b="1" dirty="0" smtClean="0"/>
              <a:t>advise</a:t>
            </a:r>
            <a:r>
              <a:rPr lang="en-CA" dirty="0" smtClean="0"/>
              <a:t> you when we make a decision. </a:t>
            </a:r>
            <a:r>
              <a:rPr lang="en-CA" sz="2200" dirty="0" smtClean="0"/>
              <a:t>(to tell, to inform)</a:t>
            </a:r>
          </a:p>
          <a:p>
            <a:endParaRPr lang="en-CA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596336" y="60932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p.90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9337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864096"/>
          </a:xfrm>
        </p:spPr>
        <p:txBody>
          <a:bodyPr/>
          <a:lstStyle/>
          <a:p>
            <a:r>
              <a:rPr lang="en-CA" dirty="0" smtClean="0"/>
              <a:t>Words Often Confused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44824"/>
            <a:ext cx="6984892" cy="3987805"/>
          </a:xfrm>
        </p:spPr>
        <p:txBody>
          <a:bodyPr>
            <a:normAutofit/>
          </a:bodyPr>
          <a:lstStyle/>
          <a:p>
            <a:r>
              <a:rPr lang="en-CA" b="1" dirty="0" smtClean="0"/>
              <a:t>Their,  There,  They’re</a:t>
            </a:r>
          </a:p>
          <a:p>
            <a:endParaRPr lang="en-CA" dirty="0"/>
          </a:p>
          <a:p>
            <a:pPr marL="68580" indent="0">
              <a:buNone/>
            </a:pPr>
            <a:r>
              <a:rPr lang="en-CA" dirty="0" smtClean="0"/>
              <a:t>The students checked </a:t>
            </a:r>
            <a:r>
              <a:rPr lang="en-CA" b="1" dirty="0" smtClean="0"/>
              <a:t>their</a:t>
            </a:r>
            <a:r>
              <a:rPr lang="en-CA" dirty="0" smtClean="0"/>
              <a:t> answers carefully.  </a:t>
            </a:r>
          </a:p>
          <a:p>
            <a:pPr marL="68580" indent="0">
              <a:buNone/>
            </a:pPr>
            <a:r>
              <a:rPr lang="en-CA" sz="2200" dirty="0" smtClean="0"/>
              <a:t>(possession)</a:t>
            </a:r>
          </a:p>
          <a:p>
            <a:pPr marL="68580" indent="0">
              <a:buNone/>
            </a:pPr>
            <a:r>
              <a:rPr lang="en-CA" dirty="0" smtClean="0"/>
              <a:t>I put the broom </a:t>
            </a:r>
            <a:r>
              <a:rPr lang="en-CA" b="1" dirty="0" smtClean="0"/>
              <a:t>there</a:t>
            </a:r>
            <a:r>
              <a:rPr lang="en-CA" dirty="0" smtClean="0"/>
              <a:t> so you could find it.</a:t>
            </a:r>
          </a:p>
          <a:p>
            <a:pPr marL="68580" indent="0">
              <a:buNone/>
            </a:pPr>
            <a:r>
              <a:rPr lang="en-CA" sz="2200" dirty="0"/>
              <a:t>(location)</a:t>
            </a:r>
          </a:p>
          <a:p>
            <a:pPr marL="68580" indent="0">
              <a:buNone/>
            </a:pPr>
            <a:r>
              <a:rPr lang="en-CA" b="1" dirty="0" smtClean="0"/>
              <a:t>They’re</a:t>
            </a:r>
            <a:r>
              <a:rPr lang="en-CA" dirty="0" smtClean="0"/>
              <a:t> often late for class. </a:t>
            </a:r>
            <a:r>
              <a:rPr lang="en-CA" sz="2200" dirty="0" smtClean="0"/>
              <a:t>(they are)</a:t>
            </a:r>
          </a:p>
          <a:p>
            <a:endParaRPr lang="en-CA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596336" y="60932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p.91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013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</a:t>
            </a:r>
            <a:r>
              <a:rPr lang="en-CA" dirty="0" smtClean="0"/>
              <a:t>omonyms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More Confusing Words and Homonyms </a:t>
            </a:r>
            <a:endParaRPr lang="en-CA" dirty="0" smtClean="0"/>
          </a:p>
          <a:p>
            <a:r>
              <a:rPr lang="en-CA" dirty="0" smtClean="0"/>
              <a:t>Read P. 61-124</a:t>
            </a:r>
            <a:endParaRPr lang="en-CA" dirty="0"/>
          </a:p>
          <a:p>
            <a:r>
              <a:rPr lang="en-CA" dirty="0" smtClean="0"/>
              <a:t> </a:t>
            </a:r>
            <a:r>
              <a:rPr lang="en-CA" dirty="0" smtClean="0"/>
              <a:t>Quiz 1 - p.141 Quiz 2 p. 142</a:t>
            </a:r>
          </a:p>
          <a:p>
            <a:pPr marL="68580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29880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3429000"/>
            <a:ext cx="6777317" cy="2403629"/>
          </a:xfrm>
        </p:spPr>
        <p:txBody>
          <a:bodyPr/>
          <a:lstStyle/>
          <a:p>
            <a:pPr algn="ctr"/>
            <a:r>
              <a:rPr lang="en-CA" dirty="0" smtClean="0"/>
              <a:t>End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596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91</TotalTime>
  <Words>613</Words>
  <Application>Microsoft Office PowerPoint</Application>
  <PresentationFormat>On-screen Show (4:3)</PresentationFormat>
  <Paragraphs>145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Austin</vt:lpstr>
      <vt:lpstr>Grammar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Words Often Confused</vt:lpstr>
      <vt:lpstr>Homonyms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</dc:title>
  <dc:creator>Brooke B</dc:creator>
  <cp:lastModifiedBy>Penny Paul</cp:lastModifiedBy>
  <cp:revision>16</cp:revision>
  <dcterms:created xsi:type="dcterms:W3CDTF">2012-11-21T01:24:55Z</dcterms:created>
  <dcterms:modified xsi:type="dcterms:W3CDTF">2014-07-08T18:00:40Z</dcterms:modified>
</cp:coreProperties>
</file>