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69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4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CA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AF64FE-9CC3-47AC-8046-957230CD00F1}" type="slidenum">
              <a:rPr lang="en-CA" smtClean="0"/>
              <a:t>‹#›</a:t>
            </a:fld>
            <a:endParaRPr lang="en-CA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453A7C-914D-450F-87ED-8F4DFE64FE9D}" type="datetimeFigureOut">
              <a:rPr lang="en-CA" smtClean="0"/>
              <a:t>22/11/2012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>
                <a:solidFill>
                  <a:schemeClr val="tx1"/>
                </a:solidFill>
              </a:rPr>
              <a:t>Adjectives and Adverbs</a:t>
            </a:r>
            <a:endParaRPr lang="en-CA" sz="28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>
                <a:solidFill>
                  <a:srgbClr val="C00000"/>
                </a:solidFill>
              </a:rPr>
              <a:t>Grammar</a:t>
            </a:r>
            <a:endParaRPr lang="en-C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/>
              <a:t>Adjectives are  words that describe nouns or pronouns</a:t>
            </a:r>
          </a:p>
          <a:p>
            <a:endParaRPr lang="en-CA" sz="2800" dirty="0" smtClean="0"/>
          </a:p>
          <a:p>
            <a:pPr marL="0" indent="0" algn="ctr">
              <a:buNone/>
            </a:pPr>
            <a:r>
              <a:rPr lang="en-CA" sz="2800" dirty="0" smtClean="0">
                <a:solidFill>
                  <a:srgbClr val="C00000"/>
                </a:solidFill>
              </a:rPr>
              <a:t>cute</a:t>
            </a:r>
            <a:r>
              <a:rPr lang="en-CA" sz="2800" dirty="0" smtClean="0"/>
              <a:t> puppy</a:t>
            </a:r>
          </a:p>
          <a:p>
            <a:pPr marL="0" indent="0" algn="ctr">
              <a:buNone/>
            </a:pPr>
            <a:r>
              <a:rPr lang="en-CA" sz="2800" dirty="0">
                <a:solidFill>
                  <a:srgbClr val="C00000"/>
                </a:solidFill>
              </a:rPr>
              <a:t>tall</a:t>
            </a:r>
            <a:r>
              <a:rPr lang="en-CA" sz="2800" dirty="0" smtClean="0"/>
              <a:t> man</a:t>
            </a:r>
          </a:p>
          <a:p>
            <a:pPr marL="0" indent="0" algn="ctr">
              <a:buNone/>
            </a:pPr>
            <a:r>
              <a:rPr lang="en-CA" sz="2800" dirty="0">
                <a:solidFill>
                  <a:srgbClr val="C00000"/>
                </a:solidFill>
              </a:rPr>
              <a:t>difficult</a:t>
            </a:r>
            <a:r>
              <a:rPr lang="en-CA" sz="2800" dirty="0" smtClean="0"/>
              <a:t> exam</a:t>
            </a:r>
          </a:p>
          <a:p>
            <a:pPr marL="0" indent="0" algn="ctr">
              <a:buNone/>
            </a:pPr>
            <a:r>
              <a:rPr lang="en-CA" sz="2800" dirty="0">
                <a:solidFill>
                  <a:srgbClr val="C00000"/>
                </a:solidFill>
              </a:rPr>
              <a:t>lazy</a:t>
            </a:r>
            <a:r>
              <a:rPr lang="en-CA" sz="2800" dirty="0" smtClean="0"/>
              <a:t> student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Adjectives</a:t>
            </a:r>
            <a:endParaRPr lang="en-CA" sz="36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www.stopbeingsocute.com/wp-content/uploads/2012/01/cute-puppie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411" y="3717032"/>
            <a:ext cx="3899925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56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330824" cy="5714999"/>
          </a:xfrm>
        </p:spPr>
        <p:txBody>
          <a:bodyPr/>
          <a:lstStyle/>
          <a:p>
            <a:endParaRPr lang="en-CA" dirty="0"/>
          </a:p>
          <a:p>
            <a:r>
              <a:rPr lang="en-CA" sz="2800" dirty="0" smtClean="0"/>
              <a:t>Adjectives generally come </a:t>
            </a:r>
            <a:r>
              <a:rPr lang="en-CA" sz="2800" i="1" dirty="0" smtClean="0"/>
              <a:t>before</a:t>
            </a:r>
            <a:r>
              <a:rPr lang="en-CA" sz="2800" dirty="0" smtClean="0"/>
              <a:t> the words they describe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The cute puppy is sleeping.</a:t>
            </a:r>
          </a:p>
          <a:p>
            <a:pPr marL="0" indent="0" algn="ctr">
              <a:buNone/>
            </a:pPr>
            <a:endParaRPr lang="en-CA" sz="2800" dirty="0" smtClean="0"/>
          </a:p>
          <a:p>
            <a:pPr marL="0" indent="0" algn="ctr">
              <a:buNone/>
            </a:pPr>
            <a:r>
              <a:rPr lang="en-CA" sz="2800" dirty="0" smtClean="0"/>
              <a:t>Stella has a new jacket.</a:t>
            </a:r>
          </a:p>
          <a:p>
            <a:pPr marL="0" indent="0" algn="ctr">
              <a:buNone/>
            </a:pPr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I recorded exam grades on the computer.</a:t>
            </a:r>
          </a:p>
          <a:p>
            <a:pPr marL="0" indent="0">
              <a:buNone/>
            </a:pP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Adjectives</a:t>
            </a:r>
            <a:endParaRPr lang="en-CA" sz="3600" dirty="0">
              <a:solidFill>
                <a:srgbClr val="C00000"/>
              </a:solidFill>
            </a:endParaRPr>
          </a:p>
        </p:txBody>
      </p:sp>
      <p:sp>
        <p:nvSpPr>
          <p:cNvPr id="4" name="Circular Arrow 3"/>
          <p:cNvSpPr/>
          <p:nvPr/>
        </p:nvSpPr>
        <p:spPr>
          <a:xfrm>
            <a:off x="1547664" y="2420888"/>
            <a:ext cx="936104" cy="648072"/>
          </a:xfrm>
          <a:prstGeom prst="circularArrow">
            <a:avLst>
              <a:gd name="adj1" fmla="val 12500"/>
              <a:gd name="adj2" fmla="val 2061677"/>
              <a:gd name="adj3" fmla="val 20457681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Circular Arrow 4"/>
          <p:cNvSpPr/>
          <p:nvPr/>
        </p:nvSpPr>
        <p:spPr>
          <a:xfrm>
            <a:off x="2987824" y="3429000"/>
            <a:ext cx="936104" cy="648072"/>
          </a:xfrm>
          <a:prstGeom prst="circularArrow">
            <a:avLst>
              <a:gd name="adj1" fmla="val 12500"/>
              <a:gd name="adj2" fmla="val 2061677"/>
              <a:gd name="adj3" fmla="val 20457681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" name="Circular Arrow 5"/>
          <p:cNvSpPr/>
          <p:nvPr/>
        </p:nvSpPr>
        <p:spPr>
          <a:xfrm>
            <a:off x="2636168" y="4509120"/>
            <a:ext cx="936104" cy="648072"/>
          </a:xfrm>
          <a:prstGeom prst="circularArrow">
            <a:avLst>
              <a:gd name="adj1" fmla="val 12500"/>
              <a:gd name="adj2" fmla="val 2061677"/>
              <a:gd name="adj3" fmla="val 20457681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2050" name="Picture 2" descr="http://www.my2fun.com/wp-content/uploads/2012/10/cute-dog-pictures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25" y="3789040"/>
            <a:ext cx="3976550" cy="298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92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330824" cy="5714999"/>
          </a:xfrm>
        </p:spPr>
        <p:txBody>
          <a:bodyPr/>
          <a:lstStyle/>
          <a:p>
            <a:endParaRPr lang="en-CA" dirty="0"/>
          </a:p>
          <a:p>
            <a:pPr marL="0" indent="0">
              <a:buNone/>
            </a:pPr>
            <a:r>
              <a:rPr lang="en-CA" sz="2800" dirty="0" smtClean="0"/>
              <a:t>… but they may come </a:t>
            </a:r>
            <a:r>
              <a:rPr lang="en-CA" sz="2800" i="1" dirty="0" smtClean="0"/>
              <a:t>after </a:t>
            </a:r>
            <a:r>
              <a:rPr lang="en-CA" sz="2800" dirty="0" smtClean="0"/>
              <a:t>the words they describe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That puppy is cute.</a:t>
            </a:r>
          </a:p>
          <a:p>
            <a:pPr marL="0" indent="0" algn="ctr">
              <a:buNone/>
            </a:pPr>
            <a:endParaRPr lang="en-CA" sz="2800" dirty="0" smtClean="0"/>
          </a:p>
          <a:p>
            <a:pPr marL="0" indent="0" algn="ctr">
              <a:buNone/>
            </a:pPr>
            <a:r>
              <a:rPr lang="en-CA" sz="2800" dirty="0" smtClean="0"/>
              <a:t>The jacket is warm.</a:t>
            </a:r>
          </a:p>
          <a:p>
            <a:pPr marL="0" indent="0" algn="ctr">
              <a:buNone/>
            </a:pPr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I am not comfortable with the decision.</a:t>
            </a:r>
          </a:p>
          <a:p>
            <a:pPr marL="0" indent="0">
              <a:buNone/>
            </a:pP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Adjectives</a:t>
            </a:r>
            <a:endParaRPr lang="en-CA" sz="3600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encrypted-tbn3.gstatic.com/images?q=tbn:ANd9GcQM3GJ_hyiwVcjovti52UAeXy4umGiLMO68omN8oou9spdZlgF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946" y="3573016"/>
            <a:ext cx="2542406" cy="280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rved Up Arrow 3"/>
          <p:cNvSpPr/>
          <p:nvPr/>
        </p:nvSpPr>
        <p:spPr>
          <a:xfrm rot="10800000">
            <a:off x="2436808" y="2276872"/>
            <a:ext cx="1169281" cy="360040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 rot="10800000">
            <a:off x="2258345" y="3284984"/>
            <a:ext cx="1169281" cy="360040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Curved Up Arrow 11"/>
          <p:cNvSpPr/>
          <p:nvPr/>
        </p:nvSpPr>
        <p:spPr>
          <a:xfrm rot="10800000">
            <a:off x="672805" y="4269437"/>
            <a:ext cx="1916401" cy="360040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5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5266928" cy="5714999"/>
          </a:xfrm>
        </p:spPr>
        <p:txBody>
          <a:bodyPr>
            <a:normAutofit/>
          </a:bodyPr>
          <a:lstStyle/>
          <a:p>
            <a:r>
              <a:rPr lang="en-CA" sz="2400" dirty="0" smtClean="0"/>
              <a:t>Find the adjectives:</a:t>
            </a:r>
          </a:p>
          <a:p>
            <a:pPr marL="0" indent="0">
              <a:buNone/>
            </a:pPr>
            <a:r>
              <a:rPr lang="en-CA" sz="2800" dirty="0" smtClean="0"/>
              <a:t>The company lawyer has arrived.</a:t>
            </a:r>
          </a:p>
          <a:p>
            <a:pPr marL="0" indent="0">
              <a:buNone/>
            </a:pPr>
            <a:r>
              <a:rPr lang="en-CA" sz="2800" dirty="0" smtClean="0"/>
              <a:t>You have a beautiful car.</a:t>
            </a:r>
          </a:p>
          <a:p>
            <a:pPr marL="0" indent="0">
              <a:buNone/>
            </a:pPr>
            <a:r>
              <a:rPr lang="en-CA" sz="2800" dirty="0" smtClean="0"/>
              <a:t>They are putting up a ten-storey building.</a:t>
            </a:r>
          </a:p>
          <a:p>
            <a:pPr marL="0" indent="0">
              <a:buNone/>
            </a:pPr>
            <a:r>
              <a:rPr lang="en-CA" sz="2800" dirty="0" smtClean="0"/>
              <a:t>I’ve lost my black </a:t>
            </a:r>
            <a:r>
              <a:rPr lang="en-CA" sz="2800" dirty="0" smtClean="0"/>
              <a:t>pen.</a:t>
            </a:r>
            <a:endParaRPr lang="en-CA" sz="2800" dirty="0" smtClean="0"/>
          </a:p>
          <a:p>
            <a:pPr marL="0" indent="0">
              <a:buNone/>
            </a:pPr>
            <a:r>
              <a:rPr lang="en-CA" sz="2800" dirty="0" smtClean="0"/>
              <a:t>Her blouse is blue and white.</a:t>
            </a:r>
          </a:p>
          <a:p>
            <a:pPr marL="0" indent="0">
              <a:buNone/>
            </a:pPr>
            <a:r>
              <a:rPr lang="en-CA" sz="2800" dirty="0" smtClean="0"/>
              <a:t>These boxes are heavy.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C00000"/>
                </a:solidFill>
              </a:rPr>
              <a:t>Practice</a:t>
            </a:r>
            <a:endParaRPr lang="en-CA" dirty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87624" y="2276872"/>
            <a:ext cx="12961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195736" y="2780928"/>
            <a:ext cx="12961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07904" y="3284984"/>
            <a:ext cx="144016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95736" y="4221088"/>
            <a:ext cx="79208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83768" y="4725144"/>
            <a:ext cx="64807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51920" y="4728716"/>
            <a:ext cx="79208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951820" y="5229200"/>
            <a:ext cx="75608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9552" y="5220072"/>
            <a:ext cx="86409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39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/>
              <a:t>Adverbs are words that describe (modify) everything except nouns and pronouns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speak </a:t>
            </a:r>
            <a:r>
              <a:rPr lang="en-CA" sz="2800" i="1" dirty="0" smtClean="0">
                <a:solidFill>
                  <a:srgbClr val="C00000"/>
                </a:solidFill>
              </a:rPr>
              <a:t>slowly</a:t>
            </a:r>
          </a:p>
          <a:p>
            <a:pPr marL="0" indent="0" algn="ctr">
              <a:buNone/>
            </a:pPr>
            <a:r>
              <a:rPr lang="en-CA" sz="2800" dirty="0" smtClean="0"/>
              <a:t>work </a:t>
            </a:r>
            <a:r>
              <a:rPr lang="en-CA" sz="2800" i="1" dirty="0">
                <a:solidFill>
                  <a:srgbClr val="C00000"/>
                </a:solidFill>
              </a:rPr>
              <a:t>quickly</a:t>
            </a:r>
          </a:p>
          <a:p>
            <a:pPr marL="0" indent="0" algn="ctr">
              <a:buNone/>
            </a:pPr>
            <a:r>
              <a:rPr lang="en-CA" sz="2800" i="1" dirty="0">
                <a:solidFill>
                  <a:srgbClr val="C00000"/>
                </a:solidFill>
              </a:rPr>
              <a:t>very</a:t>
            </a:r>
            <a:r>
              <a:rPr lang="en-CA" sz="2800" dirty="0" smtClean="0"/>
              <a:t> beautiful</a:t>
            </a:r>
          </a:p>
          <a:p>
            <a:pPr marL="0" indent="0" algn="ctr">
              <a:buNone/>
            </a:pPr>
            <a:r>
              <a:rPr lang="en-CA" sz="2800" i="1" dirty="0">
                <a:solidFill>
                  <a:srgbClr val="C00000"/>
                </a:solidFill>
              </a:rPr>
              <a:t>really</a:t>
            </a:r>
            <a:r>
              <a:rPr lang="en-CA" sz="2800" dirty="0" smtClean="0"/>
              <a:t> hectic</a:t>
            </a:r>
          </a:p>
          <a:p>
            <a:pPr marL="0" indent="0" algn="ctr">
              <a:buNone/>
            </a:pPr>
            <a:r>
              <a:rPr lang="en-CA" sz="2800" i="1" dirty="0">
                <a:solidFill>
                  <a:srgbClr val="C00000"/>
                </a:solidFill>
              </a:rPr>
              <a:t>really slowly</a:t>
            </a:r>
          </a:p>
          <a:p>
            <a:pPr marL="0" indent="0">
              <a:buNone/>
            </a:pPr>
            <a:endParaRPr lang="en-CA" sz="2800" dirty="0" smtClean="0"/>
          </a:p>
          <a:p>
            <a:endParaRPr lang="en-CA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Adverbs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5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CA" sz="2800" dirty="0" smtClean="0"/>
              <a:t>Examples: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Tai is walking </a:t>
            </a:r>
            <a:r>
              <a:rPr lang="en-CA" sz="2800" i="1" dirty="0">
                <a:solidFill>
                  <a:srgbClr val="C00000"/>
                </a:solidFill>
              </a:rPr>
              <a:t>slowly</a:t>
            </a:r>
            <a:r>
              <a:rPr lang="en-CA" sz="2800" i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CA" sz="2800" dirty="0" smtClean="0"/>
              <a:t>You must work </a:t>
            </a:r>
            <a:r>
              <a:rPr lang="en-CA" sz="2800" i="1" dirty="0">
                <a:solidFill>
                  <a:srgbClr val="C00000"/>
                </a:solidFill>
              </a:rPr>
              <a:t>quickly</a:t>
            </a:r>
            <a:r>
              <a:rPr lang="en-CA" sz="2800" i="1" dirty="0" smtClean="0">
                <a:solidFill>
                  <a:schemeClr val="tx1"/>
                </a:solidFill>
              </a:rPr>
              <a:t>.</a:t>
            </a:r>
            <a:endParaRPr lang="en-CA" sz="28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The flowers are </a:t>
            </a:r>
            <a:r>
              <a:rPr lang="en-CA" sz="2800" i="1" dirty="0">
                <a:solidFill>
                  <a:srgbClr val="C00000"/>
                </a:solidFill>
              </a:rPr>
              <a:t>very</a:t>
            </a:r>
            <a:r>
              <a:rPr lang="en-CA" sz="28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/>
              <a:t>beautiful.</a:t>
            </a:r>
          </a:p>
          <a:p>
            <a:pPr marL="0" indent="0" algn="ctr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I’m having a </a:t>
            </a:r>
            <a:r>
              <a:rPr lang="en-CA" sz="2800" i="1" dirty="0" smtClean="0">
                <a:solidFill>
                  <a:srgbClr val="C00000"/>
                </a:solidFill>
              </a:rPr>
              <a:t>really</a:t>
            </a:r>
            <a:r>
              <a:rPr lang="en-CA" sz="2800" dirty="0" smtClean="0">
                <a:solidFill>
                  <a:srgbClr val="C00000"/>
                </a:solidFill>
              </a:rPr>
              <a:t> </a:t>
            </a:r>
            <a:r>
              <a:rPr lang="en-CA" sz="2800" dirty="0" smtClean="0"/>
              <a:t>hectic afternoon.</a:t>
            </a:r>
          </a:p>
          <a:p>
            <a:pPr marL="0" indent="0" algn="ctr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Now Tai is walking </a:t>
            </a:r>
            <a:r>
              <a:rPr lang="en-CA" sz="2800" i="1" dirty="0" smtClean="0">
                <a:solidFill>
                  <a:srgbClr val="C00000"/>
                </a:solidFill>
              </a:rPr>
              <a:t>really slowly!</a:t>
            </a:r>
            <a:endParaRPr lang="en-CA" sz="2800" i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CA" sz="2800" dirty="0" smtClean="0"/>
          </a:p>
          <a:p>
            <a:endParaRPr lang="en-CA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Adverbs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8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330824" cy="5714999"/>
          </a:xfrm>
        </p:spPr>
        <p:txBody>
          <a:bodyPr anchor="t">
            <a:normAutofit/>
          </a:bodyPr>
          <a:lstStyle/>
          <a:p>
            <a:r>
              <a:rPr lang="en-CA" sz="2800" dirty="0" smtClean="0"/>
              <a:t>Examples: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Tai is walking </a:t>
            </a:r>
            <a:r>
              <a:rPr lang="en-CA" sz="2800" i="1" dirty="0" smtClean="0">
                <a:solidFill>
                  <a:srgbClr val="C00000"/>
                </a:solidFill>
              </a:rPr>
              <a:t>slowly</a:t>
            </a:r>
            <a:r>
              <a:rPr lang="en-CA" sz="2800" i="1" dirty="0" smtClean="0">
                <a:solidFill>
                  <a:schemeClr val="tx1"/>
                </a:solidFill>
              </a:rPr>
              <a:t>.</a:t>
            </a:r>
            <a:endParaRPr lang="en-CA" sz="28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2400" i="1" u="sng" dirty="0" smtClean="0">
                <a:solidFill>
                  <a:schemeClr val="tx1"/>
                </a:solidFill>
              </a:rPr>
              <a:t>How</a:t>
            </a:r>
            <a:r>
              <a:rPr lang="en-CA" sz="2400" i="1" dirty="0" smtClean="0">
                <a:solidFill>
                  <a:schemeClr val="tx1"/>
                </a:solidFill>
              </a:rPr>
              <a:t> is he walking? Slowly.</a:t>
            </a:r>
          </a:p>
          <a:p>
            <a:pPr marL="0" indent="0" algn="ctr">
              <a:buNone/>
            </a:pPr>
            <a:endParaRPr lang="en-CA" sz="24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Tai is walking </a:t>
            </a:r>
            <a:r>
              <a:rPr lang="en-CA" sz="2400" u="sng" dirty="0" smtClean="0">
                <a:solidFill>
                  <a:schemeClr val="tx1"/>
                </a:solidFill>
              </a:rPr>
              <a:t>slow</a:t>
            </a:r>
            <a:r>
              <a:rPr lang="en-CA" sz="2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CA" sz="2400" b="1" dirty="0" smtClean="0">
                <a:solidFill>
                  <a:schemeClr val="tx1"/>
                </a:solidFill>
              </a:rPr>
              <a:t>Incorrect</a:t>
            </a:r>
            <a:r>
              <a:rPr lang="en-C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If you are describing </a:t>
            </a:r>
            <a:r>
              <a:rPr lang="en-CA" sz="2400" b="1" i="1" dirty="0" smtClean="0">
                <a:solidFill>
                  <a:schemeClr val="tx1"/>
                </a:solidFill>
              </a:rPr>
              <a:t>how</a:t>
            </a:r>
            <a:r>
              <a:rPr lang="en-CA" sz="2400" dirty="0" smtClean="0">
                <a:solidFill>
                  <a:schemeClr val="tx1"/>
                </a:solidFill>
              </a:rPr>
              <a:t> the action is performed, use </a:t>
            </a:r>
            <a:r>
              <a:rPr lang="en-CA" sz="2400" i="1" dirty="0" smtClean="0">
                <a:solidFill>
                  <a:schemeClr val="tx1"/>
                </a:solidFill>
              </a:rPr>
              <a:t>–</a:t>
            </a:r>
            <a:r>
              <a:rPr lang="en-CA" sz="2400" i="1" dirty="0" err="1" smtClean="0">
                <a:solidFill>
                  <a:schemeClr val="tx1"/>
                </a:solidFill>
              </a:rPr>
              <a:t>ly</a:t>
            </a:r>
            <a:r>
              <a:rPr lang="en-CA" sz="2400" i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CA" sz="2800" dirty="0" smtClean="0"/>
          </a:p>
          <a:p>
            <a:endParaRPr lang="en-CA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Adverbs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5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330824" cy="5714999"/>
          </a:xfrm>
        </p:spPr>
        <p:txBody>
          <a:bodyPr anchor="t">
            <a:normAutofit/>
          </a:bodyPr>
          <a:lstStyle/>
          <a:p>
            <a:r>
              <a:rPr lang="en-CA" sz="2800" dirty="0" smtClean="0"/>
              <a:t>Examples: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You </a:t>
            </a:r>
            <a:r>
              <a:rPr lang="en-CA" sz="2800" dirty="0"/>
              <a:t>must work </a:t>
            </a:r>
            <a:r>
              <a:rPr lang="en-CA" sz="2800" i="1" dirty="0">
                <a:solidFill>
                  <a:srgbClr val="C00000"/>
                </a:solidFill>
              </a:rPr>
              <a:t>quickly</a:t>
            </a:r>
            <a:r>
              <a:rPr lang="en-CA" sz="2800" i="1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CA" sz="2400" i="1" u="sng" dirty="0" smtClean="0">
                <a:solidFill>
                  <a:schemeClr val="tx1"/>
                </a:solidFill>
              </a:rPr>
              <a:t>How</a:t>
            </a:r>
            <a:r>
              <a:rPr lang="en-CA" sz="2400" i="1" dirty="0" smtClean="0">
                <a:solidFill>
                  <a:schemeClr val="tx1"/>
                </a:solidFill>
              </a:rPr>
              <a:t> must you work? Quickly.</a:t>
            </a:r>
          </a:p>
          <a:p>
            <a:pPr marL="0" indent="0" algn="ctr">
              <a:buNone/>
            </a:pPr>
            <a:endParaRPr lang="en-CA" sz="24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You must work quick.</a:t>
            </a:r>
          </a:p>
          <a:p>
            <a:pPr marL="0" indent="0" algn="ctr">
              <a:buNone/>
            </a:pPr>
            <a:r>
              <a:rPr lang="en-CA" sz="2400" b="1" dirty="0" smtClean="0">
                <a:solidFill>
                  <a:schemeClr val="tx1"/>
                </a:solidFill>
              </a:rPr>
              <a:t>Incorrect</a:t>
            </a:r>
            <a:r>
              <a:rPr lang="en-C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If you are describing </a:t>
            </a:r>
            <a:r>
              <a:rPr lang="en-CA" sz="2400" b="1" i="1" dirty="0" smtClean="0">
                <a:solidFill>
                  <a:schemeClr val="tx1"/>
                </a:solidFill>
              </a:rPr>
              <a:t>how</a:t>
            </a:r>
            <a:r>
              <a:rPr lang="en-CA" sz="2400" dirty="0" smtClean="0">
                <a:solidFill>
                  <a:schemeClr val="tx1"/>
                </a:solidFill>
              </a:rPr>
              <a:t> the action is performed, use </a:t>
            </a:r>
            <a:r>
              <a:rPr lang="en-CA" sz="2400" i="1" dirty="0" smtClean="0">
                <a:solidFill>
                  <a:schemeClr val="tx1"/>
                </a:solidFill>
              </a:rPr>
              <a:t>–</a:t>
            </a:r>
            <a:r>
              <a:rPr lang="en-CA" sz="2400" i="1" dirty="0" err="1" smtClean="0">
                <a:solidFill>
                  <a:schemeClr val="tx1"/>
                </a:solidFill>
              </a:rPr>
              <a:t>ly</a:t>
            </a:r>
            <a:r>
              <a:rPr lang="en-CA" sz="2400" i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CA" sz="2800" dirty="0" smtClean="0"/>
          </a:p>
          <a:p>
            <a:endParaRPr lang="en-CA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Adverbs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2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618856" cy="5714999"/>
          </a:xfrm>
        </p:spPr>
        <p:txBody>
          <a:bodyPr anchor="t">
            <a:normAutofit/>
          </a:bodyPr>
          <a:lstStyle/>
          <a:p>
            <a:r>
              <a:rPr lang="en-CA" sz="2800" dirty="0" smtClean="0"/>
              <a:t>Examples:</a:t>
            </a:r>
          </a:p>
          <a:p>
            <a:endParaRPr lang="en-CA" sz="2800" dirty="0"/>
          </a:p>
          <a:p>
            <a:pPr marL="0" indent="0" algn="ctr">
              <a:buNone/>
            </a:pPr>
            <a:r>
              <a:rPr lang="en-CA" sz="2800" dirty="0" smtClean="0"/>
              <a:t>I’m having a </a:t>
            </a:r>
            <a:r>
              <a:rPr lang="en-CA" sz="2800" i="1" dirty="0" smtClean="0">
                <a:solidFill>
                  <a:srgbClr val="C00000"/>
                </a:solidFill>
              </a:rPr>
              <a:t>really </a:t>
            </a:r>
            <a:r>
              <a:rPr lang="en-CA" sz="2800" i="1" dirty="0" smtClean="0">
                <a:solidFill>
                  <a:schemeClr val="tx1"/>
                </a:solidFill>
              </a:rPr>
              <a:t>bad day.</a:t>
            </a:r>
            <a:endParaRPr lang="en-CA" sz="28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2400" i="1" u="sng" dirty="0" smtClean="0">
                <a:solidFill>
                  <a:schemeClr val="tx1"/>
                </a:solidFill>
              </a:rPr>
              <a:t>How</a:t>
            </a:r>
            <a:r>
              <a:rPr lang="en-CA" sz="2400" i="1" dirty="0" smtClean="0">
                <a:solidFill>
                  <a:schemeClr val="tx1"/>
                </a:solidFill>
              </a:rPr>
              <a:t> bad? Really bad (or very bad).</a:t>
            </a:r>
          </a:p>
          <a:p>
            <a:pPr marL="0" indent="0" algn="ctr">
              <a:buNone/>
            </a:pPr>
            <a:endParaRPr lang="en-CA" sz="24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I’m having a </a:t>
            </a:r>
            <a:r>
              <a:rPr lang="en-CA" sz="2400" u="sng" dirty="0" smtClean="0">
                <a:solidFill>
                  <a:schemeClr val="tx1"/>
                </a:solidFill>
              </a:rPr>
              <a:t>real</a:t>
            </a:r>
            <a:r>
              <a:rPr lang="en-CA" sz="2400" dirty="0" smtClean="0">
                <a:solidFill>
                  <a:schemeClr val="tx1"/>
                </a:solidFill>
              </a:rPr>
              <a:t> bad day.</a:t>
            </a:r>
          </a:p>
          <a:p>
            <a:pPr marL="0" indent="0" algn="ctr">
              <a:buNone/>
            </a:pPr>
            <a:r>
              <a:rPr lang="en-CA" sz="2400" b="1" dirty="0" smtClean="0">
                <a:solidFill>
                  <a:schemeClr val="tx1"/>
                </a:solidFill>
              </a:rPr>
              <a:t>Incorrect</a:t>
            </a:r>
            <a:r>
              <a:rPr lang="en-CA" sz="24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If you are qualifying  the degree or extent of a description, use </a:t>
            </a:r>
            <a:r>
              <a:rPr lang="en-CA" sz="2400" i="1" dirty="0" smtClean="0">
                <a:solidFill>
                  <a:schemeClr val="tx1"/>
                </a:solidFill>
              </a:rPr>
              <a:t>–</a:t>
            </a:r>
            <a:r>
              <a:rPr lang="en-CA" sz="2400" i="1" dirty="0" err="1" smtClean="0">
                <a:solidFill>
                  <a:schemeClr val="tx1"/>
                </a:solidFill>
              </a:rPr>
              <a:t>ly</a:t>
            </a:r>
            <a:r>
              <a:rPr lang="en-CA" sz="2400" i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CA" sz="2800" dirty="0" smtClean="0"/>
          </a:p>
          <a:p>
            <a:endParaRPr lang="en-CA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>
                <a:solidFill>
                  <a:srgbClr val="C00000"/>
                </a:solidFill>
              </a:rPr>
              <a:t>Adverbs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03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CA" sz="2400" dirty="0" smtClean="0"/>
              <a:t>Find the adverbs:</a:t>
            </a:r>
          </a:p>
          <a:p>
            <a:pPr marL="0" indent="0">
              <a:buNone/>
            </a:pPr>
            <a:r>
              <a:rPr lang="en-CA" sz="2800" dirty="0" smtClean="0"/>
              <a:t>We will fill your order immediately.</a:t>
            </a:r>
          </a:p>
          <a:p>
            <a:pPr marL="0" indent="0">
              <a:buNone/>
            </a:pPr>
            <a:r>
              <a:rPr lang="en-CA" sz="2800" dirty="0" smtClean="0"/>
              <a:t>The truck braked suddenly.</a:t>
            </a:r>
          </a:p>
          <a:p>
            <a:pPr marL="0" indent="0">
              <a:buNone/>
            </a:pPr>
            <a:r>
              <a:rPr lang="en-CA" sz="2800" dirty="0" smtClean="0"/>
              <a:t>We will be there soon.</a:t>
            </a:r>
          </a:p>
          <a:p>
            <a:pPr marL="0" indent="0">
              <a:buNone/>
            </a:pPr>
            <a:r>
              <a:rPr lang="en-CA" sz="2800" dirty="0" smtClean="0"/>
              <a:t>This report wasn’t done very well.</a:t>
            </a:r>
          </a:p>
          <a:p>
            <a:pPr marL="0" indent="0">
              <a:buNone/>
            </a:pPr>
            <a:r>
              <a:rPr lang="en-CA" sz="2800" dirty="0" smtClean="0"/>
              <a:t>She was really happy with her results.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C00000"/>
                </a:solidFill>
              </a:rPr>
              <a:t>Practice</a:t>
            </a:r>
            <a:endParaRPr lang="en-CA" dirty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9552" y="1772816"/>
            <a:ext cx="172819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9552" y="2708920"/>
            <a:ext cx="12961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87824" y="3284984"/>
            <a:ext cx="72008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39552" y="4221088"/>
            <a:ext cx="12961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763688" y="4725144"/>
            <a:ext cx="86409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17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i="1" dirty="0" smtClean="0"/>
              <a:t>Good</a:t>
            </a:r>
            <a:r>
              <a:rPr lang="en-CA" sz="2800" dirty="0" smtClean="0"/>
              <a:t> is an adjective</a:t>
            </a:r>
          </a:p>
          <a:p>
            <a:endParaRPr lang="en-CA" sz="2800" dirty="0" smtClean="0"/>
          </a:p>
          <a:p>
            <a:r>
              <a:rPr lang="en-CA" sz="2800" i="1" dirty="0" smtClean="0"/>
              <a:t>Well</a:t>
            </a:r>
            <a:r>
              <a:rPr lang="en-CA" sz="2800" dirty="0" smtClean="0"/>
              <a:t> is an adverb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>
                <a:solidFill>
                  <a:srgbClr val="C00000"/>
                </a:solidFill>
              </a:rPr>
              <a:t>Good </a:t>
            </a:r>
            <a:r>
              <a:rPr lang="en-CA" sz="3600" dirty="0" err="1" smtClean="0">
                <a:solidFill>
                  <a:srgbClr val="C00000"/>
                </a:solidFill>
              </a:rPr>
              <a:t>vs</a:t>
            </a:r>
            <a:r>
              <a:rPr lang="en-CA" sz="3600" dirty="0" smtClean="0">
                <a:solidFill>
                  <a:srgbClr val="C00000"/>
                </a:solidFill>
              </a:rPr>
              <a:t> Well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7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3970784" cy="5714999"/>
          </a:xfrm>
        </p:spPr>
        <p:txBody>
          <a:bodyPr anchor="t">
            <a:normAutofit lnSpcReduction="10000"/>
          </a:bodyPr>
          <a:lstStyle/>
          <a:p>
            <a:r>
              <a:rPr lang="en-CA" sz="2800" dirty="0" smtClean="0"/>
              <a:t>You did a </a:t>
            </a:r>
            <a:r>
              <a:rPr lang="en-CA" sz="2800" u="sng" dirty="0" smtClean="0"/>
              <a:t>good</a:t>
            </a:r>
            <a:r>
              <a:rPr lang="en-CA" sz="2800" dirty="0" smtClean="0"/>
              <a:t> job.</a:t>
            </a:r>
          </a:p>
          <a:p>
            <a:pPr marL="0" indent="0">
              <a:buNone/>
            </a:pPr>
            <a:r>
              <a:rPr lang="en-CA" sz="2400" i="1" dirty="0" smtClean="0"/>
              <a:t>Good</a:t>
            </a:r>
            <a:r>
              <a:rPr lang="en-CA" sz="2400" dirty="0" smtClean="0"/>
              <a:t> describes the job.</a:t>
            </a:r>
          </a:p>
          <a:p>
            <a:pPr marL="0" indent="0">
              <a:buNone/>
            </a:pPr>
            <a:endParaRPr lang="en-CA" sz="2400" dirty="0"/>
          </a:p>
          <a:p>
            <a:r>
              <a:rPr lang="en-CA" sz="2800" dirty="0" smtClean="0"/>
              <a:t>You did the job </a:t>
            </a:r>
            <a:r>
              <a:rPr lang="en-CA" sz="2800" u="sng" dirty="0" smtClean="0"/>
              <a:t>well</a:t>
            </a:r>
            <a:r>
              <a:rPr lang="en-CA" sz="2800" dirty="0" smtClean="0"/>
              <a:t>.</a:t>
            </a:r>
          </a:p>
          <a:p>
            <a:pPr marL="0" indent="0">
              <a:buNone/>
            </a:pPr>
            <a:r>
              <a:rPr lang="en-CA" sz="2400" i="1" dirty="0" smtClean="0"/>
              <a:t>Well</a:t>
            </a:r>
            <a:r>
              <a:rPr lang="en-CA" sz="2400" dirty="0" smtClean="0"/>
              <a:t> answers how you did it.</a:t>
            </a:r>
          </a:p>
          <a:p>
            <a:pPr marL="0" indent="0">
              <a:buNone/>
            </a:pPr>
            <a:endParaRPr lang="en-CA" sz="2400" dirty="0"/>
          </a:p>
          <a:p>
            <a:r>
              <a:rPr lang="en-CA" sz="2800" dirty="0" smtClean="0"/>
              <a:t>You smell </a:t>
            </a:r>
            <a:r>
              <a:rPr lang="en-CA" sz="2800" u="sng" dirty="0" smtClean="0"/>
              <a:t>good</a:t>
            </a:r>
            <a:r>
              <a:rPr lang="en-CA" sz="2800" dirty="0" smtClean="0"/>
              <a:t> today.</a:t>
            </a:r>
          </a:p>
          <a:p>
            <a:pPr marL="0" indent="0">
              <a:buNone/>
            </a:pPr>
            <a:r>
              <a:rPr lang="en-CA" sz="2400" i="1" dirty="0" smtClean="0"/>
              <a:t>Good</a:t>
            </a:r>
            <a:r>
              <a:rPr lang="en-CA" sz="2400" dirty="0" smtClean="0"/>
              <a:t> describes your scent, not how you use your nose.</a:t>
            </a:r>
          </a:p>
          <a:p>
            <a:pPr marL="0" indent="0">
              <a:buNone/>
            </a:pPr>
            <a:endParaRPr lang="en-CA" sz="2400" dirty="0"/>
          </a:p>
          <a:p>
            <a:r>
              <a:rPr lang="en-CA" sz="2800" dirty="0" smtClean="0"/>
              <a:t>I don’t feel </a:t>
            </a:r>
            <a:r>
              <a:rPr lang="en-CA" sz="2800" u="sng" dirty="0" smtClean="0"/>
              <a:t>well</a:t>
            </a:r>
            <a:r>
              <a:rPr lang="en-CA" sz="2800" dirty="0" smtClean="0"/>
              <a:t>.</a:t>
            </a:r>
          </a:p>
          <a:p>
            <a:pPr marL="0" indent="0">
              <a:buNone/>
            </a:pPr>
            <a:r>
              <a:rPr lang="en-CA" sz="2400" i="1" dirty="0" smtClean="0"/>
              <a:t>Well</a:t>
            </a:r>
            <a:r>
              <a:rPr lang="en-CA" sz="2400" dirty="0" smtClean="0"/>
              <a:t> is used when referring to one’s health.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>
                <a:solidFill>
                  <a:srgbClr val="C00000"/>
                </a:solidFill>
              </a:rPr>
              <a:t>Good </a:t>
            </a:r>
            <a:r>
              <a:rPr lang="en-CA" sz="3600" dirty="0" err="1" smtClean="0">
                <a:solidFill>
                  <a:srgbClr val="C00000"/>
                </a:solidFill>
              </a:rPr>
              <a:t>vs</a:t>
            </a:r>
            <a:r>
              <a:rPr lang="en-CA" sz="3600" dirty="0" smtClean="0">
                <a:solidFill>
                  <a:srgbClr val="C00000"/>
                </a:solidFill>
              </a:rPr>
              <a:t> Well</a:t>
            </a:r>
            <a:endParaRPr lang="en-CA" sz="3600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://www.flickr.com/photos/1682253_d8bcd882c2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9040"/>
            <a:ext cx="2922702" cy="231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41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860049"/>
              </p:ext>
            </p:extLst>
          </p:nvPr>
        </p:nvGraphicFramePr>
        <p:xfrm>
          <a:off x="457200" y="1557338"/>
          <a:ext cx="7859712" cy="3733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9904"/>
                <a:gridCol w="2619904"/>
                <a:gridCol w="26199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Describing only 1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Comparing 2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Comparing 3 or More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Sweet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Sweeter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Sweetest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Strong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Stronger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Strongest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Efficient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More efficient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Most efficient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Patient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More patient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Most patient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Good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Better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Best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Bad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Worse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Worst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Soon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Sooner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Soonest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Empty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 --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 --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1816" y="457200"/>
            <a:ext cx="5284440" cy="883568"/>
          </a:xfrm>
        </p:spPr>
        <p:txBody>
          <a:bodyPr anchor="t">
            <a:normAutofit/>
          </a:bodyPr>
          <a:lstStyle/>
          <a:p>
            <a:pPr algn="ctr"/>
            <a:r>
              <a:rPr lang="en-CA" sz="3600" dirty="0" smtClean="0">
                <a:solidFill>
                  <a:srgbClr val="C00000"/>
                </a:solidFill>
              </a:rPr>
              <a:t>Making Comparisons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18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186808" cy="5714999"/>
          </a:xfrm>
        </p:spPr>
        <p:txBody>
          <a:bodyPr anchor="t"/>
          <a:lstStyle/>
          <a:p>
            <a:r>
              <a:rPr lang="en-CA" sz="2400" dirty="0" smtClean="0"/>
              <a:t>Watch out for these errors: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sz="2800" dirty="0" smtClean="0"/>
              <a:t>I feel </a:t>
            </a:r>
            <a:r>
              <a:rPr lang="en-CA" sz="2800" dirty="0" smtClean="0">
                <a:solidFill>
                  <a:srgbClr val="C00000"/>
                </a:solidFill>
              </a:rPr>
              <a:t>badly</a:t>
            </a:r>
            <a:r>
              <a:rPr lang="en-CA" sz="2800" dirty="0" smtClean="0"/>
              <a:t> about what happened.</a:t>
            </a:r>
          </a:p>
          <a:p>
            <a:pPr marL="0" indent="0">
              <a:buNone/>
            </a:pPr>
            <a:r>
              <a:rPr lang="en-CA" sz="2800" dirty="0" smtClean="0"/>
              <a:t>We had a </a:t>
            </a:r>
            <a:r>
              <a:rPr lang="en-CA" sz="2800" dirty="0" smtClean="0">
                <a:solidFill>
                  <a:srgbClr val="C00000"/>
                </a:solidFill>
              </a:rPr>
              <a:t>real</a:t>
            </a:r>
            <a:r>
              <a:rPr lang="en-CA" sz="2800" dirty="0" smtClean="0"/>
              <a:t> good time at the party.</a:t>
            </a:r>
          </a:p>
          <a:p>
            <a:pPr marL="0" indent="0">
              <a:buNone/>
            </a:pPr>
            <a:r>
              <a:rPr lang="en-CA" sz="2800" dirty="0" smtClean="0"/>
              <a:t>I’m feeling </a:t>
            </a:r>
            <a:r>
              <a:rPr lang="en-CA" sz="2800" dirty="0" smtClean="0">
                <a:solidFill>
                  <a:srgbClr val="C00000"/>
                </a:solidFill>
              </a:rPr>
              <a:t>poorly</a:t>
            </a:r>
            <a:r>
              <a:rPr lang="en-CA" sz="2800" dirty="0" smtClean="0"/>
              <a:t> this afternoon.</a:t>
            </a:r>
          </a:p>
          <a:p>
            <a:pPr marL="0" indent="0">
              <a:buNone/>
            </a:pPr>
            <a:r>
              <a:rPr lang="en-CA" sz="2800" dirty="0" smtClean="0"/>
              <a:t>This package will go </a:t>
            </a:r>
            <a:r>
              <a:rPr lang="en-CA" sz="2800" dirty="0" smtClean="0">
                <a:solidFill>
                  <a:srgbClr val="C00000"/>
                </a:solidFill>
              </a:rPr>
              <a:t>quicker</a:t>
            </a:r>
            <a:r>
              <a:rPr lang="en-CA" sz="2800" dirty="0" smtClean="0"/>
              <a:t> by Priority Post.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>
                <a:solidFill>
                  <a:srgbClr val="C00000"/>
                </a:solidFill>
              </a:rPr>
              <a:t>Common Errors</a:t>
            </a:r>
            <a:endParaRPr lang="en-C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7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/>
              <a:t>Pages 85 – 86 </a:t>
            </a:r>
          </a:p>
          <a:p>
            <a:r>
              <a:rPr lang="en-CA" sz="2800" dirty="0" smtClean="0"/>
              <a:t>Quiz 1 &amp; 2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C00000"/>
                </a:solidFill>
              </a:rPr>
              <a:t>Practice</a:t>
            </a:r>
            <a:endParaRPr lang="en-CA" dirty="0">
              <a:solidFill>
                <a:srgbClr val="C00000"/>
              </a:solidFill>
            </a:endParaRPr>
          </a:p>
        </p:txBody>
      </p:sp>
      <p:pic>
        <p:nvPicPr>
          <p:cNvPr id="10242" name="Picture 2" descr="http://www.yourkidsed.com.au/info/files/shared/tock_000007705911XSmall_teenage_boy_stud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81804"/>
            <a:ext cx="4758680" cy="317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83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en-CA" sz="2800" dirty="0" smtClean="0"/>
              <a:t>End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68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198</TotalTime>
  <Words>494</Words>
  <Application>Microsoft Office PowerPoint</Application>
  <PresentationFormat>On-screen Show (4:3)</PresentationFormat>
  <Paragraphs>140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Composite</vt:lpstr>
      <vt:lpstr>Grammar</vt:lpstr>
      <vt:lpstr>Adjectives</vt:lpstr>
      <vt:lpstr>Adjectives</vt:lpstr>
      <vt:lpstr>Adjectives</vt:lpstr>
      <vt:lpstr>Practice</vt:lpstr>
      <vt:lpstr>Adverbs</vt:lpstr>
      <vt:lpstr>Adverbs</vt:lpstr>
      <vt:lpstr>Adverbs</vt:lpstr>
      <vt:lpstr>Adverbs</vt:lpstr>
      <vt:lpstr>Adverbs</vt:lpstr>
      <vt:lpstr>Practice</vt:lpstr>
      <vt:lpstr>Good vs Well</vt:lpstr>
      <vt:lpstr>Good vs Well</vt:lpstr>
      <vt:lpstr>Making Comparisons</vt:lpstr>
      <vt:lpstr>Common Errors</vt:lpstr>
      <vt:lpstr>Practice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Brooke B</dc:creator>
  <cp:lastModifiedBy>Brooke B</cp:lastModifiedBy>
  <cp:revision>20</cp:revision>
  <dcterms:created xsi:type="dcterms:W3CDTF">2012-11-19T21:44:22Z</dcterms:created>
  <dcterms:modified xsi:type="dcterms:W3CDTF">2012-11-23T01:33:05Z</dcterms:modified>
</cp:coreProperties>
</file>