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563" y="-9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6/26/2014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6/26/2014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6/26/2014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C00000"/>
                </a:solidFill>
              </a:rPr>
              <a:t>Grammar</a:t>
            </a:r>
            <a:endParaRPr lang="en-CA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Pronouns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324133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</a:t>
            </a:r>
            <a:r>
              <a:rPr lang="en-CA" dirty="0" smtClean="0"/>
              <a:t>noun is a person, a place, or a </a:t>
            </a:r>
            <a:r>
              <a:rPr lang="en-CA" dirty="0" smtClean="0"/>
              <a:t>thing</a:t>
            </a:r>
          </a:p>
          <a:p>
            <a:pPr>
              <a:buNone/>
            </a:pPr>
            <a:endParaRPr lang="en-CA" dirty="0" smtClean="0"/>
          </a:p>
          <a:p>
            <a:r>
              <a:rPr lang="en-CA" dirty="0" smtClean="0"/>
              <a:t>A Pronoun takes the place of a noun</a:t>
            </a:r>
          </a:p>
          <a:p>
            <a:endParaRPr lang="en-CA" dirty="0" smtClean="0"/>
          </a:p>
          <a:p>
            <a:r>
              <a:rPr lang="en-CA" dirty="0" smtClean="0"/>
              <a:t>A pronoun can be a person , place or thing and objective or possessive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Pronouns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1906798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12826272"/>
              </p:ext>
            </p:extLst>
          </p:nvPr>
        </p:nvGraphicFramePr>
        <p:xfrm>
          <a:off x="457200" y="1481138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Subject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Object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Possessive</a:t>
                      </a:r>
                      <a:endParaRPr lang="en-C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I,  We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Me,  Us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My, mine,   our, ours</a:t>
                      </a:r>
                      <a:endParaRPr lang="en-C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You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You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Your, yours</a:t>
                      </a:r>
                      <a:endParaRPr lang="en-C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He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Him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His</a:t>
                      </a:r>
                      <a:endParaRPr lang="en-C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She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Her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Her, hers</a:t>
                      </a:r>
                      <a:endParaRPr lang="en-C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They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Them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Their, theirs</a:t>
                      </a:r>
                      <a:endParaRPr lang="en-C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It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It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Its</a:t>
                      </a:r>
                      <a:endParaRPr lang="en-C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Who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Whom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Whose</a:t>
                      </a:r>
                      <a:r>
                        <a:rPr lang="en-CA" sz="2400" baseline="0" dirty="0" smtClean="0"/>
                        <a:t> </a:t>
                      </a:r>
                      <a:endParaRPr lang="en-CA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Pronoun Case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589083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r>
              <a:rPr lang="en-CA" dirty="0" smtClean="0"/>
              <a:t>Subject </a:t>
            </a:r>
            <a:r>
              <a:rPr lang="en-CA" dirty="0" smtClean="0"/>
              <a:t>pronouns are the subject of the sentence or the subject of a verb</a:t>
            </a:r>
          </a:p>
          <a:p>
            <a:pPr marL="109728" indent="0">
              <a:buNone/>
            </a:pPr>
            <a:endParaRPr lang="en-CA" dirty="0" smtClean="0">
              <a:solidFill>
                <a:srgbClr val="C00000"/>
              </a:solidFill>
            </a:endParaRPr>
          </a:p>
          <a:p>
            <a:pPr marL="109728" indent="0">
              <a:buNone/>
            </a:pPr>
            <a:r>
              <a:rPr lang="en-CA" dirty="0" smtClean="0">
                <a:solidFill>
                  <a:srgbClr val="C00000"/>
                </a:solidFill>
              </a:rPr>
              <a:t>I</a:t>
            </a:r>
            <a:r>
              <a:rPr lang="en-CA" dirty="0" smtClean="0"/>
              <a:t> </a:t>
            </a:r>
            <a:r>
              <a:rPr lang="en-CA" u="dbl" dirty="0" smtClean="0"/>
              <a:t>am feeling </a:t>
            </a:r>
            <a:r>
              <a:rPr lang="en-CA" dirty="0" smtClean="0"/>
              <a:t>better today.</a:t>
            </a:r>
          </a:p>
          <a:p>
            <a:pPr marL="109728" indent="0">
              <a:buNone/>
            </a:pPr>
            <a:r>
              <a:rPr lang="en-CA" dirty="0" smtClean="0">
                <a:solidFill>
                  <a:srgbClr val="C00000"/>
                </a:solidFill>
              </a:rPr>
              <a:t>You</a:t>
            </a:r>
            <a:r>
              <a:rPr lang="en-CA" dirty="0" smtClean="0"/>
              <a:t> </a:t>
            </a:r>
            <a:r>
              <a:rPr lang="en-CA" u="dbl" dirty="0"/>
              <a:t>should speak </a:t>
            </a:r>
            <a:r>
              <a:rPr lang="en-CA" dirty="0" smtClean="0"/>
              <a:t>politely on the phone.</a:t>
            </a:r>
          </a:p>
          <a:p>
            <a:pPr marL="109728" indent="0">
              <a:buNone/>
            </a:pPr>
            <a:r>
              <a:rPr lang="en-CA" dirty="0" smtClean="0">
                <a:solidFill>
                  <a:srgbClr val="C00000"/>
                </a:solidFill>
              </a:rPr>
              <a:t>He</a:t>
            </a:r>
            <a:r>
              <a:rPr lang="en-CA" dirty="0" smtClean="0"/>
              <a:t> </a:t>
            </a:r>
            <a:r>
              <a:rPr lang="en-CA" u="dbl" dirty="0"/>
              <a:t>was promoted </a:t>
            </a:r>
            <a:r>
              <a:rPr lang="en-CA" dirty="0" smtClean="0"/>
              <a:t>to manager last week.</a:t>
            </a:r>
          </a:p>
          <a:p>
            <a:pPr marL="109728" indent="0">
              <a:buNone/>
            </a:pPr>
            <a:r>
              <a:rPr lang="en-CA" dirty="0">
                <a:solidFill>
                  <a:srgbClr val="C00000"/>
                </a:solidFill>
              </a:rPr>
              <a:t>They</a:t>
            </a:r>
            <a:r>
              <a:rPr lang="en-CA" dirty="0" smtClean="0"/>
              <a:t> </a:t>
            </a:r>
            <a:r>
              <a:rPr lang="en-CA" u="dbl" dirty="0"/>
              <a:t>are</a:t>
            </a:r>
            <a:r>
              <a:rPr lang="en-CA" dirty="0" smtClean="0"/>
              <a:t> not </a:t>
            </a:r>
            <a:r>
              <a:rPr lang="en-CA" u="dbl" dirty="0"/>
              <a:t>coming</a:t>
            </a:r>
            <a:r>
              <a:rPr lang="en-CA" dirty="0" smtClean="0"/>
              <a:t> until Thursday.</a:t>
            </a:r>
          </a:p>
          <a:p>
            <a:pPr marL="109728" indent="0">
              <a:buNone/>
            </a:pPr>
            <a:r>
              <a:rPr lang="en-CA" dirty="0">
                <a:solidFill>
                  <a:srgbClr val="C00000"/>
                </a:solidFill>
              </a:rPr>
              <a:t>It</a:t>
            </a:r>
            <a:r>
              <a:rPr lang="en-CA" dirty="0" smtClean="0"/>
              <a:t> </a:t>
            </a:r>
            <a:r>
              <a:rPr lang="en-CA" u="dbl" dirty="0"/>
              <a:t>is</a:t>
            </a:r>
            <a:r>
              <a:rPr lang="en-CA" dirty="0" smtClean="0"/>
              <a:t> Monday today, right?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Subject </a:t>
            </a:r>
            <a:r>
              <a:rPr lang="en-CA" dirty="0" smtClean="0"/>
              <a:t>Pronouns- person ,place or thing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360855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Object pronouns appear immediately after a verb or a preposition</a:t>
            </a:r>
          </a:p>
          <a:p>
            <a:endParaRPr lang="en-CA" dirty="0" smtClean="0"/>
          </a:p>
          <a:p>
            <a:pPr marL="109728" indent="0">
              <a:buNone/>
            </a:pPr>
            <a:r>
              <a:rPr lang="en-CA" dirty="0"/>
              <a:t>They </a:t>
            </a:r>
            <a:r>
              <a:rPr lang="en-CA" u="sng" dirty="0"/>
              <a:t>put</a:t>
            </a:r>
            <a:r>
              <a:rPr lang="en-CA" dirty="0"/>
              <a:t> </a:t>
            </a:r>
            <a:r>
              <a:rPr lang="en-CA" dirty="0">
                <a:solidFill>
                  <a:srgbClr val="C00000"/>
                </a:solidFill>
              </a:rPr>
              <a:t>me</a:t>
            </a:r>
            <a:r>
              <a:rPr lang="en-CA" dirty="0"/>
              <a:t> on hold!</a:t>
            </a:r>
          </a:p>
          <a:p>
            <a:pPr marL="109728" indent="0">
              <a:buNone/>
            </a:pPr>
            <a:r>
              <a:rPr lang="en-CA" dirty="0" smtClean="0"/>
              <a:t>Did Anna </a:t>
            </a:r>
            <a:r>
              <a:rPr lang="en-CA" u="sng" dirty="0"/>
              <a:t>tell</a:t>
            </a:r>
            <a:r>
              <a:rPr lang="en-CA" dirty="0" smtClean="0"/>
              <a:t> </a:t>
            </a:r>
            <a:r>
              <a:rPr lang="en-CA" dirty="0">
                <a:solidFill>
                  <a:srgbClr val="C00000"/>
                </a:solidFill>
              </a:rPr>
              <a:t>you</a:t>
            </a:r>
            <a:r>
              <a:rPr lang="en-CA" dirty="0" smtClean="0"/>
              <a:t> what happened?</a:t>
            </a:r>
          </a:p>
          <a:p>
            <a:pPr marL="109728" indent="0">
              <a:buNone/>
            </a:pPr>
            <a:r>
              <a:rPr lang="en-CA" dirty="0"/>
              <a:t>Jean talked </a:t>
            </a:r>
            <a:r>
              <a:rPr lang="en-CA" u="sng" dirty="0"/>
              <a:t>to</a:t>
            </a:r>
            <a:r>
              <a:rPr lang="en-CA" dirty="0"/>
              <a:t> </a:t>
            </a:r>
            <a:r>
              <a:rPr lang="en-CA" dirty="0" smtClean="0">
                <a:solidFill>
                  <a:srgbClr val="C00000"/>
                </a:solidFill>
              </a:rPr>
              <a:t>her </a:t>
            </a:r>
            <a:r>
              <a:rPr lang="en-CA" u="sng" dirty="0" smtClean="0"/>
              <a:t>about</a:t>
            </a:r>
            <a:r>
              <a:rPr lang="en-CA" dirty="0" smtClean="0"/>
              <a:t> </a:t>
            </a:r>
            <a:r>
              <a:rPr lang="en-CA" dirty="0">
                <a:solidFill>
                  <a:srgbClr val="C00000"/>
                </a:solidFill>
              </a:rPr>
              <a:t>it.</a:t>
            </a:r>
          </a:p>
          <a:p>
            <a:pPr marL="109728" indent="0">
              <a:buNone/>
            </a:pPr>
            <a:r>
              <a:rPr lang="en-CA" u="sng" dirty="0" smtClean="0"/>
              <a:t>Put</a:t>
            </a:r>
            <a:r>
              <a:rPr lang="en-CA" dirty="0" smtClean="0"/>
              <a:t> </a:t>
            </a:r>
            <a:r>
              <a:rPr lang="en-CA" dirty="0">
                <a:solidFill>
                  <a:srgbClr val="C00000"/>
                </a:solidFill>
              </a:rPr>
              <a:t>them</a:t>
            </a:r>
            <a:r>
              <a:rPr lang="en-CA" dirty="0" smtClean="0"/>
              <a:t> down!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Object Pronouns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1185194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Possessive pronouns show ownership</a:t>
            </a:r>
          </a:p>
          <a:p>
            <a:r>
              <a:rPr lang="en-CA" dirty="0" smtClean="0"/>
              <a:t>These pronouns never need apostrophes</a:t>
            </a:r>
          </a:p>
          <a:p>
            <a:endParaRPr lang="en-CA" dirty="0" smtClean="0"/>
          </a:p>
          <a:p>
            <a:pPr marL="109728" indent="0">
              <a:buNone/>
            </a:pPr>
            <a:r>
              <a:rPr lang="en-CA" dirty="0" smtClean="0"/>
              <a:t>This is </a:t>
            </a:r>
            <a:r>
              <a:rPr lang="en-CA" dirty="0" smtClean="0">
                <a:solidFill>
                  <a:srgbClr val="C00000"/>
                </a:solidFill>
              </a:rPr>
              <a:t>my</a:t>
            </a:r>
            <a:r>
              <a:rPr lang="en-CA" dirty="0" smtClean="0"/>
              <a:t> pen.   This pen is </a:t>
            </a:r>
            <a:r>
              <a:rPr lang="en-CA" dirty="0">
                <a:solidFill>
                  <a:srgbClr val="C00000"/>
                </a:solidFill>
              </a:rPr>
              <a:t>mine</a:t>
            </a:r>
            <a:r>
              <a:rPr lang="en-CA" dirty="0" smtClean="0"/>
              <a:t>.</a:t>
            </a:r>
          </a:p>
          <a:p>
            <a:pPr marL="109728" indent="0">
              <a:buNone/>
            </a:pPr>
            <a:r>
              <a:rPr lang="en-CA" dirty="0" smtClean="0"/>
              <a:t>Is it </a:t>
            </a:r>
            <a:r>
              <a:rPr lang="en-CA" dirty="0">
                <a:solidFill>
                  <a:srgbClr val="C00000"/>
                </a:solidFill>
              </a:rPr>
              <a:t>your</a:t>
            </a:r>
            <a:r>
              <a:rPr lang="en-CA" dirty="0" smtClean="0"/>
              <a:t> pen?     I think this book is </a:t>
            </a:r>
            <a:r>
              <a:rPr lang="en-CA" dirty="0">
                <a:solidFill>
                  <a:srgbClr val="C00000"/>
                </a:solidFill>
              </a:rPr>
              <a:t>yours</a:t>
            </a:r>
            <a:r>
              <a:rPr lang="en-CA" dirty="0" smtClean="0"/>
              <a:t>.</a:t>
            </a:r>
          </a:p>
          <a:p>
            <a:pPr marL="109728" indent="0">
              <a:buNone/>
            </a:pPr>
            <a:r>
              <a:rPr lang="en-CA" dirty="0" smtClean="0"/>
              <a:t>What was </a:t>
            </a:r>
            <a:r>
              <a:rPr lang="en-CA" dirty="0">
                <a:solidFill>
                  <a:srgbClr val="C00000"/>
                </a:solidFill>
              </a:rPr>
              <a:t>his</a:t>
            </a:r>
            <a:r>
              <a:rPr lang="en-CA" dirty="0" smtClean="0"/>
              <a:t> answer?    Yup, the answer is </a:t>
            </a:r>
            <a:r>
              <a:rPr lang="en-CA" dirty="0">
                <a:solidFill>
                  <a:srgbClr val="C00000"/>
                </a:solidFill>
              </a:rPr>
              <a:t>his</a:t>
            </a:r>
            <a:r>
              <a:rPr lang="en-CA" dirty="0" smtClean="0"/>
              <a:t>.</a:t>
            </a:r>
          </a:p>
          <a:p>
            <a:pPr marL="109728" indent="0">
              <a:buNone/>
            </a:pPr>
            <a:r>
              <a:rPr lang="en-CA" dirty="0" smtClean="0"/>
              <a:t>You should call </a:t>
            </a:r>
            <a:r>
              <a:rPr lang="en-CA" dirty="0">
                <a:solidFill>
                  <a:srgbClr val="C00000"/>
                </a:solidFill>
              </a:rPr>
              <a:t>them</a:t>
            </a:r>
            <a:r>
              <a:rPr lang="en-CA" dirty="0" smtClean="0"/>
              <a:t>.    Go ahead, take </a:t>
            </a:r>
            <a:r>
              <a:rPr lang="en-CA" dirty="0">
                <a:solidFill>
                  <a:srgbClr val="C00000"/>
                </a:solidFill>
              </a:rPr>
              <a:t>it</a:t>
            </a:r>
            <a:r>
              <a:rPr lang="en-CA" dirty="0" smtClean="0"/>
              <a:t>.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Possessive Pronouns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58352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CA" dirty="0" smtClean="0"/>
              <a:t>It was they who called.  (formal)</a:t>
            </a:r>
          </a:p>
          <a:p>
            <a:pPr marL="109728" indent="0">
              <a:buNone/>
            </a:pPr>
            <a:r>
              <a:rPr lang="en-CA" dirty="0" smtClean="0"/>
              <a:t>It was them who called.  (conversational)</a:t>
            </a:r>
          </a:p>
          <a:p>
            <a:pPr marL="109728" indent="0">
              <a:buNone/>
            </a:pPr>
            <a:endParaRPr lang="en-CA" dirty="0" smtClean="0"/>
          </a:p>
          <a:p>
            <a:pPr marL="109728" indent="0">
              <a:buNone/>
            </a:pPr>
            <a:r>
              <a:rPr lang="en-CA" dirty="0" smtClean="0"/>
              <a:t>Daniel is taller than I (am).  (formal)</a:t>
            </a:r>
          </a:p>
          <a:p>
            <a:pPr marL="109728" indent="0">
              <a:buNone/>
            </a:pPr>
            <a:r>
              <a:rPr lang="en-CA" dirty="0" smtClean="0"/>
              <a:t>Daniel is taller than me.  (conversational)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Other Examples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595367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do these sentences mean?</a:t>
            </a:r>
          </a:p>
          <a:p>
            <a:pPr marL="109728" indent="0">
              <a:buNone/>
            </a:pPr>
            <a:endParaRPr lang="en-CA" dirty="0"/>
          </a:p>
          <a:p>
            <a:pPr marL="109728" indent="0">
              <a:buNone/>
            </a:pPr>
            <a:r>
              <a:rPr lang="en-CA" dirty="0" err="1" smtClean="0"/>
              <a:t>Aman</a:t>
            </a:r>
            <a:r>
              <a:rPr lang="en-CA" dirty="0" smtClean="0"/>
              <a:t> would rather talk to Jay than </a:t>
            </a:r>
            <a:r>
              <a:rPr lang="en-CA" dirty="0" smtClean="0">
                <a:solidFill>
                  <a:srgbClr val="C00000"/>
                </a:solidFill>
              </a:rPr>
              <a:t>I</a:t>
            </a:r>
            <a:r>
              <a:rPr lang="en-CA" dirty="0" smtClean="0"/>
              <a:t>.</a:t>
            </a:r>
          </a:p>
          <a:p>
            <a:pPr marL="109728" indent="0">
              <a:buNone/>
            </a:pPr>
            <a:r>
              <a:rPr lang="en-CA" dirty="0" smtClean="0"/>
              <a:t>	</a:t>
            </a:r>
          </a:p>
          <a:p>
            <a:pPr marL="109728" indent="0">
              <a:buNone/>
            </a:pPr>
            <a:r>
              <a:rPr lang="en-CA" dirty="0" err="1" smtClean="0"/>
              <a:t>Aman</a:t>
            </a:r>
            <a:r>
              <a:rPr lang="en-CA" dirty="0" smtClean="0"/>
              <a:t> would rather talk to Jay than </a:t>
            </a:r>
            <a:r>
              <a:rPr lang="en-CA" dirty="0" smtClean="0">
                <a:solidFill>
                  <a:srgbClr val="C00000"/>
                </a:solidFill>
              </a:rPr>
              <a:t>me</a:t>
            </a:r>
            <a:r>
              <a:rPr lang="en-CA" dirty="0" smtClean="0"/>
              <a:t>.</a:t>
            </a:r>
          </a:p>
          <a:p>
            <a:pPr marL="109728" indent="0">
              <a:buNone/>
            </a:pPr>
            <a:r>
              <a:rPr lang="en-CA" dirty="0"/>
              <a:t>	</a:t>
            </a:r>
            <a:endParaRPr lang="en-CA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Is the message clear?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1563648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do these sentences mean?</a:t>
            </a:r>
          </a:p>
          <a:p>
            <a:pPr marL="109728" indent="0">
              <a:buNone/>
            </a:pPr>
            <a:endParaRPr lang="en-CA" dirty="0"/>
          </a:p>
          <a:p>
            <a:pPr marL="109728" indent="0">
              <a:buNone/>
            </a:pPr>
            <a:r>
              <a:rPr lang="en-CA" dirty="0" err="1" smtClean="0"/>
              <a:t>Aman</a:t>
            </a:r>
            <a:r>
              <a:rPr lang="en-CA" dirty="0" smtClean="0"/>
              <a:t> would rather talk to Jay than </a:t>
            </a:r>
            <a:r>
              <a:rPr lang="en-CA" dirty="0" smtClean="0">
                <a:solidFill>
                  <a:srgbClr val="C00000"/>
                </a:solidFill>
              </a:rPr>
              <a:t>I (would)</a:t>
            </a:r>
            <a:r>
              <a:rPr lang="en-CA" dirty="0" smtClean="0"/>
              <a:t>.</a:t>
            </a:r>
          </a:p>
          <a:p>
            <a:pPr marL="109728" indent="0">
              <a:buNone/>
            </a:pPr>
            <a:r>
              <a:rPr lang="en-CA" dirty="0" smtClean="0"/>
              <a:t>	</a:t>
            </a:r>
            <a:r>
              <a:rPr lang="en-CA" sz="2400" dirty="0" smtClean="0"/>
              <a:t>I’m not as interested in talking to Jay, so </a:t>
            </a:r>
            <a:r>
              <a:rPr lang="en-CA" sz="2400" dirty="0" err="1" smtClean="0"/>
              <a:t>Aman</a:t>
            </a:r>
            <a:endParaRPr lang="en-CA" sz="2400" dirty="0" smtClean="0"/>
          </a:p>
          <a:p>
            <a:pPr marL="109728" indent="0">
              <a:buNone/>
            </a:pPr>
            <a:r>
              <a:rPr lang="en-CA" sz="2400" dirty="0"/>
              <a:t>	</a:t>
            </a:r>
            <a:r>
              <a:rPr lang="en-CA" sz="2400" dirty="0" smtClean="0"/>
              <a:t>will do it.</a:t>
            </a:r>
            <a:endParaRPr lang="en-CA" sz="2400" dirty="0"/>
          </a:p>
          <a:p>
            <a:pPr marL="109728" indent="0">
              <a:buNone/>
            </a:pPr>
            <a:endParaRPr lang="en-CA" dirty="0" smtClean="0"/>
          </a:p>
          <a:p>
            <a:pPr marL="109728" indent="0">
              <a:buNone/>
            </a:pPr>
            <a:r>
              <a:rPr lang="en-CA" dirty="0" err="1" smtClean="0"/>
              <a:t>Aman</a:t>
            </a:r>
            <a:r>
              <a:rPr lang="en-CA" dirty="0" smtClean="0"/>
              <a:t> would rather talk to Jay than </a:t>
            </a:r>
            <a:r>
              <a:rPr lang="en-CA" dirty="0" smtClean="0">
                <a:solidFill>
                  <a:srgbClr val="C00000"/>
                </a:solidFill>
              </a:rPr>
              <a:t>(to) me</a:t>
            </a:r>
            <a:r>
              <a:rPr lang="en-CA" dirty="0" smtClean="0"/>
              <a:t>.</a:t>
            </a:r>
          </a:p>
          <a:p>
            <a:pPr marL="109728" indent="0">
              <a:buNone/>
            </a:pPr>
            <a:r>
              <a:rPr lang="en-CA" dirty="0"/>
              <a:t>	</a:t>
            </a:r>
            <a:r>
              <a:rPr lang="en-CA" sz="2400" dirty="0" err="1"/>
              <a:t>Aman</a:t>
            </a:r>
            <a:r>
              <a:rPr lang="en-CA" sz="2400" dirty="0"/>
              <a:t> isn’t interested in talking to me</a:t>
            </a:r>
            <a:r>
              <a:rPr lang="en-CA" sz="2400" dirty="0" smtClean="0"/>
              <a:t>. She’d</a:t>
            </a:r>
          </a:p>
          <a:p>
            <a:pPr marL="109728" indent="0">
              <a:buNone/>
            </a:pPr>
            <a:r>
              <a:rPr lang="en-CA" sz="2400" dirty="0"/>
              <a:t>	</a:t>
            </a:r>
            <a:r>
              <a:rPr lang="en-CA" sz="2400" dirty="0" smtClean="0"/>
              <a:t>prefer to talk to Jay.</a:t>
            </a:r>
            <a:endParaRPr lang="en-CA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Is the message clear?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701067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Use the </a:t>
            </a:r>
            <a:r>
              <a:rPr lang="en-CA" i="1" dirty="0" smtClean="0"/>
              <a:t>he/him</a:t>
            </a:r>
            <a:r>
              <a:rPr lang="en-CA" dirty="0" smtClean="0"/>
              <a:t> trick to decide which one to use:    </a:t>
            </a:r>
            <a:r>
              <a:rPr lang="en-CA" sz="2400" b="1" dirty="0" smtClean="0"/>
              <a:t>he = who      him = whom</a:t>
            </a:r>
          </a:p>
          <a:p>
            <a:pPr marL="109728" indent="0">
              <a:buNone/>
            </a:pPr>
            <a:endParaRPr lang="en-CA" dirty="0"/>
          </a:p>
          <a:p>
            <a:pPr marL="109728" indent="0">
              <a:buNone/>
            </a:pPr>
            <a:r>
              <a:rPr lang="en-CA" dirty="0" smtClean="0"/>
              <a:t>(Who, Whom) wrote this letter?</a:t>
            </a:r>
          </a:p>
          <a:p>
            <a:pPr marL="109728" indent="0">
              <a:buNone/>
            </a:pPr>
            <a:r>
              <a:rPr lang="en-CA" sz="2400" i="1" u="sng" dirty="0" smtClean="0"/>
              <a:t>He</a:t>
            </a:r>
            <a:r>
              <a:rPr lang="en-CA" sz="2400" i="1" dirty="0" smtClean="0"/>
              <a:t> wrote this letter. </a:t>
            </a:r>
            <a:r>
              <a:rPr lang="en-CA" sz="2400" dirty="0" smtClean="0"/>
              <a:t>Therefore, </a:t>
            </a:r>
            <a:r>
              <a:rPr lang="en-CA" sz="2400" b="1" i="1" dirty="0" smtClean="0"/>
              <a:t>who</a:t>
            </a:r>
            <a:r>
              <a:rPr lang="en-CA" sz="2400" dirty="0" smtClean="0"/>
              <a:t> is correct.</a:t>
            </a:r>
          </a:p>
          <a:p>
            <a:pPr marL="109728" indent="0">
              <a:buNone/>
            </a:pPr>
            <a:endParaRPr lang="en-CA" sz="2400" dirty="0"/>
          </a:p>
          <a:p>
            <a:pPr marL="109728" indent="0">
              <a:buNone/>
            </a:pPr>
            <a:r>
              <a:rPr lang="en-CA" dirty="0"/>
              <a:t>(Who, Whom) should I vote for?</a:t>
            </a:r>
          </a:p>
          <a:p>
            <a:pPr marL="109728" indent="0">
              <a:buNone/>
            </a:pPr>
            <a:r>
              <a:rPr lang="en-CA" sz="2400" dirty="0" smtClean="0"/>
              <a:t>I should vote for </a:t>
            </a:r>
            <a:r>
              <a:rPr lang="en-CA" sz="2400" u="sng" dirty="0" smtClean="0"/>
              <a:t>him</a:t>
            </a:r>
            <a:r>
              <a:rPr lang="en-CA" sz="2400" dirty="0" smtClean="0"/>
              <a:t>. Therefore, </a:t>
            </a:r>
            <a:r>
              <a:rPr lang="en-CA" sz="2400" b="1" i="1" dirty="0" smtClean="0"/>
              <a:t>whom</a:t>
            </a:r>
            <a:r>
              <a:rPr lang="en-CA" sz="2400" dirty="0" smtClean="0"/>
              <a:t> is correct.</a:t>
            </a:r>
            <a:endParaRPr lang="en-CA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Who vs. Whom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189175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Try these:</a:t>
            </a:r>
          </a:p>
          <a:p>
            <a:pPr marL="109728" indent="0">
              <a:buNone/>
            </a:pPr>
            <a:endParaRPr lang="en-CA" dirty="0"/>
          </a:p>
          <a:p>
            <a:pPr marL="109728" indent="0">
              <a:buNone/>
            </a:pPr>
            <a:r>
              <a:rPr lang="en-CA" dirty="0" smtClean="0"/>
              <a:t>(Who, Whom) has the new iPhone?</a:t>
            </a:r>
          </a:p>
          <a:p>
            <a:pPr marL="109728" indent="0">
              <a:buNone/>
            </a:pPr>
            <a:r>
              <a:rPr lang="en-CA" dirty="0" smtClean="0"/>
              <a:t>(</a:t>
            </a:r>
            <a:r>
              <a:rPr lang="en-CA" dirty="0"/>
              <a:t>Who, Whom) </a:t>
            </a:r>
            <a:r>
              <a:rPr lang="en-CA" dirty="0" smtClean="0"/>
              <a:t>did you send the cheque to?</a:t>
            </a:r>
          </a:p>
          <a:p>
            <a:pPr marL="109728" indent="0">
              <a:buNone/>
            </a:pPr>
            <a:r>
              <a:rPr lang="en-CA" dirty="0" smtClean="0"/>
              <a:t>I don’t know (who, whom) put these here.</a:t>
            </a:r>
          </a:p>
          <a:p>
            <a:pPr marL="109728" indent="0">
              <a:buNone/>
            </a:pPr>
            <a:r>
              <a:rPr lang="en-CA" dirty="0" smtClean="0"/>
              <a:t>I asked (who, whom) was responsible.</a:t>
            </a:r>
          </a:p>
          <a:p>
            <a:pPr marL="109728" indent="0">
              <a:buNone/>
            </a:pPr>
            <a:r>
              <a:rPr lang="en-CA" dirty="0" smtClean="0"/>
              <a:t>Would you see (who, whom) is at the door?</a:t>
            </a:r>
          </a:p>
          <a:p>
            <a:pPr marL="109728" indent="0"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Who vs. Whom</a:t>
            </a:r>
            <a:endParaRPr lang="en-CA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755576" y="2780928"/>
            <a:ext cx="72008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700064" y="3284984"/>
            <a:ext cx="107173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15816" y="3789040"/>
            <a:ext cx="72008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051720" y="4221088"/>
            <a:ext cx="72008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275856" y="4725144"/>
            <a:ext cx="72008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8225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r>
              <a:rPr lang="en-CA" dirty="0" smtClean="0"/>
              <a:t>Page 81 in The Blue Book</a:t>
            </a:r>
          </a:p>
          <a:p>
            <a:endParaRPr lang="en-CA" dirty="0"/>
          </a:p>
          <a:p>
            <a:pPr marL="109728" indent="0">
              <a:buNone/>
            </a:pPr>
            <a:r>
              <a:rPr lang="en-CA" dirty="0" smtClean="0"/>
              <a:t>		Do Quiz 1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Practice</a:t>
            </a:r>
            <a:endParaRPr lang="en-CA" dirty="0"/>
          </a:p>
        </p:txBody>
      </p:sp>
      <p:pic>
        <p:nvPicPr>
          <p:cNvPr id="1026" name="Picture 2" descr="http://www.gsspa.org/studentcenter/wp-content/uploads/2011/10/chea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538020"/>
            <a:ext cx="5148268" cy="341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7200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010339"/>
          </a:xfrm>
        </p:spPr>
        <p:txBody>
          <a:bodyPr/>
          <a:lstStyle/>
          <a:p>
            <a:pPr algn="ctr"/>
            <a:r>
              <a:rPr lang="en-CA" dirty="0" smtClean="0"/>
              <a:t>End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030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108</TotalTime>
  <Words>445</Words>
  <Application>Microsoft Office PowerPoint</Application>
  <PresentationFormat>On-screen Show (4:3)</PresentationFormat>
  <Paragraphs>102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Concourse</vt:lpstr>
      <vt:lpstr>Grammar</vt:lpstr>
      <vt:lpstr>Pronouns</vt:lpstr>
      <vt:lpstr>Pronoun Case</vt:lpstr>
      <vt:lpstr>Subject Pronouns- person ,place or thing </vt:lpstr>
      <vt:lpstr>Object Pronouns</vt:lpstr>
      <vt:lpstr>Possessive Pronouns</vt:lpstr>
      <vt:lpstr>Other Examples</vt:lpstr>
      <vt:lpstr>Is the message clear?</vt:lpstr>
      <vt:lpstr>Is the message clear?</vt:lpstr>
      <vt:lpstr>Who vs. Whom</vt:lpstr>
      <vt:lpstr>Who vs. Whom</vt:lpstr>
      <vt:lpstr>Practice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</dc:title>
  <dc:creator>Brooke B</dc:creator>
  <cp:lastModifiedBy>pennyp</cp:lastModifiedBy>
  <cp:revision>13</cp:revision>
  <dcterms:created xsi:type="dcterms:W3CDTF">2012-11-17T17:20:25Z</dcterms:created>
  <dcterms:modified xsi:type="dcterms:W3CDTF">2014-06-26T12:51:47Z</dcterms:modified>
</cp:coreProperties>
</file>