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FDF315D-C60A-427E-A532-5B6482149538}" type="datetimeFigureOut">
              <a:rPr lang="en-CA" smtClean="0"/>
              <a:t>18/11/2012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0A7CF2A-6EAD-4870-B012-A7D843EE2F47}" type="slidenum">
              <a:rPr lang="en-CA" smtClean="0"/>
              <a:t>‹#›</a:t>
            </a:fld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Grammar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Subject-Verb Agreement</a:t>
            </a:r>
            <a:endParaRPr lang="en-CA" dirty="0"/>
          </a:p>
        </p:txBody>
      </p:sp>
      <p:pic>
        <p:nvPicPr>
          <p:cNvPr id="2050" name="Picture 2" descr="http://muslimmatters.org/wp-content/uploads/shaking-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79200"/>
            <a:ext cx="3600310" cy="238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1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Agreement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the subject of the sentence is </a:t>
            </a:r>
            <a:r>
              <a:rPr lang="en-CA" b="1" u="sng" dirty="0" smtClean="0"/>
              <a:t>singular</a:t>
            </a:r>
            <a:r>
              <a:rPr lang="en-CA" dirty="0" smtClean="0"/>
              <a:t> (one person, place or thing), the verb must be singular</a:t>
            </a:r>
          </a:p>
          <a:p>
            <a:endParaRPr lang="en-CA" dirty="0"/>
          </a:p>
          <a:p>
            <a:r>
              <a:rPr lang="en-CA" dirty="0" smtClean="0"/>
              <a:t>If the subject of the sentence is </a:t>
            </a:r>
            <a:r>
              <a:rPr lang="en-CA" b="1" u="sng" dirty="0" smtClean="0"/>
              <a:t>plural</a:t>
            </a:r>
            <a:r>
              <a:rPr lang="en-CA" dirty="0" smtClean="0"/>
              <a:t> (two or more), the verb must be plural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539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Subjects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5469648"/>
              </p:ext>
            </p:extLst>
          </p:nvPr>
        </p:nvGraphicFramePr>
        <p:xfrm>
          <a:off x="762000" y="685800"/>
          <a:ext cx="7543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Singular Subjects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Plural Subjects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Book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Books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Person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People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Pierre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Pierre and Rosy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All the money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All the answers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Each of the girls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Fifty percent of the city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Fifty percent of the sales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The staff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The staff members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11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Verbs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1893347"/>
              </p:ext>
            </p:extLst>
          </p:nvPr>
        </p:nvGraphicFramePr>
        <p:xfrm>
          <a:off x="762000" y="685800"/>
          <a:ext cx="7543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Singular</a:t>
                      </a:r>
                      <a:r>
                        <a:rPr lang="en-CA" sz="2400" baseline="0" dirty="0" smtClean="0"/>
                        <a:t> Verbs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Plural Verbs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Is,  was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Are,  were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Talks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Talk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Listens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Listen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Believes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Believe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Sings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Sing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Works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Work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33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Subject-Verb Agreement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>
                <a:solidFill>
                  <a:srgbClr val="C00000"/>
                </a:solidFill>
              </a:rPr>
              <a:t>Singular</a:t>
            </a:r>
          </a:p>
          <a:p>
            <a:pPr marL="0" indent="0">
              <a:buNone/>
            </a:pPr>
            <a:r>
              <a:rPr lang="en-CA" sz="2800" u="sng" dirty="0" smtClean="0"/>
              <a:t>He</a:t>
            </a:r>
            <a:r>
              <a:rPr lang="en-CA" sz="2800" dirty="0" smtClean="0"/>
              <a:t> </a:t>
            </a:r>
            <a:r>
              <a:rPr lang="en-CA" sz="2800" u="dbl" dirty="0" smtClean="0">
                <a:uFill>
                  <a:solidFill>
                    <a:schemeClr val="accent1"/>
                  </a:solidFill>
                </a:uFill>
              </a:rPr>
              <a:t>is</a:t>
            </a:r>
            <a:r>
              <a:rPr lang="en-CA" sz="2800" dirty="0" smtClean="0"/>
              <a:t> here today, but </a:t>
            </a:r>
            <a:r>
              <a:rPr lang="en-CA" sz="2800" u="sng" dirty="0" smtClean="0"/>
              <a:t>he</a:t>
            </a:r>
            <a:r>
              <a:rPr lang="en-CA" sz="2800" dirty="0" smtClean="0"/>
              <a:t> </a:t>
            </a:r>
            <a:r>
              <a:rPr lang="en-CA" sz="2800" u="dbl" dirty="0" smtClean="0">
                <a:uFill>
                  <a:solidFill>
                    <a:srgbClr val="C00000"/>
                  </a:solidFill>
                </a:uFill>
              </a:rPr>
              <a:t>was</a:t>
            </a:r>
            <a:r>
              <a:rPr lang="en-CA" sz="2800" dirty="0" smtClean="0"/>
              <a:t> not here yesterday.</a:t>
            </a:r>
          </a:p>
          <a:p>
            <a:pPr marL="0" indent="0">
              <a:buNone/>
            </a:pPr>
            <a:r>
              <a:rPr lang="en-CA" sz="2800" u="sng" dirty="0" smtClean="0"/>
              <a:t>She</a:t>
            </a:r>
            <a:r>
              <a:rPr lang="en-CA" sz="2800" dirty="0" smtClean="0"/>
              <a:t> </a:t>
            </a:r>
            <a:r>
              <a:rPr lang="en-CA" sz="2800" u="dbl" dirty="0" smtClean="0">
                <a:uFill>
                  <a:solidFill>
                    <a:srgbClr val="C00000"/>
                  </a:solidFill>
                </a:uFill>
              </a:rPr>
              <a:t>works</a:t>
            </a:r>
            <a:r>
              <a:rPr lang="en-CA" sz="2800" dirty="0" smtClean="0"/>
              <a:t> in the finance department.</a:t>
            </a:r>
          </a:p>
          <a:p>
            <a:pPr marL="0" indent="0">
              <a:buNone/>
            </a:pPr>
            <a:r>
              <a:rPr lang="en-CA" sz="2800" dirty="0" smtClean="0"/>
              <a:t>My </a:t>
            </a:r>
            <a:r>
              <a:rPr lang="en-CA" sz="2800" u="sng" dirty="0" smtClean="0"/>
              <a:t>aunt</a:t>
            </a:r>
            <a:r>
              <a:rPr lang="en-CA" sz="2800" dirty="0" smtClean="0"/>
              <a:t> </a:t>
            </a:r>
            <a:r>
              <a:rPr lang="en-CA" sz="2800" u="dbl" dirty="0" smtClean="0">
                <a:uFill>
                  <a:solidFill>
                    <a:srgbClr val="C00000"/>
                  </a:solidFill>
                </a:uFill>
              </a:rPr>
              <a:t>is arriving</a:t>
            </a:r>
            <a:r>
              <a:rPr lang="en-CA" sz="2800" dirty="0" smtClean="0">
                <a:uFill>
                  <a:solidFill>
                    <a:srgbClr val="C00000"/>
                  </a:solidFill>
                </a:uFill>
              </a:rPr>
              <a:t> </a:t>
            </a:r>
            <a:r>
              <a:rPr lang="en-CA" sz="2800" dirty="0" smtClean="0"/>
              <a:t>at one o’clock.</a:t>
            </a:r>
          </a:p>
          <a:p>
            <a:pPr marL="0" indent="0">
              <a:buNone/>
            </a:pPr>
            <a:r>
              <a:rPr lang="en-CA" sz="2800" dirty="0" smtClean="0"/>
              <a:t>Either Brad or </a:t>
            </a:r>
            <a:r>
              <a:rPr lang="en-CA" sz="2800" u="sng" dirty="0" smtClean="0"/>
              <a:t>his brother </a:t>
            </a:r>
            <a:r>
              <a:rPr lang="en-CA" sz="2800" u="dbl" dirty="0" smtClean="0">
                <a:uFill>
                  <a:solidFill>
                    <a:srgbClr val="C00000"/>
                  </a:solidFill>
                </a:uFill>
              </a:rPr>
              <a:t>speaks</a:t>
            </a:r>
            <a:r>
              <a:rPr lang="en-CA" sz="2800" dirty="0" smtClean="0"/>
              <a:t> German.</a:t>
            </a:r>
          </a:p>
          <a:p>
            <a:pPr marL="0" indent="0">
              <a:buNone/>
            </a:pPr>
            <a:r>
              <a:rPr lang="en-CA" sz="2800" dirty="0" smtClean="0"/>
              <a:t>Neither Gina nor </a:t>
            </a:r>
            <a:r>
              <a:rPr lang="en-CA" sz="2800" u="sng" dirty="0" smtClean="0"/>
              <a:t>her manager </a:t>
            </a:r>
            <a:r>
              <a:rPr lang="en-CA" sz="2800" u="dbl" dirty="0" smtClean="0">
                <a:uFill>
                  <a:solidFill>
                    <a:srgbClr val="C00000"/>
                  </a:solidFill>
                </a:uFill>
              </a:rPr>
              <a:t>was</a:t>
            </a:r>
            <a:r>
              <a:rPr lang="en-CA" sz="2800" dirty="0" smtClean="0"/>
              <a:t> happy about it.</a:t>
            </a:r>
          </a:p>
          <a:p>
            <a:pPr marL="0" indent="0">
              <a:buNone/>
            </a:pPr>
            <a:r>
              <a:rPr lang="en-CA" sz="2800" u="sng" dirty="0" smtClean="0"/>
              <a:t>Everyone</a:t>
            </a:r>
            <a:r>
              <a:rPr lang="en-CA" sz="2800" dirty="0" smtClean="0"/>
              <a:t> </a:t>
            </a:r>
            <a:r>
              <a:rPr lang="en-CA" sz="2800" u="dbl" dirty="0" smtClean="0">
                <a:uFill>
                  <a:solidFill>
                    <a:srgbClr val="C00000"/>
                  </a:solidFill>
                </a:uFill>
              </a:rPr>
              <a:t>talks</a:t>
            </a:r>
            <a:r>
              <a:rPr lang="en-CA" sz="2800" dirty="0" smtClean="0"/>
              <a:t> so fast.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70222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Subject-Verb Agreement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>
                <a:solidFill>
                  <a:srgbClr val="C00000"/>
                </a:solidFill>
              </a:rPr>
              <a:t>Plural</a:t>
            </a:r>
          </a:p>
          <a:p>
            <a:pPr marL="0" indent="0">
              <a:buNone/>
            </a:pPr>
            <a:r>
              <a:rPr lang="en-CA" sz="2800" u="sng" dirty="0" smtClean="0">
                <a:solidFill>
                  <a:schemeClr val="tx1"/>
                </a:solidFill>
              </a:rPr>
              <a:t>They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u="dbl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work</a:t>
            </a:r>
            <a:r>
              <a:rPr lang="en-CA" sz="2800" dirty="0" smtClean="0">
                <a:solidFill>
                  <a:schemeClr val="tx1"/>
                </a:solidFill>
              </a:rPr>
              <a:t> until 5:00 p.m.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My </a:t>
            </a:r>
            <a:r>
              <a:rPr lang="en-CA" sz="2800" u="sng" dirty="0" smtClean="0">
                <a:solidFill>
                  <a:schemeClr val="tx1"/>
                </a:solidFill>
              </a:rPr>
              <a:t>clothes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u="dbl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are</a:t>
            </a:r>
            <a:r>
              <a:rPr lang="en-CA" sz="2800" dirty="0" smtClean="0">
                <a:solidFill>
                  <a:schemeClr val="tx1"/>
                </a:solidFill>
              </a:rPr>
              <a:t> still wet.</a:t>
            </a:r>
          </a:p>
          <a:p>
            <a:pPr marL="0" indent="0">
              <a:buNone/>
            </a:pPr>
            <a:r>
              <a:rPr lang="en-CA" sz="2800" u="sng" dirty="0" smtClean="0">
                <a:solidFill>
                  <a:schemeClr val="tx1"/>
                </a:solidFill>
              </a:rPr>
              <a:t>All the bananas </a:t>
            </a:r>
            <a:r>
              <a:rPr lang="en-CA" sz="2800" u="dbl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have turned </a:t>
            </a:r>
            <a:r>
              <a:rPr lang="en-CA" sz="2800" dirty="0" smtClean="0">
                <a:solidFill>
                  <a:schemeClr val="tx1"/>
                </a:solidFill>
              </a:rPr>
              <a:t>black.</a:t>
            </a:r>
          </a:p>
          <a:p>
            <a:pPr marL="0" indent="0">
              <a:buNone/>
            </a:pPr>
            <a:r>
              <a:rPr lang="en-CA" sz="2800" u="sng" dirty="0" smtClean="0">
                <a:solidFill>
                  <a:schemeClr val="tx1"/>
                </a:solidFill>
              </a:rPr>
              <a:t>Amanda</a:t>
            </a:r>
            <a:r>
              <a:rPr lang="en-CA" sz="2800" dirty="0" smtClean="0">
                <a:solidFill>
                  <a:schemeClr val="tx1"/>
                </a:solidFill>
              </a:rPr>
              <a:t> and </a:t>
            </a:r>
            <a:r>
              <a:rPr lang="en-CA" sz="2800" u="sng" dirty="0" smtClean="0">
                <a:solidFill>
                  <a:schemeClr val="tx1"/>
                </a:solidFill>
              </a:rPr>
              <a:t>her brother </a:t>
            </a:r>
            <a:r>
              <a:rPr lang="en-CA" sz="2800" u="dbl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watch</a:t>
            </a:r>
            <a:r>
              <a:rPr lang="en-CA" sz="2800" dirty="0" smtClean="0">
                <a:solidFill>
                  <a:schemeClr val="tx1"/>
                </a:solidFill>
              </a:rPr>
              <a:t> soaps every day.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(</a:t>
            </a:r>
            <a:r>
              <a:rPr lang="en-CA" sz="2800" u="sng" dirty="0" smtClean="0">
                <a:solidFill>
                  <a:schemeClr val="tx1"/>
                </a:solidFill>
              </a:rPr>
              <a:t>You</a:t>
            </a:r>
            <a:r>
              <a:rPr lang="en-CA" sz="2800" dirty="0" smtClean="0">
                <a:solidFill>
                  <a:schemeClr val="tx1"/>
                </a:solidFill>
              </a:rPr>
              <a:t>) Please </a:t>
            </a:r>
            <a:r>
              <a:rPr lang="en-CA" sz="2800" u="dbl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answer</a:t>
            </a:r>
            <a:r>
              <a:rPr lang="en-CA" sz="2800" dirty="0" smtClean="0">
                <a:solidFill>
                  <a:schemeClr val="tx1"/>
                </a:solidFill>
              </a:rPr>
              <a:t> these questions.</a:t>
            </a:r>
          </a:p>
          <a:p>
            <a:pPr marL="0" indent="0">
              <a:buNone/>
            </a:pPr>
            <a:r>
              <a:rPr lang="en-CA" sz="2800" u="sng" dirty="0" smtClean="0">
                <a:solidFill>
                  <a:schemeClr val="tx1"/>
                </a:solidFill>
              </a:rPr>
              <a:t>None of these words </a:t>
            </a:r>
            <a:r>
              <a:rPr lang="en-CA" sz="2800" u="dbl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were spelled </a:t>
            </a:r>
            <a:r>
              <a:rPr lang="en-CA" sz="2800" dirty="0" smtClean="0">
                <a:solidFill>
                  <a:schemeClr val="tx1"/>
                </a:solidFill>
              </a:rPr>
              <a:t>correctly.</a:t>
            </a:r>
          </a:p>
        </p:txBody>
      </p:sp>
    </p:spTree>
    <p:extLst>
      <p:ext uri="{BB962C8B-B14F-4D97-AF65-F5344CB8AC3E}">
        <p14:creationId xmlns:p14="http://schemas.microsoft.com/office/powerpoint/2010/main" val="124954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Subject-Verb Agreement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92696"/>
            <a:ext cx="7914456" cy="3886200"/>
          </a:xfrm>
        </p:spPr>
        <p:txBody>
          <a:bodyPr>
            <a:normAutofit/>
          </a:bodyPr>
          <a:lstStyle/>
          <a:p>
            <a:r>
              <a:rPr lang="en-CA" sz="2800" dirty="0" smtClean="0">
                <a:solidFill>
                  <a:srgbClr val="C00000"/>
                </a:solidFill>
              </a:rPr>
              <a:t>“You” and “I” as subjects need special attention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I </a:t>
            </a:r>
            <a:r>
              <a:rPr lang="en-CA" sz="2800" u="sng" dirty="0" smtClean="0">
                <a:solidFill>
                  <a:schemeClr val="tx1"/>
                </a:solidFill>
              </a:rPr>
              <a:t>am</a:t>
            </a:r>
            <a:r>
              <a:rPr lang="en-CA" sz="2800" dirty="0" smtClean="0">
                <a:solidFill>
                  <a:schemeClr val="tx1"/>
                </a:solidFill>
              </a:rPr>
              <a:t> here.  </a:t>
            </a:r>
            <a:r>
              <a:rPr lang="en-CA" dirty="0" smtClean="0">
                <a:solidFill>
                  <a:schemeClr val="tx1"/>
                </a:solidFill>
              </a:rPr>
              <a:t>(singular, now)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I </a:t>
            </a:r>
            <a:r>
              <a:rPr lang="en-CA" sz="2800" u="sng" dirty="0" smtClean="0">
                <a:solidFill>
                  <a:schemeClr val="tx1"/>
                </a:solidFill>
              </a:rPr>
              <a:t>was</a:t>
            </a:r>
            <a:r>
              <a:rPr lang="en-CA" sz="2800" dirty="0" smtClean="0">
                <a:solidFill>
                  <a:schemeClr val="tx1"/>
                </a:solidFill>
              </a:rPr>
              <a:t> here. </a:t>
            </a:r>
            <a:r>
              <a:rPr lang="en-CA" dirty="0">
                <a:solidFill>
                  <a:schemeClr val="tx1"/>
                </a:solidFill>
              </a:rPr>
              <a:t>(singular, past)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I </a:t>
            </a:r>
            <a:r>
              <a:rPr lang="en-CA" sz="2800" u="sng" dirty="0" smtClean="0">
                <a:solidFill>
                  <a:schemeClr val="tx1"/>
                </a:solidFill>
              </a:rPr>
              <a:t>speak</a:t>
            </a:r>
            <a:r>
              <a:rPr lang="en-CA" sz="2800" dirty="0" smtClean="0">
                <a:solidFill>
                  <a:schemeClr val="tx1"/>
                </a:solidFill>
              </a:rPr>
              <a:t> English and Thai. </a:t>
            </a:r>
            <a:r>
              <a:rPr lang="en-CA" dirty="0">
                <a:solidFill>
                  <a:schemeClr val="tx1"/>
                </a:solidFill>
              </a:rPr>
              <a:t>(singular, but uses plural </a:t>
            </a:r>
            <a:r>
              <a:rPr lang="en-CA" i="1" dirty="0" smtClean="0">
                <a:solidFill>
                  <a:schemeClr val="tx1"/>
                </a:solidFill>
              </a:rPr>
              <a:t>speak</a:t>
            </a:r>
            <a:r>
              <a:rPr lang="en-CA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I </a:t>
            </a:r>
            <a:r>
              <a:rPr lang="en-CA" sz="2800" u="sng" dirty="0" smtClean="0">
                <a:solidFill>
                  <a:schemeClr val="tx1"/>
                </a:solidFill>
              </a:rPr>
              <a:t>have</a:t>
            </a:r>
            <a:r>
              <a:rPr lang="en-CA" sz="2800" dirty="0" smtClean="0">
                <a:solidFill>
                  <a:schemeClr val="tx1"/>
                </a:solidFill>
              </a:rPr>
              <a:t> the flu. </a:t>
            </a:r>
            <a:r>
              <a:rPr lang="en-CA" dirty="0">
                <a:solidFill>
                  <a:schemeClr val="tx1"/>
                </a:solidFill>
              </a:rPr>
              <a:t>(</a:t>
            </a:r>
            <a:r>
              <a:rPr lang="en-CA" dirty="0" smtClean="0">
                <a:solidFill>
                  <a:schemeClr val="tx1"/>
                </a:solidFill>
              </a:rPr>
              <a:t>singular</a:t>
            </a:r>
            <a:r>
              <a:rPr lang="en-CA" dirty="0">
                <a:solidFill>
                  <a:schemeClr val="tx1"/>
                </a:solidFill>
              </a:rPr>
              <a:t>, but uses plural have</a:t>
            </a:r>
            <a:r>
              <a:rPr lang="en-CA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CA" sz="2800" dirty="0">
                <a:solidFill>
                  <a:schemeClr val="tx1"/>
                </a:solidFill>
              </a:rPr>
              <a:t>I </a:t>
            </a:r>
            <a:r>
              <a:rPr lang="en-CA" sz="2800" u="sng" dirty="0">
                <a:solidFill>
                  <a:schemeClr val="tx1"/>
                </a:solidFill>
              </a:rPr>
              <a:t>take</a:t>
            </a:r>
            <a:r>
              <a:rPr lang="en-CA" sz="2800" dirty="0">
                <a:solidFill>
                  <a:schemeClr val="tx1"/>
                </a:solidFill>
              </a:rPr>
              <a:t> cooking classes on weekends. </a:t>
            </a:r>
            <a:r>
              <a:rPr lang="en-CA" dirty="0" smtClean="0">
                <a:solidFill>
                  <a:schemeClr val="tx1"/>
                </a:solidFill>
              </a:rPr>
              <a:t>(singular, but uses plural </a:t>
            </a:r>
            <a:r>
              <a:rPr lang="en-CA" i="1" dirty="0" smtClean="0">
                <a:solidFill>
                  <a:schemeClr val="tx1"/>
                </a:solidFill>
              </a:rPr>
              <a:t>take</a:t>
            </a:r>
            <a:r>
              <a:rPr lang="en-CA" dirty="0" smtClean="0">
                <a:solidFill>
                  <a:schemeClr val="tx1"/>
                </a:solidFill>
              </a:rPr>
              <a:t>)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Subject-Verb Agreement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92696"/>
            <a:ext cx="7914456" cy="3886200"/>
          </a:xfrm>
        </p:spPr>
        <p:txBody>
          <a:bodyPr>
            <a:normAutofit/>
          </a:bodyPr>
          <a:lstStyle/>
          <a:p>
            <a:r>
              <a:rPr lang="en-CA" sz="2800" dirty="0" smtClean="0">
                <a:solidFill>
                  <a:srgbClr val="C00000"/>
                </a:solidFill>
              </a:rPr>
              <a:t>“You” and “I” as subjects need special attention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You </a:t>
            </a:r>
            <a:r>
              <a:rPr lang="en-CA" sz="2800" u="sng" dirty="0" smtClean="0">
                <a:solidFill>
                  <a:schemeClr val="tx1"/>
                </a:solidFill>
              </a:rPr>
              <a:t>are</a:t>
            </a:r>
            <a:r>
              <a:rPr lang="en-CA" sz="2800" dirty="0" smtClean="0">
                <a:solidFill>
                  <a:schemeClr val="tx1"/>
                </a:solidFill>
              </a:rPr>
              <a:t> talking too much. </a:t>
            </a:r>
            <a:r>
              <a:rPr lang="en-CA" dirty="0" smtClean="0">
                <a:solidFill>
                  <a:schemeClr val="tx1"/>
                </a:solidFill>
              </a:rPr>
              <a:t>(said to one person)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You </a:t>
            </a:r>
            <a:r>
              <a:rPr lang="en-CA" sz="2800" u="sng" dirty="0" smtClean="0">
                <a:solidFill>
                  <a:schemeClr val="tx1"/>
                </a:solidFill>
              </a:rPr>
              <a:t>are</a:t>
            </a:r>
            <a:r>
              <a:rPr lang="en-CA" sz="2800" dirty="0" smtClean="0">
                <a:solidFill>
                  <a:schemeClr val="tx1"/>
                </a:solidFill>
              </a:rPr>
              <a:t> talking too much. </a:t>
            </a:r>
            <a:r>
              <a:rPr lang="en-CA" dirty="0">
                <a:solidFill>
                  <a:schemeClr val="tx1"/>
                </a:solidFill>
              </a:rPr>
              <a:t>(said to several students)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You </a:t>
            </a:r>
            <a:r>
              <a:rPr lang="en-CA" sz="2800" u="sng" dirty="0">
                <a:solidFill>
                  <a:schemeClr val="tx1"/>
                </a:solidFill>
              </a:rPr>
              <a:t>were</a:t>
            </a:r>
            <a:r>
              <a:rPr lang="en-CA" sz="2800" dirty="0" smtClean="0">
                <a:solidFill>
                  <a:schemeClr val="tx1"/>
                </a:solidFill>
              </a:rPr>
              <a:t> late yesterday. </a:t>
            </a:r>
            <a:r>
              <a:rPr lang="en-CA" dirty="0">
                <a:solidFill>
                  <a:schemeClr val="tx1"/>
                </a:solidFill>
              </a:rPr>
              <a:t>(said to one person)</a:t>
            </a:r>
          </a:p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You </a:t>
            </a:r>
            <a:r>
              <a:rPr lang="en-CA" sz="2800" u="sng" dirty="0">
                <a:solidFill>
                  <a:schemeClr val="tx1"/>
                </a:solidFill>
              </a:rPr>
              <a:t>were</a:t>
            </a:r>
            <a:r>
              <a:rPr lang="en-CA" sz="2800" dirty="0" smtClean="0">
                <a:solidFill>
                  <a:schemeClr val="tx1"/>
                </a:solidFill>
              </a:rPr>
              <a:t> absent last week. </a:t>
            </a:r>
            <a:r>
              <a:rPr lang="en-CA" dirty="0">
                <a:solidFill>
                  <a:schemeClr val="tx1"/>
                </a:solidFill>
              </a:rPr>
              <a:t>(said to several students)</a:t>
            </a:r>
          </a:p>
        </p:txBody>
      </p:sp>
    </p:spTree>
    <p:extLst>
      <p:ext uri="{BB962C8B-B14F-4D97-AF65-F5344CB8AC3E}">
        <p14:creationId xmlns:p14="http://schemas.microsoft.com/office/powerpoint/2010/main" val="83828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Practice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Page 79 in The Blue Book</a:t>
            </a:r>
          </a:p>
          <a:p>
            <a:endParaRPr lang="en-CA" dirty="0"/>
          </a:p>
          <a:p>
            <a:pPr marL="0" indent="0" algn="ctr">
              <a:buNone/>
            </a:pPr>
            <a:r>
              <a:rPr lang="en-CA" dirty="0" smtClean="0">
                <a:solidFill>
                  <a:schemeClr val="tx1"/>
                </a:solidFill>
              </a:rPr>
              <a:t>Do Quiz 1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stcolmcilles.ie/maths/img/studentma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05064"/>
            <a:ext cx="207645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4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CA" dirty="0" smtClean="0"/>
              <a:t>End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272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68</TotalTime>
  <Words>348</Words>
  <Application>Microsoft Office PowerPoint</Application>
  <PresentationFormat>On-screen Show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NewsPrint</vt:lpstr>
      <vt:lpstr>Grammar</vt:lpstr>
      <vt:lpstr>Agreement</vt:lpstr>
      <vt:lpstr>Subjects</vt:lpstr>
      <vt:lpstr>Verbs</vt:lpstr>
      <vt:lpstr>Subject-Verb Agreement</vt:lpstr>
      <vt:lpstr>Subject-Verb Agreement</vt:lpstr>
      <vt:lpstr>Subject-Verb Agreement</vt:lpstr>
      <vt:lpstr>Subject-Verb Agreement</vt:lpstr>
      <vt:lpstr>Practice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Brooke B</dc:creator>
  <cp:lastModifiedBy>Brooke B</cp:lastModifiedBy>
  <cp:revision>10</cp:revision>
  <dcterms:created xsi:type="dcterms:W3CDTF">2012-11-17T16:10:08Z</dcterms:created>
  <dcterms:modified xsi:type="dcterms:W3CDTF">2012-11-18T18:59:17Z</dcterms:modified>
</cp:coreProperties>
</file>