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embeddedFontLst>
    <p:embeddedFont>
      <p:font typeface="Palatino Linotype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1" roundtripDataSignature="AMtx7mhDpnGY6B0W4AJbtXn+HJ/lVqcT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alatinoLinotype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alatinoLinotype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alatinoLinotype-italic.fntdata"/><Relationship Id="rId6" Type="http://schemas.openxmlformats.org/officeDocument/2006/relationships/slide" Target="slides/slide1.xml"/><Relationship Id="rId18" Type="http://schemas.openxmlformats.org/officeDocument/2006/relationships/font" Target="fonts/PalatinoLinotype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25" lIns="0" spcFirstLastPara="1" rIns="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6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sz="66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7" name="Google Shape;17;p13"/>
          <p:cNvSpPr txBox="1"/>
          <p:nvPr>
            <p:ph type="ctrTitle"/>
          </p:nvPr>
        </p:nvSpPr>
        <p:spPr>
          <a:xfrm>
            <a:off x="777240" y="1219200"/>
            <a:ext cx="7543800" cy="2152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alatino Linotype"/>
              <a:buNone/>
              <a:defRPr sz="6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" type="subTitle"/>
          </p:nvPr>
        </p:nvSpPr>
        <p:spPr>
          <a:xfrm>
            <a:off x="2133600" y="3375491"/>
            <a:ext cx="6172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80"/>
              </a:spcBef>
              <a:spcAft>
                <a:spcPts val="0"/>
              </a:spcAft>
              <a:buClr>
                <a:schemeClr val="lt1"/>
              </a:buClr>
              <a:buSzPts val="11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102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13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1" name="Google Shape;21;p13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🙒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5pPr>
            <a:lvl6pPr indent="-297179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🙒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/>
            </a:lvl7pPr>
            <a:lvl8pPr indent="-297179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/>
            </a:lvl8pPr>
            <a:lvl9pPr indent="-297179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7" name="Google Shape;27;p14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66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sz="66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4572000" y="4267368"/>
            <a:ext cx="3733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15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33" name="Google Shape;33;p15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type="title"/>
          </p:nvPr>
        </p:nvSpPr>
        <p:spPr>
          <a:xfrm>
            <a:off x="2286000" y="1905000"/>
            <a:ext cx="6035040" cy="23500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alatino Linotype"/>
              <a:buNone/>
              <a:defRPr b="0" sz="5400" cap="non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" type="body"/>
          </p:nvPr>
        </p:nvSpPr>
        <p:spPr>
          <a:xfrm>
            <a:off x="1344168" y="658368"/>
            <a:ext cx="3273552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🙒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5pPr>
            <a:lvl6pPr indent="-297179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🙒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/>
            </a:lvl7pPr>
            <a:lvl8pPr indent="-297179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/>
            </a:lvl8pPr>
            <a:lvl9pPr indent="-297179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2" type="body"/>
          </p:nvPr>
        </p:nvSpPr>
        <p:spPr>
          <a:xfrm>
            <a:off x="5029200" y="658368"/>
            <a:ext cx="3273552" cy="3432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🙒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5pPr>
            <a:lvl6pPr indent="-297179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🙒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/>
            </a:lvl7pPr>
            <a:lvl8pPr indent="-297179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/>
            </a:lvl8pPr>
            <a:lvl9pPr indent="-297179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7"/>
          <p:cNvSpPr txBox="1"/>
          <p:nvPr>
            <p:ph idx="1" type="body"/>
          </p:nvPr>
        </p:nvSpPr>
        <p:spPr>
          <a:xfrm>
            <a:off x="1341120" y="661976"/>
            <a:ext cx="3273552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0" sz="22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9pPr>
          </a:lstStyle>
          <a:p/>
        </p:txBody>
      </p:sp>
      <p:sp>
        <p:nvSpPr>
          <p:cNvPr id="44" name="Google Shape;44;p17"/>
          <p:cNvSpPr txBox="1"/>
          <p:nvPr>
            <p:ph idx="2" type="body"/>
          </p:nvPr>
        </p:nvSpPr>
        <p:spPr>
          <a:xfrm>
            <a:off x="1344168" y="1371600"/>
            <a:ext cx="32766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Char char="🙐"/>
              <a:defRPr sz="2400"/>
            </a:lvl1pPr>
            <a:lvl2pPr indent="-3048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🙒"/>
              <a:defRPr sz="2000"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 sz="1800"/>
            </a:lvl3pPr>
            <a:lvl4pPr indent="-28956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🙑"/>
              <a:defRPr sz="1600"/>
            </a:lvl4pPr>
            <a:lvl5pPr indent="-28956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🙐"/>
              <a:defRPr sz="1600"/>
            </a:lvl5pPr>
            <a:lvl6pPr indent="-28956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🙒"/>
              <a:defRPr sz="1600"/>
            </a:lvl6pPr>
            <a:lvl7pPr indent="-28956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🙓"/>
              <a:defRPr sz="1600"/>
            </a:lvl7pPr>
            <a:lvl8pPr indent="-289559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🙑"/>
              <a:defRPr sz="1600"/>
            </a:lvl8pPr>
            <a:lvl9pPr indent="-289559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🙐"/>
              <a:defRPr sz="1600"/>
            </a:lvl9pPr>
          </a:lstStyle>
          <a:p/>
        </p:txBody>
      </p:sp>
      <p:sp>
        <p:nvSpPr>
          <p:cNvPr id="45" name="Google Shape;45;p17"/>
          <p:cNvSpPr txBox="1"/>
          <p:nvPr>
            <p:ph idx="3" type="body"/>
          </p:nvPr>
        </p:nvSpPr>
        <p:spPr>
          <a:xfrm>
            <a:off x="5029200" y="661976"/>
            <a:ext cx="3273552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0" sz="22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9pPr>
          </a:lstStyle>
          <a:p/>
        </p:txBody>
      </p:sp>
      <p:sp>
        <p:nvSpPr>
          <p:cNvPr id="46" name="Google Shape;46;p17"/>
          <p:cNvSpPr txBox="1"/>
          <p:nvPr>
            <p:ph idx="4" type="body"/>
          </p:nvPr>
        </p:nvSpPr>
        <p:spPr>
          <a:xfrm>
            <a:off x="5029200" y="1371600"/>
            <a:ext cx="3273552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Char char="🙐"/>
              <a:defRPr sz="2400"/>
            </a:lvl1pPr>
            <a:lvl2pPr indent="-3048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🙒"/>
              <a:defRPr sz="2000"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 sz="1800"/>
            </a:lvl3pPr>
            <a:lvl4pPr indent="-28956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🙑"/>
              <a:defRPr sz="1600"/>
            </a:lvl4pPr>
            <a:lvl5pPr indent="-28956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🙐"/>
              <a:defRPr sz="1600"/>
            </a:lvl5pPr>
            <a:lvl6pPr indent="-28956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🙒"/>
              <a:defRPr sz="1600"/>
            </a:lvl6pPr>
            <a:lvl7pPr indent="-28956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🙓"/>
              <a:defRPr sz="1600"/>
            </a:lvl7pPr>
            <a:lvl8pPr indent="-289559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🙑"/>
              <a:defRPr sz="1600"/>
            </a:lvl8pPr>
            <a:lvl9pPr indent="-289559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🙐"/>
              <a:defRPr sz="1600"/>
            </a:lvl9pPr>
          </a:lstStyle>
          <a:p/>
        </p:txBody>
      </p:sp>
      <p:sp>
        <p:nvSpPr>
          <p:cNvPr id="47" name="Google Shape;47;p17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60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sz="60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" name="Google Shape;48;p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60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sz="60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9" name="Google Shape;49;p17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57" name="Google Shape;57;p18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61" name="Google Shape;61;p19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80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sz="80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838200" y="685801"/>
            <a:ext cx="43434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Char char="🙐"/>
              <a:defRPr sz="2400"/>
            </a:lvl1pPr>
            <a:lvl2pPr indent="-312419" lvl="1" marL="91440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320"/>
              <a:buChar char="🙒"/>
              <a:defRPr sz="2200"/>
            </a:lvl2pPr>
            <a:lvl3pPr indent="-304800" lvl="2" marL="1371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🙓"/>
              <a:defRPr sz="2000"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 sz="1800"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 sz="1800"/>
            </a:lvl5pPr>
            <a:lvl6pPr indent="-304800" lvl="5" marL="27432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🙒"/>
              <a:defRPr sz="2000"/>
            </a:lvl6pPr>
            <a:lvl7pPr indent="-304800" lvl="6" marL="3200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🙓"/>
              <a:defRPr sz="2000"/>
            </a:lvl7pPr>
            <a:lvl8pPr indent="-304800" lvl="7" marL="3657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🙑"/>
              <a:defRPr sz="2000"/>
            </a:lvl8pPr>
            <a:lvl9pPr indent="-304800" lvl="8" marL="41148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🙐"/>
              <a:defRPr sz="2000"/>
            </a:lvl9pPr>
          </a:lstStyle>
          <a:p/>
        </p:txBody>
      </p:sp>
      <p:sp>
        <p:nvSpPr>
          <p:cNvPr id="65" name="Google Shape;65;p20"/>
          <p:cNvSpPr txBox="1"/>
          <p:nvPr>
            <p:ph idx="2" type="body"/>
          </p:nvPr>
        </p:nvSpPr>
        <p:spPr>
          <a:xfrm>
            <a:off x="5715000" y="685801"/>
            <a:ext cx="25908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7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9pPr>
          </a:lstStyle>
          <a:p/>
        </p:txBody>
      </p:sp>
      <p:sp>
        <p:nvSpPr>
          <p:cNvPr id="66" name="Google Shape;66;p20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68" name="Google Shape;68;p20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/>
          <p:nvPr>
            <p:ph idx="2" type="pic"/>
          </p:nvPr>
        </p:nvSpPr>
        <p:spPr>
          <a:xfrm>
            <a:off x="1219200" y="612775"/>
            <a:ext cx="6705600" cy="2546985"/>
          </a:xfrm>
          <a:prstGeom prst="rect">
            <a:avLst/>
          </a:prstGeom>
          <a:noFill/>
          <a:ln>
            <a:noFill/>
          </a:ln>
          <a:effectLst>
            <a:outerShdw blurRad="152400" sx="90000" rotWithShape="0" dir="5400000" dist="317500" sy="-19000">
              <a:srgbClr val="000000">
                <a:alpha val="14901"/>
              </a:srgbClr>
            </a:outerShdw>
          </a:effectLst>
        </p:spPr>
      </p:sp>
      <p:sp>
        <p:nvSpPr>
          <p:cNvPr id="72" name="Google Shape;72;p21"/>
          <p:cNvSpPr txBox="1"/>
          <p:nvPr>
            <p:ph idx="1" type="body"/>
          </p:nvPr>
        </p:nvSpPr>
        <p:spPr>
          <a:xfrm>
            <a:off x="2743200" y="3453047"/>
            <a:ext cx="5029200" cy="7208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7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9pPr>
          </a:lstStyle>
          <a:p/>
        </p:txBody>
      </p:sp>
      <p:sp>
        <p:nvSpPr>
          <p:cNvPr id="73" name="Google Shape;73;p21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60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sz="60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4" name="Google Shape;74;p21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77" name="Google Shape;77;p21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3276600" y="-457200"/>
            <a:ext cx="3505199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🙒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5pPr>
            <a:lvl6pPr indent="-297179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🙒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/>
            </a:lvl7pPr>
            <a:lvl8pPr indent="-297179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/>
            </a:lvl8pPr>
            <a:lvl9pPr indent="-297179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3"/>
          <p:cNvSpPr txBox="1"/>
          <p:nvPr>
            <p:ph type="title"/>
          </p:nvPr>
        </p:nvSpPr>
        <p:spPr>
          <a:xfrm rot="5400000">
            <a:off x="-914400" y="2133601"/>
            <a:ext cx="518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3"/>
          <p:cNvSpPr txBox="1"/>
          <p:nvPr>
            <p:ph idx="1" type="body"/>
          </p:nvPr>
        </p:nvSpPr>
        <p:spPr>
          <a:xfrm rot="5400000">
            <a:off x="3124200" y="457201"/>
            <a:ext cx="45720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🙒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5pPr>
            <a:lvl6pPr indent="-297179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🙒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🙓"/>
              <a:defRPr/>
            </a:lvl7pPr>
            <a:lvl8pPr indent="-297179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🙑"/>
              <a:defRPr/>
            </a:lvl8pPr>
            <a:lvl9pPr indent="-297179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🙐"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3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3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4F4651">
                  <a:alpha val="35686"/>
                </a:srgbClr>
              </a:gs>
              <a:gs pos="100000">
                <a:srgbClr val="242852">
                  <a:alpha val="980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" name="Google Shape;7;p12"/>
          <p:cNvSpPr/>
          <p:nvPr/>
        </p:nvSpPr>
        <p:spPr>
          <a:xfrm rot="-1875725">
            <a:off x="1373221" y="1038440"/>
            <a:ext cx="7240620" cy="5706987"/>
          </a:xfrm>
          <a:prstGeom prst="ellipse">
            <a:avLst/>
          </a:prstGeom>
          <a:gradFill>
            <a:gsLst>
              <a:gs pos="0">
                <a:srgbClr val="C3BCC5">
                  <a:alpha val="6666"/>
                </a:srgbClr>
              </a:gs>
              <a:gs pos="58000">
                <a:srgbClr val="242852">
                  <a:alpha val="0"/>
                </a:srgbClr>
              </a:gs>
              <a:gs pos="100000">
                <a:srgbClr val="242852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" name="Google Shape;8;p12"/>
          <p:cNvSpPr/>
          <p:nvPr/>
        </p:nvSpPr>
        <p:spPr>
          <a:xfrm rot="-3943090">
            <a:off x="-274211" y="1165875"/>
            <a:ext cx="5538472" cy="4480459"/>
          </a:xfrm>
          <a:prstGeom prst="ellipse">
            <a:avLst/>
          </a:prstGeom>
          <a:gradFill>
            <a:gsLst>
              <a:gs pos="0">
                <a:srgbClr val="C3BCC5">
                  <a:alpha val="7843"/>
                </a:srgbClr>
              </a:gs>
              <a:gs pos="58000">
                <a:srgbClr val="242852">
                  <a:alpha val="0"/>
                </a:srgbClr>
              </a:gs>
              <a:gs pos="100000">
                <a:srgbClr val="242852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9" name="Google Shape;9;p12"/>
          <p:cNvSpPr/>
          <p:nvPr/>
        </p:nvSpPr>
        <p:spPr>
          <a:xfrm rot="-1875725">
            <a:off x="3277955" y="116854"/>
            <a:ext cx="6479362" cy="4754757"/>
          </a:xfrm>
          <a:prstGeom prst="ellipse">
            <a:avLst/>
          </a:prstGeom>
          <a:gradFill>
            <a:gsLst>
              <a:gs pos="0">
                <a:srgbClr val="C3BCC5">
                  <a:alpha val="7843"/>
                </a:srgbClr>
              </a:gs>
              <a:gs pos="58000">
                <a:srgbClr val="242852">
                  <a:alpha val="0"/>
                </a:srgbClr>
              </a:gs>
              <a:gs pos="100000">
                <a:srgbClr val="242852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0" name="Google Shape;10;p12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  <a:defRPr b="0" i="0" sz="49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08610" lvl="0" marL="457200" marR="0" rtl="0" algn="l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Font typeface="Noto Sans Symbols"/>
              <a:buChar char="🙐"/>
              <a:defRPr b="0" i="0" sz="21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-300990" lvl="1" marL="914400" marR="0" rtl="0" algn="l">
              <a:spcBef>
                <a:spcPts val="380"/>
              </a:spcBef>
              <a:spcAft>
                <a:spcPts val="0"/>
              </a:spcAft>
              <a:buClr>
                <a:schemeClr val="lt1"/>
              </a:buClr>
              <a:buSzPts val="1140"/>
              <a:buFont typeface="Noto Sans Symbols"/>
              <a:buChar char="🙒"/>
              <a:defRPr b="0" i="0" sz="19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-293369" lvl="2" marL="1371600" marR="0" rtl="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1020"/>
              <a:buFont typeface="Noto Sans Symbols"/>
              <a:buChar char="🙓"/>
              <a:defRPr b="0" i="0" sz="17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-28956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Char char="🙑"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-2857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Char char="🙐"/>
              <a:def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-281939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🙒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-281939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🙓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-28194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🙑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-28194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🙐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>
            <p:ph type="ctrTitle"/>
          </p:nvPr>
        </p:nvSpPr>
        <p:spPr>
          <a:xfrm>
            <a:off x="777240" y="1219200"/>
            <a:ext cx="7543800" cy="2152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alatino Linotype"/>
              <a:buNone/>
            </a:pPr>
            <a:r>
              <a:rPr lang="en-CA"/>
              <a:t>Grammar</a:t>
            </a:r>
            <a:endParaRPr/>
          </a:p>
        </p:txBody>
      </p:sp>
      <p:sp>
        <p:nvSpPr>
          <p:cNvPr id="95" name="Google Shape;95;p1"/>
          <p:cNvSpPr txBox="1"/>
          <p:nvPr>
            <p:ph idx="1" type="subTitle"/>
          </p:nvPr>
        </p:nvSpPr>
        <p:spPr>
          <a:xfrm>
            <a:off x="2133600" y="3375491"/>
            <a:ext cx="6172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r>
              <a:rPr lang="en-CA" sz="2400"/>
              <a:t>Subjects &amp; Verbs</a:t>
            </a:r>
            <a:endParaRPr sz="2400"/>
          </a:p>
        </p:txBody>
      </p:sp>
      <p:sp>
        <p:nvSpPr>
          <p:cNvPr id="96" name="Google Shape;96;p1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97" name="Google Shape;97;p1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98" name="Google Shape;98;p1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827584" y="685801"/>
            <a:ext cx="7402016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56032" lvl="0" marL="27432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lang="en-CA" sz="3200"/>
              <a:t>What is a sentence?</a:t>
            </a:r>
            <a:endParaRPr/>
          </a:p>
          <a:p>
            <a:pPr indent="-176022" lvl="0" marL="274320" rtl="0" algn="l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t/>
            </a:r>
            <a:endParaRPr/>
          </a:p>
          <a:p>
            <a:pPr indent="-256032" lvl="1" marL="64008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Char char="🙒"/>
            </a:pPr>
            <a:r>
              <a:rPr lang="en-CA" sz="2800"/>
              <a:t>A group of words that expresses a complete thought.</a:t>
            </a:r>
            <a:endParaRPr sz="2800"/>
          </a:p>
        </p:txBody>
      </p:sp>
      <p:sp>
        <p:nvSpPr>
          <p:cNvPr id="104" name="Google Shape;104;p2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CA"/>
              <a:t>Sentence</a:t>
            </a:r>
            <a:endParaRPr/>
          </a:p>
        </p:txBody>
      </p:sp>
      <p:sp>
        <p:nvSpPr>
          <p:cNvPr id="105" name="Google Shape;105;p2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106" name="Google Shape;106;p2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07" name="Google Shape;107;p2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idx="1" type="body"/>
          </p:nvPr>
        </p:nvSpPr>
        <p:spPr>
          <a:xfrm>
            <a:off x="827584" y="685801"/>
            <a:ext cx="7402016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56032" lvl="0" marL="27432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lang="en-CA" sz="3200"/>
              <a:t>A sentence has two main parts.</a:t>
            </a:r>
            <a:endParaRPr/>
          </a:p>
          <a:p>
            <a:pPr indent="-134112" lvl="0" marL="27432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t/>
            </a:r>
            <a:endParaRPr sz="3200"/>
          </a:p>
          <a:p>
            <a:pPr indent="-256032" lvl="1" marL="64008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Char char="🙒"/>
            </a:pPr>
            <a:r>
              <a:rPr lang="en-CA" sz="2800"/>
              <a:t>A subject</a:t>
            </a:r>
            <a:endParaRPr/>
          </a:p>
          <a:p>
            <a:pPr indent="-256032" lvl="1" marL="64008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Char char="🙒"/>
            </a:pPr>
            <a:r>
              <a:rPr lang="en-CA" sz="2800"/>
              <a:t>A verb</a:t>
            </a:r>
            <a:endParaRPr sz="2800"/>
          </a:p>
        </p:txBody>
      </p:sp>
      <p:sp>
        <p:nvSpPr>
          <p:cNvPr id="113" name="Google Shape;113;p3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CA"/>
              <a:t>Sentence</a:t>
            </a:r>
            <a:endParaRPr/>
          </a:p>
        </p:txBody>
      </p:sp>
      <p:sp>
        <p:nvSpPr>
          <p:cNvPr id="114" name="Google Shape;114;p3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115" name="Google Shape;115;p3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16" name="Google Shape;116;p3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/>
          <p:nvPr>
            <p:ph idx="1" type="body"/>
          </p:nvPr>
        </p:nvSpPr>
        <p:spPr>
          <a:xfrm>
            <a:off x="827584" y="685801"/>
            <a:ext cx="7402016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56032" lvl="0" marL="27432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lang="en-CA" sz="3200"/>
              <a:t>Subject</a:t>
            </a:r>
            <a:endParaRPr/>
          </a:p>
          <a:p>
            <a:pPr indent="-256031" lvl="2" marL="1005839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Char char="🙓"/>
            </a:pPr>
            <a:r>
              <a:rPr lang="en-CA" sz="2800"/>
              <a:t>Identifies what the sentence is all about</a:t>
            </a:r>
            <a:endParaRPr/>
          </a:p>
          <a:p>
            <a:pPr indent="-164591" lvl="2" marL="1005839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r>
              <a:t/>
            </a:r>
            <a:endParaRPr sz="2400"/>
          </a:p>
          <a:p>
            <a:pPr indent="-256032" lvl="0" marL="27432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lang="en-CA" sz="3200"/>
              <a:t>Verb</a:t>
            </a:r>
            <a:endParaRPr/>
          </a:p>
          <a:p>
            <a:pPr indent="-256031" lvl="2" marL="1005839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Char char="🙓"/>
            </a:pPr>
            <a:r>
              <a:rPr lang="en-CA" sz="2800"/>
              <a:t>Indicates what action is performed (or state of being)</a:t>
            </a:r>
            <a:endParaRPr sz="2800"/>
          </a:p>
        </p:txBody>
      </p:sp>
      <p:sp>
        <p:nvSpPr>
          <p:cNvPr id="122" name="Google Shape;122;p4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CA"/>
              <a:t>Sentence</a:t>
            </a:r>
            <a:endParaRPr/>
          </a:p>
        </p:txBody>
      </p:sp>
      <p:sp>
        <p:nvSpPr>
          <p:cNvPr id="123" name="Google Shape;123;p4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124" name="Google Shape;124;p4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25" name="Google Shape;125;p4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/>
          <p:nvPr>
            <p:ph idx="1" type="body"/>
          </p:nvPr>
        </p:nvSpPr>
        <p:spPr>
          <a:xfrm>
            <a:off x="827584" y="685801"/>
            <a:ext cx="7402016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56032" lvl="0" marL="27432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lang="en-CA" sz="3200"/>
              <a:t>What is the subject of this sentence? Who or what is this sentence about?</a:t>
            </a:r>
            <a:endParaRPr/>
          </a:p>
          <a:p>
            <a:pPr indent="-149352" lvl="0" marL="27432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</a:pPr>
            <a:r>
              <a:t/>
            </a:r>
            <a:endParaRPr sz="2800"/>
          </a:p>
          <a:p>
            <a:pPr indent="0" lvl="0" marL="1828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He ran around the park.</a:t>
            </a:r>
            <a:endParaRPr i="1" sz="3200"/>
          </a:p>
        </p:txBody>
      </p:sp>
      <p:sp>
        <p:nvSpPr>
          <p:cNvPr id="131" name="Google Shape;131;p5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CA"/>
              <a:t>Subject</a:t>
            </a:r>
            <a:endParaRPr/>
          </a:p>
        </p:txBody>
      </p:sp>
      <p:sp>
        <p:nvSpPr>
          <p:cNvPr id="132" name="Google Shape;132;p5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133" name="Google Shape;133;p5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34" name="Google Shape;134;p5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5" name="Google Shape;135;p5"/>
          <p:cNvCxnSpPr/>
          <p:nvPr/>
        </p:nvCxnSpPr>
        <p:spPr>
          <a:xfrm>
            <a:off x="2483768" y="3501008"/>
            <a:ext cx="576064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 txBox="1"/>
          <p:nvPr>
            <p:ph idx="1" type="body"/>
          </p:nvPr>
        </p:nvSpPr>
        <p:spPr>
          <a:xfrm>
            <a:off x="827584" y="685801"/>
            <a:ext cx="7402016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56032" lvl="0" marL="27432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lang="en-CA" sz="3200"/>
              <a:t>What is the subject of this sentence? Who or what is this sentence about?</a:t>
            </a:r>
            <a:endParaRPr/>
          </a:p>
          <a:p>
            <a:pPr indent="-149352" lvl="0" marL="27432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</a:pPr>
            <a:r>
              <a:t/>
            </a:r>
            <a:endParaRPr sz="2800"/>
          </a:p>
          <a:p>
            <a:pPr indent="0" lvl="0" marL="1828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The young woman hurried through the shopping mall.</a:t>
            </a:r>
            <a:endParaRPr i="1" sz="3200"/>
          </a:p>
        </p:txBody>
      </p:sp>
      <p:sp>
        <p:nvSpPr>
          <p:cNvPr id="141" name="Google Shape;141;p6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CA"/>
              <a:t>Subject</a:t>
            </a:r>
            <a:endParaRPr/>
          </a:p>
        </p:txBody>
      </p:sp>
      <p:sp>
        <p:nvSpPr>
          <p:cNvPr id="142" name="Google Shape;142;p6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143" name="Google Shape;143;p6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44" name="Google Shape;144;p6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5" name="Google Shape;145;p6"/>
          <p:cNvCxnSpPr/>
          <p:nvPr/>
        </p:nvCxnSpPr>
        <p:spPr>
          <a:xfrm>
            <a:off x="3203848" y="3284984"/>
            <a:ext cx="1152128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"/>
          <p:cNvSpPr txBox="1"/>
          <p:nvPr>
            <p:ph idx="1" type="body"/>
          </p:nvPr>
        </p:nvSpPr>
        <p:spPr>
          <a:xfrm>
            <a:off x="827584" y="685801"/>
            <a:ext cx="7402016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56032" lvl="0" marL="27432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lang="en-CA" sz="3200"/>
              <a:t>What is the subject of this sentence? Who or what is this sentence about?</a:t>
            </a:r>
            <a:endParaRPr/>
          </a:p>
          <a:p>
            <a:pPr indent="-149352" lvl="0" marL="27432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</a:pPr>
            <a:r>
              <a:t/>
            </a:r>
            <a:endParaRPr sz="2800"/>
          </a:p>
          <a:p>
            <a:pPr indent="0" lvl="0" marL="1828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New ink cartridges have been ordered.</a:t>
            </a:r>
            <a:endParaRPr i="1" sz="3200"/>
          </a:p>
        </p:txBody>
      </p:sp>
      <p:sp>
        <p:nvSpPr>
          <p:cNvPr id="151" name="Google Shape;151;p7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CA"/>
              <a:t>Subject</a:t>
            </a:r>
            <a:endParaRPr/>
          </a:p>
        </p:txBody>
      </p:sp>
      <p:sp>
        <p:nvSpPr>
          <p:cNvPr id="152" name="Google Shape;152;p7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153" name="Google Shape;153;p7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54" name="Google Shape;154;p7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5" name="Google Shape;155;p7"/>
          <p:cNvCxnSpPr/>
          <p:nvPr/>
        </p:nvCxnSpPr>
        <p:spPr>
          <a:xfrm>
            <a:off x="2267744" y="3573016"/>
            <a:ext cx="2304256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"/>
          <p:cNvSpPr txBox="1"/>
          <p:nvPr>
            <p:ph idx="1" type="body"/>
          </p:nvPr>
        </p:nvSpPr>
        <p:spPr>
          <a:xfrm>
            <a:off x="827584" y="685801"/>
            <a:ext cx="7402016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56032" lvl="0" marL="27432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lang="en-CA" sz="3200"/>
              <a:t>What is the subject of each sentence? </a:t>
            </a:r>
            <a:endParaRPr sz="2800"/>
          </a:p>
          <a:p>
            <a:pPr indent="0" lvl="0" marL="1828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The bouquet of flowers is quite beautiful.</a:t>
            </a:r>
            <a:endParaRPr/>
          </a:p>
          <a:p>
            <a:pPr indent="0" lvl="0" marL="1828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Max and Teesha are absent today.</a:t>
            </a:r>
            <a:endParaRPr/>
          </a:p>
          <a:p>
            <a:pPr indent="0" lvl="0" marL="1828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I like ice cream.</a:t>
            </a:r>
            <a:endParaRPr/>
          </a:p>
          <a:p>
            <a:pPr indent="0" lvl="0" marL="1828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Stop talking!</a:t>
            </a:r>
            <a:endParaRPr i="1" sz="3200"/>
          </a:p>
        </p:txBody>
      </p:sp>
      <p:sp>
        <p:nvSpPr>
          <p:cNvPr id="161" name="Google Shape;161;p8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CA"/>
              <a:t>Subject</a:t>
            </a:r>
            <a:endParaRPr/>
          </a:p>
        </p:txBody>
      </p:sp>
      <p:sp>
        <p:nvSpPr>
          <p:cNvPr id="162" name="Google Shape;162;p8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163" name="Google Shape;163;p8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64" name="Google Shape;164;p8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5" name="Google Shape;165;p8"/>
          <p:cNvCxnSpPr/>
          <p:nvPr/>
        </p:nvCxnSpPr>
        <p:spPr>
          <a:xfrm>
            <a:off x="1907704" y="2132856"/>
            <a:ext cx="1296144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" name="Google Shape;166;p8"/>
          <p:cNvCxnSpPr/>
          <p:nvPr/>
        </p:nvCxnSpPr>
        <p:spPr>
          <a:xfrm>
            <a:off x="3095836" y="3284984"/>
            <a:ext cx="324036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7" name="Google Shape;167;p8"/>
          <p:cNvCxnSpPr/>
          <p:nvPr/>
        </p:nvCxnSpPr>
        <p:spPr>
          <a:xfrm>
            <a:off x="1763688" y="2708920"/>
            <a:ext cx="2664296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8" name="Google Shape;168;p8"/>
          <p:cNvSpPr txBox="1"/>
          <p:nvPr/>
        </p:nvSpPr>
        <p:spPr>
          <a:xfrm>
            <a:off x="2483768" y="3356992"/>
            <a:ext cx="108012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CAD1DC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(</a:t>
            </a:r>
            <a:r>
              <a:rPr i="1" lang="en-CA" sz="3200">
                <a:solidFill>
                  <a:srgbClr val="CAD1DC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You</a:t>
            </a:r>
            <a:r>
              <a:rPr lang="en-CA" sz="1800">
                <a:solidFill>
                  <a:srgbClr val="CAD1DC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)</a:t>
            </a:r>
            <a:endParaRPr sz="1800">
              <a:solidFill>
                <a:srgbClr val="CAD1DC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cxnSp>
        <p:nvCxnSpPr>
          <p:cNvPr id="169" name="Google Shape;169;p8"/>
          <p:cNvCxnSpPr/>
          <p:nvPr/>
        </p:nvCxnSpPr>
        <p:spPr>
          <a:xfrm>
            <a:off x="2699792" y="3941767"/>
            <a:ext cx="558062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"/>
          <p:cNvSpPr txBox="1"/>
          <p:nvPr>
            <p:ph idx="1" type="body"/>
          </p:nvPr>
        </p:nvSpPr>
        <p:spPr>
          <a:xfrm>
            <a:off x="827584" y="685801"/>
            <a:ext cx="7402016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-256032" lvl="0" marL="27432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lang="en-CA" sz="3200"/>
              <a:t>Verbs express action</a:t>
            </a:r>
            <a:endParaRPr/>
          </a:p>
          <a:p>
            <a:pPr indent="0" lvl="2" marL="749808" rtl="0" algn="l">
              <a:spcBef>
                <a:spcPts val="560"/>
              </a:spcBef>
              <a:spcAft>
                <a:spcPts val="0"/>
              </a:spcAft>
              <a:buClr>
                <a:srgbClr val="BED7EC"/>
              </a:buClr>
              <a:buSzPts val="1680"/>
              <a:buNone/>
            </a:pPr>
            <a:r>
              <a:rPr lang="en-CA" sz="2800">
                <a:solidFill>
                  <a:srgbClr val="BED7EC"/>
                </a:solidFill>
              </a:rPr>
              <a:t>read    write    swim    cry    scream</a:t>
            </a:r>
            <a:endParaRPr/>
          </a:p>
          <a:p>
            <a:pPr indent="-256032" lvl="0" marL="27432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i="1" lang="en-CA" sz="3200"/>
              <a:t>Verbs show state of being</a:t>
            </a:r>
            <a:endParaRPr/>
          </a:p>
          <a:p>
            <a:pPr indent="0" lvl="2" marL="749808" rtl="0" algn="l">
              <a:spcBef>
                <a:spcPts val="560"/>
              </a:spcBef>
              <a:spcAft>
                <a:spcPts val="0"/>
              </a:spcAft>
              <a:buClr>
                <a:srgbClr val="BED7EC"/>
              </a:buClr>
              <a:buSzPts val="1680"/>
              <a:buNone/>
            </a:pPr>
            <a:r>
              <a:rPr lang="en-CA" sz="2800">
                <a:solidFill>
                  <a:srgbClr val="BED7EC"/>
                </a:solidFill>
              </a:rPr>
              <a:t>am    is    are    was    were    be    been</a:t>
            </a:r>
            <a:endParaRPr/>
          </a:p>
          <a:p>
            <a:pPr indent="0" lvl="1" marL="384048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i="1" sz="3000"/>
          </a:p>
          <a:p>
            <a:pPr indent="0" lvl="1" marL="38404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He ran around the park.</a:t>
            </a:r>
            <a:endParaRPr/>
          </a:p>
          <a:p>
            <a:pPr indent="0" lvl="1" marL="38404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She is here.</a:t>
            </a:r>
            <a:endParaRPr/>
          </a:p>
          <a:p>
            <a:pPr indent="0" lvl="1" marL="384048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i="1" sz="3000"/>
          </a:p>
        </p:txBody>
      </p:sp>
      <p:sp>
        <p:nvSpPr>
          <p:cNvPr id="175" name="Google Shape;175;p9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CA"/>
              <a:t>Verb</a:t>
            </a:r>
            <a:endParaRPr/>
          </a:p>
        </p:txBody>
      </p:sp>
      <p:sp>
        <p:nvSpPr>
          <p:cNvPr id="176" name="Google Shape;176;p9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177" name="Google Shape;177;p9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78" name="Google Shape;178;p9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9" name="Google Shape;179;p9"/>
          <p:cNvCxnSpPr/>
          <p:nvPr/>
        </p:nvCxnSpPr>
        <p:spPr>
          <a:xfrm>
            <a:off x="3275856" y="3429000"/>
            <a:ext cx="648072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" name="Google Shape;180;p9"/>
          <p:cNvCxnSpPr/>
          <p:nvPr/>
        </p:nvCxnSpPr>
        <p:spPr>
          <a:xfrm>
            <a:off x="4427984" y="3933056"/>
            <a:ext cx="324036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 txBox="1"/>
          <p:nvPr>
            <p:ph idx="1" type="body"/>
          </p:nvPr>
        </p:nvSpPr>
        <p:spPr>
          <a:xfrm>
            <a:off x="827584" y="685801"/>
            <a:ext cx="7402016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-256032" lvl="0" marL="27432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0"/>
              <a:buChar char="🙐"/>
            </a:pPr>
            <a:r>
              <a:rPr lang="en-CA" sz="3200"/>
              <a:t>Find the verb in each sentence.</a:t>
            </a:r>
            <a:endParaRPr/>
          </a:p>
          <a:p>
            <a:pPr indent="-134112" lvl="0" marL="27432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t/>
            </a:r>
            <a:endParaRPr sz="3200"/>
          </a:p>
          <a:p>
            <a:pPr indent="0" lvl="1" marL="38404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The young woman hurried through the shopping mall.</a:t>
            </a:r>
            <a:endParaRPr/>
          </a:p>
          <a:p>
            <a:pPr indent="0" lvl="1" marL="38404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New ink cartridges have been ordered.</a:t>
            </a:r>
            <a:endParaRPr/>
          </a:p>
          <a:p>
            <a:pPr indent="0" lvl="1" marL="38404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I like ice cream.</a:t>
            </a:r>
            <a:endParaRPr/>
          </a:p>
          <a:p>
            <a:pPr indent="0" lvl="1" marL="384048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  <a:buNone/>
            </a:pPr>
            <a:r>
              <a:rPr i="1" lang="en-CA" sz="3200"/>
              <a:t>Call me tomorrow.</a:t>
            </a:r>
            <a:endParaRPr i="1" sz="3200"/>
          </a:p>
          <a:p>
            <a:pPr indent="0" lvl="1" marL="384048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i="1" sz="3000"/>
          </a:p>
        </p:txBody>
      </p:sp>
      <p:sp>
        <p:nvSpPr>
          <p:cNvPr id="186" name="Google Shape;186;p10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CA"/>
              <a:t>Verb</a:t>
            </a:r>
            <a:endParaRPr/>
          </a:p>
        </p:txBody>
      </p:sp>
      <p:sp>
        <p:nvSpPr>
          <p:cNvPr id="187" name="Google Shape;187;p10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188" name="Google Shape;188;p10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89" name="Google Shape;189;p10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0" name="Google Shape;190;p10"/>
          <p:cNvCxnSpPr/>
          <p:nvPr/>
        </p:nvCxnSpPr>
        <p:spPr>
          <a:xfrm>
            <a:off x="4644008" y="1988840"/>
            <a:ext cx="1296144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10"/>
          <p:cNvCxnSpPr/>
          <p:nvPr/>
        </p:nvCxnSpPr>
        <p:spPr>
          <a:xfrm>
            <a:off x="3707904" y="3501008"/>
            <a:ext cx="576064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2" name="Google Shape;192;p10"/>
          <p:cNvCxnSpPr/>
          <p:nvPr/>
        </p:nvCxnSpPr>
        <p:spPr>
          <a:xfrm>
            <a:off x="4788024" y="2996952"/>
            <a:ext cx="2880320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3" name="Google Shape;193;p10"/>
          <p:cNvCxnSpPr/>
          <p:nvPr/>
        </p:nvCxnSpPr>
        <p:spPr>
          <a:xfrm>
            <a:off x="3131840" y="4077072"/>
            <a:ext cx="864096" cy="0"/>
          </a:xfrm>
          <a:prstGeom prst="straightConnector1">
            <a:avLst/>
          </a:prstGeom>
          <a:noFill/>
          <a:ln cap="flat" cmpd="sng" w="412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"/>
          <p:cNvSpPr txBox="1"/>
          <p:nvPr>
            <p:ph idx="1" type="body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56032" lvl="0" marL="27432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80"/>
              <a:buChar char="🙐"/>
            </a:pPr>
            <a:r>
              <a:rPr lang="en-CA" sz="2800"/>
              <a:t>Page 78 in The Blue Book</a:t>
            </a:r>
            <a:endParaRPr/>
          </a:p>
          <a:p>
            <a:pPr indent="-176022" lvl="0" marL="274320" rtl="0" algn="l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t/>
            </a:r>
            <a:endParaRPr/>
          </a:p>
          <a:p>
            <a:pPr indent="0" lvl="0" marL="18288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</a:pPr>
            <a:r>
              <a:rPr lang="en-CA" sz="2800"/>
              <a:t>	Do  Quiz 1</a:t>
            </a:r>
            <a:endParaRPr sz="2800"/>
          </a:p>
        </p:txBody>
      </p:sp>
      <p:sp>
        <p:nvSpPr>
          <p:cNvPr id="199" name="Google Shape;199;p11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CA"/>
              <a:t>Practice</a:t>
            </a:r>
            <a:endParaRPr/>
          </a:p>
        </p:txBody>
      </p:sp>
      <p:sp>
        <p:nvSpPr>
          <p:cNvPr id="200" name="Google Shape;200;p11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Friday, November 16, 2012</a:t>
            </a:r>
            <a:endParaRPr/>
          </a:p>
        </p:txBody>
      </p:sp>
      <p:sp>
        <p:nvSpPr>
          <p:cNvPr id="201" name="Google Shape;201;p11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02" name="Google Shape;202;p11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ttp://school.discoveryeducation.com/clipart/images/thinkingcapwhoa.gif" id="203" name="Google Shape;20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0152" y="2852936"/>
            <a:ext cx="2736304" cy="3223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lemental">
  <a:themeElements>
    <a:clrScheme name="Elemental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2012-11-17T01:04:49Z</dcterms:created>
  <dc:creator>Brooke B</dc:creator>
</cp:coreProperties>
</file>