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0" roundtripDataSignature="AMtx7mjV764KVNebs2nZR+ZDKzSv/vSJ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CD167CE-D071-4DA4-8D6B-83C2EE92B1E2}">
  <a:tblStyle styleId="{0CD167CE-D071-4DA4-8D6B-83C2EE92B1E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6" name="Google Shape;96;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Complete sentences have subjects and verbs and make sense. </a:t>
            </a:r>
            <a:endParaRPr/>
          </a:p>
        </p:txBody>
      </p:sp>
      <p:sp>
        <p:nvSpPr>
          <p:cNvPr id="103" name="Google Shape;103;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Limit your sentences to 20 words or less. Strive </a:t>
            </a:r>
            <a:r>
              <a:rPr lang="en-US"/>
              <a:t>between</a:t>
            </a:r>
            <a:r>
              <a:rPr lang="en-US"/>
              <a:t> a balance of short and long sentences.</a:t>
            </a:r>
            <a:endParaRPr/>
          </a:p>
        </p:txBody>
      </p:sp>
      <p:sp>
        <p:nvSpPr>
          <p:cNvPr id="110" name="Google Shape;110;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p>
          <a:p>
            <a:pPr indent="0" lvl="0" marL="0" rtl="0" algn="l">
              <a:spcBef>
                <a:spcPts val="0"/>
              </a:spcBef>
              <a:spcAft>
                <a:spcPts val="0"/>
              </a:spcAft>
              <a:buNone/>
            </a:pPr>
            <a:r>
              <a:t/>
            </a:r>
            <a:endParaRPr/>
          </a:p>
        </p:txBody>
      </p:sp>
      <p:sp>
        <p:nvSpPr>
          <p:cNvPr id="117" name="Google Shape;117;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This is another option for an Overview slides using transitions.</a:t>
            </a:r>
            <a:endParaRPr sz="1200"/>
          </a:p>
          <a:p>
            <a:pPr indent="0" lvl="0" marL="0" rtl="0" algn="l">
              <a:spcBef>
                <a:spcPts val="0"/>
              </a:spcBef>
              <a:spcAft>
                <a:spcPts val="0"/>
              </a:spcAft>
              <a:buNone/>
            </a:pPr>
            <a:r>
              <a:t/>
            </a:r>
            <a:endParaRPr/>
          </a:p>
        </p:txBody>
      </p:sp>
      <p:sp>
        <p:nvSpPr>
          <p:cNvPr id="139" name="Google Shape;139;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Your writing style should reflect the way you would say it</a:t>
            </a:r>
            <a:endParaRPr/>
          </a:p>
        </p:txBody>
      </p:sp>
      <p:sp>
        <p:nvSpPr>
          <p:cNvPr id="146" name="Google Shape;14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This is another option for an Overview slides using transitions.</a:t>
            </a:r>
            <a:endParaRPr sz="1200"/>
          </a:p>
          <a:p>
            <a:pPr indent="0" lvl="0" marL="0" rtl="0" algn="l">
              <a:spcBef>
                <a:spcPts val="0"/>
              </a:spcBef>
              <a:spcAft>
                <a:spcPts val="0"/>
              </a:spcAft>
              <a:buNone/>
            </a:pPr>
            <a:r>
              <a:t/>
            </a:r>
            <a:endParaRPr/>
          </a:p>
        </p:txBody>
      </p:sp>
      <p:sp>
        <p:nvSpPr>
          <p:cNvPr id="153" name="Google Shape;15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176a321270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1176a321270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Choose the most economical or concise word to get your point across.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Jargon</a:t>
            </a:r>
            <a:r>
              <a:rPr lang="en-US"/>
              <a:t> is special </a:t>
            </a:r>
            <a:r>
              <a:rPr lang="en-US"/>
              <a:t>terminology</a:t>
            </a:r>
            <a:r>
              <a:rPr lang="en-US"/>
              <a:t> that is specific to a particular </a:t>
            </a:r>
            <a:r>
              <a:rPr lang="en-US"/>
              <a:t>activity</a:t>
            </a:r>
            <a:r>
              <a:rPr lang="en-US"/>
              <a:t> or profession.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Slang is composed of informal words with arbitrary and extravagantly changing meanings. Slang words quickly go out of fashion.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Cliches are expressions that have become exhausted by overuse. Most cliches lack meaning to other cultures. Examples are below the belt, better than new, easier said than done, last but not least, stand your ground.</a:t>
            </a:r>
            <a:endParaRPr/>
          </a:p>
        </p:txBody>
      </p:sp>
      <p:sp>
        <p:nvSpPr>
          <p:cNvPr id="168" name="Google Shape;168;g1176a321270_0_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176a321270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g1176a321270_0_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Spelling: Is the word spelled correctly and did they use the right word ie effect or affect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Grammar: Locate sentence subjects. Do their verbs agree with them?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Punctuation: Make sure you have commas in the  correct spots.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Names and numbers: Verify names with sources and check spelling to make sure it is </a:t>
            </a:r>
            <a:r>
              <a:rPr lang="en-US"/>
              <a:t>correct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Format: Make sure balanced on the page.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Consistency: Make sure all words are spelled and formatted the same way </a:t>
            </a:r>
            <a:r>
              <a:rPr lang="en-US"/>
              <a:t>throughout</a:t>
            </a:r>
            <a:r>
              <a:rPr lang="en-US"/>
              <a:t> the document.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To proofread you can either do it on the computer in word using track changes that way the person can see the </a:t>
            </a:r>
            <a:r>
              <a:rPr lang="en-US"/>
              <a:t>changed</a:t>
            </a:r>
            <a:r>
              <a:rPr lang="en-US"/>
              <a:t> or you can open the document make it doubl spaced, print it an do it by handing using proofreading marks. (discuss now via handout and exercise.)</a:t>
            </a:r>
            <a:endParaRPr/>
          </a:p>
        </p:txBody>
      </p:sp>
      <p:sp>
        <p:nvSpPr>
          <p:cNvPr id="176" name="Google Shape;176;g1176a321270_0_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Microsoft </a:t>
            </a:r>
            <a:r>
              <a:rPr b="1" lang="en-US"/>
              <a:t>Engineering Excellence</a:t>
            </a:r>
            <a:endParaRPr/>
          </a:p>
        </p:txBody>
      </p:sp>
      <p:sp>
        <p:nvSpPr>
          <p:cNvPr id="183" name="Google Shape;183;p11: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Microsoft Confidential</a:t>
            </a:r>
            <a:endParaRPr/>
          </a:p>
        </p:txBody>
      </p:sp>
      <p:sp>
        <p:nvSpPr>
          <p:cNvPr id="184" name="Google Shape;184;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85" name="Google Shape;185;p11:notes"/>
          <p:cNvSpPr/>
          <p:nvPr>
            <p:ph idx="3" type="sldImg"/>
          </p:nvPr>
        </p:nvSpPr>
        <p:spPr>
          <a:xfrm>
            <a:off x="1143000" y="45085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11:notes"/>
          <p:cNvSpPr txBox="1"/>
          <p:nvPr>
            <p:ph idx="1" type="body"/>
          </p:nvPr>
        </p:nvSpPr>
        <p:spPr>
          <a:xfrm>
            <a:off x="307492" y="4130103"/>
            <a:ext cx="6261652" cy="46032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Is your presentation as crisp as possible? Consider moving extra content to the appendix.</a:t>
            </a:r>
            <a:endParaRPr/>
          </a:p>
          <a:p>
            <a:pPr indent="0" lvl="0" marL="0" rtl="0" algn="l">
              <a:spcBef>
                <a:spcPts val="0"/>
              </a:spcBef>
              <a:spcAft>
                <a:spcPts val="0"/>
              </a:spcAft>
              <a:buNone/>
            </a:pPr>
            <a:r>
              <a:rPr lang="en-US"/>
              <a:t>Use appendix slides to store content that you might want to refer to during the Question slide or that may be useful for attendees to investigate deeper in the future.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7" name="Shape 17"/>
        <p:cNvGrpSpPr/>
        <p:nvPr/>
      </p:nvGrpSpPr>
      <p:grpSpPr>
        <a:xfrm>
          <a:off x="0" y="0"/>
          <a:ext cx="0" cy="0"/>
          <a:chOff x="0" y="0"/>
          <a:chExt cx="0" cy="0"/>
        </a:xfrm>
      </p:grpSpPr>
      <p:pic>
        <p:nvPicPr>
          <p:cNvPr id="18" name="Google Shape;18;p13"/>
          <p:cNvPicPr preferRelativeResize="0"/>
          <p:nvPr/>
        </p:nvPicPr>
        <p:blipFill rotWithShape="1">
          <a:blip r:embed="rId2">
            <a:alphaModFix/>
          </a:blip>
          <a:srcRect b="0" l="0" r="0" t="0"/>
          <a:stretch/>
        </p:blipFill>
        <p:spPr>
          <a:xfrm>
            <a:off x="43543" y="0"/>
            <a:ext cx="9100457" cy="6879771"/>
          </a:xfrm>
          <a:prstGeom prst="rect">
            <a:avLst/>
          </a:prstGeom>
          <a:noFill/>
          <a:ln>
            <a:noFill/>
          </a:ln>
        </p:spPr>
      </p:pic>
      <p:sp>
        <p:nvSpPr>
          <p:cNvPr id="19" name="Google Shape;19;p13"/>
          <p:cNvSpPr txBox="1"/>
          <p:nvPr>
            <p:ph type="ctrTitle"/>
          </p:nvPr>
        </p:nvSpPr>
        <p:spPr>
          <a:xfrm>
            <a:off x="2590800" y="2286000"/>
            <a:ext cx="6180224" cy="1470025"/>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rgbClr val="003300"/>
              </a:buClr>
              <a:buSzPts val="4400"/>
              <a:buFont typeface="Calibri"/>
              <a:buNone/>
              <a:defRPr b="1" cap="small">
                <a:solidFill>
                  <a:srgbClr val="0033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3"/>
          <p:cNvSpPr txBox="1"/>
          <p:nvPr>
            <p:ph idx="1" type="subTitle"/>
          </p:nvPr>
        </p:nvSpPr>
        <p:spPr>
          <a:xfrm>
            <a:off x="3962400" y="4038600"/>
            <a:ext cx="4772528" cy="990600"/>
          </a:xfrm>
          <a:prstGeom prst="rect">
            <a:avLst/>
          </a:prstGeom>
          <a:noFill/>
          <a:ln>
            <a:noFill/>
          </a:ln>
        </p:spPr>
        <p:txBody>
          <a:bodyPr anchorCtr="0" anchor="t" bIns="45700" lIns="91425" spcFirstLastPara="1" rIns="91425" wrap="square" tIns="45700">
            <a:normAutofit/>
          </a:bodyPr>
          <a:lstStyle>
            <a:lvl1pPr lvl="0" algn="r">
              <a:spcBef>
                <a:spcPts val="400"/>
              </a:spcBef>
              <a:spcAft>
                <a:spcPts val="0"/>
              </a:spcAft>
              <a:buClr>
                <a:schemeClr val="dk1"/>
              </a:buClr>
              <a:buSzPts val="2000"/>
              <a:buNone/>
              <a:defRPr b="0" sz="2000">
                <a:solidFill>
                  <a:schemeClr val="dk1"/>
                </a:solidFill>
                <a:latin typeface="Georgia"/>
                <a:ea typeface="Georgia"/>
                <a:cs typeface="Georgia"/>
                <a:sym typeface="Georgia"/>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pic>
        <p:nvPicPr>
          <p:cNvPr id="21" name="Google Shape;21;p13"/>
          <p:cNvPicPr preferRelativeResize="0"/>
          <p:nvPr/>
        </p:nvPicPr>
        <p:blipFill rotWithShape="1">
          <a:blip r:embed="rId3">
            <a:alphaModFix/>
          </a:blip>
          <a:srcRect b="0" l="0" r="0" t="0"/>
          <a:stretch/>
        </p:blipFill>
        <p:spPr>
          <a:xfrm>
            <a:off x="0" y="1251"/>
            <a:ext cx="3721618" cy="6858000"/>
          </a:xfrm>
          <a:prstGeom prst="rect">
            <a:avLst/>
          </a:prstGeom>
          <a:noFill/>
          <a:ln>
            <a:noFill/>
          </a:ln>
        </p:spPr>
      </p:pic>
      <p:sp>
        <p:nvSpPr>
          <p:cNvPr id="22" name="Google Shape;22;p13"/>
          <p:cNvSpPr/>
          <p:nvPr>
            <p:ph idx="2" type="pic"/>
          </p:nvPr>
        </p:nvSpPr>
        <p:spPr>
          <a:xfrm>
            <a:off x="6858000" y="5105400"/>
            <a:ext cx="1828800" cy="990600"/>
          </a:xfrm>
          <a:prstGeom prst="rect">
            <a:avLst/>
          </a:prstGeom>
          <a:noFill/>
          <a:ln>
            <a:noFill/>
          </a:ln>
        </p:spPr>
      </p:sp>
    </p:spTree>
  </p:cSld>
  <p:clrMapOvr>
    <a:masterClrMapping/>
  </p:clrMapOvr>
  <p:transition spd="slow">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
                                        </p:tgtEl>
                                        <p:attrNameLst>
                                          <p:attrName>style.visibility</p:attrName>
                                        </p:attrNameLst>
                                      </p:cBhvr>
                                      <p:to>
                                        <p:strVal val="visible"/>
                                      </p:to>
                                    </p:set>
                                    <p:animEffect filter="fade" transition="in">
                                      <p:cBhvr>
                                        <p:cTn dur="500"/>
                                        <p:tgtEl>
                                          <p:spTgt spid="2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2"/>
                                        </p:tgtEl>
                                        <p:attrNameLst>
                                          <p:attrName>style.visibility</p:attrName>
                                        </p:attrNameLst>
                                      </p:cBhvr>
                                      <p:to>
                                        <p:strVal val="visible"/>
                                      </p:to>
                                    </p:set>
                                    <p:animEffect filter="fade" transition="in">
                                      <p:cBhvr>
                                        <p:cTn dur="500"/>
                                        <p:tgtEl>
                                          <p:spTgt spid="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14"/>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4"/>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atin typeface="Calibri"/>
                <a:ea typeface="Calibri"/>
                <a:cs typeface="Calibri"/>
                <a:sym typeface="Calibri"/>
              </a:defRPr>
            </a:lvl1pPr>
            <a:lvl2pPr indent="-406400" lvl="1" marL="914400" algn="l">
              <a:spcBef>
                <a:spcPts val="560"/>
              </a:spcBef>
              <a:spcAft>
                <a:spcPts val="0"/>
              </a:spcAft>
              <a:buClr>
                <a:schemeClr val="dk1"/>
              </a:buClr>
              <a:buSzPts val="2800"/>
              <a:buChar char="–"/>
              <a:defRPr sz="2800">
                <a:latin typeface="Calibri"/>
                <a:ea typeface="Calibri"/>
                <a:cs typeface="Calibri"/>
                <a:sym typeface="Calibri"/>
              </a:defRPr>
            </a:lvl2pPr>
            <a:lvl3pPr indent="-381000" lvl="2" marL="1371600" algn="l">
              <a:spcBef>
                <a:spcPts val="480"/>
              </a:spcBef>
              <a:spcAft>
                <a:spcPts val="0"/>
              </a:spcAft>
              <a:buClr>
                <a:schemeClr val="dk1"/>
              </a:buClr>
              <a:buSzPts val="2400"/>
              <a:buChar char="•"/>
              <a:defRPr sz="2400">
                <a:latin typeface="Calibri"/>
                <a:ea typeface="Calibri"/>
                <a:cs typeface="Calibri"/>
                <a:sym typeface="Calibri"/>
              </a:defRPr>
            </a:lvl3pPr>
            <a:lvl4pPr indent="-381000" lvl="3" marL="1828800" algn="l">
              <a:spcBef>
                <a:spcPts val="480"/>
              </a:spcBef>
              <a:spcAft>
                <a:spcPts val="0"/>
              </a:spcAft>
              <a:buClr>
                <a:schemeClr val="dk1"/>
              </a:buClr>
              <a:buSzPts val="2400"/>
              <a:buChar char="–"/>
              <a:defRPr sz="2400">
                <a:latin typeface="Calibri"/>
                <a:ea typeface="Calibri"/>
                <a:cs typeface="Calibri"/>
                <a:sym typeface="Calibri"/>
              </a:defRPr>
            </a:lvl4pPr>
            <a:lvl5pPr indent="-381000" lvl="4" marL="2286000" algn="l">
              <a:spcBef>
                <a:spcPts val="480"/>
              </a:spcBef>
              <a:spcAft>
                <a:spcPts val="0"/>
              </a:spcAft>
              <a:buClr>
                <a:schemeClr val="dk1"/>
              </a:buClr>
              <a:buSzPts val="2400"/>
              <a:buChar char="»"/>
              <a:defRPr sz="2400">
                <a:latin typeface="Calibri"/>
                <a:ea typeface="Calibri"/>
                <a:cs typeface="Calibri"/>
                <a:sym typeface="Calibri"/>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 name="Google Shape;26;p14"/>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4"/>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4"/>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Only" showMasterSp="0">
  <p:cSld name="Background Only">
    <p:spTree>
      <p:nvGrpSpPr>
        <p:cNvPr id="29" name="Shape 29"/>
        <p:cNvGrpSpPr/>
        <p:nvPr/>
      </p:nvGrpSpPr>
      <p:grpSpPr>
        <a:xfrm>
          <a:off x="0" y="0"/>
          <a:ext cx="0" cy="0"/>
          <a:chOff x="0" y="0"/>
          <a:chExt cx="0" cy="0"/>
        </a:xfrm>
      </p:grpSpPr>
      <p:pic>
        <p:nvPicPr>
          <p:cNvPr id="30" name="Google Shape;30;p15"/>
          <p:cNvPicPr preferRelativeResize="0"/>
          <p:nvPr/>
        </p:nvPicPr>
        <p:blipFill rotWithShape="1">
          <a:blip r:embed="rId2">
            <a:alphaModFix/>
          </a:blip>
          <a:srcRect b="0" l="0" r="0" t="0"/>
          <a:stretch/>
        </p:blipFill>
        <p:spPr>
          <a:xfrm>
            <a:off x="43543" y="0"/>
            <a:ext cx="9100457" cy="6879771"/>
          </a:xfrm>
          <a:prstGeom prst="rect">
            <a:avLst/>
          </a:prstGeom>
          <a:noFill/>
          <a:ln>
            <a:noFill/>
          </a:ln>
        </p:spPr>
      </p:pic>
      <p:sp>
        <p:nvSpPr>
          <p:cNvPr id="31" name="Google Shape;31;p15"/>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5"/>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spTree>
      <p:nvGrpSpPr>
        <p:cNvPr id="34" name="Shape 34"/>
        <p:cNvGrpSpPr/>
        <p:nvPr/>
      </p:nvGrpSpPr>
      <p:grpSpPr>
        <a:xfrm>
          <a:off x="0" y="0"/>
          <a:ext cx="0" cy="0"/>
          <a:chOff x="0" y="0"/>
          <a:chExt cx="0" cy="0"/>
        </a:xfrm>
      </p:grpSpPr>
      <p:pic>
        <p:nvPicPr>
          <p:cNvPr id="35" name="Google Shape;35;p16"/>
          <p:cNvPicPr preferRelativeResize="0"/>
          <p:nvPr/>
        </p:nvPicPr>
        <p:blipFill rotWithShape="1">
          <a:blip r:embed="rId2">
            <a:alphaModFix/>
          </a:blip>
          <a:srcRect b="0" l="0" r="0" t="0"/>
          <a:stretch/>
        </p:blipFill>
        <p:spPr>
          <a:xfrm>
            <a:off x="43543" y="0"/>
            <a:ext cx="9100457" cy="6879771"/>
          </a:xfrm>
          <a:prstGeom prst="rect">
            <a:avLst/>
          </a:prstGeom>
          <a:noFill/>
          <a:ln>
            <a:noFill/>
          </a:ln>
        </p:spPr>
      </p:pic>
      <p:pic>
        <p:nvPicPr>
          <p:cNvPr id="36" name="Google Shape;36;p16"/>
          <p:cNvPicPr preferRelativeResize="0"/>
          <p:nvPr/>
        </p:nvPicPr>
        <p:blipFill rotWithShape="1">
          <a:blip r:embed="rId3">
            <a:alphaModFix/>
          </a:blip>
          <a:srcRect b="0" l="0" r="0" t="0"/>
          <a:stretch/>
        </p:blipFill>
        <p:spPr>
          <a:xfrm rot="5400000">
            <a:off x="3161049" y="-3176815"/>
            <a:ext cx="2819400" cy="9173031"/>
          </a:xfrm>
          <a:prstGeom prst="rect">
            <a:avLst/>
          </a:prstGeom>
          <a:noFill/>
          <a:ln>
            <a:noFill/>
          </a:ln>
        </p:spPr>
      </p:pic>
      <p:sp>
        <p:nvSpPr>
          <p:cNvPr id="37" name="Google Shape;37;p16"/>
          <p:cNvSpPr txBox="1"/>
          <p:nvPr>
            <p:ph type="title"/>
          </p:nvPr>
        </p:nvSpPr>
        <p:spPr>
          <a:xfrm>
            <a:off x="4572000" y="3048000"/>
            <a:ext cx="4343400" cy="136207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03300"/>
              </a:buClr>
              <a:buSzPts val="4000"/>
              <a:buFont typeface="Calibri"/>
              <a:buNone/>
              <a:defRPr b="1" sz="4000" cap="small">
                <a:solidFill>
                  <a:srgbClr val="0033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6"/>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6"/>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6"/>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16"/>
          <p:cNvSpPr/>
          <p:nvPr>
            <p:ph idx="2" type="pic"/>
          </p:nvPr>
        </p:nvSpPr>
        <p:spPr>
          <a:xfrm>
            <a:off x="6781800" y="5334000"/>
            <a:ext cx="2133600" cy="990600"/>
          </a:xfrm>
          <a:prstGeom prst="rect">
            <a:avLst/>
          </a:prstGeom>
          <a:noFill/>
          <a:ln>
            <a:noFill/>
          </a:ln>
        </p:spPr>
      </p:sp>
    </p:spTree>
  </p:cSld>
  <p:clrMapOvr>
    <a:masterClrMapping/>
  </p:clrMapOvr>
  <p:transition spd="slow">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
                                        </p:tgtEl>
                                        <p:attrNameLst>
                                          <p:attrName>style.visibility</p:attrName>
                                        </p:attrNameLst>
                                      </p:cBhvr>
                                      <p:to>
                                        <p:strVal val="visible"/>
                                      </p:to>
                                    </p:set>
                                    <p:animEffect filter="fade" transition="in">
                                      <p:cBhvr>
                                        <p:cTn dur="500"/>
                                        <p:tgtEl>
                                          <p:spTgt spid="3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1"/>
                                        </p:tgtEl>
                                        <p:attrNameLst>
                                          <p:attrName>style.visibility</p:attrName>
                                        </p:attrNameLst>
                                      </p:cBhvr>
                                      <p:to>
                                        <p:strVal val="visible"/>
                                      </p:to>
                                    </p:set>
                                    <p:animEffect filter="fade" transition="in">
                                      <p:cBhvr>
                                        <p:cTn dur="500"/>
                                        <p:tgtEl>
                                          <p:spTgt spid="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17"/>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7"/>
          <p:cNvSpPr txBox="1"/>
          <p:nvPr>
            <p:ph idx="1" type="body"/>
          </p:nvPr>
        </p:nvSpPr>
        <p:spPr>
          <a:xfrm>
            <a:off x="6858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5" name="Google Shape;45;p17"/>
          <p:cNvSpPr txBox="1"/>
          <p:nvPr>
            <p:ph idx="2" type="body"/>
          </p:nvPr>
        </p:nvSpPr>
        <p:spPr>
          <a:xfrm>
            <a:off x="48768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17"/>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18"/>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8"/>
          <p:cNvSpPr txBox="1"/>
          <p:nvPr>
            <p:ph idx="1" type="body"/>
          </p:nvPr>
        </p:nvSpPr>
        <p:spPr>
          <a:xfrm>
            <a:off x="6858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2" name="Google Shape;52;p18"/>
          <p:cNvSpPr txBox="1"/>
          <p:nvPr>
            <p:ph idx="2" type="body"/>
          </p:nvPr>
        </p:nvSpPr>
        <p:spPr>
          <a:xfrm>
            <a:off x="6858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3" name="Google Shape;53;p18"/>
          <p:cNvSpPr txBox="1"/>
          <p:nvPr>
            <p:ph idx="3" type="body"/>
          </p:nvPr>
        </p:nvSpPr>
        <p:spPr>
          <a:xfrm>
            <a:off x="48736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 name="Google Shape;54;p18"/>
          <p:cNvSpPr txBox="1"/>
          <p:nvPr>
            <p:ph idx="4" type="body"/>
          </p:nvPr>
        </p:nvSpPr>
        <p:spPr>
          <a:xfrm>
            <a:off x="48736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5" name="Google Shape;55;p18"/>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8"/>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9"/>
          <p:cNvSpPr txBox="1"/>
          <p:nvPr>
            <p:ph type="title"/>
          </p:nvPr>
        </p:nvSpPr>
        <p:spPr>
          <a:xfrm>
            <a:off x="6858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9"/>
          <p:cNvSpPr txBox="1"/>
          <p:nvPr>
            <p:ph idx="1" type="body"/>
          </p:nvPr>
        </p:nvSpPr>
        <p:spPr>
          <a:xfrm>
            <a:off x="38036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9"/>
          <p:cNvSpPr txBox="1"/>
          <p:nvPr>
            <p:ph idx="2" type="body"/>
          </p:nvPr>
        </p:nvSpPr>
        <p:spPr>
          <a:xfrm>
            <a:off x="6858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9"/>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9"/>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0"/>
          <p:cNvSpPr/>
          <p:nvPr>
            <p:ph idx="2" type="pic"/>
          </p:nvPr>
        </p:nvSpPr>
        <p:spPr>
          <a:xfrm>
            <a:off x="1792288" y="612775"/>
            <a:ext cx="5486400" cy="4114800"/>
          </a:xfrm>
          <a:prstGeom prst="rect">
            <a:avLst/>
          </a:prstGeom>
          <a:noFill/>
          <a:ln>
            <a:noFill/>
          </a:ln>
        </p:spPr>
      </p:sp>
      <p:sp>
        <p:nvSpPr>
          <p:cNvPr id="68" name="Google Shape;68;p2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0"/>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1"/>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1"/>
          <p:cNvSpPr txBox="1"/>
          <p:nvPr>
            <p:ph idx="1" type="body"/>
          </p:nvPr>
        </p:nvSpPr>
        <p:spPr>
          <a:xfrm rot="5400000">
            <a:off x="2537618" y="-175418"/>
            <a:ext cx="4525963" cy="8077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1"/>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1"/>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2"/>
          <p:cNvSpPr txBox="1"/>
          <p:nvPr>
            <p:ph type="title"/>
          </p:nvPr>
        </p:nvSpPr>
        <p:spPr>
          <a:xfrm rot="5400000">
            <a:off x="4884737" y="2171700"/>
            <a:ext cx="5851525"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2"/>
          <p:cNvSpPr txBox="1"/>
          <p:nvPr>
            <p:ph idx="1" type="body"/>
          </p:nvPr>
        </p:nvSpPr>
        <p:spPr>
          <a:xfrm rot="5400000">
            <a:off x="769937" y="266700"/>
            <a:ext cx="5851525" cy="5867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2"/>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2"/>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23"/>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3"/>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3"/>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3"/>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 name="Shape 89"/>
        <p:cNvGrpSpPr/>
        <p:nvPr/>
      </p:nvGrpSpPr>
      <p:grpSpPr>
        <a:xfrm>
          <a:off x="0" y="0"/>
          <a:ext cx="0" cy="0"/>
          <a:chOff x="0" y="0"/>
          <a:chExt cx="0" cy="0"/>
        </a:xfrm>
      </p:grpSpPr>
      <p:sp>
        <p:nvSpPr>
          <p:cNvPr id="90" name="Google Shape;90;p24"/>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4"/>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4"/>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5.jp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theme" Target="../theme/theme1.xml"/><Relationship Id="rId14" Type="http://schemas.openxmlformats.org/officeDocument/2006/relationships/slideLayout" Target="../slideLayouts/slideLayout1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12"/>
          <p:cNvPicPr preferRelativeResize="0"/>
          <p:nvPr/>
        </p:nvPicPr>
        <p:blipFill rotWithShape="1">
          <a:blip r:embed="rId1">
            <a:alphaModFix/>
          </a:blip>
          <a:srcRect b="0" l="0" r="0" t="0"/>
          <a:stretch/>
        </p:blipFill>
        <p:spPr>
          <a:xfrm>
            <a:off x="43543" y="0"/>
            <a:ext cx="9100457" cy="6879771"/>
          </a:xfrm>
          <a:prstGeom prst="rect">
            <a:avLst/>
          </a:prstGeom>
          <a:noFill/>
          <a:ln>
            <a:noFill/>
          </a:ln>
        </p:spPr>
      </p:pic>
      <p:sp>
        <p:nvSpPr>
          <p:cNvPr id="11" name="Google Shape;11;p12"/>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2"/>
          <p:cNvSpPr txBox="1"/>
          <p:nvPr>
            <p:ph idx="1" type="body"/>
          </p:nvPr>
        </p:nvSpPr>
        <p:spPr>
          <a:xfrm>
            <a:off x="762000" y="1600200"/>
            <a:ext cx="8077200" cy="4525963"/>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2"/>
          <p:cNvSpPr txBox="1"/>
          <p:nvPr>
            <p:ph idx="10" type="dt"/>
          </p:nvPr>
        </p:nvSpPr>
        <p:spPr>
          <a:xfrm>
            <a:off x="7620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1" type="ftr"/>
          </p:nvPr>
        </p:nvSpPr>
        <p:spPr>
          <a:xfrm>
            <a:off x="33528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2"/>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6" name="Google Shape;16;p12"/>
          <p:cNvPicPr preferRelativeResize="0"/>
          <p:nvPr/>
        </p:nvPicPr>
        <p:blipFill rotWithShape="1">
          <a:blip r:embed="rId2">
            <a:alphaModFix/>
          </a:blip>
          <a:srcRect b="0" l="0" r="0" t="0"/>
          <a:stretch/>
        </p:blipFill>
        <p:spPr>
          <a:xfrm>
            <a:off x="-152400" y="-109183"/>
            <a:ext cx="818707" cy="708318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spd="slow">
    <p:wipe dir="d"/>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
          <p:cNvSpPr txBox="1"/>
          <p:nvPr>
            <p:ph type="ctrTitle"/>
          </p:nvPr>
        </p:nvSpPr>
        <p:spPr>
          <a:xfrm>
            <a:off x="2590800" y="2286000"/>
            <a:ext cx="6180224" cy="1470025"/>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rgbClr val="003300"/>
              </a:buClr>
              <a:buSzPts val="4400"/>
              <a:buFont typeface="Calibri"/>
              <a:buNone/>
            </a:pPr>
            <a:r>
              <a:rPr lang="en-US"/>
              <a:t>Business Communications</a:t>
            </a:r>
            <a:endParaRPr/>
          </a:p>
        </p:txBody>
      </p:sp>
      <p:sp>
        <p:nvSpPr>
          <p:cNvPr id="99" name="Google Shape;99;p1"/>
          <p:cNvSpPr txBox="1"/>
          <p:nvPr>
            <p:ph idx="1" type="subTitle"/>
          </p:nvPr>
        </p:nvSpPr>
        <p:spPr>
          <a:xfrm>
            <a:off x="3962400" y="4038600"/>
            <a:ext cx="4772528" cy="9906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dk1"/>
              </a:buClr>
              <a:buSzPts val="2400"/>
              <a:buNone/>
            </a:pPr>
            <a:r>
              <a:rPr lang="en-US" sz="2400">
                <a:latin typeface="Calibri"/>
                <a:ea typeface="Calibri"/>
                <a:cs typeface="Calibri"/>
                <a:sym typeface="Calibri"/>
              </a:rPr>
              <a:t>Chapter 3</a:t>
            </a:r>
            <a:endParaRPr/>
          </a:p>
          <a:p>
            <a:pPr indent="0" lvl="0" marL="0" rtl="0" algn="r">
              <a:spcBef>
                <a:spcPts val="480"/>
              </a:spcBef>
              <a:spcAft>
                <a:spcPts val="0"/>
              </a:spcAft>
              <a:buClr>
                <a:schemeClr val="dk1"/>
              </a:buClr>
              <a:buSzPts val="2400"/>
              <a:buNone/>
            </a:pPr>
            <a:r>
              <a:rPr lang="en-US" sz="2400">
                <a:latin typeface="Calibri"/>
                <a:ea typeface="Calibri"/>
                <a:cs typeface="Calibri"/>
                <a:sym typeface="Calibri"/>
              </a:rPr>
              <a:t>Writing and Revising</a:t>
            </a:r>
            <a:endParaRPr sz="2400">
              <a:latin typeface="Calibri"/>
              <a:ea typeface="Calibri"/>
              <a:cs typeface="Calibri"/>
              <a:sym typeface="Calibri"/>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Effective Sentences</a:t>
            </a:r>
            <a:endParaRPr/>
          </a:p>
        </p:txBody>
      </p:sp>
      <p:sp>
        <p:nvSpPr>
          <p:cNvPr id="106" name="Google Shape;106;p2"/>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Every sentence in your message must be a complete thought, without running on endlessly and without resorting to outdated expressions</a:t>
            </a:r>
            <a:endParaRPr/>
          </a:p>
          <a:p>
            <a:pPr indent="-342900" lvl="0" marL="342900" rtl="0" algn="l">
              <a:spcBef>
                <a:spcPts val="640"/>
              </a:spcBef>
              <a:spcAft>
                <a:spcPts val="0"/>
              </a:spcAft>
              <a:buClr>
                <a:schemeClr val="dk1"/>
              </a:buClr>
              <a:buSzPts val="3200"/>
              <a:buChar char="•"/>
            </a:pPr>
            <a:r>
              <a:rPr lang="en-US"/>
              <a:t>The longer the sentence, the less likely the reader will understand it</a:t>
            </a:r>
            <a:endParaRPr/>
          </a:p>
        </p:txBody>
      </p:sp>
    </p:spTree>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Avoid Wordy Phrases</a:t>
            </a:r>
            <a:endParaRPr/>
          </a:p>
        </p:txBody>
      </p:sp>
      <p:sp>
        <p:nvSpPr>
          <p:cNvPr id="113" name="Google Shape;113;p3"/>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 message should be long because there is a lot of information to share, not because expressions are longer than they need to be</a:t>
            </a:r>
            <a:endParaRPr/>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nvSpPr>
        <p:spPr>
          <a:xfrm>
            <a:off x="1295400" y="2363450"/>
            <a:ext cx="6781800" cy="380875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b="0" i="0" lang="en-US" sz="3200" u="none" cap="none" strike="noStrike">
                <a:solidFill>
                  <a:srgbClr val="538CD5"/>
                </a:solidFill>
                <a:latin typeface="Calibri"/>
                <a:ea typeface="Calibri"/>
                <a:cs typeface="Calibri"/>
                <a:sym typeface="Calibri"/>
              </a:rPr>
              <a:t>Wordy</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DCI approached the merger </a:t>
            </a:r>
            <a:r>
              <a:rPr i="1" lang="en-US" sz="3200">
                <a:solidFill>
                  <a:schemeClr val="dk1"/>
                </a:solidFill>
                <a:latin typeface="Calibri"/>
                <a:ea typeface="Calibri"/>
                <a:cs typeface="Calibri"/>
                <a:sym typeface="Calibri"/>
              </a:rPr>
              <a:t>in a careful manner</a:t>
            </a:r>
            <a:r>
              <a:rPr lang="en-US" sz="32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lang="en-US" sz="3200">
                <a:solidFill>
                  <a:srgbClr val="538CD5"/>
                </a:solidFill>
                <a:latin typeface="Calibri"/>
                <a:ea typeface="Calibri"/>
                <a:cs typeface="Calibri"/>
                <a:sym typeface="Calibri"/>
              </a:rPr>
              <a:t>Concise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DCI approached the merger </a:t>
            </a:r>
            <a:r>
              <a:rPr i="1" lang="en-US" sz="3200">
                <a:solidFill>
                  <a:schemeClr val="dk1"/>
                </a:solidFill>
                <a:latin typeface="Calibri"/>
                <a:ea typeface="Calibri"/>
                <a:cs typeface="Calibri"/>
                <a:sym typeface="Calibri"/>
              </a:rPr>
              <a:t>carefully</a:t>
            </a:r>
            <a:r>
              <a:rPr lang="en-US" sz="3200">
                <a:solidFill>
                  <a:schemeClr val="dk1"/>
                </a:solidFill>
                <a:latin typeface="Calibri"/>
                <a:ea typeface="Calibri"/>
                <a:cs typeface="Calibri"/>
                <a:sym typeface="Calibri"/>
              </a:rPr>
              <a:t>.</a:t>
            </a:r>
            <a:endParaRPr sz="3200">
              <a:solidFill>
                <a:schemeClr val="dk1"/>
              </a:solidFill>
              <a:latin typeface="Calibri"/>
              <a:ea typeface="Calibri"/>
              <a:cs typeface="Calibri"/>
              <a:sym typeface="Calibri"/>
            </a:endParaRPr>
          </a:p>
        </p:txBody>
      </p:sp>
      <p:pic>
        <p:nvPicPr>
          <p:cNvPr id="120" name="Google Shape;120;p4"/>
          <p:cNvPicPr preferRelativeResize="0"/>
          <p:nvPr/>
        </p:nvPicPr>
        <p:blipFill rotWithShape="1">
          <a:blip r:embed="rId3">
            <a:alphaModFix/>
          </a:blip>
          <a:srcRect b="0" l="0" r="0" t="0"/>
          <a:stretch/>
        </p:blipFill>
        <p:spPr>
          <a:xfrm>
            <a:off x="4191000" y="0"/>
            <a:ext cx="7765662" cy="16476125"/>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nvSpPr>
        <p:spPr>
          <a:xfrm>
            <a:off x="3276600" y="2087940"/>
            <a:ext cx="5206554" cy="38556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3200">
                <a:solidFill>
                  <a:srgbClr val="538CD5"/>
                </a:solidFill>
                <a:latin typeface="Calibri"/>
                <a:ea typeface="Calibri"/>
                <a:cs typeface="Calibri"/>
                <a:sym typeface="Calibri"/>
              </a:rPr>
              <a:t>Wordy</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We have taken this action </a:t>
            </a:r>
            <a:r>
              <a:rPr i="1" lang="en-US" sz="3200">
                <a:solidFill>
                  <a:schemeClr val="dk1"/>
                </a:solidFill>
                <a:latin typeface="Calibri"/>
                <a:ea typeface="Calibri"/>
                <a:cs typeface="Calibri"/>
                <a:sym typeface="Calibri"/>
              </a:rPr>
              <a:t>in very few cases</a:t>
            </a:r>
            <a:r>
              <a:rPr lang="en-US" sz="32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lang="en-US" sz="3200">
                <a:solidFill>
                  <a:srgbClr val="538CD5"/>
                </a:solidFill>
                <a:latin typeface="Calibri"/>
                <a:ea typeface="Calibri"/>
                <a:cs typeface="Calibri"/>
                <a:sym typeface="Calibri"/>
              </a:rPr>
              <a:t>Concise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We have </a:t>
            </a:r>
            <a:r>
              <a:rPr i="1" lang="en-US" sz="3200">
                <a:solidFill>
                  <a:schemeClr val="dk1"/>
                </a:solidFill>
                <a:latin typeface="Calibri"/>
                <a:ea typeface="Calibri"/>
                <a:cs typeface="Calibri"/>
                <a:sym typeface="Calibri"/>
              </a:rPr>
              <a:t>seldom</a:t>
            </a:r>
            <a:r>
              <a:rPr lang="en-US" sz="3200">
                <a:solidFill>
                  <a:schemeClr val="dk1"/>
                </a:solidFill>
                <a:latin typeface="Calibri"/>
                <a:ea typeface="Calibri"/>
                <a:cs typeface="Calibri"/>
                <a:sym typeface="Calibri"/>
              </a:rPr>
              <a:t> taken this action.</a:t>
            </a:r>
            <a:endParaRPr sz="3200">
              <a:solidFill>
                <a:schemeClr val="dk1"/>
              </a:solidFill>
              <a:latin typeface="Calibri"/>
              <a:ea typeface="Calibri"/>
              <a:cs typeface="Calibri"/>
              <a:sym typeface="Calibri"/>
            </a:endParaRPr>
          </a:p>
        </p:txBody>
      </p:sp>
      <p:pic>
        <p:nvPicPr>
          <p:cNvPr id="127" name="Google Shape;127;p5"/>
          <p:cNvPicPr preferRelativeResize="0"/>
          <p:nvPr/>
        </p:nvPicPr>
        <p:blipFill rotWithShape="1">
          <a:blip r:embed="rId3">
            <a:alphaModFix/>
          </a:blip>
          <a:srcRect b="0" l="0" r="0" t="0"/>
          <a:stretch/>
        </p:blipFill>
        <p:spPr>
          <a:xfrm>
            <a:off x="-4953000" y="0"/>
            <a:ext cx="7765662" cy="16476125"/>
          </a:xfrm>
          <a:prstGeom prst="rect">
            <a:avLst/>
          </a:prstGeom>
          <a:noFill/>
          <a:ln>
            <a:noFill/>
          </a:ln>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6"/>
          <p:cNvSpPr txBox="1"/>
          <p:nvPr/>
        </p:nvSpPr>
        <p:spPr>
          <a:xfrm>
            <a:off x="3276600" y="692696"/>
            <a:ext cx="5257800" cy="5400600"/>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None/>
            </a:pPr>
            <a:r>
              <a:rPr lang="en-US" sz="3200">
                <a:solidFill>
                  <a:srgbClr val="538CD5"/>
                </a:solidFill>
                <a:latin typeface="Calibri"/>
                <a:ea typeface="Calibri"/>
                <a:cs typeface="Calibri"/>
                <a:sym typeface="Calibri"/>
              </a:rPr>
              <a:t>Wordy</a:t>
            </a:r>
            <a:endParaRPr/>
          </a:p>
          <a:p>
            <a:pPr indent="0" lvl="0" marL="0" marR="0" rtl="0" algn="l">
              <a:spcBef>
                <a:spcPts val="0"/>
              </a:spcBef>
              <a:spcAft>
                <a:spcPts val="0"/>
              </a:spcAft>
              <a:buNone/>
            </a:pPr>
            <a:r>
              <a:rPr i="1" lang="en-US" sz="3200">
                <a:solidFill>
                  <a:schemeClr val="dk1"/>
                </a:solidFill>
                <a:latin typeface="Calibri"/>
                <a:ea typeface="Calibri"/>
                <a:cs typeface="Calibri"/>
                <a:sym typeface="Calibri"/>
              </a:rPr>
              <a:t>I am writing this letter because </a:t>
            </a:r>
            <a:r>
              <a:rPr lang="en-US" sz="3200">
                <a:solidFill>
                  <a:schemeClr val="dk1"/>
                </a:solidFill>
                <a:latin typeface="Calibri"/>
                <a:ea typeface="Calibri"/>
                <a:cs typeface="Calibri"/>
                <a:sym typeface="Calibri"/>
              </a:rPr>
              <a:t>Dr. Rahib Peshwar suggested that your organization was hiring trainees.</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lang="en-US" sz="3200">
                <a:solidFill>
                  <a:srgbClr val="538CD5"/>
                </a:solidFill>
                <a:latin typeface="Calibri"/>
                <a:ea typeface="Calibri"/>
                <a:cs typeface="Calibri"/>
                <a:sym typeface="Calibri"/>
              </a:rPr>
              <a:t>Concise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Dr. Rahib Peshwar suggested that your company was hiring trainees.</a:t>
            </a:r>
            <a:endParaRPr sz="3200">
              <a:solidFill>
                <a:schemeClr val="dk1"/>
              </a:solidFill>
              <a:latin typeface="Calibri"/>
              <a:ea typeface="Calibri"/>
              <a:cs typeface="Calibri"/>
              <a:sym typeface="Calibri"/>
            </a:endParaRPr>
          </a:p>
        </p:txBody>
      </p:sp>
      <p:pic>
        <p:nvPicPr>
          <p:cNvPr id="134" name="Google Shape;134;p6"/>
          <p:cNvPicPr preferRelativeResize="0"/>
          <p:nvPr/>
        </p:nvPicPr>
        <p:blipFill rotWithShape="1">
          <a:blip r:embed="rId3">
            <a:alphaModFix/>
          </a:blip>
          <a:srcRect b="0" l="0" r="0" t="0"/>
          <a:stretch/>
        </p:blipFill>
        <p:spPr>
          <a:xfrm>
            <a:off x="-4963332" y="-6858000"/>
            <a:ext cx="7765662" cy="16476125"/>
          </a:xfrm>
          <a:prstGeom prst="rect">
            <a:avLst/>
          </a:prstGeom>
          <a:noFill/>
          <a:ln>
            <a:noFill/>
          </a:ln>
        </p:spPr>
      </p:pic>
      <p:pic>
        <p:nvPicPr>
          <p:cNvPr id="135" name="Google Shape;135;p6"/>
          <p:cNvPicPr preferRelativeResize="0"/>
          <p:nvPr/>
        </p:nvPicPr>
        <p:blipFill rotWithShape="1">
          <a:blip r:embed="rId4">
            <a:alphaModFix/>
          </a:blip>
          <a:srcRect b="0" l="0" r="0" t="0"/>
          <a:stretch/>
        </p:blipFill>
        <p:spPr>
          <a:xfrm flipH="1" rot="-846669">
            <a:off x="-316180" y="3775286"/>
            <a:ext cx="2895600" cy="3390489"/>
          </a:xfrm>
          <a:prstGeom prst="rect">
            <a:avLst/>
          </a:prstGeom>
          <a:noFill/>
          <a:ln>
            <a:noFill/>
          </a:ln>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nvSpPr>
        <p:spPr>
          <a:xfrm>
            <a:off x="1295400" y="1844824"/>
            <a:ext cx="6781800" cy="4327376"/>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3200">
                <a:solidFill>
                  <a:srgbClr val="538CD5"/>
                </a:solidFill>
                <a:latin typeface="Calibri"/>
                <a:ea typeface="Calibri"/>
                <a:cs typeface="Calibri"/>
                <a:sym typeface="Calibri"/>
              </a:rPr>
              <a:t>Wordy</a:t>
            </a:r>
            <a:endParaRPr/>
          </a:p>
          <a:p>
            <a:pPr indent="0" lvl="0" marL="0" marR="0" rtl="0" algn="l">
              <a:spcBef>
                <a:spcPts val="0"/>
              </a:spcBef>
              <a:spcAft>
                <a:spcPts val="0"/>
              </a:spcAft>
              <a:buNone/>
            </a:pPr>
            <a:r>
              <a:rPr i="1" lang="en-US" sz="3200">
                <a:solidFill>
                  <a:schemeClr val="dk1"/>
                </a:solidFill>
                <a:latin typeface="Calibri"/>
                <a:ea typeface="Calibri"/>
                <a:cs typeface="Calibri"/>
                <a:sym typeface="Calibri"/>
              </a:rPr>
              <a:t>I am sending you this announcement to let you all know that </a:t>
            </a:r>
            <a:r>
              <a:rPr lang="en-US" sz="3200">
                <a:solidFill>
                  <a:schemeClr val="dk1"/>
                </a:solidFill>
                <a:latin typeface="Calibri"/>
                <a:ea typeface="Calibri"/>
                <a:cs typeface="Calibri"/>
                <a:sym typeface="Calibri"/>
              </a:rPr>
              <a:t>the office will be closed Monday.</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lang="en-US" sz="3200">
                <a:solidFill>
                  <a:srgbClr val="538CD5"/>
                </a:solidFill>
                <a:latin typeface="Calibri"/>
                <a:ea typeface="Calibri"/>
                <a:cs typeface="Calibri"/>
                <a:sym typeface="Calibri"/>
              </a:rPr>
              <a:t>Concise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The office will be closed Monday.</a:t>
            </a:r>
            <a:endParaRPr sz="3200">
              <a:solidFill>
                <a:schemeClr val="dk1"/>
              </a:solidFill>
              <a:latin typeface="Calibri"/>
              <a:ea typeface="Calibri"/>
              <a:cs typeface="Calibri"/>
              <a:sym typeface="Calibri"/>
            </a:endParaRPr>
          </a:p>
        </p:txBody>
      </p:sp>
      <p:pic>
        <p:nvPicPr>
          <p:cNvPr id="142" name="Google Shape;142;p7"/>
          <p:cNvPicPr preferRelativeResize="0"/>
          <p:nvPr/>
        </p:nvPicPr>
        <p:blipFill rotWithShape="1">
          <a:blip r:embed="rId3">
            <a:alphaModFix/>
          </a:blip>
          <a:srcRect b="0" l="0" r="0" t="0"/>
          <a:stretch/>
        </p:blipFill>
        <p:spPr>
          <a:xfrm>
            <a:off x="4191000" y="0"/>
            <a:ext cx="7765662" cy="16476125"/>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8"/>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Avoid Outdated Expressions</a:t>
            </a:r>
            <a:endParaRPr/>
          </a:p>
        </p:txBody>
      </p:sp>
      <p:graphicFrame>
        <p:nvGraphicFramePr>
          <p:cNvPr id="149" name="Google Shape;149;p8"/>
          <p:cNvGraphicFramePr/>
          <p:nvPr/>
        </p:nvGraphicFramePr>
        <p:xfrm>
          <a:off x="952500" y="1647700"/>
          <a:ext cx="3000000" cy="3000000"/>
        </p:xfrm>
        <a:graphic>
          <a:graphicData uri="http://schemas.openxmlformats.org/drawingml/2006/table">
            <a:tbl>
              <a:tblPr>
                <a:noFill/>
                <a:tableStyleId>{0CD167CE-D071-4DA4-8D6B-83C2EE92B1E2}</a:tableStyleId>
              </a:tblPr>
              <a:tblGrid>
                <a:gridCol w="3619500"/>
                <a:gridCol w="3619500"/>
              </a:tblGrid>
              <a:tr h="381000">
                <a:tc>
                  <a:txBody>
                    <a:bodyPr/>
                    <a:lstStyle/>
                    <a:p>
                      <a:pPr indent="0" lvl="0" marL="0" rtl="0" algn="l">
                        <a:spcBef>
                          <a:spcPts val="0"/>
                        </a:spcBef>
                        <a:spcAft>
                          <a:spcPts val="0"/>
                        </a:spcAft>
                        <a:buNone/>
                      </a:pPr>
                      <a:r>
                        <a:rPr b="1" lang="en-US" sz="2100"/>
                        <a:t>Outdated Expressions</a:t>
                      </a:r>
                      <a:endParaRPr b="1" sz="2100"/>
                    </a:p>
                  </a:txBody>
                  <a:tcPr marT="91425" marB="91425" marR="91425" marL="91425"/>
                </a:tc>
                <a:tc>
                  <a:txBody>
                    <a:bodyPr/>
                    <a:lstStyle/>
                    <a:p>
                      <a:pPr indent="0" lvl="0" marL="0" rtl="0" algn="l">
                        <a:spcBef>
                          <a:spcPts val="0"/>
                        </a:spcBef>
                        <a:spcAft>
                          <a:spcPts val="0"/>
                        </a:spcAft>
                        <a:buNone/>
                      </a:pPr>
                      <a:r>
                        <a:rPr b="1" lang="en-US" sz="2100"/>
                        <a:t>Modern Phrasing</a:t>
                      </a:r>
                      <a:endParaRPr b="1" sz="2100"/>
                    </a:p>
                  </a:txBody>
                  <a:tcPr marT="91425" marB="91425" marR="91425" marL="91425"/>
                </a:tc>
              </a:tr>
              <a:tr h="381000">
                <a:tc>
                  <a:txBody>
                    <a:bodyPr/>
                    <a:lstStyle/>
                    <a:p>
                      <a:pPr indent="0" lvl="0" marL="0" rtl="0" algn="l">
                        <a:spcBef>
                          <a:spcPts val="0"/>
                        </a:spcBef>
                        <a:spcAft>
                          <a:spcPts val="0"/>
                        </a:spcAft>
                        <a:buNone/>
                      </a:pPr>
                      <a:r>
                        <a:rPr lang="en-US" sz="2100"/>
                        <a:t>are in receipt of</a:t>
                      </a:r>
                      <a:endParaRPr sz="2100"/>
                    </a:p>
                  </a:txBody>
                  <a:tcPr marT="91425" marB="91425" marR="91425" marL="91425"/>
                </a:tc>
                <a:tc>
                  <a:txBody>
                    <a:bodyPr/>
                    <a:lstStyle/>
                    <a:p>
                      <a:pPr indent="0" lvl="0" marL="0" rtl="0" algn="l">
                        <a:spcBef>
                          <a:spcPts val="0"/>
                        </a:spcBef>
                        <a:spcAft>
                          <a:spcPts val="0"/>
                        </a:spcAft>
                        <a:buNone/>
                      </a:pPr>
                      <a:r>
                        <a:rPr lang="en-US" sz="2100"/>
                        <a:t>have received</a:t>
                      </a:r>
                      <a:endParaRPr sz="2100"/>
                    </a:p>
                  </a:txBody>
                  <a:tcPr marT="91425" marB="91425" marR="91425" marL="91425"/>
                </a:tc>
              </a:tr>
              <a:tr h="381000">
                <a:tc>
                  <a:txBody>
                    <a:bodyPr/>
                    <a:lstStyle/>
                    <a:p>
                      <a:pPr indent="0" lvl="0" marL="0" rtl="0" algn="l">
                        <a:spcBef>
                          <a:spcPts val="0"/>
                        </a:spcBef>
                        <a:spcAft>
                          <a:spcPts val="0"/>
                        </a:spcAft>
                        <a:buNone/>
                      </a:pPr>
                      <a:r>
                        <a:rPr lang="en-US" sz="2100"/>
                        <a:t>as per your request</a:t>
                      </a:r>
                      <a:endParaRPr sz="2100"/>
                    </a:p>
                  </a:txBody>
                  <a:tcPr marT="91425" marB="91425" marR="91425" marL="91425"/>
                </a:tc>
                <a:tc>
                  <a:txBody>
                    <a:bodyPr/>
                    <a:lstStyle/>
                    <a:p>
                      <a:pPr indent="0" lvl="0" marL="0" rtl="0" algn="l">
                        <a:spcBef>
                          <a:spcPts val="0"/>
                        </a:spcBef>
                        <a:spcAft>
                          <a:spcPts val="0"/>
                        </a:spcAft>
                        <a:buNone/>
                      </a:pPr>
                      <a:r>
                        <a:rPr lang="en-US" sz="2100"/>
                        <a:t>at your request</a:t>
                      </a:r>
                      <a:endParaRPr sz="2100"/>
                    </a:p>
                  </a:txBody>
                  <a:tcPr marT="91425" marB="91425" marR="91425" marL="91425"/>
                </a:tc>
              </a:tr>
              <a:tr h="381000">
                <a:tc>
                  <a:txBody>
                    <a:bodyPr/>
                    <a:lstStyle/>
                    <a:p>
                      <a:pPr indent="0" lvl="0" marL="0" rtl="0" algn="l">
                        <a:spcBef>
                          <a:spcPts val="0"/>
                        </a:spcBef>
                        <a:spcAft>
                          <a:spcPts val="0"/>
                        </a:spcAft>
                        <a:buNone/>
                      </a:pPr>
                      <a:r>
                        <a:rPr lang="en-US" sz="2100"/>
                        <a:t>attached hereto</a:t>
                      </a:r>
                      <a:endParaRPr sz="2100"/>
                    </a:p>
                  </a:txBody>
                  <a:tcPr marT="91425" marB="91425" marR="91425" marL="91425"/>
                </a:tc>
                <a:tc>
                  <a:txBody>
                    <a:bodyPr/>
                    <a:lstStyle/>
                    <a:p>
                      <a:pPr indent="0" lvl="0" marL="0" rtl="0" algn="l">
                        <a:spcBef>
                          <a:spcPts val="0"/>
                        </a:spcBef>
                        <a:spcAft>
                          <a:spcPts val="0"/>
                        </a:spcAft>
                        <a:buNone/>
                      </a:pPr>
                      <a:r>
                        <a:rPr lang="en-US" sz="2100"/>
                        <a:t>attached</a:t>
                      </a:r>
                      <a:endParaRPr sz="2100"/>
                    </a:p>
                  </a:txBody>
                  <a:tcPr marT="91425" marB="91425" marR="91425" marL="91425"/>
                </a:tc>
              </a:tr>
              <a:tr h="381000">
                <a:tc>
                  <a:txBody>
                    <a:bodyPr/>
                    <a:lstStyle/>
                    <a:p>
                      <a:pPr indent="0" lvl="0" marL="0" rtl="0" algn="l">
                        <a:spcBef>
                          <a:spcPts val="0"/>
                        </a:spcBef>
                        <a:spcAft>
                          <a:spcPts val="0"/>
                        </a:spcAft>
                        <a:buNone/>
                      </a:pPr>
                      <a:r>
                        <a:rPr lang="en-US" sz="2100"/>
                        <a:t>enclosed please find</a:t>
                      </a:r>
                      <a:endParaRPr sz="2100"/>
                    </a:p>
                  </a:txBody>
                  <a:tcPr marT="91425" marB="91425" marR="91425" marL="91425"/>
                </a:tc>
                <a:tc>
                  <a:txBody>
                    <a:bodyPr/>
                    <a:lstStyle/>
                    <a:p>
                      <a:pPr indent="0" lvl="0" marL="0" rtl="0" algn="l">
                        <a:spcBef>
                          <a:spcPts val="0"/>
                        </a:spcBef>
                        <a:spcAft>
                          <a:spcPts val="0"/>
                        </a:spcAft>
                        <a:buNone/>
                      </a:pPr>
                      <a:r>
                        <a:rPr lang="en-US" sz="2100"/>
                        <a:t>enclosed is/are</a:t>
                      </a:r>
                      <a:endParaRPr sz="2100"/>
                    </a:p>
                  </a:txBody>
                  <a:tcPr marT="91425" marB="91425" marR="91425" marL="91425"/>
                </a:tc>
              </a:tr>
              <a:tr h="381000">
                <a:tc>
                  <a:txBody>
                    <a:bodyPr/>
                    <a:lstStyle/>
                    <a:p>
                      <a:pPr indent="0" lvl="0" marL="0" rtl="0" algn="l">
                        <a:spcBef>
                          <a:spcPts val="0"/>
                        </a:spcBef>
                        <a:spcAft>
                          <a:spcPts val="0"/>
                        </a:spcAft>
                        <a:buNone/>
                      </a:pPr>
                      <a:r>
                        <a:rPr lang="en-US" sz="2100"/>
                        <a:t>pursuant to your request</a:t>
                      </a:r>
                      <a:endParaRPr sz="2100"/>
                    </a:p>
                  </a:txBody>
                  <a:tcPr marT="91425" marB="91425" marR="91425" marL="91425"/>
                </a:tc>
                <a:tc>
                  <a:txBody>
                    <a:bodyPr/>
                    <a:lstStyle/>
                    <a:p>
                      <a:pPr indent="0" lvl="0" marL="0" rtl="0" algn="l">
                        <a:spcBef>
                          <a:spcPts val="0"/>
                        </a:spcBef>
                        <a:spcAft>
                          <a:spcPts val="0"/>
                        </a:spcAft>
                        <a:buNone/>
                      </a:pPr>
                      <a:r>
                        <a:rPr lang="en-US" sz="2100"/>
                        <a:t>at your request</a:t>
                      </a:r>
                      <a:endParaRPr sz="2100"/>
                    </a:p>
                  </a:txBody>
                  <a:tcPr marT="91425" marB="91425" marR="91425" marL="91425"/>
                </a:tc>
              </a:tr>
              <a:tr h="381000">
                <a:tc>
                  <a:txBody>
                    <a:bodyPr/>
                    <a:lstStyle/>
                    <a:p>
                      <a:pPr indent="0" lvl="0" marL="0" rtl="0" algn="l">
                        <a:spcBef>
                          <a:spcPts val="0"/>
                        </a:spcBef>
                        <a:spcAft>
                          <a:spcPts val="0"/>
                        </a:spcAft>
                        <a:buNone/>
                      </a:pPr>
                      <a:r>
                        <a:rPr lang="en-US" sz="2100"/>
                        <a:t>thanking you in advance</a:t>
                      </a:r>
                      <a:endParaRPr sz="2100"/>
                    </a:p>
                  </a:txBody>
                  <a:tcPr marT="91425" marB="91425" marR="91425" marL="91425"/>
                </a:tc>
                <a:tc>
                  <a:txBody>
                    <a:bodyPr/>
                    <a:lstStyle/>
                    <a:p>
                      <a:pPr indent="0" lvl="0" marL="0" rtl="0" algn="l">
                        <a:spcBef>
                          <a:spcPts val="0"/>
                        </a:spcBef>
                        <a:spcAft>
                          <a:spcPts val="0"/>
                        </a:spcAft>
                        <a:buNone/>
                      </a:pPr>
                      <a:r>
                        <a:rPr lang="en-US" sz="2100"/>
                        <a:t>thank you</a:t>
                      </a:r>
                      <a:endParaRPr sz="2100"/>
                    </a:p>
                  </a:txBody>
                  <a:tcPr marT="91425" marB="91425" marR="91425" marL="91425"/>
                </a:tc>
              </a:tr>
              <a:tr h="381000">
                <a:tc>
                  <a:txBody>
                    <a:bodyPr/>
                    <a:lstStyle/>
                    <a:p>
                      <a:pPr indent="0" lvl="0" marL="0" rtl="0" algn="l">
                        <a:spcBef>
                          <a:spcPts val="0"/>
                        </a:spcBef>
                        <a:spcAft>
                          <a:spcPts val="0"/>
                        </a:spcAft>
                        <a:buNone/>
                      </a:pPr>
                      <a:r>
                        <a:rPr lang="en-US" sz="2100"/>
                        <a:t>I trust that</a:t>
                      </a:r>
                      <a:endParaRPr sz="2100"/>
                    </a:p>
                  </a:txBody>
                  <a:tcPr marT="91425" marB="91425" marR="91425" marL="91425"/>
                </a:tc>
                <a:tc>
                  <a:txBody>
                    <a:bodyPr/>
                    <a:lstStyle/>
                    <a:p>
                      <a:pPr indent="0" lvl="0" marL="0" rtl="0" algn="l">
                        <a:spcBef>
                          <a:spcPts val="0"/>
                        </a:spcBef>
                        <a:spcAft>
                          <a:spcPts val="0"/>
                        </a:spcAft>
                        <a:buNone/>
                      </a:pPr>
                      <a:r>
                        <a:rPr lang="en-US" sz="2100"/>
                        <a:t>I think, I believe</a:t>
                      </a:r>
                      <a:endParaRPr sz="2100"/>
                    </a:p>
                  </a:txBody>
                  <a:tcPr marT="91425" marB="91425" marR="91425" marL="91425"/>
                </a:tc>
              </a:tr>
              <a:tr h="381000">
                <a:tc>
                  <a:txBody>
                    <a:bodyPr/>
                    <a:lstStyle/>
                    <a:p>
                      <a:pPr indent="0" lvl="0" marL="0" rtl="0" algn="l">
                        <a:spcBef>
                          <a:spcPts val="0"/>
                        </a:spcBef>
                        <a:spcAft>
                          <a:spcPts val="0"/>
                        </a:spcAft>
                        <a:buNone/>
                      </a:pPr>
                      <a:r>
                        <a:rPr lang="en-US" sz="2100"/>
                        <a:t>under </a:t>
                      </a:r>
                      <a:r>
                        <a:rPr lang="en-US" sz="2100"/>
                        <a:t>separate</a:t>
                      </a:r>
                      <a:r>
                        <a:rPr lang="en-US" sz="2100"/>
                        <a:t> cover</a:t>
                      </a:r>
                      <a:endParaRPr sz="2100"/>
                    </a:p>
                  </a:txBody>
                  <a:tcPr marT="91425" marB="91425" marR="91425" marL="91425"/>
                </a:tc>
                <a:tc>
                  <a:txBody>
                    <a:bodyPr/>
                    <a:lstStyle/>
                    <a:p>
                      <a:pPr indent="0" lvl="0" marL="0" rtl="0" algn="l">
                        <a:spcBef>
                          <a:spcPts val="0"/>
                        </a:spcBef>
                        <a:spcAft>
                          <a:spcPts val="0"/>
                        </a:spcAft>
                        <a:buNone/>
                      </a:pPr>
                      <a:r>
                        <a:rPr lang="en-US" sz="2100"/>
                        <a:t>separately</a:t>
                      </a:r>
                      <a:endParaRPr sz="2100"/>
                    </a:p>
                  </a:txBody>
                  <a:tcPr marT="91425" marB="91425" marR="91425" marL="91425"/>
                </a:tc>
              </a:tr>
            </a:tbl>
          </a:graphicData>
        </a:graphic>
      </p:graphicFrame>
    </p:spTree>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9"/>
          <p:cNvPicPr preferRelativeResize="0"/>
          <p:nvPr/>
        </p:nvPicPr>
        <p:blipFill rotWithShape="1">
          <a:blip r:embed="rId3">
            <a:alphaModFix/>
          </a:blip>
          <a:srcRect b="0" l="0" r="0" t="0"/>
          <a:stretch/>
        </p:blipFill>
        <p:spPr>
          <a:xfrm>
            <a:off x="4191000" y="0"/>
            <a:ext cx="7765662" cy="16476125"/>
          </a:xfrm>
          <a:prstGeom prst="rect">
            <a:avLst/>
          </a:prstGeom>
          <a:noFill/>
          <a:ln>
            <a:noFill/>
          </a:ln>
        </p:spPr>
      </p:pic>
      <p:sp>
        <p:nvSpPr>
          <p:cNvPr id="156" name="Google Shape;156;p9"/>
          <p:cNvSpPr txBox="1"/>
          <p:nvPr/>
        </p:nvSpPr>
        <p:spPr>
          <a:xfrm>
            <a:off x="611560" y="2363450"/>
            <a:ext cx="8136904" cy="380875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3200">
                <a:solidFill>
                  <a:srgbClr val="538CD5"/>
                </a:solidFill>
                <a:latin typeface="Calibri"/>
                <a:ea typeface="Calibri"/>
                <a:cs typeface="Calibri"/>
                <a:sym typeface="Calibri"/>
              </a:rPr>
              <a:t>Outdated				Modern</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we are in receipt of		we have received</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as per your request		as you requested</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attached hereto			attached is</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enclosed please find		enclosed is/are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thanking you in advance	thank you</a:t>
            </a:r>
            <a:endParaRPr sz="3200">
              <a:solidFill>
                <a:schemeClr val="dk1"/>
              </a:solidFill>
              <a:latin typeface="Calibri"/>
              <a:ea typeface="Calibri"/>
              <a:cs typeface="Calibri"/>
              <a:sym typeface="Calibri"/>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10"/>
          <p:cNvPicPr preferRelativeResize="0"/>
          <p:nvPr/>
        </p:nvPicPr>
        <p:blipFill rotWithShape="1">
          <a:blip r:embed="rId3">
            <a:alphaModFix/>
          </a:blip>
          <a:srcRect b="0" l="0" r="0" t="0"/>
          <a:stretch/>
        </p:blipFill>
        <p:spPr>
          <a:xfrm>
            <a:off x="-4953000" y="0"/>
            <a:ext cx="7765662" cy="16476125"/>
          </a:xfrm>
          <a:prstGeom prst="rect">
            <a:avLst/>
          </a:prstGeom>
          <a:noFill/>
          <a:ln>
            <a:noFill/>
          </a:ln>
        </p:spPr>
      </p:pic>
      <p:sp>
        <p:nvSpPr>
          <p:cNvPr id="163" name="Google Shape;163;p10"/>
          <p:cNvSpPr txBox="1"/>
          <p:nvPr/>
        </p:nvSpPr>
        <p:spPr>
          <a:xfrm>
            <a:off x="1691680" y="2087940"/>
            <a:ext cx="7128792" cy="3855660"/>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Avoid word pairs where both words say the same thing:</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i="1" lang="en-US" sz="3200">
                <a:solidFill>
                  <a:schemeClr val="dk1"/>
                </a:solidFill>
                <a:latin typeface="Calibri"/>
                <a:ea typeface="Calibri"/>
                <a:cs typeface="Calibri"/>
                <a:sym typeface="Calibri"/>
              </a:rPr>
              <a:t>absolutely</a:t>
            </a:r>
            <a:r>
              <a:rPr lang="en-US" sz="3200">
                <a:solidFill>
                  <a:schemeClr val="dk1"/>
                </a:solidFill>
                <a:latin typeface="Calibri"/>
                <a:ea typeface="Calibri"/>
                <a:cs typeface="Calibri"/>
                <a:sym typeface="Calibri"/>
              </a:rPr>
              <a:t> essential		</a:t>
            </a:r>
            <a:r>
              <a:rPr i="1" lang="en-US" sz="3200">
                <a:solidFill>
                  <a:schemeClr val="dk1"/>
                </a:solidFill>
                <a:latin typeface="Calibri"/>
                <a:ea typeface="Calibri"/>
                <a:cs typeface="Calibri"/>
                <a:sym typeface="Calibri"/>
              </a:rPr>
              <a:t>final</a:t>
            </a:r>
            <a:r>
              <a:rPr lang="en-US" sz="3200">
                <a:solidFill>
                  <a:schemeClr val="dk1"/>
                </a:solidFill>
                <a:latin typeface="Calibri"/>
                <a:ea typeface="Calibri"/>
                <a:cs typeface="Calibri"/>
                <a:sym typeface="Calibri"/>
              </a:rPr>
              <a:t> outcome</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combined </a:t>
            </a:r>
            <a:r>
              <a:rPr i="1" lang="en-US" sz="3200">
                <a:solidFill>
                  <a:schemeClr val="dk1"/>
                </a:solidFill>
                <a:latin typeface="Calibri"/>
                <a:ea typeface="Calibri"/>
                <a:cs typeface="Calibri"/>
                <a:sym typeface="Calibri"/>
              </a:rPr>
              <a:t>together</a:t>
            </a:r>
            <a:r>
              <a:rPr lang="en-US" sz="3200">
                <a:solidFill>
                  <a:schemeClr val="dk1"/>
                </a:solidFill>
                <a:latin typeface="Calibri"/>
                <a:ea typeface="Calibri"/>
                <a:cs typeface="Calibri"/>
                <a:sym typeface="Calibri"/>
              </a:rPr>
              <a:t>		    </a:t>
            </a:r>
            <a:r>
              <a:rPr i="1" lang="en-US" sz="3200">
                <a:solidFill>
                  <a:schemeClr val="dk1"/>
                </a:solidFill>
                <a:latin typeface="Calibri"/>
                <a:ea typeface="Calibri"/>
                <a:cs typeface="Calibri"/>
                <a:sym typeface="Calibri"/>
              </a:rPr>
              <a:t>past</a:t>
            </a:r>
            <a:r>
              <a:rPr lang="en-US" sz="3200">
                <a:solidFill>
                  <a:schemeClr val="dk1"/>
                </a:solidFill>
                <a:latin typeface="Calibri"/>
                <a:ea typeface="Calibri"/>
                <a:cs typeface="Calibri"/>
                <a:sym typeface="Calibri"/>
              </a:rPr>
              <a:t> history</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each </a:t>
            </a:r>
            <a:r>
              <a:rPr i="1" lang="en-US" sz="3200">
                <a:solidFill>
                  <a:schemeClr val="dk1"/>
                </a:solidFill>
                <a:latin typeface="Calibri"/>
                <a:ea typeface="Calibri"/>
                <a:cs typeface="Calibri"/>
                <a:sym typeface="Calibri"/>
              </a:rPr>
              <a:t>and every</a:t>
            </a:r>
            <a:r>
              <a:rPr lang="en-US" sz="3200">
                <a:solidFill>
                  <a:schemeClr val="dk1"/>
                </a:solidFill>
                <a:latin typeface="Calibri"/>
                <a:ea typeface="Calibri"/>
                <a:cs typeface="Calibri"/>
                <a:sym typeface="Calibri"/>
              </a:rPr>
              <a:t>			    repeat </a:t>
            </a:r>
            <a:r>
              <a:rPr i="1" lang="en-US" sz="3200">
                <a:solidFill>
                  <a:schemeClr val="dk1"/>
                </a:solidFill>
                <a:latin typeface="Calibri"/>
                <a:ea typeface="Calibri"/>
                <a:cs typeface="Calibri"/>
                <a:sym typeface="Calibri"/>
              </a:rPr>
              <a:t>again</a:t>
            </a:r>
            <a:endParaRPr/>
          </a:p>
          <a:p>
            <a:pPr indent="0" lvl="0" marL="0" marR="0" rtl="0" algn="l">
              <a:spcBef>
                <a:spcPts val="0"/>
              </a:spcBef>
              <a:spcAft>
                <a:spcPts val="0"/>
              </a:spcAft>
              <a:buNone/>
            </a:pPr>
            <a:r>
              <a:rPr i="1" lang="en-US" sz="3200">
                <a:solidFill>
                  <a:schemeClr val="dk1"/>
                </a:solidFill>
                <a:latin typeface="Calibri"/>
                <a:ea typeface="Calibri"/>
                <a:cs typeface="Calibri"/>
                <a:sym typeface="Calibri"/>
              </a:rPr>
              <a:t>exactly</a:t>
            </a:r>
            <a:r>
              <a:rPr lang="en-US" sz="3200">
                <a:solidFill>
                  <a:schemeClr val="dk1"/>
                </a:solidFill>
                <a:latin typeface="Calibri"/>
                <a:ea typeface="Calibri"/>
                <a:cs typeface="Calibri"/>
                <a:sym typeface="Calibri"/>
              </a:rPr>
              <a:t> identical			    </a:t>
            </a:r>
            <a:r>
              <a:rPr i="1" lang="en-US" sz="3200">
                <a:solidFill>
                  <a:schemeClr val="dk1"/>
                </a:solidFill>
                <a:latin typeface="Calibri"/>
                <a:ea typeface="Calibri"/>
                <a:cs typeface="Calibri"/>
                <a:sym typeface="Calibri"/>
              </a:rPr>
              <a:t>true</a:t>
            </a:r>
            <a:r>
              <a:rPr lang="en-US" sz="3200">
                <a:solidFill>
                  <a:schemeClr val="dk1"/>
                </a:solidFill>
                <a:latin typeface="Calibri"/>
                <a:ea typeface="Calibri"/>
                <a:cs typeface="Calibri"/>
                <a:sym typeface="Calibri"/>
              </a:rPr>
              <a:t> facts</a:t>
            </a:r>
            <a:endParaRPr/>
          </a:p>
          <a:p>
            <a:pPr indent="0" lvl="0" marL="0" marR="0" rtl="0" algn="l">
              <a:spcBef>
                <a:spcPts val="0"/>
              </a:spcBef>
              <a:spcAft>
                <a:spcPts val="0"/>
              </a:spcAft>
              <a:buNone/>
            </a:pPr>
            <a:r>
              <a:t/>
            </a:r>
            <a:endParaRPr sz="3200">
              <a:solidFill>
                <a:srgbClr val="538CD5"/>
              </a:solidFill>
              <a:latin typeface="Calibri"/>
              <a:ea typeface="Calibri"/>
              <a:cs typeface="Calibri"/>
              <a:sym typeface="Calibri"/>
            </a:endParaRPr>
          </a:p>
        </p:txBody>
      </p:sp>
      <p:sp>
        <p:nvSpPr>
          <p:cNvPr id="164" name="Google Shape;164;p10"/>
          <p:cNvSpPr txBox="1"/>
          <p:nvPr>
            <p:ph idx="4294967295" type="title"/>
          </p:nvPr>
        </p:nvSpPr>
        <p:spPr>
          <a:xfrm>
            <a:off x="2521025" y="291882"/>
            <a:ext cx="80772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Redundant Words</a:t>
            </a:r>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g1176a321270_0_2"/>
          <p:cNvPicPr preferRelativeResize="0"/>
          <p:nvPr/>
        </p:nvPicPr>
        <p:blipFill rotWithShape="1">
          <a:blip r:embed="rId3">
            <a:alphaModFix/>
          </a:blip>
          <a:srcRect b="0" l="0" r="0" t="0"/>
          <a:stretch/>
        </p:blipFill>
        <p:spPr>
          <a:xfrm>
            <a:off x="-5353800" y="0"/>
            <a:ext cx="7765662" cy="16476126"/>
          </a:xfrm>
          <a:prstGeom prst="rect">
            <a:avLst/>
          </a:prstGeom>
          <a:noFill/>
          <a:ln>
            <a:noFill/>
          </a:ln>
        </p:spPr>
      </p:pic>
      <p:sp>
        <p:nvSpPr>
          <p:cNvPr id="171" name="Google Shape;171;g1176a321270_0_2"/>
          <p:cNvSpPr txBox="1"/>
          <p:nvPr/>
        </p:nvSpPr>
        <p:spPr>
          <a:xfrm>
            <a:off x="1691680" y="2087940"/>
            <a:ext cx="7128900" cy="3855600"/>
          </a:xfrm>
          <a:prstGeom prst="rect">
            <a:avLst/>
          </a:prstGeom>
          <a:noFill/>
          <a:ln>
            <a:noFill/>
          </a:ln>
        </p:spPr>
        <p:txBody>
          <a:bodyPr anchorCtr="0" anchor="t" bIns="45700" lIns="91425" spcFirstLastPara="1" rIns="91425" wrap="square" tIns="45700">
            <a:normAutofit lnSpcReduction="10000"/>
          </a:bodyPr>
          <a:lstStyle/>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Avoid jargon and unnecessary technical terms.</a:t>
            </a:r>
            <a:endParaRPr sz="32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Slang words can obscure what you are </a:t>
            </a:r>
            <a:r>
              <a:rPr lang="en-US" sz="3200">
                <a:solidFill>
                  <a:schemeClr val="dk1"/>
                </a:solidFill>
                <a:latin typeface="Calibri"/>
                <a:ea typeface="Calibri"/>
                <a:cs typeface="Calibri"/>
                <a:sym typeface="Calibri"/>
              </a:rPr>
              <a:t>trying</a:t>
            </a:r>
            <a:r>
              <a:rPr lang="en-US" sz="3200">
                <a:solidFill>
                  <a:schemeClr val="dk1"/>
                </a:solidFill>
                <a:latin typeface="Calibri"/>
                <a:ea typeface="Calibri"/>
                <a:cs typeface="Calibri"/>
                <a:sym typeface="Calibri"/>
              </a:rPr>
              <a:t> to say.</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Cliches lack not only freshness but clarity.</a:t>
            </a:r>
            <a:endParaRPr sz="3200">
              <a:solidFill>
                <a:schemeClr val="dk1"/>
              </a:solidFill>
              <a:latin typeface="Calibri"/>
              <a:ea typeface="Calibri"/>
              <a:cs typeface="Calibri"/>
              <a:sym typeface="Calibri"/>
            </a:endParaRPr>
          </a:p>
        </p:txBody>
      </p:sp>
      <p:sp>
        <p:nvSpPr>
          <p:cNvPr id="172" name="Google Shape;172;g1176a321270_0_2"/>
          <p:cNvSpPr txBox="1"/>
          <p:nvPr>
            <p:ph idx="4294967295" type="title"/>
          </p:nvPr>
        </p:nvSpPr>
        <p:spPr>
          <a:xfrm>
            <a:off x="5334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Jargon, Slang &amp; Cliches</a:t>
            </a:r>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1176a321270_0_9"/>
          <p:cNvSpPr txBox="1"/>
          <p:nvPr/>
        </p:nvSpPr>
        <p:spPr>
          <a:xfrm>
            <a:off x="1295400" y="1844824"/>
            <a:ext cx="6781800" cy="43275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Watch for:</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Spelling</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Grammar</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Punctuation</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Names and numbers</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Format</a:t>
            </a:r>
            <a:endParaRPr sz="3200">
              <a:solidFill>
                <a:schemeClr val="dk1"/>
              </a:solidFill>
              <a:latin typeface="Calibri"/>
              <a:ea typeface="Calibri"/>
              <a:cs typeface="Calibri"/>
              <a:sym typeface="Calibri"/>
            </a:endParaRPr>
          </a:p>
          <a:p>
            <a:pPr indent="-431800" lvl="0" marL="4572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Consistency</a:t>
            </a:r>
            <a:endParaRPr sz="3200">
              <a:solidFill>
                <a:schemeClr val="dk1"/>
              </a:solidFill>
              <a:latin typeface="Calibri"/>
              <a:ea typeface="Calibri"/>
              <a:cs typeface="Calibri"/>
              <a:sym typeface="Calibri"/>
            </a:endParaRPr>
          </a:p>
        </p:txBody>
      </p:sp>
      <p:pic>
        <p:nvPicPr>
          <p:cNvPr id="179" name="Google Shape;179;g1176a321270_0_9"/>
          <p:cNvPicPr preferRelativeResize="0"/>
          <p:nvPr/>
        </p:nvPicPr>
        <p:blipFill rotWithShape="1">
          <a:blip r:embed="rId3">
            <a:alphaModFix/>
          </a:blip>
          <a:srcRect b="0" l="0" r="0" t="0"/>
          <a:stretch/>
        </p:blipFill>
        <p:spPr>
          <a:xfrm>
            <a:off x="4191000" y="0"/>
            <a:ext cx="7765662" cy="16476126"/>
          </a:xfrm>
          <a:prstGeom prst="rect">
            <a:avLst/>
          </a:prstGeom>
          <a:noFill/>
          <a:ln>
            <a:noFill/>
          </a:ln>
        </p:spPr>
      </p:pic>
      <p:sp>
        <p:nvSpPr>
          <p:cNvPr id="180" name="Google Shape;180;g1176a321270_0_9"/>
          <p:cNvSpPr txBox="1"/>
          <p:nvPr>
            <p:ph idx="4294967295"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Proofreading</a:t>
            </a:r>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1"/>
          <p:cNvSpPr txBox="1"/>
          <p:nvPr>
            <p:ph type="title"/>
          </p:nvPr>
        </p:nvSpPr>
        <p:spPr>
          <a:xfrm>
            <a:off x="4572000" y="3048000"/>
            <a:ext cx="4343400" cy="136207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300"/>
              </a:buClr>
              <a:buSzPts val="4000"/>
              <a:buFont typeface="Calibri"/>
              <a:buNone/>
            </a:pPr>
            <a:r>
              <a:rPr lang="en-US"/>
              <a:t>End</a:t>
            </a:r>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Training">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2012-11-10T19:33:23Z</dcterms:created>
</cp:coreProperties>
</file>