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6" roundtripDataSignature="AMtx7mj4RbYoUFI4r1dX2L1IRNcDXQjc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Ask students – how do we communicate with others? If non-verbal doesn’t come out as an option, give an example (ie. Sit on desk and look bored) Wait for responses, then flip to next slide</a:t>
            </a:r>
            <a:endParaRPr/>
          </a:p>
        </p:txBody>
      </p:sp>
      <p:sp>
        <p:nvSpPr>
          <p:cNvPr id="165" name="Google Shape;16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CA"/>
              <a:t>The work world is changing dramatically constantly. Many of the changes revolve </a:t>
            </a:r>
            <a:r>
              <a:rPr lang="en-CA"/>
              <a:t>around</a:t>
            </a:r>
            <a:r>
              <a:rPr lang="en-CA"/>
              <a:t> processing and communicating information. Having highly developed communication skills will allow you to be successful. The following business trends illustrate the importance of excellent communication skills: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CA"/>
              <a:t>Innovative communication technologies: Email, instant messaging, the Web, mobile technologies, audio- and </a:t>
            </a:r>
            <a:r>
              <a:rPr lang="en-CA"/>
              <a:t>video conferencing</a:t>
            </a:r>
            <a:r>
              <a:rPr lang="en-CA"/>
              <a:t> mean that you will be communicating more often and more </a:t>
            </a:r>
            <a:r>
              <a:rPr lang="en-CA"/>
              <a:t>rapidly.</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CA"/>
              <a:t>Flattened management hierarchies: There are less managers now a days which will mean you have to make decisions and communicate them with the customers, fellow employees and executives.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CA"/>
              <a:t>Heightened Global competition: </a:t>
            </a:r>
            <a:r>
              <a:rPr lang="en-CA"/>
              <a:t> In business today you could be interacting with many people from different cultures. You will want to learn how to be able to communicate with the different cultures to be successful.</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CA"/>
              <a:t>New Work environments: Mobile technologies and the desire for a work/family life balance have resulted in more flexible working arrangements. Working away from the office will require more exchange in email communications. </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CA"/>
              <a:t>The Move to a Knowledge Economy: Businesses are constantly growing and will require you to have excellent communication skills.</a:t>
            </a:r>
            <a:endParaRPr/>
          </a:p>
          <a:p>
            <a:pPr indent="0" lvl="0" marL="0" rtl="0" algn="l">
              <a:spcBef>
                <a:spcPts val="0"/>
              </a:spcBef>
              <a:spcAft>
                <a:spcPts val="0"/>
              </a:spcAft>
              <a:buSzPts val="1200"/>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173" name="Google Shape;17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14833c982d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g114833c982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Text has a few pages on written communication, and mentions the use of templates, the importance of editing, and databases. </a:t>
            </a:r>
            <a:endParaRPr/>
          </a:p>
        </p:txBody>
      </p:sp>
      <p:sp>
        <p:nvSpPr>
          <p:cNvPr id="180" name="Google Shape;180;g114833c982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14833c982d_0_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g114833c982d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Communication is the transmission</a:t>
            </a:r>
            <a:r>
              <a:rPr lang="en-CA"/>
              <a:t> of information between sender and receiver. </a:t>
            </a:r>
            <a:endParaRPr/>
          </a:p>
          <a:p>
            <a:pPr indent="0" lvl="0" marL="0" rtl="0" algn="l">
              <a:spcBef>
                <a:spcPts val="0"/>
              </a:spcBef>
              <a:spcAft>
                <a:spcPts val="0"/>
              </a:spcAft>
              <a:buNone/>
            </a:pPr>
            <a:r>
              <a:rPr lang="en-CA"/>
              <a:t>Purpose of communicating is to deliver meaning (though there are several factors that can interfere)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Five essential steps in all forms of communication:</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CA"/>
              <a:t>Sender forms idea influenced by a number of factors.</a:t>
            </a:r>
            <a:endParaRPr/>
          </a:p>
          <a:p>
            <a:pPr indent="-317500" lvl="0" marL="457200" rtl="0" algn="l">
              <a:spcBef>
                <a:spcPts val="0"/>
              </a:spcBef>
              <a:spcAft>
                <a:spcPts val="0"/>
              </a:spcAft>
              <a:buSzPts val="1400"/>
              <a:buAutoNum type="arabicPeriod"/>
            </a:pPr>
            <a:r>
              <a:rPr lang="en-CA"/>
              <a:t>Sender encodes idea in a message by using spoken or written words.</a:t>
            </a:r>
            <a:endParaRPr/>
          </a:p>
          <a:p>
            <a:pPr indent="-317500" lvl="0" marL="457200" rtl="0" algn="l">
              <a:spcBef>
                <a:spcPts val="0"/>
              </a:spcBef>
              <a:spcAft>
                <a:spcPts val="0"/>
              </a:spcAft>
              <a:buSzPts val="1400"/>
              <a:buAutoNum type="arabicPeriod"/>
            </a:pPr>
            <a:r>
              <a:rPr lang="en-CA"/>
              <a:t>Message travels over a channel, which could include e-mail, letter, text message, etc.</a:t>
            </a:r>
            <a:endParaRPr/>
          </a:p>
          <a:p>
            <a:pPr indent="-317500" lvl="0" marL="457200" rtl="0" algn="l">
              <a:spcBef>
                <a:spcPts val="0"/>
              </a:spcBef>
              <a:spcAft>
                <a:spcPts val="0"/>
              </a:spcAft>
              <a:buSzPts val="1400"/>
              <a:buAutoNum type="arabicPeriod"/>
            </a:pPr>
            <a:r>
              <a:rPr lang="en-CA"/>
              <a:t>Receiver decodes message and understands the meaning.</a:t>
            </a:r>
            <a:endParaRPr/>
          </a:p>
          <a:p>
            <a:pPr indent="-317500" lvl="0" marL="457200" rtl="0" algn="l">
              <a:spcBef>
                <a:spcPts val="0"/>
              </a:spcBef>
              <a:spcAft>
                <a:spcPts val="0"/>
              </a:spcAft>
              <a:buSzPts val="1400"/>
              <a:buAutoNum type="arabicPeriod"/>
            </a:pPr>
            <a:r>
              <a:rPr lang="en-CA"/>
              <a:t>Feedback travels to sender through a nod or responding message.</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p:txBody>
      </p:sp>
      <p:sp>
        <p:nvSpPr>
          <p:cNvPr id="187" name="Google Shape;187;g114833c982d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Physical Barriers: you can’t listen if you don’t hear what is being said. Physical impediments include hearing impairments, poor acoustics, and noisy surroundings. It’s also hard to listen if you are ill, tired, uncomfortable, or worried.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Personal Barriers: Everyone has their own culture, ethical and personal values. We all have an idea of what is right and what is important. Others might not believe the same as we do and it can cause us to </a:t>
            </a:r>
            <a:r>
              <a:rPr lang="en-CA"/>
              <a:t>lose</a:t>
            </a:r>
            <a:r>
              <a:rPr lang="en-CA"/>
              <a:t> interest in what they are communicating and makes us not hear them properly.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Language Problems: Unfamiliar words, different pronunciations or accents can lead to issues understanding what is being said.</a:t>
            </a:r>
            <a:endParaRPr/>
          </a:p>
          <a:p>
            <a:pPr indent="0" lvl="0" marL="0" rtl="0" algn="l">
              <a:spcBef>
                <a:spcPts val="0"/>
              </a:spcBef>
              <a:spcAft>
                <a:spcPts val="0"/>
              </a:spcAft>
              <a:buNone/>
            </a:pPr>
            <a:r>
              <a:t/>
            </a:r>
            <a:endParaRPr/>
          </a:p>
        </p:txBody>
      </p:sp>
      <p:sp>
        <p:nvSpPr>
          <p:cNvPr id="194" name="Google Shape;19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Nonverbal Distractions: Some people </a:t>
            </a:r>
            <a:r>
              <a:rPr lang="en-CA"/>
              <a:t>can</a:t>
            </a:r>
            <a:r>
              <a:rPr lang="en-CA"/>
              <a:t> find it hard to listen if the speaker isn’t who they were expecting. Unusual clothing, different </a:t>
            </a:r>
            <a:r>
              <a:rPr lang="en-CA"/>
              <a:t>speech</a:t>
            </a:r>
            <a:r>
              <a:rPr lang="en-CA"/>
              <a:t> and body mannerisms, body twitches, or a radical hairstyle can distract us from hearing what the person is saying.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Though Speed: Our thoughts can be alot faster than the person speaking. Sometimes we become bored and let our mind wander.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Faked </a:t>
            </a:r>
            <a:r>
              <a:rPr lang="en-CA"/>
              <a:t>Attention: Most of us have learned to pretend to be listening even when we are not but by doing this it threatens our effective listening skills. </a:t>
            </a:r>
            <a:endParaRPr/>
          </a:p>
          <a:p>
            <a:pPr indent="0" lvl="0" marL="0" rtl="0" algn="l">
              <a:spcBef>
                <a:spcPts val="0"/>
              </a:spcBef>
              <a:spcAft>
                <a:spcPts val="0"/>
              </a:spcAft>
              <a:buNone/>
            </a:pPr>
            <a:r>
              <a:t/>
            </a:r>
            <a:endParaRPr/>
          </a:p>
        </p:txBody>
      </p:sp>
      <p:sp>
        <p:nvSpPr>
          <p:cNvPr id="201" name="Google Shape;20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a:t>Grandstanding: Talking instead of listening to someone. Sometimes you want to be heard or you want your ideas out there so </a:t>
            </a:r>
            <a:r>
              <a:rPr lang="en-CA"/>
              <a:t>you're not</a:t>
            </a:r>
            <a:r>
              <a:rPr lang="en-CA"/>
              <a:t> </a:t>
            </a:r>
            <a:r>
              <a:rPr lang="en-CA"/>
              <a:t>listening</a:t>
            </a:r>
            <a:r>
              <a:rPr lang="en-CA"/>
              <a:t> to the person but more so listening to a break in their speaking to be </a:t>
            </a:r>
            <a:r>
              <a:rPr lang="en-CA"/>
              <a:t>able</a:t>
            </a:r>
            <a:r>
              <a:rPr lang="en-CA"/>
              <a:t> to talk yourself.</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Technological Barriers: Listening skills can be effected by wanting to constantly check your phone, or if you are talking to someone on the phone it could be </a:t>
            </a:r>
            <a:r>
              <a:rPr lang="en-CA"/>
              <a:t>affected</a:t>
            </a:r>
            <a:r>
              <a:rPr lang="en-CA"/>
              <a:t> by a poor connection which causes </a:t>
            </a:r>
            <a:r>
              <a:rPr lang="en-CA"/>
              <a:t>the</a:t>
            </a:r>
            <a:r>
              <a:rPr lang="en-CA"/>
              <a:t> person to cut in and out therefore you miss information. Lastly if you are in a loud area talking to someone on the phone and lots of distractions </a:t>
            </a:r>
            <a:r>
              <a:rPr lang="en-CA"/>
              <a:t>around</a:t>
            </a:r>
            <a:r>
              <a:rPr lang="en-CA"/>
              <a:t> you, you might not be fully listening to the person on the phone.</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See list on page 12/13 – ask for examples of when Students have experienced these challenges</a:t>
            </a:r>
            <a:endParaRPr/>
          </a:p>
          <a:p>
            <a:pPr indent="0" lvl="0" marL="0" rtl="0" algn="l">
              <a:spcBef>
                <a:spcPts val="0"/>
              </a:spcBef>
              <a:spcAft>
                <a:spcPts val="0"/>
              </a:spcAft>
              <a:buNone/>
            </a:pPr>
            <a:r>
              <a:t/>
            </a:r>
            <a:endParaRPr/>
          </a:p>
        </p:txBody>
      </p:sp>
      <p:sp>
        <p:nvSpPr>
          <p:cNvPr id="208" name="Google Shape;20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a:t>Listing on page 13- applicable to all areas of life – classwork, job interviews and work environment, personal world and relationships.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Consider it a compliment to be called a good listener, not only well spoken.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STOP HERE FOR DAY 2</a:t>
            </a:r>
            <a:endParaRPr/>
          </a:p>
          <a:p>
            <a:pPr indent="0" lvl="0" marL="0" rtl="0" algn="l">
              <a:spcBef>
                <a:spcPts val="0"/>
              </a:spcBef>
              <a:spcAft>
                <a:spcPts val="0"/>
              </a:spcAft>
              <a:buNone/>
            </a:pPr>
            <a:r>
              <a:t/>
            </a:r>
            <a:endParaRPr/>
          </a:p>
        </p:txBody>
      </p:sp>
      <p:sp>
        <p:nvSpPr>
          <p:cNvPr id="216" name="Google Shape;21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PICKUP HERE FOR DAY 6</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Messages are delivered beyond words. Nonverbal cues are as, if not more, important than verbal cues.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Eye Contact: Your eyes can tell the person you are talking to your true feelings. Most people cannot look people in the eyes </a:t>
            </a:r>
            <a:r>
              <a:rPr lang="en-CA"/>
              <a:t>and</a:t>
            </a:r>
            <a:r>
              <a:rPr lang="en-CA"/>
              <a:t> lie to them. Therefore we tend to believe that people who look directly at us are sowing trust and admiration. Good eye contact allows you to tell if the person you are talking to is paying attention, showing respect, responding favourably, or feeling distressed.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Facial expressions: The expressio on people’s faces can be almost as revealing as their eyes. Some people have poker faces where they can hide their feelings but most people have tells and arent able to hide how they are feeling. Examples of this are raising our eyebrows, squinting eyes, swallowing nervously, clenching the jaw, etc. These </a:t>
            </a:r>
            <a:r>
              <a:rPr lang="en-CA"/>
              <a:t>expressions</a:t>
            </a:r>
            <a:r>
              <a:rPr lang="en-CA"/>
              <a:t> can add to or entirely replace verbal messages.</a:t>
            </a:r>
            <a:endParaRPr/>
          </a:p>
          <a:p>
            <a:pPr indent="0" lvl="0" marL="0" rtl="0" algn="l">
              <a:spcBef>
                <a:spcPts val="0"/>
              </a:spcBef>
              <a:spcAft>
                <a:spcPts val="0"/>
              </a:spcAft>
              <a:buNone/>
            </a:pPr>
            <a:r>
              <a:t/>
            </a:r>
            <a:endParaRPr/>
          </a:p>
        </p:txBody>
      </p:sp>
      <p:sp>
        <p:nvSpPr>
          <p:cNvPr id="224" name="Google Shape;22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Posture: A persons posture can convey status and self confidence to shyness and submissiveness. Examples of posture are:</a:t>
            </a:r>
            <a:endParaRPr/>
          </a:p>
          <a:p>
            <a:pPr indent="0" lvl="0" marL="0" rtl="0" algn="l">
              <a:spcBef>
                <a:spcPts val="0"/>
              </a:spcBef>
              <a:spcAft>
                <a:spcPts val="0"/>
              </a:spcAft>
              <a:buNone/>
            </a:pPr>
            <a:r>
              <a:rPr lang="en-CA"/>
              <a:t>leaning </a:t>
            </a:r>
            <a:r>
              <a:rPr lang="en-CA"/>
              <a:t>towards</a:t>
            </a:r>
            <a:r>
              <a:rPr lang="en-CA"/>
              <a:t> a speaker suggest attraction and interest</a:t>
            </a:r>
            <a:endParaRPr/>
          </a:p>
          <a:p>
            <a:pPr indent="0" lvl="0" marL="0" rtl="0" algn="l">
              <a:spcBef>
                <a:spcPts val="0"/>
              </a:spcBef>
              <a:spcAft>
                <a:spcPts val="0"/>
              </a:spcAft>
              <a:buNone/>
            </a:pPr>
            <a:r>
              <a:rPr lang="en-CA"/>
              <a:t>Pulling away or shrinking back denotes fea, distrust, anxiety, or disgust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1" name="Google Shape;231;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These three external elements convey information in the communication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Time: How we structure and use time tells observers about our personality and attitudes. If we schedule more time for a meeting it shows we respect and interest in what the person we are talking to.</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Space: How we arrange the space around us tells something about ourselves and </a:t>
            </a:r>
            <a:r>
              <a:rPr lang="en-CA"/>
              <a:t>objectives</a:t>
            </a:r>
            <a:r>
              <a:rPr lang="en-CA"/>
              <a:t>. Generally the more formal the arrangement, the more formal the conversation. If you have an open concept office it will allow for unrestricted flow of communication and worg among others.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Territory</a:t>
            </a:r>
            <a:r>
              <a:rPr lang="en-CA"/>
              <a:t>: We all have our own area that we feel is our </a:t>
            </a:r>
            <a:r>
              <a:rPr lang="en-CA"/>
              <a:t>territory whether its a specific spot or the area around us. We all have our own personal bubble that we don’t like people to intrude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Ask where are you more likely to desire an awkward conversation to take place? Does it depend on who is delivering/receiving the message?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 </a:t>
            </a:r>
            <a:endParaRPr/>
          </a:p>
        </p:txBody>
      </p:sp>
      <p:sp>
        <p:nvSpPr>
          <p:cNvPr id="238" name="Google Shape;23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14833c982d_0_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g114833c982d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Ask where are you more likely to desire an awkward conversation to take place? Does it depend on who is delivering/receiving the message?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Interesting chart on pg 15 re; Personal space – bring measuring stick and do experiment</a:t>
            </a:r>
            <a:endParaRPr/>
          </a:p>
        </p:txBody>
      </p:sp>
      <p:sp>
        <p:nvSpPr>
          <p:cNvPr id="245" name="Google Shape;245;g114833c982d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The physical </a:t>
            </a:r>
            <a:r>
              <a:rPr lang="en-CA"/>
              <a:t>appearance</a:t>
            </a:r>
            <a:r>
              <a:rPr lang="en-CA"/>
              <a:t> of a business document as well as the personal appearance of an individual, transmits immediate and important nonverbal communication.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Business Documents: The way an email, letter, memo, or report looks can have a positive or a negative effect on the person receiving it. If the document is sloppy it shows that you don’t care or that you were in a hurry.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Appearance of People: The way you look - your clothing, grooming, and posture - send a nonverbal message about YOU! People make quick judgments just off of what they can see. </a:t>
            </a:r>
            <a:endParaRPr/>
          </a:p>
        </p:txBody>
      </p:sp>
      <p:sp>
        <p:nvSpPr>
          <p:cNvPr id="252" name="Google Shape;25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Meet John – what are your first impressions? Do you think this is acceptable for a Marina? What about a Dr’s office? Library? Etc. </a:t>
            </a:r>
            <a:endParaRPr/>
          </a:p>
        </p:txBody>
      </p:sp>
      <p:sp>
        <p:nvSpPr>
          <p:cNvPr id="260" name="Google Shape;26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71" name="Google Shape;27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14833c982d_0_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g114833c982d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Anyone ever watched the TV Show “The Office”? It’s almost a how-to-manual for doing the wrong things when it comes to different cultures, gender, and backgrounds in the context of a professional office.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Review article re: article “Doing business abroad? Simple faux pas can sink you” by Gary Stoller in USA TODAY at http://www.usatoday.com/money/industries/travel/2007-08-23-faux-pas_N.htm.</a:t>
            </a:r>
            <a:endParaRPr/>
          </a:p>
          <a:p>
            <a:pPr indent="0" lvl="0" marL="0" rtl="0" algn="l">
              <a:spcBef>
                <a:spcPts val="0"/>
              </a:spcBef>
              <a:spcAft>
                <a:spcPts val="0"/>
              </a:spcAft>
              <a:buNone/>
            </a:pPr>
            <a:r>
              <a:t/>
            </a:r>
            <a:endParaRPr/>
          </a:p>
        </p:txBody>
      </p:sp>
      <p:sp>
        <p:nvSpPr>
          <p:cNvPr id="278" name="Google Shape;278;g114833c982d_0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14833c982d_0_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g114833c982d_0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Individualism vs Collectivism: Individualism is an attitude of independence and freedom from control, and collectivism is the </a:t>
            </a:r>
            <a:r>
              <a:rPr lang="en-CA"/>
              <a:t>idea</a:t>
            </a:r>
            <a:r>
              <a:rPr lang="en-CA"/>
              <a:t> </a:t>
            </a:r>
            <a:r>
              <a:rPr lang="en-CA"/>
              <a:t>that</a:t>
            </a:r>
            <a:r>
              <a:rPr lang="en-CA"/>
              <a:t> the group or nation is more important than its individual citizens.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Formality: Canadians place less emphasis on tradition, values, ceremony, and social rules than do some people in other cultures. Our lack of formality is often characterized by a directness in our business dealings. Indirectness we feel, wastes time which is a valuable commodity.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Communication Style: We value straightforwardness and are suspicious of evasiveness and distrust people who have a hidden agenda or play their cards to close to their chest. We are more polite and reserved in our communication.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Time Orientation: We consider time a precious </a:t>
            </a:r>
            <a:r>
              <a:rPr lang="en-CA"/>
              <a:t>commodity to be conserved. We equate time with productivity, efficiency, and money. Keep people waiting wastes time and is rude.</a:t>
            </a:r>
            <a:endParaRPr/>
          </a:p>
        </p:txBody>
      </p:sp>
      <p:sp>
        <p:nvSpPr>
          <p:cNvPr id="285" name="Google Shape;285;g114833c982d_0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14833c982d_0_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g114833c982d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g114833c982d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114833c982d_0_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g114833c982d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Adopt Local Styles: Learn how documents are formatted and how letters are addressed. Use local formats and styles.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Consider hiring a translator: Engage a translator if (1) you document is important, (2) your document will be distributed to many readers, or (3) you must be persuasive.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Use short sentences and paragraphs: Sentences with fewer than 15 words and paragraphs with fewer than 5 lines are most readable.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Avoid ambiguous writing: Avoid idioms such as once in a blue moon, </a:t>
            </a:r>
            <a:r>
              <a:rPr lang="en-CA"/>
              <a:t>slang</a:t>
            </a:r>
            <a:r>
              <a:rPr lang="en-CA"/>
              <a:t> (my presentation really </a:t>
            </a:r>
            <a:r>
              <a:rPr lang="en-CA"/>
              <a:t>bombed</a:t>
            </a:r>
            <a:r>
              <a:rPr lang="en-CA"/>
              <a:t>), acronyms (ASAP for as soon as possible), abbreviations (DBA doing busines as), and jargon (inout, output, bottom line). Make sure to use action specific vers (purchase a printer rather than get a printer)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Cite numbers carefully: Always convert money into local currency. Avoid using figure to express the month of the year for clarity spell the month out to not confuse it with the day.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Font typeface="Arial"/>
              <a:buNone/>
            </a:pPr>
            <a:r>
              <a:rPr lang="en-CA"/>
              <a:t>Ask students to explain in simple English what the following idiomatic expressions mean. Have them assume that they are explaining them to people for whom English is a second language.</a:t>
            </a:r>
            <a:endParaRPr/>
          </a:p>
          <a:p>
            <a:pPr indent="0" lvl="0" marL="0" rtl="0" algn="l">
              <a:spcBef>
                <a:spcPts val="0"/>
              </a:spcBef>
              <a:spcAft>
                <a:spcPts val="0"/>
              </a:spcAft>
              <a:buClr>
                <a:schemeClr val="dk1"/>
              </a:buClr>
              <a:buFont typeface="Arial"/>
              <a:buNone/>
            </a:pPr>
            <a:r>
              <a:t/>
            </a:r>
            <a:endParaRPr/>
          </a:p>
          <a:p>
            <a:pPr indent="-228600" lvl="0" marL="228600" rtl="0" algn="l">
              <a:spcBef>
                <a:spcPts val="0"/>
              </a:spcBef>
              <a:spcAft>
                <a:spcPts val="0"/>
              </a:spcAft>
              <a:buClr>
                <a:schemeClr val="dk1"/>
              </a:buClr>
              <a:buSzPts val="1200"/>
              <a:buFont typeface="Calibri"/>
              <a:buNone/>
            </a:pPr>
            <a:r>
              <a:rPr lang="en-CA"/>
              <a:t>a. let the cat out of the bag (</a:t>
            </a:r>
            <a:r>
              <a:rPr lang="en-CA" sz="1050">
                <a:solidFill>
                  <a:srgbClr val="202124"/>
                </a:solidFill>
                <a:highlight>
                  <a:srgbClr val="FFFFFF"/>
                </a:highlight>
                <a:latin typeface="Arial"/>
                <a:ea typeface="Arial"/>
                <a:cs typeface="Arial"/>
                <a:sym typeface="Arial"/>
              </a:rPr>
              <a:t>reveal a secret carelessly or by mistake)</a:t>
            </a:r>
            <a:endParaRPr/>
          </a:p>
          <a:p>
            <a:pPr indent="-228600" lvl="0" marL="228600" rtl="0" algn="l">
              <a:spcBef>
                <a:spcPts val="0"/>
              </a:spcBef>
              <a:spcAft>
                <a:spcPts val="0"/>
              </a:spcAft>
              <a:buClr>
                <a:schemeClr val="dk1"/>
              </a:buClr>
              <a:buSzPts val="1200"/>
              <a:buFont typeface="Calibri"/>
              <a:buNone/>
            </a:pPr>
            <a:r>
              <a:rPr lang="en-CA"/>
              <a:t>b. take the bull by the horns (</a:t>
            </a:r>
            <a:r>
              <a:rPr b="1" lang="en-CA">
                <a:solidFill>
                  <a:srgbClr val="202124"/>
                </a:solidFill>
                <a:highlight>
                  <a:srgbClr val="FFFFFF"/>
                </a:highlight>
                <a:latin typeface="Arial"/>
                <a:ea typeface="Arial"/>
                <a:cs typeface="Arial"/>
                <a:sym typeface="Arial"/>
              </a:rPr>
              <a:t>to deal with a difficult situation in a very direct or confident way)</a:t>
            </a:r>
            <a:endParaRPr/>
          </a:p>
          <a:p>
            <a:pPr indent="0" lvl="0" marL="0" rtl="0" algn="l">
              <a:spcBef>
                <a:spcPts val="0"/>
              </a:spcBef>
              <a:spcAft>
                <a:spcPts val="0"/>
              </a:spcAft>
              <a:buClr>
                <a:schemeClr val="dk1"/>
              </a:buClr>
              <a:buFont typeface="Arial"/>
              <a:buNone/>
            </a:pPr>
            <a:r>
              <a:rPr lang="en-CA"/>
              <a:t>c. he is a tightwad (</a:t>
            </a:r>
            <a:r>
              <a:rPr b="1" lang="en-CA">
                <a:solidFill>
                  <a:srgbClr val="202124"/>
                </a:solidFill>
                <a:highlight>
                  <a:srgbClr val="FFFFFF"/>
                </a:highlight>
                <a:latin typeface="Arial"/>
                <a:ea typeface="Arial"/>
                <a:cs typeface="Arial"/>
                <a:sym typeface="Arial"/>
              </a:rPr>
              <a:t>a close or miserly person</a:t>
            </a:r>
            <a:r>
              <a:rPr lang="en-CA">
                <a:solidFill>
                  <a:srgbClr val="202124"/>
                </a:solidFill>
                <a:highlight>
                  <a:srgbClr val="FFFFFF"/>
                </a:highlight>
                <a:latin typeface="Arial"/>
                <a:ea typeface="Arial"/>
                <a:cs typeface="Arial"/>
                <a:sym typeface="Arial"/>
              </a:rPr>
              <a:t>.)</a:t>
            </a:r>
            <a:endParaRPr/>
          </a:p>
          <a:p>
            <a:pPr indent="0" lvl="0" marL="0" rtl="0" algn="l">
              <a:spcBef>
                <a:spcPts val="0"/>
              </a:spcBef>
              <a:spcAft>
                <a:spcPts val="0"/>
              </a:spcAft>
              <a:buClr>
                <a:schemeClr val="dk1"/>
              </a:buClr>
              <a:buFont typeface="Arial"/>
              <a:buNone/>
            </a:pPr>
            <a:r>
              <a:rPr lang="en-CA"/>
              <a:t>d. putting the cart before the horse (</a:t>
            </a:r>
            <a:r>
              <a:rPr lang="en-CA" sz="1050">
                <a:solidFill>
                  <a:srgbClr val="4D5156"/>
                </a:solidFill>
                <a:highlight>
                  <a:srgbClr val="FFFFFF"/>
                </a:highlight>
                <a:latin typeface="Arial"/>
                <a:ea typeface="Arial"/>
                <a:cs typeface="Arial"/>
                <a:sym typeface="Arial"/>
              </a:rPr>
              <a:t>to do things in the wrong order)</a:t>
            </a:r>
            <a:endParaRPr/>
          </a:p>
          <a:p>
            <a:pPr indent="0" lvl="0" marL="0" rtl="0" algn="l">
              <a:spcBef>
                <a:spcPts val="0"/>
              </a:spcBef>
              <a:spcAft>
                <a:spcPts val="0"/>
              </a:spcAft>
              <a:buClr>
                <a:schemeClr val="dk1"/>
              </a:buClr>
              <a:buFont typeface="Arial"/>
              <a:buNone/>
            </a:pPr>
            <a:r>
              <a:rPr lang="en-CA"/>
              <a:t>e. to be on the road (</a:t>
            </a:r>
            <a:r>
              <a:rPr lang="en-CA" sz="1050">
                <a:solidFill>
                  <a:srgbClr val="4D5156"/>
                </a:solidFill>
                <a:highlight>
                  <a:srgbClr val="FFFFFF"/>
                </a:highlight>
                <a:latin typeface="Arial"/>
                <a:ea typeface="Arial"/>
                <a:cs typeface="Arial"/>
                <a:sym typeface="Arial"/>
              </a:rPr>
              <a:t>Traveling away from one's home or usual place of work)</a:t>
            </a:r>
            <a:endParaRPr/>
          </a:p>
          <a:p>
            <a:pPr indent="0" lvl="0" marL="0" rtl="0" algn="l">
              <a:spcBef>
                <a:spcPts val="0"/>
              </a:spcBef>
              <a:spcAft>
                <a:spcPts val="0"/>
              </a:spcAft>
              <a:buClr>
                <a:schemeClr val="dk1"/>
              </a:buClr>
              <a:buFont typeface="Arial"/>
              <a:buNone/>
            </a:pPr>
            <a:r>
              <a:rPr lang="en-CA"/>
              <a:t>f. lend someone a hand (</a:t>
            </a:r>
            <a:r>
              <a:rPr b="1" lang="en-CA">
                <a:solidFill>
                  <a:srgbClr val="202124"/>
                </a:solidFill>
                <a:highlight>
                  <a:srgbClr val="FFFFFF"/>
                </a:highlight>
                <a:latin typeface="Arial"/>
                <a:ea typeface="Arial"/>
                <a:cs typeface="Arial"/>
                <a:sym typeface="Arial"/>
              </a:rPr>
              <a:t>to provide help)</a:t>
            </a:r>
            <a:endParaRPr/>
          </a:p>
          <a:p>
            <a:pPr indent="0" lvl="0" marL="0" rtl="0" algn="l">
              <a:spcBef>
                <a:spcPts val="0"/>
              </a:spcBef>
              <a:spcAft>
                <a:spcPts val="0"/>
              </a:spcAft>
              <a:buClr>
                <a:schemeClr val="dk1"/>
              </a:buClr>
              <a:buFont typeface="Arial"/>
              <a:buNone/>
            </a:pPr>
            <a:r>
              <a:rPr lang="en-CA"/>
              <a:t>g. with flying colours (</a:t>
            </a:r>
            <a:r>
              <a:rPr b="1" lang="en-CA">
                <a:solidFill>
                  <a:srgbClr val="202124"/>
                </a:solidFill>
                <a:highlight>
                  <a:srgbClr val="FFFFFF"/>
                </a:highlight>
                <a:latin typeface="Arial"/>
                <a:ea typeface="Arial"/>
                <a:cs typeface="Arial"/>
                <a:sym typeface="Arial"/>
              </a:rPr>
              <a:t>with an overwhelming victory, triumph, or success)</a:t>
            </a:r>
            <a:endParaRPr/>
          </a:p>
          <a:p>
            <a:pPr indent="0" lvl="0" marL="0" rtl="0" algn="l">
              <a:spcBef>
                <a:spcPts val="0"/>
              </a:spcBef>
              <a:spcAft>
                <a:spcPts val="0"/>
              </a:spcAft>
              <a:buClr>
                <a:schemeClr val="dk1"/>
              </a:buClr>
              <a:buFont typeface="Arial"/>
              <a:buNone/>
            </a:pPr>
            <a:r>
              <a:rPr lang="en-CA"/>
              <a:t>h. turn over a new leaf (</a:t>
            </a:r>
            <a:r>
              <a:rPr b="1" lang="en-CA">
                <a:solidFill>
                  <a:srgbClr val="202124"/>
                </a:solidFill>
                <a:highlight>
                  <a:srgbClr val="FFFFFF"/>
                </a:highlight>
                <a:latin typeface="Arial"/>
                <a:ea typeface="Arial"/>
                <a:cs typeface="Arial"/>
                <a:sym typeface="Arial"/>
              </a:rPr>
              <a:t>to alter your behavior in a positive way</a:t>
            </a:r>
            <a:r>
              <a:rPr lang="en-CA">
                <a:solidFill>
                  <a:srgbClr val="202124"/>
                </a:solidFill>
                <a:highlight>
                  <a:srgbClr val="FFFFFF"/>
                </a:highlight>
                <a:latin typeface="Arial"/>
                <a:ea typeface="Arial"/>
                <a:cs typeface="Arial"/>
                <a:sym typeface="Arial"/>
              </a:rPr>
              <a:t>. </a:t>
            </a:r>
            <a:r>
              <a:rPr b="1" lang="en-CA">
                <a:solidFill>
                  <a:srgbClr val="202124"/>
                </a:solidFill>
                <a:highlight>
                  <a:srgbClr val="FFFFFF"/>
                </a:highlight>
                <a:latin typeface="Arial"/>
                <a:ea typeface="Arial"/>
                <a:cs typeface="Arial"/>
                <a:sym typeface="Arial"/>
              </a:rPr>
              <a:t>to start fresh</a:t>
            </a:r>
            <a:r>
              <a:rPr lang="en-CA">
                <a:solidFill>
                  <a:srgbClr val="202124"/>
                </a:solidFill>
                <a:highlight>
                  <a:srgbClr val="FFFFFF"/>
                </a:highlight>
                <a:latin typeface="Arial"/>
                <a:ea typeface="Arial"/>
                <a:cs typeface="Arial"/>
                <a:sym typeface="Arial"/>
              </a:rPr>
              <a:t>. </a:t>
            </a:r>
            <a:r>
              <a:rPr b="1" lang="en-CA">
                <a:solidFill>
                  <a:srgbClr val="202124"/>
                </a:solidFill>
                <a:highlight>
                  <a:srgbClr val="FFFFFF"/>
                </a:highlight>
                <a:latin typeface="Arial"/>
                <a:ea typeface="Arial"/>
                <a:cs typeface="Arial"/>
                <a:sym typeface="Arial"/>
              </a:rPr>
              <a:t>to change course)</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CA"/>
              <a:t>(page 26)</a:t>
            </a:r>
            <a:endParaRPr/>
          </a:p>
        </p:txBody>
      </p:sp>
      <p:sp>
        <p:nvSpPr>
          <p:cNvPr id="299" name="Google Shape;299;g114833c982d_0_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2"/>
        </a:solidFill>
      </p:bgPr>
    </p:bg>
    <p:spTree>
      <p:nvGrpSpPr>
        <p:cNvPr id="24" name="Shape 24"/>
        <p:cNvGrpSpPr/>
        <p:nvPr/>
      </p:nvGrpSpPr>
      <p:grpSpPr>
        <a:xfrm>
          <a:off x="0" y="0"/>
          <a:ext cx="0" cy="0"/>
          <a:chOff x="0" y="0"/>
          <a:chExt cx="0" cy="0"/>
        </a:xfrm>
      </p:grpSpPr>
      <p:sp>
        <p:nvSpPr>
          <p:cNvPr id="25" name="Google Shape;25;p15"/>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6" name="Google Shape;26;p15"/>
          <p:cNvSpPr/>
          <p:nvPr/>
        </p:nvSpPr>
        <p:spPr>
          <a:xfrm>
            <a:off x="8991600" y="3048"/>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7" name="Google Shape;27;p15"/>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8" name="Google Shape;28;p15"/>
          <p:cNvSpPr/>
          <p:nvPr/>
        </p:nvSpPr>
        <p:spPr>
          <a:xfrm>
            <a:off x="0" y="0"/>
            <a:ext cx="9144000" cy="2514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29" name="Google Shape;29;p15"/>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30" name="Google Shape;30;p15"/>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lvl1pPr lvl="0" algn="ctr">
              <a:spcBef>
                <a:spcPts val="320"/>
              </a:spcBef>
              <a:spcAft>
                <a:spcPts val="0"/>
              </a:spcAft>
              <a:buSzPts val="1360"/>
              <a:buNone/>
              <a:defRPr b="1" sz="1600" cap="none">
                <a:solidFill>
                  <a:schemeClr val="dk2"/>
                </a:solidFill>
              </a:defRPr>
            </a:lvl1pPr>
            <a:lvl2pPr lvl="1" algn="ctr">
              <a:spcBef>
                <a:spcPts val="360"/>
              </a:spcBef>
              <a:spcAft>
                <a:spcPts val="0"/>
              </a:spcAft>
              <a:buSzPts val="1260"/>
              <a:buNone/>
              <a:defRPr/>
            </a:lvl2pPr>
            <a:lvl3pPr lvl="2" algn="ctr">
              <a:spcBef>
                <a:spcPts val="360"/>
              </a:spcBef>
              <a:spcAft>
                <a:spcPts val="0"/>
              </a:spcAft>
              <a:buSzPts val="1350"/>
              <a:buNone/>
              <a:defRPr/>
            </a:lvl3pPr>
            <a:lvl4pPr lvl="3" algn="ctr">
              <a:spcBef>
                <a:spcPts val="360"/>
              </a:spcBef>
              <a:spcAft>
                <a:spcPts val="0"/>
              </a:spcAft>
              <a:buSzPts val="1260"/>
              <a:buNone/>
              <a:defRPr/>
            </a:lvl4pPr>
            <a:lvl5pPr lvl="4" algn="ctr">
              <a:spcBef>
                <a:spcPts val="360"/>
              </a:spcBef>
              <a:spcAft>
                <a:spcPts val="0"/>
              </a:spcAft>
              <a:buSzPts val="1800"/>
              <a:buNone/>
              <a:defRPr/>
            </a:lvl5pPr>
            <a:lvl6pPr lvl="5" algn="ctr">
              <a:spcBef>
                <a:spcPts val="360"/>
              </a:spcBef>
              <a:spcAft>
                <a:spcPts val="0"/>
              </a:spcAft>
              <a:buSzPts val="1440"/>
              <a:buNone/>
              <a:defRPr/>
            </a:lvl6pPr>
            <a:lvl7pPr lvl="6" algn="ctr">
              <a:spcBef>
                <a:spcPts val="360"/>
              </a:spcBef>
              <a:spcAft>
                <a:spcPts val="0"/>
              </a:spcAft>
              <a:buSzPts val="1620"/>
              <a:buNone/>
              <a:defRPr/>
            </a:lvl7pPr>
            <a:lvl8pPr lvl="7" algn="ctr">
              <a:spcBef>
                <a:spcPts val="360"/>
              </a:spcBef>
              <a:spcAft>
                <a:spcPts val="0"/>
              </a:spcAft>
              <a:buSzPts val="1800"/>
              <a:buNone/>
              <a:defRPr/>
            </a:lvl8pPr>
            <a:lvl9pPr lvl="8" algn="ctr">
              <a:spcBef>
                <a:spcPts val="360"/>
              </a:spcBef>
              <a:spcAft>
                <a:spcPts val="0"/>
              </a:spcAft>
              <a:buSzPts val="1620"/>
              <a:buNone/>
              <a:defRPr/>
            </a:lvl9pPr>
          </a:lstStyle>
          <a:p/>
        </p:txBody>
      </p:sp>
      <p:sp>
        <p:nvSpPr>
          <p:cNvPr id="31" name="Google Shape;31;p15"/>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5"/>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33" name="Google Shape;33;p15"/>
          <p:cNvCxnSpPr/>
          <p:nvPr/>
        </p:nvCxnSpPr>
        <p:spPr>
          <a:xfrm>
            <a:off x="155448" y="2420112"/>
            <a:ext cx="8833104" cy="0"/>
          </a:xfrm>
          <a:prstGeom prst="straightConnector1">
            <a:avLst/>
          </a:prstGeom>
          <a:noFill/>
          <a:ln cap="flat" cmpd="sng" w="11425">
            <a:solidFill>
              <a:srgbClr val="7A9798"/>
            </a:solidFill>
            <a:prstDash val="dash"/>
            <a:round/>
            <a:headEnd len="sm" w="sm" type="none"/>
            <a:tailEnd len="sm" w="sm" type="none"/>
          </a:ln>
        </p:spPr>
      </p:cxnSp>
      <p:sp>
        <p:nvSpPr>
          <p:cNvPr id="34" name="Google Shape;34;p15"/>
          <p:cNvSpPr/>
          <p:nvPr/>
        </p:nvSpPr>
        <p:spPr>
          <a:xfrm>
            <a:off x="152400" y="152400"/>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35" name="Google Shape;35;p15"/>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36" name="Google Shape;36;p15"/>
          <p:cNvSpPr/>
          <p:nvPr/>
        </p:nvSpPr>
        <p:spPr>
          <a:xfrm>
            <a:off x="4361688" y="2209800"/>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37" name="Google Shape;37;p15"/>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38" name="Google Shape;38;p15"/>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accent1"/>
              </a:buClr>
              <a:buSzPts val="4200"/>
              <a:buFont typeface="Georgia"/>
              <a:buNone/>
              <a:defRPr sz="4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39" name="Shape 39"/>
        <p:cNvGrpSpPr/>
        <p:nvPr/>
      </p:nvGrpSpPr>
      <p:grpSpPr>
        <a:xfrm>
          <a:off x="0" y="0"/>
          <a:ext cx="0" cy="0"/>
          <a:chOff x="0" y="0"/>
          <a:chExt cx="0" cy="0"/>
        </a:xfrm>
      </p:grpSpPr>
      <p:sp>
        <p:nvSpPr>
          <p:cNvPr id="40" name="Google Shape;40;p1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3300"/>
              <a:buFont typeface="Georgia"/>
              <a:buNone/>
              <a:defRPr>
                <a:solidFill>
                  <a:srgbClr val="7A979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6"/>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6"/>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6"/>
          <p:cNvSpPr txBox="1"/>
          <p:nvPr>
            <p:ph idx="12" type="sldNum"/>
          </p:nvPr>
        </p:nvSpPr>
        <p:spPr>
          <a:xfrm>
            <a:off x="4361688" y="1026372"/>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4" name="Google Shape;44;p1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45" name="Shape 45"/>
        <p:cNvGrpSpPr/>
        <p:nvPr/>
      </p:nvGrpSpPr>
      <p:grpSpPr>
        <a:xfrm>
          <a:off x="0" y="0"/>
          <a:ext cx="0" cy="0"/>
          <a:chOff x="0" y="0"/>
          <a:chExt cx="0" cy="0"/>
        </a:xfrm>
      </p:grpSpPr>
      <p:sp>
        <p:nvSpPr>
          <p:cNvPr id="46" name="Google Shape;46;p17"/>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7" name="Google Shape;47;p17"/>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8" name="Google Shape;48;p17"/>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49" name="Google Shape;49;p17"/>
          <p:cNvSpPr/>
          <p:nvPr/>
        </p:nvSpPr>
        <p:spPr>
          <a:xfrm>
            <a:off x="8991600" y="1905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0" name="Google Shape;50;p17"/>
          <p:cNvSpPr/>
          <p:nvPr/>
        </p:nvSpPr>
        <p:spPr>
          <a:xfrm>
            <a:off x="152400" y="2286000"/>
            <a:ext cx="8833104" cy="304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1" name="Google Shape;51;p17"/>
          <p:cNvSpPr/>
          <p:nvPr/>
        </p:nvSpPr>
        <p:spPr>
          <a:xfrm>
            <a:off x="155448" y="142352"/>
            <a:ext cx="8833104" cy="21396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2" name="Google Shape;52;p17"/>
          <p:cNvSpPr txBox="1"/>
          <p:nvPr>
            <p:ph idx="1" type="body"/>
          </p:nvPr>
        </p:nvSpPr>
        <p:spPr>
          <a:xfrm>
            <a:off x="1368426" y="2743200"/>
            <a:ext cx="6480174" cy="1673225"/>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b="1" sz="1600" cap="none">
                <a:solidFill>
                  <a:schemeClr val="dk2"/>
                </a:solidFill>
              </a:defRPr>
            </a:lvl1pPr>
            <a:lvl2pPr indent="-228600" lvl="1" marL="914400" algn="l">
              <a:spcBef>
                <a:spcPts val="360"/>
              </a:spcBef>
              <a:spcAft>
                <a:spcPts val="0"/>
              </a:spcAft>
              <a:buSzPts val="1260"/>
              <a:buNone/>
              <a:defRPr sz="1800">
                <a:solidFill>
                  <a:srgbClr val="888888"/>
                </a:solidFill>
              </a:defRPr>
            </a:lvl2pPr>
            <a:lvl3pPr indent="-228600" lvl="2" marL="1371600" algn="l">
              <a:spcBef>
                <a:spcPts val="320"/>
              </a:spcBef>
              <a:spcAft>
                <a:spcPts val="0"/>
              </a:spcAft>
              <a:buSzPts val="1200"/>
              <a:buNone/>
              <a:defRPr sz="1600">
                <a:solidFill>
                  <a:srgbClr val="888888"/>
                </a:solidFill>
              </a:defRPr>
            </a:lvl3pPr>
            <a:lvl4pPr indent="-228600" lvl="3" marL="1828800" algn="l">
              <a:spcBef>
                <a:spcPts val="280"/>
              </a:spcBef>
              <a:spcAft>
                <a:spcPts val="0"/>
              </a:spcAft>
              <a:buSzPts val="980"/>
              <a:buNone/>
              <a:defRPr sz="1400">
                <a:solidFill>
                  <a:srgbClr val="888888"/>
                </a:solidFill>
              </a:defRPr>
            </a:lvl4pPr>
            <a:lvl5pPr indent="-228600" lvl="4" marL="2286000" algn="l">
              <a:spcBef>
                <a:spcPts val="280"/>
              </a:spcBef>
              <a:spcAft>
                <a:spcPts val="0"/>
              </a:spcAft>
              <a:buSzPts val="1400"/>
              <a:buFont typeface="Georgia"/>
              <a:buNone/>
              <a:defRPr sz="1400">
                <a:solidFill>
                  <a:srgbClr val="888888"/>
                </a:solidFill>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53" name="Google Shape;53;p17"/>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4" name="Google Shape;54;p17"/>
          <p:cNvSpPr/>
          <p:nvPr/>
        </p:nvSpPr>
        <p:spPr>
          <a:xfrm>
            <a:off x="152400" y="152400"/>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55" name="Google Shape;55;p17"/>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7"/>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57" name="Google Shape;57;p17"/>
          <p:cNvCxnSpPr/>
          <p:nvPr/>
        </p:nvCxnSpPr>
        <p:spPr>
          <a:xfrm>
            <a:off x="152400" y="2438400"/>
            <a:ext cx="8833104" cy="0"/>
          </a:xfrm>
          <a:prstGeom prst="straightConnector1">
            <a:avLst/>
          </a:prstGeom>
          <a:noFill/>
          <a:ln cap="flat" cmpd="sng" w="11425">
            <a:solidFill>
              <a:srgbClr val="7A9798"/>
            </a:solidFill>
            <a:prstDash val="dash"/>
            <a:round/>
            <a:headEnd len="sm" w="sm" type="none"/>
            <a:tailEnd len="sm" w="sm" type="none"/>
          </a:ln>
        </p:spPr>
      </p:cxnSp>
      <p:sp>
        <p:nvSpPr>
          <p:cNvPr id="58" name="Google Shape;58;p17"/>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59" name="Google Shape;59;p17"/>
          <p:cNvSpPr/>
          <p:nvPr/>
        </p:nvSpPr>
        <p:spPr>
          <a:xfrm>
            <a:off x="4361688" y="2209800"/>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60" name="Google Shape;60;p17"/>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61" name="Google Shape;61;p17"/>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200"/>
              <a:buFont typeface="Georgia"/>
              <a:buNone/>
              <a:defRPr b="0" sz="42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lt2"/>
        </a:solidFill>
      </p:bgPr>
    </p:bg>
    <p:spTree>
      <p:nvGrpSpPr>
        <p:cNvPr id="62" name="Shape 62"/>
        <p:cNvGrpSpPr/>
        <p:nvPr/>
      </p:nvGrpSpPr>
      <p:grpSpPr>
        <a:xfrm>
          <a:off x="0" y="0"/>
          <a:ext cx="0" cy="0"/>
          <a:chOff x="0" y="0"/>
          <a:chExt cx="0" cy="0"/>
        </a:xfrm>
      </p:grpSpPr>
      <p:sp>
        <p:nvSpPr>
          <p:cNvPr id="63" name="Google Shape;63;p1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8"/>
          <p:cNvSpPr txBox="1"/>
          <p:nvPr>
            <p:ph idx="10" type="dt"/>
          </p:nvPr>
        </p:nvSpPr>
        <p:spPr>
          <a:xfrm>
            <a:off x="5791200" y="640994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8"/>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8"/>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cxnSp>
        <p:nvCxnSpPr>
          <p:cNvPr id="67" name="Google Shape;67;p18"/>
          <p:cNvCxnSpPr/>
          <p:nvPr/>
        </p:nvCxnSpPr>
        <p:spPr>
          <a:xfrm flipH="1" rot="10800000">
            <a:off x="4563080" y="1575652"/>
            <a:ext cx="8921" cy="4819557"/>
          </a:xfrm>
          <a:prstGeom prst="straightConnector1">
            <a:avLst/>
          </a:prstGeom>
          <a:noFill/>
          <a:ln cap="flat" cmpd="sng" w="9525">
            <a:solidFill>
              <a:schemeClr val="dk2"/>
            </a:solidFill>
            <a:prstDash val="dash"/>
            <a:round/>
            <a:headEnd len="sm" w="sm" type="none"/>
            <a:tailEnd len="sm" w="sm" type="none"/>
          </a:ln>
        </p:spPr>
      </p:cxnSp>
      <p:sp>
        <p:nvSpPr>
          <p:cNvPr id="68" name="Google Shape;68;p18"/>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spcBef>
                <a:spcPts val="500"/>
              </a:spcBef>
              <a:spcAft>
                <a:spcPts val="0"/>
              </a:spcAft>
              <a:buSzPts val="2125"/>
              <a:buChar char="⚫"/>
              <a:defRPr sz="2500"/>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69" name="Google Shape;69;p18"/>
          <p:cNvSpPr txBox="1"/>
          <p:nvPr>
            <p:ph idx="2" type="body"/>
          </p:nvPr>
        </p:nvSpPr>
        <p:spPr>
          <a:xfrm>
            <a:off x="4800600"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spcBef>
                <a:spcPts val="500"/>
              </a:spcBef>
              <a:spcAft>
                <a:spcPts val="0"/>
              </a:spcAft>
              <a:buSzPts val="2125"/>
              <a:buChar char="⚫"/>
              <a:defRPr sz="2500"/>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solidFill>
          <a:schemeClr val="lt2"/>
        </a:solidFill>
      </p:bgPr>
    </p:bg>
    <p:spTree>
      <p:nvGrpSpPr>
        <p:cNvPr id="70" name="Shape 70"/>
        <p:cNvGrpSpPr/>
        <p:nvPr/>
      </p:nvGrpSpPr>
      <p:grpSpPr>
        <a:xfrm>
          <a:off x="0" y="0"/>
          <a:ext cx="0" cy="0"/>
          <a:chOff x="0" y="0"/>
          <a:chExt cx="0" cy="0"/>
        </a:xfrm>
      </p:grpSpPr>
      <p:cxnSp>
        <p:nvCxnSpPr>
          <p:cNvPr id="71" name="Google Shape;71;p19"/>
          <p:cNvCxnSpPr/>
          <p:nvPr/>
        </p:nvCxnSpPr>
        <p:spPr>
          <a:xfrm rot="10800000">
            <a:off x="4572000" y="2200275"/>
            <a:ext cx="0" cy="4187952"/>
          </a:xfrm>
          <a:prstGeom prst="straightConnector1">
            <a:avLst/>
          </a:prstGeom>
          <a:noFill/>
          <a:ln cap="flat" cmpd="sng" w="9525">
            <a:solidFill>
              <a:schemeClr val="dk2"/>
            </a:solidFill>
            <a:prstDash val="dash"/>
            <a:round/>
            <a:headEnd len="sm" w="sm" type="none"/>
            <a:tailEnd len="sm" w="sm" type="none"/>
          </a:ln>
        </p:spPr>
      </p:cxnSp>
      <p:sp>
        <p:nvSpPr>
          <p:cNvPr id="72" name="Google Shape;72;p19"/>
          <p:cNvSpPr/>
          <p:nvPr/>
        </p:nvSpPr>
        <p:spPr>
          <a:xfrm>
            <a:off x="0" y="0"/>
            <a:ext cx="9144000" cy="1447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3" name="Google Shape;73;p19"/>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4" name="Google Shape;74;p19"/>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5" name="Google Shape;75;p19"/>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6" name="Google Shape;76;p19"/>
          <p:cNvSpPr/>
          <p:nvPr/>
        </p:nvSpPr>
        <p:spPr>
          <a:xfrm>
            <a:off x="152400" y="1371600"/>
            <a:ext cx="8833104"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77" name="Google Shape;77;p19"/>
          <p:cNvSpPr/>
          <p:nvPr/>
        </p:nvSpPr>
        <p:spPr>
          <a:xfrm>
            <a:off x="145923" y="6391656"/>
            <a:ext cx="8833104" cy="310896"/>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78" name="Google Shape;78;p19"/>
          <p:cNvSpPr txBox="1"/>
          <p:nvPr>
            <p:ph idx="1" type="body"/>
          </p:nvPr>
        </p:nvSpPr>
        <p:spPr>
          <a:xfrm>
            <a:off x="301752" y="1524000"/>
            <a:ext cx="4040188" cy="732974"/>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440"/>
              </a:spcBef>
              <a:spcAft>
                <a:spcPts val="0"/>
              </a:spcAft>
              <a:buSzPts val="1870"/>
              <a:buNone/>
              <a:defRPr b="1" sz="2200">
                <a:solidFill>
                  <a:srgbClr val="FFFFFF"/>
                </a:solidFill>
                <a:latin typeface="Georgia"/>
                <a:ea typeface="Georgia"/>
                <a:cs typeface="Georgia"/>
                <a:sym typeface="Georgia"/>
              </a:defRPr>
            </a:lvl1pPr>
            <a:lvl2pPr indent="-228600" lvl="1" marL="914400" algn="l">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79" name="Google Shape;79;p19"/>
          <p:cNvSpPr txBox="1"/>
          <p:nvPr>
            <p:ph idx="2" type="body"/>
          </p:nvPr>
        </p:nvSpPr>
        <p:spPr>
          <a:xfrm>
            <a:off x="4791330" y="1524000"/>
            <a:ext cx="4041775" cy="731520"/>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440"/>
              </a:spcBef>
              <a:spcAft>
                <a:spcPts val="0"/>
              </a:spcAft>
              <a:buSzPts val="1870"/>
              <a:buNone/>
              <a:defRPr b="1" sz="2200">
                <a:solidFill>
                  <a:schemeClr val="lt1"/>
                </a:solidFill>
                <a:latin typeface="Georgia"/>
                <a:ea typeface="Georgia"/>
                <a:cs typeface="Georgia"/>
                <a:sym typeface="Georgia"/>
              </a:defRPr>
            </a:lvl1pPr>
            <a:lvl2pPr indent="-228600" lvl="1" marL="914400" algn="l">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80" name="Google Shape;80;p19"/>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9"/>
          <p:cNvSpPr txBox="1"/>
          <p:nvPr>
            <p:ph idx="11" type="ftr"/>
          </p:nvPr>
        </p:nvSpPr>
        <p:spPr>
          <a:xfrm>
            <a:off x="304800" y="6409944"/>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82" name="Google Shape;82;p19"/>
          <p:cNvCxnSpPr/>
          <p:nvPr/>
        </p:nvCxnSpPr>
        <p:spPr>
          <a:xfrm>
            <a:off x="152400" y="1280160"/>
            <a:ext cx="8833104" cy="0"/>
          </a:xfrm>
          <a:prstGeom prst="straightConnector1">
            <a:avLst/>
          </a:prstGeom>
          <a:noFill/>
          <a:ln cap="flat" cmpd="sng" w="11425">
            <a:solidFill>
              <a:srgbClr val="7A9798"/>
            </a:solidFill>
            <a:prstDash val="dash"/>
            <a:round/>
            <a:headEnd len="sm" w="sm" type="none"/>
            <a:tailEnd len="sm" w="sm" type="none"/>
          </a:ln>
        </p:spPr>
      </p:cxnSp>
      <p:sp>
        <p:nvSpPr>
          <p:cNvPr id="83" name="Google Shape;83;p19"/>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84" name="Google Shape;84;p19"/>
          <p:cNvSpPr txBox="1"/>
          <p:nvPr>
            <p:ph idx="3" type="body"/>
          </p:nvPr>
        </p:nvSpPr>
        <p:spPr>
          <a:xfrm>
            <a:off x="301752" y="2471383"/>
            <a:ext cx="4041648" cy="3818404"/>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85" name="Google Shape;85;p19"/>
          <p:cNvSpPr txBox="1"/>
          <p:nvPr>
            <p:ph idx="4" type="body"/>
          </p:nvPr>
        </p:nvSpPr>
        <p:spPr>
          <a:xfrm>
            <a:off x="4800600" y="2471383"/>
            <a:ext cx="4038600" cy="382219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86" name="Google Shape;86;p19"/>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87" name="Google Shape;87;p19"/>
          <p:cNvSpPr/>
          <p:nvPr/>
        </p:nvSpPr>
        <p:spPr>
          <a:xfrm>
            <a:off x="4361688" y="1050524"/>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88" name="Google Shape;88;p19"/>
          <p:cNvSpPr txBox="1"/>
          <p:nvPr>
            <p:ph idx="12" type="sldNum"/>
          </p:nvPr>
        </p:nvSpPr>
        <p:spPr>
          <a:xfrm>
            <a:off x="4343400" y="1042416"/>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89" name="Google Shape;89;p1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0" name="Shape 90"/>
        <p:cNvGrpSpPr/>
        <p:nvPr/>
      </p:nvGrpSpPr>
      <p:grpSpPr>
        <a:xfrm>
          <a:off x="0" y="0"/>
          <a:ext cx="0" cy="0"/>
          <a:chOff x="0" y="0"/>
          <a:chExt cx="0" cy="0"/>
        </a:xfrm>
      </p:grpSpPr>
      <p:sp>
        <p:nvSpPr>
          <p:cNvPr id="91" name="Google Shape;91;p2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0"/>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0"/>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0"/>
          <p:cNvSpPr txBox="1"/>
          <p:nvPr>
            <p:ph idx="12" type="sldNum"/>
          </p:nvPr>
        </p:nvSpPr>
        <p:spPr>
          <a:xfrm>
            <a:off x="4343400" y="1036020"/>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95" name="Shape 95"/>
        <p:cNvGrpSpPr/>
        <p:nvPr/>
      </p:nvGrpSpPr>
      <p:grpSpPr>
        <a:xfrm>
          <a:off x="0" y="0"/>
          <a:ext cx="0" cy="0"/>
          <a:chOff x="0" y="0"/>
          <a:chExt cx="0" cy="0"/>
        </a:xfrm>
      </p:grpSpPr>
      <p:sp>
        <p:nvSpPr>
          <p:cNvPr id="96" name="Google Shape;96;p21"/>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7" name="Google Shape;97;p21"/>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8" name="Google Shape;98;p21"/>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99" name="Google Shape;99;p21"/>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0" name="Google Shape;100;p21"/>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1" name="Google Shape;101;p21"/>
          <p:cNvSpPr/>
          <p:nvPr/>
        </p:nvSpPr>
        <p:spPr>
          <a:xfrm>
            <a:off x="152400" y="158496"/>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2" name="Google Shape;102;p21"/>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1"/>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1"/>
          <p:cNvSpPr txBox="1"/>
          <p:nvPr>
            <p:ph idx="12" type="sldNum"/>
          </p:nvPr>
        </p:nvSpPr>
        <p:spPr>
          <a:xfrm>
            <a:off x="4267200" y="6324600"/>
            <a:ext cx="609600" cy="441324"/>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FFFFFF"/>
                </a:solidFill>
                <a:latin typeface="Georgia"/>
                <a:ea typeface="Georgia"/>
                <a:cs typeface="Georgia"/>
                <a:sym typeface="Georgia"/>
              </a:defRPr>
            </a:lvl1pPr>
            <a:lvl2pPr indent="0" lvl="1" marL="0" algn="ctr">
              <a:spcBef>
                <a:spcPts val="0"/>
              </a:spcBef>
              <a:buNone/>
              <a:defRPr sz="1600">
                <a:solidFill>
                  <a:srgbClr val="FFFFFF"/>
                </a:solidFill>
                <a:latin typeface="Georgia"/>
                <a:ea typeface="Georgia"/>
                <a:cs typeface="Georgia"/>
                <a:sym typeface="Georgia"/>
              </a:defRPr>
            </a:lvl2pPr>
            <a:lvl3pPr indent="0" lvl="2" marL="0" algn="ctr">
              <a:spcBef>
                <a:spcPts val="0"/>
              </a:spcBef>
              <a:buNone/>
              <a:defRPr sz="1600">
                <a:solidFill>
                  <a:srgbClr val="FFFFFF"/>
                </a:solidFill>
                <a:latin typeface="Georgia"/>
                <a:ea typeface="Georgia"/>
                <a:cs typeface="Georgia"/>
                <a:sym typeface="Georgia"/>
              </a:defRPr>
            </a:lvl3pPr>
            <a:lvl4pPr indent="0" lvl="3" marL="0" algn="ctr">
              <a:spcBef>
                <a:spcPts val="0"/>
              </a:spcBef>
              <a:buNone/>
              <a:defRPr sz="1600">
                <a:solidFill>
                  <a:srgbClr val="FFFFFF"/>
                </a:solidFill>
                <a:latin typeface="Georgia"/>
                <a:ea typeface="Georgia"/>
                <a:cs typeface="Georgia"/>
                <a:sym typeface="Georgia"/>
              </a:defRPr>
            </a:lvl4pPr>
            <a:lvl5pPr indent="0" lvl="4" marL="0" algn="ctr">
              <a:spcBef>
                <a:spcPts val="0"/>
              </a:spcBef>
              <a:buNone/>
              <a:defRPr sz="1600">
                <a:solidFill>
                  <a:srgbClr val="FFFFFF"/>
                </a:solidFill>
                <a:latin typeface="Georgia"/>
                <a:ea typeface="Georgia"/>
                <a:cs typeface="Georgia"/>
                <a:sym typeface="Georgia"/>
              </a:defRPr>
            </a:lvl5pPr>
            <a:lvl6pPr indent="0" lvl="5" marL="0" algn="ctr">
              <a:spcBef>
                <a:spcPts val="0"/>
              </a:spcBef>
              <a:buNone/>
              <a:defRPr sz="1600">
                <a:solidFill>
                  <a:srgbClr val="FFFFFF"/>
                </a:solidFill>
                <a:latin typeface="Georgia"/>
                <a:ea typeface="Georgia"/>
                <a:cs typeface="Georgia"/>
                <a:sym typeface="Georgia"/>
              </a:defRPr>
            </a:lvl6pPr>
            <a:lvl7pPr indent="0" lvl="6" marL="0" algn="ctr">
              <a:spcBef>
                <a:spcPts val="0"/>
              </a:spcBef>
              <a:buNone/>
              <a:defRPr sz="1600">
                <a:solidFill>
                  <a:srgbClr val="FFFFFF"/>
                </a:solidFill>
                <a:latin typeface="Georgia"/>
                <a:ea typeface="Georgia"/>
                <a:cs typeface="Georgia"/>
                <a:sym typeface="Georgia"/>
              </a:defRPr>
            </a:lvl7pPr>
            <a:lvl8pPr indent="0" lvl="7" marL="0" algn="ctr">
              <a:spcBef>
                <a:spcPts val="0"/>
              </a:spcBef>
              <a:buNone/>
              <a:defRPr sz="1600">
                <a:solidFill>
                  <a:srgbClr val="FFFFFF"/>
                </a:solidFill>
                <a:latin typeface="Georgia"/>
                <a:ea typeface="Georgia"/>
                <a:cs typeface="Georgia"/>
                <a:sym typeface="Georgia"/>
              </a:defRPr>
            </a:lvl8pPr>
            <a:lvl9pPr indent="0" lvl="8" marL="0" algn="ctr">
              <a:spcBef>
                <a:spcPts val="0"/>
              </a:spcBef>
              <a:buNone/>
              <a:defRPr sz="1600">
                <a:solidFill>
                  <a:srgbClr val="FFFFFF"/>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lt1"/>
        </a:solidFill>
      </p:bgPr>
    </p:bg>
    <p:spTree>
      <p:nvGrpSpPr>
        <p:cNvPr id="105" name="Shape 105"/>
        <p:cNvGrpSpPr/>
        <p:nvPr/>
      </p:nvGrpSpPr>
      <p:grpSpPr>
        <a:xfrm>
          <a:off x="0" y="0"/>
          <a:ext cx="0" cy="0"/>
          <a:chOff x="0" y="0"/>
          <a:chExt cx="0" cy="0"/>
        </a:xfrm>
      </p:grpSpPr>
      <p:sp>
        <p:nvSpPr>
          <p:cNvPr id="106" name="Google Shape;106;p22"/>
          <p:cNvSpPr/>
          <p:nvPr/>
        </p:nvSpPr>
        <p:spPr>
          <a:xfrm>
            <a:off x="152400" y="152400"/>
            <a:ext cx="8833104" cy="3048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7" name="Google Shape;107;p22"/>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8" name="Google Shape;108;p22"/>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09" name="Google Shape;109;p22"/>
          <p:cNvSpPr/>
          <p:nvPr/>
        </p:nvSpPr>
        <p:spPr>
          <a:xfrm>
            <a:off x="0" y="0"/>
            <a:ext cx="9144000" cy="11887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0" name="Google Shape;110;p22"/>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1" name="Google Shape;111;p22"/>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12" name="Google Shape;112;p22"/>
          <p:cNvSpPr txBox="1"/>
          <p:nvPr>
            <p:ph type="title"/>
          </p:nvPr>
        </p:nvSpPr>
        <p:spPr>
          <a:xfrm>
            <a:off x="381000" y="914400"/>
            <a:ext cx="2362200" cy="990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2200"/>
              <a:buFont typeface="Georgia"/>
              <a:buNone/>
              <a:defRPr b="1" sz="22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2"/>
          <p:cNvSpPr txBox="1"/>
          <p:nvPr>
            <p:ph idx="1" type="body"/>
          </p:nvPr>
        </p:nvSpPr>
        <p:spPr>
          <a:xfrm>
            <a:off x="381000" y="1981200"/>
            <a:ext cx="2362200" cy="4144963"/>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360"/>
              <a:buNone/>
              <a:defRPr sz="1600">
                <a:solidFill>
                  <a:srgbClr val="FFFFFF"/>
                </a:solidFill>
              </a:defRPr>
            </a:lvl1pPr>
            <a:lvl2pPr indent="-228600" lvl="1" marL="914400" algn="l">
              <a:spcBef>
                <a:spcPts val="1000"/>
              </a:spcBef>
              <a:spcAft>
                <a:spcPts val="0"/>
              </a:spcAft>
              <a:buSzPts val="840"/>
              <a:buNone/>
              <a:defRPr sz="1200"/>
            </a:lvl2pPr>
            <a:lvl3pPr indent="-228600" lvl="2" marL="1371600" algn="l">
              <a:spcBef>
                <a:spcPts val="200"/>
              </a:spcBef>
              <a:spcAft>
                <a:spcPts val="0"/>
              </a:spcAft>
              <a:buSzPts val="7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Font typeface="Georgia"/>
              <a:buNone/>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14" name="Google Shape;114;p22"/>
          <p:cNvSpPr/>
          <p:nvPr/>
        </p:nvSpPr>
        <p:spPr>
          <a:xfrm>
            <a:off x="152400" y="152400"/>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15" name="Google Shape;115;p22"/>
          <p:cNvCxnSpPr/>
          <p:nvPr/>
        </p:nvCxnSpPr>
        <p:spPr>
          <a:xfrm>
            <a:off x="152400" y="533400"/>
            <a:ext cx="8833104" cy="0"/>
          </a:xfrm>
          <a:prstGeom prst="straightConnector1">
            <a:avLst/>
          </a:prstGeom>
          <a:noFill/>
          <a:ln cap="flat" cmpd="sng" w="11425">
            <a:solidFill>
              <a:srgbClr val="7A9798"/>
            </a:solidFill>
            <a:prstDash val="dash"/>
            <a:round/>
            <a:headEnd len="sm" w="sm" type="none"/>
            <a:tailEnd len="sm" w="sm" type="none"/>
          </a:ln>
        </p:spPr>
      </p:cxnSp>
      <p:sp>
        <p:nvSpPr>
          <p:cNvPr id="116" name="Google Shape;116;p22"/>
          <p:cNvSpPr txBox="1"/>
          <p:nvPr>
            <p:ph idx="2" type="body"/>
          </p:nvPr>
        </p:nvSpPr>
        <p:spPr>
          <a:xfrm>
            <a:off x="3124200" y="685800"/>
            <a:ext cx="5638800" cy="54102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17" name="Google Shape;117;p22"/>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18" name="Google Shape;118;p22"/>
          <p:cNvSpPr/>
          <p:nvPr/>
        </p:nvSpPr>
        <p:spPr>
          <a:xfrm>
            <a:off x="1389888" y="323088"/>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19" name="Google Shape;119;p22"/>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sz="1600">
                <a:solidFill>
                  <a:srgbClr val="7A9798"/>
                </a:solidFill>
                <a:latin typeface="Georgia"/>
                <a:ea typeface="Georgia"/>
                <a:cs typeface="Georgia"/>
                <a:sym typeface="Georgia"/>
              </a:defRPr>
            </a:lvl1pPr>
            <a:lvl2pPr indent="0" lvl="1" marL="0" algn="ctr">
              <a:spcBef>
                <a:spcPts val="0"/>
              </a:spcBef>
              <a:buNone/>
              <a:defRPr sz="1600">
                <a:solidFill>
                  <a:srgbClr val="7A9798"/>
                </a:solidFill>
                <a:latin typeface="Georgia"/>
                <a:ea typeface="Georgia"/>
                <a:cs typeface="Georgia"/>
                <a:sym typeface="Georgia"/>
              </a:defRPr>
            </a:lvl2pPr>
            <a:lvl3pPr indent="0" lvl="2" marL="0" algn="ctr">
              <a:spcBef>
                <a:spcPts val="0"/>
              </a:spcBef>
              <a:buNone/>
              <a:defRPr sz="1600">
                <a:solidFill>
                  <a:srgbClr val="7A9798"/>
                </a:solidFill>
                <a:latin typeface="Georgia"/>
                <a:ea typeface="Georgia"/>
                <a:cs typeface="Georgia"/>
                <a:sym typeface="Georgia"/>
              </a:defRPr>
            </a:lvl3pPr>
            <a:lvl4pPr indent="0" lvl="3" marL="0" algn="ctr">
              <a:spcBef>
                <a:spcPts val="0"/>
              </a:spcBef>
              <a:buNone/>
              <a:defRPr sz="1600">
                <a:solidFill>
                  <a:srgbClr val="7A9798"/>
                </a:solidFill>
                <a:latin typeface="Georgia"/>
                <a:ea typeface="Georgia"/>
                <a:cs typeface="Georgia"/>
                <a:sym typeface="Georgia"/>
              </a:defRPr>
            </a:lvl4pPr>
            <a:lvl5pPr indent="0" lvl="4" marL="0" algn="ctr">
              <a:spcBef>
                <a:spcPts val="0"/>
              </a:spcBef>
              <a:buNone/>
              <a:defRPr sz="1600">
                <a:solidFill>
                  <a:srgbClr val="7A9798"/>
                </a:solidFill>
                <a:latin typeface="Georgia"/>
                <a:ea typeface="Georgia"/>
                <a:cs typeface="Georgia"/>
                <a:sym typeface="Georgia"/>
              </a:defRPr>
            </a:lvl5pPr>
            <a:lvl6pPr indent="0" lvl="5" marL="0" algn="ctr">
              <a:spcBef>
                <a:spcPts val="0"/>
              </a:spcBef>
              <a:buNone/>
              <a:defRPr sz="1600">
                <a:solidFill>
                  <a:srgbClr val="7A9798"/>
                </a:solidFill>
                <a:latin typeface="Georgia"/>
                <a:ea typeface="Georgia"/>
                <a:cs typeface="Georgia"/>
                <a:sym typeface="Georgia"/>
              </a:defRPr>
            </a:lvl6pPr>
            <a:lvl7pPr indent="0" lvl="6" marL="0" algn="ctr">
              <a:spcBef>
                <a:spcPts val="0"/>
              </a:spcBef>
              <a:buNone/>
              <a:defRPr sz="1600">
                <a:solidFill>
                  <a:srgbClr val="7A9798"/>
                </a:solidFill>
                <a:latin typeface="Georgia"/>
                <a:ea typeface="Georgia"/>
                <a:cs typeface="Georgia"/>
                <a:sym typeface="Georgia"/>
              </a:defRPr>
            </a:lvl7pPr>
            <a:lvl8pPr indent="0" lvl="7" marL="0" algn="ctr">
              <a:spcBef>
                <a:spcPts val="0"/>
              </a:spcBef>
              <a:buNone/>
              <a:defRPr sz="1600">
                <a:solidFill>
                  <a:srgbClr val="7A9798"/>
                </a:solidFill>
                <a:latin typeface="Georgia"/>
                <a:ea typeface="Georgia"/>
                <a:cs typeface="Georgia"/>
                <a:sym typeface="Georgia"/>
              </a:defRPr>
            </a:lvl8pPr>
            <a:lvl9pPr indent="0" lvl="8" marL="0" algn="ctr">
              <a:spcBef>
                <a:spcPts val="0"/>
              </a:spcBef>
              <a:buNone/>
              <a:defRPr sz="1600">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20" name="Google Shape;120;p22"/>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1" name="Google Shape;121;p22"/>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2"/>
          <p:cNvSpPr txBox="1"/>
          <p:nvPr>
            <p:ph idx="11" type="ftr"/>
          </p:nvPr>
        </p:nvSpPr>
        <p:spPr>
          <a:xfrm>
            <a:off x="301752" y="6410848"/>
            <a:ext cx="338328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23" name="Shape 123"/>
        <p:cNvGrpSpPr/>
        <p:nvPr/>
      </p:nvGrpSpPr>
      <p:grpSpPr>
        <a:xfrm>
          <a:off x="0" y="0"/>
          <a:ext cx="0" cy="0"/>
          <a:chOff x="0" y="0"/>
          <a:chExt cx="0" cy="0"/>
        </a:xfrm>
      </p:grpSpPr>
      <p:cxnSp>
        <p:nvCxnSpPr>
          <p:cNvPr id="124" name="Google Shape;124;p23"/>
          <p:cNvCxnSpPr/>
          <p:nvPr/>
        </p:nvCxnSpPr>
        <p:spPr>
          <a:xfrm>
            <a:off x="152400" y="533400"/>
            <a:ext cx="8833104" cy="0"/>
          </a:xfrm>
          <a:prstGeom prst="straightConnector1">
            <a:avLst/>
          </a:prstGeom>
          <a:noFill/>
          <a:ln cap="flat" cmpd="sng" w="11425">
            <a:solidFill>
              <a:srgbClr val="7A9798"/>
            </a:solidFill>
            <a:prstDash val="dash"/>
            <a:round/>
            <a:headEnd len="sm" w="sm" type="none"/>
            <a:tailEnd len="sm" w="sm" type="none"/>
          </a:ln>
        </p:spPr>
      </p:cxnSp>
      <p:sp>
        <p:nvSpPr>
          <p:cNvPr id="125" name="Google Shape;125;p23"/>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6" name="Google Shape;126;p23"/>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7" name="Google Shape;127;p23"/>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8" name="Google Shape;128;p23"/>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9" name="Google Shape;129;p23"/>
          <p:cNvSpPr/>
          <p:nvPr/>
        </p:nvSpPr>
        <p:spPr>
          <a:xfrm>
            <a:off x="152400" y="152400"/>
            <a:ext cx="8833104" cy="30175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0" name="Google Shape;130;p23"/>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31" name="Google Shape;131;p23"/>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2" name="Google Shape;132;p23"/>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33" name="Google Shape;133;p23"/>
          <p:cNvSpPr/>
          <p:nvPr/>
        </p:nvSpPr>
        <p:spPr>
          <a:xfrm>
            <a:off x="1389888" y="323088"/>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34" name="Google Shape;134;p23"/>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135" name="Google Shape;135;p23"/>
          <p:cNvSpPr txBox="1"/>
          <p:nvPr>
            <p:ph type="title"/>
          </p:nvPr>
        </p:nvSpPr>
        <p:spPr>
          <a:xfrm>
            <a:off x="3000375" y="5029200"/>
            <a:ext cx="5867400" cy="1219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2400"/>
              <a:buFont typeface="Georgia"/>
              <a:buNone/>
              <a:defRPr b="1"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3"/>
          <p:cNvSpPr/>
          <p:nvPr>
            <p:ph idx="2" type="pic"/>
          </p:nvPr>
        </p:nvSpPr>
        <p:spPr>
          <a:xfrm>
            <a:off x="3000375" y="609600"/>
            <a:ext cx="5867400" cy="4267200"/>
          </a:xfrm>
          <a:prstGeom prst="rect">
            <a:avLst/>
          </a:prstGeom>
          <a:noFill/>
          <a:ln>
            <a:noFill/>
          </a:ln>
        </p:spPr>
      </p:sp>
      <p:sp>
        <p:nvSpPr>
          <p:cNvPr id="137" name="Google Shape;137;p23"/>
          <p:cNvSpPr txBox="1"/>
          <p:nvPr>
            <p:ph idx="1" type="body"/>
          </p:nvPr>
        </p:nvSpPr>
        <p:spPr>
          <a:xfrm>
            <a:off x="381000" y="990600"/>
            <a:ext cx="2438400" cy="525780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360"/>
              <a:buFont typeface="Georgia"/>
              <a:buNone/>
              <a:defRPr sz="1600">
                <a:solidFill>
                  <a:srgbClr val="FFFFFF"/>
                </a:solidFill>
              </a:defRPr>
            </a:lvl1pPr>
            <a:lvl2pPr indent="-281940" lvl="1" marL="914400" algn="l">
              <a:spcBef>
                <a:spcPts val="1000"/>
              </a:spcBef>
              <a:spcAft>
                <a:spcPts val="0"/>
              </a:spcAft>
              <a:buSzPts val="840"/>
              <a:buChar char="⚪"/>
              <a:defRPr sz="1200"/>
            </a:lvl2pPr>
            <a:lvl3pPr indent="-276225" lvl="2" marL="1371600" algn="l">
              <a:spcBef>
                <a:spcPts val="200"/>
              </a:spcBef>
              <a:spcAft>
                <a:spcPts val="0"/>
              </a:spcAft>
              <a:buSzPts val="750"/>
              <a:buChar char="⯍"/>
              <a:defRPr sz="1000"/>
            </a:lvl3pPr>
            <a:lvl4pPr indent="-268605" lvl="3" marL="1828800" algn="l">
              <a:spcBef>
                <a:spcPts val="180"/>
              </a:spcBef>
              <a:spcAft>
                <a:spcPts val="0"/>
              </a:spcAft>
              <a:buSzPts val="630"/>
              <a:buChar char="🞆"/>
              <a:defRPr sz="900"/>
            </a:lvl4pPr>
            <a:lvl5pPr indent="-285750" lvl="4" marL="2286000" algn="l">
              <a:spcBef>
                <a:spcPts val="180"/>
              </a:spcBef>
              <a:spcAft>
                <a:spcPts val="0"/>
              </a:spcAft>
              <a:buSzPts val="900"/>
              <a:buFont typeface="Georgia"/>
              <a:buChar char="•"/>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38" name="Google Shape;138;p23"/>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9" name="Google Shape;139;p23"/>
          <p:cNvSpPr txBox="1"/>
          <p:nvPr>
            <p:ph idx="10" type="dt"/>
          </p:nvPr>
        </p:nvSpPr>
        <p:spPr>
          <a:xfrm>
            <a:off x="5788152"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23"/>
          <p:cNvSpPr txBox="1"/>
          <p:nvPr>
            <p:ph idx="11" type="ftr"/>
          </p:nvPr>
        </p:nvSpPr>
        <p:spPr>
          <a:xfrm>
            <a:off x="301752" y="6410848"/>
            <a:ext cx="35844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solidFill>
          <a:schemeClr val="lt2"/>
        </a:solidFill>
      </p:bgPr>
    </p:bg>
    <p:spTree>
      <p:nvGrpSpPr>
        <p:cNvPr id="141" name="Shape 141"/>
        <p:cNvGrpSpPr/>
        <p:nvPr/>
      </p:nvGrpSpPr>
      <p:grpSpPr>
        <a:xfrm>
          <a:off x="0" y="0"/>
          <a:ext cx="0" cy="0"/>
          <a:chOff x="0" y="0"/>
          <a:chExt cx="0" cy="0"/>
        </a:xfrm>
      </p:grpSpPr>
      <p:sp>
        <p:nvSpPr>
          <p:cNvPr id="142" name="Google Shape;142;p2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4"/>
          <p:cNvSpPr txBox="1"/>
          <p:nvPr>
            <p:ph idx="1" type="body"/>
          </p:nvPr>
        </p:nvSpPr>
        <p:spPr>
          <a:xfrm rot="5400000">
            <a:off x="2269236" y="-443484"/>
            <a:ext cx="4599432" cy="85344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44" name="Google Shape;144;p24"/>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4"/>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4"/>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chemeClr val="lt2"/>
        </a:solidFill>
      </p:bgPr>
    </p:bg>
    <p:spTree>
      <p:nvGrpSpPr>
        <p:cNvPr id="147" name="Shape 147"/>
        <p:cNvGrpSpPr/>
        <p:nvPr/>
      </p:nvGrpSpPr>
      <p:grpSpPr>
        <a:xfrm>
          <a:off x="0" y="0"/>
          <a:ext cx="0" cy="0"/>
          <a:chOff x="0" y="0"/>
          <a:chExt cx="0" cy="0"/>
        </a:xfrm>
      </p:grpSpPr>
      <p:sp>
        <p:nvSpPr>
          <p:cNvPr id="148" name="Google Shape;148;p25"/>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9" name="Google Shape;149;p25"/>
          <p:cNvSpPr/>
          <p:nvPr/>
        </p:nvSpPr>
        <p:spPr>
          <a:xfrm>
            <a:off x="7010400" y="0"/>
            <a:ext cx="21336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0" name="Google Shape;150;p25"/>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1" name="Google Shape;151;p25"/>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2" name="Google Shape;152;p25"/>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3" name="Google Shape;153;p25"/>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54" name="Google Shape;154;p25"/>
          <p:cNvCxnSpPr/>
          <p:nvPr/>
        </p:nvCxnSpPr>
        <p:spPr>
          <a:xfrm rot="5400000">
            <a:off x="4021836" y="3278124"/>
            <a:ext cx="6245352" cy="0"/>
          </a:xfrm>
          <a:prstGeom prst="straightConnector1">
            <a:avLst/>
          </a:prstGeom>
          <a:noFill/>
          <a:ln cap="flat" cmpd="sng" w="9525">
            <a:solidFill>
              <a:srgbClr val="7A9798"/>
            </a:solidFill>
            <a:prstDash val="dash"/>
            <a:round/>
            <a:headEnd len="sm" w="sm" type="none"/>
            <a:tailEnd len="sm" w="sm" type="none"/>
          </a:ln>
        </p:spPr>
      </p:cxnSp>
      <p:sp>
        <p:nvSpPr>
          <p:cNvPr id="155" name="Google Shape;155;p25"/>
          <p:cNvSpPr/>
          <p:nvPr/>
        </p:nvSpPr>
        <p:spPr>
          <a:xfrm>
            <a:off x="6839712" y="2925763"/>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56" name="Google Shape;156;p25"/>
          <p:cNvSpPr/>
          <p:nvPr/>
        </p:nvSpPr>
        <p:spPr>
          <a:xfrm>
            <a:off x="6934200" y="3020251"/>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157" name="Google Shape;157;p25"/>
          <p:cNvSpPr txBox="1"/>
          <p:nvPr>
            <p:ph idx="12" type="sldNum"/>
          </p:nvPr>
        </p:nvSpPr>
        <p:spPr>
          <a:xfrm>
            <a:off x="6915912" y="3009901"/>
            <a:ext cx="457200" cy="4413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158" name="Google Shape;158;p25"/>
          <p:cNvSpPr txBox="1"/>
          <p:nvPr>
            <p:ph idx="1" type="body"/>
          </p:nvPr>
        </p:nvSpPr>
        <p:spPr>
          <a:xfrm rot="5400000">
            <a:off x="670717" y="-61117"/>
            <a:ext cx="5821366" cy="65532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08610" lvl="1" marL="914400" algn="l">
              <a:spcBef>
                <a:spcPts val="360"/>
              </a:spcBef>
              <a:spcAft>
                <a:spcPts val="0"/>
              </a:spcAft>
              <a:buSzPts val="1260"/>
              <a:buChar char="⚪"/>
              <a:defRPr/>
            </a:lvl2pPr>
            <a:lvl3pPr indent="-314325" lvl="2" marL="1371600" algn="l">
              <a:spcBef>
                <a:spcPts val="36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59" name="Google Shape;159;p25"/>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5"/>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5"/>
          <p:cNvSpPr txBox="1"/>
          <p:nvPr>
            <p:ph type="title"/>
          </p:nvPr>
        </p:nvSpPr>
        <p:spPr>
          <a:xfrm rot="5400000">
            <a:off x="5189537" y="2506664"/>
            <a:ext cx="5851525" cy="14478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1" name="Google Shape;11;p14"/>
          <p:cNvSpPr/>
          <p:nvPr/>
        </p:nvSpPr>
        <p:spPr>
          <a:xfrm>
            <a:off x="0" y="0"/>
            <a:ext cx="9144000" cy="1393371"/>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2" name="Google Shape;12;p14"/>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3" name="Google Shape;13;p14"/>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4" name="Google Shape;14;p14"/>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sp>
        <p:nvSpPr>
          <p:cNvPr id="15" name="Google Shape;15;p14"/>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4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6" name="Google Shape;16;p14"/>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2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7" name="Google Shape;17;p14"/>
          <p:cNvSpPr/>
          <p:nvPr/>
        </p:nvSpPr>
        <p:spPr>
          <a:xfrm>
            <a:off x="152400" y="155448"/>
            <a:ext cx="8833104" cy="6547104"/>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p:txBody>
      </p:sp>
      <p:cxnSp>
        <p:nvCxnSpPr>
          <p:cNvPr id="18" name="Google Shape;18;p14"/>
          <p:cNvCxnSpPr/>
          <p:nvPr/>
        </p:nvCxnSpPr>
        <p:spPr>
          <a:xfrm>
            <a:off x="152400" y="1276743"/>
            <a:ext cx="8833104" cy="0"/>
          </a:xfrm>
          <a:prstGeom prst="straightConnector1">
            <a:avLst/>
          </a:prstGeom>
          <a:noFill/>
          <a:ln cap="flat" cmpd="sng" w="9525">
            <a:solidFill>
              <a:srgbClr val="7A9798"/>
            </a:solidFill>
            <a:prstDash val="dash"/>
            <a:round/>
            <a:headEnd len="sm" w="sm" type="none"/>
            <a:tailEnd len="sm" w="sm" type="none"/>
          </a:ln>
        </p:spPr>
      </p:cxnSp>
      <p:sp>
        <p:nvSpPr>
          <p:cNvPr id="19" name="Google Shape;19;p14"/>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20" name="Google Shape;20;p14"/>
          <p:cNvSpPr/>
          <p:nvPr/>
        </p:nvSpPr>
        <p:spPr>
          <a:xfrm>
            <a:off x="4361688" y="1050524"/>
            <a:ext cx="420624" cy="420624"/>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eorgia"/>
              <a:ea typeface="Georgia"/>
              <a:cs typeface="Georgia"/>
              <a:sym typeface="Georgia"/>
            </a:endParaRPr>
          </a:p>
        </p:txBody>
      </p:sp>
      <p:sp>
        <p:nvSpPr>
          <p:cNvPr id="21" name="Google Shape;21;p14"/>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rtl="0" algn="ctr">
              <a:spcBef>
                <a:spcPts val="0"/>
              </a:spcBef>
              <a:buNone/>
              <a:defRPr b="0" sz="1600" u="none">
                <a:solidFill>
                  <a:srgbClr val="7A9798"/>
                </a:solidFill>
                <a:latin typeface="Georgia"/>
                <a:ea typeface="Georgia"/>
                <a:cs typeface="Georgia"/>
                <a:sym typeface="Georgia"/>
              </a:defRPr>
            </a:lvl1pPr>
            <a:lvl2pPr indent="0" lvl="1" marL="0" marR="0" rtl="0" algn="ctr">
              <a:spcBef>
                <a:spcPts val="0"/>
              </a:spcBef>
              <a:buNone/>
              <a:defRPr b="0" sz="1600" u="none">
                <a:solidFill>
                  <a:srgbClr val="7A9798"/>
                </a:solidFill>
                <a:latin typeface="Georgia"/>
                <a:ea typeface="Georgia"/>
                <a:cs typeface="Georgia"/>
                <a:sym typeface="Georgia"/>
              </a:defRPr>
            </a:lvl2pPr>
            <a:lvl3pPr indent="0" lvl="2" marL="0" marR="0" rtl="0" algn="ctr">
              <a:spcBef>
                <a:spcPts val="0"/>
              </a:spcBef>
              <a:buNone/>
              <a:defRPr b="0" sz="1600" u="none">
                <a:solidFill>
                  <a:srgbClr val="7A9798"/>
                </a:solidFill>
                <a:latin typeface="Georgia"/>
                <a:ea typeface="Georgia"/>
                <a:cs typeface="Georgia"/>
                <a:sym typeface="Georgia"/>
              </a:defRPr>
            </a:lvl3pPr>
            <a:lvl4pPr indent="0" lvl="3" marL="0" marR="0" rtl="0" algn="ctr">
              <a:spcBef>
                <a:spcPts val="0"/>
              </a:spcBef>
              <a:buNone/>
              <a:defRPr b="0" sz="1600" u="none">
                <a:solidFill>
                  <a:srgbClr val="7A9798"/>
                </a:solidFill>
                <a:latin typeface="Georgia"/>
                <a:ea typeface="Georgia"/>
                <a:cs typeface="Georgia"/>
                <a:sym typeface="Georgia"/>
              </a:defRPr>
            </a:lvl4pPr>
            <a:lvl5pPr indent="0" lvl="4" marL="0" marR="0" rtl="0" algn="ctr">
              <a:spcBef>
                <a:spcPts val="0"/>
              </a:spcBef>
              <a:buNone/>
              <a:defRPr b="0" sz="1600" u="none">
                <a:solidFill>
                  <a:srgbClr val="7A9798"/>
                </a:solidFill>
                <a:latin typeface="Georgia"/>
                <a:ea typeface="Georgia"/>
                <a:cs typeface="Georgia"/>
                <a:sym typeface="Georgia"/>
              </a:defRPr>
            </a:lvl5pPr>
            <a:lvl6pPr indent="0" lvl="5" marL="0" marR="0" rtl="0" algn="ctr">
              <a:spcBef>
                <a:spcPts val="0"/>
              </a:spcBef>
              <a:buNone/>
              <a:defRPr b="0" sz="1600" u="none">
                <a:solidFill>
                  <a:srgbClr val="7A9798"/>
                </a:solidFill>
                <a:latin typeface="Georgia"/>
                <a:ea typeface="Georgia"/>
                <a:cs typeface="Georgia"/>
                <a:sym typeface="Georgia"/>
              </a:defRPr>
            </a:lvl6pPr>
            <a:lvl7pPr indent="0" lvl="6" marL="0" marR="0" rtl="0" algn="ctr">
              <a:spcBef>
                <a:spcPts val="0"/>
              </a:spcBef>
              <a:buNone/>
              <a:defRPr b="0" sz="1600" u="none">
                <a:solidFill>
                  <a:srgbClr val="7A9798"/>
                </a:solidFill>
                <a:latin typeface="Georgia"/>
                <a:ea typeface="Georgia"/>
                <a:cs typeface="Georgia"/>
                <a:sym typeface="Georgia"/>
              </a:defRPr>
            </a:lvl7pPr>
            <a:lvl8pPr indent="0" lvl="7" marL="0" marR="0" rtl="0" algn="ctr">
              <a:spcBef>
                <a:spcPts val="0"/>
              </a:spcBef>
              <a:buNone/>
              <a:defRPr b="0" sz="1600" u="none">
                <a:solidFill>
                  <a:srgbClr val="7A9798"/>
                </a:solidFill>
                <a:latin typeface="Georgia"/>
                <a:ea typeface="Georgia"/>
                <a:cs typeface="Georgia"/>
                <a:sym typeface="Georgia"/>
              </a:defRPr>
            </a:lvl8pPr>
            <a:lvl9pPr indent="0" lvl="8" marL="0" marR="0" rtl="0" algn="ctr">
              <a:spcBef>
                <a:spcPts val="0"/>
              </a:spcBef>
              <a:buNone/>
              <a:defRPr b="0" sz="1600" u="none">
                <a:solidFill>
                  <a:srgbClr val="7A9798"/>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22" name="Google Shape;22;p1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7A9798"/>
              </a:buClr>
              <a:buSzPts val="3300"/>
              <a:buFont typeface="Georgia"/>
              <a:buNone/>
              <a:defRPr b="0" i="0" sz="3300" u="none" cap="none" strike="noStrike">
                <a:solidFill>
                  <a:srgbClr val="7A9798"/>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14"/>
          <p:cNvSpPr txBox="1"/>
          <p:nvPr>
            <p:ph idx="1" type="body"/>
          </p:nvPr>
        </p:nvSpPr>
        <p:spPr>
          <a:xfrm>
            <a:off x="301752" y="1524000"/>
            <a:ext cx="8534400" cy="4599432"/>
          </a:xfrm>
          <a:prstGeom prst="rect">
            <a:avLst/>
          </a:prstGeom>
          <a:noFill/>
          <a:ln>
            <a:noFill/>
          </a:ln>
        </p:spPr>
        <p:txBody>
          <a:bodyPr anchorCtr="0" anchor="t" bIns="45700" lIns="91425" spcFirstLastPara="1" rIns="91425" wrap="square" tIns="45700">
            <a:normAutofit/>
          </a:bodyPr>
          <a:lstStyle>
            <a:lvl1pPr indent="-374332"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4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36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spcBef>
                <a:spcPts val="320"/>
              </a:spcBef>
              <a:spcAft>
                <a:spcPts val="0"/>
              </a:spcAft>
              <a:buClr>
                <a:srgbClr val="B75640"/>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320"/>
              </a:spcBef>
              <a:spcAft>
                <a:spcPts val="0"/>
              </a:spcAft>
              <a:buClr>
                <a:srgbClr val="7A6B62"/>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spcBef>
                <a:spcPts val="280"/>
              </a:spcBef>
              <a:spcAft>
                <a:spcPts val="0"/>
              </a:spcAft>
              <a:buClr>
                <a:srgbClr val="B29D00"/>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4.jpg"/><Relationship Id="rId6"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6" name="Shape 166"/>
        <p:cNvGrpSpPr/>
        <p:nvPr/>
      </p:nvGrpSpPr>
      <p:grpSpPr>
        <a:xfrm>
          <a:off x="0" y="0"/>
          <a:ext cx="0" cy="0"/>
          <a:chOff x="0" y="0"/>
          <a:chExt cx="0" cy="0"/>
        </a:xfrm>
      </p:grpSpPr>
      <p:sp>
        <p:nvSpPr>
          <p:cNvPr id="167" name="Google Shape;167;p1"/>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360"/>
              <a:buNone/>
            </a:pPr>
            <a:r>
              <a:rPr lang="en-CA"/>
              <a:t>CHAPTER 1</a:t>
            </a:r>
            <a:endParaRPr/>
          </a:p>
          <a:p>
            <a:pPr indent="0" lvl="0" marL="0" rtl="0" algn="ctr">
              <a:spcBef>
                <a:spcPts val="320"/>
              </a:spcBef>
              <a:spcAft>
                <a:spcPts val="0"/>
              </a:spcAft>
              <a:buSzPts val="1360"/>
              <a:buNone/>
            </a:pPr>
            <a:r>
              <a:rPr lang="en-CA"/>
              <a:t>COMMUNICATION FOUNDATIONS</a:t>
            </a:r>
            <a:endParaRPr/>
          </a:p>
        </p:txBody>
      </p:sp>
      <p:sp>
        <p:nvSpPr>
          <p:cNvPr id="168" name="Google Shape;168;p1"/>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accent1"/>
              </a:buClr>
              <a:buSzPts val="4200"/>
              <a:buFont typeface="Georgia"/>
              <a:buNone/>
            </a:pPr>
            <a:r>
              <a:rPr b="1" lang="en-CA"/>
              <a:t>Business Communications</a:t>
            </a:r>
            <a:endParaRPr b="1"/>
          </a:p>
        </p:txBody>
      </p:sp>
      <p:pic>
        <p:nvPicPr>
          <p:cNvPr descr="http://www.qbrick.com/Libraries/Site/Communication.sflb.ashx" id="169" name="Google Shape;169;p1"/>
          <p:cNvPicPr preferRelativeResize="0"/>
          <p:nvPr/>
        </p:nvPicPr>
        <p:blipFill rotWithShape="1">
          <a:blip r:embed="rId3">
            <a:alphaModFix/>
          </a:blip>
          <a:srcRect b="0" l="0" r="0" t="0"/>
          <a:stretch/>
        </p:blipFill>
        <p:spPr>
          <a:xfrm>
            <a:off x="1979712" y="3573016"/>
            <a:ext cx="5019675" cy="28194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C00000"/>
              </a:buClr>
              <a:buSzPct val="100000"/>
              <a:buFont typeface="Georgia"/>
              <a:buNone/>
            </a:pPr>
            <a:r>
              <a:rPr b="1" lang="en-CA">
                <a:solidFill>
                  <a:srgbClr val="C00000"/>
                </a:solidFill>
              </a:rPr>
              <a:t>Succeeding in the Changing World of Work</a:t>
            </a:r>
            <a:endParaRPr b="1">
              <a:solidFill>
                <a:srgbClr val="C00000"/>
              </a:solidFill>
            </a:endParaRPr>
          </a:p>
        </p:txBody>
      </p:sp>
      <p:sp>
        <p:nvSpPr>
          <p:cNvPr id="176" name="Google Shape;176;p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0" lvl="0" marL="0" rtl="0" algn="l">
              <a:spcBef>
                <a:spcPts val="540"/>
              </a:spcBef>
              <a:spcAft>
                <a:spcPts val="0"/>
              </a:spcAft>
              <a:buNone/>
            </a:pPr>
            <a:r>
              <a:rPr lang="en-CA"/>
              <a:t>Why is it important to develop communication skills?</a:t>
            </a:r>
            <a:endParaRPr/>
          </a:p>
          <a:p>
            <a:pPr indent="0" lvl="0" marL="0" rtl="0" algn="l">
              <a:spcBef>
                <a:spcPts val="540"/>
              </a:spcBef>
              <a:spcAft>
                <a:spcPts val="0"/>
              </a:spcAft>
              <a:buNone/>
            </a:pPr>
            <a:r>
              <a:t/>
            </a:r>
            <a:endParaRPr/>
          </a:p>
          <a:p>
            <a:pPr indent="-274320" lvl="0" marL="274320" rtl="0" algn="l">
              <a:spcBef>
                <a:spcPts val="540"/>
              </a:spcBef>
              <a:spcAft>
                <a:spcPts val="0"/>
              </a:spcAft>
              <a:buSzPts val="2295"/>
              <a:buChar char="⚫"/>
            </a:pPr>
            <a:r>
              <a:rPr lang="en-CA"/>
              <a:t>Technology (we communicate rapidly)</a:t>
            </a:r>
            <a:endParaRPr/>
          </a:p>
          <a:p>
            <a:pPr indent="-274320" lvl="0" marL="274320" rtl="0" algn="l">
              <a:spcBef>
                <a:spcPts val="540"/>
              </a:spcBef>
              <a:spcAft>
                <a:spcPts val="0"/>
              </a:spcAft>
              <a:buSzPts val="2295"/>
              <a:buChar char="⚫"/>
            </a:pPr>
            <a:r>
              <a:rPr lang="en-CA"/>
              <a:t>Flattened management hierarchy (more employees making decisions)</a:t>
            </a:r>
            <a:endParaRPr/>
          </a:p>
          <a:p>
            <a:pPr indent="-274320" lvl="0" marL="274320" rtl="0" algn="l">
              <a:spcBef>
                <a:spcPts val="540"/>
              </a:spcBef>
              <a:spcAft>
                <a:spcPts val="0"/>
              </a:spcAft>
              <a:buSzPts val="2295"/>
              <a:buChar char="⚫"/>
            </a:pPr>
            <a:r>
              <a:rPr lang="en-CA"/>
              <a:t>Global competition (interaction with other cultures)</a:t>
            </a:r>
            <a:endParaRPr/>
          </a:p>
          <a:p>
            <a:pPr indent="-274320" lvl="0" marL="274320" rtl="0" algn="l">
              <a:spcBef>
                <a:spcPts val="540"/>
              </a:spcBef>
              <a:spcAft>
                <a:spcPts val="0"/>
              </a:spcAft>
              <a:buSzPts val="2295"/>
              <a:buChar char="⚫"/>
            </a:pPr>
            <a:r>
              <a:rPr lang="en-CA"/>
              <a:t>New work environments (telecommuting)</a:t>
            </a:r>
            <a:endParaRPr/>
          </a:p>
          <a:p>
            <a:pPr indent="-274320" lvl="0" marL="274320" rtl="0" algn="l">
              <a:spcBef>
                <a:spcPts val="540"/>
              </a:spcBef>
              <a:spcAft>
                <a:spcPts val="0"/>
              </a:spcAft>
              <a:buSzPts val="2295"/>
              <a:buChar char="⚫"/>
            </a:pPr>
            <a:r>
              <a:rPr lang="en-CA"/>
              <a:t>Knowledge economy (growth of business)</a:t>
            </a:r>
            <a:endParaRPr/>
          </a:p>
          <a:p>
            <a:pPr indent="0" lvl="0" marL="274320" rtl="0" algn="l">
              <a:spcBef>
                <a:spcPts val="54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animEffect filter="fade" transition="in">
                                      <p:cBhvr>
                                        <p:cTn dur="500"/>
                                        <p:tgtEl>
                                          <p:spTgt spid="17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animEffect filter="fade" transition="in">
                                      <p:cBhvr>
                                        <p:cTn dur="500"/>
                                        <p:tgtEl>
                                          <p:spTgt spid="17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animEffect filter="fade" transition="in">
                                      <p:cBhvr>
                                        <p:cTn dur="500"/>
                                        <p:tgtEl>
                                          <p:spTgt spid="17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3" st="3"/>
                                            </p:txEl>
                                          </p:spTgt>
                                        </p:tgtEl>
                                        <p:attrNameLst>
                                          <p:attrName>style.visibility</p:attrName>
                                        </p:attrNameLst>
                                      </p:cBhvr>
                                      <p:to>
                                        <p:strVal val="visible"/>
                                      </p:to>
                                    </p:set>
                                    <p:animEffect filter="fade" transition="in">
                                      <p:cBhvr>
                                        <p:cTn dur="500"/>
                                        <p:tgtEl>
                                          <p:spTgt spid="17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4" st="4"/>
                                            </p:txEl>
                                          </p:spTgt>
                                        </p:tgtEl>
                                        <p:attrNameLst>
                                          <p:attrName>style.visibility</p:attrName>
                                        </p:attrNameLst>
                                      </p:cBhvr>
                                      <p:to>
                                        <p:strVal val="visible"/>
                                      </p:to>
                                    </p:set>
                                    <p:animEffect filter="fade" transition="in">
                                      <p:cBhvr>
                                        <p:cTn dur="500"/>
                                        <p:tgtEl>
                                          <p:spTgt spid="176">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5" st="5"/>
                                            </p:txEl>
                                          </p:spTgt>
                                        </p:tgtEl>
                                        <p:attrNameLst>
                                          <p:attrName>style.visibility</p:attrName>
                                        </p:attrNameLst>
                                      </p:cBhvr>
                                      <p:to>
                                        <p:strVal val="visible"/>
                                      </p:to>
                                    </p:set>
                                    <p:animEffect filter="fade" transition="in">
                                      <p:cBhvr>
                                        <p:cTn dur="500"/>
                                        <p:tgtEl>
                                          <p:spTgt spid="176">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6" st="6"/>
                                            </p:txEl>
                                          </p:spTgt>
                                        </p:tgtEl>
                                        <p:attrNameLst>
                                          <p:attrName>style.visibility</p:attrName>
                                        </p:attrNameLst>
                                      </p:cBhvr>
                                      <p:to>
                                        <p:strVal val="visible"/>
                                      </p:to>
                                    </p:set>
                                    <p:animEffect filter="fade" transition="in">
                                      <p:cBhvr>
                                        <p:cTn dur="500"/>
                                        <p:tgtEl>
                                          <p:spTgt spid="176">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7" st="7"/>
                                            </p:txEl>
                                          </p:spTgt>
                                        </p:tgtEl>
                                        <p:attrNameLst>
                                          <p:attrName>style.visibility</p:attrName>
                                        </p:attrNameLst>
                                      </p:cBhvr>
                                      <p:to>
                                        <p:strVal val="visible"/>
                                      </p:to>
                                    </p:set>
                                    <p:animEffect filter="fade" transition="in">
                                      <p:cBhvr>
                                        <p:cTn dur="500"/>
                                        <p:tgtEl>
                                          <p:spTgt spid="176">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114833c982d_0_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Communicating</a:t>
            </a:r>
            <a:endParaRPr b="1">
              <a:solidFill>
                <a:srgbClr val="C00000"/>
              </a:solidFill>
            </a:endParaRPr>
          </a:p>
        </p:txBody>
      </p:sp>
      <p:sp>
        <p:nvSpPr>
          <p:cNvPr id="183" name="Google Shape;183;g114833c982d_0_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95"/>
              <a:buNone/>
            </a:pPr>
            <a:r>
              <a:rPr lang="en-CA"/>
              <a:t>How do we communicate our messages to others?</a:t>
            </a:r>
            <a:endParaRPr/>
          </a:p>
          <a:p>
            <a:pPr indent="-128587" lvl="0" marL="274320" rtl="0" algn="l">
              <a:spcBef>
                <a:spcPts val="540"/>
              </a:spcBef>
              <a:spcAft>
                <a:spcPts val="0"/>
              </a:spcAft>
              <a:buSzPts val="2295"/>
              <a:buNone/>
            </a:pPr>
            <a:r>
              <a:t/>
            </a:r>
            <a:endParaRPr/>
          </a:p>
          <a:p>
            <a:pPr indent="-274320" lvl="0" marL="274320" rtl="0" algn="l">
              <a:spcBef>
                <a:spcPts val="540"/>
              </a:spcBef>
              <a:spcAft>
                <a:spcPts val="0"/>
              </a:spcAft>
              <a:buSzPts val="2295"/>
              <a:buChar char="⚫"/>
            </a:pPr>
            <a:r>
              <a:rPr lang="en-CA"/>
              <a:t>Speaking (in person, on the phone)</a:t>
            </a:r>
            <a:endParaRPr/>
          </a:p>
          <a:p>
            <a:pPr indent="-274320" lvl="0" marL="274320" rtl="0" algn="l">
              <a:spcBef>
                <a:spcPts val="540"/>
              </a:spcBef>
              <a:spcAft>
                <a:spcPts val="0"/>
              </a:spcAft>
              <a:buSzPts val="2295"/>
              <a:buChar char="⚫"/>
            </a:pPr>
            <a:r>
              <a:rPr lang="en-CA"/>
              <a:t>Writing (letters, texts, emails)</a:t>
            </a:r>
            <a:endParaRPr/>
          </a:p>
          <a:p>
            <a:pPr indent="-274320" lvl="0" marL="274320" rtl="0" algn="l">
              <a:spcBef>
                <a:spcPts val="540"/>
              </a:spcBef>
              <a:spcAft>
                <a:spcPts val="0"/>
              </a:spcAft>
              <a:buSzPts val="2295"/>
              <a:buChar char="⚫"/>
            </a:pPr>
            <a:r>
              <a:rPr lang="en-CA"/>
              <a:t>Listening (or not!)</a:t>
            </a:r>
            <a:endParaRPr/>
          </a:p>
          <a:p>
            <a:pPr indent="-274320" lvl="0" marL="274320" rtl="0" algn="l">
              <a:spcBef>
                <a:spcPts val="540"/>
              </a:spcBef>
              <a:spcAft>
                <a:spcPts val="0"/>
              </a:spcAft>
              <a:buSzPts val="2295"/>
              <a:buChar char="⚫"/>
            </a:pPr>
            <a:r>
              <a:rPr lang="en-CA"/>
              <a:t>Body language</a:t>
            </a:r>
            <a:endParaRPr/>
          </a:p>
          <a:p>
            <a:pPr indent="-274320" lvl="0" marL="274320" rtl="0" algn="l">
              <a:spcBef>
                <a:spcPts val="540"/>
              </a:spcBef>
              <a:spcAft>
                <a:spcPts val="0"/>
              </a:spcAft>
              <a:buSzPts val="2295"/>
              <a:buChar char="⚫"/>
            </a:pPr>
            <a:r>
              <a:rPr lang="en-CA"/>
              <a:t>Taking action / Doing nothing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animEffect filter="fade" transition="in">
                                      <p:cBhvr>
                                        <p:cTn dur="500"/>
                                        <p:tgtEl>
                                          <p:spTgt spid="18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3">
                                            <p:txEl>
                                              <p:pRg end="1" st="1"/>
                                            </p:txEl>
                                          </p:spTgt>
                                        </p:tgtEl>
                                        <p:attrNameLst>
                                          <p:attrName>style.visibility</p:attrName>
                                        </p:attrNameLst>
                                      </p:cBhvr>
                                      <p:to>
                                        <p:strVal val="visible"/>
                                      </p:to>
                                    </p:set>
                                    <p:animEffect filter="fade" transition="in">
                                      <p:cBhvr>
                                        <p:cTn dur="500"/>
                                        <p:tgtEl>
                                          <p:spTgt spid="18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3">
                                            <p:txEl>
                                              <p:pRg end="2" st="2"/>
                                            </p:txEl>
                                          </p:spTgt>
                                        </p:tgtEl>
                                        <p:attrNameLst>
                                          <p:attrName>style.visibility</p:attrName>
                                        </p:attrNameLst>
                                      </p:cBhvr>
                                      <p:to>
                                        <p:strVal val="visible"/>
                                      </p:to>
                                    </p:set>
                                    <p:animEffect filter="fade" transition="in">
                                      <p:cBhvr>
                                        <p:cTn dur="500"/>
                                        <p:tgtEl>
                                          <p:spTgt spid="18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3">
                                            <p:txEl>
                                              <p:pRg end="3" st="3"/>
                                            </p:txEl>
                                          </p:spTgt>
                                        </p:tgtEl>
                                        <p:attrNameLst>
                                          <p:attrName>style.visibility</p:attrName>
                                        </p:attrNameLst>
                                      </p:cBhvr>
                                      <p:to>
                                        <p:strVal val="visible"/>
                                      </p:to>
                                    </p:set>
                                    <p:animEffect filter="fade" transition="in">
                                      <p:cBhvr>
                                        <p:cTn dur="500"/>
                                        <p:tgtEl>
                                          <p:spTgt spid="18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3">
                                            <p:txEl>
                                              <p:pRg end="4" st="4"/>
                                            </p:txEl>
                                          </p:spTgt>
                                        </p:tgtEl>
                                        <p:attrNameLst>
                                          <p:attrName>style.visibility</p:attrName>
                                        </p:attrNameLst>
                                      </p:cBhvr>
                                      <p:to>
                                        <p:strVal val="visible"/>
                                      </p:to>
                                    </p:set>
                                    <p:animEffect filter="fade" transition="in">
                                      <p:cBhvr>
                                        <p:cTn dur="500"/>
                                        <p:tgtEl>
                                          <p:spTgt spid="183">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3">
                                            <p:txEl>
                                              <p:pRg end="5" st="5"/>
                                            </p:txEl>
                                          </p:spTgt>
                                        </p:tgtEl>
                                        <p:attrNameLst>
                                          <p:attrName>style.visibility</p:attrName>
                                        </p:attrNameLst>
                                      </p:cBhvr>
                                      <p:to>
                                        <p:strVal val="visible"/>
                                      </p:to>
                                    </p:set>
                                    <p:animEffect filter="fade" transition="in">
                                      <p:cBhvr>
                                        <p:cTn dur="500"/>
                                        <p:tgtEl>
                                          <p:spTgt spid="183">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3">
                                            <p:txEl>
                                              <p:pRg end="6" st="6"/>
                                            </p:txEl>
                                          </p:spTgt>
                                        </p:tgtEl>
                                        <p:attrNameLst>
                                          <p:attrName>style.visibility</p:attrName>
                                        </p:attrNameLst>
                                      </p:cBhvr>
                                      <p:to>
                                        <p:strVal val="visible"/>
                                      </p:to>
                                    </p:set>
                                    <p:animEffect filter="fade" transition="in">
                                      <p:cBhvr>
                                        <p:cTn dur="500"/>
                                        <p:tgtEl>
                                          <p:spTgt spid="18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114833c982d_0_6"/>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Communication Process</a:t>
            </a:r>
            <a:endParaRPr b="1">
              <a:solidFill>
                <a:srgbClr val="C00000"/>
              </a:solidFill>
            </a:endParaRPr>
          </a:p>
        </p:txBody>
      </p:sp>
      <p:pic>
        <p:nvPicPr>
          <p:cNvPr descr="C01_F03_pg010.jpg" id="190" name="Google Shape;190;g114833c982d_0_6"/>
          <p:cNvPicPr preferRelativeResize="0"/>
          <p:nvPr/>
        </p:nvPicPr>
        <p:blipFill rotWithShape="1">
          <a:blip r:embed="rId3">
            <a:alphaModFix/>
          </a:blip>
          <a:srcRect b="0" l="0" r="0" t="0"/>
          <a:stretch/>
        </p:blipFill>
        <p:spPr>
          <a:xfrm>
            <a:off x="1408802" y="1357200"/>
            <a:ext cx="6326400" cy="5500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Listening</a:t>
            </a:r>
            <a:endParaRPr b="1">
              <a:solidFill>
                <a:srgbClr val="C00000"/>
              </a:solidFill>
            </a:endParaRPr>
          </a:p>
        </p:txBody>
      </p:sp>
      <p:sp>
        <p:nvSpPr>
          <p:cNvPr id="197" name="Google Shape;197;p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2295"/>
              <a:buNone/>
            </a:pPr>
            <a:r>
              <a:rPr lang="en-CA"/>
              <a:t>What are barriers to effective listening?</a:t>
            </a:r>
            <a:endParaRPr/>
          </a:p>
          <a:p>
            <a:pPr indent="-128587" lvl="0" marL="274320" rtl="0" algn="l">
              <a:spcBef>
                <a:spcPts val="540"/>
              </a:spcBef>
              <a:spcAft>
                <a:spcPts val="0"/>
              </a:spcAft>
              <a:buSzPts val="2295"/>
              <a:buNone/>
            </a:pPr>
            <a:r>
              <a:t/>
            </a:r>
            <a:endParaRPr/>
          </a:p>
          <a:p>
            <a:pPr indent="-274320" lvl="0" marL="274320" rtl="0" algn="l">
              <a:spcBef>
                <a:spcPts val="540"/>
              </a:spcBef>
              <a:spcAft>
                <a:spcPts val="0"/>
              </a:spcAft>
              <a:buSzPts val="2295"/>
              <a:buChar char="⚫"/>
            </a:pPr>
            <a:r>
              <a:rPr lang="en-CA"/>
              <a:t>Physical barriers</a:t>
            </a:r>
            <a:endParaRPr/>
          </a:p>
          <a:p>
            <a:pPr indent="-274320" lvl="1" marL="548640" rtl="0" algn="l">
              <a:spcBef>
                <a:spcPts val="540"/>
              </a:spcBef>
              <a:spcAft>
                <a:spcPts val="0"/>
              </a:spcAft>
              <a:buSzPts val="1890"/>
              <a:buChar char="⚪"/>
            </a:pPr>
            <a:r>
              <a:rPr lang="en-CA" sz="2700">
                <a:solidFill>
                  <a:schemeClr val="dk1"/>
                </a:solidFill>
              </a:rPr>
              <a:t>Hearing impairments, poor acoustics, noise</a:t>
            </a:r>
            <a:endParaRPr sz="2700">
              <a:solidFill>
                <a:schemeClr val="dk1"/>
              </a:solidFill>
            </a:endParaRPr>
          </a:p>
          <a:p>
            <a:pPr indent="-128587" lvl="0" marL="274320" rtl="0" algn="l">
              <a:spcBef>
                <a:spcPts val="540"/>
              </a:spcBef>
              <a:spcAft>
                <a:spcPts val="0"/>
              </a:spcAft>
              <a:buSzPts val="2295"/>
              <a:buNone/>
            </a:pPr>
            <a:r>
              <a:t/>
            </a:r>
            <a:endParaRPr/>
          </a:p>
          <a:p>
            <a:pPr indent="-274320" lvl="0" marL="274320" rtl="0" algn="l">
              <a:spcBef>
                <a:spcPts val="540"/>
              </a:spcBef>
              <a:spcAft>
                <a:spcPts val="0"/>
              </a:spcAft>
              <a:buSzPts val="2295"/>
              <a:buChar char="⚫"/>
            </a:pPr>
            <a:r>
              <a:rPr lang="en-CA"/>
              <a:t>Personal barriers (individual attitudes)</a:t>
            </a:r>
            <a:endParaRPr/>
          </a:p>
          <a:p>
            <a:pPr indent="-128587" lvl="0" marL="274320" rtl="0" algn="l">
              <a:spcBef>
                <a:spcPts val="540"/>
              </a:spcBef>
              <a:spcAft>
                <a:spcPts val="0"/>
              </a:spcAft>
              <a:buSzPts val="2295"/>
              <a:buNone/>
            </a:pPr>
            <a:r>
              <a:t/>
            </a:r>
            <a:endParaRPr/>
          </a:p>
          <a:p>
            <a:pPr indent="-274320" lvl="0" marL="274320" rtl="0" algn="l">
              <a:spcBef>
                <a:spcPts val="540"/>
              </a:spcBef>
              <a:spcAft>
                <a:spcPts val="0"/>
              </a:spcAft>
              <a:buSzPts val="2295"/>
              <a:buChar char="⚫"/>
            </a:pPr>
            <a:r>
              <a:rPr lang="en-CA"/>
              <a:t>Language problems</a:t>
            </a:r>
            <a:endParaRPr/>
          </a:p>
          <a:p>
            <a:pPr indent="-228600" lvl="2" marL="548640" rtl="0" algn="l">
              <a:spcBef>
                <a:spcPts val="500"/>
              </a:spcBef>
              <a:spcAft>
                <a:spcPts val="0"/>
              </a:spcAft>
              <a:buClr>
                <a:schemeClr val="accent1"/>
              </a:buClr>
              <a:buSzPts val="2125"/>
              <a:buFont typeface="Noto Sans Symbols"/>
              <a:buChar char="⚫"/>
            </a:pPr>
            <a:r>
              <a:rPr lang="en-CA" sz="2500">
                <a:solidFill>
                  <a:schemeClr val="dk1"/>
                </a:solidFill>
              </a:rPr>
              <a:t>Unfamiliar words</a:t>
            </a:r>
            <a:endParaRPr/>
          </a:p>
          <a:p>
            <a:pPr indent="-228600" lvl="2" marL="548640" rtl="0" algn="l">
              <a:spcBef>
                <a:spcPts val="500"/>
              </a:spcBef>
              <a:spcAft>
                <a:spcPts val="0"/>
              </a:spcAft>
              <a:buClr>
                <a:schemeClr val="accent1"/>
              </a:buClr>
              <a:buSzPts val="2125"/>
              <a:buFont typeface="Noto Sans Symbols"/>
              <a:buChar char="⚫"/>
            </a:pPr>
            <a:r>
              <a:rPr lang="en-CA" sz="2500">
                <a:solidFill>
                  <a:schemeClr val="dk1"/>
                </a:solidFill>
              </a:rPr>
              <a:t>Different pronunciation</a:t>
            </a:r>
            <a:endParaRPr/>
          </a:p>
          <a:p>
            <a:pPr indent="-128587" lvl="1" marL="274320" rtl="0" algn="l">
              <a:spcBef>
                <a:spcPts val="540"/>
              </a:spcBef>
              <a:spcAft>
                <a:spcPts val="0"/>
              </a:spcAft>
              <a:buClr>
                <a:schemeClr val="accent1"/>
              </a:buClr>
              <a:buSzPts val="2295"/>
              <a:buFont typeface="Noto Sans Symbols"/>
              <a:buNone/>
            </a:pPr>
            <a:r>
              <a:t/>
            </a:r>
            <a:endParaRPr sz="2700">
              <a:solidFill>
                <a:schemeClr val="dk1"/>
              </a:solidFill>
            </a:endParaRPr>
          </a:p>
          <a:p>
            <a:pPr indent="-176530" lvl="1" marL="548640" rtl="0" algn="l">
              <a:spcBef>
                <a:spcPts val="440"/>
              </a:spcBef>
              <a:spcAft>
                <a:spcPts val="0"/>
              </a:spcAft>
              <a:buSzPts val="1540"/>
              <a:buNone/>
            </a:pPr>
            <a:r>
              <a:t/>
            </a:r>
            <a:endParaRPr/>
          </a:p>
          <a:p>
            <a:pPr indent="-128587" lvl="0" marL="274320" rtl="0" algn="l">
              <a:spcBef>
                <a:spcPts val="540"/>
              </a:spcBef>
              <a:spcAft>
                <a:spcPts val="0"/>
              </a:spcAft>
              <a:buSzPts val="2295"/>
              <a:buNone/>
            </a:pPr>
            <a:r>
              <a:t/>
            </a:r>
            <a:endParaRPr/>
          </a:p>
          <a:p>
            <a:pPr indent="-128587" lvl="0" marL="274320" rtl="0" algn="l">
              <a:spcBef>
                <a:spcPts val="540"/>
              </a:spcBef>
              <a:spcAft>
                <a:spcPts val="0"/>
              </a:spcAft>
              <a:buSzPts val="2295"/>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animEffect filter="fade" transition="in">
                                      <p:cBhvr>
                                        <p:cTn dur="500"/>
                                        <p:tgtEl>
                                          <p:spTgt spid="19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animEffect filter="fade" transition="in">
                                      <p:cBhvr>
                                        <p:cTn dur="500"/>
                                        <p:tgtEl>
                                          <p:spTgt spid="19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animEffect filter="fade" transition="in">
                                      <p:cBhvr>
                                        <p:cTn dur="500"/>
                                        <p:tgtEl>
                                          <p:spTgt spid="19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animEffect filter="fade" transition="in">
                                      <p:cBhvr>
                                        <p:cTn dur="500"/>
                                        <p:tgtEl>
                                          <p:spTgt spid="19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4" st="4"/>
                                            </p:txEl>
                                          </p:spTgt>
                                        </p:tgtEl>
                                        <p:attrNameLst>
                                          <p:attrName>style.visibility</p:attrName>
                                        </p:attrNameLst>
                                      </p:cBhvr>
                                      <p:to>
                                        <p:strVal val="visible"/>
                                      </p:to>
                                    </p:set>
                                    <p:animEffect filter="fade" transition="in">
                                      <p:cBhvr>
                                        <p:cTn dur="500"/>
                                        <p:tgtEl>
                                          <p:spTgt spid="19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5" st="5"/>
                                            </p:txEl>
                                          </p:spTgt>
                                        </p:tgtEl>
                                        <p:attrNameLst>
                                          <p:attrName>style.visibility</p:attrName>
                                        </p:attrNameLst>
                                      </p:cBhvr>
                                      <p:to>
                                        <p:strVal val="visible"/>
                                      </p:to>
                                    </p:set>
                                    <p:animEffect filter="fade" transition="in">
                                      <p:cBhvr>
                                        <p:cTn dur="500"/>
                                        <p:tgtEl>
                                          <p:spTgt spid="19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6" st="6"/>
                                            </p:txEl>
                                          </p:spTgt>
                                        </p:tgtEl>
                                        <p:attrNameLst>
                                          <p:attrName>style.visibility</p:attrName>
                                        </p:attrNameLst>
                                      </p:cBhvr>
                                      <p:to>
                                        <p:strVal val="visible"/>
                                      </p:to>
                                    </p:set>
                                    <p:animEffect filter="fade" transition="in">
                                      <p:cBhvr>
                                        <p:cTn dur="500"/>
                                        <p:tgtEl>
                                          <p:spTgt spid="19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7" st="7"/>
                                            </p:txEl>
                                          </p:spTgt>
                                        </p:tgtEl>
                                        <p:attrNameLst>
                                          <p:attrName>style.visibility</p:attrName>
                                        </p:attrNameLst>
                                      </p:cBhvr>
                                      <p:to>
                                        <p:strVal val="visible"/>
                                      </p:to>
                                    </p:set>
                                    <p:animEffect filter="fade" transition="in">
                                      <p:cBhvr>
                                        <p:cTn dur="500"/>
                                        <p:tgtEl>
                                          <p:spTgt spid="197">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8" st="8"/>
                                            </p:txEl>
                                          </p:spTgt>
                                        </p:tgtEl>
                                        <p:attrNameLst>
                                          <p:attrName>style.visibility</p:attrName>
                                        </p:attrNameLst>
                                      </p:cBhvr>
                                      <p:to>
                                        <p:strVal val="visible"/>
                                      </p:to>
                                    </p:set>
                                    <p:animEffect filter="fade" transition="in">
                                      <p:cBhvr>
                                        <p:cTn dur="500"/>
                                        <p:tgtEl>
                                          <p:spTgt spid="197">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9" st="9"/>
                                            </p:txEl>
                                          </p:spTgt>
                                        </p:tgtEl>
                                        <p:attrNameLst>
                                          <p:attrName>style.visibility</p:attrName>
                                        </p:attrNameLst>
                                      </p:cBhvr>
                                      <p:to>
                                        <p:strVal val="visible"/>
                                      </p:to>
                                    </p:set>
                                    <p:animEffect filter="fade" transition="in">
                                      <p:cBhvr>
                                        <p:cTn dur="500"/>
                                        <p:tgtEl>
                                          <p:spTgt spid="197">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10" st="10"/>
                                            </p:txEl>
                                          </p:spTgt>
                                        </p:tgtEl>
                                        <p:attrNameLst>
                                          <p:attrName>style.visibility</p:attrName>
                                        </p:attrNameLst>
                                      </p:cBhvr>
                                      <p:to>
                                        <p:strVal val="visible"/>
                                      </p:to>
                                    </p:set>
                                    <p:animEffect filter="fade" transition="in">
                                      <p:cBhvr>
                                        <p:cTn dur="500"/>
                                        <p:tgtEl>
                                          <p:spTgt spid="197">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11" st="11"/>
                                            </p:txEl>
                                          </p:spTgt>
                                        </p:tgtEl>
                                        <p:attrNameLst>
                                          <p:attrName>style.visibility</p:attrName>
                                        </p:attrNameLst>
                                      </p:cBhvr>
                                      <p:to>
                                        <p:strVal val="visible"/>
                                      </p:to>
                                    </p:set>
                                    <p:animEffect filter="fade" transition="in">
                                      <p:cBhvr>
                                        <p:cTn dur="500"/>
                                        <p:tgtEl>
                                          <p:spTgt spid="197">
                                            <p:txEl>
                                              <p:pRg end="11" st="1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12" st="12"/>
                                            </p:txEl>
                                          </p:spTgt>
                                        </p:tgtEl>
                                        <p:attrNameLst>
                                          <p:attrName>style.visibility</p:attrName>
                                        </p:attrNameLst>
                                      </p:cBhvr>
                                      <p:to>
                                        <p:strVal val="visible"/>
                                      </p:to>
                                    </p:set>
                                    <p:animEffect filter="fade" transition="in">
                                      <p:cBhvr>
                                        <p:cTn dur="500"/>
                                        <p:tgtEl>
                                          <p:spTgt spid="197">
                                            <p:txEl>
                                              <p:pRg end="12" st="1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7">
                                            <p:txEl>
                                              <p:pRg end="13" st="13"/>
                                            </p:txEl>
                                          </p:spTgt>
                                        </p:tgtEl>
                                        <p:attrNameLst>
                                          <p:attrName>style.visibility</p:attrName>
                                        </p:attrNameLst>
                                      </p:cBhvr>
                                      <p:to>
                                        <p:strVal val="visible"/>
                                      </p:to>
                                    </p:set>
                                    <p:animEffect filter="fade" transition="in">
                                      <p:cBhvr>
                                        <p:cTn dur="500"/>
                                        <p:tgtEl>
                                          <p:spTgt spid="197">
                                            <p:txEl>
                                              <p:pRg end="13" st="1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Listening…</a:t>
            </a:r>
            <a:endParaRPr b="1">
              <a:solidFill>
                <a:srgbClr val="C00000"/>
              </a:solidFill>
            </a:endParaRPr>
          </a:p>
        </p:txBody>
      </p:sp>
      <p:sp>
        <p:nvSpPr>
          <p:cNvPr id="204" name="Google Shape;204;p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spcBef>
                <a:spcPts val="0"/>
              </a:spcBef>
              <a:spcAft>
                <a:spcPts val="0"/>
              </a:spcAft>
              <a:buSzPct val="85000"/>
              <a:buChar char="⚫"/>
            </a:pPr>
            <a:r>
              <a:rPr lang="en-CA"/>
              <a:t>Nonverbal distractions</a:t>
            </a:r>
            <a:endParaRPr/>
          </a:p>
          <a:p>
            <a:pPr indent="-228626" lvl="2" marL="548640" rtl="0" algn="l">
              <a:spcBef>
                <a:spcPts val="462"/>
              </a:spcBef>
              <a:spcAft>
                <a:spcPts val="0"/>
              </a:spcAft>
              <a:buClr>
                <a:schemeClr val="accent1"/>
              </a:buClr>
              <a:buSzPct val="85000"/>
              <a:buFont typeface="Noto Sans Symbols"/>
              <a:buChar char="⚫"/>
            </a:pPr>
            <a:r>
              <a:rPr lang="en-CA" sz="2500">
                <a:solidFill>
                  <a:schemeClr val="dk1"/>
                </a:solidFill>
              </a:rPr>
              <a:t>Unconventional appearance, speech and body mannerisms, facial piercings, tattoos, etc.</a:t>
            </a:r>
            <a:endParaRPr sz="2500">
              <a:solidFill>
                <a:schemeClr val="dk1"/>
              </a:solidFill>
            </a:endParaRPr>
          </a:p>
          <a:p>
            <a:pPr indent="-139544" lvl="0" marL="274320" rtl="0" algn="l">
              <a:spcBef>
                <a:spcPts val="499"/>
              </a:spcBef>
              <a:spcAft>
                <a:spcPts val="0"/>
              </a:spcAft>
              <a:buSzPct val="85000"/>
              <a:buNone/>
            </a:pPr>
            <a:r>
              <a:t/>
            </a:r>
            <a:endParaRPr/>
          </a:p>
          <a:p>
            <a:pPr indent="-274347" lvl="0" marL="274320" rtl="0" algn="l">
              <a:spcBef>
                <a:spcPts val="499"/>
              </a:spcBef>
              <a:spcAft>
                <a:spcPts val="0"/>
              </a:spcAft>
              <a:buSzPct val="85000"/>
              <a:buChar char="⚫"/>
            </a:pPr>
            <a:r>
              <a:rPr lang="en-CA"/>
              <a:t>Thought speed</a:t>
            </a:r>
            <a:endParaRPr/>
          </a:p>
          <a:p>
            <a:pPr indent="-274342" lvl="1" marL="548640" rtl="0" algn="l">
              <a:spcBef>
                <a:spcPts val="462"/>
              </a:spcBef>
              <a:spcAft>
                <a:spcPts val="0"/>
              </a:spcAft>
              <a:buSzPct val="70000"/>
              <a:buChar char="⚪"/>
            </a:pPr>
            <a:r>
              <a:rPr lang="en-CA" sz="2500">
                <a:solidFill>
                  <a:schemeClr val="dk1"/>
                </a:solidFill>
              </a:rPr>
              <a:t>Thinking ahead, not paying attention to the speaker</a:t>
            </a:r>
            <a:endParaRPr/>
          </a:p>
          <a:p>
            <a:pPr indent="-139544" lvl="0" marL="274320" rtl="0" algn="l">
              <a:spcBef>
                <a:spcPts val="499"/>
              </a:spcBef>
              <a:spcAft>
                <a:spcPts val="0"/>
              </a:spcAft>
              <a:buSzPct val="85000"/>
              <a:buNone/>
            </a:pPr>
            <a:r>
              <a:t/>
            </a:r>
            <a:endParaRPr/>
          </a:p>
          <a:p>
            <a:pPr indent="-274347" lvl="0" marL="274320" rtl="0" algn="l">
              <a:spcBef>
                <a:spcPts val="499"/>
              </a:spcBef>
              <a:spcAft>
                <a:spcPts val="0"/>
              </a:spcAft>
              <a:buSzPct val="85000"/>
              <a:buChar char="⚫"/>
            </a:pPr>
            <a:r>
              <a:rPr lang="en-CA"/>
              <a:t>Faked attention</a:t>
            </a:r>
            <a:endParaRPr/>
          </a:p>
          <a:p>
            <a:pPr indent="-228626" lvl="2" marL="548640" rtl="0" algn="l">
              <a:spcBef>
                <a:spcPts val="462"/>
              </a:spcBef>
              <a:spcAft>
                <a:spcPts val="0"/>
              </a:spcAft>
              <a:buClr>
                <a:schemeClr val="accent1"/>
              </a:buClr>
              <a:buSzPct val="85000"/>
              <a:buFont typeface="Noto Sans Symbols"/>
              <a:buChar char="⚫"/>
            </a:pPr>
            <a:r>
              <a:rPr lang="en-CA" sz="2500">
                <a:solidFill>
                  <a:schemeClr val="dk1"/>
                </a:solidFill>
              </a:rPr>
              <a:t>Pretending to pay attention but not concentrating</a:t>
            </a:r>
            <a:endParaRPr/>
          </a:p>
          <a:p>
            <a:pPr indent="-139544" lvl="1" marL="274320" rtl="0" algn="l">
              <a:spcBef>
                <a:spcPts val="499"/>
              </a:spcBef>
              <a:spcAft>
                <a:spcPts val="0"/>
              </a:spcAft>
              <a:buClr>
                <a:schemeClr val="accent1"/>
              </a:buClr>
              <a:buSzPct val="85000"/>
              <a:buFont typeface="Noto Sans Symbols"/>
              <a:buNone/>
            </a:pPr>
            <a:r>
              <a:t/>
            </a:r>
            <a:endParaRPr sz="2700">
              <a:solidFill>
                <a:schemeClr val="dk1"/>
              </a:solidFill>
            </a:endParaRPr>
          </a:p>
          <a:p>
            <a:pPr indent="-274320" lvl="1" marL="548640" rtl="0" algn="l">
              <a:spcBef>
                <a:spcPts val="407"/>
              </a:spcBef>
              <a:spcAft>
                <a:spcPts val="0"/>
              </a:spcAft>
              <a:buSzPct val="70000"/>
              <a:buNone/>
            </a:pPr>
            <a:r>
              <a:rPr lang="en-CA"/>
              <a:t>...</a:t>
            </a:r>
            <a:endParaRPr/>
          </a:p>
          <a:p>
            <a:pPr indent="-139544" lvl="0" marL="274320" rtl="0" algn="l">
              <a:spcBef>
                <a:spcPts val="499"/>
              </a:spcBef>
              <a:spcAft>
                <a:spcPts val="0"/>
              </a:spcAft>
              <a:buSzPct val="85000"/>
              <a:buNone/>
            </a:pPr>
            <a:r>
              <a:t/>
            </a:r>
            <a:endParaRPr/>
          </a:p>
          <a:p>
            <a:pPr indent="-139544" lvl="0" marL="274320" rtl="0" algn="l">
              <a:spcBef>
                <a:spcPts val="499"/>
              </a:spcBef>
              <a:spcAft>
                <a:spcPts val="0"/>
              </a:spcAft>
              <a:buSzPct val="85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4">
                                            <p:txEl>
                                              <p:pRg end="0" st="0"/>
                                            </p:txEl>
                                          </p:spTgt>
                                        </p:tgtEl>
                                        <p:attrNameLst>
                                          <p:attrName>style.visibility</p:attrName>
                                        </p:attrNameLst>
                                      </p:cBhvr>
                                      <p:to>
                                        <p:strVal val="visible"/>
                                      </p:to>
                                    </p:set>
                                    <p:animEffect filter="fade" transition="in">
                                      <p:cBhvr>
                                        <p:cTn dur="500"/>
                                        <p:tgtEl>
                                          <p:spTgt spid="20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1" st="1"/>
                                            </p:txEl>
                                          </p:spTgt>
                                        </p:tgtEl>
                                        <p:attrNameLst>
                                          <p:attrName>style.visibility</p:attrName>
                                        </p:attrNameLst>
                                      </p:cBhvr>
                                      <p:to>
                                        <p:strVal val="visible"/>
                                      </p:to>
                                    </p:set>
                                    <p:animEffect filter="fade" transition="in">
                                      <p:cBhvr>
                                        <p:cTn dur="500"/>
                                        <p:tgtEl>
                                          <p:spTgt spid="20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2" st="2"/>
                                            </p:txEl>
                                          </p:spTgt>
                                        </p:tgtEl>
                                        <p:attrNameLst>
                                          <p:attrName>style.visibility</p:attrName>
                                        </p:attrNameLst>
                                      </p:cBhvr>
                                      <p:to>
                                        <p:strVal val="visible"/>
                                      </p:to>
                                    </p:set>
                                    <p:animEffect filter="fade" transition="in">
                                      <p:cBhvr>
                                        <p:cTn dur="500"/>
                                        <p:tgtEl>
                                          <p:spTgt spid="20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3" st="3"/>
                                            </p:txEl>
                                          </p:spTgt>
                                        </p:tgtEl>
                                        <p:attrNameLst>
                                          <p:attrName>style.visibility</p:attrName>
                                        </p:attrNameLst>
                                      </p:cBhvr>
                                      <p:to>
                                        <p:strVal val="visible"/>
                                      </p:to>
                                    </p:set>
                                    <p:animEffect filter="fade" transition="in">
                                      <p:cBhvr>
                                        <p:cTn dur="500"/>
                                        <p:tgtEl>
                                          <p:spTgt spid="20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4" st="4"/>
                                            </p:txEl>
                                          </p:spTgt>
                                        </p:tgtEl>
                                        <p:attrNameLst>
                                          <p:attrName>style.visibility</p:attrName>
                                        </p:attrNameLst>
                                      </p:cBhvr>
                                      <p:to>
                                        <p:strVal val="visible"/>
                                      </p:to>
                                    </p:set>
                                    <p:animEffect filter="fade" transition="in">
                                      <p:cBhvr>
                                        <p:cTn dur="500"/>
                                        <p:tgtEl>
                                          <p:spTgt spid="20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5" st="5"/>
                                            </p:txEl>
                                          </p:spTgt>
                                        </p:tgtEl>
                                        <p:attrNameLst>
                                          <p:attrName>style.visibility</p:attrName>
                                        </p:attrNameLst>
                                      </p:cBhvr>
                                      <p:to>
                                        <p:strVal val="visible"/>
                                      </p:to>
                                    </p:set>
                                    <p:animEffect filter="fade" transition="in">
                                      <p:cBhvr>
                                        <p:cTn dur="500"/>
                                        <p:tgtEl>
                                          <p:spTgt spid="20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6" st="6"/>
                                            </p:txEl>
                                          </p:spTgt>
                                        </p:tgtEl>
                                        <p:attrNameLst>
                                          <p:attrName>style.visibility</p:attrName>
                                        </p:attrNameLst>
                                      </p:cBhvr>
                                      <p:to>
                                        <p:strVal val="visible"/>
                                      </p:to>
                                    </p:set>
                                    <p:animEffect filter="fade" transition="in">
                                      <p:cBhvr>
                                        <p:cTn dur="500"/>
                                        <p:tgtEl>
                                          <p:spTgt spid="20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7" st="7"/>
                                            </p:txEl>
                                          </p:spTgt>
                                        </p:tgtEl>
                                        <p:attrNameLst>
                                          <p:attrName>style.visibility</p:attrName>
                                        </p:attrNameLst>
                                      </p:cBhvr>
                                      <p:to>
                                        <p:strVal val="visible"/>
                                      </p:to>
                                    </p:set>
                                    <p:animEffect filter="fade" transition="in">
                                      <p:cBhvr>
                                        <p:cTn dur="500"/>
                                        <p:tgtEl>
                                          <p:spTgt spid="20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8" st="8"/>
                                            </p:txEl>
                                          </p:spTgt>
                                        </p:tgtEl>
                                        <p:attrNameLst>
                                          <p:attrName>style.visibility</p:attrName>
                                        </p:attrNameLst>
                                      </p:cBhvr>
                                      <p:to>
                                        <p:strVal val="visible"/>
                                      </p:to>
                                    </p:set>
                                    <p:animEffect filter="fade" transition="in">
                                      <p:cBhvr>
                                        <p:cTn dur="500"/>
                                        <p:tgtEl>
                                          <p:spTgt spid="204">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9" st="9"/>
                                            </p:txEl>
                                          </p:spTgt>
                                        </p:tgtEl>
                                        <p:attrNameLst>
                                          <p:attrName>style.visibility</p:attrName>
                                        </p:attrNameLst>
                                      </p:cBhvr>
                                      <p:to>
                                        <p:strVal val="visible"/>
                                      </p:to>
                                    </p:set>
                                    <p:animEffect filter="fade" transition="in">
                                      <p:cBhvr>
                                        <p:cTn dur="500"/>
                                        <p:tgtEl>
                                          <p:spTgt spid="204">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10" st="10"/>
                                            </p:txEl>
                                          </p:spTgt>
                                        </p:tgtEl>
                                        <p:attrNameLst>
                                          <p:attrName>style.visibility</p:attrName>
                                        </p:attrNameLst>
                                      </p:cBhvr>
                                      <p:to>
                                        <p:strVal val="visible"/>
                                      </p:to>
                                    </p:set>
                                    <p:animEffect filter="fade" transition="in">
                                      <p:cBhvr>
                                        <p:cTn dur="500"/>
                                        <p:tgtEl>
                                          <p:spTgt spid="204">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04">
                                            <p:txEl>
                                              <p:pRg end="11" st="11"/>
                                            </p:txEl>
                                          </p:spTgt>
                                        </p:tgtEl>
                                        <p:attrNameLst>
                                          <p:attrName>style.visibility</p:attrName>
                                        </p:attrNameLst>
                                      </p:cBhvr>
                                      <p:to>
                                        <p:strVal val="visible"/>
                                      </p:to>
                                    </p:set>
                                    <p:animEffect filter="fade" transition="in">
                                      <p:cBhvr>
                                        <p:cTn dur="500"/>
                                        <p:tgtEl>
                                          <p:spTgt spid="204">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Listening…</a:t>
            </a:r>
            <a:endParaRPr b="1">
              <a:solidFill>
                <a:srgbClr val="C00000"/>
              </a:solidFill>
            </a:endParaRPr>
          </a:p>
        </p:txBody>
      </p:sp>
      <p:sp>
        <p:nvSpPr>
          <p:cNvPr id="211" name="Google Shape;211;p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t>Grandstanding</a:t>
            </a:r>
            <a:endParaRPr/>
          </a:p>
          <a:p>
            <a:pPr indent="-228600" lvl="2" marL="548640" rtl="0" algn="l">
              <a:spcBef>
                <a:spcPts val="500"/>
              </a:spcBef>
              <a:spcAft>
                <a:spcPts val="0"/>
              </a:spcAft>
              <a:buClr>
                <a:schemeClr val="accent1"/>
              </a:buClr>
              <a:buSzPts val="2125"/>
              <a:buFont typeface="Noto Sans Symbols"/>
              <a:buChar char="⚫"/>
            </a:pPr>
            <a:r>
              <a:rPr lang="en-CA" sz="2500">
                <a:solidFill>
                  <a:schemeClr val="dk1"/>
                </a:solidFill>
              </a:rPr>
              <a:t>Talking instead of listening</a:t>
            </a:r>
            <a:endParaRPr/>
          </a:p>
          <a:p>
            <a:pPr indent="0" lvl="2" marL="320040" rtl="0" algn="l">
              <a:spcBef>
                <a:spcPts val="500"/>
              </a:spcBef>
              <a:spcAft>
                <a:spcPts val="0"/>
              </a:spcAft>
              <a:buClr>
                <a:schemeClr val="accent1"/>
              </a:buClr>
              <a:buSzPts val="2125"/>
              <a:buNone/>
            </a:pPr>
            <a:r>
              <a:t/>
            </a:r>
            <a:endParaRPr sz="2500">
              <a:solidFill>
                <a:schemeClr val="dk1"/>
              </a:solidFill>
            </a:endParaRPr>
          </a:p>
          <a:p>
            <a:pPr indent="0" lvl="2" marL="320040" rtl="0" algn="l">
              <a:spcBef>
                <a:spcPts val="500"/>
              </a:spcBef>
              <a:spcAft>
                <a:spcPts val="0"/>
              </a:spcAft>
              <a:buClr>
                <a:schemeClr val="accent1"/>
              </a:buClr>
              <a:buSzPts val="2125"/>
              <a:buNone/>
            </a:pPr>
            <a:r>
              <a:t/>
            </a:r>
            <a:endParaRPr sz="2500"/>
          </a:p>
          <a:p>
            <a:pPr indent="-274320" lvl="0" marL="274320" rtl="0" algn="l">
              <a:spcBef>
                <a:spcPts val="540"/>
              </a:spcBef>
              <a:spcAft>
                <a:spcPts val="0"/>
              </a:spcAft>
              <a:buSzPts val="2295"/>
              <a:buChar char="⚫"/>
            </a:pPr>
            <a:r>
              <a:rPr lang="en-CA"/>
              <a:t>Technological barriers</a:t>
            </a:r>
            <a:endParaRPr/>
          </a:p>
          <a:p>
            <a:pPr indent="-228600" lvl="2" marL="548640" rtl="0" algn="l">
              <a:spcBef>
                <a:spcPts val="500"/>
              </a:spcBef>
              <a:spcAft>
                <a:spcPts val="0"/>
              </a:spcAft>
              <a:buClr>
                <a:schemeClr val="accent1"/>
              </a:buClr>
              <a:buSzPts val="2125"/>
              <a:buFont typeface="Noto Sans Symbols"/>
              <a:buChar char="⚫"/>
            </a:pPr>
            <a:r>
              <a:rPr lang="en-CA" sz="2500"/>
              <a:t>Checking cell phones</a:t>
            </a:r>
            <a:endParaRPr/>
          </a:p>
          <a:p>
            <a:pPr indent="-228600" lvl="2" marL="548640" rtl="0" algn="l">
              <a:spcBef>
                <a:spcPts val="500"/>
              </a:spcBef>
              <a:spcAft>
                <a:spcPts val="0"/>
              </a:spcAft>
              <a:buClr>
                <a:schemeClr val="accent1"/>
              </a:buClr>
              <a:buSzPts val="2125"/>
              <a:buFont typeface="Noto Sans Symbols"/>
              <a:buChar char="⚫"/>
            </a:pPr>
            <a:r>
              <a:rPr lang="en-CA" sz="2500"/>
              <a:t>Poor connections</a:t>
            </a:r>
            <a:endParaRPr/>
          </a:p>
          <a:p>
            <a:pPr indent="-228600" lvl="2" marL="548640" rtl="0" algn="l">
              <a:spcBef>
                <a:spcPts val="500"/>
              </a:spcBef>
              <a:spcAft>
                <a:spcPts val="0"/>
              </a:spcAft>
              <a:buClr>
                <a:schemeClr val="accent1"/>
              </a:buClr>
              <a:buSzPts val="2125"/>
              <a:buFont typeface="Noto Sans Symbols"/>
              <a:buChar char="⚫"/>
            </a:pPr>
            <a:r>
              <a:rPr lang="en-CA" sz="2500"/>
              <a:t>Background noise and distractions on call etc.</a:t>
            </a:r>
            <a:endParaRPr sz="2500"/>
          </a:p>
          <a:p>
            <a:pPr indent="0" lvl="2" marL="320040" rtl="0" algn="l">
              <a:spcBef>
                <a:spcPts val="500"/>
              </a:spcBef>
              <a:spcAft>
                <a:spcPts val="0"/>
              </a:spcAft>
              <a:buClr>
                <a:schemeClr val="accent1"/>
              </a:buClr>
              <a:buSzPts val="2125"/>
              <a:buNone/>
            </a:pPr>
            <a:r>
              <a:t/>
            </a:r>
            <a:endParaRPr sz="2500">
              <a:solidFill>
                <a:schemeClr val="dk1"/>
              </a:solidFill>
            </a:endParaRPr>
          </a:p>
          <a:p>
            <a:pPr indent="-128587" lvl="1" marL="274320" rtl="0" algn="l">
              <a:spcBef>
                <a:spcPts val="540"/>
              </a:spcBef>
              <a:spcAft>
                <a:spcPts val="0"/>
              </a:spcAft>
              <a:buClr>
                <a:schemeClr val="accent1"/>
              </a:buClr>
              <a:buSzPts val="2295"/>
              <a:buFont typeface="Noto Sans Symbols"/>
              <a:buNone/>
            </a:pPr>
            <a:r>
              <a:t/>
            </a:r>
            <a:endParaRPr sz="2700">
              <a:solidFill>
                <a:schemeClr val="dk1"/>
              </a:solidFill>
            </a:endParaRPr>
          </a:p>
          <a:p>
            <a:pPr indent="-176530" lvl="1" marL="548640" rtl="0" algn="l">
              <a:spcBef>
                <a:spcPts val="440"/>
              </a:spcBef>
              <a:spcAft>
                <a:spcPts val="0"/>
              </a:spcAft>
              <a:buSzPts val="1540"/>
              <a:buNone/>
            </a:pPr>
            <a:r>
              <a:t/>
            </a:r>
            <a:endParaRPr/>
          </a:p>
          <a:p>
            <a:pPr indent="-128587" lvl="0" marL="274320" rtl="0" algn="l">
              <a:spcBef>
                <a:spcPts val="540"/>
              </a:spcBef>
              <a:spcAft>
                <a:spcPts val="0"/>
              </a:spcAft>
              <a:buSzPts val="2295"/>
              <a:buNone/>
            </a:pPr>
            <a:r>
              <a:t/>
            </a:r>
            <a:endParaRPr/>
          </a:p>
          <a:p>
            <a:pPr indent="-128587" lvl="0" marL="274320" rtl="0" algn="l">
              <a:spcBef>
                <a:spcPts val="540"/>
              </a:spcBef>
              <a:spcAft>
                <a:spcPts val="0"/>
              </a:spcAft>
              <a:buSzPts val="2295"/>
              <a:buNone/>
            </a:pPr>
            <a:r>
              <a:t/>
            </a:r>
            <a:endParaRPr/>
          </a:p>
        </p:txBody>
      </p:sp>
      <p:pic>
        <p:nvPicPr>
          <p:cNvPr descr="http://www.keleris.com/wp-content/uploads/2012/12/trivia-about-communication.jpg" id="212" name="Google Shape;212;p5"/>
          <p:cNvPicPr preferRelativeResize="0"/>
          <p:nvPr/>
        </p:nvPicPr>
        <p:blipFill rotWithShape="1">
          <a:blip r:embed="rId3">
            <a:alphaModFix/>
          </a:blip>
          <a:srcRect b="0" l="0" r="0" t="0"/>
          <a:stretch/>
        </p:blipFill>
        <p:spPr>
          <a:xfrm>
            <a:off x="5652120" y="1700808"/>
            <a:ext cx="1768697" cy="180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animEffect filter="fade" transition="in">
                                      <p:cBhvr>
                                        <p:cTn dur="500"/>
                                        <p:tgtEl>
                                          <p:spTgt spid="21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1" st="1"/>
                                            </p:txEl>
                                          </p:spTgt>
                                        </p:tgtEl>
                                        <p:attrNameLst>
                                          <p:attrName>style.visibility</p:attrName>
                                        </p:attrNameLst>
                                      </p:cBhvr>
                                      <p:to>
                                        <p:strVal val="visible"/>
                                      </p:to>
                                    </p:set>
                                    <p:animEffect filter="fade" transition="in">
                                      <p:cBhvr>
                                        <p:cTn dur="500"/>
                                        <p:tgtEl>
                                          <p:spTgt spid="21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2" st="2"/>
                                            </p:txEl>
                                          </p:spTgt>
                                        </p:tgtEl>
                                        <p:attrNameLst>
                                          <p:attrName>style.visibility</p:attrName>
                                        </p:attrNameLst>
                                      </p:cBhvr>
                                      <p:to>
                                        <p:strVal val="visible"/>
                                      </p:to>
                                    </p:set>
                                    <p:animEffect filter="fade" transition="in">
                                      <p:cBhvr>
                                        <p:cTn dur="500"/>
                                        <p:tgtEl>
                                          <p:spTgt spid="21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3" st="3"/>
                                            </p:txEl>
                                          </p:spTgt>
                                        </p:tgtEl>
                                        <p:attrNameLst>
                                          <p:attrName>style.visibility</p:attrName>
                                        </p:attrNameLst>
                                      </p:cBhvr>
                                      <p:to>
                                        <p:strVal val="visible"/>
                                      </p:to>
                                    </p:set>
                                    <p:animEffect filter="fade" transition="in">
                                      <p:cBhvr>
                                        <p:cTn dur="500"/>
                                        <p:tgtEl>
                                          <p:spTgt spid="21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4" st="4"/>
                                            </p:txEl>
                                          </p:spTgt>
                                        </p:tgtEl>
                                        <p:attrNameLst>
                                          <p:attrName>style.visibility</p:attrName>
                                        </p:attrNameLst>
                                      </p:cBhvr>
                                      <p:to>
                                        <p:strVal val="visible"/>
                                      </p:to>
                                    </p:set>
                                    <p:animEffect filter="fade" transition="in">
                                      <p:cBhvr>
                                        <p:cTn dur="500"/>
                                        <p:tgtEl>
                                          <p:spTgt spid="21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5" st="5"/>
                                            </p:txEl>
                                          </p:spTgt>
                                        </p:tgtEl>
                                        <p:attrNameLst>
                                          <p:attrName>style.visibility</p:attrName>
                                        </p:attrNameLst>
                                      </p:cBhvr>
                                      <p:to>
                                        <p:strVal val="visible"/>
                                      </p:to>
                                    </p:set>
                                    <p:animEffect filter="fade" transition="in">
                                      <p:cBhvr>
                                        <p:cTn dur="500"/>
                                        <p:tgtEl>
                                          <p:spTgt spid="21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6" st="6"/>
                                            </p:txEl>
                                          </p:spTgt>
                                        </p:tgtEl>
                                        <p:attrNameLst>
                                          <p:attrName>style.visibility</p:attrName>
                                        </p:attrNameLst>
                                      </p:cBhvr>
                                      <p:to>
                                        <p:strVal val="visible"/>
                                      </p:to>
                                    </p:set>
                                    <p:animEffect filter="fade" transition="in">
                                      <p:cBhvr>
                                        <p:cTn dur="500"/>
                                        <p:tgtEl>
                                          <p:spTgt spid="21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7" st="7"/>
                                            </p:txEl>
                                          </p:spTgt>
                                        </p:tgtEl>
                                        <p:attrNameLst>
                                          <p:attrName>style.visibility</p:attrName>
                                        </p:attrNameLst>
                                      </p:cBhvr>
                                      <p:to>
                                        <p:strVal val="visible"/>
                                      </p:to>
                                    </p:set>
                                    <p:animEffect filter="fade" transition="in">
                                      <p:cBhvr>
                                        <p:cTn dur="500"/>
                                        <p:tgtEl>
                                          <p:spTgt spid="21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8" st="8"/>
                                            </p:txEl>
                                          </p:spTgt>
                                        </p:tgtEl>
                                        <p:attrNameLst>
                                          <p:attrName>style.visibility</p:attrName>
                                        </p:attrNameLst>
                                      </p:cBhvr>
                                      <p:to>
                                        <p:strVal val="visible"/>
                                      </p:to>
                                    </p:set>
                                    <p:animEffect filter="fade" transition="in">
                                      <p:cBhvr>
                                        <p:cTn dur="500"/>
                                        <p:tgtEl>
                                          <p:spTgt spid="211">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9" st="9"/>
                                            </p:txEl>
                                          </p:spTgt>
                                        </p:tgtEl>
                                        <p:attrNameLst>
                                          <p:attrName>style.visibility</p:attrName>
                                        </p:attrNameLst>
                                      </p:cBhvr>
                                      <p:to>
                                        <p:strVal val="visible"/>
                                      </p:to>
                                    </p:set>
                                    <p:animEffect filter="fade" transition="in">
                                      <p:cBhvr>
                                        <p:cTn dur="500"/>
                                        <p:tgtEl>
                                          <p:spTgt spid="211">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10" st="10"/>
                                            </p:txEl>
                                          </p:spTgt>
                                        </p:tgtEl>
                                        <p:attrNameLst>
                                          <p:attrName>style.visibility</p:attrName>
                                        </p:attrNameLst>
                                      </p:cBhvr>
                                      <p:to>
                                        <p:strVal val="visible"/>
                                      </p:to>
                                    </p:set>
                                    <p:animEffect filter="fade" transition="in">
                                      <p:cBhvr>
                                        <p:cTn dur="500"/>
                                        <p:tgtEl>
                                          <p:spTgt spid="211">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11" st="11"/>
                                            </p:txEl>
                                          </p:spTgt>
                                        </p:tgtEl>
                                        <p:attrNameLst>
                                          <p:attrName>style.visibility</p:attrName>
                                        </p:attrNameLst>
                                      </p:cBhvr>
                                      <p:to>
                                        <p:strVal val="visible"/>
                                      </p:to>
                                    </p:set>
                                    <p:animEffect filter="fade" transition="in">
                                      <p:cBhvr>
                                        <p:cTn dur="500"/>
                                        <p:tgtEl>
                                          <p:spTgt spid="211">
                                            <p:txEl>
                                              <p:pRg end="11" st="1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12" st="12"/>
                                            </p:txEl>
                                          </p:spTgt>
                                        </p:tgtEl>
                                        <p:attrNameLst>
                                          <p:attrName>style.visibility</p:attrName>
                                        </p:attrNameLst>
                                      </p:cBhvr>
                                      <p:to>
                                        <p:strVal val="visible"/>
                                      </p:to>
                                    </p:set>
                                    <p:animEffect filter="fade" transition="in">
                                      <p:cBhvr>
                                        <p:cTn dur="500"/>
                                        <p:tgtEl>
                                          <p:spTgt spid="211">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Listening…</a:t>
            </a:r>
            <a:endParaRPr b="1">
              <a:solidFill>
                <a:srgbClr val="C00000"/>
              </a:solidFill>
            </a:endParaRPr>
          </a:p>
        </p:txBody>
      </p:sp>
      <p:sp>
        <p:nvSpPr>
          <p:cNvPr id="219" name="Google Shape;219;p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spcBef>
                <a:spcPts val="0"/>
              </a:spcBef>
              <a:spcAft>
                <a:spcPts val="0"/>
              </a:spcAft>
              <a:buSzPct val="85000"/>
              <a:buChar char="⚫"/>
            </a:pPr>
            <a:r>
              <a:rPr lang="en-CA"/>
              <a:t>Active listening tips:</a:t>
            </a:r>
            <a:endParaRPr/>
          </a:p>
          <a:p>
            <a:pPr indent="-274320" lvl="1" marL="548640" rtl="0" algn="l">
              <a:spcBef>
                <a:spcPts val="407"/>
              </a:spcBef>
              <a:spcAft>
                <a:spcPts val="0"/>
              </a:spcAft>
              <a:buSzPct val="70000"/>
              <a:buChar char="⚪"/>
            </a:pPr>
            <a:r>
              <a:rPr lang="en-CA"/>
              <a:t>Stop talking</a:t>
            </a:r>
            <a:endParaRPr/>
          </a:p>
          <a:p>
            <a:pPr indent="-274320" lvl="1" marL="548640" rtl="0" algn="l">
              <a:spcBef>
                <a:spcPts val="407"/>
              </a:spcBef>
              <a:spcAft>
                <a:spcPts val="0"/>
              </a:spcAft>
              <a:buSzPct val="70000"/>
              <a:buChar char="⚪"/>
            </a:pPr>
            <a:r>
              <a:rPr lang="en-CA"/>
              <a:t>Control the surroundings</a:t>
            </a:r>
            <a:endParaRPr/>
          </a:p>
          <a:p>
            <a:pPr indent="-274320" lvl="1" marL="548640" rtl="0" algn="l">
              <a:spcBef>
                <a:spcPts val="407"/>
              </a:spcBef>
              <a:spcAft>
                <a:spcPts val="0"/>
              </a:spcAft>
              <a:buSzPct val="70000"/>
              <a:buChar char="⚪"/>
            </a:pPr>
            <a:r>
              <a:rPr lang="en-CA"/>
              <a:t>Receptive mindset</a:t>
            </a:r>
            <a:endParaRPr/>
          </a:p>
          <a:p>
            <a:pPr indent="-274320" lvl="1" marL="548640" rtl="0" algn="l">
              <a:spcBef>
                <a:spcPts val="407"/>
              </a:spcBef>
              <a:spcAft>
                <a:spcPts val="0"/>
              </a:spcAft>
              <a:buSzPct val="70000"/>
              <a:buChar char="⚪"/>
            </a:pPr>
            <a:r>
              <a:rPr lang="en-CA"/>
              <a:t>Keep an open mind</a:t>
            </a:r>
            <a:endParaRPr/>
          </a:p>
          <a:p>
            <a:pPr indent="-274320" lvl="1" marL="548640" rtl="0" algn="l">
              <a:spcBef>
                <a:spcPts val="407"/>
              </a:spcBef>
              <a:spcAft>
                <a:spcPts val="0"/>
              </a:spcAft>
              <a:buSzPct val="70000"/>
              <a:buChar char="⚪"/>
            </a:pPr>
            <a:r>
              <a:rPr lang="en-CA"/>
              <a:t>Listen for main points</a:t>
            </a:r>
            <a:endParaRPr/>
          </a:p>
          <a:p>
            <a:pPr indent="-274342" lvl="1" marL="548640" rtl="0" algn="l">
              <a:spcBef>
                <a:spcPts val="462"/>
              </a:spcBef>
              <a:spcAft>
                <a:spcPts val="0"/>
              </a:spcAft>
              <a:buSzPct val="70000"/>
              <a:buChar char="⚪"/>
            </a:pPr>
            <a:r>
              <a:rPr lang="en-CA" sz="2500"/>
              <a:t>Capitalize on lag time</a:t>
            </a:r>
            <a:endParaRPr/>
          </a:p>
          <a:p>
            <a:pPr indent="-274342" lvl="1" marL="548640" rtl="0" algn="l">
              <a:spcBef>
                <a:spcPts val="462"/>
              </a:spcBef>
              <a:spcAft>
                <a:spcPts val="0"/>
              </a:spcAft>
              <a:buSzPct val="70000"/>
              <a:buChar char="⚪"/>
            </a:pPr>
            <a:r>
              <a:rPr lang="en-CA" sz="2500"/>
              <a:t>Listen for feelings and facts</a:t>
            </a:r>
            <a:endParaRPr/>
          </a:p>
          <a:p>
            <a:pPr indent="-274342" lvl="1" marL="548640" rtl="0" algn="l">
              <a:spcBef>
                <a:spcPts val="462"/>
              </a:spcBef>
              <a:spcAft>
                <a:spcPts val="0"/>
              </a:spcAft>
              <a:buSzPct val="70000"/>
              <a:buChar char="⚪"/>
            </a:pPr>
            <a:r>
              <a:rPr lang="en-CA" sz="2500"/>
              <a:t>Judge ideas not appearances</a:t>
            </a:r>
            <a:endParaRPr/>
          </a:p>
          <a:p>
            <a:pPr indent="-274342" lvl="1" marL="548640" rtl="0" algn="l">
              <a:spcBef>
                <a:spcPts val="462"/>
              </a:spcBef>
              <a:spcAft>
                <a:spcPts val="0"/>
              </a:spcAft>
              <a:buSzPct val="70000"/>
              <a:buChar char="⚪"/>
            </a:pPr>
            <a:r>
              <a:rPr lang="en-CA" sz="2500"/>
              <a:t>Be patient</a:t>
            </a:r>
            <a:endParaRPr/>
          </a:p>
          <a:p>
            <a:pPr indent="-274342" lvl="1" marL="548640" rtl="0" algn="l">
              <a:spcBef>
                <a:spcPts val="462"/>
              </a:spcBef>
              <a:spcAft>
                <a:spcPts val="0"/>
              </a:spcAft>
              <a:buSzPct val="70000"/>
              <a:buChar char="⚪"/>
            </a:pPr>
            <a:r>
              <a:rPr lang="en-CA" sz="2500"/>
              <a:t>Take notes</a:t>
            </a:r>
            <a:endParaRPr/>
          </a:p>
          <a:p>
            <a:pPr indent="-274342" lvl="1" marL="548640" rtl="0" algn="l">
              <a:spcBef>
                <a:spcPts val="462"/>
              </a:spcBef>
              <a:spcAft>
                <a:spcPts val="0"/>
              </a:spcAft>
              <a:buSzPct val="70000"/>
              <a:buChar char="⚪"/>
            </a:pPr>
            <a:r>
              <a:rPr lang="en-CA" sz="2500"/>
              <a:t>Feedback</a:t>
            </a:r>
            <a:endParaRPr/>
          </a:p>
          <a:p>
            <a:pPr indent="0" lvl="2" marL="320040" rtl="0" algn="l">
              <a:spcBef>
                <a:spcPts val="462"/>
              </a:spcBef>
              <a:spcAft>
                <a:spcPts val="0"/>
              </a:spcAft>
              <a:buClr>
                <a:schemeClr val="accent1"/>
              </a:buClr>
              <a:buSzPct val="85000"/>
              <a:buNone/>
            </a:pPr>
            <a:r>
              <a:t/>
            </a:r>
            <a:endParaRPr sz="2500">
              <a:solidFill>
                <a:schemeClr val="dk1"/>
              </a:solidFill>
            </a:endParaRPr>
          </a:p>
          <a:p>
            <a:pPr indent="-139544" lvl="1" marL="274320" rtl="0" algn="l">
              <a:spcBef>
                <a:spcPts val="499"/>
              </a:spcBef>
              <a:spcAft>
                <a:spcPts val="0"/>
              </a:spcAft>
              <a:buClr>
                <a:schemeClr val="accent1"/>
              </a:buClr>
              <a:buSzPct val="85000"/>
              <a:buFont typeface="Noto Sans Symbols"/>
              <a:buNone/>
            </a:pPr>
            <a:r>
              <a:t/>
            </a:r>
            <a:endParaRPr sz="2700">
              <a:solidFill>
                <a:schemeClr val="dk1"/>
              </a:solidFill>
            </a:endParaRPr>
          </a:p>
          <a:p>
            <a:pPr indent="-183864" lvl="1" marL="548640" rtl="0" algn="l">
              <a:spcBef>
                <a:spcPts val="407"/>
              </a:spcBef>
              <a:spcAft>
                <a:spcPts val="0"/>
              </a:spcAft>
              <a:buSzPct val="70000"/>
              <a:buNone/>
            </a:pPr>
            <a:r>
              <a:t/>
            </a:r>
            <a:endParaRPr/>
          </a:p>
          <a:p>
            <a:pPr indent="-139544" lvl="0" marL="274320" rtl="0" algn="l">
              <a:spcBef>
                <a:spcPts val="499"/>
              </a:spcBef>
              <a:spcAft>
                <a:spcPts val="0"/>
              </a:spcAft>
              <a:buSzPct val="85000"/>
              <a:buNone/>
            </a:pPr>
            <a:r>
              <a:t/>
            </a:r>
            <a:endParaRPr/>
          </a:p>
          <a:p>
            <a:pPr indent="-139544" lvl="0" marL="274320" rtl="0" algn="l">
              <a:spcBef>
                <a:spcPts val="499"/>
              </a:spcBef>
              <a:spcAft>
                <a:spcPts val="0"/>
              </a:spcAft>
              <a:buSzPct val="85000"/>
              <a:buNone/>
            </a:pPr>
            <a:r>
              <a:t/>
            </a:r>
            <a:endParaRPr/>
          </a:p>
        </p:txBody>
      </p:sp>
      <p:pic>
        <p:nvPicPr>
          <p:cNvPr descr="http://www.keleris.com/wp-content/uploads/2012/12/trivia-about-communication.jpg" id="220" name="Google Shape;220;p6"/>
          <p:cNvPicPr preferRelativeResize="0"/>
          <p:nvPr/>
        </p:nvPicPr>
        <p:blipFill rotWithShape="1">
          <a:blip r:embed="rId3">
            <a:alphaModFix/>
          </a:blip>
          <a:srcRect b="0" l="0" r="0" t="0"/>
          <a:stretch/>
        </p:blipFill>
        <p:spPr>
          <a:xfrm>
            <a:off x="5652120" y="1700808"/>
            <a:ext cx="1768697" cy="180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500"/>
                                        <p:tgtEl>
                                          <p:spTgt spid="21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animEffect filter="fade" transition="in">
                                      <p:cBhvr>
                                        <p:cTn dur="500"/>
                                        <p:tgtEl>
                                          <p:spTgt spid="21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animEffect filter="fade" transition="in">
                                      <p:cBhvr>
                                        <p:cTn dur="500"/>
                                        <p:tgtEl>
                                          <p:spTgt spid="21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3" st="3"/>
                                            </p:txEl>
                                          </p:spTgt>
                                        </p:tgtEl>
                                        <p:attrNameLst>
                                          <p:attrName>style.visibility</p:attrName>
                                        </p:attrNameLst>
                                      </p:cBhvr>
                                      <p:to>
                                        <p:strVal val="visible"/>
                                      </p:to>
                                    </p:set>
                                    <p:animEffect filter="fade" transition="in">
                                      <p:cBhvr>
                                        <p:cTn dur="500"/>
                                        <p:tgtEl>
                                          <p:spTgt spid="21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4" st="4"/>
                                            </p:txEl>
                                          </p:spTgt>
                                        </p:tgtEl>
                                        <p:attrNameLst>
                                          <p:attrName>style.visibility</p:attrName>
                                        </p:attrNameLst>
                                      </p:cBhvr>
                                      <p:to>
                                        <p:strVal val="visible"/>
                                      </p:to>
                                    </p:set>
                                    <p:animEffect filter="fade" transition="in">
                                      <p:cBhvr>
                                        <p:cTn dur="500"/>
                                        <p:tgtEl>
                                          <p:spTgt spid="21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5" st="5"/>
                                            </p:txEl>
                                          </p:spTgt>
                                        </p:tgtEl>
                                        <p:attrNameLst>
                                          <p:attrName>style.visibility</p:attrName>
                                        </p:attrNameLst>
                                      </p:cBhvr>
                                      <p:to>
                                        <p:strVal val="visible"/>
                                      </p:to>
                                    </p:set>
                                    <p:animEffect filter="fade" transition="in">
                                      <p:cBhvr>
                                        <p:cTn dur="500"/>
                                        <p:tgtEl>
                                          <p:spTgt spid="21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6" st="6"/>
                                            </p:txEl>
                                          </p:spTgt>
                                        </p:tgtEl>
                                        <p:attrNameLst>
                                          <p:attrName>style.visibility</p:attrName>
                                        </p:attrNameLst>
                                      </p:cBhvr>
                                      <p:to>
                                        <p:strVal val="visible"/>
                                      </p:to>
                                    </p:set>
                                    <p:animEffect filter="fade" transition="in">
                                      <p:cBhvr>
                                        <p:cTn dur="500"/>
                                        <p:tgtEl>
                                          <p:spTgt spid="21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7" st="7"/>
                                            </p:txEl>
                                          </p:spTgt>
                                        </p:tgtEl>
                                        <p:attrNameLst>
                                          <p:attrName>style.visibility</p:attrName>
                                        </p:attrNameLst>
                                      </p:cBhvr>
                                      <p:to>
                                        <p:strVal val="visible"/>
                                      </p:to>
                                    </p:set>
                                    <p:animEffect filter="fade" transition="in">
                                      <p:cBhvr>
                                        <p:cTn dur="500"/>
                                        <p:tgtEl>
                                          <p:spTgt spid="21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8" st="8"/>
                                            </p:txEl>
                                          </p:spTgt>
                                        </p:tgtEl>
                                        <p:attrNameLst>
                                          <p:attrName>style.visibility</p:attrName>
                                        </p:attrNameLst>
                                      </p:cBhvr>
                                      <p:to>
                                        <p:strVal val="visible"/>
                                      </p:to>
                                    </p:set>
                                    <p:animEffect filter="fade" transition="in">
                                      <p:cBhvr>
                                        <p:cTn dur="500"/>
                                        <p:tgtEl>
                                          <p:spTgt spid="219">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9" st="9"/>
                                            </p:txEl>
                                          </p:spTgt>
                                        </p:tgtEl>
                                        <p:attrNameLst>
                                          <p:attrName>style.visibility</p:attrName>
                                        </p:attrNameLst>
                                      </p:cBhvr>
                                      <p:to>
                                        <p:strVal val="visible"/>
                                      </p:to>
                                    </p:set>
                                    <p:animEffect filter="fade" transition="in">
                                      <p:cBhvr>
                                        <p:cTn dur="500"/>
                                        <p:tgtEl>
                                          <p:spTgt spid="219">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0" st="10"/>
                                            </p:txEl>
                                          </p:spTgt>
                                        </p:tgtEl>
                                        <p:attrNameLst>
                                          <p:attrName>style.visibility</p:attrName>
                                        </p:attrNameLst>
                                      </p:cBhvr>
                                      <p:to>
                                        <p:strVal val="visible"/>
                                      </p:to>
                                    </p:set>
                                    <p:animEffect filter="fade" transition="in">
                                      <p:cBhvr>
                                        <p:cTn dur="500"/>
                                        <p:tgtEl>
                                          <p:spTgt spid="219">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1" st="11"/>
                                            </p:txEl>
                                          </p:spTgt>
                                        </p:tgtEl>
                                        <p:attrNameLst>
                                          <p:attrName>style.visibility</p:attrName>
                                        </p:attrNameLst>
                                      </p:cBhvr>
                                      <p:to>
                                        <p:strVal val="visible"/>
                                      </p:to>
                                    </p:set>
                                    <p:animEffect filter="fade" transition="in">
                                      <p:cBhvr>
                                        <p:cTn dur="500"/>
                                        <p:tgtEl>
                                          <p:spTgt spid="219">
                                            <p:txEl>
                                              <p:pRg end="11" st="1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2" st="12"/>
                                            </p:txEl>
                                          </p:spTgt>
                                        </p:tgtEl>
                                        <p:attrNameLst>
                                          <p:attrName>style.visibility</p:attrName>
                                        </p:attrNameLst>
                                      </p:cBhvr>
                                      <p:to>
                                        <p:strVal val="visible"/>
                                      </p:to>
                                    </p:set>
                                    <p:animEffect filter="fade" transition="in">
                                      <p:cBhvr>
                                        <p:cTn dur="500"/>
                                        <p:tgtEl>
                                          <p:spTgt spid="219">
                                            <p:txEl>
                                              <p:pRg end="12" st="1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3" st="13"/>
                                            </p:txEl>
                                          </p:spTgt>
                                        </p:tgtEl>
                                        <p:attrNameLst>
                                          <p:attrName>style.visibility</p:attrName>
                                        </p:attrNameLst>
                                      </p:cBhvr>
                                      <p:to>
                                        <p:strVal val="visible"/>
                                      </p:to>
                                    </p:set>
                                    <p:animEffect filter="fade" transition="in">
                                      <p:cBhvr>
                                        <p:cTn dur="500"/>
                                        <p:tgtEl>
                                          <p:spTgt spid="219">
                                            <p:txEl>
                                              <p:pRg end="13" st="1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4" st="14"/>
                                            </p:txEl>
                                          </p:spTgt>
                                        </p:tgtEl>
                                        <p:attrNameLst>
                                          <p:attrName>style.visibility</p:attrName>
                                        </p:attrNameLst>
                                      </p:cBhvr>
                                      <p:to>
                                        <p:strVal val="visible"/>
                                      </p:to>
                                    </p:set>
                                    <p:animEffect filter="fade" transition="in">
                                      <p:cBhvr>
                                        <p:cTn dur="500"/>
                                        <p:tgtEl>
                                          <p:spTgt spid="219">
                                            <p:txEl>
                                              <p:pRg end="14" st="1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5" st="15"/>
                                            </p:txEl>
                                          </p:spTgt>
                                        </p:tgtEl>
                                        <p:attrNameLst>
                                          <p:attrName>style.visibility</p:attrName>
                                        </p:attrNameLst>
                                      </p:cBhvr>
                                      <p:to>
                                        <p:strVal val="visible"/>
                                      </p:to>
                                    </p:set>
                                    <p:animEffect filter="fade" transition="in">
                                      <p:cBhvr>
                                        <p:cTn dur="500"/>
                                        <p:tgtEl>
                                          <p:spTgt spid="219">
                                            <p:txEl>
                                              <p:pRg end="15" st="1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9">
                                            <p:txEl>
                                              <p:pRg end="16" st="16"/>
                                            </p:txEl>
                                          </p:spTgt>
                                        </p:tgtEl>
                                        <p:attrNameLst>
                                          <p:attrName>style.visibility</p:attrName>
                                        </p:attrNameLst>
                                      </p:cBhvr>
                                      <p:to>
                                        <p:strVal val="visible"/>
                                      </p:to>
                                    </p:set>
                                    <p:animEffect filter="fade" transition="in">
                                      <p:cBhvr>
                                        <p:cTn dur="500"/>
                                        <p:tgtEl>
                                          <p:spTgt spid="219">
                                            <p:txEl>
                                              <p:pRg end="16" st="1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Silent Messages</a:t>
            </a:r>
            <a:endParaRPr b="1">
              <a:solidFill>
                <a:srgbClr val="C00000"/>
              </a:solidFill>
            </a:endParaRPr>
          </a:p>
        </p:txBody>
      </p:sp>
      <p:sp>
        <p:nvSpPr>
          <p:cNvPr id="227" name="Google Shape;227;p7"/>
          <p:cNvSpPr txBox="1"/>
          <p:nvPr>
            <p:ph idx="1" type="body"/>
          </p:nvPr>
        </p:nvSpPr>
        <p:spPr>
          <a:xfrm>
            <a:off x="301752" y="1527048"/>
            <a:ext cx="8503920" cy="4782272"/>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2295"/>
              <a:buNone/>
            </a:pPr>
            <a:r>
              <a:rPr lang="en-CA"/>
              <a:t>Your eyes, face and body send silent messages</a:t>
            </a:r>
            <a:endParaRPr/>
          </a:p>
          <a:p>
            <a:pPr indent="-128587" lvl="0" marL="274320" rtl="0" algn="l">
              <a:spcBef>
                <a:spcPts val="540"/>
              </a:spcBef>
              <a:spcAft>
                <a:spcPts val="0"/>
              </a:spcAft>
              <a:buSzPts val="2295"/>
              <a:buNone/>
            </a:pPr>
            <a:r>
              <a:t/>
            </a:r>
            <a:endParaRPr/>
          </a:p>
          <a:p>
            <a:pPr indent="-274320" lvl="0" marL="274320" rtl="0" algn="l">
              <a:spcBef>
                <a:spcPts val="540"/>
              </a:spcBef>
              <a:spcAft>
                <a:spcPts val="0"/>
              </a:spcAft>
              <a:buSzPts val="2295"/>
              <a:buChar char="⚫"/>
            </a:pPr>
            <a:r>
              <a:rPr lang="en-CA"/>
              <a:t>Eye contact</a:t>
            </a:r>
            <a:endParaRPr/>
          </a:p>
          <a:p>
            <a:pPr indent="-274320" lvl="1" marL="548640" rtl="0" algn="l">
              <a:spcBef>
                <a:spcPts val="440"/>
              </a:spcBef>
              <a:spcAft>
                <a:spcPts val="0"/>
              </a:spcAft>
              <a:buSzPts val="1540"/>
              <a:buChar char="⚪"/>
            </a:pPr>
            <a:r>
              <a:rPr lang="en-CA">
                <a:solidFill>
                  <a:schemeClr val="dk1"/>
                </a:solidFill>
              </a:rPr>
              <a:t>Good eye contact suggests trust, admiration</a:t>
            </a:r>
            <a:endParaRPr/>
          </a:p>
          <a:p>
            <a:pPr indent="-274320" lvl="1" marL="548640" rtl="0" algn="l">
              <a:spcBef>
                <a:spcPts val="440"/>
              </a:spcBef>
              <a:spcAft>
                <a:spcPts val="0"/>
              </a:spcAft>
              <a:buSzPts val="1540"/>
              <a:buChar char="⚪"/>
            </a:pPr>
            <a:r>
              <a:rPr lang="en-CA">
                <a:solidFill>
                  <a:schemeClr val="dk1"/>
                </a:solidFill>
              </a:rPr>
              <a:t>Poor eye contact signals fear, stress or lack of trust</a:t>
            </a:r>
            <a:endParaRPr/>
          </a:p>
          <a:p>
            <a:pPr indent="-176530" lvl="1" marL="548640" rtl="0" algn="l">
              <a:spcBef>
                <a:spcPts val="440"/>
              </a:spcBef>
              <a:spcAft>
                <a:spcPts val="0"/>
              </a:spcAft>
              <a:buSzPts val="1540"/>
              <a:buNone/>
            </a:pPr>
            <a:r>
              <a:t/>
            </a:r>
            <a:endParaRPr/>
          </a:p>
          <a:p>
            <a:pPr indent="-274320" lvl="0" marL="274320" rtl="0" algn="l">
              <a:spcBef>
                <a:spcPts val="540"/>
              </a:spcBef>
              <a:spcAft>
                <a:spcPts val="0"/>
              </a:spcAft>
              <a:buSzPts val="2295"/>
              <a:buChar char="⚫"/>
            </a:pPr>
            <a:r>
              <a:rPr lang="en-CA"/>
              <a:t>Facial expression</a:t>
            </a:r>
            <a:endParaRPr/>
          </a:p>
          <a:p>
            <a:pPr indent="-274320" lvl="1" marL="548640" rtl="0" algn="l">
              <a:spcBef>
                <a:spcPts val="440"/>
              </a:spcBef>
              <a:spcAft>
                <a:spcPts val="0"/>
              </a:spcAft>
              <a:buSzPts val="1540"/>
              <a:buChar char="⚪"/>
            </a:pPr>
            <a:r>
              <a:rPr lang="en-CA">
                <a:solidFill>
                  <a:schemeClr val="dk1"/>
                </a:solidFill>
              </a:rPr>
              <a:t>Raising/lowering eyebrows</a:t>
            </a:r>
            <a:endParaRPr/>
          </a:p>
          <a:p>
            <a:pPr indent="-274320" lvl="1" marL="548640" rtl="0" algn="l">
              <a:spcBef>
                <a:spcPts val="440"/>
              </a:spcBef>
              <a:spcAft>
                <a:spcPts val="0"/>
              </a:spcAft>
              <a:buSzPts val="1540"/>
              <a:buChar char="⚪"/>
            </a:pPr>
            <a:r>
              <a:rPr lang="en-CA">
                <a:solidFill>
                  <a:schemeClr val="dk1"/>
                </a:solidFill>
              </a:rPr>
              <a:t>Rolling eyes</a:t>
            </a:r>
            <a:endParaRPr/>
          </a:p>
          <a:p>
            <a:pPr indent="-274320" lvl="1" marL="548640" rtl="0" algn="l">
              <a:spcBef>
                <a:spcPts val="440"/>
              </a:spcBef>
              <a:spcAft>
                <a:spcPts val="0"/>
              </a:spcAft>
              <a:buSzPts val="1540"/>
              <a:buChar char="⚪"/>
            </a:pPr>
            <a:r>
              <a:rPr lang="en-CA">
                <a:solidFill>
                  <a:schemeClr val="dk1"/>
                </a:solidFill>
              </a:rPr>
              <a:t>Squinting</a:t>
            </a:r>
            <a:endParaRPr/>
          </a:p>
          <a:p>
            <a:pPr indent="-176530" lvl="1" marL="548640" rtl="0" algn="l">
              <a:spcBef>
                <a:spcPts val="440"/>
              </a:spcBef>
              <a:spcAft>
                <a:spcPts val="0"/>
              </a:spcAft>
              <a:buSzPts val="1540"/>
              <a:buNone/>
            </a:pPr>
            <a:r>
              <a:t/>
            </a:r>
            <a:endParaRPr>
              <a:solidFill>
                <a:schemeClr val="dk1"/>
              </a:solidFill>
            </a:endParaRPr>
          </a:p>
          <a:p>
            <a:pPr indent="-274320" lvl="1" marL="548640" rtl="0" algn="l">
              <a:spcBef>
                <a:spcPts val="440"/>
              </a:spcBef>
              <a:spcAft>
                <a:spcPts val="0"/>
              </a:spcAft>
              <a:buSzPts val="1540"/>
              <a:buChar char="⚪"/>
            </a:pPr>
            <a:r>
              <a:rPr lang="en-CA">
                <a:solidFill>
                  <a:schemeClr val="dk1"/>
                </a:solidFill>
              </a:rPr>
              <a:t>... </a:t>
            </a:r>
            <a:endParaRPr>
              <a:solidFill>
                <a:schemeClr val="dk1"/>
              </a:solidFill>
            </a:endParaRPr>
          </a:p>
        </p:txBody>
      </p:sp>
      <p:pic>
        <p:nvPicPr>
          <p:cNvPr descr="http://looneytunes09.files.wordpress.com/2010/08/eyecontactsymbol.jpg" id="228" name="Google Shape;228;p7"/>
          <p:cNvPicPr preferRelativeResize="0"/>
          <p:nvPr/>
        </p:nvPicPr>
        <p:blipFill rotWithShape="1">
          <a:blip r:embed="rId3">
            <a:alphaModFix/>
          </a:blip>
          <a:srcRect b="0" l="0" r="0" t="0"/>
          <a:stretch/>
        </p:blipFill>
        <p:spPr>
          <a:xfrm>
            <a:off x="5508104" y="4005064"/>
            <a:ext cx="3346404" cy="22322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7">
                                            <p:txEl>
                                              <p:pRg end="0" st="0"/>
                                            </p:txEl>
                                          </p:spTgt>
                                        </p:tgtEl>
                                        <p:attrNameLst>
                                          <p:attrName>style.visibility</p:attrName>
                                        </p:attrNameLst>
                                      </p:cBhvr>
                                      <p:to>
                                        <p:strVal val="visible"/>
                                      </p:to>
                                    </p:set>
                                    <p:animEffect filter="fade" transition="in">
                                      <p:cBhvr>
                                        <p:cTn dur="500"/>
                                        <p:tgtEl>
                                          <p:spTgt spid="22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1" st="1"/>
                                            </p:txEl>
                                          </p:spTgt>
                                        </p:tgtEl>
                                        <p:attrNameLst>
                                          <p:attrName>style.visibility</p:attrName>
                                        </p:attrNameLst>
                                      </p:cBhvr>
                                      <p:to>
                                        <p:strVal val="visible"/>
                                      </p:to>
                                    </p:set>
                                    <p:animEffect filter="fade" transition="in">
                                      <p:cBhvr>
                                        <p:cTn dur="500"/>
                                        <p:tgtEl>
                                          <p:spTgt spid="22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2" st="2"/>
                                            </p:txEl>
                                          </p:spTgt>
                                        </p:tgtEl>
                                        <p:attrNameLst>
                                          <p:attrName>style.visibility</p:attrName>
                                        </p:attrNameLst>
                                      </p:cBhvr>
                                      <p:to>
                                        <p:strVal val="visible"/>
                                      </p:to>
                                    </p:set>
                                    <p:animEffect filter="fade" transition="in">
                                      <p:cBhvr>
                                        <p:cTn dur="500"/>
                                        <p:tgtEl>
                                          <p:spTgt spid="22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3" st="3"/>
                                            </p:txEl>
                                          </p:spTgt>
                                        </p:tgtEl>
                                        <p:attrNameLst>
                                          <p:attrName>style.visibility</p:attrName>
                                        </p:attrNameLst>
                                      </p:cBhvr>
                                      <p:to>
                                        <p:strVal val="visible"/>
                                      </p:to>
                                    </p:set>
                                    <p:animEffect filter="fade" transition="in">
                                      <p:cBhvr>
                                        <p:cTn dur="500"/>
                                        <p:tgtEl>
                                          <p:spTgt spid="22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4" st="4"/>
                                            </p:txEl>
                                          </p:spTgt>
                                        </p:tgtEl>
                                        <p:attrNameLst>
                                          <p:attrName>style.visibility</p:attrName>
                                        </p:attrNameLst>
                                      </p:cBhvr>
                                      <p:to>
                                        <p:strVal val="visible"/>
                                      </p:to>
                                    </p:set>
                                    <p:animEffect filter="fade" transition="in">
                                      <p:cBhvr>
                                        <p:cTn dur="500"/>
                                        <p:tgtEl>
                                          <p:spTgt spid="22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5" st="5"/>
                                            </p:txEl>
                                          </p:spTgt>
                                        </p:tgtEl>
                                        <p:attrNameLst>
                                          <p:attrName>style.visibility</p:attrName>
                                        </p:attrNameLst>
                                      </p:cBhvr>
                                      <p:to>
                                        <p:strVal val="visible"/>
                                      </p:to>
                                    </p:set>
                                    <p:animEffect filter="fade" transition="in">
                                      <p:cBhvr>
                                        <p:cTn dur="500"/>
                                        <p:tgtEl>
                                          <p:spTgt spid="22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6" st="6"/>
                                            </p:txEl>
                                          </p:spTgt>
                                        </p:tgtEl>
                                        <p:attrNameLst>
                                          <p:attrName>style.visibility</p:attrName>
                                        </p:attrNameLst>
                                      </p:cBhvr>
                                      <p:to>
                                        <p:strVal val="visible"/>
                                      </p:to>
                                    </p:set>
                                    <p:animEffect filter="fade" transition="in">
                                      <p:cBhvr>
                                        <p:cTn dur="500"/>
                                        <p:tgtEl>
                                          <p:spTgt spid="22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7" st="7"/>
                                            </p:txEl>
                                          </p:spTgt>
                                        </p:tgtEl>
                                        <p:attrNameLst>
                                          <p:attrName>style.visibility</p:attrName>
                                        </p:attrNameLst>
                                      </p:cBhvr>
                                      <p:to>
                                        <p:strVal val="visible"/>
                                      </p:to>
                                    </p:set>
                                    <p:animEffect filter="fade" transition="in">
                                      <p:cBhvr>
                                        <p:cTn dur="500"/>
                                        <p:tgtEl>
                                          <p:spTgt spid="227">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8" st="8"/>
                                            </p:txEl>
                                          </p:spTgt>
                                        </p:tgtEl>
                                        <p:attrNameLst>
                                          <p:attrName>style.visibility</p:attrName>
                                        </p:attrNameLst>
                                      </p:cBhvr>
                                      <p:to>
                                        <p:strVal val="visible"/>
                                      </p:to>
                                    </p:set>
                                    <p:animEffect filter="fade" transition="in">
                                      <p:cBhvr>
                                        <p:cTn dur="500"/>
                                        <p:tgtEl>
                                          <p:spTgt spid="227">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9" st="9"/>
                                            </p:txEl>
                                          </p:spTgt>
                                        </p:tgtEl>
                                        <p:attrNameLst>
                                          <p:attrName>style.visibility</p:attrName>
                                        </p:attrNameLst>
                                      </p:cBhvr>
                                      <p:to>
                                        <p:strVal val="visible"/>
                                      </p:to>
                                    </p:set>
                                    <p:animEffect filter="fade" transition="in">
                                      <p:cBhvr>
                                        <p:cTn dur="500"/>
                                        <p:tgtEl>
                                          <p:spTgt spid="227">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10" st="10"/>
                                            </p:txEl>
                                          </p:spTgt>
                                        </p:tgtEl>
                                        <p:attrNameLst>
                                          <p:attrName>style.visibility</p:attrName>
                                        </p:attrNameLst>
                                      </p:cBhvr>
                                      <p:to>
                                        <p:strVal val="visible"/>
                                      </p:to>
                                    </p:set>
                                    <p:animEffect filter="fade" transition="in">
                                      <p:cBhvr>
                                        <p:cTn dur="500"/>
                                        <p:tgtEl>
                                          <p:spTgt spid="227">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7">
                                            <p:txEl>
                                              <p:pRg end="11" st="11"/>
                                            </p:txEl>
                                          </p:spTgt>
                                        </p:tgtEl>
                                        <p:attrNameLst>
                                          <p:attrName>style.visibility</p:attrName>
                                        </p:attrNameLst>
                                      </p:cBhvr>
                                      <p:to>
                                        <p:strVal val="visible"/>
                                      </p:to>
                                    </p:set>
                                    <p:animEffect filter="fade" transition="in">
                                      <p:cBhvr>
                                        <p:cTn dur="500"/>
                                        <p:tgtEl>
                                          <p:spTgt spid="227">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Silent Messages…</a:t>
            </a:r>
            <a:endParaRPr b="1">
              <a:solidFill>
                <a:srgbClr val="C00000"/>
              </a:solidFill>
            </a:endParaRPr>
          </a:p>
        </p:txBody>
      </p:sp>
      <p:sp>
        <p:nvSpPr>
          <p:cNvPr id="234" name="Google Shape;234;p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solidFill>
                  <a:schemeClr val="dk1"/>
                </a:solidFill>
              </a:rPr>
              <a:t>Posture</a:t>
            </a:r>
            <a:endParaRPr/>
          </a:p>
          <a:p>
            <a:pPr indent="-274320" lvl="1" marL="548640" rtl="0" algn="l">
              <a:spcBef>
                <a:spcPts val="440"/>
              </a:spcBef>
              <a:spcAft>
                <a:spcPts val="0"/>
              </a:spcAft>
              <a:buSzPts val="1540"/>
              <a:buChar char="⚪"/>
            </a:pPr>
            <a:r>
              <a:rPr lang="en-CA">
                <a:solidFill>
                  <a:schemeClr val="dk1"/>
                </a:solidFill>
              </a:rPr>
              <a:t>Sitting up or slouching in your chair</a:t>
            </a:r>
            <a:endParaRPr/>
          </a:p>
          <a:p>
            <a:pPr indent="-176530" lvl="1" marL="548640" rtl="0" algn="l">
              <a:spcBef>
                <a:spcPts val="440"/>
              </a:spcBef>
              <a:spcAft>
                <a:spcPts val="0"/>
              </a:spcAft>
              <a:buSzPts val="1540"/>
              <a:buNone/>
            </a:pPr>
            <a:r>
              <a:t/>
            </a:r>
            <a:endParaRPr>
              <a:solidFill>
                <a:schemeClr val="dk1"/>
              </a:solidFill>
            </a:endParaRPr>
          </a:p>
          <a:p>
            <a:pPr indent="-274320" lvl="0" marL="274320" rtl="0" algn="l">
              <a:spcBef>
                <a:spcPts val="540"/>
              </a:spcBef>
              <a:spcAft>
                <a:spcPts val="0"/>
              </a:spcAft>
              <a:buSzPts val="2295"/>
              <a:buChar char="⚫"/>
            </a:pPr>
            <a:r>
              <a:rPr lang="en-CA"/>
              <a:t>Body language</a:t>
            </a:r>
            <a:endParaRPr/>
          </a:p>
          <a:p>
            <a:pPr indent="-274320" lvl="1" marL="548640" rtl="0" algn="l">
              <a:spcBef>
                <a:spcPts val="440"/>
              </a:spcBef>
              <a:spcAft>
                <a:spcPts val="0"/>
              </a:spcAft>
              <a:buSzPts val="1540"/>
              <a:buChar char="⚪"/>
            </a:pPr>
            <a:r>
              <a:rPr lang="en-CA">
                <a:solidFill>
                  <a:schemeClr val="dk1"/>
                </a:solidFill>
              </a:rPr>
              <a:t>Crossing your arms</a:t>
            </a:r>
            <a:endParaRPr/>
          </a:p>
          <a:p>
            <a:pPr indent="-274320" lvl="1" marL="548640" rtl="0" algn="l">
              <a:spcBef>
                <a:spcPts val="440"/>
              </a:spcBef>
              <a:spcAft>
                <a:spcPts val="0"/>
              </a:spcAft>
              <a:buSzPts val="1540"/>
              <a:buChar char="⚪"/>
            </a:pPr>
            <a:r>
              <a:rPr lang="en-CA">
                <a:solidFill>
                  <a:schemeClr val="dk1"/>
                </a:solidFill>
              </a:rPr>
              <a:t>Rubbing your head</a:t>
            </a:r>
            <a:endParaRPr/>
          </a:p>
          <a:p>
            <a:pPr indent="-274320" lvl="1" marL="548640" rtl="0" algn="l">
              <a:spcBef>
                <a:spcPts val="440"/>
              </a:spcBef>
              <a:spcAft>
                <a:spcPts val="0"/>
              </a:spcAft>
              <a:buSzPts val="1540"/>
              <a:buChar char="⚪"/>
            </a:pPr>
            <a:r>
              <a:rPr lang="en-CA">
                <a:solidFill>
                  <a:schemeClr val="dk1"/>
                </a:solidFill>
              </a:rPr>
              <a:t>Picking your nose</a:t>
            </a:r>
            <a:endParaRPr/>
          </a:p>
          <a:p>
            <a:pPr indent="-274320" lvl="1" marL="548640" rtl="0" algn="l">
              <a:spcBef>
                <a:spcPts val="440"/>
              </a:spcBef>
              <a:spcAft>
                <a:spcPts val="0"/>
              </a:spcAft>
              <a:buSzPts val="1540"/>
              <a:buChar char="⚪"/>
            </a:pPr>
            <a:r>
              <a:rPr lang="en-CA">
                <a:solidFill>
                  <a:schemeClr val="dk1"/>
                </a:solidFill>
              </a:rPr>
              <a:t>Checking cell phone while attending to a customer</a:t>
            </a:r>
            <a:endParaRPr/>
          </a:p>
          <a:p>
            <a:pPr indent="-274320" lvl="1" marL="548640" rtl="0" algn="l">
              <a:spcBef>
                <a:spcPts val="440"/>
              </a:spcBef>
              <a:spcAft>
                <a:spcPts val="0"/>
              </a:spcAft>
              <a:buSzPts val="1540"/>
              <a:buChar char="⚪"/>
            </a:pPr>
            <a:r>
              <a:rPr lang="en-CA">
                <a:solidFill>
                  <a:schemeClr val="dk1"/>
                </a:solidFill>
              </a:rPr>
              <a:t>Yawning</a:t>
            </a:r>
            <a:endParaRPr/>
          </a:p>
          <a:p>
            <a:pPr indent="-274320" lvl="1" marL="548640" rtl="0" algn="l">
              <a:spcBef>
                <a:spcPts val="440"/>
              </a:spcBef>
              <a:spcAft>
                <a:spcPts val="0"/>
              </a:spcAft>
              <a:buSzPts val="1540"/>
              <a:buChar char="⚪"/>
            </a:pPr>
            <a:r>
              <a:rPr lang="en-CA">
                <a:solidFill>
                  <a:schemeClr val="dk1"/>
                </a:solidFill>
              </a:rPr>
              <a:t>Others?</a:t>
            </a:r>
            <a:endParaRPr/>
          </a:p>
          <a:p>
            <a:pPr indent="-176530" lvl="1" marL="548640" rtl="0" algn="l">
              <a:spcBef>
                <a:spcPts val="440"/>
              </a:spcBef>
              <a:spcAft>
                <a:spcPts val="0"/>
              </a:spcAft>
              <a:buSzPts val="1540"/>
              <a:buNone/>
            </a:pPr>
            <a:r>
              <a:t/>
            </a:r>
            <a:endParaRPr>
              <a:solidFill>
                <a:schemeClr val="dk1"/>
              </a:solidFill>
            </a:endParaRPr>
          </a:p>
          <a:p>
            <a:pPr indent="-128587" lvl="0" marL="274320" rtl="0" algn="l">
              <a:spcBef>
                <a:spcPts val="540"/>
              </a:spcBef>
              <a:spcAft>
                <a:spcPts val="0"/>
              </a:spcAft>
              <a:buSzPts val="2295"/>
              <a:buNone/>
            </a:pPr>
            <a:r>
              <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500"/>
                                        <p:tgtEl>
                                          <p:spTgt spid="23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animEffect filter="fade" transition="in">
                                      <p:cBhvr>
                                        <p:cTn dur="500"/>
                                        <p:tgtEl>
                                          <p:spTgt spid="23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2" st="2"/>
                                            </p:txEl>
                                          </p:spTgt>
                                        </p:tgtEl>
                                        <p:attrNameLst>
                                          <p:attrName>style.visibility</p:attrName>
                                        </p:attrNameLst>
                                      </p:cBhvr>
                                      <p:to>
                                        <p:strVal val="visible"/>
                                      </p:to>
                                    </p:set>
                                    <p:animEffect filter="fade" transition="in">
                                      <p:cBhvr>
                                        <p:cTn dur="500"/>
                                        <p:tgtEl>
                                          <p:spTgt spid="23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3" st="3"/>
                                            </p:txEl>
                                          </p:spTgt>
                                        </p:tgtEl>
                                        <p:attrNameLst>
                                          <p:attrName>style.visibility</p:attrName>
                                        </p:attrNameLst>
                                      </p:cBhvr>
                                      <p:to>
                                        <p:strVal val="visible"/>
                                      </p:to>
                                    </p:set>
                                    <p:animEffect filter="fade" transition="in">
                                      <p:cBhvr>
                                        <p:cTn dur="500"/>
                                        <p:tgtEl>
                                          <p:spTgt spid="23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4" st="4"/>
                                            </p:txEl>
                                          </p:spTgt>
                                        </p:tgtEl>
                                        <p:attrNameLst>
                                          <p:attrName>style.visibility</p:attrName>
                                        </p:attrNameLst>
                                      </p:cBhvr>
                                      <p:to>
                                        <p:strVal val="visible"/>
                                      </p:to>
                                    </p:set>
                                    <p:animEffect filter="fade" transition="in">
                                      <p:cBhvr>
                                        <p:cTn dur="500"/>
                                        <p:tgtEl>
                                          <p:spTgt spid="23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5" st="5"/>
                                            </p:txEl>
                                          </p:spTgt>
                                        </p:tgtEl>
                                        <p:attrNameLst>
                                          <p:attrName>style.visibility</p:attrName>
                                        </p:attrNameLst>
                                      </p:cBhvr>
                                      <p:to>
                                        <p:strVal val="visible"/>
                                      </p:to>
                                    </p:set>
                                    <p:animEffect filter="fade" transition="in">
                                      <p:cBhvr>
                                        <p:cTn dur="500"/>
                                        <p:tgtEl>
                                          <p:spTgt spid="23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6" st="6"/>
                                            </p:txEl>
                                          </p:spTgt>
                                        </p:tgtEl>
                                        <p:attrNameLst>
                                          <p:attrName>style.visibility</p:attrName>
                                        </p:attrNameLst>
                                      </p:cBhvr>
                                      <p:to>
                                        <p:strVal val="visible"/>
                                      </p:to>
                                    </p:set>
                                    <p:animEffect filter="fade" transition="in">
                                      <p:cBhvr>
                                        <p:cTn dur="500"/>
                                        <p:tgtEl>
                                          <p:spTgt spid="23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7" st="7"/>
                                            </p:txEl>
                                          </p:spTgt>
                                        </p:tgtEl>
                                        <p:attrNameLst>
                                          <p:attrName>style.visibility</p:attrName>
                                        </p:attrNameLst>
                                      </p:cBhvr>
                                      <p:to>
                                        <p:strVal val="visible"/>
                                      </p:to>
                                    </p:set>
                                    <p:animEffect filter="fade" transition="in">
                                      <p:cBhvr>
                                        <p:cTn dur="500"/>
                                        <p:tgtEl>
                                          <p:spTgt spid="23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8" st="8"/>
                                            </p:txEl>
                                          </p:spTgt>
                                        </p:tgtEl>
                                        <p:attrNameLst>
                                          <p:attrName>style.visibility</p:attrName>
                                        </p:attrNameLst>
                                      </p:cBhvr>
                                      <p:to>
                                        <p:strVal val="visible"/>
                                      </p:to>
                                    </p:set>
                                    <p:animEffect filter="fade" transition="in">
                                      <p:cBhvr>
                                        <p:cTn dur="500"/>
                                        <p:tgtEl>
                                          <p:spTgt spid="234">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9" st="9"/>
                                            </p:txEl>
                                          </p:spTgt>
                                        </p:tgtEl>
                                        <p:attrNameLst>
                                          <p:attrName>style.visibility</p:attrName>
                                        </p:attrNameLst>
                                      </p:cBhvr>
                                      <p:to>
                                        <p:strVal val="visible"/>
                                      </p:to>
                                    </p:set>
                                    <p:animEffect filter="fade" transition="in">
                                      <p:cBhvr>
                                        <p:cTn dur="500"/>
                                        <p:tgtEl>
                                          <p:spTgt spid="234">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10" st="10"/>
                                            </p:txEl>
                                          </p:spTgt>
                                        </p:tgtEl>
                                        <p:attrNameLst>
                                          <p:attrName>style.visibility</p:attrName>
                                        </p:attrNameLst>
                                      </p:cBhvr>
                                      <p:to>
                                        <p:strVal val="visible"/>
                                      </p:to>
                                    </p:set>
                                    <p:animEffect filter="fade" transition="in">
                                      <p:cBhvr>
                                        <p:cTn dur="500"/>
                                        <p:tgtEl>
                                          <p:spTgt spid="234">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11" st="11"/>
                                            </p:txEl>
                                          </p:spTgt>
                                        </p:tgtEl>
                                        <p:attrNameLst>
                                          <p:attrName>style.visibility</p:attrName>
                                        </p:attrNameLst>
                                      </p:cBhvr>
                                      <p:to>
                                        <p:strVal val="visible"/>
                                      </p:to>
                                    </p:set>
                                    <p:animEffect filter="fade" transition="in">
                                      <p:cBhvr>
                                        <p:cTn dur="500"/>
                                        <p:tgtEl>
                                          <p:spTgt spid="234">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Time, Space, and Territory</a:t>
            </a:r>
            <a:endParaRPr b="1">
              <a:solidFill>
                <a:srgbClr val="C00000"/>
              </a:solidFill>
            </a:endParaRPr>
          </a:p>
        </p:txBody>
      </p:sp>
      <p:sp>
        <p:nvSpPr>
          <p:cNvPr id="241" name="Google Shape;241;p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solidFill>
                  <a:schemeClr val="dk1"/>
                </a:solidFill>
              </a:rPr>
              <a:t>Time</a:t>
            </a:r>
            <a:endParaRPr/>
          </a:p>
          <a:p>
            <a:pPr indent="-274320" lvl="1" marL="548640" rtl="0" algn="l">
              <a:spcBef>
                <a:spcPts val="440"/>
              </a:spcBef>
              <a:spcAft>
                <a:spcPts val="0"/>
              </a:spcAft>
              <a:buSzPts val="1540"/>
              <a:buChar char="⚪"/>
            </a:pPr>
            <a:r>
              <a:rPr lang="en-CA">
                <a:solidFill>
                  <a:schemeClr val="dk1"/>
                </a:solidFill>
              </a:rPr>
              <a:t>Length of meeting determines importance of discussion?</a:t>
            </a:r>
            <a:endParaRPr>
              <a:solidFill>
                <a:schemeClr val="dk1"/>
              </a:solidFill>
            </a:endParaRPr>
          </a:p>
          <a:p>
            <a:pPr indent="0" lvl="1" marL="274320" rtl="0" algn="l">
              <a:spcBef>
                <a:spcPts val="440"/>
              </a:spcBef>
              <a:spcAft>
                <a:spcPts val="0"/>
              </a:spcAft>
              <a:buSzPts val="1540"/>
              <a:buNone/>
            </a:pPr>
            <a:r>
              <a:t/>
            </a:r>
            <a:endParaRPr>
              <a:solidFill>
                <a:schemeClr val="dk1"/>
              </a:solidFill>
            </a:endParaRPr>
          </a:p>
          <a:p>
            <a:pPr indent="-274320" lvl="0" marL="274320" rtl="0" algn="l">
              <a:spcBef>
                <a:spcPts val="540"/>
              </a:spcBef>
              <a:spcAft>
                <a:spcPts val="0"/>
              </a:spcAft>
              <a:buSzPts val="2295"/>
              <a:buChar char="⚫"/>
            </a:pPr>
            <a:r>
              <a:rPr lang="en-CA"/>
              <a:t>Space</a:t>
            </a:r>
            <a:endParaRPr/>
          </a:p>
          <a:p>
            <a:pPr indent="-274320" lvl="1" marL="548640" rtl="0" algn="l">
              <a:spcBef>
                <a:spcPts val="440"/>
              </a:spcBef>
              <a:spcAft>
                <a:spcPts val="0"/>
              </a:spcAft>
              <a:buSzPts val="1540"/>
              <a:buChar char="⚪"/>
            </a:pPr>
            <a:r>
              <a:rPr lang="en-CA">
                <a:solidFill>
                  <a:schemeClr val="dk1"/>
                </a:solidFill>
              </a:rPr>
              <a:t>Arrangement of furniture</a:t>
            </a:r>
            <a:endParaRPr/>
          </a:p>
          <a:p>
            <a:pPr indent="-274320" lvl="1" marL="548640" rtl="0" algn="l">
              <a:spcBef>
                <a:spcPts val="440"/>
              </a:spcBef>
              <a:spcAft>
                <a:spcPts val="0"/>
              </a:spcAft>
              <a:buSzPts val="1540"/>
              <a:buChar char="⚪"/>
            </a:pPr>
            <a:r>
              <a:rPr lang="en-CA">
                <a:solidFill>
                  <a:schemeClr val="dk1"/>
                </a:solidFill>
              </a:rPr>
              <a:t>Open concept offices</a:t>
            </a:r>
            <a:endParaRPr>
              <a:solidFill>
                <a:schemeClr val="dk1"/>
              </a:solidFill>
            </a:endParaRPr>
          </a:p>
          <a:p>
            <a:pPr indent="0" lvl="1" marL="274320" rtl="0" algn="l">
              <a:spcBef>
                <a:spcPts val="440"/>
              </a:spcBef>
              <a:spcAft>
                <a:spcPts val="0"/>
              </a:spcAft>
              <a:buSzPts val="1540"/>
              <a:buNone/>
            </a:pPr>
            <a:r>
              <a:t/>
            </a:r>
            <a:endParaRPr>
              <a:solidFill>
                <a:schemeClr val="dk1"/>
              </a:solidFill>
            </a:endParaRPr>
          </a:p>
          <a:p>
            <a:pPr indent="-274320" lvl="0" marL="274320" rtl="0" algn="l">
              <a:spcBef>
                <a:spcPts val="540"/>
              </a:spcBef>
              <a:spcAft>
                <a:spcPts val="0"/>
              </a:spcAft>
              <a:buSzPts val="2295"/>
              <a:buChar char="⚫"/>
            </a:pPr>
            <a:r>
              <a:rPr lang="en-CA"/>
              <a:t>Territory</a:t>
            </a:r>
            <a:endParaRPr/>
          </a:p>
          <a:p>
            <a:pPr indent="-274320" lvl="1" marL="548640" rtl="0" algn="l">
              <a:spcBef>
                <a:spcPts val="440"/>
              </a:spcBef>
              <a:spcAft>
                <a:spcPts val="0"/>
              </a:spcAft>
              <a:buSzPts val="1540"/>
              <a:buChar char="⚪"/>
            </a:pPr>
            <a:r>
              <a:rPr lang="en-CA">
                <a:solidFill>
                  <a:schemeClr val="dk1"/>
                </a:solidFill>
              </a:rPr>
              <a:t>`personal bubble` (see p 15)</a:t>
            </a:r>
            <a:endParaRPr>
              <a:solidFill>
                <a:schemeClr val="dk1"/>
              </a:solidFill>
            </a:endParaRPr>
          </a:p>
          <a:p>
            <a:pPr indent="0" lvl="1" marL="274320" rtl="0" algn="l">
              <a:spcBef>
                <a:spcPts val="440"/>
              </a:spcBef>
              <a:spcAft>
                <a:spcPts val="0"/>
              </a:spcAft>
              <a:buSzPts val="1540"/>
              <a:buNone/>
            </a:pPr>
            <a:r>
              <a:t/>
            </a:r>
            <a:endParaRPr>
              <a:solidFill>
                <a:schemeClr val="dk1"/>
              </a:solidFill>
            </a:endParaRPr>
          </a:p>
          <a:p>
            <a:pPr indent="-176530" lvl="1" marL="548640" rtl="0" algn="l">
              <a:spcBef>
                <a:spcPts val="440"/>
              </a:spcBef>
              <a:spcAft>
                <a:spcPts val="0"/>
              </a:spcAft>
              <a:buSzPts val="1540"/>
              <a:buNone/>
            </a:pPr>
            <a:r>
              <a:t/>
            </a:r>
            <a:endParaRPr>
              <a:solidFill>
                <a:schemeClr val="dk1"/>
              </a:solidFill>
            </a:endParaRPr>
          </a:p>
          <a:p>
            <a:pPr indent="-176530" lvl="1" marL="548640" rtl="0" algn="l">
              <a:spcBef>
                <a:spcPts val="440"/>
              </a:spcBef>
              <a:spcAft>
                <a:spcPts val="0"/>
              </a:spcAft>
              <a:buSzPts val="1540"/>
              <a:buNone/>
            </a:pPr>
            <a:r>
              <a:t/>
            </a:r>
            <a:endParaRPr>
              <a:solidFill>
                <a:schemeClr val="dk1"/>
              </a:solidFill>
            </a:endParaRPr>
          </a:p>
          <a:p>
            <a:pPr indent="-128587" lvl="0" marL="274320" rtl="0" algn="l">
              <a:spcBef>
                <a:spcPts val="540"/>
              </a:spcBef>
              <a:spcAft>
                <a:spcPts val="0"/>
              </a:spcAft>
              <a:buSzPts val="2295"/>
              <a:buNone/>
            </a:pPr>
            <a:r>
              <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1">
                                            <p:txEl>
                                              <p:pRg end="0" st="0"/>
                                            </p:txEl>
                                          </p:spTgt>
                                        </p:tgtEl>
                                        <p:attrNameLst>
                                          <p:attrName>style.visibility</p:attrName>
                                        </p:attrNameLst>
                                      </p:cBhvr>
                                      <p:to>
                                        <p:strVal val="visible"/>
                                      </p:to>
                                    </p:set>
                                    <p:animEffect filter="fade" transition="in">
                                      <p:cBhvr>
                                        <p:cTn dur="500"/>
                                        <p:tgtEl>
                                          <p:spTgt spid="24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1" st="1"/>
                                            </p:txEl>
                                          </p:spTgt>
                                        </p:tgtEl>
                                        <p:attrNameLst>
                                          <p:attrName>style.visibility</p:attrName>
                                        </p:attrNameLst>
                                      </p:cBhvr>
                                      <p:to>
                                        <p:strVal val="visible"/>
                                      </p:to>
                                    </p:set>
                                    <p:animEffect filter="fade" transition="in">
                                      <p:cBhvr>
                                        <p:cTn dur="500"/>
                                        <p:tgtEl>
                                          <p:spTgt spid="24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2" st="2"/>
                                            </p:txEl>
                                          </p:spTgt>
                                        </p:tgtEl>
                                        <p:attrNameLst>
                                          <p:attrName>style.visibility</p:attrName>
                                        </p:attrNameLst>
                                      </p:cBhvr>
                                      <p:to>
                                        <p:strVal val="visible"/>
                                      </p:to>
                                    </p:set>
                                    <p:animEffect filter="fade" transition="in">
                                      <p:cBhvr>
                                        <p:cTn dur="500"/>
                                        <p:tgtEl>
                                          <p:spTgt spid="24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3" st="3"/>
                                            </p:txEl>
                                          </p:spTgt>
                                        </p:tgtEl>
                                        <p:attrNameLst>
                                          <p:attrName>style.visibility</p:attrName>
                                        </p:attrNameLst>
                                      </p:cBhvr>
                                      <p:to>
                                        <p:strVal val="visible"/>
                                      </p:to>
                                    </p:set>
                                    <p:animEffect filter="fade" transition="in">
                                      <p:cBhvr>
                                        <p:cTn dur="500"/>
                                        <p:tgtEl>
                                          <p:spTgt spid="24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4" st="4"/>
                                            </p:txEl>
                                          </p:spTgt>
                                        </p:tgtEl>
                                        <p:attrNameLst>
                                          <p:attrName>style.visibility</p:attrName>
                                        </p:attrNameLst>
                                      </p:cBhvr>
                                      <p:to>
                                        <p:strVal val="visible"/>
                                      </p:to>
                                    </p:set>
                                    <p:animEffect filter="fade" transition="in">
                                      <p:cBhvr>
                                        <p:cTn dur="500"/>
                                        <p:tgtEl>
                                          <p:spTgt spid="24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5" st="5"/>
                                            </p:txEl>
                                          </p:spTgt>
                                        </p:tgtEl>
                                        <p:attrNameLst>
                                          <p:attrName>style.visibility</p:attrName>
                                        </p:attrNameLst>
                                      </p:cBhvr>
                                      <p:to>
                                        <p:strVal val="visible"/>
                                      </p:to>
                                    </p:set>
                                    <p:animEffect filter="fade" transition="in">
                                      <p:cBhvr>
                                        <p:cTn dur="500"/>
                                        <p:tgtEl>
                                          <p:spTgt spid="24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6" st="6"/>
                                            </p:txEl>
                                          </p:spTgt>
                                        </p:tgtEl>
                                        <p:attrNameLst>
                                          <p:attrName>style.visibility</p:attrName>
                                        </p:attrNameLst>
                                      </p:cBhvr>
                                      <p:to>
                                        <p:strVal val="visible"/>
                                      </p:to>
                                    </p:set>
                                    <p:animEffect filter="fade" transition="in">
                                      <p:cBhvr>
                                        <p:cTn dur="500"/>
                                        <p:tgtEl>
                                          <p:spTgt spid="24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7" st="7"/>
                                            </p:txEl>
                                          </p:spTgt>
                                        </p:tgtEl>
                                        <p:attrNameLst>
                                          <p:attrName>style.visibility</p:attrName>
                                        </p:attrNameLst>
                                      </p:cBhvr>
                                      <p:to>
                                        <p:strVal val="visible"/>
                                      </p:to>
                                    </p:set>
                                    <p:animEffect filter="fade" transition="in">
                                      <p:cBhvr>
                                        <p:cTn dur="500"/>
                                        <p:tgtEl>
                                          <p:spTgt spid="24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8" st="8"/>
                                            </p:txEl>
                                          </p:spTgt>
                                        </p:tgtEl>
                                        <p:attrNameLst>
                                          <p:attrName>style.visibility</p:attrName>
                                        </p:attrNameLst>
                                      </p:cBhvr>
                                      <p:to>
                                        <p:strVal val="visible"/>
                                      </p:to>
                                    </p:set>
                                    <p:animEffect filter="fade" transition="in">
                                      <p:cBhvr>
                                        <p:cTn dur="500"/>
                                        <p:tgtEl>
                                          <p:spTgt spid="241">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9" st="9"/>
                                            </p:txEl>
                                          </p:spTgt>
                                        </p:tgtEl>
                                        <p:attrNameLst>
                                          <p:attrName>style.visibility</p:attrName>
                                        </p:attrNameLst>
                                      </p:cBhvr>
                                      <p:to>
                                        <p:strVal val="visible"/>
                                      </p:to>
                                    </p:set>
                                    <p:animEffect filter="fade" transition="in">
                                      <p:cBhvr>
                                        <p:cTn dur="500"/>
                                        <p:tgtEl>
                                          <p:spTgt spid="241">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10" st="10"/>
                                            </p:txEl>
                                          </p:spTgt>
                                        </p:tgtEl>
                                        <p:attrNameLst>
                                          <p:attrName>style.visibility</p:attrName>
                                        </p:attrNameLst>
                                      </p:cBhvr>
                                      <p:to>
                                        <p:strVal val="visible"/>
                                      </p:to>
                                    </p:set>
                                    <p:animEffect filter="fade" transition="in">
                                      <p:cBhvr>
                                        <p:cTn dur="500"/>
                                        <p:tgtEl>
                                          <p:spTgt spid="241">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11" st="11"/>
                                            </p:txEl>
                                          </p:spTgt>
                                        </p:tgtEl>
                                        <p:attrNameLst>
                                          <p:attrName>style.visibility</p:attrName>
                                        </p:attrNameLst>
                                      </p:cBhvr>
                                      <p:to>
                                        <p:strVal val="visible"/>
                                      </p:to>
                                    </p:set>
                                    <p:animEffect filter="fade" transition="in">
                                      <p:cBhvr>
                                        <p:cTn dur="500"/>
                                        <p:tgtEl>
                                          <p:spTgt spid="241">
                                            <p:txEl>
                                              <p:pRg end="11" st="1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12" st="12"/>
                                            </p:txEl>
                                          </p:spTgt>
                                        </p:tgtEl>
                                        <p:attrNameLst>
                                          <p:attrName>style.visibility</p:attrName>
                                        </p:attrNameLst>
                                      </p:cBhvr>
                                      <p:to>
                                        <p:strVal val="visible"/>
                                      </p:to>
                                    </p:set>
                                    <p:animEffect filter="fade" transition="in">
                                      <p:cBhvr>
                                        <p:cTn dur="500"/>
                                        <p:tgtEl>
                                          <p:spTgt spid="241">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114833c982d_0_13"/>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Zones of Privacy</a:t>
            </a:r>
            <a:endParaRPr b="1">
              <a:solidFill>
                <a:srgbClr val="C00000"/>
              </a:solidFill>
            </a:endParaRPr>
          </a:p>
        </p:txBody>
      </p:sp>
      <p:pic>
        <p:nvPicPr>
          <p:cNvPr descr="C01_F04_pg015.jpg" id="248" name="Google Shape;248;g114833c982d_0_13"/>
          <p:cNvPicPr preferRelativeResize="0"/>
          <p:nvPr/>
        </p:nvPicPr>
        <p:blipFill rotWithShape="1">
          <a:blip r:embed="rId3">
            <a:alphaModFix/>
          </a:blip>
          <a:srcRect b="0" l="0" r="0" t="0"/>
          <a:stretch/>
        </p:blipFill>
        <p:spPr>
          <a:xfrm>
            <a:off x="189400" y="2050175"/>
            <a:ext cx="8759100" cy="4056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C00000"/>
              </a:buClr>
              <a:buSzPct val="100000"/>
              <a:buFont typeface="Georgia"/>
              <a:buNone/>
            </a:pPr>
            <a:r>
              <a:rPr b="1" lang="en-CA">
                <a:solidFill>
                  <a:srgbClr val="C00000"/>
                </a:solidFill>
              </a:rPr>
              <a:t>How Appearance Sends Silent Messages</a:t>
            </a:r>
            <a:endParaRPr b="1">
              <a:solidFill>
                <a:srgbClr val="C00000"/>
              </a:solidFill>
            </a:endParaRPr>
          </a:p>
        </p:txBody>
      </p:sp>
      <p:sp>
        <p:nvSpPr>
          <p:cNvPr id="255" name="Google Shape;255;p1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95"/>
              <a:buChar char="⚫"/>
            </a:pPr>
            <a:r>
              <a:rPr lang="en-CA"/>
              <a:t>Business Documents</a:t>
            </a:r>
            <a:endParaRPr/>
          </a:p>
          <a:p>
            <a:pPr indent="-274320" lvl="1" marL="548640" rtl="0" algn="l">
              <a:spcBef>
                <a:spcPts val="0"/>
              </a:spcBef>
              <a:spcAft>
                <a:spcPts val="0"/>
              </a:spcAft>
              <a:buSzPts val="1260"/>
              <a:buChar char="⚪"/>
            </a:pPr>
            <a:r>
              <a:rPr lang="en-CA">
                <a:solidFill>
                  <a:schemeClr val="dk1"/>
                </a:solidFill>
              </a:rPr>
              <a:t>Should be organized,                                                                                        readable, and correct</a:t>
            </a:r>
            <a:endParaRPr>
              <a:solidFill>
                <a:schemeClr val="dk1"/>
              </a:solidFill>
            </a:endParaRPr>
          </a:p>
          <a:p>
            <a:pPr indent="0" lvl="0" marL="548640" rtl="0" algn="l">
              <a:spcBef>
                <a:spcPts val="0"/>
              </a:spcBef>
              <a:spcAft>
                <a:spcPts val="0"/>
              </a:spcAft>
              <a:buNone/>
            </a:pPr>
            <a:r>
              <a:t/>
            </a:r>
            <a:endParaRPr>
              <a:solidFill>
                <a:schemeClr val="dk1"/>
              </a:solidFill>
            </a:endParaRPr>
          </a:p>
          <a:p>
            <a:pPr indent="-274320" lvl="0" marL="274320" rtl="0" algn="l">
              <a:spcBef>
                <a:spcPts val="0"/>
              </a:spcBef>
              <a:spcAft>
                <a:spcPts val="0"/>
              </a:spcAft>
              <a:buSzPts val="2295"/>
              <a:buChar char="⚫"/>
            </a:pPr>
            <a:r>
              <a:rPr lang="en-CA">
                <a:solidFill>
                  <a:schemeClr val="dk1"/>
                </a:solidFill>
              </a:rPr>
              <a:t>Appearance of People</a:t>
            </a:r>
            <a:endParaRPr/>
          </a:p>
          <a:p>
            <a:pPr indent="-274320" lvl="1" marL="548640" rtl="0" algn="l">
              <a:spcBef>
                <a:spcPts val="440"/>
              </a:spcBef>
              <a:spcAft>
                <a:spcPts val="0"/>
              </a:spcAft>
              <a:buSzPts val="1540"/>
              <a:buChar char="⚪"/>
            </a:pPr>
            <a:r>
              <a:rPr lang="en-CA">
                <a:solidFill>
                  <a:schemeClr val="dk1"/>
                </a:solidFill>
              </a:rPr>
              <a:t>Hair, teeth, fingernails</a:t>
            </a:r>
            <a:endParaRPr/>
          </a:p>
          <a:p>
            <a:pPr indent="-274320" lvl="1" marL="548640" rtl="0" algn="l">
              <a:spcBef>
                <a:spcPts val="440"/>
              </a:spcBef>
              <a:spcAft>
                <a:spcPts val="0"/>
              </a:spcAft>
              <a:buSzPts val="1540"/>
              <a:buChar char="⚪"/>
            </a:pPr>
            <a:r>
              <a:rPr lang="en-CA">
                <a:solidFill>
                  <a:schemeClr val="dk1"/>
                </a:solidFill>
              </a:rPr>
              <a:t>Tattoos, piercings</a:t>
            </a:r>
            <a:endParaRPr/>
          </a:p>
          <a:p>
            <a:pPr indent="-274320" lvl="1" marL="548640" rtl="0" algn="l">
              <a:spcBef>
                <a:spcPts val="440"/>
              </a:spcBef>
              <a:spcAft>
                <a:spcPts val="0"/>
              </a:spcAft>
              <a:buSzPts val="1540"/>
              <a:buChar char="⚪"/>
            </a:pPr>
            <a:r>
              <a:rPr lang="en-CA">
                <a:solidFill>
                  <a:schemeClr val="dk1"/>
                </a:solidFill>
              </a:rPr>
              <a:t>Clothing:  fashion choice</a:t>
            </a:r>
            <a:endParaRPr/>
          </a:p>
          <a:p>
            <a:pPr indent="-274320" lvl="1" marL="548640" rtl="0" algn="l">
              <a:spcBef>
                <a:spcPts val="440"/>
              </a:spcBef>
              <a:spcAft>
                <a:spcPts val="0"/>
              </a:spcAft>
              <a:buSzPts val="1540"/>
              <a:buChar char="⚪"/>
            </a:pPr>
            <a:r>
              <a:rPr lang="en-CA">
                <a:solidFill>
                  <a:schemeClr val="dk1"/>
                </a:solidFill>
              </a:rPr>
              <a:t>Clothing:  clean, pressed, fit </a:t>
            </a:r>
            <a:endParaRPr/>
          </a:p>
          <a:p>
            <a:pPr indent="-176530" lvl="1" marL="548640" rtl="0" algn="l">
              <a:spcBef>
                <a:spcPts val="440"/>
              </a:spcBef>
              <a:spcAft>
                <a:spcPts val="0"/>
              </a:spcAft>
              <a:buSzPts val="1540"/>
              <a:buNone/>
            </a:pPr>
            <a:r>
              <a:t/>
            </a:r>
            <a:endParaRPr>
              <a:solidFill>
                <a:schemeClr val="dk1"/>
              </a:solidFill>
            </a:endParaRPr>
          </a:p>
          <a:p>
            <a:pPr indent="-176530" lvl="1" marL="548640" rtl="0" algn="l">
              <a:spcBef>
                <a:spcPts val="440"/>
              </a:spcBef>
              <a:spcAft>
                <a:spcPts val="0"/>
              </a:spcAft>
              <a:buSzPts val="1540"/>
              <a:buNone/>
            </a:pPr>
            <a:r>
              <a:t/>
            </a:r>
            <a:endParaRPr>
              <a:solidFill>
                <a:schemeClr val="dk1"/>
              </a:solidFill>
            </a:endParaRPr>
          </a:p>
          <a:p>
            <a:pPr indent="-128587" lvl="0" marL="274320" rtl="0" algn="l">
              <a:spcBef>
                <a:spcPts val="540"/>
              </a:spcBef>
              <a:spcAft>
                <a:spcPts val="0"/>
              </a:spcAft>
              <a:buSzPts val="2295"/>
              <a:buNone/>
            </a:pPr>
            <a:r>
              <a:t/>
            </a:r>
            <a:endParaRPr>
              <a:solidFill>
                <a:schemeClr val="dk1"/>
              </a:solidFill>
            </a:endParaRPr>
          </a:p>
        </p:txBody>
      </p:sp>
      <p:pic>
        <p:nvPicPr>
          <p:cNvPr descr="http://images.madeinchina.com/AD603CFBD31CF971E040007F0100620B/811/9417811_1/Fashion-Oblique-cross-pants-zipper-of-sagging_9417811_1.jpg" id="256" name="Google Shape;256;p10"/>
          <p:cNvPicPr preferRelativeResize="0"/>
          <p:nvPr/>
        </p:nvPicPr>
        <p:blipFill rotWithShape="1">
          <a:blip r:embed="rId3">
            <a:alphaModFix/>
          </a:blip>
          <a:srcRect b="0" l="0" r="0" t="0"/>
          <a:stretch/>
        </p:blipFill>
        <p:spPr>
          <a:xfrm>
            <a:off x="4644008" y="2135560"/>
            <a:ext cx="3528392" cy="352839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5">
                                            <p:txEl>
                                              <p:pRg end="0" st="0"/>
                                            </p:txEl>
                                          </p:spTgt>
                                        </p:tgtEl>
                                        <p:attrNameLst>
                                          <p:attrName>style.visibility</p:attrName>
                                        </p:attrNameLst>
                                      </p:cBhvr>
                                      <p:to>
                                        <p:strVal val="visible"/>
                                      </p:to>
                                    </p:set>
                                    <p:animEffect filter="fade" transition="in">
                                      <p:cBhvr>
                                        <p:cTn dur="500"/>
                                        <p:tgtEl>
                                          <p:spTgt spid="25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1" st="1"/>
                                            </p:txEl>
                                          </p:spTgt>
                                        </p:tgtEl>
                                        <p:attrNameLst>
                                          <p:attrName>style.visibility</p:attrName>
                                        </p:attrNameLst>
                                      </p:cBhvr>
                                      <p:to>
                                        <p:strVal val="visible"/>
                                      </p:to>
                                    </p:set>
                                    <p:animEffect filter="fade" transition="in">
                                      <p:cBhvr>
                                        <p:cTn dur="500"/>
                                        <p:tgtEl>
                                          <p:spTgt spid="25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2" st="2"/>
                                            </p:txEl>
                                          </p:spTgt>
                                        </p:tgtEl>
                                        <p:attrNameLst>
                                          <p:attrName>style.visibility</p:attrName>
                                        </p:attrNameLst>
                                      </p:cBhvr>
                                      <p:to>
                                        <p:strVal val="visible"/>
                                      </p:to>
                                    </p:set>
                                    <p:animEffect filter="fade" transition="in">
                                      <p:cBhvr>
                                        <p:cTn dur="500"/>
                                        <p:tgtEl>
                                          <p:spTgt spid="25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3" st="3"/>
                                            </p:txEl>
                                          </p:spTgt>
                                        </p:tgtEl>
                                        <p:attrNameLst>
                                          <p:attrName>style.visibility</p:attrName>
                                        </p:attrNameLst>
                                      </p:cBhvr>
                                      <p:to>
                                        <p:strVal val="visible"/>
                                      </p:to>
                                    </p:set>
                                    <p:animEffect filter="fade" transition="in">
                                      <p:cBhvr>
                                        <p:cTn dur="500"/>
                                        <p:tgtEl>
                                          <p:spTgt spid="25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4" st="4"/>
                                            </p:txEl>
                                          </p:spTgt>
                                        </p:tgtEl>
                                        <p:attrNameLst>
                                          <p:attrName>style.visibility</p:attrName>
                                        </p:attrNameLst>
                                      </p:cBhvr>
                                      <p:to>
                                        <p:strVal val="visible"/>
                                      </p:to>
                                    </p:set>
                                    <p:animEffect filter="fade" transition="in">
                                      <p:cBhvr>
                                        <p:cTn dur="500"/>
                                        <p:tgtEl>
                                          <p:spTgt spid="25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5" st="5"/>
                                            </p:txEl>
                                          </p:spTgt>
                                        </p:tgtEl>
                                        <p:attrNameLst>
                                          <p:attrName>style.visibility</p:attrName>
                                        </p:attrNameLst>
                                      </p:cBhvr>
                                      <p:to>
                                        <p:strVal val="visible"/>
                                      </p:to>
                                    </p:set>
                                    <p:animEffect filter="fade" transition="in">
                                      <p:cBhvr>
                                        <p:cTn dur="500"/>
                                        <p:tgtEl>
                                          <p:spTgt spid="25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6" st="6"/>
                                            </p:txEl>
                                          </p:spTgt>
                                        </p:tgtEl>
                                        <p:attrNameLst>
                                          <p:attrName>style.visibility</p:attrName>
                                        </p:attrNameLst>
                                      </p:cBhvr>
                                      <p:to>
                                        <p:strVal val="visible"/>
                                      </p:to>
                                    </p:set>
                                    <p:animEffect filter="fade" transition="in">
                                      <p:cBhvr>
                                        <p:cTn dur="500"/>
                                        <p:tgtEl>
                                          <p:spTgt spid="25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7" st="7"/>
                                            </p:txEl>
                                          </p:spTgt>
                                        </p:tgtEl>
                                        <p:attrNameLst>
                                          <p:attrName>style.visibility</p:attrName>
                                        </p:attrNameLst>
                                      </p:cBhvr>
                                      <p:to>
                                        <p:strVal val="visible"/>
                                      </p:to>
                                    </p:set>
                                    <p:animEffect filter="fade" transition="in">
                                      <p:cBhvr>
                                        <p:cTn dur="500"/>
                                        <p:tgtEl>
                                          <p:spTgt spid="255">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8" st="8"/>
                                            </p:txEl>
                                          </p:spTgt>
                                        </p:tgtEl>
                                        <p:attrNameLst>
                                          <p:attrName>style.visibility</p:attrName>
                                        </p:attrNameLst>
                                      </p:cBhvr>
                                      <p:to>
                                        <p:strVal val="visible"/>
                                      </p:to>
                                    </p:set>
                                    <p:animEffect filter="fade" transition="in">
                                      <p:cBhvr>
                                        <p:cTn dur="500"/>
                                        <p:tgtEl>
                                          <p:spTgt spid="255">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9" st="9"/>
                                            </p:txEl>
                                          </p:spTgt>
                                        </p:tgtEl>
                                        <p:attrNameLst>
                                          <p:attrName>style.visibility</p:attrName>
                                        </p:attrNameLst>
                                      </p:cBhvr>
                                      <p:to>
                                        <p:strVal val="visible"/>
                                      </p:to>
                                    </p:set>
                                    <p:animEffect filter="fade" transition="in">
                                      <p:cBhvr>
                                        <p:cTn dur="500"/>
                                        <p:tgtEl>
                                          <p:spTgt spid="255">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10" st="10"/>
                                            </p:txEl>
                                          </p:spTgt>
                                        </p:tgtEl>
                                        <p:attrNameLst>
                                          <p:attrName>style.visibility</p:attrName>
                                        </p:attrNameLst>
                                      </p:cBhvr>
                                      <p:to>
                                        <p:strVal val="visible"/>
                                      </p:to>
                                    </p:set>
                                    <p:animEffect filter="fade" transition="in">
                                      <p:cBhvr>
                                        <p:cTn dur="500"/>
                                        <p:tgtEl>
                                          <p:spTgt spid="255">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How do people read us?</a:t>
            </a:r>
            <a:endParaRPr b="1">
              <a:solidFill>
                <a:srgbClr val="C00000"/>
              </a:solidFill>
            </a:endParaRPr>
          </a:p>
        </p:txBody>
      </p:sp>
      <p:sp>
        <p:nvSpPr>
          <p:cNvPr id="263" name="Google Shape;263;p1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solidFill>
                  <a:schemeClr val="dk1"/>
                </a:solidFill>
              </a:rPr>
              <a:t>What do people think when they first see us?</a:t>
            </a:r>
            <a:endParaRPr/>
          </a:p>
          <a:p>
            <a:pPr indent="-176530" lvl="1" marL="548640" rtl="0" algn="l">
              <a:spcBef>
                <a:spcPts val="440"/>
              </a:spcBef>
              <a:spcAft>
                <a:spcPts val="0"/>
              </a:spcAft>
              <a:buSzPts val="1540"/>
              <a:buNone/>
            </a:pPr>
            <a:r>
              <a:t/>
            </a:r>
            <a:endParaRPr>
              <a:solidFill>
                <a:schemeClr val="dk1"/>
              </a:solidFill>
            </a:endParaRPr>
          </a:p>
          <a:p>
            <a:pPr indent="-176530" lvl="1" marL="548640" rtl="0" algn="l">
              <a:spcBef>
                <a:spcPts val="440"/>
              </a:spcBef>
              <a:spcAft>
                <a:spcPts val="0"/>
              </a:spcAft>
              <a:buSzPts val="1540"/>
              <a:buNone/>
            </a:pPr>
            <a:r>
              <a:t/>
            </a:r>
            <a:endParaRPr>
              <a:solidFill>
                <a:schemeClr val="dk1"/>
              </a:solidFill>
            </a:endParaRPr>
          </a:p>
          <a:p>
            <a:pPr indent="-128587" lvl="0" marL="274320" rtl="0" algn="l">
              <a:spcBef>
                <a:spcPts val="540"/>
              </a:spcBef>
              <a:spcAft>
                <a:spcPts val="0"/>
              </a:spcAft>
              <a:buSzPts val="2295"/>
              <a:buNone/>
            </a:pPr>
            <a:r>
              <a:t/>
            </a:r>
            <a:endParaRPr>
              <a:solidFill>
                <a:schemeClr val="dk1"/>
              </a:solidFill>
            </a:endParaRPr>
          </a:p>
        </p:txBody>
      </p:sp>
      <p:pic>
        <p:nvPicPr>
          <p:cNvPr descr="http://cdn.okcimg.com/php/load_okc_image.php/images/0x0/0x0/0/15429636322357123319.jpeg___1_500_1_500_cb94de6a_.png" id="264" name="Google Shape;264;p11"/>
          <p:cNvPicPr preferRelativeResize="0"/>
          <p:nvPr/>
        </p:nvPicPr>
        <p:blipFill rotWithShape="1">
          <a:blip r:embed="rId3">
            <a:alphaModFix/>
          </a:blip>
          <a:srcRect b="0" l="0" r="0" t="0"/>
          <a:stretch/>
        </p:blipFill>
        <p:spPr>
          <a:xfrm>
            <a:off x="2123728" y="2134468"/>
            <a:ext cx="3672408" cy="3684570"/>
          </a:xfrm>
          <a:prstGeom prst="rect">
            <a:avLst/>
          </a:prstGeom>
          <a:noFill/>
          <a:ln>
            <a:noFill/>
          </a:ln>
        </p:spPr>
      </p:pic>
      <p:pic>
        <p:nvPicPr>
          <p:cNvPr descr="http://cdn.okcimg.com/php/load_okc_image.php/images/0x0/0x0/0/6500799584197892210.jpeg___1_500_1_500_cb94de6a_.png" id="265" name="Google Shape;265;p11"/>
          <p:cNvPicPr preferRelativeResize="0"/>
          <p:nvPr/>
        </p:nvPicPr>
        <p:blipFill rotWithShape="1">
          <a:blip r:embed="rId4">
            <a:alphaModFix/>
          </a:blip>
          <a:srcRect b="0" l="0" r="0" t="0"/>
          <a:stretch/>
        </p:blipFill>
        <p:spPr>
          <a:xfrm>
            <a:off x="1939867" y="2131243"/>
            <a:ext cx="4550842" cy="3686182"/>
          </a:xfrm>
          <a:prstGeom prst="rect">
            <a:avLst/>
          </a:prstGeom>
          <a:noFill/>
          <a:ln>
            <a:noFill/>
          </a:ln>
        </p:spPr>
      </p:pic>
      <p:pic>
        <p:nvPicPr>
          <p:cNvPr descr="http://www.gagbay.com/images/2012/06/poorly_dressed_is_this_the_subway_to_namek-96754.jpg" id="266" name="Google Shape;266;p11"/>
          <p:cNvPicPr preferRelativeResize="0"/>
          <p:nvPr/>
        </p:nvPicPr>
        <p:blipFill rotWithShape="1">
          <a:blip r:embed="rId5">
            <a:alphaModFix/>
          </a:blip>
          <a:srcRect b="0" l="0" r="0" t="0"/>
          <a:stretch/>
        </p:blipFill>
        <p:spPr>
          <a:xfrm>
            <a:off x="2384247" y="2117700"/>
            <a:ext cx="3151370" cy="4216533"/>
          </a:xfrm>
          <a:prstGeom prst="rect">
            <a:avLst/>
          </a:prstGeom>
          <a:noFill/>
          <a:ln>
            <a:noFill/>
          </a:ln>
        </p:spPr>
      </p:pic>
      <p:pic>
        <p:nvPicPr>
          <p:cNvPr descr="http://worldofwonder.net/2011/06/22/2c1a7f4d_620.jpg" id="267" name="Google Shape;267;p11"/>
          <p:cNvPicPr preferRelativeResize="0"/>
          <p:nvPr/>
        </p:nvPicPr>
        <p:blipFill rotWithShape="1">
          <a:blip r:embed="rId6">
            <a:alphaModFix/>
          </a:blip>
          <a:srcRect b="0" l="0" r="0" t="0"/>
          <a:stretch/>
        </p:blipFill>
        <p:spPr>
          <a:xfrm>
            <a:off x="2217468" y="2134468"/>
            <a:ext cx="3578668" cy="42165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3">
                                            <p:txEl>
                                              <p:pRg end="0" st="0"/>
                                            </p:txEl>
                                          </p:spTgt>
                                        </p:tgtEl>
                                        <p:attrNameLst>
                                          <p:attrName>style.visibility</p:attrName>
                                        </p:attrNameLst>
                                      </p:cBhvr>
                                      <p:to>
                                        <p:strVal val="visible"/>
                                      </p:to>
                                    </p:set>
                                    <p:animEffect filter="fade" transition="in">
                                      <p:cBhvr>
                                        <p:cTn dur="500"/>
                                        <p:tgtEl>
                                          <p:spTgt spid="26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1" st="1"/>
                                            </p:txEl>
                                          </p:spTgt>
                                        </p:tgtEl>
                                        <p:attrNameLst>
                                          <p:attrName>style.visibility</p:attrName>
                                        </p:attrNameLst>
                                      </p:cBhvr>
                                      <p:to>
                                        <p:strVal val="visible"/>
                                      </p:to>
                                    </p:set>
                                    <p:animEffect filter="fade" transition="in">
                                      <p:cBhvr>
                                        <p:cTn dur="500"/>
                                        <p:tgtEl>
                                          <p:spTgt spid="26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2" st="2"/>
                                            </p:txEl>
                                          </p:spTgt>
                                        </p:tgtEl>
                                        <p:attrNameLst>
                                          <p:attrName>style.visibility</p:attrName>
                                        </p:attrNameLst>
                                      </p:cBhvr>
                                      <p:to>
                                        <p:strVal val="visible"/>
                                      </p:to>
                                    </p:set>
                                    <p:animEffect filter="fade" transition="in">
                                      <p:cBhvr>
                                        <p:cTn dur="500"/>
                                        <p:tgtEl>
                                          <p:spTgt spid="26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3" st="3"/>
                                            </p:txEl>
                                          </p:spTgt>
                                        </p:tgtEl>
                                        <p:attrNameLst>
                                          <p:attrName>style.visibility</p:attrName>
                                        </p:attrNameLst>
                                      </p:cBhvr>
                                      <p:to>
                                        <p:strVal val="visible"/>
                                      </p:to>
                                    </p:set>
                                    <p:animEffect filter="fade" transition="in">
                                      <p:cBhvr>
                                        <p:cTn dur="500"/>
                                        <p:tgtEl>
                                          <p:spTgt spid="26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500"/>
                                        <p:tgtEl>
                                          <p:spTgt spid="2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500"/>
                                        <p:tgtEl>
                                          <p:spTgt spid="2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5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C00000"/>
              </a:buClr>
              <a:buSzPct val="100000"/>
              <a:buFont typeface="Georgia"/>
              <a:buNone/>
            </a:pPr>
            <a:r>
              <a:rPr b="1" lang="en-CA">
                <a:solidFill>
                  <a:srgbClr val="C00000"/>
                </a:solidFill>
              </a:rPr>
              <a:t>Tips for Improving Your Nonverbal Skills</a:t>
            </a:r>
            <a:endParaRPr b="1">
              <a:solidFill>
                <a:srgbClr val="C00000"/>
              </a:solidFill>
            </a:endParaRPr>
          </a:p>
        </p:txBody>
      </p:sp>
      <p:sp>
        <p:nvSpPr>
          <p:cNvPr id="274" name="Google Shape;274;p1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t>Establish and maintain eye </a:t>
            </a:r>
            <a:r>
              <a:rPr lang="en-CA"/>
              <a:t>contact</a:t>
            </a:r>
            <a:endParaRPr/>
          </a:p>
          <a:p>
            <a:pPr indent="-133350" lvl="2" marL="822960" rtl="0" algn="l">
              <a:spcBef>
                <a:spcPts val="400"/>
              </a:spcBef>
              <a:spcAft>
                <a:spcPts val="0"/>
              </a:spcAft>
              <a:buSzPts val="1500"/>
              <a:buNone/>
            </a:pPr>
            <a:r>
              <a:t/>
            </a:r>
            <a:endParaRPr/>
          </a:p>
          <a:p>
            <a:pPr indent="-274320" lvl="0" marL="274320" rtl="0" algn="l">
              <a:spcBef>
                <a:spcPts val="540"/>
              </a:spcBef>
              <a:spcAft>
                <a:spcPts val="0"/>
              </a:spcAft>
              <a:buSzPts val="2295"/>
              <a:buChar char="⚫"/>
            </a:pPr>
            <a:r>
              <a:rPr lang="en-CA"/>
              <a:t>Use posture to show interest (look alert)</a:t>
            </a:r>
            <a:endParaRPr/>
          </a:p>
          <a:p>
            <a:pPr indent="0" lvl="3" marL="0" rtl="0" algn="l">
              <a:spcBef>
                <a:spcPts val="400"/>
              </a:spcBef>
              <a:spcAft>
                <a:spcPts val="0"/>
              </a:spcAft>
              <a:buSzPts val="1400"/>
              <a:buNone/>
            </a:pPr>
            <a:r>
              <a:t/>
            </a:r>
            <a:endParaRPr sz="2200">
              <a:solidFill>
                <a:schemeClr val="dk1"/>
              </a:solidFill>
            </a:endParaRPr>
          </a:p>
          <a:p>
            <a:pPr indent="-274320" lvl="0" marL="274320" rtl="0" algn="l">
              <a:spcBef>
                <a:spcPts val="0"/>
              </a:spcBef>
              <a:spcAft>
                <a:spcPts val="0"/>
              </a:spcAft>
              <a:buSzPts val="2295"/>
              <a:buChar char="⚫"/>
            </a:pPr>
            <a:r>
              <a:rPr lang="en-CA"/>
              <a:t>Associate with people from diverse cultures (learn their customs)</a:t>
            </a:r>
            <a:endParaRPr/>
          </a:p>
          <a:p>
            <a:pPr indent="0" lvl="0" marL="0" rtl="0" algn="l">
              <a:spcBef>
                <a:spcPts val="0"/>
              </a:spcBef>
              <a:spcAft>
                <a:spcPts val="0"/>
              </a:spcAft>
              <a:buNone/>
            </a:pPr>
            <a:r>
              <a:t/>
            </a:r>
            <a:endParaRPr/>
          </a:p>
          <a:p>
            <a:pPr indent="-274320" lvl="0" marL="274320" rtl="0" algn="l">
              <a:spcBef>
                <a:spcPts val="0"/>
              </a:spcBef>
              <a:spcAft>
                <a:spcPts val="0"/>
              </a:spcAft>
              <a:buSzPts val="2295"/>
              <a:buChar char="⚫"/>
            </a:pPr>
            <a:r>
              <a:rPr lang="en-CA"/>
              <a:t>Appreciate the power of appearance (maintain professionalism)</a:t>
            </a:r>
            <a:endParaRPr/>
          </a:p>
          <a:p>
            <a:pPr indent="-139700" lvl="3" marL="1097280" rtl="0" algn="l">
              <a:spcBef>
                <a:spcPts val="400"/>
              </a:spcBef>
              <a:spcAft>
                <a:spcPts val="0"/>
              </a:spcAft>
              <a:buSzPts val="14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114833c982d_0_2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Culture Affects Communication</a:t>
            </a:r>
            <a:endParaRPr/>
          </a:p>
        </p:txBody>
      </p:sp>
      <p:sp>
        <p:nvSpPr>
          <p:cNvPr id="281" name="Google Shape;281;g114833c982d_0_2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t>Must be </a:t>
            </a:r>
            <a:r>
              <a:rPr lang="en-CA"/>
              <a:t>sensitive</a:t>
            </a:r>
            <a:r>
              <a:rPr lang="en-CA"/>
              <a:t> to others</a:t>
            </a:r>
            <a:endParaRPr/>
          </a:p>
          <a:p>
            <a:pPr indent="-133350" lvl="2" marL="822960" rtl="0" algn="l">
              <a:spcBef>
                <a:spcPts val="400"/>
              </a:spcBef>
              <a:spcAft>
                <a:spcPts val="0"/>
              </a:spcAft>
              <a:buSzPts val="1500"/>
              <a:buNone/>
            </a:pPr>
            <a:r>
              <a:t/>
            </a:r>
            <a:endParaRPr/>
          </a:p>
          <a:p>
            <a:pPr indent="-274320" lvl="0" marL="274320" rtl="0" algn="l">
              <a:spcBef>
                <a:spcPts val="540"/>
              </a:spcBef>
              <a:spcAft>
                <a:spcPts val="0"/>
              </a:spcAft>
              <a:buSzPts val="2295"/>
              <a:buChar char="⚫"/>
            </a:pPr>
            <a:r>
              <a:rPr lang="en-CA"/>
              <a:t>Learn customs and traditions of other cultures when doing business with them</a:t>
            </a:r>
            <a:endParaRPr/>
          </a:p>
          <a:p>
            <a:pPr indent="-139700" lvl="3" marL="1097280" rtl="0" algn="l">
              <a:spcBef>
                <a:spcPts val="400"/>
              </a:spcBef>
              <a:spcAft>
                <a:spcPts val="0"/>
              </a:spcAft>
              <a:buSzPts val="1400"/>
              <a:buNone/>
            </a:pPr>
            <a:r>
              <a:t/>
            </a:r>
            <a:endParaRPr/>
          </a:p>
          <a:p>
            <a:pPr indent="-274320" lvl="0" marL="274320" rtl="0" algn="l">
              <a:spcBef>
                <a:spcPts val="0"/>
              </a:spcBef>
              <a:spcAft>
                <a:spcPts val="0"/>
              </a:spcAft>
              <a:buSzPts val="2295"/>
              <a:buChar char="⚫"/>
            </a:pPr>
            <a:r>
              <a:rPr lang="en-CA"/>
              <a:t>Canadians value collective decision making and tolerance of others</a:t>
            </a:r>
            <a:endParaRPr/>
          </a:p>
          <a:p>
            <a:pPr indent="0" lvl="0" marL="274320" rtl="0" algn="l">
              <a:spcBef>
                <a:spcPts val="0"/>
              </a:spcBef>
              <a:spcAft>
                <a:spcPts val="0"/>
              </a:spcAft>
              <a:buNone/>
            </a:pPr>
            <a:r>
              <a:t/>
            </a:r>
            <a:endParaRPr/>
          </a:p>
          <a:p>
            <a:pPr indent="-274320" lvl="0" marL="274320" rtl="0" algn="l">
              <a:spcBef>
                <a:spcPts val="0"/>
              </a:spcBef>
              <a:spcAft>
                <a:spcPts val="0"/>
              </a:spcAft>
              <a:buSzPts val="2295"/>
              <a:buChar char="⚫"/>
            </a:pPr>
            <a:r>
              <a:rPr lang="en-CA"/>
              <a:t>Americans value individualism (common among most Western cultures)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114833c982d_0_32"/>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C00000"/>
              </a:buClr>
              <a:buSzPct val="100000"/>
              <a:buFont typeface="Georgia"/>
              <a:buNone/>
            </a:pPr>
            <a:r>
              <a:rPr b="1" lang="en-CA">
                <a:solidFill>
                  <a:srgbClr val="C00000"/>
                </a:solidFill>
              </a:rPr>
              <a:t>Comparing Key </a:t>
            </a:r>
            <a:r>
              <a:rPr b="1" lang="en-CA">
                <a:solidFill>
                  <a:srgbClr val="C00000"/>
                </a:solidFill>
              </a:rPr>
              <a:t>Cultural</a:t>
            </a:r>
            <a:r>
              <a:rPr b="1" lang="en-CA">
                <a:solidFill>
                  <a:srgbClr val="C00000"/>
                </a:solidFill>
              </a:rPr>
              <a:t> Values in Canada</a:t>
            </a:r>
            <a:endParaRPr/>
          </a:p>
        </p:txBody>
      </p:sp>
      <p:sp>
        <p:nvSpPr>
          <p:cNvPr id="288" name="Google Shape;288;g114833c982d_0_32"/>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t>Individualism vs Collectivism (more collectivist than the United States)</a:t>
            </a:r>
            <a:endParaRPr/>
          </a:p>
          <a:p>
            <a:pPr indent="-133350" lvl="2" marL="822960" rtl="0" algn="l">
              <a:spcBef>
                <a:spcPts val="400"/>
              </a:spcBef>
              <a:spcAft>
                <a:spcPts val="0"/>
              </a:spcAft>
              <a:buSzPts val="1500"/>
              <a:buNone/>
            </a:pPr>
            <a:r>
              <a:t/>
            </a:r>
            <a:endParaRPr/>
          </a:p>
          <a:p>
            <a:pPr indent="-274320" lvl="0" marL="274320" rtl="0" algn="l">
              <a:spcBef>
                <a:spcPts val="540"/>
              </a:spcBef>
              <a:spcAft>
                <a:spcPts val="0"/>
              </a:spcAft>
              <a:buSzPts val="2295"/>
              <a:buChar char="⚫"/>
            </a:pPr>
            <a:r>
              <a:rPr lang="en-CA"/>
              <a:t>Formality</a:t>
            </a:r>
            <a:r>
              <a:rPr lang="en-CA"/>
              <a:t> (less emphasis on tradition)</a:t>
            </a:r>
            <a:endParaRPr/>
          </a:p>
          <a:p>
            <a:pPr indent="-139700" lvl="3" marL="1097280" rtl="0" algn="l">
              <a:spcBef>
                <a:spcPts val="400"/>
              </a:spcBef>
              <a:spcAft>
                <a:spcPts val="0"/>
              </a:spcAft>
              <a:buSzPts val="1400"/>
              <a:buNone/>
            </a:pPr>
            <a:r>
              <a:t/>
            </a:r>
            <a:endParaRPr/>
          </a:p>
          <a:p>
            <a:pPr indent="-274320" lvl="0" marL="274320" rtl="0" algn="l">
              <a:spcBef>
                <a:spcPts val="0"/>
              </a:spcBef>
              <a:spcAft>
                <a:spcPts val="0"/>
              </a:spcAft>
              <a:buSzPts val="2295"/>
              <a:buChar char="⚫"/>
            </a:pPr>
            <a:r>
              <a:rPr lang="en-CA"/>
              <a:t>Communication Style (straightforward, polite)</a:t>
            </a:r>
            <a:endParaRPr/>
          </a:p>
          <a:p>
            <a:pPr indent="0" lvl="0" marL="274320" rtl="0" algn="l">
              <a:spcBef>
                <a:spcPts val="0"/>
              </a:spcBef>
              <a:spcAft>
                <a:spcPts val="0"/>
              </a:spcAft>
              <a:buNone/>
            </a:pPr>
            <a:r>
              <a:t/>
            </a:r>
            <a:endParaRPr/>
          </a:p>
          <a:p>
            <a:pPr indent="-274320" lvl="0" marL="274320" rtl="0" algn="l">
              <a:spcBef>
                <a:spcPts val="0"/>
              </a:spcBef>
              <a:spcAft>
                <a:spcPts val="0"/>
              </a:spcAft>
              <a:buSzPts val="2295"/>
              <a:buChar char="⚫"/>
            </a:pPr>
            <a:r>
              <a:rPr lang="en-CA"/>
              <a:t>Time Orientation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114833c982d_0_26"/>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C00000"/>
              </a:buClr>
              <a:buSzPts val="3300"/>
              <a:buFont typeface="Georgia"/>
              <a:buNone/>
            </a:pPr>
            <a:r>
              <a:rPr b="1" lang="en-CA">
                <a:solidFill>
                  <a:srgbClr val="C00000"/>
                </a:solidFill>
              </a:rPr>
              <a:t>Culture Affects Communication</a:t>
            </a:r>
            <a:endParaRPr/>
          </a:p>
        </p:txBody>
      </p:sp>
      <p:sp>
        <p:nvSpPr>
          <p:cNvPr id="295" name="Google Shape;295;g114833c982d_0_26"/>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95"/>
              <a:buChar char="⚫"/>
            </a:pPr>
            <a:r>
              <a:rPr lang="en-CA"/>
              <a:t>Ethnocentrism</a:t>
            </a:r>
            <a:endParaRPr/>
          </a:p>
          <a:p>
            <a:pPr indent="-228600" lvl="2" marL="822960" rtl="0" algn="l">
              <a:spcBef>
                <a:spcPts val="440"/>
              </a:spcBef>
              <a:spcAft>
                <a:spcPts val="0"/>
              </a:spcAft>
              <a:buSzPts val="1650"/>
              <a:buChar char="⯍"/>
            </a:pPr>
            <a:r>
              <a:rPr lang="en-CA" sz="2200"/>
              <a:t>The belief in the superiority of one’s own culture</a:t>
            </a:r>
            <a:endParaRPr/>
          </a:p>
          <a:p>
            <a:pPr indent="-133350" lvl="2" marL="822960" rtl="0" algn="l">
              <a:spcBef>
                <a:spcPts val="400"/>
              </a:spcBef>
              <a:spcAft>
                <a:spcPts val="0"/>
              </a:spcAft>
              <a:buSzPts val="1500"/>
              <a:buNone/>
            </a:pPr>
            <a:r>
              <a:t/>
            </a:r>
            <a:endParaRPr/>
          </a:p>
          <a:p>
            <a:pPr indent="-274320" lvl="0" marL="274320" rtl="0" algn="l">
              <a:spcBef>
                <a:spcPts val="540"/>
              </a:spcBef>
              <a:spcAft>
                <a:spcPts val="0"/>
              </a:spcAft>
              <a:buSzPts val="2295"/>
              <a:buChar char="⚫"/>
            </a:pPr>
            <a:r>
              <a:rPr lang="en-CA"/>
              <a:t>Stereotypes</a:t>
            </a:r>
            <a:endParaRPr/>
          </a:p>
          <a:p>
            <a:pPr indent="-228600" lvl="2" marL="822960" rtl="0" algn="l">
              <a:spcBef>
                <a:spcPts val="440"/>
              </a:spcBef>
              <a:spcAft>
                <a:spcPts val="0"/>
              </a:spcAft>
              <a:buSzPts val="1650"/>
              <a:buChar char="⯍"/>
            </a:pPr>
            <a:r>
              <a:rPr lang="en-CA" sz="2200"/>
              <a:t>The belief (or expectation) that all members of a particular group share the same qualities or attributes</a:t>
            </a:r>
            <a:endParaRPr/>
          </a:p>
          <a:p>
            <a:pPr indent="-228600" lvl="3" marL="1097280" rtl="0" algn="l">
              <a:spcBef>
                <a:spcPts val="440"/>
              </a:spcBef>
              <a:spcAft>
                <a:spcPts val="0"/>
              </a:spcAft>
              <a:buSzPts val="1540"/>
              <a:buChar char="🞆"/>
            </a:pPr>
            <a:r>
              <a:rPr lang="en-CA" sz="2200"/>
              <a:t>Germans are formal and blunt</a:t>
            </a:r>
            <a:endParaRPr/>
          </a:p>
          <a:p>
            <a:pPr indent="-228600" lvl="3" marL="1097280" rtl="0" algn="l">
              <a:spcBef>
                <a:spcPts val="440"/>
              </a:spcBef>
              <a:spcAft>
                <a:spcPts val="0"/>
              </a:spcAft>
              <a:buSzPts val="1540"/>
              <a:buChar char="🞆"/>
            </a:pPr>
            <a:r>
              <a:rPr lang="en-CA" sz="2200"/>
              <a:t>Americans are loud and impatient</a:t>
            </a:r>
            <a:endParaRPr/>
          </a:p>
          <a:p>
            <a:pPr indent="-228600" lvl="3" marL="1097280" rtl="0" algn="l">
              <a:spcBef>
                <a:spcPts val="440"/>
              </a:spcBef>
              <a:spcAft>
                <a:spcPts val="0"/>
              </a:spcAft>
              <a:buSzPts val="1540"/>
              <a:buChar char="🞆"/>
            </a:pPr>
            <a:r>
              <a:rPr lang="en-CA" sz="2200"/>
              <a:t>Canadians are polite and tolerant</a:t>
            </a:r>
            <a:endParaRPr/>
          </a:p>
          <a:p>
            <a:pPr indent="-228600" lvl="3" marL="1097280" rtl="0" algn="l">
              <a:spcBef>
                <a:spcPts val="440"/>
              </a:spcBef>
              <a:spcAft>
                <a:spcPts val="0"/>
              </a:spcAft>
              <a:buSzPts val="1540"/>
              <a:buChar char="🞆"/>
            </a:pPr>
            <a:r>
              <a:rPr lang="en-CA" sz="2200"/>
              <a:t>Bikers are gangsters</a:t>
            </a:r>
            <a:endParaRPr/>
          </a:p>
          <a:p>
            <a:pPr indent="-139700" lvl="3" marL="1097280" rtl="0" algn="l">
              <a:spcBef>
                <a:spcPts val="400"/>
              </a:spcBef>
              <a:spcAft>
                <a:spcPts val="0"/>
              </a:spcAft>
              <a:buSzPts val="1400"/>
              <a:buNone/>
            </a:pPr>
            <a:r>
              <a:t/>
            </a:r>
            <a:endParaRPr/>
          </a:p>
          <a:p>
            <a:pPr indent="-139700" lvl="3" marL="1097280" rtl="0" algn="l">
              <a:spcBef>
                <a:spcPts val="400"/>
              </a:spcBef>
              <a:spcAft>
                <a:spcPts val="0"/>
              </a:spcAft>
              <a:buSzPts val="14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114833c982d_0_38"/>
          <p:cNvSpPr txBox="1"/>
          <p:nvPr>
            <p:ph type="title"/>
          </p:nvPr>
        </p:nvSpPr>
        <p:spPr>
          <a:xfrm>
            <a:off x="304802" y="370200"/>
            <a:ext cx="8534400" cy="7590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C00000"/>
              </a:buClr>
              <a:buSzPct val="100000"/>
              <a:buFont typeface="Georgia"/>
              <a:buNone/>
            </a:pPr>
            <a:r>
              <a:rPr b="1" lang="en-CA">
                <a:solidFill>
                  <a:srgbClr val="C00000"/>
                </a:solidFill>
              </a:rPr>
              <a:t>Tips for Minimizing Written Miscommunication</a:t>
            </a:r>
            <a:endParaRPr/>
          </a:p>
        </p:txBody>
      </p:sp>
      <p:sp>
        <p:nvSpPr>
          <p:cNvPr id="302" name="Google Shape;302;g114833c982d_0_38"/>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95"/>
              <a:buChar char="⚫"/>
            </a:pPr>
            <a:r>
              <a:rPr lang="en-CA"/>
              <a:t>Adopt local styles</a:t>
            </a:r>
            <a:endParaRPr/>
          </a:p>
          <a:p>
            <a:pPr indent="-133350" lvl="2" marL="822960" rtl="0" algn="l">
              <a:spcBef>
                <a:spcPts val="400"/>
              </a:spcBef>
              <a:spcAft>
                <a:spcPts val="0"/>
              </a:spcAft>
              <a:buSzPts val="1500"/>
              <a:buNone/>
            </a:pPr>
            <a:r>
              <a:t/>
            </a:r>
            <a:endParaRPr/>
          </a:p>
          <a:p>
            <a:pPr indent="-274320" lvl="0" marL="274320" rtl="0" algn="l">
              <a:spcBef>
                <a:spcPts val="540"/>
              </a:spcBef>
              <a:spcAft>
                <a:spcPts val="0"/>
              </a:spcAft>
              <a:buSzPts val="2295"/>
              <a:buChar char="⚫"/>
            </a:pPr>
            <a:r>
              <a:rPr lang="en-CA"/>
              <a:t>Consider hiring a translator</a:t>
            </a:r>
            <a:endParaRPr/>
          </a:p>
          <a:p>
            <a:pPr indent="-139700" lvl="3" marL="1097280" rtl="0" algn="l">
              <a:spcBef>
                <a:spcPts val="400"/>
              </a:spcBef>
              <a:spcAft>
                <a:spcPts val="0"/>
              </a:spcAft>
              <a:buSzPts val="1400"/>
              <a:buNone/>
            </a:pPr>
            <a:r>
              <a:t/>
            </a:r>
            <a:endParaRPr/>
          </a:p>
          <a:p>
            <a:pPr indent="-274320" lvl="0" marL="274320" rtl="0" algn="l">
              <a:spcBef>
                <a:spcPts val="0"/>
              </a:spcBef>
              <a:spcAft>
                <a:spcPts val="0"/>
              </a:spcAft>
              <a:buSzPts val="2295"/>
              <a:buChar char="⚫"/>
            </a:pPr>
            <a:r>
              <a:rPr lang="en-CA"/>
              <a:t>Use short sentences and short paragraphs</a:t>
            </a:r>
            <a:endParaRPr/>
          </a:p>
          <a:p>
            <a:pPr indent="0" lvl="0" marL="274320" rtl="0" algn="l">
              <a:spcBef>
                <a:spcPts val="0"/>
              </a:spcBef>
              <a:spcAft>
                <a:spcPts val="0"/>
              </a:spcAft>
              <a:buNone/>
            </a:pPr>
            <a:r>
              <a:t/>
            </a:r>
            <a:endParaRPr/>
          </a:p>
          <a:p>
            <a:pPr indent="-274320" lvl="0" marL="274320" rtl="0" algn="l">
              <a:spcBef>
                <a:spcPts val="0"/>
              </a:spcBef>
              <a:spcAft>
                <a:spcPts val="0"/>
              </a:spcAft>
              <a:buSzPts val="2295"/>
              <a:buChar char="⚫"/>
            </a:pPr>
            <a:r>
              <a:rPr lang="en-CA"/>
              <a:t>Avoid ambiguous writing (idioms, acronyms, etc.)</a:t>
            </a:r>
            <a:endParaRPr/>
          </a:p>
          <a:p>
            <a:pPr indent="0" lvl="0" marL="0" rtl="0" algn="l">
              <a:spcBef>
                <a:spcPts val="0"/>
              </a:spcBef>
              <a:spcAft>
                <a:spcPts val="0"/>
              </a:spcAft>
              <a:buNone/>
            </a:pPr>
            <a:r>
              <a:t/>
            </a:r>
            <a:endParaRPr/>
          </a:p>
          <a:p>
            <a:pPr indent="-274320" lvl="0" marL="274320" rtl="0" algn="l">
              <a:spcBef>
                <a:spcPts val="0"/>
              </a:spcBef>
              <a:spcAft>
                <a:spcPts val="0"/>
              </a:spcAft>
              <a:buSzPts val="2295"/>
              <a:buChar char="⚫"/>
            </a:pPr>
            <a:r>
              <a:rPr lang="en-CA"/>
              <a:t>Cite numbers carefully </a:t>
            </a:r>
            <a:r>
              <a:rPr lang="en-CA"/>
              <a:t>(especially with dates)</a:t>
            </a:r>
            <a:endParaRPr/>
          </a:p>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7A9798"/>
              </a:buClr>
              <a:buSzPts val="3300"/>
              <a:buFont typeface="Georgia"/>
              <a:buNone/>
            </a:pPr>
            <a:r>
              <a:t/>
            </a:r>
            <a:endParaRPr/>
          </a:p>
        </p:txBody>
      </p:sp>
      <p:sp>
        <p:nvSpPr>
          <p:cNvPr id="308" name="Google Shape;308;p13"/>
          <p:cNvSpPr txBox="1"/>
          <p:nvPr>
            <p:ph idx="1" type="body"/>
          </p:nvPr>
        </p:nvSpPr>
        <p:spPr>
          <a:xfrm>
            <a:off x="301752" y="2996952"/>
            <a:ext cx="8503920" cy="3102096"/>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295"/>
              <a:buNone/>
            </a:pPr>
            <a:r>
              <a:rPr lang="en-CA"/>
              <a:t>End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ivic">
  <a:themeElements>
    <a:clrScheme name="Civic">
      <a:dk1>
        <a:srgbClr val="000000"/>
      </a:dk1>
      <a:lt1>
        <a:srgbClr val="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2012-11-10T16:48:03Z</dcterms:created>
  <dc:creator>Brooke B</dc:creator>
</cp:coreProperties>
</file>