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4" d="100"/>
          <a:sy n="54" d="100"/>
        </p:scale>
        <p:origin x="-63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9/22/2021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7F372B-1918-4239-A89E-341896553A97}"/>
              </a:ext>
            </a:extLst>
          </p:cNvPr>
          <p:cNvSpPr>
            <a:spLocks noGrp="1"/>
          </p:cNvSpPr>
          <p:nvPr>
            <p:ph type="ctrTitle"/>
          </p:nvPr>
        </p:nvSpPr>
        <p:spPr/>
        <p:txBody>
          <a:bodyPr/>
          <a:lstStyle/>
          <a:p>
            <a:r>
              <a:rPr lang="en-CA" dirty="0"/>
              <a:t>CMT2 Intro </a:t>
            </a:r>
            <a:endParaRPr lang="en-US" dirty="0"/>
          </a:p>
        </p:txBody>
      </p:sp>
    </p:spTree>
    <p:extLst>
      <p:ext uri="{BB962C8B-B14F-4D97-AF65-F5344CB8AC3E}">
        <p14:creationId xmlns:p14="http://schemas.microsoft.com/office/powerpoint/2010/main" val="5408455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A1AA30-238A-4F15-A485-032872BB36CD}"/>
              </a:ext>
            </a:extLst>
          </p:cNvPr>
          <p:cNvSpPr>
            <a:spLocks noGrp="1"/>
          </p:cNvSpPr>
          <p:nvPr>
            <p:ph type="title"/>
          </p:nvPr>
        </p:nvSpPr>
        <p:spPr/>
        <p:txBody>
          <a:bodyPr/>
          <a:lstStyle/>
          <a:p>
            <a:r>
              <a:rPr lang="en-CA" dirty="0"/>
              <a:t>What to expect</a:t>
            </a:r>
            <a:endParaRPr lang="en-US" dirty="0"/>
          </a:p>
        </p:txBody>
      </p:sp>
      <p:sp>
        <p:nvSpPr>
          <p:cNvPr id="3" name="Content Placeholder 2">
            <a:extLst>
              <a:ext uri="{FF2B5EF4-FFF2-40B4-BE49-F238E27FC236}">
                <a16:creationId xmlns:a16="http://schemas.microsoft.com/office/drawing/2014/main" xmlns="" id="{EAC78077-481C-4B0C-A09B-C4971D9BD6D6}"/>
              </a:ext>
            </a:extLst>
          </p:cNvPr>
          <p:cNvSpPr>
            <a:spLocks noGrp="1"/>
          </p:cNvSpPr>
          <p:nvPr>
            <p:ph idx="1"/>
          </p:nvPr>
        </p:nvSpPr>
        <p:spPr/>
        <p:txBody>
          <a:bodyPr/>
          <a:lstStyle/>
          <a:p>
            <a:pPr lvl="0"/>
            <a:r>
              <a:rPr lang="en-US" dirty="0"/>
              <a:t>This course will provide an understanding and treatment (utilizing all manual therapy techniques including hydrotherapy and rehabilitation exercises) of CNS disorders (communication aids, ambulation aids, decubitus ulcers, seizures, hemiplegia, spinal cord injury, cerebral palsy, polio, MS, </a:t>
            </a:r>
            <a:r>
              <a:rPr lang="en-US" dirty="0" err="1"/>
              <a:t>Parkinsons</a:t>
            </a:r>
            <a:r>
              <a:rPr lang="en-US" dirty="0"/>
              <a:t>), respiratory conditions (sinusitis, chronic bronchitis, emphysema, asthma), systemic conditions (fibromyalgia and chronic fatigue syndrome, </a:t>
            </a:r>
            <a:r>
              <a:rPr lang="en-US" dirty="0" err="1"/>
              <a:t>dupuytren’s</a:t>
            </a:r>
            <a:r>
              <a:rPr lang="en-US" dirty="0"/>
              <a:t> contracture, osteoporosis, cancer, diabetes), circulatory dysfunctions (hypertension, heart failure, </a:t>
            </a:r>
            <a:r>
              <a:rPr lang="en-US" dirty="0" err="1"/>
              <a:t>Raynauds</a:t>
            </a:r>
            <a:r>
              <a:rPr lang="en-US" dirty="0"/>
              <a:t>, thrombophlebitis, varicose veins), and compression and peripheral nervous system conditions.</a:t>
            </a:r>
          </a:p>
          <a:p>
            <a:pPr marL="0" indent="0">
              <a:buNone/>
            </a:pPr>
            <a:endParaRPr lang="en-US" dirty="0"/>
          </a:p>
        </p:txBody>
      </p:sp>
    </p:spTree>
    <p:extLst>
      <p:ext uri="{BB962C8B-B14F-4D97-AF65-F5344CB8AC3E}">
        <p14:creationId xmlns:p14="http://schemas.microsoft.com/office/powerpoint/2010/main" val="31078618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8A8B1B-401E-4887-9FBB-D9D08CBDCCE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xmlns="" id="{DC18AAAE-F438-4C83-9507-390DCF5CE907}"/>
              </a:ext>
            </a:extLst>
          </p:cNvPr>
          <p:cNvSpPr>
            <a:spLocks noGrp="1"/>
          </p:cNvSpPr>
          <p:nvPr>
            <p:ph idx="1"/>
          </p:nvPr>
        </p:nvSpPr>
        <p:spPr/>
        <p:txBody>
          <a:bodyPr/>
          <a:lstStyle/>
          <a:p>
            <a:r>
              <a:rPr lang="en-CA" dirty="0"/>
              <a:t>Tests 10% </a:t>
            </a:r>
          </a:p>
          <a:p>
            <a:r>
              <a:rPr lang="en-CA" dirty="0"/>
              <a:t>Oral midterm </a:t>
            </a:r>
            <a:r>
              <a:rPr lang="en-CA" dirty="0" smtClean="0"/>
              <a:t>10</a:t>
            </a:r>
            <a:r>
              <a:rPr lang="en-CA" dirty="0"/>
              <a:t>%</a:t>
            </a:r>
          </a:p>
          <a:p>
            <a:r>
              <a:rPr lang="en-CA" dirty="0"/>
              <a:t>Written Midterm 20%</a:t>
            </a:r>
          </a:p>
          <a:p>
            <a:r>
              <a:rPr lang="en-CA" dirty="0"/>
              <a:t>Oral Final </a:t>
            </a:r>
            <a:r>
              <a:rPr lang="en-CA" dirty="0" smtClean="0"/>
              <a:t>20%</a:t>
            </a:r>
            <a:endParaRPr lang="en-CA" dirty="0"/>
          </a:p>
          <a:p>
            <a:r>
              <a:rPr lang="en-CA" dirty="0"/>
              <a:t>Written </a:t>
            </a:r>
            <a:r>
              <a:rPr lang="en-CA"/>
              <a:t>Final </a:t>
            </a:r>
            <a:r>
              <a:rPr lang="en-CA" smtClean="0"/>
              <a:t>30</a:t>
            </a:r>
            <a:r>
              <a:rPr lang="en-CA" smtClean="0"/>
              <a:t>%</a:t>
            </a:r>
            <a:endParaRPr lang="en-US" dirty="0"/>
          </a:p>
        </p:txBody>
      </p:sp>
    </p:spTree>
    <p:extLst>
      <p:ext uri="{BB962C8B-B14F-4D97-AF65-F5344CB8AC3E}">
        <p14:creationId xmlns:p14="http://schemas.microsoft.com/office/powerpoint/2010/main" val="16804486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346904-15D0-4253-AB53-E2B084B925DB}"/>
              </a:ext>
            </a:extLst>
          </p:cNvPr>
          <p:cNvSpPr>
            <a:spLocks noGrp="1"/>
          </p:cNvSpPr>
          <p:nvPr>
            <p:ph type="title"/>
          </p:nvPr>
        </p:nvSpPr>
        <p:spPr>
          <a:xfrm>
            <a:off x="1714500" y="90710"/>
            <a:ext cx="8911687" cy="1280890"/>
          </a:xfrm>
        </p:spPr>
        <p:txBody>
          <a:bodyPr/>
          <a:lstStyle/>
          <a:p>
            <a:r>
              <a:rPr lang="en-CA" dirty="0"/>
              <a:t>Theory</a:t>
            </a:r>
            <a:endParaRPr lang="en-US" dirty="0"/>
          </a:p>
        </p:txBody>
      </p:sp>
      <p:sp>
        <p:nvSpPr>
          <p:cNvPr id="3" name="Content Placeholder 2">
            <a:extLst>
              <a:ext uri="{FF2B5EF4-FFF2-40B4-BE49-F238E27FC236}">
                <a16:creationId xmlns:a16="http://schemas.microsoft.com/office/drawing/2014/main" xmlns="" id="{014DC1A7-44DB-47EA-8B9C-234F33D83E22}"/>
              </a:ext>
            </a:extLst>
          </p:cNvPr>
          <p:cNvSpPr>
            <a:spLocks noGrp="1"/>
          </p:cNvSpPr>
          <p:nvPr>
            <p:ph idx="1"/>
          </p:nvPr>
        </p:nvSpPr>
        <p:spPr>
          <a:xfrm>
            <a:off x="3219546" y="891540"/>
            <a:ext cx="8972453" cy="5966460"/>
          </a:xfrm>
        </p:spPr>
        <p:txBody>
          <a:bodyPr>
            <a:normAutofit fontScale="77500" lnSpcReduction="20000"/>
          </a:bodyPr>
          <a:lstStyle/>
          <a:p>
            <a:r>
              <a:rPr lang="en-CA" dirty="0"/>
              <a:t>At the end of this course you will understand the indications, contraindications, precautions, risk and benefits to the client for the specific treatments: </a:t>
            </a:r>
          </a:p>
          <a:p>
            <a:pPr lvl="1"/>
            <a:r>
              <a:rPr lang="en-US" dirty="0"/>
              <a:t>Communication aids, ambulation aids</a:t>
            </a:r>
          </a:p>
          <a:p>
            <a:pPr lvl="1"/>
            <a:r>
              <a:rPr lang="en-US" dirty="0"/>
              <a:t>Decubitus ulcers</a:t>
            </a:r>
          </a:p>
          <a:p>
            <a:pPr lvl="1"/>
            <a:r>
              <a:rPr lang="en-US" dirty="0"/>
              <a:t>Seizures</a:t>
            </a:r>
          </a:p>
          <a:p>
            <a:pPr lvl="1"/>
            <a:r>
              <a:rPr lang="en-US" dirty="0"/>
              <a:t>Hemiplegia</a:t>
            </a:r>
          </a:p>
          <a:p>
            <a:pPr lvl="1"/>
            <a:r>
              <a:rPr lang="en-US" dirty="0"/>
              <a:t>Spinal cord injury</a:t>
            </a:r>
          </a:p>
          <a:p>
            <a:pPr lvl="1"/>
            <a:r>
              <a:rPr lang="en-US" dirty="0"/>
              <a:t>Cerebral palsy and Polio </a:t>
            </a:r>
          </a:p>
          <a:p>
            <a:pPr lvl="1"/>
            <a:r>
              <a:rPr lang="en-US" dirty="0"/>
              <a:t>Multiple Sclerosis and </a:t>
            </a:r>
            <a:r>
              <a:rPr lang="en-US" dirty="0" err="1"/>
              <a:t>Parkinsons</a:t>
            </a:r>
            <a:endParaRPr lang="en-US" dirty="0"/>
          </a:p>
          <a:p>
            <a:pPr lvl="1"/>
            <a:r>
              <a:rPr lang="en-US" dirty="0"/>
              <a:t>Sinusitis</a:t>
            </a:r>
          </a:p>
          <a:p>
            <a:pPr lvl="1"/>
            <a:r>
              <a:rPr lang="en-US" dirty="0"/>
              <a:t>Chronic bronchitis, emphysema and asthma</a:t>
            </a:r>
          </a:p>
          <a:p>
            <a:pPr lvl="1"/>
            <a:r>
              <a:rPr lang="en-US" dirty="0"/>
              <a:t>Fibromyalgia and chronic fatigue syndrome</a:t>
            </a:r>
          </a:p>
          <a:p>
            <a:pPr lvl="1"/>
            <a:r>
              <a:rPr lang="en-US" dirty="0" err="1"/>
              <a:t>Dupuytren’s</a:t>
            </a:r>
            <a:r>
              <a:rPr lang="en-US" dirty="0"/>
              <a:t> contracture</a:t>
            </a:r>
          </a:p>
          <a:p>
            <a:pPr lvl="1"/>
            <a:r>
              <a:rPr lang="en-US" dirty="0"/>
              <a:t>Osteoporosis</a:t>
            </a:r>
          </a:p>
          <a:p>
            <a:pPr lvl="1"/>
            <a:r>
              <a:rPr lang="en-US" dirty="0"/>
              <a:t>Diabetes</a:t>
            </a:r>
          </a:p>
          <a:p>
            <a:pPr lvl="1"/>
            <a:r>
              <a:rPr lang="en-US" dirty="0"/>
              <a:t>Cancer</a:t>
            </a:r>
          </a:p>
          <a:p>
            <a:pPr lvl="1"/>
            <a:r>
              <a:rPr lang="en-US" dirty="0"/>
              <a:t>Hypertension and heart failure</a:t>
            </a:r>
          </a:p>
          <a:p>
            <a:pPr lvl="1"/>
            <a:r>
              <a:rPr lang="en-US" dirty="0" err="1"/>
              <a:t>Raynauds</a:t>
            </a:r>
            <a:r>
              <a:rPr lang="en-US" dirty="0"/>
              <a:t> disease/phenomenon</a:t>
            </a:r>
          </a:p>
          <a:p>
            <a:pPr lvl="1"/>
            <a:r>
              <a:rPr lang="en-US" dirty="0"/>
              <a:t>Thrombophlebitis</a:t>
            </a:r>
          </a:p>
          <a:p>
            <a:pPr lvl="1"/>
            <a:r>
              <a:rPr lang="en-US" dirty="0"/>
              <a:t>Varicose veins</a:t>
            </a:r>
          </a:p>
          <a:p>
            <a:pPr lvl="1"/>
            <a:r>
              <a:rPr lang="en-US" dirty="0"/>
              <a:t>Compression and peripheral nervous system conditions</a:t>
            </a:r>
          </a:p>
          <a:p>
            <a:pPr lvl="1"/>
            <a:endParaRPr lang="en-US" dirty="0"/>
          </a:p>
        </p:txBody>
      </p:sp>
    </p:spTree>
    <p:extLst>
      <p:ext uri="{BB962C8B-B14F-4D97-AF65-F5344CB8AC3E}">
        <p14:creationId xmlns:p14="http://schemas.microsoft.com/office/powerpoint/2010/main" val="11006980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6E509C-A010-432E-BA66-B266499F31CC}"/>
              </a:ext>
            </a:extLst>
          </p:cNvPr>
          <p:cNvSpPr>
            <a:spLocks noGrp="1"/>
          </p:cNvSpPr>
          <p:nvPr>
            <p:ph type="title"/>
          </p:nvPr>
        </p:nvSpPr>
        <p:spPr>
          <a:xfrm>
            <a:off x="2148840" y="136430"/>
            <a:ext cx="8911687" cy="1280890"/>
          </a:xfrm>
        </p:spPr>
        <p:txBody>
          <a:bodyPr/>
          <a:lstStyle/>
          <a:p>
            <a:r>
              <a:rPr lang="en-CA" dirty="0"/>
              <a:t>Skill</a:t>
            </a:r>
            <a:endParaRPr lang="en-US" dirty="0"/>
          </a:p>
        </p:txBody>
      </p:sp>
      <p:sp>
        <p:nvSpPr>
          <p:cNvPr id="3" name="Content Placeholder 2">
            <a:extLst>
              <a:ext uri="{FF2B5EF4-FFF2-40B4-BE49-F238E27FC236}">
                <a16:creationId xmlns:a16="http://schemas.microsoft.com/office/drawing/2014/main" xmlns="" id="{E6CEE7C1-2E1E-4081-A051-0F6169855DD6}"/>
              </a:ext>
            </a:extLst>
          </p:cNvPr>
          <p:cNvSpPr>
            <a:spLocks noGrp="1"/>
          </p:cNvSpPr>
          <p:nvPr>
            <p:ph idx="1"/>
          </p:nvPr>
        </p:nvSpPr>
        <p:spPr>
          <a:xfrm>
            <a:off x="2148840" y="960120"/>
            <a:ext cx="9355772" cy="5897880"/>
          </a:xfrm>
        </p:spPr>
        <p:txBody>
          <a:bodyPr>
            <a:normAutofit fontScale="70000" lnSpcReduction="20000"/>
          </a:bodyPr>
          <a:lstStyle/>
          <a:p>
            <a:pPr marL="0" indent="0">
              <a:buNone/>
            </a:pPr>
            <a:r>
              <a:rPr lang="en-CA" dirty="0"/>
              <a:t>Demonstrate appropriate goals and outcomes of treatments and provide home care suggestions</a:t>
            </a:r>
          </a:p>
          <a:p>
            <a:pPr lvl="0"/>
            <a:r>
              <a:rPr lang="en-US" dirty="0"/>
              <a:t>Communication aids, ambulation aids</a:t>
            </a:r>
          </a:p>
          <a:p>
            <a:pPr lvl="0"/>
            <a:r>
              <a:rPr lang="en-US" dirty="0"/>
              <a:t>Decubitus ulcers</a:t>
            </a:r>
          </a:p>
          <a:p>
            <a:pPr lvl="0"/>
            <a:r>
              <a:rPr lang="en-US" dirty="0"/>
              <a:t>Seizures</a:t>
            </a:r>
          </a:p>
          <a:p>
            <a:pPr lvl="0"/>
            <a:r>
              <a:rPr lang="en-US" dirty="0"/>
              <a:t>Hemiplegia</a:t>
            </a:r>
          </a:p>
          <a:p>
            <a:pPr lvl="0"/>
            <a:r>
              <a:rPr lang="en-US" dirty="0"/>
              <a:t>Spinal cord injury</a:t>
            </a:r>
          </a:p>
          <a:p>
            <a:pPr lvl="0"/>
            <a:r>
              <a:rPr lang="en-US" dirty="0"/>
              <a:t>Cerebral palsy and polio </a:t>
            </a:r>
          </a:p>
          <a:p>
            <a:pPr lvl="0"/>
            <a:r>
              <a:rPr lang="en-US" dirty="0"/>
              <a:t>Multiple Sclerosis and </a:t>
            </a:r>
            <a:r>
              <a:rPr lang="en-US" dirty="0" err="1"/>
              <a:t>Parkinsons</a:t>
            </a:r>
            <a:endParaRPr lang="en-US" dirty="0"/>
          </a:p>
          <a:p>
            <a:pPr lvl="0"/>
            <a:r>
              <a:rPr lang="en-US" dirty="0"/>
              <a:t>Sinusitis</a:t>
            </a:r>
          </a:p>
          <a:p>
            <a:pPr lvl="0"/>
            <a:r>
              <a:rPr lang="en-US" dirty="0"/>
              <a:t>Chronic bronchitis, emphysema and asthma</a:t>
            </a:r>
          </a:p>
          <a:p>
            <a:pPr lvl="0"/>
            <a:r>
              <a:rPr lang="en-US" dirty="0"/>
              <a:t>Fibromyalgia and chronic fatigue syndrome</a:t>
            </a:r>
          </a:p>
          <a:p>
            <a:pPr lvl="0"/>
            <a:r>
              <a:rPr lang="en-US" dirty="0" err="1"/>
              <a:t>Dupuytren’s</a:t>
            </a:r>
            <a:r>
              <a:rPr lang="en-US" dirty="0"/>
              <a:t> contracture</a:t>
            </a:r>
          </a:p>
          <a:p>
            <a:pPr lvl="0"/>
            <a:r>
              <a:rPr lang="en-US" dirty="0"/>
              <a:t>Osteoporosis</a:t>
            </a:r>
          </a:p>
          <a:p>
            <a:pPr lvl="0"/>
            <a:r>
              <a:rPr lang="en-US" dirty="0"/>
              <a:t>Diabetes</a:t>
            </a:r>
          </a:p>
          <a:p>
            <a:pPr lvl="0"/>
            <a:r>
              <a:rPr lang="en-US" dirty="0"/>
              <a:t>Cancer</a:t>
            </a:r>
          </a:p>
          <a:p>
            <a:pPr lvl="0"/>
            <a:r>
              <a:rPr lang="en-US" dirty="0"/>
              <a:t>Hypertension and heart failure</a:t>
            </a:r>
          </a:p>
          <a:p>
            <a:pPr lvl="0"/>
            <a:r>
              <a:rPr lang="en-US" dirty="0" err="1"/>
              <a:t>Raynauds</a:t>
            </a:r>
            <a:r>
              <a:rPr lang="en-US" dirty="0"/>
              <a:t> disease/phenomenon</a:t>
            </a:r>
          </a:p>
          <a:p>
            <a:pPr lvl="0"/>
            <a:r>
              <a:rPr lang="en-US" dirty="0"/>
              <a:t>Thrombophlebitis</a:t>
            </a:r>
          </a:p>
          <a:p>
            <a:pPr lvl="0"/>
            <a:r>
              <a:rPr lang="en-US" dirty="0"/>
              <a:t>Varicose veins</a:t>
            </a:r>
          </a:p>
          <a:p>
            <a:pPr lvl="0"/>
            <a:r>
              <a:rPr lang="en-US" dirty="0"/>
              <a:t>Compression and peripheral nervous system conditions</a:t>
            </a:r>
          </a:p>
          <a:p>
            <a:endParaRPr lang="en-US" dirty="0"/>
          </a:p>
        </p:txBody>
      </p:sp>
    </p:spTree>
    <p:extLst>
      <p:ext uri="{BB962C8B-B14F-4D97-AF65-F5344CB8AC3E}">
        <p14:creationId xmlns:p14="http://schemas.microsoft.com/office/powerpoint/2010/main" val="4055632742"/>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3245</TotalTime>
  <Words>272</Words>
  <Application>Microsoft Office PowerPoint</Application>
  <PresentationFormat>Custom</PresentationFormat>
  <Paragraphs>50</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Wisp</vt:lpstr>
      <vt:lpstr>CMT2 Intro </vt:lpstr>
      <vt:lpstr>What to expect</vt:lpstr>
      <vt:lpstr>PowerPoint Presentation</vt:lpstr>
      <vt:lpstr>Theory</vt:lpstr>
      <vt:lpstr>Skill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CMT2 Intro</dc:title>
  <dc:creator>Dallas Rosteski</dc:creator>
  <cp:lastModifiedBy>Student3</cp:lastModifiedBy>
  <cp:revision>4</cp:revision>
  <dcterms:created xsi:type="dcterms:W3CDTF">2017-08-17T15:20:07Z</dcterms:created>
  <dcterms:modified xsi:type="dcterms:W3CDTF">2021-09-22T19:04:24Z</dcterms:modified>
</cp:coreProperties>
</file>