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1" roundtripDataSignature="AMtx7miQGo+0scj/KQb+K6i7EAVVhKlOK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Customer retention is the continuous attempt to satisfy and keep current customers actively involved in conducting business.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Most business know that this is important but still very few have created an active approach at keeping customers. Most businesses are so worried about gaining new ones that they can sometimes forget about the ones they currently have but we want to remember to keep creating and environment that makes our current customers to want to come back.</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As we know it is harder to regain </a:t>
            </a:r>
            <a:r>
              <a:rPr lang="en-CA"/>
              <a:t>customers</a:t>
            </a:r>
            <a:r>
              <a:rPr lang="en-CA"/>
              <a:t> once you lose them as well as it is more expensive to get a new customer than it is to retain an exisiting customer.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 well developed plan for customer retention creates an environment in which customers’ needs are met on an ongoing basis and new needs are explored. Customers should be reminded that </a:t>
            </a:r>
            <a:r>
              <a:rPr lang="en-CA"/>
              <a:t>tier</a:t>
            </a:r>
            <a:r>
              <a:rPr lang="en-CA"/>
              <a:t> are valued and important. The result of customer retention is that customers will be so satisfied by a company that they are not motivated to seek other opportunities. They want to see that their dollar is well spent and that they are receiving a positive return for their investment. Customers will develop a stronger loyalty to companies that show interest in them as customers.</a:t>
            </a:r>
            <a:endParaRPr/>
          </a:p>
        </p:txBody>
      </p:sp>
      <p:sp>
        <p:nvSpPr>
          <p:cNvPr id="106" name="Google Shape;10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Existing customers are very important to a business.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Existing customers now us and our policies, how we do business, they are familiar with our products and services, they will frequently buy without requiring a sales pitch, they will not tolerate a decline in our quality, but they will consider new product or service offerings more easily.</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We must work to maintain our existing customers.These customers can sometimes be taken for granted.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One thing to remember though is to not date your customers but to marry them. What does this mean? By marrying our customers we are making a commitment and show to them that we are in an ongoing relationship with them. We are showing them that we are concerned about their success ad </a:t>
            </a:r>
            <a:r>
              <a:rPr lang="en-CA"/>
              <a:t>happiness</a:t>
            </a:r>
            <a:r>
              <a:rPr lang="en-CA"/>
              <a:t> today and always.</a:t>
            </a:r>
            <a:endParaRPr/>
          </a:p>
        </p:txBody>
      </p:sp>
      <p:sp>
        <p:nvSpPr>
          <p:cNvPr id="113" name="Google Shape;11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All business whether large or small will have a marketing department that is </a:t>
            </a:r>
            <a:r>
              <a:rPr lang="en-CA"/>
              <a:t>concerned</a:t>
            </a:r>
            <a:r>
              <a:rPr lang="en-CA"/>
              <a:t> about attracting new customers. A way to measure the significant value of retaining existing customers is to measure the churn rate, defection rate, and customer lifetime value for a given year.</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Churn rate is the number of customers who leave a business in a one-year period divided by the number of new customers in the same period</a:t>
            </a:r>
            <a:endParaRPr/>
          </a:p>
        </p:txBody>
      </p:sp>
      <p:sp>
        <p:nvSpPr>
          <p:cNvPr id="119" name="Google Shape;11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Defection rate is the percentage of customers who leave a business in a one-year period.</a:t>
            </a:r>
            <a:endParaRPr/>
          </a:p>
        </p:txBody>
      </p:sp>
      <p:sp>
        <p:nvSpPr>
          <p:cNvPr id="125" name="Google Shape;12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Customer Lifetime Value is the net present value of the profits a customer generates over the average customer life.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Once you know how much it costs to lose a customer, you can make a decision regarding investments to retain customers. From this method of determining churn, defection, and customer lifetime value, it is easy to determine that even a small reduction in customer defections can result in a positive profit result.</a:t>
            </a:r>
            <a:endParaRPr/>
          </a:p>
        </p:txBody>
      </p:sp>
      <p:sp>
        <p:nvSpPr>
          <p:cNvPr id="132" name="Google Shape;13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To determine if you need to improve your Customer-retention programs ask yourself the following questions: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Are you measuring customer satisfaction?</a:t>
            </a:r>
            <a:endParaRPr/>
          </a:p>
          <a:p>
            <a:pPr indent="0" lvl="0" marL="0" rtl="0" algn="l">
              <a:spcBef>
                <a:spcPts val="0"/>
              </a:spcBef>
              <a:spcAft>
                <a:spcPts val="0"/>
              </a:spcAft>
              <a:buNone/>
            </a:pPr>
            <a:r>
              <a:rPr lang="en-CA"/>
              <a:t>What level of priority is being placed on customer satisfaction?</a:t>
            </a:r>
            <a:endParaRPr/>
          </a:p>
          <a:p>
            <a:pPr indent="0" lvl="0" marL="0" rtl="0" algn="l">
              <a:spcBef>
                <a:spcPts val="0"/>
              </a:spcBef>
              <a:spcAft>
                <a:spcPts val="0"/>
              </a:spcAft>
              <a:buNone/>
            </a:pPr>
            <a:r>
              <a:rPr lang="en-CA"/>
              <a:t>Do you measure quality standards and communication results with management and staff?</a:t>
            </a:r>
            <a:endParaRPr/>
          </a:p>
          <a:p>
            <a:pPr indent="0" lvl="0" marL="0" rtl="0" algn="l">
              <a:spcBef>
                <a:spcPts val="0"/>
              </a:spcBef>
              <a:spcAft>
                <a:spcPts val="0"/>
              </a:spcAft>
              <a:buNone/>
            </a:pPr>
            <a:r>
              <a:rPr lang="en-CA"/>
              <a:t>Do you train and retrain customer service providers?</a:t>
            </a:r>
            <a:endParaRPr/>
          </a:p>
          <a:p>
            <a:pPr indent="0" lvl="0" marL="0" rtl="0" algn="l">
              <a:spcBef>
                <a:spcPts val="0"/>
              </a:spcBef>
              <a:spcAft>
                <a:spcPts val="0"/>
              </a:spcAft>
              <a:buNone/>
            </a:pPr>
            <a:r>
              <a:rPr lang="en-CA"/>
              <a:t>What is your level of employee turnover?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39" name="Google Shape;13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1e01b6f76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How much do you spend to keep current customers?</a:t>
            </a:r>
            <a:endParaRPr/>
          </a:p>
          <a:p>
            <a:pPr indent="0" lvl="0" marL="0" rtl="0" algn="l">
              <a:spcBef>
                <a:spcPts val="0"/>
              </a:spcBef>
              <a:spcAft>
                <a:spcPts val="0"/>
              </a:spcAft>
              <a:buNone/>
            </a:pPr>
            <a:r>
              <a:rPr lang="en-CA"/>
              <a:t>What is your cost for acquiring customers?</a:t>
            </a:r>
            <a:endParaRPr/>
          </a:p>
          <a:p>
            <a:pPr indent="0" lvl="0" marL="0" rtl="0" algn="l">
              <a:spcBef>
                <a:spcPts val="0"/>
              </a:spcBef>
              <a:spcAft>
                <a:spcPts val="0"/>
              </a:spcAft>
              <a:buNone/>
            </a:pPr>
            <a:r>
              <a:rPr lang="en-CA"/>
              <a:t>What is your customer-defection rate?</a:t>
            </a:r>
            <a:endParaRPr/>
          </a:p>
          <a:p>
            <a:pPr indent="0" lvl="0" marL="0" rtl="0" algn="l">
              <a:spcBef>
                <a:spcPts val="0"/>
              </a:spcBef>
              <a:spcAft>
                <a:spcPts val="0"/>
              </a:spcAft>
              <a:buNone/>
            </a:pPr>
            <a:r>
              <a:rPr lang="en-CA"/>
              <a:t>What do you do to get customers back?</a:t>
            </a:r>
            <a:endParaRPr/>
          </a:p>
          <a:p>
            <a:pPr indent="0" lvl="0" marL="0" rtl="0" algn="l">
              <a:spcBef>
                <a:spcPts val="0"/>
              </a:spcBef>
              <a:spcAft>
                <a:spcPts val="0"/>
              </a:spcAft>
              <a:buNone/>
            </a:pPr>
            <a:r>
              <a:rPr lang="en-CA"/>
              <a:t>Do you deliver on what you promised to your customers?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If you do not have an answer for any of the questions it is time to develop a customer retention program within your company.</a:t>
            </a:r>
            <a:endParaRPr/>
          </a:p>
        </p:txBody>
      </p:sp>
      <p:sp>
        <p:nvSpPr>
          <p:cNvPr id="145" name="Google Shape;145;g11e01b6f760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1e01b6f76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When</a:t>
            </a:r>
            <a:r>
              <a:rPr lang="en-CA"/>
              <a:t> creating a customer retention program you want to make sure it is manageable and that it supports the goals of the organization.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Some basic approaches to customer retention is follow-up phone calls, face-to-face visits, special events, name recognition, reminder faxes, coupons, newsletters, and the willingness to do something extra.</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Customer</a:t>
            </a:r>
            <a:r>
              <a:rPr lang="en-CA"/>
              <a:t> retention requires initiative. It means as a customer service provider you need to know and understand what the customer needs and be ready to suggest opportunities. You also must create relationship with your customers to convey to them that they are more than just a contract.</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When establishing a customer retention program, remember the following: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Examine who your customers are and what specific needs they have: If you understand who they are you can create your retention program to cater to your customers </a:t>
            </a:r>
            <a:r>
              <a:rPr lang="en-CA"/>
              <a:t>and</a:t>
            </a:r>
            <a:r>
              <a:rPr lang="en-CA"/>
              <a:t> your business.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Identify specific objectives to be realized by the program: Determine what you want to be accomplished. Objectives should be specific: to increase sales, tom improve communication, or to enhance customer loyalty.</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Create a manageable program of customer retention: May need to start small and grow larger as you become more successful.</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Create a culture that stimulates customer interest: Management should create and environment where employees encourage customers to keep doing business with us. Management should provide examples of the company’s philosophy of customer service. The company’s philosophy is the </a:t>
            </a:r>
            <a:r>
              <a:rPr lang="en-CA"/>
              <a:t>company</a:t>
            </a:r>
            <a:r>
              <a:rPr lang="en-CA"/>
              <a:t>’s ideas and beliefs as to what is important.</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Set a timetable for evaluation: This will be when you look at the program and see if it needs any improvements.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1" name="Google Shape;151;g11e01b6f76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Remember as we are trying to provide satisfaction to our customers we need to also measure that satisfaction. TO measure satisfaction we must ask questions that are relevant. Questions we should ask 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Who are they?  (demographics)</a:t>
            </a:r>
            <a:endParaRPr/>
          </a:p>
          <a:p>
            <a:pPr indent="0" lvl="0" marL="0" rtl="0" algn="l">
              <a:spcBef>
                <a:spcPts val="0"/>
              </a:spcBef>
              <a:spcAft>
                <a:spcPts val="0"/>
              </a:spcAft>
              <a:buNone/>
            </a:pPr>
            <a:r>
              <a:rPr lang="en-CA"/>
              <a:t>How did they begin doing business with us?</a:t>
            </a:r>
            <a:endParaRPr/>
          </a:p>
          <a:p>
            <a:pPr indent="0" lvl="0" marL="0" rtl="0" algn="l">
              <a:spcBef>
                <a:spcPts val="0"/>
              </a:spcBef>
              <a:spcAft>
                <a:spcPts val="0"/>
              </a:spcAft>
              <a:buNone/>
            </a:pPr>
            <a:r>
              <a:rPr lang="en-CA"/>
              <a:t>Where are they located?</a:t>
            </a:r>
            <a:endParaRPr/>
          </a:p>
          <a:p>
            <a:pPr indent="0" lvl="0" marL="0" rtl="0" algn="l">
              <a:spcBef>
                <a:spcPts val="0"/>
              </a:spcBef>
              <a:spcAft>
                <a:spcPts val="0"/>
              </a:spcAft>
              <a:buNone/>
            </a:pPr>
            <a:r>
              <a:rPr lang="en-CA"/>
              <a:t>Where do they conduct business with us? (if multiple locations)</a:t>
            </a:r>
            <a:endParaRPr/>
          </a:p>
          <a:p>
            <a:pPr indent="0" lvl="0" marL="0" rtl="0" algn="l">
              <a:spcBef>
                <a:spcPts val="0"/>
              </a:spcBef>
              <a:spcAft>
                <a:spcPts val="0"/>
              </a:spcAft>
              <a:buNone/>
            </a:pPr>
            <a:r>
              <a:rPr lang="en-CA"/>
              <a:t>When do they do business with us?</a:t>
            </a:r>
            <a:endParaRPr/>
          </a:p>
          <a:p>
            <a:pPr indent="0" lvl="0" marL="0" rtl="0" algn="l">
              <a:spcBef>
                <a:spcPts val="0"/>
              </a:spcBef>
              <a:spcAft>
                <a:spcPts val="0"/>
              </a:spcAft>
              <a:buNone/>
            </a:pPr>
            <a:r>
              <a:rPr lang="en-CA"/>
              <a:t>What do they like about their experience?</a:t>
            </a:r>
            <a:endParaRPr/>
          </a:p>
          <a:p>
            <a:pPr indent="0" lvl="0" marL="0" rtl="0" algn="l">
              <a:spcBef>
                <a:spcPts val="0"/>
              </a:spcBef>
              <a:spcAft>
                <a:spcPts val="0"/>
              </a:spcAft>
              <a:buNone/>
            </a:pPr>
            <a:r>
              <a:rPr lang="en-CA"/>
              <a:t>How can we do a better job?</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To </a:t>
            </a:r>
            <a:r>
              <a:rPr lang="en-CA"/>
              <a:t>measure</a:t>
            </a:r>
            <a:r>
              <a:rPr lang="en-CA"/>
              <a:t> customer satisfaction effectively we have to look at the customers situation from their perspectives. A measurement format should be to the point and shouldn’t take long to complete. If sending by mail as well we should send it with paid postage for them to send back or else they won’t complete it.</a:t>
            </a:r>
            <a:endParaRPr/>
          </a:p>
        </p:txBody>
      </p:sp>
      <p:sp>
        <p:nvSpPr>
          <p:cNvPr id="157" name="Google Shape;15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There are several sources for obtaining information about our customers’ satisfaction. Here are some possible ones: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Informal surveys:  cashier asks questions. THis can provide insights of likes and dislikes.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Comment cards: Most popular, do not provide to much detail but can provide immediate feedback.</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Verbal comments:  noting unsolicited comments by customers.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Historical data (point-of-sale): This will allow you to find out how much a customer has purchased, how often, etc. Doesn’t give current data but allows you to see what is happening.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Monitoring dollar sales: are sales increasing or decreasing?</a:t>
            </a:r>
            <a:endParaRPr/>
          </a:p>
        </p:txBody>
      </p:sp>
      <p:sp>
        <p:nvSpPr>
          <p:cNvPr id="163" name="Google Shape;16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Corporate-generated surveys: Surveys sent to customers. Usually have more detail and are usually statistical. May have a lower response rate though.</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Discussions with internal customers: Tend to know who customers like or dislike, they usually know what is not working well.</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Focus groups: Random groups of customers or prospective customers brought together to discuss current or future offerings of a business. Can sometimes be </a:t>
            </a:r>
            <a:r>
              <a:rPr lang="en-CA"/>
              <a:t>challenging</a:t>
            </a:r>
            <a:r>
              <a:rPr lang="en-CA"/>
              <a:t> to organize.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Toll-free phone numbers: This </a:t>
            </a:r>
            <a:r>
              <a:rPr lang="en-CA"/>
              <a:t>encourages</a:t>
            </a:r>
            <a:r>
              <a:rPr lang="en-CA"/>
              <a:t> customers to contact us when problems or questions arise.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Customer intelligence information: the process of gathering information; building a historical database; and developing an understanding of current, potential and lapsed customers. It will allow business to build on information already gathered.</a:t>
            </a:r>
            <a:endParaRPr/>
          </a:p>
          <a:p>
            <a:pPr indent="0" lvl="0" marL="0" rtl="0" algn="l">
              <a:spcBef>
                <a:spcPts val="0"/>
              </a:spcBef>
              <a:spcAft>
                <a:spcPts val="0"/>
              </a:spcAft>
              <a:buNone/>
            </a:pPr>
            <a:r>
              <a:t/>
            </a:r>
            <a:endParaRPr/>
          </a:p>
        </p:txBody>
      </p:sp>
      <p:sp>
        <p:nvSpPr>
          <p:cNvPr id="170" name="Google Shape;17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1e01b6f76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By measuring customer satisfaction we deepen our relationship with our customers. We consider their level of satisfaction, their expectations, and their perceptions. We ask questions and create an </a:t>
            </a:r>
            <a:r>
              <a:rPr lang="en-CA"/>
              <a:t>environment</a:t>
            </a:r>
            <a:r>
              <a:rPr lang="en-CA"/>
              <a:t> that encourages sharing of ideas and concerns. By doing that you convey to your customers that we are interested in knowing what they think and are willing to strive to satisfy them. By seeking feedback </a:t>
            </a:r>
            <a:r>
              <a:rPr lang="en-CA"/>
              <a:t>from</a:t>
            </a:r>
            <a:r>
              <a:rPr lang="en-CA"/>
              <a:t> our customers it can result in positive customer retention.</a:t>
            </a:r>
            <a:endParaRPr/>
          </a:p>
          <a:p>
            <a:pPr indent="0" lvl="0" marL="0" rtl="0" algn="l">
              <a:spcBef>
                <a:spcPts val="0"/>
              </a:spcBef>
              <a:spcAft>
                <a:spcPts val="0"/>
              </a:spcAft>
              <a:buNone/>
            </a:pPr>
            <a:r>
              <a:t/>
            </a:r>
            <a:endParaRPr/>
          </a:p>
        </p:txBody>
      </p:sp>
      <p:sp>
        <p:nvSpPr>
          <p:cNvPr id="177" name="Google Shape;177;g11e01b6f760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5" name="Shape 15"/>
        <p:cNvGrpSpPr/>
        <p:nvPr/>
      </p:nvGrpSpPr>
      <p:grpSpPr>
        <a:xfrm>
          <a:off x="0" y="0"/>
          <a:ext cx="0" cy="0"/>
          <a:chOff x="0" y="0"/>
          <a:chExt cx="0" cy="0"/>
        </a:xfrm>
      </p:grpSpPr>
      <p:sp>
        <p:nvSpPr>
          <p:cNvPr id="16" name="Google Shape;16;p14"/>
          <p:cNvSpPr/>
          <p:nvPr/>
        </p:nvSpPr>
        <p:spPr>
          <a:xfrm>
            <a:off x="-2" y="4664147"/>
            <a:ext cx="9151089" cy="0"/>
          </a:xfrm>
          <a:prstGeom prst="rtTriangle">
            <a:avLst/>
          </a:prstGeom>
          <a:gradFill>
            <a:gsLst>
              <a:gs pos="0">
                <a:srgbClr val="007795"/>
              </a:gs>
              <a:gs pos="55000">
                <a:srgbClr val="47BBE0"/>
              </a:gs>
              <a:gs pos="100000">
                <a:srgbClr val="007795"/>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17" name="Google Shape;17;p14"/>
          <p:cNvSpPr txBox="1"/>
          <p:nvPr>
            <p:ph type="ctrTitle"/>
          </p:nvPr>
        </p:nvSpPr>
        <p:spPr>
          <a:xfrm>
            <a:off x="685800" y="1752601"/>
            <a:ext cx="7772400" cy="1829761"/>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chemeClr val="dk2"/>
              </a:buClr>
              <a:buSzPts val="4800"/>
              <a:buFont typeface="Lucida Sans"/>
              <a:buNone/>
              <a:defRPr b="1" sz="4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14"/>
          <p:cNvSpPr txBox="1"/>
          <p:nvPr>
            <p:ph idx="1" type="subTitle"/>
          </p:nvPr>
        </p:nvSpPr>
        <p:spPr>
          <a:xfrm>
            <a:off x="685800" y="3611607"/>
            <a:ext cx="7772400" cy="1199704"/>
          </a:xfrm>
          <a:prstGeom prst="rect">
            <a:avLst/>
          </a:prstGeom>
          <a:noFill/>
          <a:ln>
            <a:noFill/>
          </a:ln>
        </p:spPr>
        <p:txBody>
          <a:bodyPr anchorCtr="0" anchor="t" bIns="45700" lIns="45700" spcFirstLastPara="1" rIns="45700" wrap="square" tIns="45700">
            <a:normAutofit/>
          </a:bodyPr>
          <a:lstStyle>
            <a:lvl1pPr lvl="0" marR="64008" algn="r">
              <a:spcBef>
                <a:spcPts val="400"/>
              </a:spcBef>
              <a:spcAft>
                <a:spcPts val="0"/>
              </a:spcAft>
              <a:buSzPts val="1836"/>
              <a:buNone/>
              <a:defRPr>
                <a:solidFill>
                  <a:schemeClr val="dk2"/>
                </a:solidFill>
              </a:defRPr>
            </a:lvl1pPr>
            <a:lvl2pPr lvl="1" algn="ctr">
              <a:spcBef>
                <a:spcPts val="324"/>
              </a:spcBef>
              <a:spcAft>
                <a:spcPts val="0"/>
              </a:spcAft>
              <a:buSzPts val="1800"/>
              <a:buNone/>
              <a:defRPr/>
            </a:lvl2pPr>
            <a:lvl3pPr lvl="2" algn="ctr">
              <a:spcBef>
                <a:spcPts val="350"/>
              </a:spcBef>
              <a:spcAft>
                <a:spcPts val="0"/>
              </a:spcAft>
              <a:buSzPts val="1800"/>
              <a:buNone/>
              <a:defRPr/>
            </a:lvl3pPr>
            <a:lvl4pPr lvl="3" algn="ctr">
              <a:spcBef>
                <a:spcPts val="350"/>
              </a:spcBef>
              <a:spcAft>
                <a:spcPts val="0"/>
              </a:spcAft>
              <a:buSzPts val="1800"/>
              <a:buNone/>
              <a:defRPr/>
            </a:lvl4pPr>
            <a:lvl5pPr lvl="4" algn="ctr">
              <a:spcBef>
                <a:spcPts val="350"/>
              </a:spcBef>
              <a:spcAft>
                <a:spcPts val="0"/>
              </a:spcAft>
              <a:buSzPts val="1800"/>
              <a:buNone/>
              <a:defRPr/>
            </a:lvl5pPr>
            <a:lvl6pPr lvl="5" algn="ctr">
              <a:spcBef>
                <a:spcPts val="350"/>
              </a:spcBef>
              <a:spcAft>
                <a:spcPts val="0"/>
              </a:spcAft>
              <a:buSzPts val="1800"/>
              <a:buNone/>
              <a:defRPr/>
            </a:lvl6pPr>
            <a:lvl7pPr lvl="6" algn="ctr">
              <a:spcBef>
                <a:spcPts val="350"/>
              </a:spcBef>
              <a:spcAft>
                <a:spcPts val="0"/>
              </a:spcAft>
              <a:buSzPts val="1800"/>
              <a:buNone/>
              <a:defRPr/>
            </a:lvl7pPr>
            <a:lvl8pPr lvl="7" algn="ctr">
              <a:spcBef>
                <a:spcPts val="350"/>
              </a:spcBef>
              <a:spcAft>
                <a:spcPts val="0"/>
              </a:spcAft>
              <a:buSzPts val="1800"/>
              <a:buNone/>
              <a:defRPr/>
            </a:lvl8pPr>
            <a:lvl9pPr lvl="8" algn="ctr">
              <a:spcBef>
                <a:spcPts val="350"/>
              </a:spcBef>
              <a:spcAft>
                <a:spcPts val="0"/>
              </a:spcAft>
              <a:buSzPts val="1800"/>
              <a:buNone/>
              <a:defRPr/>
            </a:lvl9pPr>
          </a:lstStyle>
          <a:p/>
        </p:txBody>
      </p:sp>
      <p:grpSp>
        <p:nvGrpSpPr>
          <p:cNvPr id="19" name="Google Shape;19;p14"/>
          <p:cNvGrpSpPr/>
          <p:nvPr/>
        </p:nvGrpSpPr>
        <p:grpSpPr>
          <a:xfrm>
            <a:off x="-3765" y="4953000"/>
            <a:ext cx="9147765" cy="1912088"/>
            <a:chOff x="-3765" y="4832896"/>
            <a:chExt cx="9147765" cy="2032192"/>
          </a:xfrm>
        </p:grpSpPr>
        <p:sp>
          <p:nvSpPr>
            <p:cNvPr id="20" name="Google Shape;20;p14"/>
            <p:cNvSpPr/>
            <p:nvPr/>
          </p:nvSpPr>
          <p:spPr>
            <a:xfrm>
              <a:off x="1687513" y="4832896"/>
              <a:ext cx="7456487" cy="518816"/>
            </a:xfrm>
            <a:custGeom>
              <a:rect b="b" l="l" r="r" t="t"/>
              <a:pathLst>
                <a:path extrusionOk="0" h="367" w="4697">
                  <a:moveTo>
                    <a:pt x="4697" y="0"/>
                  </a:moveTo>
                  <a:lnTo>
                    <a:pt x="4697" y="367"/>
                  </a:lnTo>
                  <a:lnTo>
                    <a:pt x="0" y="218"/>
                  </a:lnTo>
                  <a:lnTo>
                    <a:pt x="4697" y="0"/>
                  </a:lnTo>
                  <a:close/>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1" name="Google Shape;21;p14"/>
            <p:cNvSpPr/>
            <p:nvPr/>
          </p:nvSpPr>
          <p:spPr>
            <a:xfrm>
              <a:off x="35443" y="5135526"/>
              <a:ext cx="9108557" cy="838200"/>
            </a:xfrm>
            <a:custGeom>
              <a:rect b="b" l="l" r="r" t="t"/>
              <a:pathLst>
                <a:path extrusionOk="0" h="528" w="5760">
                  <a:moveTo>
                    <a:pt x="0" y="0"/>
                  </a:moveTo>
                  <a:lnTo>
                    <a:pt x="5760" y="0"/>
                  </a:lnTo>
                  <a:lnTo>
                    <a:pt x="5760" y="528"/>
                  </a:lnTo>
                  <a:lnTo>
                    <a:pt x="48" y="0"/>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2" name="Google Shape;22;p14"/>
            <p:cNvSpPr/>
            <p:nvPr/>
          </p:nvSpPr>
          <p:spPr>
            <a:xfrm>
              <a:off x="0" y="4883888"/>
              <a:ext cx="9144000" cy="1981200"/>
            </a:xfrm>
            <a:custGeom>
              <a:rect b="b" l="l" r="r" t="t"/>
              <a:pathLst>
                <a:path extrusionOk="0" h="1248" w="5760">
                  <a:moveTo>
                    <a:pt x="0" y="0"/>
                  </a:moveTo>
                  <a:lnTo>
                    <a:pt x="0" y="1248"/>
                  </a:lnTo>
                  <a:lnTo>
                    <a:pt x="5760" y="1248"/>
                  </a:lnTo>
                  <a:lnTo>
                    <a:pt x="5760" y="528"/>
                  </a:lnTo>
                  <a:lnTo>
                    <a:pt x="0" y="0"/>
                  </a:lnTo>
                  <a:close/>
                </a:path>
              </a:pathLst>
            </a:custGeom>
            <a:blipFill rotWithShape="1">
              <a:blip r:embed="rId2">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cxnSp>
          <p:nvCxnSpPr>
            <p:cNvPr id="23" name="Google Shape;23;p14"/>
            <p:cNvCxnSpPr/>
            <p:nvPr/>
          </p:nvCxnSpPr>
          <p:spPr>
            <a:xfrm>
              <a:off x="-3765" y="4880373"/>
              <a:ext cx="9147765" cy="839943"/>
            </a:xfrm>
            <a:prstGeom prst="straightConnector1">
              <a:avLst/>
            </a:prstGeom>
            <a:noFill/>
            <a:ln cap="flat" cmpd="sng" w="12050">
              <a:solidFill>
                <a:srgbClr val="93C5D8"/>
              </a:solidFill>
              <a:prstDash val="solid"/>
              <a:miter lim="800000"/>
              <a:headEnd len="sm" w="sm" type="none"/>
              <a:tailEnd len="sm" w="sm" type="none"/>
            </a:ln>
          </p:spPr>
        </p:cxnSp>
      </p:grpSp>
      <p:sp>
        <p:nvSpPr>
          <p:cNvPr id="24" name="Google Shape;24;p14"/>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4"/>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solidFill>
                  <a:srgbClr val="E7F0F4"/>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4"/>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sz="1000">
                <a:solidFill>
                  <a:srgbClr val="FFFFFF"/>
                </a:solidFill>
                <a:latin typeface="Lucida Sans"/>
                <a:ea typeface="Lucida Sans"/>
                <a:cs typeface="Lucida Sans"/>
                <a:sym typeface="Lucida Sans"/>
              </a:defRPr>
            </a:lvl1pPr>
            <a:lvl2pPr indent="0" lvl="1" marL="0" algn="r">
              <a:spcBef>
                <a:spcPts val="0"/>
              </a:spcBef>
              <a:buNone/>
              <a:defRPr b="0" sz="1000">
                <a:solidFill>
                  <a:srgbClr val="FFFFFF"/>
                </a:solidFill>
                <a:latin typeface="Lucida Sans"/>
                <a:ea typeface="Lucida Sans"/>
                <a:cs typeface="Lucida Sans"/>
                <a:sym typeface="Lucida Sans"/>
              </a:defRPr>
            </a:lvl2pPr>
            <a:lvl3pPr indent="0" lvl="2" marL="0" algn="r">
              <a:spcBef>
                <a:spcPts val="0"/>
              </a:spcBef>
              <a:buNone/>
              <a:defRPr b="0" sz="1000">
                <a:solidFill>
                  <a:srgbClr val="FFFFFF"/>
                </a:solidFill>
                <a:latin typeface="Lucida Sans"/>
                <a:ea typeface="Lucida Sans"/>
                <a:cs typeface="Lucida Sans"/>
                <a:sym typeface="Lucida Sans"/>
              </a:defRPr>
            </a:lvl3pPr>
            <a:lvl4pPr indent="0" lvl="3" marL="0" algn="r">
              <a:spcBef>
                <a:spcPts val="0"/>
              </a:spcBef>
              <a:buNone/>
              <a:defRPr b="0" sz="1000">
                <a:solidFill>
                  <a:srgbClr val="FFFFFF"/>
                </a:solidFill>
                <a:latin typeface="Lucida Sans"/>
                <a:ea typeface="Lucida Sans"/>
                <a:cs typeface="Lucida Sans"/>
                <a:sym typeface="Lucida Sans"/>
              </a:defRPr>
            </a:lvl4pPr>
            <a:lvl5pPr indent="0" lvl="4" marL="0" algn="r">
              <a:spcBef>
                <a:spcPts val="0"/>
              </a:spcBef>
              <a:buNone/>
              <a:defRPr b="0" sz="1000">
                <a:solidFill>
                  <a:srgbClr val="FFFFFF"/>
                </a:solidFill>
                <a:latin typeface="Lucida Sans"/>
                <a:ea typeface="Lucida Sans"/>
                <a:cs typeface="Lucida Sans"/>
                <a:sym typeface="Lucida Sans"/>
              </a:defRPr>
            </a:lvl5pPr>
            <a:lvl6pPr indent="0" lvl="5" marL="0" algn="r">
              <a:spcBef>
                <a:spcPts val="0"/>
              </a:spcBef>
              <a:buNone/>
              <a:defRPr b="0" sz="1000">
                <a:solidFill>
                  <a:srgbClr val="FFFFFF"/>
                </a:solidFill>
                <a:latin typeface="Lucida Sans"/>
                <a:ea typeface="Lucida Sans"/>
                <a:cs typeface="Lucida Sans"/>
                <a:sym typeface="Lucida Sans"/>
              </a:defRPr>
            </a:lvl6pPr>
            <a:lvl7pPr indent="0" lvl="6" marL="0" algn="r">
              <a:spcBef>
                <a:spcPts val="0"/>
              </a:spcBef>
              <a:buNone/>
              <a:defRPr b="0" sz="1000">
                <a:solidFill>
                  <a:srgbClr val="FFFFFF"/>
                </a:solidFill>
                <a:latin typeface="Lucida Sans"/>
                <a:ea typeface="Lucida Sans"/>
                <a:cs typeface="Lucida Sans"/>
                <a:sym typeface="Lucida Sans"/>
              </a:defRPr>
            </a:lvl7pPr>
            <a:lvl8pPr indent="0" lvl="7" marL="0" algn="r">
              <a:spcBef>
                <a:spcPts val="0"/>
              </a:spcBef>
              <a:buNone/>
              <a:defRPr b="0" sz="1000">
                <a:solidFill>
                  <a:srgbClr val="FFFFFF"/>
                </a:solidFill>
                <a:latin typeface="Lucida Sans"/>
                <a:ea typeface="Lucida Sans"/>
                <a:cs typeface="Lucida Sans"/>
                <a:sym typeface="Lucida Sans"/>
              </a:defRPr>
            </a:lvl8pPr>
            <a:lvl9pPr indent="0" lvl="8" marL="0" algn="r">
              <a:spcBef>
                <a:spcPts val="0"/>
              </a:spcBef>
              <a:buNone/>
              <a:defRPr b="0" sz="1000">
                <a:solidFill>
                  <a:srgbClr val="FFFFFF"/>
                </a:solidFill>
                <a:latin typeface="Lucida Sans"/>
                <a:ea typeface="Lucida Sans"/>
                <a:cs typeface="Lucida Sans"/>
                <a:sym typeface="Lucida Sans"/>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15"/>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29" name="Google Shape;29;p15"/>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5"/>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5"/>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32" name="Google Shape;32;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rgbClr val="B1B1B1"/>
            </a:gs>
            <a:gs pos="40000">
              <a:srgbClr val="9E9E9E"/>
            </a:gs>
            <a:gs pos="100000">
              <a:schemeClr val="dk1"/>
            </a:gs>
          </a:gsLst>
          <a:path path="circle">
            <a:fillToRect b="100%" l="100%"/>
          </a:path>
          <a:tileRect r="-100%" t="-100%"/>
        </a:gradFill>
      </p:bgPr>
    </p:bg>
    <p:spTree>
      <p:nvGrpSpPr>
        <p:cNvPr id="33" name="Shape 33"/>
        <p:cNvGrpSpPr/>
        <p:nvPr/>
      </p:nvGrpSpPr>
      <p:grpSpPr>
        <a:xfrm>
          <a:off x="0" y="0"/>
          <a:ext cx="0" cy="0"/>
          <a:chOff x="0" y="0"/>
          <a:chExt cx="0" cy="0"/>
        </a:xfrm>
      </p:grpSpPr>
      <p:sp>
        <p:nvSpPr>
          <p:cNvPr id="34" name="Google Shape;34;p16"/>
          <p:cNvSpPr txBox="1"/>
          <p:nvPr>
            <p:ph type="title"/>
          </p:nvPr>
        </p:nvSpPr>
        <p:spPr>
          <a:xfrm>
            <a:off x="722376" y="1059712"/>
            <a:ext cx="7772400" cy="18288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chemeClr val="lt2"/>
              </a:buClr>
              <a:buSzPts val="4800"/>
              <a:buFont typeface="Lucida Sans"/>
              <a:buNone/>
              <a:defRPr b="1" sz="48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6"/>
          <p:cNvSpPr txBox="1"/>
          <p:nvPr>
            <p:ph idx="1" type="body"/>
          </p:nvPr>
        </p:nvSpPr>
        <p:spPr>
          <a:xfrm>
            <a:off x="3922713" y="2931712"/>
            <a:ext cx="4572000" cy="1454888"/>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SzPts val="1564"/>
              <a:buNone/>
              <a:defRPr sz="2300">
                <a:solidFill>
                  <a:schemeClr val="lt1"/>
                </a:solidFill>
              </a:defRPr>
            </a:lvl1pPr>
            <a:lvl2pPr indent="-228600" lvl="1" marL="914400" algn="l">
              <a:spcBef>
                <a:spcPts val="324"/>
              </a:spcBef>
              <a:spcAft>
                <a:spcPts val="0"/>
              </a:spcAft>
              <a:buSzPts val="1800"/>
              <a:buNone/>
              <a:defRPr sz="1800">
                <a:solidFill>
                  <a:schemeClr val="lt1"/>
                </a:solidFill>
              </a:defRPr>
            </a:lvl2pPr>
            <a:lvl3pPr indent="-228600" lvl="2" marL="1371600" algn="l">
              <a:spcBef>
                <a:spcPts val="350"/>
              </a:spcBef>
              <a:spcAft>
                <a:spcPts val="0"/>
              </a:spcAft>
              <a:buSzPts val="1600"/>
              <a:buNone/>
              <a:defRPr sz="1600">
                <a:solidFill>
                  <a:schemeClr val="lt1"/>
                </a:solidFill>
              </a:defRPr>
            </a:lvl3pPr>
            <a:lvl4pPr indent="-228600" lvl="3" marL="1828800" algn="l">
              <a:spcBef>
                <a:spcPts val="350"/>
              </a:spcBef>
              <a:spcAft>
                <a:spcPts val="0"/>
              </a:spcAft>
              <a:buSzPts val="1400"/>
              <a:buNone/>
              <a:defRPr sz="1400">
                <a:solidFill>
                  <a:schemeClr val="lt1"/>
                </a:solidFill>
              </a:defRPr>
            </a:lvl4pPr>
            <a:lvl5pPr indent="-228600" lvl="4" marL="2286000" algn="l">
              <a:spcBef>
                <a:spcPts val="350"/>
              </a:spcBef>
              <a:spcAft>
                <a:spcPts val="0"/>
              </a:spcAft>
              <a:buSzPts val="1400"/>
              <a:buNone/>
              <a:defRPr sz="1400">
                <a:solidFill>
                  <a:schemeClr val="lt1"/>
                </a:solidFill>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36" name="Google Shape;36;p16"/>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6"/>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6"/>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39" name="Google Shape;39;p16"/>
          <p:cNvSpPr/>
          <p:nvPr/>
        </p:nvSpPr>
        <p:spPr>
          <a:xfrm>
            <a:off x="3636680" y="3005472"/>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40" name="Google Shape;40;p16"/>
          <p:cNvSpPr/>
          <p:nvPr/>
        </p:nvSpPr>
        <p:spPr>
          <a:xfrm>
            <a:off x="3450264" y="3005472"/>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bg>
      <p:bgPr>
        <a:gradFill>
          <a:gsLst>
            <a:gs pos="0">
              <a:srgbClr val="B1B1B1"/>
            </a:gs>
            <a:gs pos="40000">
              <a:srgbClr val="9E9E9E"/>
            </a:gs>
            <a:gs pos="100000">
              <a:schemeClr val="dk1"/>
            </a:gs>
          </a:gsLst>
          <a:path path="circle">
            <a:fillToRect b="100%" l="100%"/>
          </a:path>
          <a:tileRect r="-100%" t="-100%"/>
        </a:gradFill>
      </p:bgPr>
    </p:bg>
    <p:spTree>
      <p:nvGrpSpPr>
        <p:cNvPr id="41" name="Shape 41"/>
        <p:cNvGrpSpPr/>
        <p:nvPr/>
      </p:nvGrpSpPr>
      <p:grpSpPr>
        <a:xfrm>
          <a:off x="0" y="0"/>
          <a:ext cx="0" cy="0"/>
          <a:chOff x="0" y="0"/>
          <a:chExt cx="0" cy="0"/>
        </a:xfrm>
      </p:grpSpPr>
      <p:sp>
        <p:nvSpPr>
          <p:cNvPr id="42" name="Google Shape;42;p17"/>
          <p:cNvSpPr txBox="1"/>
          <p:nvPr>
            <p:ph idx="1" type="body"/>
          </p:nvPr>
        </p:nvSpPr>
        <p:spPr>
          <a:xfrm>
            <a:off x="457200" y="1481328"/>
            <a:ext cx="4038600" cy="4525963"/>
          </a:xfrm>
          <a:prstGeom prst="rect">
            <a:avLst/>
          </a:prstGeom>
          <a:noFill/>
          <a:ln>
            <a:noFill/>
          </a:ln>
        </p:spPr>
        <p:txBody>
          <a:bodyPr anchorCtr="0" anchor="t" bIns="45700" lIns="91425" spcFirstLastPara="1" rIns="91425" wrap="square" tIns="45700">
            <a:normAutofit/>
          </a:bodyPr>
          <a:lstStyle>
            <a:lvl1pPr indent="-349504" lvl="0" marL="457200" algn="l">
              <a:spcBef>
                <a:spcPts val="400"/>
              </a:spcBef>
              <a:spcAft>
                <a:spcPts val="0"/>
              </a:spcAft>
              <a:buSzPts val="1904"/>
              <a:buChar char="🞂"/>
              <a:defRPr sz="2800"/>
            </a:lvl1pPr>
            <a:lvl2pPr indent="-381000" lvl="1" marL="914400" algn="l">
              <a:spcBef>
                <a:spcPts val="324"/>
              </a:spcBef>
              <a:spcAft>
                <a:spcPts val="0"/>
              </a:spcAft>
              <a:buSzPts val="2400"/>
              <a:buChar char="◦"/>
              <a:defRPr sz="2400"/>
            </a:lvl2pPr>
            <a:lvl3pPr indent="-355600" lvl="2" marL="1371600" algn="l">
              <a:spcBef>
                <a:spcPts val="350"/>
              </a:spcBef>
              <a:spcAft>
                <a:spcPts val="0"/>
              </a:spcAft>
              <a:buSzPts val="2000"/>
              <a:buChar char="●"/>
              <a:defRPr sz="2000"/>
            </a:lvl3pPr>
            <a:lvl4pPr indent="-342900" lvl="3" marL="1828800" algn="l">
              <a:spcBef>
                <a:spcPts val="350"/>
              </a:spcBef>
              <a:spcAft>
                <a:spcPts val="0"/>
              </a:spcAft>
              <a:buSzPts val="1800"/>
              <a:buChar char="●"/>
              <a:defRPr sz="1800"/>
            </a:lvl4pPr>
            <a:lvl5pPr indent="-342900" lvl="4" marL="2286000" algn="l">
              <a:spcBef>
                <a:spcPts val="350"/>
              </a:spcBef>
              <a:spcAft>
                <a:spcPts val="0"/>
              </a:spcAft>
              <a:buSzPts val="1800"/>
              <a:buChar char="●"/>
              <a:defRPr sz="18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43" name="Google Shape;43;p17"/>
          <p:cNvSpPr txBox="1"/>
          <p:nvPr>
            <p:ph idx="2" type="body"/>
          </p:nvPr>
        </p:nvSpPr>
        <p:spPr>
          <a:xfrm>
            <a:off x="4648200" y="1481328"/>
            <a:ext cx="4038600" cy="4525963"/>
          </a:xfrm>
          <a:prstGeom prst="rect">
            <a:avLst/>
          </a:prstGeom>
          <a:noFill/>
          <a:ln>
            <a:noFill/>
          </a:ln>
        </p:spPr>
        <p:txBody>
          <a:bodyPr anchorCtr="0" anchor="t" bIns="45700" lIns="91425" spcFirstLastPara="1" rIns="91425" wrap="square" tIns="45700">
            <a:normAutofit/>
          </a:bodyPr>
          <a:lstStyle>
            <a:lvl1pPr indent="-349504" lvl="0" marL="457200" algn="l">
              <a:spcBef>
                <a:spcPts val="400"/>
              </a:spcBef>
              <a:spcAft>
                <a:spcPts val="0"/>
              </a:spcAft>
              <a:buSzPts val="1904"/>
              <a:buChar char="🞂"/>
              <a:defRPr sz="2800"/>
            </a:lvl1pPr>
            <a:lvl2pPr indent="-381000" lvl="1" marL="914400" algn="l">
              <a:spcBef>
                <a:spcPts val="324"/>
              </a:spcBef>
              <a:spcAft>
                <a:spcPts val="0"/>
              </a:spcAft>
              <a:buSzPts val="2400"/>
              <a:buChar char="◦"/>
              <a:defRPr sz="2400"/>
            </a:lvl2pPr>
            <a:lvl3pPr indent="-355600" lvl="2" marL="1371600" algn="l">
              <a:spcBef>
                <a:spcPts val="350"/>
              </a:spcBef>
              <a:spcAft>
                <a:spcPts val="0"/>
              </a:spcAft>
              <a:buSzPts val="2000"/>
              <a:buChar char="●"/>
              <a:defRPr sz="2000"/>
            </a:lvl3pPr>
            <a:lvl4pPr indent="-342900" lvl="3" marL="1828800" algn="l">
              <a:spcBef>
                <a:spcPts val="350"/>
              </a:spcBef>
              <a:spcAft>
                <a:spcPts val="0"/>
              </a:spcAft>
              <a:buSzPts val="1800"/>
              <a:buChar char="●"/>
              <a:defRPr sz="1800"/>
            </a:lvl4pPr>
            <a:lvl5pPr indent="-342900" lvl="4" marL="2286000" algn="l">
              <a:spcBef>
                <a:spcPts val="350"/>
              </a:spcBef>
              <a:spcAft>
                <a:spcPts val="0"/>
              </a:spcAft>
              <a:buSzPts val="1800"/>
              <a:buChar char="●"/>
              <a:defRPr sz="18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44" name="Google Shape;44;p17"/>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7"/>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7"/>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47" name="Google Shape;47;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bg>
      <p:bgPr>
        <a:blipFill rotWithShape="1">
          <a:blip r:embed="rId2">
            <a:alphaModFix/>
          </a:blip>
          <a:tile algn="tl" flip="none" tx="0" sx="50000" ty="0" sy="50000"/>
        </a:blipFill>
      </p:bgPr>
    </p:bg>
    <p:spTree>
      <p:nvGrpSpPr>
        <p:cNvPr id="48" name="Shape 48"/>
        <p:cNvGrpSpPr/>
        <p:nvPr/>
      </p:nvGrpSpPr>
      <p:grpSpPr>
        <a:xfrm>
          <a:off x="0" y="0"/>
          <a:ext cx="0" cy="0"/>
          <a:chOff x="0" y="0"/>
          <a:chExt cx="0" cy="0"/>
        </a:xfrm>
      </p:grpSpPr>
      <p:sp>
        <p:nvSpPr>
          <p:cNvPr id="49" name="Google Shape;49;p18"/>
          <p:cNvSpPr txBox="1"/>
          <p:nvPr>
            <p:ph type="title"/>
          </p:nvPr>
        </p:nvSpPr>
        <p:spPr>
          <a:xfrm>
            <a:off x="457200" y="273050"/>
            <a:ext cx="82296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100"/>
              <a:buFont typeface="Lucida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18"/>
          <p:cNvSpPr txBox="1"/>
          <p:nvPr>
            <p:ph idx="1" type="body"/>
          </p:nvPr>
        </p:nvSpPr>
        <p:spPr>
          <a:xfrm>
            <a:off x="457200" y="5410200"/>
            <a:ext cx="4040188" cy="762000"/>
          </a:xfrm>
          <a:prstGeom prst="rect">
            <a:avLst/>
          </a:prstGeom>
          <a:solidFill>
            <a:schemeClr val="accent1"/>
          </a:solidFill>
          <a:ln cap="flat" cmpd="sng" w="9650">
            <a:solidFill>
              <a:schemeClr val="accent1"/>
            </a:solidFill>
            <a:prstDash val="solid"/>
            <a:miter lim="800000"/>
            <a:headEnd len="sm" w="sm" type="none"/>
            <a:tailEnd len="sm" w="sm" type="none"/>
          </a:ln>
        </p:spPr>
        <p:txBody>
          <a:bodyPr anchorCtr="0" anchor="ctr" bIns="45700" lIns="182875" spcFirstLastPara="1" rIns="91425" wrap="square" tIns="45700">
            <a:normAutofit/>
          </a:bodyPr>
          <a:lstStyle>
            <a:lvl1pPr indent="-228600" lvl="0" marL="457200" algn="l">
              <a:spcBef>
                <a:spcPts val="400"/>
              </a:spcBef>
              <a:spcAft>
                <a:spcPts val="0"/>
              </a:spcAft>
              <a:buSzPts val="1632"/>
              <a:buNone/>
              <a:defRPr b="0" sz="2400">
                <a:solidFill>
                  <a:schemeClr val="lt1"/>
                </a:solidFill>
              </a:defRPr>
            </a:lvl1pPr>
            <a:lvl2pPr indent="-228600" lvl="1" marL="914400" algn="l">
              <a:spcBef>
                <a:spcPts val="324"/>
              </a:spcBef>
              <a:spcAft>
                <a:spcPts val="0"/>
              </a:spcAft>
              <a:buSzPts val="2000"/>
              <a:buNone/>
              <a:defRPr b="1" sz="2000"/>
            </a:lvl2pPr>
            <a:lvl3pPr indent="-228600" lvl="2" marL="1371600" algn="l">
              <a:spcBef>
                <a:spcPts val="350"/>
              </a:spcBef>
              <a:spcAft>
                <a:spcPts val="0"/>
              </a:spcAft>
              <a:buSzPts val="1800"/>
              <a:buNone/>
              <a:defRPr b="1" sz="1800"/>
            </a:lvl3pPr>
            <a:lvl4pPr indent="-228600" lvl="3" marL="1828800" algn="l">
              <a:spcBef>
                <a:spcPts val="350"/>
              </a:spcBef>
              <a:spcAft>
                <a:spcPts val="0"/>
              </a:spcAft>
              <a:buSzPts val="1600"/>
              <a:buNone/>
              <a:defRPr b="1" sz="1600"/>
            </a:lvl4pPr>
            <a:lvl5pPr indent="-228600" lvl="4" marL="2286000" algn="l">
              <a:spcBef>
                <a:spcPts val="350"/>
              </a:spcBef>
              <a:spcAft>
                <a:spcPts val="0"/>
              </a:spcAft>
              <a:buSzPts val="1600"/>
              <a:buNone/>
              <a:defRPr b="1"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51" name="Google Shape;51;p18"/>
          <p:cNvSpPr txBox="1"/>
          <p:nvPr>
            <p:ph idx="2" type="body"/>
          </p:nvPr>
        </p:nvSpPr>
        <p:spPr>
          <a:xfrm>
            <a:off x="4645026" y="5410200"/>
            <a:ext cx="4041775" cy="762000"/>
          </a:xfrm>
          <a:prstGeom prst="rect">
            <a:avLst/>
          </a:prstGeom>
          <a:solidFill>
            <a:schemeClr val="accent1"/>
          </a:solidFill>
          <a:ln cap="flat" cmpd="sng" w="9650">
            <a:solidFill>
              <a:schemeClr val="accent1"/>
            </a:solidFill>
            <a:prstDash val="solid"/>
            <a:miter lim="800000"/>
            <a:headEnd len="sm" w="sm" type="none"/>
            <a:tailEnd len="sm" w="sm" type="none"/>
          </a:ln>
        </p:spPr>
        <p:txBody>
          <a:bodyPr anchorCtr="0" anchor="ctr" bIns="45700" lIns="182875" spcFirstLastPara="1" rIns="91425" wrap="square" tIns="45700">
            <a:normAutofit/>
          </a:bodyPr>
          <a:lstStyle>
            <a:lvl1pPr indent="-228600" lvl="0" marL="457200" algn="l">
              <a:spcBef>
                <a:spcPts val="400"/>
              </a:spcBef>
              <a:spcAft>
                <a:spcPts val="0"/>
              </a:spcAft>
              <a:buSzPts val="1632"/>
              <a:buNone/>
              <a:defRPr b="0" sz="2400">
                <a:solidFill>
                  <a:schemeClr val="lt1"/>
                </a:solidFill>
              </a:defRPr>
            </a:lvl1pPr>
            <a:lvl2pPr indent="-228600" lvl="1" marL="914400" algn="l">
              <a:spcBef>
                <a:spcPts val="324"/>
              </a:spcBef>
              <a:spcAft>
                <a:spcPts val="0"/>
              </a:spcAft>
              <a:buSzPts val="2000"/>
              <a:buNone/>
              <a:defRPr b="1" sz="2000"/>
            </a:lvl2pPr>
            <a:lvl3pPr indent="-228600" lvl="2" marL="1371600" algn="l">
              <a:spcBef>
                <a:spcPts val="350"/>
              </a:spcBef>
              <a:spcAft>
                <a:spcPts val="0"/>
              </a:spcAft>
              <a:buSzPts val="1800"/>
              <a:buNone/>
              <a:defRPr b="1" sz="1800"/>
            </a:lvl3pPr>
            <a:lvl4pPr indent="-228600" lvl="3" marL="1828800" algn="l">
              <a:spcBef>
                <a:spcPts val="350"/>
              </a:spcBef>
              <a:spcAft>
                <a:spcPts val="0"/>
              </a:spcAft>
              <a:buSzPts val="1600"/>
              <a:buNone/>
              <a:defRPr b="1" sz="1600"/>
            </a:lvl4pPr>
            <a:lvl5pPr indent="-228600" lvl="4" marL="2286000" algn="l">
              <a:spcBef>
                <a:spcPts val="350"/>
              </a:spcBef>
              <a:spcAft>
                <a:spcPts val="0"/>
              </a:spcAft>
              <a:buSzPts val="1600"/>
              <a:buNone/>
              <a:defRPr b="1"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52" name="Google Shape;52;p18"/>
          <p:cNvSpPr txBox="1"/>
          <p:nvPr>
            <p:ph idx="3" type="body"/>
          </p:nvPr>
        </p:nvSpPr>
        <p:spPr>
          <a:xfrm>
            <a:off x="457200" y="1444294"/>
            <a:ext cx="4040188" cy="3941763"/>
          </a:xfrm>
          <a:prstGeom prst="rect">
            <a:avLst/>
          </a:prstGeom>
          <a:noFill/>
          <a:ln>
            <a:noFill/>
          </a:ln>
        </p:spPr>
        <p:txBody>
          <a:bodyPr anchorCtr="0" anchor="t" bIns="45700" lIns="91425" spcFirstLastPara="1" rIns="91425" wrap="square" tIns="45700">
            <a:normAutofit/>
          </a:bodyPr>
          <a:lstStyle>
            <a:lvl1pPr indent="-332232" lvl="0" marL="457200" algn="l">
              <a:spcBef>
                <a:spcPts val="400"/>
              </a:spcBef>
              <a:spcAft>
                <a:spcPts val="0"/>
              </a:spcAft>
              <a:buSzPts val="1632"/>
              <a:buChar char="🞂"/>
              <a:defRPr sz="2400"/>
            </a:lvl1pPr>
            <a:lvl2pPr indent="-355600" lvl="1" marL="914400" algn="l">
              <a:spcBef>
                <a:spcPts val="324"/>
              </a:spcBef>
              <a:spcAft>
                <a:spcPts val="0"/>
              </a:spcAft>
              <a:buSzPts val="2000"/>
              <a:buChar char="◦"/>
              <a:defRPr sz="2000"/>
            </a:lvl2pPr>
            <a:lvl3pPr indent="-342900" lvl="2" marL="1371600" algn="l">
              <a:spcBef>
                <a:spcPts val="350"/>
              </a:spcBef>
              <a:spcAft>
                <a:spcPts val="0"/>
              </a:spcAft>
              <a:buSzPts val="1800"/>
              <a:buChar char="●"/>
              <a:defRPr sz="1800"/>
            </a:lvl3pPr>
            <a:lvl4pPr indent="-330200" lvl="3" marL="1828800" algn="l">
              <a:spcBef>
                <a:spcPts val="350"/>
              </a:spcBef>
              <a:spcAft>
                <a:spcPts val="0"/>
              </a:spcAft>
              <a:buSzPts val="1600"/>
              <a:buChar char="●"/>
              <a:defRPr sz="1600"/>
            </a:lvl4pPr>
            <a:lvl5pPr indent="-330200" lvl="4" marL="2286000" algn="l">
              <a:spcBef>
                <a:spcPts val="350"/>
              </a:spcBef>
              <a:spcAft>
                <a:spcPts val="0"/>
              </a:spcAft>
              <a:buSzPts val="1600"/>
              <a:buChar char="●"/>
              <a:defRPr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53" name="Google Shape;53;p18"/>
          <p:cNvSpPr txBox="1"/>
          <p:nvPr>
            <p:ph idx="4" type="body"/>
          </p:nvPr>
        </p:nvSpPr>
        <p:spPr>
          <a:xfrm>
            <a:off x="4645025" y="1444294"/>
            <a:ext cx="4041775" cy="3941763"/>
          </a:xfrm>
          <a:prstGeom prst="rect">
            <a:avLst/>
          </a:prstGeom>
          <a:noFill/>
          <a:ln>
            <a:noFill/>
          </a:ln>
        </p:spPr>
        <p:txBody>
          <a:bodyPr anchorCtr="0" anchor="t" bIns="45700" lIns="91425" spcFirstLastPara="1" rIns="91425" wrap="square" tIns="45700">
            <a:normAutofit/>
          </a:bodyPr>
          <a:lstStyle>
            <a:lvl1pPr indent="-332232" lvl="0" marL="457200" algn="l">
              <a:spcBef>
                <a:spcPts val="0"/>
              </a:spcBef>
              <a:spcAft>
                <a:spcPts val="0"/>
              </a:spcAft>
              <a:buSzPts val="1632"/>
              <a:buChar char="🞂"/>
              <a:defRPr sz="2400"/>
            </a:lvl1pPr>
            <a:lvl2pPr indent="-355600" lvl="1" marL="914400" algn="l">
              <a:spcBef>
                <a:spcPts val="324"/>
              </a:spcBef>
              <a:spcAft>
                <a:spcPts val="0"/>
              </a:spcAft>
              <a:buSzPts val="2000"/>
              <a:buChar char="◦"/>
              <a:defRPr sz="2000"/>
            </a:lvl2pPr>
            <a:lvl3pPr indent="-342900" lvl="2" marL="1371600" algn="l">
              <a:spcBef>
                <a:spcPts val="350"/>
              </a:spcBef>
              <a:spcAft>
                <a:spcPts val="0"/>
              </a:spcAft>
              <a:buSzPts val="1800"/>
              <a:buChar char="●"/>
              <a:defRPr sz="1800"/>
            </a:lvl3pPr>
            <a:lvl4pPr indent="-330200" lvl="3" marL="1828800" algn="l">
              <a:spcBef>
                <a:spcPts val="350"/>
              </a:spcBef>
              <a:spcAft>
                <a:spcPts val="0"/>
              </a:spcAft>
              <a:buSzPts val="1600"/>
              <a:buChar char="●"/>
              <a:defRPr sz="1600"/>
            </a:lvl4pPr>
            <a:lvl5pPr indent="-330200" lvl="4" marL="2286000" algn="l">
              <a:spcBef>
                <a:spcPts val="350"/>
              </a:spcBef>
              <a:spcAft>
                <a:spcPts val="0"/>
              </a:spcAft>
              <a:buSzPts val="1600"/>
              <a:buChar char="●"/>
              <a:defRPr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54" name="Google Shape;54;p18"/>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8"/>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8"/>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gradFill>
          <a:gsLst>
            <a:gs pos="0">
              <a:srgbClr val="B1B1B1"/>
            </a:gs>
            <a:gs pos="40000">
              <a:srgbClr val="9E9E9E"/>
            </a:gs>
            <a:gs pos="100000">
              <a:schemeClr val="dk1"/>
            </a:gs>
          </a:gsLst>
          <a:path path="circle">
            <a:fillToRect b="100%" l="100%"/>
          </a:path>
          <a:tileRect r="-100%" t="-100%"/>
        </a:gradFill>
      </p:bgPr>
    </p:bg>
    <p:spTree>
      <p:nvGrpSpPr>
        <p:cNvPr id="57" name="Shape 57"/>
        <p:cNvGrpSpPr/>
        <p:nvPr/>
      </p:nvGrpSpPr>
      <p:grpSpPr>
        <a:xfrm>
          <a:off x="0" y="0"/>
          <a:ext cx="0" cy="0"/>
          <a:chOff x="0" y="0"/>
          <a:chExt cx="0" cy="0"/>
        </a:xfrm>
      </p:grpSpPr>
      <p:sp>
        <p:nvSpPr>
          <p:cNvPr id="58" name="Google Shape;58;p19"/>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9"/>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9"/>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61" name="Google Shape;6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20"/>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0"/>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0"/>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bg>
      <p:bgPr>
        <a:blipFill rotWithShape="1">
          <a:blip r:embed="rId2">
            <a:alphaModFix/>
          </a:blip>
          <a:tile algn="tl" flip="none" tx="0" sx="50000" ty="0" sy="50000"/>
        </a:blipFill>
      </p:bgPr>
    </p:bg>
    <p:spTree>
      <p:nvGrpSpPr>
        <p:cNvPr id="66" name="Shape 66"/>
        <p:cNvGrpSpPr/>
        <p:nvPr/>
      </p:nvGrpSpPr>
      <p:grpSpPr>
        <a:xfrm>
          <a:off x="0" y="0"/>
          <a:ext cx="0" cy="0"/>
          <a:chOff x="0" y="0"/>
          <a:chExt cx="0" cy="0"/>
        </a:xfrm>
      </p:grpSpPr>
      <p:sp>
        <p:nvSpPr>
          <p:cNvPr id="67" name="Google Shape;67;p21"/>
          <p:cNvSpPr txBox="1"/>
          <p:nvPr>
            <p:ph type="title"/>
          </p:nvPr>
        </p:nvSpPr>
        <p:spPr>
          <a:xfrm>
            <a:off x="914400" y="4876800"/>
            <a:ext cx="7481776"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Clr>
                <a:schemeClr val="accent1"/>
              </a:buClr>
              <a:buSzPts val="2500"/>
              <a:buFont typeface="Lucida Sans"/>
              <a:buNone/>
              <a:defRPr b="0" sz="2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21"/>
          <p:cNvSpPr txBox="1"/>
          <p:nvPr>
            <p:ph idx="1" type="body"/>
          </p:nvPr>
        </p:nvSpPr>
        <p:spPr>
          <a:xfrm>
            <a:off x="4419600" y="5355102"/>
            <a:ext cx="3974592" cy="914400"/>
          </a:xfrm>
          <a:prstGeom prst="rect">
            <a:avLst/>
          </a:prstGeom>
          <a:noFill/>
          <a:ln>
            <a:noFill/>
          </a:ln>
        </p:spPr>
        <p:txBody>
          <a:bodyPr anchorCtr="0" anchor="t" bIns="45700" lIns="91425" spcFirstLastPara="1" rIns="91425" wrap="square" tIns="45700">
            <a:normAutofit/>
          </a:bodyPr>
          <a:lstStyle>
            <a:lvl1pPr indent="-228600" lvl="0" marL="457200" algn="r">
              <a:spcBef>
                <a:spcPts val="400"/>
              </a:spcBef>
              <a:spcAft>
                <a:spcPts val="0"/>
              </a:spcAft>
              <a:buSzPts val="1088"/>
              <a:buNone/>
              <a:defRPr sz="1600"/>
            </a:lvl1pPr>
            <a:lvl2pPr indent="-228600" lvl="1" marL="914400" algn="l">
              <a:spcBef>
                <a:spcPts val="324"/>
              </a:spcBef>
              <a:spcAft>
                <a:spcPts val="0"/>
              </a:spcAft>
              <a:buSzPts val="1200"/>
              <a:buNone/>
              <a:defRPr sz="1200"/>
            </a:lvl2pPr>
            <a:lvl3pPr indent="-228600" lvl="2" marL="1371600" algn="l">
              <a:spcBef>
                <a:spcPts val="350"/>
              </a:spcBef>
              <a:spcAft>
                <a:spcPts val="0"/>
              </a:spcAft>
              <a:buSzPts val="1000"/>
              <a:buNone/>
              <a:defRPr sz="1000"/>
            </a:lvl3pPr>
            <a:lvl4pPr indent="-228600" lvl="3" marL="1828800" algn="l">
              <a:spcBef>
                <a:spcPts val="350"/>
              </a:spcBef>
              <a:spcAft>
                <a:spcPts val="0"/>
              </a:spcAft>
              <a:buSzPts val="900"/>
              <a:buNone/>
              <a:defRPr sz="900"/>
            </a:lvl4pPr>
            <a:lvl5pPr indent="-228600" lvl="4" marL="2286000" algn="l">
              <a:spcBef>
                <a:spcPts val="350"/>
              </a:spcBef>
              <a:spcAft>
                <a:spcPts val="0"/>
              </a:spcAft>
              <a:buSzPts val="900"/>
              <a:buNone/>
              <a:defRPr sz="9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69" name="Google Shape;69;p21"/>
          <p:cNvSpPr txBox="1"/>
          <p:nvPr>
            <p:ph idx="2" type="body"/>
          </p:nvPr>
        </p:nvSpPr>
        <p:spPr>
          <a:xfrm>
            <a:off x="914400" y="274320"/>
            <a:ext cx="7479792" cy="4572000"/>
          </a:xfrm>
          <a:prstGeom prst="rect">
            <a:avLst/>
          </a:prstGeom>
          <a:noFill/>
          <a:ln>
            <a:noFill/>
          </a:ln>
        </p:spPr>
        <p:txBody>
          <a:bodyPr anchorCtr="0" anchor="t" bIns="45700" lIns="91425" spcFirstLastPara="1" rIns="91425" wrap="square" tIns="45700">
            <a:normAutofit/>
          </a:bodyPr>
          <a:lstStyle>
            <a:lvl1pPr indent="-366776" lvl="0" marL="457200" algn="l">
              <a:spcBef>
                <a:spcPts val="400"/>
              </a:spcBef>
              <a:spcAft>
                <a:spcPts val="0"/>
              </a:spcAft>
              <a:buSzPts val="2176"/>
              <a:buChar char="🞂"/>
              <a:defRPr sz="3200"/>
            </a:lvl1pPr>
            <a:lvl2pPr indent="-406400" lvl="1" marL="914400" algn="l">
              <a:spcBef>
                <a:spcPts val="324"/>
              </a:spcBef>
              <a:spcAft>
                <a:spcPts val="0"/>
              </a:spcAft>
              <a:buSzPts val="2800"/>
              <a:buChar char="◦"/>
              <a:defRPr sz="2800"/>
            </a:lvl2pPr>
            <a:lvl3pPr indent="-381000" lvl="2" marL="1371600" algn="l">
              <a:spcBef>
                <a:spcPts val="350"/>
              </a:spcBef>
              <a:spcAft>
                <a:spcPts val="0"/>
              </a:spcAft>
              <a:buSzPts val="2400"/>
              <a:buChar char="●"/>
              <a:defRPr sz="2400"/>
            </a:lvl3pPr>
            <a:lvl4pPr indent="-355600" lvl="3" marL="1828800" algn="l">
              <a:spcBef>
                <a:spcPts val="350"/>
              </a:spcBef>
              <a:spcAft>
                <a:spcPts val="0"/>
              </a:spcAft>
              <a:buSzPts val="2000"/>
              <a:buChar char="●"/>
              <a:defRPr sz="2000"/>
            </a:lvl4pPr>
            <a:lvl5pPr indent="-355600" lvl="4" marL="2286000" algn="l">
              <a:spcBef>
                <a:spcPts val="350"/>
              </a:spcBef>
              <a:spcAft>
                <a:spcPts val="0"/>
              </a:spcAft>
              <a:buSzPts val="2000"/>
              <a:buChar char="●"/>
              <a:defRPr sz="20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70" name="Google Shape;70;p21"/>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1"/>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1"/>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bg>
      <p:bgPr>
        <a:gradFill>
          <a:gsLst>
            <a:gs pos="0">
              <a:srgbClr val="B1B1B1"/>
            </a:gs>
            <a:gs pos="40000">
              <a:srgbClr val="9E9E9E"/>
            </a:gs>
            <a:gs pos="100000">
              <a:schemeClr val="dk1"/>
            </a:gs>
          </a:gsLst>
          <a:path path="circle">
            <a:fillToRect b="100%" l="100%"/>
          </a:path>
          <a:tileRect r="-100%" t="-100%"/>
        </a:gradFill>
      </p:bgPr>
    </p:bg>
    <p:spTree>
      <p:nvGrpSpPr>
        <p:cNvPr id="73" name="Shape 73"/>
        <p:cNvGrpSpPr/>
        <p:nvPr/>
      </p:nvGrpSpPr>
      <p:grpSpPr>
        <a:xfrm>
          <a:off x="0" y="0"/>
          <a:ext cx="0" cy="0"/>
          <a:chOff x="0" y="0"/>
          <a:chExt cx="0" cy="0"/>
        </a:xfrm>
      </p:grpSpPr>
      <p:sp>
        <p:nvSpPr>
          <p:cNvPr id="74" name="Google Shape;74;p22"/>
          <p:cNvSpPr txBox="1"/>
          <p:nvPr>
            <p:ph idx="1" type="body"/>
          </p:nvPr>
        </p:nvSpPr>
        <p:spPr>
          <a:xfrm>
            <a:off x="1141232" y="5443402"/>
            <a:ext cx="7162800" cy="648232"/>
          </a:xfrm>
          <a:prstGeom prst="rect">
            <a:avLst/>
          </a:prstGeom>
          <a:noFill/>
          <a:ln>
            <a:noFill/>
          </a:ln>
        </p:spPr>
        <p:txBody>
          <a:bodyPr anchorCtr="0" anchor="t" bIns="45700" lIns="91425" spcFirstLastPara="1" rIns="91425" wrap="square" tIns="0">
            <a:normAutofit/>
          </a:bodyPr>
          <a:lstStyle>
            <a:lvl1pPr indent="-228600" lvl="0" marL="457200" marR="18288" algn="r">
              <a:spcBef>
                <a:spcPts val="400"/>
              </a:spcBef>
              <a:spcAft>
                <a:spcPts val="0"/>
              </a:spcAft>
              <a:buSzPts val="952"/>
              <a:buNone/>
              <a:defRPr sz="1400"/>
            </a:lvl1pPr>
            <a:lvl2pPr indent="-304800" lvl="1" marL="914400" algn="l">
              <a:spcBef>
                <a:spcPts val="324"/>
              </a:spcBef>
              <a:spcAft>
                <a:spcPts val="0"/>
              </a:spcAft>
              <a:buSzPts val="1200"/>
              <a:buChar char="◦"/>
              <a:defRPr sz="1200"/>
            </a:lvl2pPr>
            <a:lvl3pPr indent="-292100" lvl="2" marL="1371600" algn="l">
              <a:spcBef>
                <a:spcPts val="350"/>
              </a:spcBef>
              <a:spcAft>
                <a:spcPts val="0"/>
              </a:spcAft>
              <a:buSzPts val="1000"/>
              <a:buChar char="●"/>
              <a:defRPr sz="1000"/>
            </a:lvl3pPr>
            <a:lvl4pPr indent="-285750" lvl="3" marL="1828800" algn="l">
              <a:spcBef>
                <a:spcPts val="350"/>
              </a:spcBef>
              <a:spcAft>
                <a:spcPts val="0"/>
              </a:spcAft>
              <a:buSzPts val="900"/>
              <a:buChar char="●"/>
              <a:defRPr sz="900"/>
            </a:lvl4pPr>
            <a:lvl5pPr indent="-285750" lvl="4" marL="2286000" algn="l">
              <a:spcBef>
                <a:spcPts val="350"/>
              </a:spcBef>
              <a:spcAft>
                <a:spcPts val="0"/>
              </a:spcAft>
              <a:buSzPts val="900"/>
              <a:buChar char="●"/>
              <a:defRPr sz="9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75" name="Google Shape;75;p22"/>
          <p:cNvSpPr/>
          <p:nvPr>
            <p:ph idx="2" type="pic"/>
          </p:nvPr>
        </p:nvSpPr>
        <p:spPr>
          <a:xfrm>
            <a:off x="228600" y="189968"/>
            <a:ext cx="8686800" cy="4389120"/>
          </a:xfrm>
          <a:prstGeom prst="rect">
            <a:avLst/>
          </a:prstGeom>
          <a:solidFill>
            <a:schemeClr val="dk2"/>
          </a:solidFill>
          <a:ln cap="flat" cmpd="sng" w="9525">
            <a:solidFill>
              <a:schemeClr val="dk1"/>
            </a:solidFill>
            <a:prstDash val="solid"/>
            <a:round/>
            <a:headEnd len="sm" w="sm" type="none"/>
            <a:tailEnd len="sm" w="sm" type="none"/>
          </a:ln>
        </p:spPr>
      </p:sp>
      <p:sp>
        <p:nvSpPr>
          <p:cNvPr id="76" name="Google Shape;76;p22"/>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2"/>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2"/>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sz="1000">
                <a:solidFill>
                  <a:schemeClr val="lt1"/>
                </a:solidFill>
                <a:latin typeface="Lucida Sans"/>
                <a:ea typeface="Lucida Sans"/>
                <a:cs typeface="Lucida Sans"/>
                <a:sym typeface="Lucida Sans"/>
              </a:defRPr>
            </a:lvl1pPr>
            <a:lvl2pPr indent="0" lvl="1" marL="0" algn="r">
              <a:spcBef>
                <a:spcPts val="0"/>
              </a:spcBef>
              <a:buNone/>
              <a:defRPr b="0" sz="1000">
                <a:solidFill>
                  <a:schemeClr val="lt1"/>
                </a:solidFill>
                <a:latin typeface="Lucida Sans"/>
                <a:ea typeface="Lucida Sans"/>
                <a:cs typeface="Lucida Sans"/>
                <a:sym typeface="Lucida Sans"/>
              </a:defRPr>
            </a:lvl2pPr>
            <a:lvl3pPr indent="0" lvl="2" marL="0" algn="r">
              <a:spcBef>
                <a:spcPts val="0"/>
              </a:spcBef>
              <a:buNone/>
              <a:defRPr b="0" sz="1000">
                <a:solidFill>
                  <a:schemeClr val="lt1"/>
                </a:solidFill>
                <a:latin typeface="Lucida Sans"/>
                <a:ea typeface="Lucida Sans"/>
                <a:cs typeface="Lucida Sans"/>
                <a:sym typeface="Lucida Sans"/>
              </a:defRPr>
            </a:lvl3pPr>
            <a:lvl4pPr indent="0" lvl="3" marL="0" algn="r">
              <a:spcBef>
                <a:spcPts val="0"/>
              </a:spcBef>
              <a:buNone/>
              <a:defRPr b="0" sz="1000">
                <a:solidFill>
                  <a:schemeClr val="lt1"/>
                </a:solidFill>
                <a:latin typeface="Lucida Sans"/>
                <a:ea typeface="Lucida Sans"/>
                <a:cs typeface="Lucida Sans"/>
                <a:sym typeface="Lucida Sans"/>
              </a:defRPr>
            </a:lvl4pPr>
            <a:lvl5pPr indent="0" lvl="4" marL="0" algn="r">
              <a:spcBef>
                <a:spcPts val="0"/>
              </a:spcBef>
              <a:buNone/>
              <a:defRPr b="0" sz="1000">
                <a:solidFill>
                  <a:schemeClr val="lt1"/>
                </a:solidFill>
                <a:latin typeface="Lucida Sans"/>
                <a:ea typeface="Lucida Sans"/>
                <a:cs typeface="Lucida Sans"/>
                <a:sym typeface="Lucida Sans"/>
              </a:defRPr>
            </a:lvl5pPr>
            <a:lvl6pPr indent="0" lvl="5" marL="0" algn="r">
              <a:spcBef>
                <a:spcPts val="0"/>
              </a:spcBef>
              <a:buNone/>
              <a:defRPr b="0" sz="1000">
                <a:solidFill>
                  <a:schemeClr val="lt1"/>
                </a:solidFill>
                <a:latin typeface="Lucida Sans"/>
                <a:ea typeface="Lucida Sans"/>
                <a:cs typeface="Lucida Sans"/>
                <a:sym typeface="Lucida Sans"/>
              </a:defRPr>
            </a:lvl6pPr>
            <a:lvl7pPr indent="0" lvl="6" marL="0" algn="r">
              <a:spcBef>
                <a:spcPts val="0"/>
              </a:spcBef>
              <a:buNone/>
              <a:defRPr b="0" sz="1000">
                <a:solidFill>
                  <a:schemeClr val="lt1"/>
                </a:solidFill>
                <a:latin typeface="Lucida Sans"/>
                <a:ea typeface="Lucida Sans"/>
                <a:cs typeface="Lucida Sans"/>
                <a:sym typeface="Lucida Sans"/>
              </a:defRPr>
            </a:lvl7pPr>
            <a:lvl8pPr indent="0" lvl="7" marL="0" algn="r">
              <a:spcBef>
                <a:spcPts val="0"/>
              </a:spcBef>
              <a:buNone/>
              <a:defRPr b="0" sz="1000">
                <a:solidFill>
                  <a:schemeClr val="lt1"/>
                </a:solidFill>
                <a:latin typeface="Lucida Sans"/>
                <a:ea typeface="Lucida Sans"/>
                <a:cs typeface="Lucida Sans"/>
                <a:sym typeface="Lucida Sans"/>
              </a:defRPr>
            </a:lvl8pPr>
            <a:lvl9pPr indent="0" lvl="8" marL="0" algn="r">
              <a:spcBef>
                <a:spcPts val="0"/>
              </a:spcBef>
              <a:buNone/>
              <a:defRPr b="0" sz="1000">
                <a:solidFill>
                  <a:schemeClr val="lt1"/>
                </a:solidFill>
                <a:latin typeface="Lucida Sans"/>
                <a:ea typeface="Lucida Sans"/>
                <a:cs typeface="Lucida Sans"/>
                <a:sym typeface="Lucida Sans"/>
              </a:defRPr>
            </a:lvl9pPr>
          </a:lstStyle>
          <a:p>
            <a:pPr indent="0" lvl="0" marL="0" rtl="0" algn="r">
              <a:spcBef>
                <a:spcPts val="0"/>
              </a:spcBef>
              <a:spcAft>
                <a:spcPts val="0"/>
              </a:spcAft>
              <a:buNone/>
            </a:pPr>
            <a:fld id="{00000000-1234-1234-1234-123412341234}" type="slidenum">
              <a:rPr lang="en-CA"/>
              <a:t>‹#›</a:t>
            </a:fld>
            <a:endParaRPr/>
          </a:p>
        </p:txBody>
      </p:sp>
      <p:sp>
        <p:nvSpPr>
          <p:cNvPr id="79" name="Google Shape;79;p22"/>
          <p:cNvSpPr txBox="1"/>
          <p:nvPr>
            <p:ph type="title"/>
          </p:nvPr>
        </p:nvSpPr>
        <p:spPr>
          <a:xfrm>
            <a:off x="228600" y="4865122"/>
            <a:ext cx="8075432" cy="562672"/>
          </a:xfrm>
          <a:prstGeom prst="rect">
            <a:avLst/>
          </a:prstGeom>
          <a:noFill/>
          <a:ln>
            <a:noFill/>
          </a:ln>
        </p:spPr>
        <p:txBody>
          <a:bodyPr anchorCtr="0" anchor="t" bIns="45700" lIns="91425" spcFirstLastPara="1" rIns="91425" wrap="square" tIns="45700">
            <a:normAutofit/>
          </a:bodyPr>
          <a:lstStyle>
            <a:lvl1pPr lvl="0" marR="0" algn="r">
              <a:spcBef>
                <a:spcPts val="0"/>
              </a:spcBef>
              <a:spcAft>
                <a:spcPts val="0"/>
              </a:spcAft>
              <a:buClr>
                <a:schemeClr val="accent1"/>
              </a:buClr>
              <a:buSzPts val="3000"/>
              <a:buFont typeface="Lucida Sans"/>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2"/>
          <p:cNvSpPr/>
          <p:nvPr/>
        </p:nvSpPr>
        <p:spPr>
          <a:xfrm>
            <a:off x="499273" y="5944936"/>
            <a:ext cx="4940624" cy="921076"/>
          </a:xfrm>
          <a:custGeom>
            <a:rect b="b" l="l" r="r" t="t"/>
            <a:pathLst>
              <a:path extrusionOk="0" h="337" w="7485">
                <a:moveTo>
                  <a:pt x="0" y="2"/>
                </a:moveTo>
                <a:lnTo>
                  <a:pt x="7485" y="337"/>
                </a:lnTo>
                <a:lnTo>
                  <a:pt x="5558" y="337"/>
                </a:lnTo>
                <a:lnTo>
                  <a:pt x="1" y="0"/>
                </a:lnTo>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81" name="Google Shape;81;p22"/>
          <p:cNvSpPr/>
          <p:nvPr/>
        </p:nvSpPr>
        <p:spPr>
          <a:xfrm>
            <a:off x="485717" y="5939011"/>
            <a:ext cx="3690451" cy="933450"/>
          </a:xfrm>
          <a:custGeom>
            <a:rect b="b" l="l" r="r" t="t"/>
            <a:pathLst>
              <a:path extrusionOk="0" h="588" w="5591">
                <a:moveTo>
                  <a:pt x="0" y="0"/>
                </a:moveTo>
                <a:lnTo>
                  <a:pt x="5591" y="585"/>
                </a:lnTo>
                <a:lnTo>
                  <a:pt x="4415" y="588"/>
                </a:lnTo>
                <a:lnTo>
                  <a:pt x="12" y="4"/>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82" name="Google Shape;82;p22"/>
          <p:cNvSpPr/>
          <p:nvPr/>
        </p:nvSpPr>
        <p:spPr>
          <a:xfrm>
            <a:off x="-6042" y="5791253"/>
            <a:ext cx="3402314" cy="1080868"/>
          </a:xfrm>
          <a:prstGeom prst="rtTriangle">
            <a:avLst/>
          </a:prstGeom>
          <a:blipFill rotWithShape="1">
            <a:blip r:embed="rId2">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cxnSp>
        <p:nvCxnSpPr>
          <p:cNvPr id="83" name="Google Shape;83;p22"/>
          <p:cNvCxnSpPr/>
          <p:nvPr/>
        </p:nvCxnSpPr>
        <p:spPr>
          <a:xfrm>
            <a:off x="-9237" y="5787738"/>
            <a:ext cx="3405509" cy="1084383"/>
          </a:xfrm>
          <a:prstGeom prst="straightConnector1">
            <a:avLst/>
          </a:prstGeom>
          <a:noFill/>
          <a:ln cap="flat" cmpd="sng" w="12050">
            <a:solidFill>
              <a:srgbClr val="93C5D8"/>
            </a:solidFill>
            <a:prstDash val="solid"/>
            <a:miter lim="800000"/>
            <a:headEnd len="sm" w="sm" type="none"/>
            <a:tailEnd len="sm" w="sm" type="none"/>
          </a:ln>
        </p:spPr>
      </p:cxnSp>
      <p:sp>
        <p:nvSpPr>
          <p:cNvPr id="84" name="Google Shape;84;p22"/>
          <p:cNvSpPr/>
          <p:nvPr/>
        </p:nvSpPr>
        <p:spPr>
          <a:xfrm>
            <a:off x="8664112" y="4988440"/>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85" name="Google Shape;85;p22"/>
          <p:cNvSpPr/>
          <p:nvPr/>
        </p:nvSpPr>
        <p:spPr>
          <a:xfrm>
            <a:off x="8477696" y="4988440"/>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6" name="Shape 86"/>
        <p:cNvGrpSpPr/>
        <p:nvPr/>
      </p:nvGrpSpPr>
      <p:grpSpPr>
        <a:xfrm>
          <a:off x="0" y="0"/>
          <a:ext cx="0" cy="0"/>
          <a:chOff x="0" y="0"/>
          <a:chExt cx="0" cy="0"/>
        </a:xfrm>
      </p:grpSpPr>
      <p:sp>
        <p:nvSpPr>
          <p:cNvPr id="87" name="Google Shape;87;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23"/>
          <p:cNvSpPr txBox="1"/>
          <p:nvPr>
            <p:ph idx="1" type="body"/>
          </p:nvPr>
        </p:nvSpPr>
        <p:spPr>
          <a:xfrm rot="5400000">
            <a:off x="2378965" y="-440435"/>
            <a:ext cx="4386071" cy="8229600"/>
          </a:xfrm>
          <a:prstGeom prst="rect">
            <a:avLst/>
          </a:prstGeom>
          <a:noFill/>
          <a:ln>
            <a:noFill/>
          </a:ln>
        </p:spPr>
        <p:txBody>
          <a:bodyPr anchorCtr="0" anchor="t" bIns="45700" lIns="91425" spcFirstLastPara="1" rIns="91425" wrap="square" tIns="45700">
            <a:norm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89" name="Google Shape;89;p23"/>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3"/>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3"/>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2" name="Shape 92"/>
        <p:cNvGrpSpPr/>
        <p:nvPr/>
      </p:nvGrpSpPr>
      <p:grpSpPr>
        <a:xfrm>
          <a:off x="0" y="0"/>
          <a:ext cx="0" cy="0"/>
          <a:chOff x="0" y="0"/>
          <a:chExt cx="0" cy="0"/>
        </a:xfrm>
      </p:grpSpPr>
      <p:sp>
        <p:nvSpPr>
          <p:cNvPr id="93" name="Google Shape;93;p24"/>
          <p:cNvSpPr txBox="1"/>
          <p:nvPr>
            <p:ph type="title"/>
          </p:nvPr>
        </p:nvSpPr>
        <p:spPr>
          <a:xfrm rot="5400000">
            <a:off x="4936367" y="2182286"/>
            <a:ext cx="5592761" cy="177747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24"/>
          <p:cNvSpPr txBox="1"/>
          <p:nvPr>
            <p:ph idx="1" type="body"/>
          </p:nvPr>
        </p:nvSpPr>
        <p:spPr>
          <a:xfrm rot="5400000">
            <a:off x="823120" y="-91279"/>
            <a:ext cx="5592760" cy="6324600"/>
          </a:xfrm>
          <a:prstGeom prst="rect">
            <a:avLst/>
          </a:prstGeom>
          <a:noFill/>
          <a:ln>
            <a:noFill/>
          </a:ln>
        </p:spPr>
        <p:txBody>
          <a:bodyPr anchorCtr="0" anchor="t" bIns="45700" lIns="91425" spcFirstLastPara="1" rIns="91425" wrap="square" tIns="45700">
            <a:norm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95" name="Google Shape;95;p24"/>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4"/>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4"/>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p:nvPr/>
        </p:nvSpPr>
        <p:spPr>
          <a:xfrm>
            <a:off x="499273" y="5944936"/>
            <a:ext cx="4940624" cy="921076"/>
          </a:xfrm>
          <a:custGeom>
            <a:rect b="b" l="l" r="r" t="t"/>
            <a:pathLst>
              <a:path extrusionOk="0" h="337" w="7485">
                <a:moveTo>
                  <a:pt x="0" y="2"/>
                </a:moveTo>
                <a:lnTo>
                  <a:pt x="7485" y="337"/>
                </a:lnTo>
                <a:lnTo>
                  <a:pt x="5558" y="337"/>
                </a:lnTo>
                <a:lnTo>
                  <a:pt x="1" y="0"/>
                </a:lnTo>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7" name="Google Shape;7;p13"/>
          <p:cNvSpPr/>
          <p:nvPr/>
        </p:nvSpPr>
        <p:spPr>
          <a:xfrm>
            <a:off x="485717" y="5939011"/>
            <a:ext cx="3690451" cy="933450"/>
          </a:xfrm>
          <a:custGeom>
            <a:rect b="b" l="l" r="r" t="t"/>
            <a:pathLst>
              <a:path extrusionOk="0" h="588" w="5591">
                <a:moveTo>
                  <a:pt x="0" y="0"/>
                </a:moveTo>
                <a:lnTo>
                  <a:pt x="5591" y="585"/>
                </a:lnTo>
                <a:lnTo>
                  <a:pt x="4415" y="588"/>
                </a:lnTo>
                <a:lnTo>
                  <a:pt x="12" y="4"/>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8" name="Google Shape;8;p13"/>
          <p:cNvSpPr/>
          <p:nvPr/>
        </p:nvSpPr>
        <p:spPr>
          <a:xfrm>
            <a:off x="-6042" y="5791253"/>
            <a:ext cx="3402314" cy="1080868"/>
          </a:xfrm>
          <a:prstGeom prst="rtTriangle">
            <a:avLst/>
          </a:prstGeom>
          <a:blipFill rotWithShape="1">
            <a:blip r:embed="rId1">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cxnSp>
        <p:nvCxnSpPr>
          <p:cNvPr id="9" name="Google Shape;9;p13"/>
          <p:cNvCxnSpPr/>
          <p:nvPr/>
        </p:nvCxnSpPr>
        <p:spPr>
          <a:xfrm>
            <a:off x="-9237" y="5787738"/>
            <a:ext cx="3405509" cy="1084383"/>
          </a:xfrm>
          <a:prstGeom prst="straightConnector1">
            <a:avLst/>
          </a:prstGeom>
          <a:noFill/>
          <a:ln cap="flat" cmpd="sng" w="12050">
            <a:solidFill>
              <a:srgbClr val="93C5D8"/>
            </a:solidFill>
            <a:prstDash val="solid"/>
            <a:miter lim="800000"/>
            <a:headEnd len="sm" w="sm" type="none"/>
            <a:tailEnd len="sm" w="sm" type="none"/>
          </a:ln>
        </p:spPr>
      </p:cxnSp>
      <p:sp>
        <p:nvSpPr>
          <p:cNvPr id="10" name="Google Shape;10;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2"/>
              </a:buClr>
              <a:buSzPts val="4100"/>
              <a:buFont typeface="Lucida Sans"/>
              <a:buNone/>
              <a:defRPr b="1" i="0" sz="4100" u="none" cap="none" strike="noStrike">
                <a:solidFill>
                  <a:schemeClr val="dk2"/>
                </a:solidFill>
                <a:latin typeface="Lucida Sans"/>
                <a:ea typeface="Lucida Sans"/>
                <a:cs typeface="Lucida Sans"/>
                <a:sym typeface="Lucida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3"/>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lvl1pPr indent="-345186" lvl="0" marL="457200" marR="0" rtl="0" algn="l">
              <a:spcBef>
                <a:spcPts val="400"/>
              </a:spcBef>
              <a:spcAft>
                <a:spcPts val="0"/>
              </a:spcAft>
              <a:buClr>
                <a:schemeClr val="accent1"/>
              </a:buClr>
              <a:buSzPts val="1836"/>
              <a:buFont typeface="Noto Sans Symbols"/>
              <a:buChar char="🞂"/>
              <a:defRPr b="0" i="0" sz="2700" u="none" cap="none" strike="noStrike">
                <a:solidFill>
                  <a:schemeClr val="dk1"/>
                </a:solidFill>
                <a:latin typeface="Lucida Sans"/>
                <a:ea typeface="Lucida Sans"/>
                <a:cs typeface="Lucida Sans"/>
                <a:sym typeface="Lucida Sans"/>
              </a:defRPr>
            </a:lvl1pPr>
            <a:lvl2pPr indent="-374650" lvl="1" marL="914400" marR="0" rtl="0" algn="l">
              <a:spcBef>
                <a:spcPts val="324"/>
              </a:spcBef>
              <a:spcAft>
                <a:spcPts val="0"/>
              </a:spcAft>
              <a:buClr>
                <a:schemeClr val="accent1"/>
              </a:buClr>
              <a:buSzPts val="2300"/>
              <a:buFont typeface="Verdana"/>
              <a:buChar char="◦"/>
              <a:defRPr b="0" i="0" sz="2300" u="none" cap="none" strike="noStrike">
                <a:solidFill>
                  <a:schemeClr val="dk1"/>
                </a:solidFill>
                <a:latin typeface="Lucida Sans"/>
                <a:ea typeface="Lucida Sans"/>
                <a:cs typeface="Lucida Sans"/>
                <a:sym typeface="Lucida Sans"/>
              </a:defRPr>
            </a:lvl2pPr>
            <a:lvl3pPr indent="-361950" lvl="2" marL="1371600" marR="0" rtl="0" algn="l">
              <a:spcBef>
                <a:spcPts val="350"/>
              </a:spcBef>
              <a:spcAft>
                <a:spcPts val="0"/>
              </a:spcAft>
              <a:buClr>
                <a:schemeClr val="accent2"/>
              </a:buClr>
              <a:buSzPts val="2100"/>
              <a:buFont typeface="Noto Sans Symbols"/>
              <a:buChar char="●"/>
              <a:defRPr b="0" i="0" sz="2100" u="none" cap="none" strike="noStrike">
                <a:solidFill>
                  <a:schemeClr val="dk1"/>
                </a:solidFill>
                <a:latin typeface="Lucida Sans"/>
                <a:ea typeface="Lucida Sans"/>
                <a:cs typeface="Lucida Sans"/>
                <a:sym typeface="Lucida Sans"/>
              </a:defRPr>
            </a:lvl3pPr>
            <a:lvl4pPr indent="-349250" lvl="3" marL="1828800" marR="0" rtl="0" algn="l">
              <a:spcBef>
                <a:spcPts val="350"/>
              </a:spcBef>
              <a:spcAft>
                <a:spcPts val="0"/>
              </a:spcAft>
              <a:buClr>
                <a:schemeClr val="accent2"/>
              </a:buClr>
              <a:buSzPts val="1900"/>
              <a:buFont typeface="Noto Sans Symbols"/>
              <a:buChar char="●"/>
              <a:defRPr b="0" i="0" sz="1900" u="none" cap="none" strike="noStrike">
                <a:solidFill>
                  <a:schemeClr val="dk1"/>
                </a:solidFill>
                <a:latin typeface="Lucida Sans"/>
                <a:ea typeface="Lucida Sans"/>
                <a:cs typeface="Lucida Sans"/>
                <a:sym typeface="Lucida Sans"/>
              </a:defRPr>
            </a:lvl4pPr>
            <a:lvl5pPr indent="-342900" lvl="4" marL="2286000" marR="0" rtl="0" algn="l">
              <a:spcBef>
                <a:spcPts val="350"/>
              </a:spcBef>
              <a:spcAft>
                <a:spcPts val="0"/>
              </a:spcAft>
              <a:buClr>
                <a:schemeClr val="accent2"/>
              </a:buClr>
              <a:buSzPts val="1800"/>
              <a:buFont typeface="Noto Sans Symbols"/>
              <a:buChar char="●"/>
              <a:defRPr b="0" i="0" sz="1800" u="none" cap="none" strike="noStrike">
                <a:solidFill>
                  <a:schemeClr val="dk1"/>
                </a:solidFill>
                <a:latin typeface="Lucida Sans"/>
                <a:ea typeface="Lucida Sans"/>
                <a:cs typeface="Lucida Sans"/>
                <a:sym typeface="Lucida Sans"/>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Lucida Sans"/>
                <a:ea typeface="Lucida Sans"/>
                <a:cs typeface="Lucida Sans"/>
                <a:sym typeface="Lucida Sans"/>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Lucida Sans"/>
                <a:ea typeface="Lucida Sans"/>
                <a:cs typeface="Lucida Sans"/>
                <a:sym typeface="Lucida Sans"/>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Lucida Sans"/>
                <a:ea typeface="Lucida Sans"/>
                <a:cs typeface="Lucida Sans"/>
                <a:sym typeface="Lucida Sans"/>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Lucida Sans"/>
                <a:ea typeface="Lucida Sans"/>
                <a:cs typeface="Lucida Sans"/>
                <a:sym typeface="Lucida Sans"/>
              </a:defRPr>
            </a:lvl9pPr>
          </a:lstStyle>
          <a:p/>
        </p:txBody>
      </p:sp>
      <p:sp>
        <p:nvSpPr>
          <p:cNvPr id="12" name="Google Shape;12;p13"/>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sz="1000">
                <a:solidFill>
                  <a:schemeClr val="dk1"/>
                </a:solidFill>
                <a:latin typeface="Lucida Sans"/>
                <a:ea typeface="Lucida Sans"/>
                <a:cs typeface="Lucida Sans"/>
                <a:sym typeface="Lucida Sans"/>
              </a:defRPr>
            </a:lvl1pPr>
            <a:lvl2pPr lvl="1"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2pPr>
            <a:lvl3pPr lvl="2"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3pPr>
            <a:lvl4pPr lvl="3"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4pPr>
            <a:lvl5pPr lvl="4"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5pPr>
            <a:lvl6pPr lvl="5"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6pPr>
            <a:lvl7pPr lvl="6"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7pPr>
            <a:lvl8pPr lvl="7"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8pPr>
            <a:lvl9pPr lvl="8"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9pPr>
          </a:lstStyle>
          <a:p/>
        </p:txBody>
      </p:sp>
      <p:sp>
        <p:nvSpPr>
          <p:cNvPr id="13" name="Google Shape;13;p13"/>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marR="0" rtl="0" algn="r">
              <a:spcBef>
                <a:spcPts val="0"/>
              </a:spcBef>
              <a:spcAft>
                <a:spcPts val="0"/>
              </a:spcAft>
              <a:buSzPts val="1400"/>
              <a:buNone/>
              <a:defRPr sz="1000">
                <a:solidFill>
                  <a:schemeClr val="dk1"/>
                </a:solidFill>
                <a:latin typeface="Lucida Sans"/>
                <a:ea typeface="Lucida Sans"/>
                <a:cs typeface="Lucida Sans"/>
                <a:sym typeface="Lucida Sans"/>
              </a:defRPr>
            </a:lvl1pPr>
            <a:lvl2pPr lvl="1"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2pPr>
            <a:lvl3pPr lvl="2"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3pPr>
            <a:lvl4pPr lvl="3"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4pPr>
            <a:lvl5pPr lvl="4"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5pPr>
            <a:lvl6pPr lvl="5"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6pPr>
            <a:lvl7pPr lvl="6"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7pPr>
            <a:lvl8pPr lvl="7"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8pPr>
            <a:lvl9pPr lvl="8"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9pPr>
          </a:lstStyle>
          <a:p/>
        </p:txBody>
      </p:sp>
      <p:sp>
        <p:nvSpPr>
          <p:cNvPr id="14" name="Google Shape;14;p13"/>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u="none">
                <a:solidFill>
                  <a:schemeClr val="dk1"/>
                </a:solidFill>
                <a:latin typeface="Lucida Sans"/>
                <a:ea typeface="Lucida Sans"/>
                <a:cs typeface="Lucida Sans"/>
                <a:sym typeface="Lucida Sans"/>
              </a:defRPr>
            </a:lvl1pPr>
            <a:lvl2pPr indent="0" lvl="1" marL="0" marR="0" rtl="0" algn="r">
              <a:spcBef>
                <a:spcPts val="0"/>
              </a:spcBef>
              <a:buNone/>
              <a:defRPr b="0" sz="1000" u="none">
                <a:solidFill>
                  <a:schemeClr val="dk1"/>
                </a:solidFill>
                <a:latin typeface="Lucida Sans"/>
                <a:ea typeface="Lucida Sans"/>
                <a:cs typeface="Lucida Sans"/>
                <a:sym typeface="Lucida Sans"/>
              </a:defRPr>
            </a:lvl2pPr>
            <a:lvl3pPr indent="0" lvl="2" marL="0" marR="0" rtl="0" algn="r">
              <a:spcBef>
                <a:spcPts val="0"/>
              </a:spcBef>
              <a:buNone/>
              <a:defRPr b="0" sz="1000" u="none">
                <a:solidFill>
                  <a:schemeClr val="dk1"/>
                </a:solidFill>
                <a:latin typeface="Lucida Sans"/>
                <a:ea typeface="Lucida Sans"/>
                <a:cs typeface="Lucida Sans"/>
                <a:sym typeface="Lucida Sans"/>
              </a:defRPr>
            </a:lvl3pPr>
            <a:lvl4pPr indent="0" lvl="3" marL="0" marR="0" rtl="0" algn="r">
              <a:spcBef>
                <a:spcPts val="0"/>
              </a:spcBef>
              <a:buNone/>
              <a:defRPr b="0" sz="1000" u="none">
                <a:solidFill>
                  <a:schemeClr val="dk1"/>
                </a:solidFill>
                <a:latin typeface="Lucida Sans"/>
                <a:ea typeface="Lucida Sans"/>
                <a:cs typeface="Lucida Sans"/>
                <a:sym typeface="Lucida Sans"/>
              </a:defRPr>
            </a:lvl4pPr>
            <a:lvl5pPr indent="0" lvl="4" marL="0" marR="0" rtl="0" algn="r">
              <a:spcBef>
                <a:spcPts val="0"/>
              </a:spcBef>
              <a:buNone/>
              <a:defRPr b="0" sz="1000" u="none">
                <a:solidFill>
                  <a:schemeClr val="dk1"/>
                </a:solidFill>
                <a:latin typeface="Lucida Sans"/>
                <a:ea typeface="Lucida Sans"/>
                <a:cs typeface="Lucida Sans"/>
                <a:sym typeface="Lucida Sans"/>
              </a:defRPr>
            </a:lvl5pPr>
            <a:lvl6pPr indent="0" lvl="5" marL="0" marR="0" rtl="0" algn="r">
              <a:spcBef>
                <a:spcPts val="0"/>
              </a:spcBef>
              <a:buNone/>
              <a:defRPr b="0" sz="1000" u="none">
                <a:solidFill>
                  <a:schemeClr val="dk1"/>
                </a:solidFill>
                <a:latin typeface="Lucida Sans"/>
                <a:ea typeface="Lucida Sans"/>
                <a:cs typeface="Lucida Sans"/>
                <a:sym typeface="Lucida Sans"/>
              </a:defRPr>
            </a:lvl6pPr>
            <a:lvl7pPr indent="0" lvl="6" marL="0" marR="0" rtl="0" algn="r">
              <a:spcBef>
                <a:spcPts val="0"/>
              </a:spcBef>
              <a:buNone/>
              <a:defRPr b="0" sz="1000" u="none">
                <a:solidFill>
                  <a:schemeClr val="dk1"/>
                </a:solidFill>
                <a:latin typeface="Lucida Sans"/>
                <a:ea typeface="Lucida Sans"/>
                <a:cs typeface="Lucida Sans"/>
                <a:sym typeface="Lucida Sans"/>
              </a:defRPr>
            </a:lvl7pPr>
            <a:lvl8pPr indent="0" lvl="7" marL="0" marR="0" rtl="0" algn="r">
              <a:spcBef>
                <a:spcPts val="0"/>
              </a:spcBef>
              <a:buNone/>
              <a:defRPr b="0" sz="1000" u="none">
                <a:solidFill>
                  <a:schemeClr val="dk1"/>
                </a:solidFill>
                <a:latin typeface="Lucida Sans"/>
                <a:ea typeface="Lucida Sans"/>
                <a:cs typeface="Lucida Sans"/>
                <a:sym typeface="Lucida Sans"/>
              </a:defRPr>
            </a:lvl8pPr>
            <a:lvl9pPr indent="0" lvl="8" marL="0" marR="0" rtl="0" algn="r">
              <a:spcBef>
                <a:spcPts val="0"/>
              </a:spcBef>
              <a:buNone/>
              <a:defRPr b="0" sz="1000" u="none">
                <a:solidFill>
                  <a:schemeClr val="dk1"/>
                </a:solidFill>
                <a:latin typeface="Lucida Sans"/>
                <a:ea typeface="Lucida Sans"/>
                <a:cs typeface="Lucida Sans"/>
                <a:sym typeface="Lucida Sans"/>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
          <p:cNvSpPr txBox="1"/>
          <p:nvPr>
            <p:ph type="ctrTitle"/>
          </p:nvPr>
        </p:nvSpPr>
        <p:spPr>
          <a:xfrm>
            <a:off x="685800" y="1752601"/>
            <a:ext cx="7772400" cy="1829761"/>
          </a:xfrm>
          <a:prstGeom prst="rect">
            <a:avLst/>
          </a:prstGeom>
          <a:noFill/>
          <a:ln>
            <a:noFill/>
          </a:ln>
        </p:spPr>
        <p:txBody>
          <a:bodyPr anchorCtr="0" anchor="b" bIns="45700" lIns="91425" spcFirstLastPara="1" rIns="91425" wrap="square" tIns="45700">
            <a:normAutofit/>
          </a:bodyPr>
          <a:lstStyle/>
          <a:p>
            <a:pPr indent="0" lvl="0" marL="0" rtl="0" algn="r">
              <a:spcBef>
                <a:spcPts val="0"/>
              </a:spcBef>
              <a:spcAft>
                <a:spcPts val="0"/>
              </a:spcAft>
              <a:buClr>
                <a:srgbClr val="C00000"/>
              </a:buClr>
              <a:buSzPts val="4800"/>
              <a:buFont typeface="Lucida Sans"/>
              <a:buNone/>
            </a:pPr>
            <a:r>
              <a:rPr lang="en-CA">
                <a:solidFill>
                  <a:srgbClr val="C00000"/>
                </a:solidFill>
              </a:rPr>
              <a:t>Customer Service</a:t>
            </a:r>
            <a:endParaRPr>
              <a:solidFill>
                <a:srgbClr val="C00000"/>
              </a:solidFill>
            </a:endParaRPr>
          </a:p>
        </p:txBody>
      </p:sp>
      <p:sp>
        <p:nvSpPr>
          <p:cNvPr id="103" name="Google Shape;103;p1"/>
          <p:cNvSpPr txBox="1"/>
          <p:nvPr>
            <p:ph idx="1" type="subTitle"/>
          </p:nvPr>
        </p:nvSpPr>
        <p:spPr>
          <a:xfrm>
            <a:off x="685800" y="3611607"/>
            <a:ext cx="7772400" cy="1199704"/>
          </a:xfrm>
          <a:prstGeom prst="rect">
            <a:avLst/>
          </a:prstGeom>
          <a:noFill/>
          <a:ln>
            <a:noFill/>
          </a:ln>
        </p:spPr>
        <p:txBody>
          <a:bodyPr anchorCtr="0" anchor="t" bIns="45700" lIns="45700" spcFirstLastPara="1" rIns="45700" wrap="square" tIns="45700">
            <a:normAutofit fontScale="92500" lnSpcReduction="20000"/>
          </a:bodyPr>
          <a:lstStyle/>
          <a:p>
            <a:pPr indent="0" lvl="0" marL="0" marR="64008" rtl="0" algn="r">
              <a:spcBef>
                <a:spcPts val="0"/>
              </a:spcBef>
              <a:spcAft>
                <a:spcPts val="0"/>
              </a:spcAft>
              <a:buSzPct val="68000"/>
              <a:buNone/>
            </a:pPr>
            <a:r>
              <a:rPr lang="en-CA"/>
              <a:t>Chapter 10</a:t>
            </a:r>
            <a:endParaRPr/>
          </a:p>
          <a:p>
            <a:pPr indent="0" lvl="0" marL="0" marR="64008" rtl="0" algn="r">
              <a:spcBef>
                <a:spcPts val="400"/>
              </a:spcBef>
              <a:spcAft>
                <a:spcPts val="0"/>
              </a:spcAft>
              <a:buSzPct val="68000"/>
              <a:buNone/>
            </a:pPr>
            <a:r>
              <a:rPr lang="en-CA"/>
              <a:t>Customer Retention and</a:t>
            </a:r>
            <a:endParaRPr/>
          </a:p>
          <a:p>
            <a:pPr indent="0" lvl="0" marL="0" marR="64008" rtl="0" algn="r">
              <a:spcBef>
                <a:spcPts val="400"/>
              </a:spcBef>
              <a:spcAft>
                <a:spcPts val="0"/>
              </a:spcAft>
              <a:buSzPct val="68000"/>
              <a:buNone/>
            </a:pPr>
            <a:r>
              <a:rPr lang="en-CA"/>
              <a:t>Measurement of Satisfaction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836"/>
              <a:buChar char="🞂"/>
            </a:pPr>
            <a:r>
              <a:rPr lang="en-CA"/>
              <a:t>The continuous attempt to satisfy and keep current customers actively involved in conducting business</a:t>
            </a:r>
            <a:endParaRPr/>
          </a:p>
          <a:p>
            <a:pPr indent="-139446" lvl="0" marL="365760" rtl="0" algn="l">
              <a:spcBef>
                <a:spcPts val="400"/>
              </a:spcBef>
              <a:spcAft>
                <a:spcPts val="0"/>
              </a:spcAft>
              <a:buSzPts val="1836"/>
              <a:buNone/>
            </a:pPr>
            <a:r>
              <a:t/>
            </a:r>
            <a:endParaRPr/>
          </a:p>
          <a:p>
            <a:pPr indent="-228600" lvl="1" marL="621792" rtl="0" algn="l">
              <a:spcBef>
                <a:spcPts val="324"/>
              </a:spcBef>
              <a:spcAft>
                <a:spcPts val="0"/>
              </a:spcAft>
              <a:buSzPts val="2300"/>
              <a:buChar char="◦"/>
            </a:pPr>
            <a:r>
              <a:rPr lang="en-CA"/>
              <a:t>Keep them happy!</a:t>
            </a:r>
            <a:endParaRPr/>
          </a:p>
          <a:p>
            <a:pPr indent="-228600" lvl="1" marL="621792" rtl="0" algn="l">
              <a:spcBef>
                <a:spcPts val="324"/>
              </a:spcBef>
              <a:spcAft>
                <a:spcPts val="0"/>
              </a:spcAft>
              <a:buSzPts val="2300"/>
              <a:buChar char="◦"/>
            </a:pPr>
            <a:r>
              <a:rPr lang="en-CA"/>
              <a:t>Keep them coming back!</a:t>
            </a:r>
            <a:endParaRPr/>
          </a:p>
          <a:p>
            <a:pPr indent="-82550" lvl="1" marL="621792" rtl="0" algn="l">
              <a:spcBef>
                <a:spcPts val="324"/>
              </a:spcBef>
              <a:spcAft>
                <a:spcPts val="0"/>
              </a:spcAft>
              <a:buSzPts val="2300"/>
              <a:buNone/>
            </a:pPr>
            <a:r>
              <a:t/>
            </a:r>
            <a:endParaRPr/>
          </a:p>
          <a:p>
            <a:pPr indent="-256032" lvl="0" marL="365760" rtl="0" algn="l">
              <a:spcBef>
                <a:spcPts val="400"/>
              </a:spcBef>
              <a:spcAft>
                <a:spcPts val="0"/>
              </a:spcAft>
              <a:buSzPts val="1632"/>
              <a:buChar char="🞂"/>
            </a:pPr>
            <a:r>
              <a:rPr lang="en-CA" sz="2400"/>
              <a:t>Customers are more than just a business contact</a:t>
            </a:r>
            <a:endParaRPr sz="2400"/>
          </a:p>
        </p:txBody>
      </p:sp>
      <p:sp>
        <p:nvSpPr>
          <p:cNvPr id="109" name="Google Shape;109;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100"/>
              <a:buFont typeface="Lucida Sans"/>
              <a:buNone/>
            </a:pPr>
            <a:r>
              <a:rPr lang="en-CA">
                <a:solidFill>
                  <a:srgbClr val="C00000"/>
                </a:solidFill>
              </a:rPr>
              <a:t>Customer Retention</a:t>
            </a:r>
            <a:endParaRPr>
              <a:solidFill>
                <a:srgbClr val="C00000"/>
              </a:solidFill>
            </a:endParaRPr>
          </a:p>
        </p:txBody>
      </p:sp>
      <p:pic>
        <p:nvPicPr>
          <p:cNvPr descr="http://www.midpoint.lt/resources/images/main/istock_000001171305xsmall.jpg.jpg" id="110" name="Google Shape;110;p2"/>
          <p:cNvPicPr preferRelativeResize="0"/>
          <p:nvPr/>
        </p:nvPicPr>
        <p:blipFill rotWithShape="1">
          <a:blip r:embed="rId3">
            <a:alphaModFix/>
          </a:blip>
          <a:srcRect b="0" l="0" r="0" t="0"/>
          <a:stretch/>
        </p:blipFill>
        <p:spPr>
          <a:xfrm>
            <a:off x="5512189" y="2348880"/>
            <a:ext cx="3179944" cy="210998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0" st="0"/>
                                            </p:txEl>
                                          </p:spTgt>
                                        </p:tgtEl>
                                        <p:attrNameLst>
                                          <p:attrName>style.visibility</p:attrName>
                                        </p:attrNameLst>
                                      </p:cBhvr>
                                      <p:to>
                                        <p:strVal val="visible"/>
                                      </p:to>
                                    </p:set>
                                    <p:animEffect filter="fade" transition="in">
                                      <p:cBhvr>
                                        <p:cTn dur="1000"/>
                                        <p:tgtEl>
                                          <p:spTgt spid="10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1" st="1"/>
                                            </p:txEl>
                                          </p:spTgt>
                                        </p:tgtEl>
                                        <p:attrNameLst>
                                          <p:attrName>style.visibility</p:attrName>
                                        </p:attrNameLst>
                                      </p:cBhvr>
                                      <p:to>
                                        <p:strVal val="visible"/>
                                      </p:to>
                                    </p:set>
                                    <p:animEffect filter="fade" transition="in">
                                      <p:cBhvr>
                                        <p:cTn dur="1000"/>
                                        <p:tgtEl>
                                          <p:spTgt spid="10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2" st="2"/>
                                            </p:txEl>
                                          </p:spTgt>
                                        </p:tgtEl>
                                        <p:attrNameLst>
                                          <p:attrName>style.visibility</p:attrName>
                                        </p:attrNameLst>
                                      </p:cBhvr>
                                      <p:to>
                                        <p:strVal val="visible"/>
                                      </p:to>
                                    </p:set>
                                    <p:animEffect filter="fade" transition="in">
                                      <p:cBhvr>
                                        <p:cTn dur="1000"/>
                                        <p:tgtEl>
                                          <p:spTgt spid="10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3" st="3"/>
                                            </p:txEl>
                                          </p:spTgt>
                                        </p:tgtEl>
                                        <p:attrNameLst>
                                          <p:attrName>style.visibility</p:attrName>
                                        </p:attrNameLst>
                                      </p:cBhvr>
                                      <p:to>
                                        <p:strVal val="visible"/>
                                      </p:to>
                                    </p:set>
                                    <p:animEffect filter="fade" transition="in">
                                      <p:cBhvr>
                                        <p:cTn dur="1000"/>
                                        <p:tgtEl>
                                          <p:spTgt spid="10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4" st="4"/>
                                            </p:txEl>
                                          </p:spTgt>
                                        </p:tgtEl>
                                        <p:attrNameLst>
                                          <p:attrName>style.visibility</p:attrName>
                                        </p:attrNameLst>
                                      </p:cBhvr>
                                      <p:to>
                                        <p:strVal val="visible"/>
                                      </p:to>
                                    </p:set>
                                    <p:animEffect filter="fade" transition="in">
                                      <p:cBhvr>
                                        <p:cTn dur="1000"/>
                                        <p:tgtEl>
                                          <p:spTgt spid="10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5" st="5"/>
                                            </p:txEl>
                                          </p:spTgt>
                                        </p:tgtEl>
                                        <p:attrNameLst>
                                          <p:attrName>style.visibility</p:attrName>
                                        </p:attrNameLst>
                                      </p:cBhvr>
                                      <p:to>
                                        <p:strVal val="visible"/>
                                      </p:to>
                                    </p:set>
                                    <p:animEffect filter="fade" transition="in">
                                      <p:cBhvr>
                                        <p:cTn dur="1000"/>
                                        <p:tgtEl>
                                          <p:spTgt spid="10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1250"/>
                                  </p:stCondLst>
                                  <p:childTnLst>
                                    <p:set>
                                      <p:cBhvr>
                                        <p:cTn dur="1" fill="hold">
                                          <p:stCondLst>
                                            <p:cond delay="0"/>
                                          </p:stCondLst>
                                        </p:cTn>
                                        <p:tgtEl>
                                          <p:spTgt spid="110"/>
                                        </p:tgtEl>
                                        <p:attrNameLst>
                                          <p:attrName>style.visibility</p:attrName>
                                        </p:attrNameLst>
                                      </p:cBhvr>
                                      <p:to>
                                        <p:strVal val="visible"/>
                                      </p:to>
                                    </p:set>
                                    <p:animEffect filter="fade" transition="in">
                                      <p:cBhvr>
                                        <p:cTn dur="1750"/>
                                        <p:tgtEl>
                                          <p:spTgt spid="1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3"/>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836"/>
              <a:buChar char="🞂"/>
            </a:pPr>
            <a:r>
              <a:rPr lang="en-CA"/>
              <a:t>They know how we do business</a:t>
            </a:r>
            <a:endParaRPr/>
          </a:p>
          <a:p>
            <a:pPr indent="-256032" lvl="0" marL="365760" rtl="0" algn="l">
              <a:spcBef>
                <a:spcPts val="400"/>
              </a:spcBef>
              <a:spcAft>
                <a:spcPts val="0"/>
              </a:spcAft>
              <a:buSzPts val="1836"/>
              <a:buChar char="🞂"/>
            </a:pPr>
            <a:r>
              <a:rPr lang="en-CA"/>
              <a:t>They know our policies</a:t>
            </a:r>
            <a:endParaRPr/>
          </a:p>
          <a:p>
            <a:pPr indent="-256032" lvl="0" marL="365760" rtl="0" algn="l">
              <a:spcBef>
                <a:spcPts val="400"/>
              </a:spcBef>
              <a:spcAft>
                <a:spcPts val="0"/>
              </a:spcAft>
              <a:buSzPts val="1836"/>
              <a:buChar char="🞂"/>
            </a:pPr>
            <a:r>
              <a:rPr lang="en-CA"/>
              <a:t>They are familiar with our products/services</a:t>
            </a:r>
            <a:endParaRPr/>
          </a:p>
          <a:p>
            <a:pPr indent="-256032" lvl="0" marL="365760" rtl="0" algn="l">
              <a:spcBef>
                <a:spcPts val="400"/>
              </a:spcBef>
              <a:spcAft>
                <a:spcPts val="0"/>
              </a:spcAft>
              <a:buSzPts val="1836"/>
              <a:buChar char="🞂"/>
            </a:pPr>
            <a:r>
              <a:rPr lang="en-CA"/>
              <a:t>They buy without requiring a sales pitch</a:t>
            </a:r>
            <a:endParaRPr/>
          </a:p>
          <a:p>
            <a:pPr indent="-256032" lvl="0" marL="365760" rtl="0" algn="l">
              <a:spcBef>
                <a:spcPts val="400"/>
              </a:spcBef>
              <a:spcAft>
                <a:spcPts val="0"/>
              </a:spcAft>
              <a:buSzPts val="1836"/>
              <a:buChar char="🞂"/>
            </a:pPr>
            <a:r>
              <a:rPr lang="en-CA"/>
              <a:t>They will consider new products/services more easily</a:t>
            </a:r>
            <a:endParaRPr/>
          </a:p>
          <a:p>
            <a:pPr indent="-139446" lvl="0" marL="365760" rtl="0" algn="l">
              <a:spcBef>
                <a:spcPts val="400"/>
              </a:spcBef>
              <a:spcAft>
                <a:spcPts val="0"/>
              </a:spcAft>
              <a:buSzPts val="1836"/>
              <a:buNone/>
            </a:pPr>
            <a:r>
              <a:t/>
            </a:r>
            <a:endParaRPr/>
          </a:p>
          <a:p>
            <a:pPr indent="0" lvl="0" marL="109728" rtl="0" algn="ctr">
              <a:spcBef>
                <a:spcPts val="400"/>
              </a:spcBef>
              <a:spcAft>
                <a:spcPts val="0"/>
              </a:spcAft>
              <a:buSzPts val="1836"/>
              <a:buNone/>
            </a:pPr>
            <a:r>
              <a:rPr lang="en-CA"/>
              <a:t>“Don’t </a:t>
            </a:r>
            <a:r>
              <a:rPr i="1" lang="en-CA"/>
              <a:t>date</a:t>
            </a:r>
            <a:r>
              <a:rPr lang="en-CA"/>
              <a:t> your customers; </a:t>
            </a:r>
            <a:r>
              <a:rPr i="1" lang="en-CA"/>
              <a:t>marry</a:t>
            </a:r>
            <a:r>
              <a:rPr lang="en-CA"/>
              <a:t> them.”</a:t>
            </a:r>
            <a:endParaRPr/>
          </a:p>
        </p:txBody>
      </p:sp>
      <p:sp>
        <p:nvSpPr>
          <p:cNvPr id="116" name="Google Shape;116;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100"/>
              <a:buFont typeface="Lucida Sans"/>
              <a:buNone/>
            </a:pPr>
            <a:r>
              <a:rPr lang="en-CA">
                <a:solidFill>
                  <a:srgbClr val="C00000"/>
                </a:solidFill>
              </a:rPr>
              <a:t>Existing Customers</a:t>
            </a:r>
            <a:endParaRPr>
              <a:solidFill>
                <a:srgbClr val="C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5">
                                            <p:txEl>
                                              <p:pRg end="0" st="0"/>
                                            </p:txEl>
                                          </p:spTgt>
                                        </p:tgtEl>
                                        <p:attrNameLst>
                                          <p:attrName>style.visibility</p:attrName>
                                        </p:attrNameLst>
                                      </p:cBhvr>
                                      <p:to>
                                        <p:strVal val="visible"/>
                                      </p:to>
                                    </p:set>
                                    <p:animEffect filter="fade" transition="in">
                                      <p:cBhvr>
                                        <p:cTn dur="1000"/>
                                        <p:tgtEl>
                                          <p:spTgt spid="11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15">
                                            <p:txEl>
                                              <p:pRg end="1" st="1"/>
                                            </p:txEl>
                                          </p:spTgt>
                                        </p:tgtEl>
                                        <p:attrNameLst>
                                          <p:attrName>style.visibility</p:attrName>
                                        </p:attrNameLst>
                                      </p:cBhvr>
                                      <p:to>
                                        <p:strVal val="visible"/>
                                      </p:to>
                                    </p:set>
                                    <p:animEffect filter="fade" transition="in">
                                      <p:cBhvr>
                                        <p:cTn dur="1000"/>
                                        <p:tgtEl>
                                          <p:spTgt spid="11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15">
                                            <p:txEl>
                                              <p:pRg end="2" st="2"/>
                                            </p:txEl>
                                          </p:spTgt>
                                        </p:tgtEl>
                                        <p:attrNameLst>
                                          <p:attrName>style.visibility</p:attrName>
                                        </p:attrNameLst>
                                      </p:cBhvr>
                                      <p:to>
                                        <p:strVal val="visible"/>
                                      </p:to>
                                    </p:set>
                                    <p:animEffect filter="fade" transition="in">
                                      <p:cBhvr>
                                        <p:cTn dur="1000"/>
                                        <p:tgtEl>
                                          <p:spTgt spid="11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15">
                                            <p:txEl>
                                              <p:pRg end="3" st="3"/>
                                            </p:txEl>
                                          </p:spTgt>
                                        </p:tgtEl>
                                        <p:attrNameLst>
                                          <p:attrName>style.visibility</p:attrName>
                                        </p:attrNameLst>
                                      </p:cBhvr>
                                      <p:to>
                                        <p:strVal val="visible"/>
                                      </p:to>
                                    </p:set>
                                    <p:animEffect filter="fade" transition="in">
                                      <p:cBhvr>
                                        <p:cTn dur="1000"/>
                                        <p:tgtEl>
                                          <p:spTgt spid="11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15">
                                            <p:txEl>
                                              <p:pRg end="4" st="4"/>
                                            </p:txEl>
                                          </p:spTgt>
                                        </p:tgtEl>
                                        <p:attrNameLst>
                                          <p:attrName>style.visibility</p:attrName>
                                        </p:attrNameLst>
                                      </p:cBhvr>
                                      <p:to>
                                        <p:strVal val="visible"/>
                                      </p:to>
                                    </p:set>
                                    <p:animEffect filter="fade" transition="in">
                                      <p:cBhvr>
                                        <p:cTn dur="1000"/>
                                        <p:tgtEl>
                                          <p:spTgt spid="115">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15">
                                            <p:txEl>
                                              <p:pRg end="5" st="5"/>
                                            </p:txEl>
                                          </p:spTgt>
                                        </p:tgtEl>
                                        <p:attrNameLst>
                                          <p:attrName>style.visibility</p:attrName>
                                        </p:attrNameLst>
                                      </p:cBhvr>
                                      <p:to>
                                        <p:strVal val="visible"/>
                                      </p:to>
                                    </p:set>
                                    <p:animEffect filter="fade" transition="in">
                                      <p:cBhvr>
                                        <p:cTn dur="1000"/>
                                        <p:tgtEl>
                                          <p:spTgt spid="115">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15">
                                            <p:txEl>
                                              <p:pRg end="6" st="6"/>
                                            </p:txEl>
                                          </p:spTgt>
                                        </p:tgtEl>
                                        <p:attrNameLst>
                                          <p:attrName>style.visibility</p:attrName>
                                        </p:attrNameLst>
                                      </p:cBhvr>
                                      <p:to>
                                        <p:strVal val="visible"/>
                                      </p:to>
                                    </p:set>
                                    <p:animEffect filter="fade" transition="in">
                                      <p:cBhvr>
                                        <p:cTn dur="1000"/>
                                        <p:tgtEl>
                                          <p:spTgt spid="115">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4"/>
          <p:cNvSpPr txBox="1"/>
          <p:nvPr>
            <p:ph idx="1" type="body"/>
          </p:nvPr>
        </p:nvSpPr>
        <p:spPr>
          <a:xfrm>
            <a:off x="457200" y="1481328"/>
            <a:ext cx="8507288"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836"/>
              <a:buChar char="🞂"/>
            </a:pPr>
            <a:r>
              <a:rPr lang="en-CA"/>
              <a:t>The number of customers who leave a business in a one-year period divided by the number of new customers in the same period</a:t>
            </a:r>
            <a:endParaRPr/>
          </a:p>
          <a:p>
            <a:pPr indent="-139446" lvl="0" marL="365760" rtl="0" algn="l">
              <a:spcBef>
                <a:spcPts val="400"/>
              </a:spcBef>
              <a:spcAft>
                <a:spcPts val="0"/>
              </a:spcAft>
              <a:buSzPts val="1836"/>
              <a:buNone/>
            </a:pPr>
            <a:r>
              <a:t/>
            </a:r>
            <a:endParaRPr/>
          </a:p>
          <a:p>
            <a:pPr indent="0" lvl="0" marL="109728" rtl="0" algn="ctr">
              <a:spcBef>
                <a:spcPts val="400"/>
              </a:spcBef>
              <a:spcAft>
                <a:spcPts val="0"/>
              </a:spcAft>
              <a:buSzPts val="1632"/>
              <a:buNone/>
            </a:pPr>
            <a:r>
              <a:rPr lang="en-CA" sz="2400"/>
              <a:t>210 leave  ÷  350 new  =  0.6 or 60% churn rate</a:t>
            </a:r>
            <a:endParaRPr/>
          </a:p>
          <a:p>
            <a:pPr indent="0" lvl="0" marL="109728" rtl="0" algn="ctr">
              <a:spcBef>
                <a:spcPts val="400"/>
              </a:spcBef>
              <a:spcAft>
                <a:spcPts val="0"/>
              </a:spcAft>
              <a:buSzPts val="1632"/>
              <a:buNone/>
            </a:pPr>
            <a:r>
              <a:t/>
            </a:r>
            <a:endParaRPr sz="2400"/>
          </a:p>
          <a:p>
            <a:pPr indent="0" lvl="0" marL="109728" rtl="0" algn="ctr">
              <a:spcBef>
                <a:spcPts val="400"/>
              </a:spcBef>
              <a:spcAft>
                <a:spcPts val="0"/>
              </a:spcAft>
              <a:buSzPts val="1632"/>
              <a:buNone/>
            </a:pPr>
            <a:r>
              <a:rPr lang="en-CA" sz="2400"/>
              <a:t>(The lower the churn rate, the better.)</a:t>
            </a:r>
            <a:endParaRPr sz="2400"/>
          </a:p>
        </p:txBody>
      </p:sp>
      <p:sp>
        <p:nvSpPr>
          <p:cNvPr id="122" name="Google Shape;1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100"/>
              <a:buFont typeface="Lucida Sans"/>
              <a:buNone/>
            </a:pPr>
            <a:r>
              <a:rPr lang="en-CA">
                <a:solidFill>
                  <a:srgbClr val="C00000"/>
                </a:solidFill>
              </a:rPr>
              <a:t>Churn Rate</a:t>
            </a:r>
            <a:endParaRPr>
              <a:solidFill>
                <a:srgbClr val="C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0" st="0"/>
                                            </p:txEl>
                                          </p:spTgt>
                                        </p:tgtEl>
                                        <p:attrNameLst>
                                          <p:attrName>style.visibility</p:attrName>
                                        </p:attrNameLst>
                                      </p:cBhvr>
                                      <p:to>
                                        <p:strVal val="visible"/>
                                      </p:to>
                                    </p:set>
                                    <p:animEffect filter="fade" transition="in">
                                      <p:cBhvr>
                                        <p:cTn dur="1000"/>
                                        <p:tgtEl>
                                          <p:spTgt spid="12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1" st="1"/>
                                            </p:txEl>
                                          </p:spTgt>
                                        </p:tgtEl>
                                        <p:attrNameLst>
                                          <p:attrName>style.visibility</p:attrName>
                                        </p:attrNameLst>
                                      </p:cBhvr>
                                      <p:to>
                                        <p:strVal val="visible"/>
                                      </p:to>
                                    </p:set>
                                    <p:animEffect filter="fade" transition="in">
                                      <p:cBhvr>
                                        <p:cTn dur="1000"/>
                                        <p:tgtEl>
                                          <p:spTgt spid="12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2" st="2"/>
                                            </p:txEl>
                                          </p:spTgt>
                                        </p:tgtEl>
                                        <p:attrNameLst>
                                          <p:attrName>style.visibility</p:attrName>
                                        </p:attrNameLst>
                                      </p:cBhvr>
                                      <p:to>
                                        <p:strVal val="visible"/>
                                      </p:to>
                                    </p:set>
                                    <p:animEffect filter="fade" transition="in">
                                      <p:cBhvr>
                                        <p:cTn dur="1000"/>
                                        <p:tgtEl>
                                          <p:spTgt spid="12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3" st="3"/>
                                            </p:txEl>
                                          </p:spTgt>
                                        </p:tgtEl>
                                        <p:attrNameLst>
                                          <p:attrName>style.visibility</p:attrName>
                                        </p:attrNameLst>
                                      </p:cBhvr>
                                      <p:to>
                                        <p:strVal val="visible"/>
                                      </p:to>
                                    </p:set>
                                    <p:animEffect filter="fade" transition="in">
                                      <p:cBhvr>
                                        <p:cTn dur="1000"/>
                                        <p:tgtEl>
                                          <p:spTgt spid="12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4" st="4"/>
                                            </p:txEl>
                                          </p:spTgt>
                                        </p:tgtEl>
                                        <p:attrNameLst>
                                          <p:attrName>style.visibility</p:attrName>
                                        </p:attrNameLst>
                                      </p:cBhvr>
                                      <p:to>
                                        <p:strVal val="visible"/>
                                      </p:to>
                                    </p:set>
                                    <p:animEffect filter="fade" transition="in">
                                      <p:cBhvr>
                                        <p:cTn dur="1000"/>
                                        <p:tgtEl>
                                          <p:spTgt spid="12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5"/>
          <p:cNvSpPr txBox="1"/>
          <p:nvPr>
            <p:ph idx="1" type="body"/>
          </p:nvPr>
        </p:nvSpPr>
        <p:spPr>
          <a:xfrm>
            <a:off x="251520" y="1481328"/>
            <a:ext cx="889248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836"/>
              <a:buChar char="🞂"/>
            </a:pPr>
            <a:r>
              <a:rPr lang="en-CA"/>
              <a:t>The percentage of customers who leave a business in a one-year period</a:t>
            </a:r>
            <a:endParaRPr/>
          </a:p>
          <a:p>
            <a:pPr indent="-152400" lvl="0" marL="365760" rtl="0" algn="l">
              <a:spcBef>
                <a:spcPts val="400"/>
              </a:spcBef>
              <a:spcAft>
                <a:spcPts val="0"/>
              </a:spcAft>
              <a:buSzPts val="1632"/>
              <a:buNone/>
            </a:pPr>
            <a:r>
              <a:t/>
            </a:r>
            <a:endParaRPr sz="2400"/>
          </a:p>
          <a:p>
            <a:pPr indent="0" lvl="0" marL="109728" rtl="0" algn="l">
              <a:spcBef>
                <a:spcPts val="400"/>
              </a:spcBef>
              <a:spcAft>
                <a:spcPts val="0"/>
              </a:spcAft>
              <a:buSzPts val="1632"/>
              <a:buNone/>
            </a:pPr>
            <a:r>
              <a:rPr lang="en-CA" sz="2400"/>
              <a:t>350 leave  ÷  1000 we had  =  0.35 or 35% defection rate</a:t>
            </a:r>
            <a:endParaRPr/>
          </a:p>
          <a:p>
            <a:pPr indent="0" lvl="0" marL="109728" rtl="0" algn="l">
              <a:spcBef>
                <a:spcPts val="400"/>
              </a:spcBef>
              <a:spcAft>
                <a:spcPts val="0"/>
              </a:spcAft>
              <a:buSzPts val="1632"/>
              <a:buNone/>
            </a:pPr>
            <a:r>
              <a:t/>
            </a:r>
            <a:endParaRPr sz="2400"/>
          </a:p>
          <a:p>
            <a:pPr indent="0" lvl="0" marL="109728" rtl="0" algn="ctr">
              <a:spcBef>
                <a:spcPts val="400"/>
              </a:spcBef>
              <a:spcAft>
                <a:spcPts val="0"/>
              </a:spcAft>
              <a:buSzPts val="1632"/>
              <a:buNone/>
            </a:pPr>
            <a:r>
              <a:rPr lang="en-CA" sz="2400"/>
              <a:t>(The lower the rate, the better.)</a:t>
            </a:r>
            <a:endParaRPr sz="2400"/>
          </a:p>
          <a:p>
            <a:pPr indent="-152400" lvl="0" marL="365760" rtl="0" algn="l">
              <a:spcBef>
                <a:spcPts val="400"/>
              </a:spcBef>
              <a:spcAft>
                <a:spcPts val="0"/>
              </a:spcAft>
              <a:buSzPts val="1632"/>
              <a:buNone/>
            </a:pPr>
            <a:r>
              <a:t/>
            </a:r>
            <a:endParaRPr sz="2400"/>
          </a:p>
        </p:txBody>
      </p:sp>
      <p:sp>
        <p:nvSpPr>
          <p:cNvPr id="128" name="Google Shape;128;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100"/>
              <a:buFont typeface="Lucida Sans"/>
              <a:buNone/>
            </a:pPr>
            <a:r>
              <a:rPr lang="en-CA">
                <a:solidFill>
                  <a:srgbClr val="C00000"/>
                </a:solidFill>
              </a:rPr>
              <a:t>Defection Rate</a:t>
            </a:r>
            <a:endParaRPr>
              <a:solidFill>
                <a:srgbClr val="C00000"/>
              </a:solidFill>
            </a:endParaRPr>
          </a:p>
        </p:txBody>
      </p:sp>
      <p:pic>
        <p:nvPicPr>
          <p:cNvPr descr="http://4.bp.blogspot.com/-exyr-kTGQ6U/TrK96CaLZlI/AAAAAAAAAH0/yX8Bk0Gu5h4/s1600/SuperStock_1569R-199008.jpg" id="129" name="Google Shape;129;p5"/>
          <p:cNvPicPr preferRelativeResize="0"/>
          <p:nvPr/>
        </p:nvPicPr>
        <p:blipFill rotWithShape="1">
          <a:blip r:embed="rId3">
            <a:alphaModFix/>
          </a:blip>
          <a:srcRect b="0" l="0" r="0" t="0"/>
          <a:stretch/>
        </p:blipFill>
        <p:spPr>
          <a:xfrm>
            <a:off x="4139952" y="4221088"/>
            <a:ext cx="3333750" cy="2352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0" st="0"/>
                                            </p:txEl>
                                          </p:spTgt>
                                        </p:tgtEl>
                                        <p:attrNameLst>
                                          <p:attrName>style.visibility</p:attrName>
                                        </p:attrNameLst>
                                      </p:cBhvr>
                                      <p:to>
                                        <p:strVal val="visible"/>
                                      </p:to>
                                    </p:set>
                                    <p:animEffect filter="fade" transition="in">
                                      <p:cBhvr>
                                        <p:cTn dur="1000"/>
                                        <p:tgtEl>
                                          <p:spTgt spid="12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1" st="1"/>
                                            </p:txEl>
                                          </p:spTgt>
                                        </p:tgtEl>
                                        <p:attrNameLst>
                                          <p:attrName>style.visibility</p:attrName>
                                        </p:attrNameLst>
                                      </p:cBhvr>
                                      <p:to>
                                        <p:strVal val="visible"/>
                                      </p:to>
                                    </p:set>
                                    <p:animEffect filter="fade" transition="in">
                                      <p:cBhvr>
                                        <p:cTn dur="1000"/>
                                        <p:tgtEl>
                                          <p:spTgt spid="12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2" st="2"/>
                                            </p:txEl>
                                          </p:spTgt>
                                        </p:tgtEl>
                                        <p:attrNameLst>
                                          <p:attrName>style.visibility</p:attrName>
                                        </p:attrNameLst>
                                      </p:cBhvr>
                                      <p:to>
                                        <p:strVal val="visible"/>
                                      </p:to>
                                    </p:set>
                                    <p:animEffect filter="fade" transition="in">
                                      <p:cBhvr>
                                        <p:cTn dur="1000"/>
                                        <p:tgtEl>
                                          <p:spTgt spid="12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3" st="3"/>
                                            </p:txEl>
                                          </p:spTgt>
                                        </p:tgtEl>
                                        <p:attrNameLst>
                                          <p:attrName>style.visibility</p:attrName>
                                        </p:attrNameLst>
                                      </p:cBhvr>
                                      <p:to>
                                        <p:strVal val="visible"/>
                                      </p:to>
                                    </p:set>
                                    <p:animEffect filter="fade" transition="in">
                                      <p:cBhvr>
                                        <p:cTn dur="1000"/>
                                        <p:tgtEl>
                                          <p:spTgt spid="12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4" st="4"/>
                                            </p:txEl>
                                          </p:spTgt>
                                        </p:tgtEl>
                                        <p:attrNameLst>
                                          <p:attrName>style.visibility</p:attrName>
                                        </p:attrNameLst>
                                      </p:cBhvr>
                                      <p:to>
                                        <p:strVal val="visible"/>
                                      </p:to>
                                    </p:set>
                                    <p:animEffect filter="fade" transition="in">
                                      <p:cBhvr>
                                        <p:cTn dur="1000"/>
                                        <p:tgtEl>
                                          <p:spTgt spid="12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5" st="5"/>
                                            </p:txEl>
                                          </p:spTgt>
                                        </p:tgtEl>
                                        <p:attrNameLst>
                                          <p:attrName>style.visibility</p:attrName>
                                        </p:attrNameLst>
                                      </p:cBhvr>
                                      <p:to>
                                        <p:strVal val="visible"/>
                                      </p:to>
                                    </p:set>
                                    <p:animEffect filter="fade" transition="in">
                                      <p:cBhvr>
                                        <p:cTn dur="1000"/>
                                        <p:tgtEl>
                                          <p:spTgt spid="12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1000"/>
                                  </p:stCondLst>
                                  <p:childTnLst>
                                    <p:set>
                                      <p:cBhvr>
                                        <p:cTn dur="1" fill="hold">
                                          <p:stCondLst>
                                            <p:cond delay="0"/>
                                          </p:stCondLst>
                                        </p:cTn>
                                        <p:tgtEl>
                                          <p:spTgt spid="129"/>
                                        </p:tgtEl>
                                        <p:attrNameLst>
                                          <p:attrName>style.visibility</p:attrName>
                                        </p:attrNameLst>
                                      </p:cBhvr>
                                      <p:to>
                                        <p:strVal val="visible"/>
                                      </p:to>
                                    </p:set>
                                    <p:animEffect filter="fade" transition="in">
                                      <p:cBhvr>
                                        <p:cTn dur="750"/>
                                        <p:tgtEl>
                                          <p:spTgt spid="1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descr="http://www.loricarrassociates.com/wp-content/uploads/2012/01/Shutterstock-Bar-Graphic.jpg" id="134" name="Google Shape;134;p6"/>
          <p:cNvPicPr preferRelativeResize="0"/>
          <p:nvPr/>
        </p:nvPicPr>
        <p:blipFill rotWithShape="1">
          <a:blip r:embed="rId3">
            <a:alphaModFix/>
          </a:blip>
          <a:srcRect b="0" l="0" r="0" t="0"/>
          <a:stretch/>
        </p:blipFill>
        <p:spPr>
          <a:xfrm>
            <a:off x="3635896" y="3356992"/>
            <a:ext cx="4762500" cy="3105151"/>
          </a:xfrm>
          <a:prstGeom prst="rect">
            <a:avLst/>
          </a:prstGeom>
          <a:noFill/>
          <a:ln>
            <a:noFill/>
          </a:ln>
        </p:spPr>
      </p:pic>
      <p:sp>
        <p:nvSpPr>
          <p:cNvPr id="135" name="Google Shape;135;p6"/>
          <p:cNvSpPr txBox="1"/>
          <p:nvPr>
            <p:ph idx="1" type="body"/>
          </p:nvPr>
        </p:nvSpPr>
        <p:spPr>
          <a:xfrm>
            <a:off x="251520" y="1481328"/>
            <a:ext cx="889248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836"/>
              <a:buChar char="🞂"/>
            </a:pPr>
            <a:r>
              <a:rPr lang="en-CA"/>
              <a:t>The net present value of the profits a customer generates over the average customer life</a:t>
            </a:r>
            <a:endParaRPr/>
          </a:p>
          <a:p>
            <a:pPr indent="-152400" lvl="0" marL="365760" rtl="0" algn="l">
              <a:spcBef>
                <a:spcPts val="400"/>
              </a:spcBef>
              <a:spcAft>
                <a:spcPts val="0"/>
              </a:spcAft>
              <a:buSzPts val="1632"/>
              <a:buNone/>
            </a:pPr>
            <a:r>
              <a:t/>
            </a:r>
            <a:endParaRPr sz="2400"/>
          </a:p>
          <a:p>
            <a:pPr indent="0" lvl="0" marL="109728" rtl="0" algn="l">
              <a:spcBef>
                <a:spcPts val="400"/>
              </a:spcBef>
              <a:spcAft>
                <a:spcPts val="0"/>
              </a:spcAft>
              <a:buSzPts val="1632"/>
              <a:buNone/>
            </a:pPr>
            <a:r>
              <a:rPr lang="en-CA" sz="2400"/>
              <a:t>$  3,000  average profit per year per customer</a:t>
            </a:r>
            <a:endParaRPr/>
          </a:p>
          <a:p>
            <a:pPr indent="0" lvl="0" marL="109728" rtl="0" algn="l">
              <a:spcBef>
                <a:spcPts val="400"/>
              </a:spcBef>
              <a:spcAft>
                <a:spcPts val="0"/>
              </a:spcAft>
              <a:buSzPts val="1632"/>
              <a:buNone/>
            </a:pPr>
            <a:r>
              <a:rPr lang="en-CA" sz="2400" u="sng"/>
              <a:t> x     8.6</a:t>
            </a:r>
            <a:r>
              <a:rPr lang="en-CA" sz="2400"/>
              <a:t>  years average life</a:t>
            </a:r>
            <a:endParaRPr/>
          </a:p>
          <a:p>
            <a:pPr indent="0" lvl="0" marL="109728" rtl="0" algn="l">
              <a:spcBef>
                <a:spcPts val="400"/>
              </a:spcBef>
              <a:spcAft>
                <a:spcPts val="0"/>
              </a:spcAft>
              <a:buSzPts val="1632"/>
              <a:buNone/>
            </a:pPr>
            <a:r>
              <a:rPr lang="en-CA" sz="2400"/>
              <a:t>$25,800  lifetime value</a:t>
            </a:r>
            <a:endParaRPr sz="2400"/>
          </a:p>
          <a:p>
            <a:pPr indent="-152400" lvl="0" marL="365760" rtl="0" algn="l">
              <a:spcBef>
                <a:spcPts val="400"/>
              </a:spcBef>
              <a:spcAft>
                <a:spcPts val="0"/>
              </a:spcAft>
              <a:buSzPts val="1632"/>
              <a:buNone/>
            </a:pPr>
            <a:r>
              <a:t/>
            </a:r>
            <a:endParaRPr sz="2400"/>
          </a:p>
          <a:p>
            <a:pPr indent="0" lvl="0" marL="109728" rtl="0" algn="l">
              <a:spcBef>
                <a:spcPts val="400"/>
              </a:spcBef>
              <a:spcAft>
                <a:spcPts val="0"/>
              </a:spcAft>
              <a:buSzPts val="1632"/>
              <a:buNone/>
            </a:pPr>
            <a:r>
              <a:t/>
            </a:r>
            <a:endParaRPr sz="2400"/>
          </a:p>
        </p:txBody>
      </p:sp>
      <p:sp>
        <p:nvSpPr>
          <p:cNvPr id="136" name="Google Shape;136;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100"/>
              <a:buFont typeface="Lucida Sans"/>
              <a:buNone/>
            </a:pPr>
            <a:r>
              <a:rPr lang="en-CA">
                <a:solidFill>
                  <a:srgbClr val="C00000"/>
                </a:solidFill>
              </a:rPr>
              <a:t>Customer Lifetime Value</a:t>
            </a:r>
            <a:endParaRPr>
              <a:solidFill>
                <a:srgbClr val="C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xEl>
                                              <p:pRg end="0" st="0"/>
                                            </p:txEl>
                                          </p:spTgt>
                                        </p:tgtEl>
                                        <p:attrNameLst>
                                          <p:attrName>style.visibility</p:attrName>
                                        </p:attrNameLst>
                                      </p:cBhvr>
                                      <p:to>
                                        <p:strVal val="visible"/>
                                      </p:to>
                                    </p:set>
                                    <p:animEffect filter="fade" transition="in">
                                      <p:cBhvr>
                                        <p:cTn dur="1000"/>
                                        <p:tgtEl>
                                          <p:spTgt spid="13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xEl>
                                              <p:pRg end="1" st="1"/>
                                            </p:txEl>
                                          </p:spTgt>
                                        </p:tgtEl>
                                        <p:attrNameLst>
                                          <p:attrName>style.visibility</p:attrName>
                                        </p:attrNameLst>
                                      </p:cBhvr>
                                      <p:to>
                                        <p:strVal val="visible"/>
                                      </p:to>
                                    </p:set>
                                    <p:animEffect filter="fade" transition="in">
                                      <p:cBhvr>
                                        <p:cTn dur="1000"/>
                                        <p:tgtEl>
                                          <p:spTgt spid="13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xEl>
                                              <p:pRg end="2" st="2"/>
                                            </p:txEl>
                                          </p:spTgt>
                                        </p:tgtEl>
                                        <p:attrNameLst>
                                          <p:attrName>style.visibility</p:attrName>
                                        </p:attrNameLst>
                                      </p:cBhvr>
                                      <p:to>
                                        <p:strVal val="visible"/>
                                      </p:to>
                                    </p:set>
                                    <p:animEffect filter="fade" transition="in">
                                      <p:cBhvr>
                                        <p:cTn dur="1000"/>
                                        <p:tgtEl>
                                          <p:spTgt spid="13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xEl>
                                              <p:pRg end="3" st="3"/>
                                            </p:txEl>
                                          </p:spTgt>
                                        </p:tgtEl>
                                        <p:attrNameLst>
                                          <p:attrName>style.visibility</p:attrName>
                                        </p:attrNameLst>
                                      </p:cBhvr>
                                      <p:to>
                                        <p:strVal val="visible"/>
                                      </p:to>
                                    </p:set>
                                    <p:animEffect filter="fade" transition="in">
                                      <p:cBhvr>
                                        <p:cTn dur="1000"/>
                                        <p:tgtEl>
                                          <p:spTgt spid="13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xEl>
                                              <p:pRg end="4" st="4"/>
                                            </p:txEl>
                                          </p:spTgt>
                                        </p:tgtEl>
                                        <p:attrNameLst>
                                          <p:attrName>style.visibility</p:attrName>
                                        </p:attrNameLst>
                                      </p:cBhvr>
                                      <p:to>
                                        <p:strVal val="visible"/>
                                      </p:to>
                                    </p:set>
                                    <p:animEffect filter="fade" transition="in">
                                      <p:cBhvr>
                                        <p:cTn dur="1000"/>
                                        <p:tgtEl>
                                          <p:spTgt spid="13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xEl>
                                              <p:pRg end="5" st="5"/>
                                            </p:txEl>
                                          </p:spTgt>
                                        </p:tgtEl>
                                        <p:attrNameLst>
                                          <p:attrName>style.visibility</p:attrName>
                                        </p:attrNameLst>
                                      </p:cBhvr>
                                      <p:to>
                                        <p:strVal val="visible"/>
                                      </p:to>
                                    </p:set>
                                    <p:animEffect filter="fade" transition="in">
                                      <p:cBhvr>
                                        <p:cTn dur="1000"/>
                                        <p:tgtEl>
                                          <p:spTgt spid="13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xEl>
                                              <p:pRg end="6" st="6"/>
                                            </p:txEl>
                                          </p:spTgt>
                                        </p:tgtEl>
                                        <p:attrNameLst>
                                          <p:attrName>style.visibility</p:attrName>
                                        </p:attrNameLst>
                                      </p:cBhvr>
                                      <p:to>
                                        <p:strVal val="visible"/>
                                      </p:to>
                                    </p:set>
                                    <p:animEffect filter="fade" transition="in">
                                      <p:cBhvr>
                                        <p:cTn dur="1000"/>
                                        <p:tgtEl>
                                          <p:spTgt spid="13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1000"/>
                                  </p:stCondLst>
                                  <p:childTnLst>
                                    <p:set>
                                      <p:cBhvr>
                                        <p:cTn dur="1" fill="hold">
                                          <p:stCondLst>
                                            <p:cond delay="0"/>
                                          </p:stCondLst>
                                        </p:cTn>
                                        <p:tgtEl>
                                          <p:spTgt spid="134"/>
                                        </p:tgtEl>
                                        <p:attrNameLst>
                                          <p:attrName>style.visibility</p:attrName>
                                        </p:attrNameLst>
                                      </p:cBhvr>
                                      <p:to>
                                        <p:strVal val="visible"/>
                                      </p:to>
                                    </p:set>
                                    <p:animEffect filter="fade" transition="in">
                                      <p:cBhvr>
                                        <p:cTn dur="750"/>
                                        <p:tgtEl>
                                          <p:spTgt spid="1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7"/>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514350" lvl="0" marL="624078" rtl="0" algn="l">
              <a:spcBef>
                <a:spcPts val="400"/>
              </a:spcBef>
              <a:spcAft>
                <a:spcPts val="0"/>
              </a:spcAft>
              <a:buSzPts val="1836"/>
              <a:buFont typeface="Lucida Sans"/>
              <a:buAutoNum type="arabicPeriod"/>
            </a:pPr>
            <a:r>
              <a:rPr lang="en-CA"/>
              <a:t>Are you measuring customer satisfaction?</a:t>
            </a:r>
            <a:endParaRPr/>
          </a:p>
          <a:p>
            <a:pPr indent="-475487" lvl="0" marL="624078" rtl="0" algn="l">
              <a:spcBef>
                <a:spcPts val="400"/>
              </a:spcBef>
              <a:spcAft>
                <a:spcPts val="0"/>
              </a:spcAft>
              <a:buSzPts val="1224"/>
              <a:buAutoNum type="arabicPeriod"/>
            </a:pPr>
            <a:r>
              <a:rPr lang="en-CA"/>
              <a:t>What level of priority is being placed on customer satisfaction?</a:t>
            </a:r>
            <a:endParaRPr/>
          </a:p>
          <a:p>
            <a:pPr indent="-475487" lvl="0" marL="624078" rtl="0" algn="l">
              <a:spcBef>
                <a:spcPts val="400"/>
              </a:spcBef>
              <a:spcAft>
                <a:spcPts val="0"/>
              </a:spcAft>
              <a:buSzPts val="1224"/>
              <a:buAutoNum type="arabicPeriod"/>
            </a:pPr>
            <a:r>
              <a:rPr lang="en-CA"/>
              <a:t>Do you measure quality standards and communication results with management and staff?</a:t>
            </a:r>
            <a:endParaRPr/>
          </a:p>
          <a:p>
            <a:pPr indent="-475487" lvl="0" marL="624078" rtl="0" algn="l">
              <a:spcBef>
                <a:spcPts val="400"/>
              </a:spcBef>
              <a:spcAft>
                <a:spcPts val="0"/>
              </a:spcAft>
              <a:buSzPts val="1224"/>
              <a:buAutoNum type="arabicPeriod"/>
            </a:pPr>
            <a:r>
              <a:rPr lang="en-CA"/>
              <a:t>Do you train and retrain customer service providers?</a:t>
            </a:r>
            <a:endParaRPr/>
          </a:p>
          <a:p>
            <a:pPr indent="-475487" lvl="0" marL="624078" rtl="0" algn="l">
              <a:spcBef>
                <a:spcPts val="400"/>
              </a:spcBef>
              <a:spcAft>
                <a:spcPts val="0"/>
              </a:spcAft>
              <a:buSzPts val="1224"/>
              <a:buAutoNum type="arabicPeriod"/>
            </a:pPr>
            <a:r>
              <a:rPr lang="en-CA"/>
              <a:t>What is your level of employee turnover?</a:t>
            </a:r>
            <a:endParaRPr/>
          </a:p>
        </p:txBody>
      </p:sp>
      <p:sp>
        <p:nvSpPr>
          <p:cNvPr id="142" name="Google Shape;142;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3200"/>
              <a:buFont typeface="Lucida Sans"/>
              <a:buNone/>
            </a:pPr>
            <a:r>
              <a:rPr lang="en-CA" sz="3200">
                <a:solidFill>
                  <a:srgbClr val="C00000"/>
                </a:solidFill>
              </a:rPr>
              <a:t>Improving a</a:t>
            </a:r>
            <a:r>
              <a:rPr lang="en-CA" sz="3200">
                <a:solidFill>
                  <a:srgbClr val="C00000"/>
                </a:solidFill>
              </a:rPr>
              <a:t> </a:t>
            </a:r>
            <a:br>
              <a:rPr lang="en-CA" sz="3200">
                <a:solidFill>
                  <a:srgbClr val="C00000"/>
                </a:solidFill>
              </a:rPr>
            </a:br>
            <a:r>
              <a:rPr lang="en-CA" sz="3200">
                <a:solidFill>
                  <a:srgbClr val="C00000"/>
                </a:solidFill>
              </a:rPr>
              <a:t>Customer Retention Program</a:t>
            </a:r>
            <a:endParaRPr sz="3200">
              <a:solidFill>
                <a:srgbClr val="C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1">
                                            <p:txEl>
                                              <p:pRg end="0" st="0"/>
                                            </p:txEl>
                                          </p:spTgt>
                                        </p:tgtEl>
                                        <p:attrNameLst>
                                          <p:attrName>style.visibility</p:attrName>
                                        </p:attrNameLst>
                                      </p:cBhvr>
                                      <p:to>
                                        <p:strVal val="visible"/>
                                      </p:to>
                                    </p:set>
                                    <p:animEffect filter="fade" transition="in">
                                      <p:cBhvr>
                                        <p:cTn dur="1000"/>
                                        <p:tgtEl>
                                          <p:spTgt spid="14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1">
                                            <p:txEl>
                                              <p:pRg end="1" st="1"/>
                                            </p:txEl>
                                          </p:spTgt>
                                        </p:tgtEl>
                                        <p:attrNameLst>
                                          <p:attrName>style.visibility</p:attrName>
                                        </p:attrNameLst>
                                      </p:cBhvr>
                                      <p:to>
                                        <p:strVal val="visible"/>
                                      </p:to>
                                    </p:set>
                                    <p:animEffect filter="fade" transition="in">
                                      <p:cBhvr>
                                        <p:cTn dur="1000"/>
                                        <p:tgtEl>
                                          <p:spTgt spid="14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1">
                                            <p:txEl>
                                              <p:pRg end="2" st="2"/>
                                            </p:txEl>
                                          </p:spTgt>
                                        </p:tgtEl>
                                        <p:attrNameLst>
                                          <p:attrName>style.visibility</p:attrName>
                                        </p:attrNameLst>
                                      </p:cBhvr>
                                      <p:to>
                                        <p:strVal val="visible"/>
                                      </p:to>
                                    </p:set>
                                    <p:animEffect filter="fade" transition="in">
                                      <p:cBhvr>
                                        <p:cTn dur="1000"/>
                                        <p:tgtEl>
                                          <p:spTgt spid="14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1">
                                            <p:txEl>
                                              <p:pRg end="3" st="3"/>
                                            </p:txEl>
                                          </p:spTgt>
                                        </p:tgtEl>
                                        <p:attrNameLst>
                                          <p:attrName>style.visibility</p:attrName>
                                        </p:attrNameLst>
                                      </p:cBhvr>
                                      <p:to>
                                        <p:strVal val="visible"/>
                                      </p:to>
                                    </p:set>
                                    <p:animEffect filter="fade" transition="in">
                                      <p:cBhvr>
                                        <p:cTn dur="1000"/>
                                        <p:tgtEl>
                                          <p:spTgt spid="14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1">
                                            <p:txEl>
                                              <p:pRg end="4" st="4"/>
                                            </p:txEl>
                                          </p:spTgt>
                                        </p:tgtEl>
                                        <p:attrNameLst>
                                          <p:attrName>style.visibility</p:attrName>
                                        </p:attrNameLst>
                                      </p:cBhvr>
                                      <p:to>
                                        <p:strVal val="visible"/>
                                      </p:to>
                                    </p:set>
                                    <p:animEffect filter="fade" transition="in">
                                      <p:cBhvr>
                                        <p:cTn dur="1000"/>
                                        <p:tgtEl>
                                          <p:spTgt spid="14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g11e01b6f760_0_5"/>
          <p:cNvSpPr txBox="1"/>
          <p:nvPr>
            <p:ph idx="1" type="body"/>
          </p:nvPr>
        </p:nvSpPr>
        <p:spPr>
          <a:xfrm>
            <a:off x="457200" y="1795253"/>
            <a:ext cx="8229600" cy="4526100"/>
          </a:xfrm>
          <a:prstGeom prst="rect">
            <a:avLst/>
          </a:prstGeom>
          <a:noFill/>
          <a:ln>
            <a:noFill/>
          </a:ln>
        </p:spPr>
        <p:txBody>
          <a:bodyPr anchorCtr="0" anchor="t" bIns="45700" lIns="91425" spcFirstLastPara="1" rIns="91425" wrap="square" tIns="45700">
            <a:normAutofit/>
          </a:bodyPr>
          <a:lstStyle/>
          <a:p>
            <a:pPr indent="-306324" lvl="0" marL="457200" rtl="0" algn="l">
              <a:spcBef>
                <a:spcPts val="400"/>
              </a:spcBef>
              <a:spcAft>
                <a:spcPts val="0"/>
              </a:spcAft>
              <a:buSzPts val="1224"/>
              <a:buAutoNum type="arabicPeriod" startAt="6"/>
            </a:pPr>
            <a:r>
              <a:rPr lang="en-CA"/>
              <a:t>How much do you spend to keep current customers?</a:t>
            </a:r>
            <a:endParaRPr/>
          </a:p>
          <a:p>
            <a:pPr indent="-306324" lvl="0" marL="457200" rtl="0" algn="l">
              <a:spcBef>
                <a:spcPts val="0"/>
              </a:spcBef>
              <a:spcAft>
                <a:spcPts val="0"/>
              </a:spcAft>
              <a:buSzPts val="1224"/>
              <a:buAutoNum type="arabicPeriod" startAt="6"/>
            </a:pPr>
            <a:r>
              <a:rPr lang="en-CA"/>
              <a:t>What is your cost for acquiring customers?</a:t>
            </a:r>
            <a:endParaRPr/>
          </a:p>
          <a:p>
            <a:pPr indent="-306324" lvl="0" marL="457200" rtl="0" algn="l">
              <a:spcBef>
                <a:spcPts val="0"/>
              </a:spcBef>
              <a:spcAft>
                <a:spcPts val="0"/>
              </a:spcAft>
              <a:buSzPts val="1224"/>
              <a:buAutoNum type="arabicPeriod" startAt="6"/>
            </a:pPr>
            <a:r>
              <a:rPr lang="en-CA"/>
              <a:t>What is your customer-defection rate?</a:t>
            </a:r>
            <a:endParaRPr/>
          </a:p>
          <a:p>
            <a:pPr indent="-306324" lvl="0" marL="457200" rtl="0" algn="l">
              <a:spcBef>
                <a:spcPts val="0"/>
              </a:spcBef>
              <a:spcAft>
                <a:spcPts val="0"/>
              </a:spcAft>
              <a:buSzPts val="1224"/>
              <a:buAutoNum type="arabicPeriod" startAt="6"/>
            </a:pPr>
            <a:r>
              <a:rPr lang="en-CA"/>
              <a:t>What do you do to get customers back?</a:t>
            </a:r>
            <a:endParaRPr/>
          </a:p>
          <a:p>
            <a:pPr indent="-306324" lvl="0" marL="457200" rtl="0" algn="l">
              <a:spcBef>
                <a:spcPts val="0"/>
              </a:spcBef>
              <a:spcAft>
                <a:spcPts val="0"/>
              </a:spcAft>
              <a:buSzPts val="1224"/>
              <a:buAutoNum type="arabicPeriod" startAt="6"/>
            </a:pPr>
            <a:r>
              <a:rPr lang="en-CA"/>
              <a:t>Do you deliver on what you promised to your customers?</a:t>
            </a:r>
            <a:endParaRPr/>
          </a:p>
        </p:txBody>
      </p:sp>
      <p:sp>
        <p:nvSpPr>
          <p:cNvPr id="148" name="Google Shape;148;g11e01b6f760_0_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3200"/>
              <a:buFont typeface="Lucida Sans"/>
              <a:buNone/>
            </a:pPr>
            <a:r>
              <a:rPr lang="en-CA" sz="3200">
                <a:solidFill>
                  <a:srgbClr val="C00000"/>
                </a:solidFill>
              </a:rPr>
              <a:t>Improving a </a:t>
            </a:r>
            <a:br>
              <a:rPr lang="en-CA" sz="3200">
                <a:solidFill>
                  <a:srgbClr val="C00000"/>
                </a:solidFill>
              </a:rPr>
            </a:br>
            <a:r>
              <a:rPr lang="en-CA" sz="3200">
                <a:solidFill>
                  <a:srgbClr val="C00000"/>
                </a:solidFill>
              </a:rPr>
              <a:t>Customer Retention Program</a:t>
            </a:r>
            <a:endParaRPr sz="3200">
              <a:solidFill>
                <a:srgbClr val="C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7">
                                            <p:txEl>
                                              <p:pRg end="0" st="0"/>
                                            </p:txEl>
                                          </p:spTgt>
                                        </p:tgtEl>
                                        <p:attrNameLst>
                                          <p:attrName>style.visibility</p:attrName>
                                        </p:attrNameLst>
                                      </p:cBhvr>
                                      <p:to>
                                        <p:strVal val="visible"/>
                                      </p:to>
                                    </p:set>
                                    <p:animEffect filter="fade" transition="in">
                                      <p:cBhvr>
                                        <p:cTn dur="1000"/>
                                        <p:tgtEl>
                                          <p:spTgt spid="14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7">
                                            <p:txEl>
                                              <p:pRg end="1" st="1"/>
                                            </p:txEl>
                                          </p:spTgt>
                                        </p:tgtEl>
                                        <p:attrNameLst>
                                          <p:attrName>style.visibility</p:attrName>
                                        </p:attrNameLst>
                                      </p:cBhvr>
                                      <p:to>
                                        <p:strVal val="visible"/>
                                      </p:to>
                                    </p:set>
                                    <p:animEffect filter="fade" transition="in">
                                      <p:cBhvr>
                                        <p:cTn dur="1000"/>
                                        <p:tgtEl>
                                          <p:spTgt spid="14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7">
                                            <p:txEl>
                                              <p:pRg end="2" st="2"/>
                                            </p:txEl>
                                          </p:spTgt>
                                        </p:tgtEl>
                                        <p:attrNameLst>
                                          <p:attrName>style.visibility</p:attrName>
                                        </p:attrNameLst>
                                      </p:cBhvr>
                                      <p:to>
                                        <p:strVal val="visible"/>
                                      </p:to>
                                    </p:set>
                                    <p:animEffect filter="fade" transition="in">
                                      <p:cBhvr>
                                        <p:cTn dur="1000"/>
                                        <p:tgtEl>
                                          <p:spTgt spid="14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7">
                                            <p:txEl>
                                              <p:pRg end="3" st="3"/>
                                            </p:txEl>
                                          </p:spTgt>
                                        </p:tgtEl>
                                        <p:attrNameLst>
                                          <p:attrName>style.visibility</p:attrName>
                                        </p:attrNameLst>
                                      </p:cBhvr>
                                      <p:to>
                                        <p:strVal val="visible"/>
                                      </p:to>
                                    </p:set>
                                    <p:animEffect filter="fade" transition="in">
                                      <p:cBhvr>
                                        <p:cTn dur="1000"/>
                                        <p:tgtEl>
                                          <p:spTgt spid="14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7">
                                            <p:txEl>
                                              <p:pRg end="4" st="4"/>
                                            </p:txEl>
                                          </p:spTgt>
                                        </p:tgtEl>
                                        <p:attrNameLst>
                                          <p:attrName>style.visibility</p:attrName>
                                        </p:attrNameLst>
                                      </p:cBhvr>
                                      <p:to>
                                        <p:strVal val="visible"/>
                                      </p:to>
                                    </p:set>
                                    <p:animEffect filter="fade" transition="in">
                                      <p:cBhvr>
                                        <p:cTn dur="1000"/>
                                        <p:tgtEl>
                                          <p:spTgt spid="14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g11e01b6f760_0_0"/>
          <p:cNvSpPr txBox="1"/>
          <p:nvPr>
            <p:ph idx="1" type="body"/>
          </p:nvPr>
        </p:nvSpPr>
        <p:spPr>
          <a:xfrm>
            <a:off x="457200" y="1481328"/>
            <a:ext cx="8229600" cy="4526100"/>
          </a:xfrm>
          <a:prstGeom prst="rect">
            <a:avLst/>
          </a:prstGeom>
          <a:noFill/>
          <a:ln>
            <a:noFill/>
          </a:ln>
        </p:spPr>
        <p:txBody>
          <a:bodyPr anchorCtr="0" anchor="t" bIns="45700" lIns="91425" spcFirstLastPara="1" rIns="91425" wrap="square" tIns="45700">
            <a:normAutofit/>
          </a:bodyPr>
          <a:lstStyle/>
          <a:p>
            <a:pPr indent="-514350" lvl="0" marL="624078" rtl="0" algn="l">
              <a:spcBef>
                <a:spcPts val="0"/>
              </a:spcBef>
              <a:spcAft>
                <a:spcPts val="0"/>
              </a:spcAft>
              <a:buSzPts val="1836"/>
              <a:buFont typeface="Lucida Sans"/>
              <a:buAutoNum type="arabicPeriod"/>
            </a:pPr>
            <a:r>
              <a:rPr lang="en-CA"/>
              <a:t>Examine who your customers are and what specific needs they have</a:t>
            </a:r>
            <a:endParaRPr/>
          </a:p>
          <a:p>
            <a:pPr indent="-514350" lvl="0" marL="624078" rtl="0" algn="l">
              <a:spcBef>
                <a:spcPts val="400"/>
              </a:spcBef>
              <a:spcAft>
                <a:spcPts val="0"/>
              </a:spcAft>
              <a:buSzPts val="1836"/>
              <a:buFont typeface="Lucida Sans"/>
              <a:buAutoNum type="arabicPeriod"/>
            </a:pPr>
            <a:r>
              <a:rPr lang="en-CA"/>
              <a:t>Identify specific objectives to be realized</a:t>
            </a:r>
            <a:endParaRPr/>
          </a:p>
          <a:p>
            <a:pPr indent="-514350" lvl="0" marL="624078" rtl="0" algn="l">
              <a:spcBef>
                <a:spcPts val="400"/>
              </a:spcBef>
              <a:spcAft>
                <a:spcPts val="0"/>
              </a:spcAft>
              <a:buSzPts val="1836"/>
              <a:buFont typeface="Lucida Sans"/>
              <a:buAutoNum type="arabicPeriod"/>
            </a:pPr>
            <a:r>
              <a:rPr lang="en-CA"/>
              <a:t>Create a manageable program of customer retention</a:t>
            </a:r>
            <a:endParaRPr/>
          </a:p>
          <a:p>
            <a:pPr indent="-514350" lvl="0" marL="624078" rtl="0" algn="l">
              <a:spcBef>
                <a:spcPts val="400"/>
              </a:spcBef>
              <a:spcAft>
                <a:spcPts val="0"/>
              </a:spcAft>
              <a:buSzPts val="1836"/>
              <a:buFont typeface="Lucida Sans"/>
              <a:buAutoNum type="arabicPeriod"/>
            </a:pPr>
            <a:r>
              <a:rPr lang="en-CA"/>
              <a:t>Create a culture that stimulates customer interest</a:t>
            </a:r>
            <a:endParaRPr/>
          </a:p>
          <a:p>
            <a:pPr indent="-514350" lvl="0" marL="624078" rtl="0" algn="l">
              <a:spcBef>
                <a:spcPts val="400"/>
              </a:spcBef>
              <a:spcAft>
                <a:spcPts val="0"/>
              </a:spcAft>
              <a:buSzPts val="1836"/>
              <a:buFont typeface="Lucida Sans"/>
              <a:buAutoNum type="arabicPeriod"/>
            </a:pPr>
            <a:r>
              <a:rPr lang="en-CA"/>
              <a:t>Set a timetable for evaluation</a:t>
            </a:r>
            <a:endParaRPr/>
          </a:p>
        </p:txBody>
      </p:sp>
      <p:sp>
        <p:nvSpPr>
          <p:cNvPr id="154" name="Google Shape;154;g11e01b6f760_0_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3200"/>
              <a:buFont typeface="Lucida Sans"/>
              <a:buNone/>
            </a:pPr>
            <a:r>
              <a:rPr lang="en-CA" sz="3200">
                <a:solidFill>
                  <a:srgbClr val="C00000"/>
                </a:solidFill>
              </a:rPr>
              <a:t>Developing a </a:t>
            </a:r>
            <a:br>
              <a:rPr lang="en-CA" sz="3200">
                <a:solidFill>
                  <a:srgbClr val="C00000"/>
                </a:solidFill>
              </a:rPr>
            </a:br>
            <a:r>
              <a:rPr lang="en-CA" sz="3200">
                <a:solidFill>
                  <a:srgbClr val="C00000"/>
                </a:solidFill>
              </a:rPr>
              <a:t>Customer Retention Program</a:t>
            </a:r>
            <a:endParaRPr sz="3200">
              <a:solidFill>
                <a:srgbClr val="C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3">
                                            <p:txEl>
                                              <p:pRg end="0" st="0"/>
                                            </p:txEl>
                                          </p:spTgt>
                                        </p:tgtEl>
                                        <p:attrNameLst>
                                          <p:attrName>style.visibility</p:attrName>
                                        </p:attrNameLst>
                                      </p:cBhvr>
                                      <p:to>
                                        <p:strVal val="visible"/>
                                      </p:to>
                                    </p:set>
                                    <p:animEffect filter="fade" transition="in">
                                      <p:cBhvr>
                                        <p:cTn dur="1000"/>
                                        <p:tgtEl>
                                          <p:spTgt spid="153">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3">
                                            <p:txEl>
                                              <p:pRg end="1" st="1"/>
                                            </p:txEl>
                                          </p:spTgt>
                                        </p:tgtEl>
                                        <p:attrNameLst>
                                          <p:attrName>style.visibility</p:attrName>
                                        </p:attrNameLst>
                                      </p:cBhvr>
                                      <p:to>
                                        <p:strVal val="visible"/>
                                      </p:to>
                                    </p:set>
                                    <p:animEffect filter="fade" transition="in">
                                      <p:cBhvr>
                                        <p:cTn dur="1000"/>
                                        <p:tgtEl>
                                          <p:spTgt spid="153">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3">
                                            <p:txEl>
                                              <p:pRg end="2" st="2"/>
                                            </p:txEl>
                                          </p:spTgt>
                                        </p:tgtEl>
                                        <p:attrNameLst>
                                          <p:attrName>style.visibility</p:attrName>
                                        </p:attrNameLst>
                                      </p:cBhvr>
                                      <p:to>
                                        <p:strVal val="visible"/>
                                      </p:to>
                                    </p:set>
                                    <p:animEffect filter="fade" transition="in">
                                      <p:cBhvr>
                                        <p:cTn dur="1000"/>
                                        <p:tgtEl>
                                          <p:spTgt spid="153">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3">
                                            <p:txEl>
                                              <p:pRg end="3" st="3"/>
                                            </p:txEl>
                                          </p:spTgt>
                                        </p:tgtEl>
                                        <p:attrNameLst>
                                          <p:attrName>style.visibility</p:attrName>
                                        </p:attrNameLst>
                                      </p:cBhvr>
                                      <p:to>
                                        <p:strVal val="visible"/>
                                      </p:to>
                                    </p:set>
                                    <p:animEffect filter="fade" transition="in">
                                      <p:cBhvr>
                                        <p:cTn dur="1000"/>
                                        <p:tgtEl>
                                          <p:spTgt spid="153">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3">
                                            <p:txEl>
                                              <p:pRg end="4" st="4"/>
                                            </p:txEl>
                                          </p:spTgt>
                                        </p:tgtEl>
                                        <p:attrNameLst>
                                          <p:attrName>style.visibility</p:attrName>
                                        </p:attrNameLst>
                                      </p:cBhvr>
                                      <p:to>
                                        <p:strVal val="visible"/>
                                      </p:to>
                                    </p:set>
                                    <p:animEffect filter="fade" transition="in">
                                      <p:cBhvr>
                                        <p:cTn dur="1000"/>
                                        <p:tgtEl>
                                          <p:spTgt spid="15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8"/>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1836"/>
              <a:buNone/>
            </a:pPr>
            <a:r>
              <a:rPr lang="en-CA"/>
              <a:t>Survey customers…</a:t>
            </a:r>
            <a:endParaRPr/>
          </a:p>
          <a:p>
            <a:pPr indent="-256032" lvl="0" marL="365760" rtl="0" algn="l">
              <a:spcBef>
                <a:spcPts val="400"/>
              </a:spcBef>
              <a:spcAft>
                <a:spcPts val="0"/>
              </a:spcAft>
              <a:buSzPts val="1836"/>
              <a:buChar char="🞂"/>
            </a:pPr>
            <a:r>
              <a:rPr lang="en-CA"/>
              <a:t>Who are they?  </a:t>
            </a:r>
            <a:r>
              <a:rPr lang="en-CA" sz="2500"/>
              <a:t>(demographics)</a:t>
            </a:r>
            <a:endParaRPr/>
          </a:p>
          <a:p>
            <a:pPr indent="-256032" lvl="0" marL="365760" rtl="0" algn="l">
              <a:spcBef>
                <a:spcPts val="400"/>
              </a:spcBef>
              <a:spcAft>
                <a:spcPts val="0"/>
              </a:spcAft>
              <a:buSzPts val="1836"/>
              <a:buChar char="🞂"/>
            </a:pPr>
            <a:r>
              <a:rPr lang="en-CA"/>
              <a:t>How did they begin doing business with us?</a:t>
            </a:r>
            <a:endParaRPr/>
          </a:p>
          <a:p>
            <a:pPr indent="-256032" lvl="0" marL="365760" rtl="0" algn="l">
              <a:spcBef>
                <a:spcPts val="400"/>
              </a:spcBef>
              <a:spcAft>
                <a:spcPts val="0"/>
              </a:spcAft>
              <a:buSzPts val="1836"/>
              <a:buChar char="🞂"/>
            </a:pPr>
            <a:r>
              <a:rPr lang="en-CA"/>
              <a:t>Where are they located?</a:t>
            </a:r>
            <a:endParaRPr/>
          </a:p>
          <a:p>
            <a:pPr indent="-256032" lvl="0" marL="365760" rtl="0" algn="l">
              <a:spcBef>
                <a:spcPts val="400"/>
              </a:spcBef>
              <a:spcAft>
                <a:spcPts val="0"/>
              </a:spcAft>
              <a:buSzPts val="1836"/>
              <a:buChar char="🞂"/>
            </a:pPr>
            <a:r>
              <a:rPr lang="en-CA"/>
              <a:t>Where do they conduct business with us? </a:t>
            </a:r>
            <a:r>
              <a:rPr lang="en-CA" sz="2500"/>
              <a:t>(if multiple locations)</a:t>
            </a:r>
            <a:endParaRPr/>
          </a:p>
          <a:p>
            <a:pPr indent="-256032" lvl="0" marL="365760" rtl="0" algn="l">
              <a:spcBef>
                <a:spcPts val="400"/>
              </a:spcBef>
              <a:spcAft>
                <a:spcPts val="0"/>
              </a:spcAft>
              <a:buSzPts val="1836"/>
              <a:buChar char="🞂"/>
            </a:pPr>
            <a:r>
              <a:rPr lang="en-CA"/>
              <a:t>When do they do business with us?</a:t>
            </a:r>
            <a:endParaRPr/>
          </a:p>
          <a:p>
            <a:pPr indent="-256032" lvl="0" marL="365760" rtl="0" algn="l">
              <a:spcBef>
                <a:spcPts val="400"/>
              </a:spcBef>
              <a:spcAft>
                <a:spcPts val="0"/>
              </a:spcAft>
              <a:buSzPts val="1836"/>
              <a:buChar char="🞂"/>
            </a:pPr>
            <a:r>
              <a:rPr lang="en-CA"/>
              <a:t>What do they like about their experience?</a:t>
            </a:r>
            <a:endParaRPr/>
          </a:p>
          <a:p>
            <a:pPr indent="-256032" lvl="0" marL="365760" rtl="0" algn="l">
              <a:spcBef>
                <a:spcPts val="400"/>
              </a:spcBef>
              <a:spcAft>
                <a:spcPts val="0"/>
              </a:spcAft>
              <a:buSzPts val="1836"/>
              <a:buChar char="🞂"/>
            </a:pPr>
            <a:r>
              <a:rPr lang="en-CA"/>
              <a:t>How can we do a better job?</a:t>
            </a:r>
            <a:endParaRPr/>
          </a:p>
          <a:p>
            <a:pPr indent="0" lvl="0" marL="109728" rtl="0" algn="l">
              <a:spcBef>
                <a:spcPts val="400"/>
              </a:spcBef>
              <a:spcAft>
                <a:spcPts val="0"/>
              </a:spcAft>
              <a:buSzPts val="1836"/>
              <a:buNone/>
            </a:pPr>
            <a:r>
              <a:t/>
            </a:r>
            <a:endParaRPr/>
          </a:p>
        </p:txBody>
      </p:sp>
      <p:sp>
        <p:nvSpPr>
          <p:cNvPr id="160" name="Google Shape;16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3200"/>
              <a:buFont typeface="Lucida Sans"/>
              <a:buNone/>
            </a:pPr>
            <a:r>
              <a:rPr lang="en-CA" sz="3200">
                <a:solidFill>
                  <a:srgbClr val="C00000"/>
                </a:solidFill>
              </a:rPr>
              <a:t>Measurement of Satisfaction</a:t>
            </a:r>
            <a:endParaRPr sz="3200">
              <a:solidFill>
                <a:srgbClr val="C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9">
                                            <p:txEl>
                                              <p:pRg end="0" st="0"/>
                                            </p:txEl>
                                          </p:spTgt>
                                        </p:tgtEl>
                                        <p:attrNameLst>
                                          <p:attrName>style.visibility</p:attrName>
                                        </p:attrNameLst>
                                      </p:cBhvr>
                                      <p:to>
                                        <p:strVal val="visible"/>
                                      </p:to>
                                    </p:set>
                                    <p:animEffect filter="fade" transition="in">
                                      <p:cBhvr>
                                        <p:cTn dur="1000"/>
                                        <p:tgtEl>
                                          <p:spTgt spid="15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9">
                                            <p:txEl>
                                              <p:pRg end="1" st="1"/>
                                            </p:txEl>
                                          </p:spTgt>
                                        </p:tgtEl>
                                        <p:attrNameLst>
                                          <p:attrName>style.visibility</p:attrName>
                                        </p:attrNameLst>
                                      </p:cBhvr>
                                      <p:to>
                                        <p:strVal val="visible"/>
                                      </p:to>
                                    </p:set>
                                    <p:animEffect filter="fade" transition="in">
                                      <p:cBhvr>
                                        <p:cTn dur="1000"/>
                                        <p:tgtEl>
                                          <p:spTgt spid="15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9">
                                            <p:txEl>
                                              <p:pRg end="2" st="2"/>
                                            </p:txEl>
                                          </p:spTgt>
                                        </p:tgtEl>
                                        <p:attrNameLst>
                                          <p:attrName>style.visibility</p:attrName>
                                        </p:attrNameLst>
                                      </p:cBhvr>
                                      <p:to>
                                        <p:strVal val="visible"/>
                                      </p:to>
                                    </p:set>
                                    <p:animEffect filter="fade" transition="in">
                                      <p:cBhvr>
                                        <p:cTn dur="1000"/>
                                        <p:tgtEl>
                                          <p:spTgt spid="159">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9">
                                            <p:txEl>
                                              <p:pRg end="3" st="3"/>
                                            </p:txEl>
                                          </p:spTgt>
                                        </p:tgtEl>
                                        <p:attrNameLst>
                                          <p:attrName>style.visibility</p:attrName>
                                        </p:attrNameLst>
                                      </p:cBhvr>
                                      <p:to>
                                        <p:strVal val="visible"/>
                                      </p:to>
                                    </p:set>
                                    <p:animEffect filter="fade" transition="in">
                                      <p:cBhvr>
                                        <p:cTn dur="1000"/>
                                        <p:tgtEl>
                                          <p:spTgt spid="159">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9">
                                            <p:txEl>
                                              <p:pRg end="4" st="4"/>
                                            </p:txEl>
                                          </p:spTgt>
                                        </p:tgtEl>
                                        <p:attrNameLst>
                                          <p:attrName>style.visibility</p:attrName>
                                        </p:attrNameLst>
                                      </p:cBhvr>
                                      <p:to>
                                        <p:strVal val="visible"/>
                                      </p:to>
                                    </p:set>
                                    <p:animEffect filter="fade" transition="in">
                                      <p:cBhvr>
                                        <p:cTn dur="1000"/>
                                        <p:tgtEl>
                                          <p:spTgt spid="159">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9">
                                            <p:txEl>
                                              <p:pRg end="5" st="5"/>
                                            </p:txEl>
                                          </p:spTgt>
                                        </p:tgtEl>
                                        <p:attrNameLst>
                                          <p:attrName>style.visibility</p:attrName>
                                        </p:attrNameLst>
                                      </p:cBhvr>
                                      <p:to>
                                        <p:strVal val="visible"/>
                                      </p:to>
                                    </p:set>
                                    <p:animEffect filter="fade" transition="in">
                                      <p:cBhvr>
                                        <p:cTn dur="1000"/>
                                        <p:tgtEl>
                                          <p:spTgt spid="159">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9">
                                            <p:txEl>
                                              <p:pRg end="6" st="6"/>
                                            </p:txEl>
                                          </p:spTgt>
                                        </p:tgtEl>
                                        <p:attrNameLst>
                                          <p:attrName>style.visibility</p:attrName>
                                        </p:attrNameLst>
                                      </p:cBhvr>
                                      <p:to>
                                        <p:strVal val="visible"/>
                                      </p:to>
                                    </p:set>
                                    <p:animEffect filter="fade" transition="in">
                                      <p:cBhvr>
                                        <p:cTn dur="1000"/>
                                        <p:tgtEl>
                                          <p:spTgt spid="159">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9">
                                            <p:txEl>
                                              <p:pRg end="7" st="7"/>
                                            </p:txEl>
                                          </p:spTgt>
                                        </p:tgtEl>
                                        <p:attrNameLst>
                                          <p:attrName>style.visibility</p:attrName>
                                        </p:attrNameLst>
                                      </p:cBhvr>
                                      <p:to>
                                        <p:strVal val="visible"/>
                                      </p:to>
                                    </p:set>
                                    <p:animEffect filter="fade" transition="in">
                                      <p:cBhvr>
                                        <p:cTn dur="1000"/>
                                        <p:tgtEl>
                                          <p:spTgt spid="159">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9">
                                            <p:txEl>
                                              <p:pRg end="8" st="8"/>
                                            </p:txEl>
                                          </p:spTgt>
                                        </p:tgtEl>
                                        <p:attrNameLst>
                                          <p:attrName>style.visibility</p:attrName>
                                        </p:attrNameLst>
                                      </p:cBhvr>
                                      <p:to>
                                        <p:strVal val="visible"/>
                                      </p:to>
                                    </p:set>
                                    <p:animEffect filter="fade" transition="in">
                                      <p:cBhvr>
                                        <p:cTn dur="1000"/>
                                        <p:tgtEl>
                                          <p:spTgt spid="159">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9"/>
          <p:cNvSpPr txBox="1"/>
          <p:nvPr>
            <p:ph idx="1" type="body"/>
          </p:nvPr>
        </p:nvSpPr>
        <p:spPr>
          <a:xfrm>
            <a:off x="457200" y="1481328"/>
            <a:ext cx="843528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836"/>
              <a:buChar char="🞂"/>
            </a:pPr>
            <a:r>
              <a:rPr lang="en-CA"/>
              <a:t>Informal surveys:  </a:t>
            </a:r>
            <a:r>
              <a:rPr lang="en-CA" sz="2500"/>
              <a:t>cashier asks questions</a:t>
            </a:r>
            <a:endParaRPr/>
          </a:p>
          <a:p>
            <a:pPr indent="-256032" lvl="0" marL="365760" rtl="0" algn="l">
              <a:spcBef>
                <a:spcPts val="400"/>
              </a:spcBef>
              <a:spcAft>
                <a:spcPts val="0"/>
              </a:spcAft>
              <a:buSzPts val="1836"/>
              <a:buChar char="🞂"/>
            </a:pPr>
            <a:r>
              <a:rPr lang="en-CA"/>
              <a:t>Comment cards</a:t>
            </a:r>
            <a:endParaRPr/>
          </a:p>
          <a:p>
            <a:pPr indent="-256032" lvl="0" marL="365760" rtl="0" algn="l">
              <a:spcBef>
                <a:spcPts val="400"/>
              </a:spcBef>
              <a:spcAft>
                <a:spcPts val="0"/>
              </a:spcAft>
              <a:buSzPts val="1836"/>
              <a:buChar char="🞂"/>
            </a:pPr>
            <a:r>
              <a:rPr lang="en-CA"/>
              <a:t>Verbal comments:  </a:t>
            </a:r>
            <a:r>
              <a:rPr lang="en-CA" sz="2500"/>
              <a:t>noting unsolicited comments by customers</a:t>
            </a:r>
            <a:endParaRPr/>
          </a:p>
          <a:p>
            <a:pPr indent="-256032" lvl="0" marL="365760" rtl="0" algn="l">
              <a:spcBef>
                <a:spcPts val="400"/>
              </a:spcBef>
              <a:spcAft>
                <a:spcPts val="0"/>
              </a:spcAft>
              <a:buSzPts val="1836"/>
              <a:buChar char="🞂"/>
            </a:pPr>
            <a:r>
              <a:rPr lang="en-CA"/>
              <a:t>Historical data </a:t>
            </a:r>
            <a:r>
              <a:rPr lang="en-CA" sz="2500"/>
              <a:t>(point-of-sale)</a:t>
            </a:r>
            <a:endParaRPr/>
          </a:p>
          <a:p>
            <a:pPr indent="-256032" lvl="0" marL="365760" rtl="0" algn="l">
              <a:spcBef>
                <a:spcPts val="400"/>
              </a:spcBef>
              <a:spcAft>
                <a:spcPts val="0"/>
              </a:spcAft>
              <a:buSzPts val="1836"/>
              <a:buChar char="🞂"/>
            </a:pPr>
            <a:r>
              <a:rPr lang="en-CA"/>
              <a:t>Monitoring dollar sales: </a:t>
            </a:r>
            <a:r>
              <a:rPr lang="en-CA" sz="2500"/>
              <a:t>are sales increasing or decreasing?</a:t>
            </a:r>
            <a:endParaRPr/>
          </a:p>
          <a:p>
            <a:pPr indent="-256032" lvl="0" marL="365760" rtl="0" algn="l">
              <a:spcBef>
                <a:spcPts val="400"/>
              </a:spcBef>
              <a:spcAft>
                <a:spcPts val="0"/>
              </a:spcAft>
              <a:buSzPts val="1836"/>
              <a:buChar char="🞂"/>
            </a:pPr>
            <a:r>
              <a:rPr lang="en-CA"/>
              <a:t>…</a:t>
            </a:r>
            <a:endParaRPr/>
          </a:p>
          <a:p>
            <a:pPr indent="-139446" lvl="0" marL="365760" rtl="0" algn="l">
              <a:spcBef>
                <a:spcPts val="400"/>
              </a:spcBef>
              <a:spcAft>
                <a:spcPts val="0"/>
              </a:spcAft>
              <a:buSzPts val="1836"/>
              <a:buNone/>
            </a:pPr>
            <a:r>
              <a:t/>
            </a:r>
            <a:endParaRPr/>
          </a:p>
        </p:txBody>
      </p:sp>
      <p:sp>
        <p:nvSpPr>
          <p:cNvPr id="166" name="Google Shape;166;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3200"/>
              <a:buFont typeface="Lucida Sans"/>
              <a:buNone/>
            </a:pPr>
            <a:r>
              <a:rPr lang="en-CA" sz="3200">
                <a:solidFill>
                  <a:srgbClr val="C00000"/>
                </a:solidFill>
              </a:rPr>
              <a:t>Sources of Information</a:t>
            </a:r>
            <a:endParaRPr sz="3200">
              <a:solidFill>
                <a:srgbClr val="C00000"/>
              </a:solidFill>
            </a:endParaRPr>
          </a:p>
        </p:txBody>
      </p:sp>
      <p:pic>
        <p:nvPicPr>
          <p:cNvPr descr="http://www.westbankdrycleaning.com/wp-content/uploads/2011/09/customerSurvey-85x90.jpg" id="167" name="Google Shape;167;p9"/>
          <p:cNvPicPr preferRelativeResize="0"/>
          <p:nvPr/>
        </p:nvPicPr>
        <p:blipFill rotWithShape="1">
          <a:blip r:embed="rId3">
            <a:alphaModFix/>
          </a:blip>
          <a:srcRect b="0" l="0" r="0" t="0"/>
          <a:stretch/>
        </p:blipFill>
        <p:spPr>
          <a:xfrm>
            <a:off x="5508105" y="4124154"/>
            <a:ext cx="2592288" cy="273384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0" st="0"/>
                                            </p:txEl>
                                          </p:spTgt>
                                        </p:tgtEl>
                                        <p:attrNameLst>
                                          <p:attrName>style.visibility</p:attrName>
                                        </p:attrNameLst>
                                      </p:cBhvr>
                                      <p:to>
                                        <p:strVal val="visible"/>
                                      </p:to>
                                    </p:set>
                                    <p:animEffect filter="fade" transition="in">
                                      <p:cBhvr>
                                        <p:cTn dur="1000"/>
                                        <p:tgtEl>
                                          <p:spTgt spid="1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1" st="1"/>
                                            </p:txEl>
                                          </p:spTgt>
                                        </p:tgtEl>
                                        <p:attrNameLst>
                                          <p:attrName>style.visibility</p:attrName>
                                        </p:attrNameLst>
                                      </p:cBhvr>
                                      <p:to>
                                        <p:strVal val="visible"/>
                                      </p:to>
                                    </p:set>
                                    <p:animEffect filter="fade" transition="in">
                                      <p:cBhvr>
                                        <p:cTn dur="1000"/>
                                        <p:tgtEl>
                                          <p:spTgt spid="16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2" st="2"/>
                                            </p:txEl>
                                          </p:spTgt>
                                        </p:tgtEl>
                                        <p:attrNameLst>
                                          <p:attrName>style.visibility</p:attrName>
                                        </p:attrNameLst>
                                      </p:cBhvr>
                                      <p:to>
                                        <p:strVal val="visible"/>
                                      </p:to>
                                    </p:set>
                                    <p:animEffect filter="fade" transition="in">
                                      <p:cBhvr>
                                        <p:cTn dur="1000"/>
                                        <p:tgtEl>
                                          <p:spTgt spid="16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3" st="3"/>
                                            </p:txEl>
                                          </p:spTgt>
                                        </p:tgtEl>
                                        <p:attrNameLst>
                                          <p:attrName>style.visibility</p:attrName>
                                        </p:attrNameLst>
                                      </p:cBhvr>
                                      <p:to>
                                        <p:strVal val="visible"/>
                                      </p:to>
                                    </p:set>
                                    <p:animEffect filter="fade" transition="in">
                                      <p:cBhvr>
                                        <p:cTn dur="1000"/>
                                        <p:tgtEl>
                                          <p:spTgt spid="16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4" st="4"/>
                                            </p:txEl>
                                          </p:spTgt>
                                        </p:tgtEl>
                                        <p:attrNameLst>
                                          <p:attrName>style.visibility</p:attrName>
                                        </p:attrNameLst>
                                      </p:cBhvr>
                                      <p:to>
                                        <p:strVal val="visible"/>
                                      </p:to>
                                    </p:set>
                                    <p:animEffect filter="fade" transition="in">
                                      <p:cBhvr>
                                        <p:cTn dur="1000"/>
                                        <p:tgtEl>
                                          <p:spTgt spid="16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5" st="5"/>
                                            </p:txEl>
                                          </p:spTgt>
                                        </p:tgtEl>
                                        <p:attrNameLst>
                                          <p:attrName>style.visibility</p:attrName>
                                        </p:attrNameLst>
                                      </p:cBhvr>
                                      <p:to>
                                        <p:strVal val="visible"/>
                                      </p:to>
                                    </p:set>
                                    <p:animEffect filter="fade" transition="in">
                                      <p:cBhvr>
                                        <p:cTn dur="1000"/>
                                        <p:tgtEl>
                                          <p:spTgt spid="16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6" st="6"/>
                                            </p:txEl>
                                          </p:spTgt>
                                        </p:tgtEl>
                                        <p:attrNameLst>
                                          <p:attrName>style.visibility</p:attrName>
                                        </p:attrNameLst>
                                      </p:cBhvr>
                                      <p:to>
                                        <p:strVal val="visible"/>
                                      </p:to>
                                    </p:set>
                                    <p:animEffect filter="fade" transition="in">
                                      <p:cBhvr>
                                        <p:cTn dur="1000"/>
                                        <p:tgtEl>
                                          <p:spTgt spid="165">
                                            <p:txEl>
                                              <p:pRg end="6" st="6"/>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67"/>
                                        </p:tgtEl>
                                        <p:attrNameLst>
                                          <p:attrName>style.visibility</p:attrName>
                                        </p:attrNameLst>
                                      </p:cBhvr>
                                      <p:to>
                                        <p:strVal val="visible"/>
                                      </p:to>
                                    </p:set>
                                    <p:animEffect filter="fade" transition="in">
                                      <p:cBhvr>
                                        <p:cTn dur="750"/>
                                        <p:tgtEl>
                                          <p:spTgt spid="1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0"/>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836"/>
              <a:buChar char="🞂"/>
            </a:pPr>
            <a:r>
              <a:rPr lang="en-CA"/>
              <a:t>…</a:t>
            </a:r>
            <a:endParaRPr/>
          </a:p>
          <a:p>
            <a:pPr indent="-256032" lvl="0" marL="365760" rtl="0" algn="l">
              <a:spcBef>
                <a:spcPts val="400"/>
              </a:spcBef>
              <a:spcAft>
                <a:spcPts val="0"/>
              </a:spcAft>
              <a:buSzPts val="1836"/>
              <a:buChar char="🞂"/>
            </a:pPr>
            <a:r>
              <a:rPr lang="en-CA"/>
              <a:t>Corporate-generated surveys</a:t>
            </a:r>
            <a:endParaRPr/>
          </a:p>
          <a:p>
            <a:pPr indent="-256032" lvl="0" marL="365760" rtl="0" algn="l">
              <a:spcBef>
                <a:spcPts val="400"/>
              </a:spcBef>
              <a:spcAft>
                <a:spcPts val="0"/>
              </a:spcAft>
              <a:buSzPts val="1836"/>
              <a:buChar char="🞂"/>
            </a:pPr>
            <a:r>
              <a:rPr lang="en-CA"/>
              <a:t>Discussions with internal customers</a:t>
            </a:r>
            <a:endParaRPr/>
          </a:p>
          <a:p>
            <a:pPr indent="-256032" lvl="0" marL="365760" rtl="0" algn="l">
              <a:spcBef>
                <a:spcPts val="400"/>
              </a:spcBef>
              <a:spcAft>
                <a:spcPts val="0"/>
              </a:spcAft>
              <a:buSzPts val="1836"/>
              <a:buChar char="🞂"/>
            </a:pPr>
            <a:r>
              <a:rPr lang="en-CA"/>
              <a:t>Focus groups</a:t>
            </a:r>
            <a:endParaRPr/>
          </a:p>
          <a:p>
            <a:pPr indent="-256032" lvl="0" marL="365760" rtl="0" algn="l">
              <a:spcBef>
                <a:spcPts val="400"/>
              </a:spcBef>
              <a:spcAft>
                <a:spcPts val="0"/>
              </a:spcAft>
              <a:buSzPts val="1836"/>
              <a:buChar char="🞂"/>
            </a:pPr>
            <a:r>
              <a:rPr lang="en-CA"/>
              <a:t>Toll-free phone numbers</a:t>
            </a:r>
            <a:endParaRPr/>
          </a:p>
          <a:p>
            <a:pPr indent="-256032" lvl="0" marL="365760" rtl="0" algn="l">
              <a:spcBef>
                <a:spcPts val="400"/>
              </a:spcBef>
              <a:spcAft>
                <a:spcPts val="0"/>
              </a:spcAft>
              <a:buSzPts val="1836"/>
              <a:buChar char="🞂"/>
            </a:pPr>
            <a:r>
              <a:rPr lang="en-CA"/>
              <a:t>Customer intelligence information</a:t>
            </a:r>
            <a:endParaRPr/>
          </a:p>
          <a:p>
            <a:pPr indent="-228600" lvl="2" marL="859536" rtl="0" algn="l">
              <a:spcBef>
                <a:spcPts val="350"/>
              </a:spcBef>
              <a:spcAft>
                <a:spcPts val="0"/>
              </a:spcAft>
              <a:buSzPts val="2100"/>
              <a:buChar char="●"/>
            </a:pPr>
            <a:r>
              <a:rPr lang="en-CA"/>
              <a:t>as discussed in an </a:t>
            </a:r>
            <a:endParaRPr/>
          </a:p>
          <a:p>
            <a:pPr indent="0" lvl="2" marL="630936" rtl="0" algn="l">
              <a:spcBef>
                <a:spcPts val="350"/>
              </a:spcBef>
              <a:spcAft>
                <a:spcPts val="0"/>
              </a:spcAft>
              <a:buSzPts val="2100"/>
              <a:buNone/>
            </a:pPr>
            <a:r>
              <a:rPr lang="en-CA"/>
              <a:t>	earlier chapter</a:t>
            </a:r>
            <a:endParaRPr/>
          </a:p>
          <a:p>
            <a:pPr indent="-139446" lvl="0" marL="365760" rtl="0" algn="l">
              <a:spcBef>
                <a:spcPts val="400"/>
              </a:spcBef>
              <a:spcAft>
                <a:spcPts val="0"/>
              </a:spcAft>
              <a:buSzPts val="1836"/>
              <a:buNone/>
            </a:pPr>
            <a:r>
              <a:t/>
            </a:r>
            <a:endParaRPr/>
          </a:p>
          <a:p>
            <a:pPr indent="-139446" lvl="0" marL="365760" rtl="0" algn="l">
              <a:spcBef>
                <a:spcPts val="400"/>
              </a:spcBef>
              <a:spcAft>
                <a:spcPts val="0"/>
              </a:spcAft>
              <a:buSzPts val="1836"/>
              <a:buNone/>
            </a:pPr>
            <a:r>
              <a:t/>
            </a:r>
            <a:endParaRPr/>
          </a:p>
        </p:txBody>
      </p:sp>
      <p:sp>
        <p:nvSpPr>
          <p:cNvPr id="173" name="Google Shape;173;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3200"/>
              <a:buFont typeface="Lucida Sans"/>
              <a:buNone/>
            </a:pPr>
            <a:r>
              <a:rPr lang="en-CA" sz="3200">
                <a:solidFill>
                  <a:srgbClr val="C00000"/>
                </a:solidFill>
              </a:rPr>
              <a:t>Sources of Information</a:t>
            </a:r>
            <a:endParaRPr sz="3200">
              <a:solidFill>
                <a:srgbClr val="C00000"/>
              </a:solidFill>
            </a:endParaRPr>
          </a:p>
        </p:txBody>
      </p:sp>
      <p:pic>
        <p:nvPicPr>
          <p:cNvPr descr="http://www.paidsurveysecrets.com.au/blog/wp-content/uploads/2011/09/FocusGroup.png" id="174" name="Google Shape;174;p10"/>
          <p:cNvPicPr preferRelativeResize="0"/>
          <p:nvPr/>
        </p:nvPicPr>
        <p:blipFill rotWithShape="1">
          <a:blip r:embed="rId3">
            <a:alphaModFix/>
          </a:blip>
          <a:srcRect b="0" l="0" r="0" t="0"/>
          <a:stretch/>
        </p:blipFill>
        <p:spPr>
          <a:xfrm>
            <a:off x="5303044" y="3848050"/>
            <a:ext cx="3810000" cy="3181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2">
                                            <p:txEl>
                                              <p:pRg end="0" st="0"/>
                                            </p:txEl>
                                          </p:spTgt>
                                        </p:tgtEl>
                                        <p:attrNameLst>
                                          <p:attrName>style.visibility</p:attrName>
                                        </p:attrNameLst>
                                      </p:cBhvr>
                                      <p:to>
                                        <p:strVal val="visible"/>
                                      </p:to>
                                    </p:set>
                                    <p:animEffect filter="fade" transition="in">
                                      <p:cBhvr>
                                        <p:cTn dur="1000"/>
                                        <p:tgtEl>
                                          <p:spTgt spid="172">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2">
                                            <p:txEl>
                                              <p:pRg end="1" st="1"/>
                                            </p:txEl>
                                          </p:spTgt>
                                        </p:tgtEl>
                                        <p:attrNameLst>
                                          <p:attrName>style.visibility</p:attrName>
                                        </p:attrNameLst>
                                      </p:cBhvr>
                                      <p:to>
                                        <p:strVal val="visible"/>
                                      </p:to>
                                    </p:set>
                                    <p:animEffect filter="fade" transition="in">
                                      <p:cBhvr>
                                        <p:cTn dur="1000"/>
                                        <p:tgtEl>
                                          <p:spTgt spid="172">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2">
                                            <p:txEl>
                                              <p:pRg end="2" st="2"/>
                                            </p:txEl>
                                          </p:spTgt>
                                        </p:tgtEl>
                                        <p:attrNameLst>
                                          <p:attrName>style.visibility</p:attrName>
                                        </p:attrNameLst>
                                      </p:cBhvr>
                                      <p:to>
                                        <p:strVal val="visible"/>
                                      </p:to>
                                    </p:set>
                                    <p:animEffect filter="fade" transition="in">
                                      <p:cBhvr>
                                        <p:cTn dur="1000"/>
                                        <p:tgtEl>
                                          <p:spTgt spid="172">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2">
                                            <p:txEl>
                                              <p:pRg end="3" st="3"/>
                                            </p:txEl>
                                          </p:spTgt>
                                        </p:tgtEl>
                                        <p:attrNameLst>
                                          <p:attrName>style.visibility</p:attrName>
                                        </p:attrNameLst>
                                      </p:cBhvr>
                                      <p:to>
                                        <p:strVal val="visible"/>
                                      </p:to>
                                    </p:set>
                                    <p:animEffect filter="fade" transition="in">
                                      <p:cBhvr>
                                        <p:cTn dur="1000"/>
                                        <p:tgtEl>
                                          <p:spTgt spid="172">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2">
                                            <p:txEl>
                                              <p:pRg end="4" st="4"/>
                                            </p:txEl>
                                          </p:spTgt>
                                        </p:tgtEl>
                                        <p:attrNameLst>
                                          <p:attrName>style.visibility</p:attrName>
                                        </p:attrNameLst>
                                      </p:cBhvr>
                                      <p:to>
                                        <p:strVal val="visible"/>
                                      </p:to>
                                    </p:set>
                                    <p:animEffect filter="fade" transition="in">
                                      <p:cBhvr>
                                        <p:cTn dur="1000"/>
                                        <p:tgtEl>
                                          <p:spTgt spid="172">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2">
                                            <p:txEl>
                                              <p:pRg end="5" st="5"/>
                                            </p:txEl>
                                          </p:spTgt>
                                        </p:tgtEl>
                                        <p:attrNameLst>
                                          <p:attrName>style.visibility</p:attrName>
                                        </p:attrNameLst>
                                      </p:cBhvr>
                                      <p:to>
                                        <p:strVal val="visible"/>
                                      </p:to>
                                    </p:set>
                                    <p:animEffect filter="fade" transition="in">
                                      <p:cBhvr>
                                        <p:cTn dur="1000"/>
                                        <p:tgtEl>
                                          <p:spTgt spid="172">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2">
                                            <p:txEl>
                                              <p:pRg end="6" st="6"/>
                                            </p:txEl>
                                          </p:spTgt>
                                        </p:tgtEl>
                                        <p:attrNameLst>
                                          <p:attrName>style.visibility</p:attrName>
                                        </p:attrNameLst>
                                      </p:cBhvr>
                                      <p:to>
                                        <p:strVal val="visible"/>
                                      </p:to>
                                    </p:set>
                                    <p:animEffect filter="fade" transition="in">
                                      <p:cBhvr>
                                        <p:cTn dur="1000"/>
                                        <p:tgtEl>
                                          <p:spTgt spid="172">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2">
                                            <p:txEl>
                                              <p:pRg end="7" st="7"/>
                                            </p:txEl>
                                          </p:spTgt>
                                        </p:tgtEl>
                                        <p:attrNameLst>
                                          <p:attrName>style.visibility</p:attrName>
                                        </p:attrNameLst>
                                      </p:cBhvr>
                                      <p:to>
                                        <p:strVal val="visible"/>
                                      </p:to>
                                    </p:set>
                                    <p:animEffect filter="fade" transition="in">
                                      <p:cBhvr>
                                        <p:cTn dur="1000"/>
                                        <p:tgtEl>
                                          <p:spTgt spid="172">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2">
                                            <p:txEl>
                                              <p:pRg end="8" st="8"/>
                                            </p:txEl>
                                          </p:spTgt>
                                        </p:tgtEl>
                                        <p:attrNameLst>
                                          <p:attrName>style.visibility</p:attrName>
                                        </p:attrNameLst>
                                      </p:cBhvr>
                                      <p:to>
                                        <p:strVal val="visible"/>
                                      </p:to>
                                    </p:set>
                                    <p:animEffect filter="fade" transition="in">
                                      <p:cBhvr>
                                        <p:cTn dur="1000"/>
                                        <p:tgtEl>
                                          <p:spTgt spid="172">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2">
                                            <p:txEl>
                                              <p:pRg end="9" st="9"/>
                                            </p:txEl>
                                          </p:spTgt>
                                        </p:tgtEl>
                                        <p:attrNameLst>
                                          <p:attrName>style.visibility</p:attrName>
                                        </p:attrNameLst>
                                      </p:cBhvr>
                                      <p:to>
                                        <p:strVal val="visible"/>
                                      </p:to>
                                    </p:set>
                                    <p:animEffect filter="fade" transition="in">
                                      <p:cBhvr>
                                        <p:cTn dur="1000"/>
                                        <p:tgtEl>
                                          <p:spTgt spid="172">
                                            <p:txEl>
                                              <p:pRg end="9" st="9"/>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74"/>
                                        </p:tgtEl>
                                        <p:attrNameLst>
                                          <p:attrName>style.visibility</p:attrName>
                                        </p:attrNameLst>
                                      </p:cBhvr>
                                      <p:to>
                                        <p:strVal val="visible"/>
                                      </p:to>
                                    </p:set>
                                    <p:animEffect filter="fade" transition="in">
                                      <p:cBhvr>
                                        <p:cTn dur="750"/>
                                        <p:tgtEl>
                                          <p:spTgt spid="1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g11e01b6f760_0_10"/>
          <p:cNvSpPr txBox="1"/>
          <p:nvPr>
            <p:ph idx="1" type="body"/>
          </p:nvPr>
        </p:nvSpPr>
        <p:spPr>
          <a:xfrm>
            <a:off x="457200" y="1481328"/>
            <a:ext cx="8229600" cy="4526100"/>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1836"/>
              <a:buNone/>
            </a:pPr>
            <a:r>
              <a:t/>
            </a:r>
            <a:endParaRPr/>
          </a:p>
          <a:p>
            <a:pPr indent="-217169" lvl="0" marL="365760" rtl="0" algn="l">
              <a:spcBef>
                <a:spcPts val="400"/>
              </a:spcBef>
              <a:spcAft>
                <a:spcPts val="0"/>
              </a:spcAft>
              <a:buSzPts val="1224"/>
              <a:buChar char="🞂"/>
            </a:pPr>
            <a:r>
              <a:rPr lang="en-CA"/>
              <a:t>Deepen our relationship with our customers.</a:t>
            </a:r>
            <a:endParaRPr/>
          </a:p>
          <a:p>
            <a:pPr indent="0" lvl="0" marL="0" rtl="0" algn="l">
              <a:spcBef>
                <a:spcPts val="400"/>
              </a:spcBef>
              <a:spcAft>
                <a:spcPts val="0"/>
              </a:spcAft>
              <a:buNone/>
            </a:pPr>
            <a:r>
              <a:t/>
            </a:r>
            <a:endParaRPr/>
          </a:p>
          <a:p>
            <a:pPr indent="-306324" lvl="0" marL="457200" rtl="0" algn="l">
              <a:spcBef>
                <a:spcPts val="400"/>
              </a:spcBef>
              <a:spcAft>
                <a:spcPts val="0"/>
              </a:spcAft>
              <a:buSzPts val="1224"/>
              <a:buChar char="●"/>
            </a:pPr>
            <a:r>
              <a:rPr lang="en-CA"/>
              <a:t>Show our customers that we are interested in knowing what they think and are willing to strive to satisfy them</a:t>
            </a:r>
            <a:endParaRPr/>
          </a:p>
          <a:p>
            <a:pPr indent="0" lvl="0" marL="109728" rtl="0" algn="l">
              <a:spcBef>
                <a:spcPts val="400"/>
              </a:spcBef>
              <a:spcAft>
                <a:spcPts val="0"/>
              </a:spcAft>
              <a:buSzPts val="1836"/>
              <a:buNone/>
            </a:pPr>
            <a:r>
              <a:t/>
            </a:r>
            <a:endParaRPr/>
          </a:p>
        </p:txBody>
      </p:sp>
      <p:sp>
        <p:nvSpPr>
          <p:cNvPr id="180" name="Google Shape;180;g11e01b6f760_0_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3200"/>
              <a:buFont typeface="Lucida Sans"/>
              <a:buNone/>
            </a:pPr>
            <a:r>
              <a:rPr lang="en-CA" sz="3200">
                <a:solidFill>
                  <a:srgbClr val="C00000"/>
                </a:solidFill>
              </a:rPr>
              <a:t>Satisfaction and your Business</a:t>
            </a:r>
            <a:endParaRPr sz="3200">
              <a:solidFill>
                <a:srgbClr val="C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9">
                                            <p:txEl>
                                              <p:pRg end="0" st="0"/>
                                            </p:txEl>
                                          </p:spTgt>
                                        </p:tgtEl>
                                        <p:attrNameLst>
                                          <p:attrName>style.visibility</p:attrName>
                                        </p:attrNameLst>
                                      </p:cBhvr>
                                      <p:to>
                                        <p:strVal val="visible"/>
                                      </p:to>
                                    </p:set>
                                    <p:animEffect filter="fade" transition="in">
                                      <p:cBhvr>
                                        <p:cTn dur="1000"/>
                                        <p:tgtEl>
                                          <p:spTgt spid="17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9">
                                            <p:txEl>
                                              <p:pRg end="1" st="1"/>
                                            </p:txEl>
                                          </p:spTgt>
                                        </p:tgtEl>
                                        <p:attrNameLst>
                                          <p:attrName>style.visibility</p:attrName>
                                        </p:attrNameLst>
                                      </p:cBhvr>
                                      <p:to>
                                        <p:strVal val="visible"/>
                                      </p:to>
                                    </p:set>
                                    <p:animEffect filter="fade" transition="in">
                                      <p:cBhvr>
                                        <p:cTn dur="1000"/>
                                        <p:tgtEl>
                                          <p:spTgt spid="17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9">
                                            <p:txEl>
                                              <p:pRg end="2" st="2"/>
                                            </p:txEl>
                                          </p:spTgt>
                                        </p:tgtEl>
                                        <p:attrNameLst>
                                          <p:attrName>style.visibility</p:attrName>
                                        </p:attrNameLst>
                                      </p:cBhvr>
                                      <p:to>
                                        <p:strVal val="visible"/>
                                      </p:to>
                                    </p:set>
                                    <p:animEffect filter="fade" transition="in">
                                      <p:cBhvr>
                                        <p:cTn dur="1000"/>
                                        <p:tgtEl>
                                          <p:spTgt spid="179">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9">
                                            <p:txEl>
                                              <p:pRg end="3" st="3"/>
                                            </p:txEl>
                                          </p:spTgt>
                                        </p:tgtEl>
                                        <p:attrNameLst>
                                          <p:attrName>style.visibility</p:attrName>
                                        </p:attrNameLst>
                                      </p:cBhvr>
                                      <p:to>
                                        <p:strVal val="visible"/>
                                      </p:to>
                                    </p:set>
                                    <p:animEffect filter="fade" transition="in">
                                      <p:cBhvr>
                                        <p:cTn dur="1000"/>
                                        <p:tgtEl>
                                          <p:spTgt spid="179">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9">
                                            <p:txEl>
                                              <p:pRg end="4" st="4"/>
                                            </p:txEl>
                                          </p:spTgt>
                                        </p:tgtEl>
                                        <p:attrNameLst>
                                          <p:attrName>style.visibility</p:attrName>
                                        </p:attrNameLst>
                                      </p:cBhvr>
                                      <p:to>
                                        <p:strVal val="visible"/>
                                      </p:to>
                                    </p:set>
                                    <p:animEffect filter="fade" transition="in">
                                      <p:cBhvr>
                                        <p:cTn dur="1000"/>
                                        <p:tgtEl>
                                          <p:spTgt spid="17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1"/>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836"/>
              <a:buChar char="🞂"/>
            </a:pPr>
            <a:r>
              <a:rPr lang="en-CA"/>
              <a:t>Page 147</a:t>
            </a:r>
            <a:endParaRPr/>
          </a:p>
        </p:txBody>
      </p:sp>
      <p:sp>
        <p:nvSpPr>
          <p:cNvPr id="186" name="Google Shape;186;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4100"/>
              <a:buFont typeface="Lucida Sans"/>
              <a:buNone/>
            </a:pPr>
            <a:r>
              <a:rPr lang="en-CA">
                <a:solidFill>
                  <a:srgbClr val="C00000"/>
                </a:solidFill>
              </a:rPr>
              <a:t>Quick Quiz</a:t>
            </a:r>
            <a:endParaRPr>
              <a:solidFill>
                <a:srgbClr val="C00000"/>
              </a:solidFill>
            </a:endParaRPr>
          </a:p>
        </p:txBody>
      </p:sp>
      <p:pic>
        <p:nvPicPr>
          <p:cNvPr descr="http://www.chiefoutsiders.com/Portals/50878/images/cutcaster-800889204-Poll-small-resized-600.jpg" id="187" name="Google Shape;187;p11"/>
          <p:cNvPicPr preferRelativeResize="0"/>
          <p:nvPr/>
        </p:nvPicPr>
        <p:blipFill rotWithShape="1">
          <a:blip r:embed="rId3">
            <a:alphaModFix/>
          </a:blip>
          <a:srcRect b="0" l="0" r="0" t="0"/>
          <a:stretch/>
        </p:blipFill>
        <p:spPr>
          <a:xfrm>
            <a:off x="5508104" y="1124744"/>
            <a:ext cx="2592288" cy="475252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5">
                                            <p:txEl>
                                              <p:pRg end="0" st="0"/>
                                            </p:txEl>
                                          </p:spTgt>
                                        </p:tgtEl>
                                        <p:attrNameLst>
                                          <p:attrName>style.visibility</p:attrName>
                                        </p:attrNameLst>
                                      </p:cBhvr>
                                      <p:to>
                                        <p:strVal val="visible"/>
                                      </p:to>
                                    </p:set>
                                    <p:animEffect filter="fade" transition="in">
                                      <p:cBhvr>
                                        <p:cTn dur="1000"/>
                                        <p:tgtEl>
                                          <p:spTgt spid="185">
                                            <p:txEl>
                                              <p:pRg end="0" st="0"/>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87"/>
                                        </p:tgtEl>
                                        <p:attrNameLst>
                                          <p:attrName>style.visibility</p:attrName>
                                        </p:attrNameLst>
                                      </p:cBhvr>
                                      <p:to>
                                        <p:strVal val="visible"/>
                                      </p:to>
                                    </p:set>
                                    <p:animEffect filter="fade" transition="in">
                                      <p:cBhvr>
                                        <p:cTn dur="750"/>
                                        <p:tgtEl>
                                          <p:spTgt spid="1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2"/>
          <p:cNvSpPr txBox="1"/>
          <p:nvPr>
            <p:ph idx="1" type="body"/>
          </p:nvPr>
        </p:nvSpPr>
        <p:spPr>
          <a:xfrm>
            <a:off x="457200" y="3140968"/>
            <a:ext cx="8229600" cy="2866323"/>
          </a:xfrm>
          <a:prstGeom prst="rect">
            <a:avLst/>
          </a:prstGeom>
          <a:noFill/>
          <a:ln>
            <a:noFill/>
          </a:ln>
        </p:spPr>
        <p:txBody>
          <a:bodyPr anchorCtr="0" anchor="t" bIns="45700" lIns="91425" spcFirstLastPara="1" rIns="91425" wrap="square" tIns="45700">
            <a:normAutofit/>
          </a:bodyPr>
          <a:lstStyle/>
          <a:p>
            <a:pPr indent="-256032" lvl="0" marL="365760" rtl="0" algn="ctr">
              <a:spcBef>
                <a:spcPts val="0"/>
              </a:spcBef>
              <a:spcAft>
                <a:spcPts val="0"/>
              </a:spcAft>
              <a:buSzPts val="1836"/>
              <a:buChar char="🞂"/>
            </a:pPr>
            <a:r>
              <a:rPr lang="en-CA"/>
              <a:t>End</a:t>
            </a:r>
            <a:endParaRPr/>
          </a:p>
        </p:txBody>
      </p:sp>
      <p:sp>
        <p:nvSpPr>
          <p:cNvPr id="193" name="Google Shape;193;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oncourse">
  <a:themeElements>
    <a:clrScheme name="Concourse">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2012-12-08T22:00:00Z</dcterms:created>
  <dc:creator>Brooke B</dc:creator>
</cp:coreProperties>
</file>