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9144000"/>
  <p:notesSz cx="6858000" cy="9144000"/>
  <p:embeddedFontLst>
    <p:embeddedFont>
      <p:font typeface="Candara"/>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23" roundtripDataSignature="AMtx7miW6PD8nc96UE2PPECnflN656QWE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andara-bold.fntdata"/><Relationship Id="rId11" Type="http://schemas.openxmlformats.org/officeDocument/2006/relationships/slide" Target="slides/slide6.xml"/><Relationship Id="rId22" Type="http://schemas.openxmlformats.org/officeDocument/2006/relationships/font" Target="fonts/Candara-boldItalic.fntdata"/><Relationship Id="rId10" Type="http://schemas.openxmlformats.org/officeDocument/2006/relationships/slide" Target="slides/slide5.xml"/><Relationship Id="rId21" Type="http://schemas.openxmlformats.org/officeDocument/2006/relationships/font" Target="fonts/Candara-italic.fntdata"/><Relationship Id="rId13" Type="http://schemas.openxmlformats.org/officeDocument/2006/relationships/slide" Target="slides/slide8.xml"/><Relationship Id="rId12" Type="http://schemas.openxmlformats.org/officeDocument/2006/relationships/slide" Target="slides/slide7.xml"/><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Candara-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CA"/>
              <a:t>Challenging customers are t</a:t>
            </a:r>
            <a:r>
              <a:rPr lang="en-CA"/>
              <a:t>hose customers with problems, questions, fears and personalities that require us to work to achieve true communication. Because all individuals have their own unique personalities and set of past experiences, different people might not find the same person challenging. Although these type of customers are difficult to interact with we </a:t>
            </a:r>
            <a:r>
              <a:rPr lang="en-CA"/>
              <a:t>just</a:t>
            </a:r>
            <a:r>
              <a:rPr lang="en-CA"/>
              <a:t> need to remember they are still our customers and our goal is to provide them with excellent customer service.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You will also often find that these type of customers</a:t>
            </a:r>
            <a:r>
              <a:rPr lang="en-CA"/>
              <a:t> </a:t>
            </a:r>
            <a:r>
              <a:rPr lang="en-CA"/>
              <a:t>require</a:t>
            </a:r>
            <a:r>
              <a:rPr lang="en-CA"/>
              <a:t> us to spend the greatest amount of our time with them.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141" name="Google Shape;141;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Why are customers challenging?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Customers can be challenging for a wide variety of reasons and sometimes they can be challenging </a:t>
            </a:r>
            <a:r>
              <a:rPr lang="en-CA"/>
              <a:t>without</a:t>
            </a:r>
            <a:r>
              <a:rPr lang="en-CA"/>
              <a:t> having to do anything to us. Reasons they could be challenging 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They don’t speak our language, They don’t understand the product or situation, They are hostile or impatient, They show an attitude of superiority, They can’t make a decision, they are visibly upset about something and it may have nothing to do with you,  the list goes on.</a:t>
            </a:r>
            <a:endParaRPr/>
          </a:p>
          <a:p>
            <a:pPr indent="0" lvl="0" marL="0" rtl="0" algn="l">
              <a:spcBef>
                <a:spcPts val="0"/>
              </a:spcBef>
              <a:spcAft>
                <a:spcPts val="0"/>
              </a:spcAft>
              <a:buNone/>
            </a:pPr>
            <a:r>
              <a:t/>
            </a:r>
            <a:endParaRPr/>
          </a:p>
        </p:txBody>
      </p:sp>
      <p:sp>
        <p:nvSpPr>
          <p:cNvPr id="148" name="Google Shape;148;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Respect the customer’s time: Always work at peak efficiency. Stay focused on the customer.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CA"/>
              <a:t>Don’t impose your bad or negative mood on others: Everyone has a bad day every once in awhile but you </a:t>
            </a:r>
            <a:r>
              <a:rPr lang="en-CA"/>
              <a:t>shouldn't</a:t>
            </a:r>
            <a:r>
              <a:rPr lang="en-CA"/>
              <a:t> let your customers see that.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Acknowledge regular customers with a smile, and use their names: Customers value the experience they have when doing business with organizations. If they are a frequent customer they would expect that you remember them and their name.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156" name="Google Shape;156;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Avoid destructive remarks: They may seem like like it is </a:t>
            </a:r>
            <a:r>
              <a:rPr lang="en-CA"/>
              <a:t>satisfying</a:t>
            </a:r>
            <a:r>
              <a:rPr lang="en-CA"/>
              <a:t> to have the last word but in the long run it </a:t>
            </a:r>
            <a:r>
              <a:rPr lang="en-CA"/>
              <a:t>doesn't</a:t>
            </a:r>
            <a:r>
              <a:rPr lang="en-CA"/>
              <a:t> look good on you.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Show initiative: Show customers that you are willing to complete a task or go the extra mile for them.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163" name="Google Shape;163;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Challenging customers can be categorized many ways but here are 10 common ways: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Language/Cultural Barriers: As </a:t>
            </a:r>
            <a:r>
              <a:rPr lang="en-CA"/>
              <a:t>society</a:t>
            </a:r>
            <a:r>
              <a:rPr lang="en-CA"/>
              <a:t> evolves with different cultures you will come across many individuals who speak English as a second language or who barely speak it at all. If ever communicating with someone who has difficulty speaking English just remember to talk slow and clearly, avoid using slang terms. If words arent conveying the message try using hand gestures, do not pretend to understand the customer if you didnt actually you can ask them to repeat. Ask questions and repeat what you heard. Try not </a:t>
            </a:r>
            <a:r>
              <a:rPr lang="en-CA"/>
              <a:t>to</a:t>
            </a:r>
            <a:r>
              <a:rPr lang="en-CA"/>
              <a:t> become frustrated. Sometimes writing out the message can be the best way to communicate.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Older customers: Society is getting older. What does it mean to be older for business purposes this means customers who are 65 years of age or older. The steretypes around these people are they can’t make a decision for themselves, have not alot of income. But most older customers are independent, active, self-sufficient, and living life to the fullest. So if you are ever dealing with an older customer treat them with respect and attention. Never talk down to them, help them if asked, don’t remind them that they are old, as well as look at them while talking.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Impatient customers: Most people today like to operate at a fast pace and like to accomplish more than one thing at once. Therefore this can cause some customers to be impatient. Just remember that sometimes how they are feeling is beyond our </a:t>
            </a:r>
            <a:r>
              <a:rPr lang="en-CA"/>
              <a:t>control</a:t>
            </a:r>
            <a:r>
              <a:rPr lang="en-CA"/>
              <a:t>. Sometimes it could be caused by us. One good tip is if you ever call someone ask them if you are calling at a good time or if they need you to call back as if it isnt a good time they may be impatient with you and not listening.  Also if you have this type of customer just </a:t>
            </a:r>
            <a:r>
              <a:rPr lang="en-CA"/>
              <a:t>reassure</a:t>
            </a:r>
            <a:r>
              <a:rPr lang="en-CA"/>
              <a:t> them that you are there to work with them.</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Angry customers: Anger is a common emotion in customer service. It can happen both internally and externally and is like a stick of dynamite waiting to explode if not properly </a:t>
            </a:r>
            <a:r>
              <a:rPr lang="en-CA"/>
              <a:t>diffuse</a:t>
            </a:r>
            <a:r>
              <a:rPr lang="en-CA"/>
              <a:t>. If you have an angry customer try to calm them down and stay calm yourself. Allow them to vent their feelings as it could make them feel better and never </a:t>
            </a:r>
            <a:r>
              <a:rPr lang="en-CA"/>
              <a:t>interrupt</a:t>
            </a:r>
            <a:r>
              <a:rPr lang="en-CA"/>
              <a:t> them. Also acknowledge how they are feeling, as they are allowed to feel the way they feel.. Just remember when dealing with an angry customer that you still treat them with respect.Just remember to ask these type of customers to explain their situation and attempt to find an effective solution.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Analytical customers: these type of customers tend to need facts, data and statistics  and like to know they are speaking with someone who know what they are talking about. These customers dont care if you like them or not they just care about consistency and proof. When dealing with these type of </a:t>
            </a:r>
            <a:r>
              <a:rPr lang="en-CA"/>
              <a:t>customers</a:t>
            </a:r>
            <a:r>
              <a:rPr lang="en-CA"/>
              <a:t> treat them with respect, give them what they want and answer them efficiently.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71" name="Google Shape;171;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CA"/>
              <a:t>Noncommittal customers: These type of customers might have </a:t>
            </a:r>
            <a:r>
              <a:rPr lang="en-CA"/>
              <a:t>trouble making</a:t>
            </a:r>
            <a:r>
              <a:rPr lang="en-CA"/>
              <a:t> decisions and there are multiple reasons they might not be able to commit </a:t>
            </a:r>
            <a:r>
              <a:rPr lang="en-CA"/>
              <a:t>including</a:t>
            </a:r>
            <a:r>
              <a:rPr lang="en-CA"/>
              <a:t> they are seeking information from multiple sources or they have committed once before and it didn’t work out. Just remember when working with this type of customer they aren’t slow because they want to frustrate you. To help them you can provide them with all the </a:t>
            </a:r>
            <a:r>
              <a:rPr lang="en-CA"/>
              <a:t>information</a:t>
            </a:r>
            <a:r>
              <a:rPr lang="en-CA"/>
              <a:t> about the product, ask them if there is anything that want </a:t>
            </a:r>
            <a:r>
              <a:rPr lang="en-CA"/>
              <a:t>explained</a:t>
            </a:r>
            <a:r>
              <a:rPr lang="en-CA"/>
              <a:t> to them and you can also suggest a timeline on when they need to make a decision by.</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Superior customers: These type of customers might think they are superior and better than you. They may be rude or make condescending remarks. Generally these type of people are actually very secure about themselves and feel it is better to put someone else down. Don’t try to compete with these people it is a waste of time. Instead praise them, suggest your solution will help enhance their position. You basically want to help the customer see that they will be the winner in the end.</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Immature customers: These type of customers might have many problems like late or unpaid bills, excuses, blaming others for their problems. When interacting with these type of customers you need to let them explain there situation or problem. When responding be frank with them about the consequences that will come from them not paying bills and if they have questions answer them fully. Be firm with these type of customers.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Talkative customers: These type of customers can be fun to be around as they always have cool, fun stories to tell. Sometimes they are like this because they enjoy hearing themself talk. Sometimes this type of customer can be difficult to deal with  when trying to help them as they wont stop talking. Just approach them in a positive manner, ask questions and answer there questions for them. Show appreciation for their knowledge. Sometimes with these customers you might have to end the conversation yourself and you can do that by suggesting they are on a time schedule by saying I dont’ want to take any more of your limited time.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Customers with special needs: Sometimes you might have someone that requires additional assistance. It might be hard to tell who is a special needs customer as many individuals who might have a special need do not perceive themselves this way. When communicating with this kind of customer consider the following:</a:t>
            </a:r>
            <a:endParaRPr/>
          </a:p>
          <a:p>
            <a:pPr indent="0" lvl="0" marL="0" rtl="0" algn="l">
              <a:spcBef>
                <a:spcPts val="0"/>
              </a:spcBef>
              <a:spcAft>
                <a:spcPts val="0"/>
              </a:spcAft>
              <a:buClr>
                <a:schemeClr val="dk1"/>
              </a:buClr>
              <a:buSzPts val="1100"/>
              <a:buFont typeface="Arial"/>
              <a:buNone/>
            </a:pPr>
            <a:r>
              <a:t/>
            </a:r>
            <a:endParaRPr/>
          </a:p>
          <a:p>
            <a:pPr indent="-317500" lvl="0" marL="457200" rtl="0" algn="l">
              <a:spcBef>
                <a:spcPts val="0"/>
              </a:spcBef>
              <a:spcAft>
                <a:spcPts val="0"/>
              </a:spcAft>
              <a:buSzPts val="1400"/>
              <a:buChar char="●"/>
            </a:pPr>
            <a:r>
              <a:rPr lang="en-CA"/>
              <a:t>If the person has hearing loss speak directly to them. If they have an </a:t>
            </a:r>
            <a:r>
              <a:rPr lang="en-CA"/>
              <a:t>interpreter</a:t>
            </a:r>
            <a:r>
              <a:rPr lang="en-CA"/>
              <a:t> or assistant with them acknowledge that person but speak directly to the customer. Speak clearly and slowly and use appropriate facial expressions.</a:t>
            </a:r>
            <a:endParaRPr/>
          </a:p>
          <a:p>
            <a:pPr indent="-317500" lvl="0" marL="457200" rtl="0" algn="l">
              <a:spcBef>
                <a:spcPts val="0"/>
              </a:spcBef>
              <a:spcAft>
                <a:spcPts val="0"/>
              </a:spcAft>
              <a:buSzPts val="1400"/>
              <a:buChar char="●"/>
            </a:pPr>
            <a:r>
              <a:rPr lang="en-CA"/>
              <a:t>If a person in a wheelchair try to communicate with them at eye level.Do not touch the wheelchair or walking appliance this is considered a violation of their personal space.</a:t>
            </a:r>
            <a:endParaRPr/>
          </a:p>
          <a:p>
            <a:pPr indent="-317500" lvl="0" marL="457200" rtl="0" algn="l">
              <a:spcBef>
                <a:spcPts val="0"/>
              </a:spcBef>
              <a:spcAft>
                <a:spcPts val="0"/>
              </a:spcAft>
              <a:buSzPts val="1400"/>
              <a:buChar char="●"/>
            </a:pPr>
            <a:r>
              <a:rPr lang="en-CA"/>
              <a:t>If a person is visually impared, never play with or talk to their guide dog as it will distract the dog from their job.</a:t>
            </a:r>
            <a:endParaRPr/>
          </a:p>
          <a:p>
            <a:pPr indent="-317500" lvl="0" marL="457200" rtl="0" algn="l">
              <a:spcBef>
                <a:spcPts val="0"/>
              </a:spcBef>
              <a:spcAft>
                <a:spcPts val="0"/>
              </a:spcAft>
              <a:buSzPts val="1400"/>
              <a:buChar char="●"/>
            </a:pPr>
            <a:r>
              <a:rPr lang="en-CA"/>
              <a:t>If a person has a speech impediment, be patient and listen carefully. Avoid temptation to finish their sentences.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Additionally never assume someone needs or wants help, but don’t be </a:t>
            </a:r>
            <a:r>
              <a:rPr lang="en-CA"/>
              <a:t>afraid</a:t>
            </a:r>
            <a:r>
              <a:rPr lang="en-CA"/>
              <a:t> to politely inquire.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As always special needs customers should be treated with respect.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180" name="Google Shape;180;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solidFill>
                <a:srgbClr val="073E87"/>
              </a:solidFill>
              <a:latin typeface="Candara"/>
              <a:ea typeface="Candara"/>
              <a:cs typeface="Candara"/>
              <a:sym typeface="Candara"/>
            </a:endParaRPr>
          </a:p>
          <a:p>
            <a:pPr indent="-425450" lvl="0" marL="514350" rtl="0" algn="l">
              <a:spcBef>
                <a:spcPts val="0"/>
              </a:spcBef>
              <a:spcAft>
                <a:spcPts val="0"/>
              </a:spcAft>
              <a:buClr>
                <a:srgbClr val="31B6FD"/>
              </a:buClr>
              <a:buSzPts val="1200"/>
              <a:buFont typeface="Candara"/>
              <a:buAutoNum type="arabicPeriod"/>
            </a:pPr>
            <a:r>
              <a:rPr lang="en-CA">
                <a:solidFill>
                  <a:srgbClr val="073E87"/>
                </a:solidFill>
                <a:latin typeface="Candara"/>
                <a:ea typeface="Candara"/>
                <a:cs typeface="Candara"/>
                <a:sym typeface="Candara"/>
              </a:rPr>
              <a:t>Listen: Allow customers to express their concern or to share their side of the story.</a:t>
            </a:r>
            <a:endParaRPr>
              <a:solidFill>
                <a:srgbClr val="073E87"/>
              </a:solidFill>
              <a:latin typeface="Candara"/>
              <a:ea typeface="Candara"/>
              <a:cs typeface="Candara"/>
              <a:sym typeface="Candara"/>
            </a:endParaRPr>
          </a:p>
          <a:p>
            <a:pPr indent="-425450" lvl="0" marL="514350" rtl="0" algn="l">
              <a:spcBef>
                <a:spcPts val="520"/>
              </a:spcBef>
              <a:spcAft>
                <a:spcPts val="0"/>
              </a:spcAft>
              <a:buClr>
                <a:srgbClr val="31B6FD"/>
              </a:buClr>
              <a:buSzPts val="1200"/>
              <a:buFont typeface="Candara"/>
              <a:buAutoNum type="arabicPeriod"/>
            </a:pPr>
            <a:r>
              <a:rPr lang="en-CA">
                <a:solidFill>
                  <a:srgbClr val="073E87"/>
                </a:solidFill>
                <a:latin typeface="Candara"/>
                <a:ea typeface="Candara"/>
                <a:cs typeface="Candara"/>
                <a:sym typeface="Candara"/>
              </a:rPr>
              <a:t>Ask questions: Seek clarification of the problem. Determine the variables involved.</a:t>
            </a:r>
            <a:endParaRPr>
              <a:solidFill>
                <a:srgbClr val="073E87"/>
              </a:solidFill>
              <a:latin typeface="Candara"/>
              <a:ea typeface="Candara"/>
              <a:cs typeface="Candara"/>
              <a:sym typeface="Candara"/>
            </a:endParaRPr>
          </a:p>
          <a:p>
            <a:pPr indent="-425450" lvl="0" marL="514350" rtl="0" algn="l">
              <a:spcBef>
                <a:spcPts val="520"/>
              </a:spcBef>
              <a:spcAft>
                <a:spcPts val="0"/>
              </a:spcAft>
              <a:buClr>
                <a:srgbClr val="31B6FD"/>
              </a:buClr>
              <a:buSzPts val="1200"/>
              <a:buFont typeface="Candara"/>
              <a:buAutoNum type="arabicPeriod"/>
            </a:pPr>
            <a:r>
              <a:rPr lang="en-CA">
                <a:solidFill>
                  <a:srgbClr val="073E87"/>
                </a:solidFill>
                <a:latin typeface="Candara"/>
                <a:ea typeface="Candara"/>
                <a:cs typeface="Candara"/>
                <a:sym typeface="Candara"/>
              </a:rPr>
              <a:t>Show empathy: Attempt to understand what the customer is experiencing and take action to assist in resolving the situation.</a:t>
            </a:r>
            <a:endParaRPr>
              <a:solidFill>
                <a:srgbClr val="073E87"/>
              </a:solidFill>
              <a:latin typeface="Candara"/>
              <a:ea typeface="Candara"/>
              <a:cs typeface="Candara"/>
              <a:sym typeface="Candara"/>
            </a:endParaRPr>
          </a:p>
          <a:p>
            <a:pPr indent="-425450" lvl="0" marL="514350" rtl="0" algn="l">
              <a:spcBef>
                <a:spcPts val="520"/>
              </a:spcBef>
              <a:spcAft>
                <a:spcPts val="0"/>
              </a:spcAft>
              <a:buClr>
                <a:srgbClr val="31B6FD"/>
              </a:buClr>
              <a:buSzPts val="1200"/>
              <a:buFont typeface="Candara"/>
              <a:buAutoNum type="arabicPeriod"/>
            </a:pPr>
            <a:r>
              <a:rPr lang="en-CA">
                <a:solidFill>
                  <a:srgbClr val="073E87"/>
                </a:solidFill>
                <a:latin typeface="Candara"/>
                <a:ea typeface="Candara"/>
                <a:cs typeface="Candara"/>
                <a:sym typeface="Candara"/>
              </a:rPr>
              <a:t>Solve the problem: Determine the most appropriate solution to the situation. </a:t>
            </a:r>
            <a:endParaRPr>
              <a:solidFill>
                <a:srgbClr val="073E87"/>
              </a:solidFill>
              <a:latin typeface="Candara"/>
              <a:ea typeface="Candara"/>
              <a:cs typeface="Candara"/>
              <a:sym typeface="Candara"/>
            </a:endParaRPr>
          </a:p>
          <a:p>
            <a:pPr indent="-425450" lvl="0" marL="514350" rtl="0" algn="l">
              <a:spcBef>
                <a:spcPts val="520"/>
              </a:spcBef>
              <a:spcAft>
                <a:spcPts val="0"/>
              </a:spcAft>
              <a:buClr>
                <a:srgbClr val="31B6FD"/>
              </a:buClr>
              <a:buSzPts val="1200"/>
              <a:buFont typeface="Candara"/>
              <a:buAutoNum type="arabicPeriod"/>
            </a:pPr>
            <a:r>
              <a:rPr lang="en-CA">
                <a:solidFill>
                  <a:srgbClr val="073E87"/>
                </a:solidFill>
                <a:latin typeface="Candara"/>
                <a:ea typeface="Candara"/>
                <a:cs typeface="Candara"/>
                <a:sym typeface="Candara"/>
              </a:rPr>
              <a:t>Follow up: Restate what has been decided and how the situation is being resolved. Ask the customer if they have any more questions.</a:t>
            </a:r>
            <a:endParaRPr>
              <a:solidFill>
                <a:srgbClr val="073E87"/>
              </a:solidFill>
              <a:latin typeface="Candara"/>
              <a:ea typeface="Candara"/>
              <a:cs typeface="Candara"/>
              <a:sym typeface="Candara"/>
            </a:endParaRPr>
          </a:p>
          <a:p>
            <a:pPr indent="-425450" lvl="0" marL="514350" rtl="0" algn="l">
              <a:spcBef>
                <a:spcPts val="520"/>
              </a:spcBef>
              <a:spcAft>
                <a:spcPts val="0"/>
              </a:spcAft>
              <a:buClr>
                <a:srgbClr val="31B6FD"/>
              </a:buClr>
              <a:buSzPts val="1200"/>
              <a:buFont typeface="Candara"/>
              <a:buAutoNum type="arabicPeriod"/>
            </a:pPr>
            <a:r>
              <a:rPr lang="en-CA">
                <a:solidFill>
                  <a:srgbClr val="073E87"/>
                </a:solidFill>
                <a:latin typeface="Candara"/>
                <a:ea typeface="Candara"/>
                <a:cs typeface="Candara"/>
                <a:sym typeface="Candara"/>
              </a:rPr>
              <a:t>End on a positive note: Thank customer for their understanding. Wish them a good day and end the conversation well.</a:t>
            </a:r>
            <a:endParaRPr>
              <a:solidFill>
                <a:srgbClr val="073E87"/>
              </a:solidFill>
              <a:latin typeface="Candara"/>
              <a:ea typeface="Candara"/>
              <a:cs typeface="Candara"/>
              <a:sym typeface="Candara"/>
            </a:endParaRPr>
          </a:p>
          <a:p>
            <a:pPr indent="0" lvl="0" marL="0" rtl="0" algn="l">
              <a:spcBef>
                <a:spcPts val="520"/>
              </a:spcBef>
              <a:spcAft>
                <a:spcPts val="0"/>
              </a:spcAft>
              <a:buNone/>
            </a:pPr>
            <a:r>
              <a:t/>
            </a:r>
            <a:endParaRPr>
              <a:solidFill>
                <a:srgbClr val="073E87"/>
              </a:solidFill>
              <a:latin typeface="Candara"/>
              <a:ea typeface="Candara"/>
              <a:cs typeface="Candara"/>
              <a:sym typeface="Candara"/>
            </a:endParaRPr>
          </a:p>
          <a:p>
            <a:pPr indent="0" lvl="0" marL="0" rtl="0" algn="l">
              <a:spcBef>
                <a:spcPts val="520"/>
              </a:spcBef>
              <a:spcAft>
                <a:spcPts val="0"/>
              </a:spcAft>
              <a:buNone/>
            </a:pPr>
            <a:r>
              <a:rPr lang="en-CA">
                <a:solidFill>
                  <a:srgbClr val="073E87"/>
                </a:solidFill>
                <a:latin typeface="Candara"/>
                <a:ea typeface="Candara"/>
                <a:cs typeface="Candara"/>
                <a:sym typeface="Candara"/>
              </a:rPr>
              <a:t>There are numerous benefits of coping with challenging customers.</a:t>
            </a:r>
            <a:endParaRPr>
              <a:solidFill>
                <a:srgbClr val="073E87"/>
              </a:solidFill>
              <a:latin typeface="Candara"/>
              <a:ea typeface="Candara"/>
              <a:cs typeface="Candara"/>
              <a:sym typeface="Candara"/>
            </a:endParaRPr>
          </a:p>
          <a:p>
            <a:pPr indent="0" lvl="0" marL="0" rtl="0" algn="l">
              <a:spcBef>
                <a:spcPts val="520"/>
              </a:spcBef>
              <a:spcAft>
                <a:spcPts val="0"/>
              </a:spcAft>
              <a:buNone/>
            </a:pPr>
            <a:r>
              <a:t/>
            </a:r>
            <a:endParaRPr>
              <a:solidFill>
                <a:srgbClr val="073E87"/>
              </a:solidFill>
              <a:latin typeface="Candara"/>
              <a:ea typeface="Candara"/>
              <a:cs typeface="Candara"/>
              <a:sym typeface="Candara"/>
            </a:endParaRPr>
          </a:p>
          <a:p>
            <a:pPr indent="0" lvl="0" marL="0" rtl="0" algn="l">
              <a:spcBef>
                <a:spcPts val="520"/>
              </a:spcBef>
              <a:spcAft>
                <a:spcPts val="0"/>
              </a:spcAft>
              <a:buNone/>
            </a:pPr>
            <a:r>
              <a:rPr lang="en-CA">
                <a:solidFill>
                  <a:srgbClr val="073E87"/>
                </a:solidFill>
                <a:latin typeface="Candara"/>
                <a:ea typeface="Candara"/>
                <a:cs typeface="Candara"/>
                <a:sym typeface="Candara"/>
              </a:rPr>
              <a:t>Just remember as well that it is ok to admit that you are wronng  and to never avoid the customer.</a:t>
            </a:r>
            <a:endParaRPr>
              <a:solidFill>
                <a:srgbClr val="073E87"/>
              </a:solidFill>
              <a:latin typeface="Candara"/>
              <a:ea typeface="Candara"/>
              <a:cs typeface="Candara"/>
              <a:sym typeface="Candara"/>
            </a:endParaRPr>
          </a:p>
        </p:txBody>
      </p:sp>
      <p:sp>
        <p:nvSpPr>
          <p:cNvPr id="211" name="Google Shape;211;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2" name="Shape 22"/>
        <p:cNvGrpSpPr/>
        <p:nvPr/>
      </p:nvGrpSpPr>
      <p:grpSpPr>
        <a:xfrm>
          <a:off x="0" y="0"/>
          <a:ext cx="0" cy="0"/>
          <a:chOff x="0" y="0"/>
          <a:chExt cx="0" cy="0"/>
        </a:xfrm>
      </p:grpSpPr>
      <p:sp>
        <p:nvSpPr>
          <p:cNvPr id="23" name="Google Shape;23;p15"/>
          <p:cNvSpPr/>
          <p:nvPr/>
        </p:nvSpPr>
        <p:spPr>
          <a:xfrm>
            <a:off x="228600" y="228600"/>
            <a:ext cx="8695944" cy="6035040"/>
          </a:xfrm>
          <a:prstGeom prst="roundRect">
            <a:avLst>
              <a:gd fmla="val 1272" name="adj"/>
            </a:avLst>
          </a:prstGeom>
          <a:gradFill>
            <a:gsLst>
              <a:gs pos="0">
                <a:srgbClr val="0293E0"/>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24" name="Google Shape;24;p15"/>
          <p:cNvGrpSpPr/>
          <p:nvPr/>
        </p:nvGrpSpPr>
        <p:grpSpPr>
          <a:xfrm>
            <a:off x="211665" y="5353963"/>
            <a:ext cx="8723376" cy="1331580"/>
            <a:chOff x="-3905250" y="4294188"/>
            <a:chExt cx="13011150" cy="1892300"/>
          </a:xfrm>
        </p:grpSpPr>
        <p:sp>
          <p:nvSpPr>
            <p:cNvPr id="25" name="Google Shape;25;p15"/>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6" name="Google Shape;26;p15"/>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7" name="Google Shape;27;p15"/>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8" name="Google Shape;28;p15"/>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9" name="Google Shape;29;p15"/>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30" name="Google Shape;30;p15"/>
          <p:cNvSpPr txBox="1"/>
          <p:nvPr>
            <p:ph type="ctrTitle"/>
          </p:nvPr>
        </p:nvSpPr>
        <p:spPr>
          <a:xfrm>
            <a:off x="685800" y="1600200"/>
            <a:ext cx="7772400" cy="1780108"/>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FFFFFF"/>
              </a:buClr>
              <a:buSzPts val="4400"/>
              <a:buFont typeface="Candara"/>
              <a:buNone/>
              <a:defRPr sz="44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5"/>
          <p:cNvSpPr txBox="1"/>
          <p:nvPr>
            <p:ph idx="1" type="subTitle"/>
          </p:nvPr>
        </p:nvSpPr>
        <p:spPr>
          <a:xfrm>
            <a:off x="1371600" y="3556001"/>
            <a:ext cx="6400800" cy="1473200"/>
          </a:xfrm>
          <a:prstGeom prst="rect">
            <a:avLst/>
          </a:prstGeom>
          <a:noFill/>
          <a:ln>
            <a:noFill/>
          </a:ln>
        </p:spPr>
        <p:txBody>
          <a:bodyPr anchorCtr="0" anchor="t" bIns="45700" lIns="91425" spcFirstLastPara="1" rIns="91425" wrap="square" tIns="45700">
            <a:normAutofit/>
          </a:bodyPr>
          <a:lstStyle>
            <a:lvl1pPr lvl="0" algn="ctr">
              <a:spcBef>
                <a:spcPts val="400"/>
              </a:spcBef>
              <a:spcAft>
                <a:spcPts val="0"/>
              </a:spcAft>
              <a:buSzPts val="2000"/>
              <a:buNone/>
              <a:defRPr sz="2000">
                <a:solidFill>
                  <a:srgbClr val="FFFFFF"/>
                </a:solidFill>
              </a:defRPr>
            </a:lvl1pPr>
            <a:lvl2pPr lvl="1" algn="ctr">
              <a:spcBef>
                <a:spcPts val="440"/>
              </a:spcBef>
              <a:spcAft>
                <a:spcPts val="0"/>
              </a:spcAft>
              <a:buSzPts val="220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360"/>
              </a:spcBef>
              <a:spcAft>
                <a:spcPts val="0"/>
              </a:spcAft>
              <a:buSzPts val="1800"/>
              <a:buNone/>
              <a:defRPr>
                <a:solidFill>
                  <a:srgbClr val="888888"/>
                </a:solidFill>
              </a:defRPr>
            </a:lvl4pPr>
            <a:lvl5pPr lvl="4" algn="ctr">
              <a:spcBef>
                <a:spcPts val="320"/>
              </a:spcBef>
              <a:spcAft>
                <a:spcPts val="0"/>
              </a:spcAft>
              <a:buSzPts val="1600"/>
              <a:buNone/>
              <a:defRPr>
                <a:solidFill>
                  <a:srgbClr val="888888"/>
                </a:solidFill>
              </a:defRPr>
            </a:lvl5pPr>
            <a:lvl6pPr lvl="5" algn="ctr">
              <a:spcBef>
                <a:spcPts val="384"/>
              </a:spcBef>
              <a:spcAft>
                <a:spcPts val="0"/>
              </a:spcAft>
              <a:buSzPts val="1400"/>
              <a:buNone/>
              <a:defRPr>
                <a:solidFill>
                  <a:srgbClr val="888888"/>
                </a:solidFill>
              </a:defRPr>
            </a:lvl6pPr>
            <a:lvl7pPr lvl="6" algn="ctr">
              <a:spcBef>
                <a:spcPts val="384"/>
              </a:spcBef>
              <a:spcAft>
                <a:spcPts val="0"/>
              </a:spcAft>
              <a:buSzPts val="1400"/>
              <a:buNone/>
              <a:defRPr>
                <a:solidFill>
                  <a:srgbClr val="888888"/>
                </a:solidFill>
              </a:defRPr>
            </a:lvl7pPr>
            <a:lvl8pPr lvl="7" algn="ctr">
              <a:spcBef>
                <a:spcPts val="384"/>
              </a:spcBef>
              <a:spcAft>
                <a:spcPts val="0"/>
              </a:spcAft>
              <a:buSzPts val="1400"/>
              <a:buNone/>
              <a:defRPr>
                <a:solidFill>
                  <a:srgbClr val="888888"/>
                </a:solidFill>
              </a:defRPr>
            </a:lvl8pPr>
            <a:lvl9pPr lvl="8" algn="ctr">
              <a:spcBef>
                <a:spcPts val="384"/>
              </a:spcBef>
              <a:spcAft>
                <a:spcPts val="0"/>
              </a:spcAft>
              <a:buSzPts val="1400"/>
              <a:buNone/>
              <a:defRPr>
                <a:solidFill>
                  <a:srgbClr val="888888"/>
                </a:solidFill>
              </a:defRPr>
            </a:lvl9pPr>
          </a:lstStyle>
          <a:p/>
        </p:txBody>
      </p:sp>
      <p:sp>
        <p:nvSpPr>
          <p:cNvPr id="32" name="Google Shape;32;p15"/>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5"/>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5"/>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5" name="Shape 35"/>
        <p:cNvGrpSpPr/>
        <p:nvPr/>
      </p:nvGrpSpPr>
      <p:grpSpPr>
        <a:xfrm>
          <a:off x="0" y="0"/>
          <a:ext cx="0" cy="0"/>
          <a:chOff x="0" y="0"/>
          <a:chExt cx="0" cy="0"/>
        </a:xfrm>
      </p:grpSpPr>
      <p:sp>
        <p:nvSpPr>
          <p:cNvPr id="36" name="Google Shape;36;p1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37" name="Google Shape;37;p16"/>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6"/>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6"/>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40" name="Google Shape;40;p1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41" name="Shape 41"/>
        <p:cNvGrpSpPr/>
        <p:nvPr/>
      </p:nvGrpSpPr>
      <p:grpSpPr>
        <a:xfrm>
          <a:off x="0" y="0"/>
          <a:ext cx="0" cy="0"/>
          <a:chOff x="0" y="0"/>
          <a:chExt cx="0" cy="0"/>
        </a:xfrm>
      </p:grpSpPr>
      <p:sp>
        <p:nvSpPr>
          <p:cNvPr id="42" name="Google Shape;42;p17"/>
          <p:cNvSpPr/>
          <p:nvPr/>
        </p:nvSpPr>
        <p:spPr>
          <a:xfrm>
            <a:off x="228600" y="228600"/>
            <a:ext cx="8695944" cy="4736592"/>
          </a:xfrm>
          <a:prstGeom prst="roundRect">
            <a:avLst>
              <a:gd fmla="val 1272" name="adj"/>
            </a:avLst>
          </a:prstGeom>
          <a:gradFill>
            <a:gsLst>
              <a:gs pos="0">
                <a:srgbClr val="0293E0"/>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43" name="Google Shape;43;p17"/>
          <p:cNvSpPr/>
          <p:nvPr/>
        </p:nvSpPr>
        <p:spPr>
          <a:xfrm>
            <a:off x="6047438" y="4203592"/>
            <a:ext cx="2876429" cy="714026"/>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44" name="Google Shape;44;p17"/>
          <p:cNvSpPr/>
          <p:nvPr/>
        </p:nvSpPr>
        <p:spPr>
          <a:xfrm>
            <a:off x="2619320" y="4075290"/>
            <a:ext cx="5544515" cy="850138"/>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45" name="Google Shape;45;p17"/>
          <p:cNvSpPr/>
          <p:nvPr/>
        </p:nvSpPr>
        <p:spPr>
          <a:xfrm>
            <a:off x="2828728" y="4087562"/>
            <a:ext cx="5467980" cy="774272"/>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46" name="Google Shape;46;p17"/>
          <p:cNvSpPr/>
          <p:nvPr/>
        </p:nvSpPr>
        <p:spPr>
          <a:xfrm>
            <a:off x="5609489" y="4074174"/>
            <a:ext cx="3308000" cy="651549"/>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47" name="Google Shape;47;p17"/>
          <p:cNvSpPr/>
          <p:nvPr/>
        </p:nvSpPr>
        <p:spPr>
          <a:xfrm>
            <a:off x="211665" y="4058555"/>
            <a:ext cx="8723376" cy="1329874"/>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48" name="Google Shape;48;p17"/>
          <p:cNvSpPr txBox="1"/>
          <p:nvPr>
            <p:ph type="title"/>
          </p:nvPr>
        </p:nvSpPr>
        <p:spPr>
          <a:xfrm>
            <a:off x="690032" y="2463560"/>
            <a:ext cx="7772400" cy="1524000"/>
          </a:xfrm>
          <a:prstGeom prst="rect">
            <a:avLst/>
          </a:prstGeom>
          <a:noFill/>
          <a:ln>
            <a:noFill/>
          </a:ln>
        </p:spPr>
        <p:txBody>
          <a:bodyPr anchorCtr="0" anchor="t" bIns="45700" lIns="91425" spcFirstLastPara="1" rIns="91425" wrap="square" tIns="45700">
            <a:normAutofit/>
          </a:bodyPr>
          <a:lstStyle>
            <a:lvl1pPr lvl="0" algn="ctr">
              <a:spcBef>
                <a:spcPts val="0"/>
              </a:spcBef>
              <a:spcAft>
                <a:spcPts val="0"/>
              </a:spcAft>
              <a:buClr>
                <a:srgbClr val="FFFFFF"/>
              </a:buClr>
              <a:buSzPts val="4400"/>
              <a:buFont typeface="Candara"/>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7"/>
          <p:cNvSpPr txBox="1"/>
          <p:nvPr>
            <p:ph idx="1" type="body"/>
          </p:nvPr>
        </p:nvSpPr>
        <p:spPr>
          <a:xfrm>
            <a:off x="1367365" y="1437448"/>
            <a:ext cx="6417734" cy="939801"/>
          </a:xfrm>
          <a:prstGeom prst="rect">
            <a:avLst/>
          </a:prstGeom>
          <a:noFill/>
          <a:ln>
            <a:noFill/>
          </a:ln>
        </p:spPr>
        <p:txBody>
          <a:bodyPr anchorCtr="0" anchor="b" bIns="45700" lIns="91425" spcFirstLastPara="1" rIns="91425" wrap="square" tIns="45700">
            <a:normAutofit/>
          </a:bodyPr>
          <a:lstStyle>
            <a:lvl1pPr indent="-228600" lvl="0" marL="457200" algn="ctr">
              <a:spcBef>
                <a:spcPts val="400"/>
              </a:spcBef>
              <a:spcAft>
                <a:spcPts val="0"/>
              </a:spcAft>
              <a:buSzPts val="2000"/>
              <a:buNone/>
              <a:defRPr sz="2000">
                <a:solidFill>
                  <a:srgbClr val="FFFFFF"/>
                </a:solidFill>
              </a:defRPr>
            </a:lvl1pPr>
            <a:lvl2pPr indent="-228600" lvl="1" marL="914400" algn="l">
              <a:spcBef>
                <a:spcPts val="360"/>
              </a:spcBef>
              <a:spcAft>
                <a:spcPts val="0"/>
              </a:spcAft>
              <a:buSzPts val="1800"/>
              <a:buNone/>
              <a:defRPr sz="1800">
                <a:solidFill>
                  <a:srgbClr val="888888"/>
                </a:solidFill>
              </a:defRPr>
            </a:lvl2pPr>
            <a:lvl3pPr indent="-228600" lvl="2" marL="1371600" algn="l">
              <a:spcBef>
                <a:spcPts val="320"/>
              </a:spcBef>
              <a:spcAft>
                <a:spcPts val="0"/>
              </a:spcAft>
              <a:buSzPts val="1600"/>
              <a:buNone/>
              <a:defRPr sz="1600">
                <a:solidFill>
                  <a:srgbClr val="888888"/>
                </a:solidFill>
              </a:defRPr>
            </a:lvl3pPr>
            <a:lvl4pPr indent="-228600" lvl="3" marL="1828800" algn="l">
              <a:spcBef>
                <a:spcPts val="280"/>
              </a:spcBef>
              <a:spcAft>
                <a:spcPts val="0"/>
              </a:spcAft>
              <a:buSzPts val="1400"/>
              <a:buNone/>
              <a:defRPr sz="1400">
                <a:solidFill>
                  <a:srgbClr val="888888"/>
                </a:solidFill>
              </a:defRPr>
            </a:lvl4pPr>
            <a:lvl5pPr indent="-228600" lvl="4" marL="2286000" algn="l">
              <a:spcBef>
                <a:spcPts val="280"/>
              </a:spcBef>
              <a:spcAft>
                <a:spcPts val="0"/>
              </a:spcAft>
              <a:buSzPts val="1400"/>
              <a:buNone/>
              <a:defRPr sz="1400">
                <a:solidFill>
                  <a:srgbClr val="888888"/>
                </a:solidFill>
              </a:defRPr>
            </a:lvl5pPr>
            <a:lvl6pPr indent="-228600" lvl="5" marL="2743200" algn="l">
              <a:spcBef>
                <a:spcPts val="384"/>
              </a:spcBef>
              <a:spcAft>
                <a:spcPts val="0"/>
              </a:spcAft>
              <a:buSzPts val="1400"/>
              <a:buNone/>
              <a:defRPr sz="1400">
                <a:solidFill>
                  <a:srgbClr val="888888"/>
                </a:solidFill>
              </a:defRPr>
            </a:lvl6pPr>
            <a:lvl7pPr indent="-228600" lvl="6" marL="3200400" algn="l">
              <a:spcBef>
                <a:spcPts val="384"/>
              </a:spcBef>
              <a:spcAft>
                <a:spcPts val="0"/>
              </a:spcAft>
              <a:buSzPts val="1400"/>
              <a:buNone/>
              <a:defRPr sz="1400">
                <a:solidFill>
                  <a:srgbClr val="888888"/>
                </a:solidFill>
              </a:defRPr>
            </a:lvl7pPr>
            <a:lvl8pPr indent="-228600" lvl="7" marL="3657600" algn="l">
              <a:spcBef>
                <a:spcPts val="384"/>
              </a:spcBef>
              <a:spcAft>
                <a:spcPts val="0"/>
              </a:spcAft>
              <a:buSzPts val="1400"/>
              <a:buNone/>
              <a:defRPr sz="1400">
                <a:solidFill>
                  <a:srgbClr val="888888"/>
                </a:solidFill>
              </a:defRPr>
            </a:lvl8pPr>
            <a:lvl9pPr indent="-228600" lvl="8" marL="4114800" algn="l">
              <a:spcBef>
                <a:spcPts val="384"/>
              </a:spcBef>
              <a:spcAft>
                <a:spcPts val="0"/>
              </a:spcAft>
              <a:buSzPts val="1400"/>
              <a:buNone/>
              <a:defRPr sz="1400">
                <a:solidFill>
                  <a:srgbClr val="888888"/>
                </a:solidFill>
              </a:defRPr>
            </a:lvl9pPr>
          </a:lstStyle>
          <a:p/>
        </p:txBody>
      </p:sp>
      <p:sp>
        <p:nvSpPr>
          <p:cNvPr id="50" name="Google Shape;50;p17"/>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7"/>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7"/>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3" name="Shape 53"/>
        <p:cNvGrpSpPr/>
        <p:nvPr/>
      </p:nvGrpSpPr>
      <p:grpSpPr>
        <a:xfrm>
          <a:off x="0" y="0"/>
          <a:ext cx="0" cy="0"/>
          <a:chOff x="0" y="0"/>
          <a:chExt cx="0" cy="0"/>
        </a:xfrm>
      </p:grpSpPr>
      <p:sp>
        <p:nvSpPr>
          <p:cNvPr id="54" name="Google Shape;54;p1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8"/>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8"/>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8"/>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58" name="Google Shape;58;p18"/>
          <p:cNvSpPr txBox="1"/>
          <p:nvPr>
            <p:ph idx="1" type="body"/>
          </p:nvPr>
        </p:nvSpPr>
        <p:spPr>
          <a:xfrm>
            <a:off x="676655" y="2679192"/>
            <a:ext cx="3822192" cy="3447288"/>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59" name="Google Shape;59;p18"/>
          <p:cNvSpPr txBox="1"/>
          <p:nvPr>
            <p:ph idx="2" type="body"/>
          </p:nvPr>
        </p:nvSpPr>
        <p:spPr>
          <a:xfrm>
            <a:off x="4645152" y="2679192"/>
            <a:ext cx="3822192" cy="3447288"/>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0" name="Shape 60"/>
        <p:cNvGrpSpPr/>
        <p:nvPr/>
      </p:nvGrpSpPr>
      <p:grpSpPr>
        <a:xfrm>
          <a:off x="0" y="0"/>
          <a:ext cx="0" cy="0"/>
          <a:chOff x="0" y="0"/>
          <a:chExt cx="0" cy="0"/>
        </a:xfrm>
      </p:grpSpPr>
      <p:sp>
        <p:nvSpPr>
          <p:cNvPr id="61" name="Google Shape;61;p1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4400"/>
              <a:buFont typeface="Candar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9"/>
          <p:cNvSpPr txBox="1"/>
          <p:nvPr>
            <p:ph idx="1" type="body"/>
          </p:nvPr>
        </p:nvSpPr>
        <p:spPr>
          <a:xfrm>
            <a:off x="676656" y="2678114"/>
            <a:ext cx="3822192" cy="639762"/>
          </a:xfrm>
          <a:prstGeom prst="rect">
            <a:avLst/>
          </a:prstGeom>
          <a:noFill/>
          <a:ln>
            <a:noFill/>
          </a:ln>
        </p:spPr>
        <p:txBody>
          <a:bodyPr anchorCtr="0" anchor="ctr" bIns="45700" lIns="91425" spcFirstLastPara="1" rIns="91425" wrap="square" tIns="45700">
            <a:normAutofit/>
          </a:bodyPr>
          <a:lstStyle>
            <a:lvl1pPr indent="-228600" lvl="0" marL="457200" algn="ctr">
              <a:spcBef>
                <a:spcPts val="480"/>
              </a:spcBef>
              <a:spcAft>
                <a:spcPts val="0"/>
              </a:spcAft>
              <a:buSzPts val="2400"/>
              <a:buNone/>
              <a:defRPr b="0" sz="2400">
                <a:solidFill>
                  <a:schemeClr val="dk2"/>
                </a:solidFill>
                <a:latin typeface="Candara"/>
                <a:ea typeface="Candara"/>
                <a:cs typeface="Candara"/>
                <a:sym typeface="Candara"/>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84"/>
              </a:spcBef>
              <a:spcAft>
                <a:spcPts val="0"/>
              </a:spcAft>
              <a:buSzPts val="1600"/>
              <a:buNone/>
              <a:defRPr b="1" sz="1600"/>
            </a:lvl6pPr>
            <a:lvl7pPr indent="-228600" lvl="6" marL="3200400" algn="l">
              <a:spcBef>
                <a:spcPts val="384"/>
              </a:spcBef>
              <a:spcAft>
                <a:spcPts val="0"/>
              </a:spcAft>
              <a:buSzPts val="1600"/>
              <a:buNone/>
              <a:defRPr b="1" sz="1600"/>
            </a:lvl7pPr>
            <a:lvl8pPr indent="-228600" lvl="7" marL="3657600" algn="l">
              <a:spcBef>
                <a:spcPts val="384"/>
              </a:spcBef>
              <a:spcAft>
                <a:spcPts val="0"/>
              </a:spcAft>
              <a:buSzPts val="1600"/>
              <a:buNone/>
              <a:defRPr b="1" sz="1600"/>
            </a:lvl8pPr>
            <a:lvl9pPr indent="-228600" lvl="8" marL="4114800" algn="l">
              <a:spcBef>
                <a:spcPts val="384"/>
              </a:spcBef>
              <a:spcAft>
                <a:spcPts val="0"/>
              </a:spcAft>
              <a:buSzPts val="1600"/>
              <a:buNone/>
              <a:defRPr b="1" sz="1600"/>
            </a:lvl9pPr>
          </a:lstStyle>
          <a:p/>
        </p:txBody>
      </p:sp>
      <p:sp>
        <p:nvSpPr>
          <p:cNvPr id="63" name="Google Shape;63;p19"/>
          <p:cNvSpPr txBox="1"/>
          <p:nvPr>
            <p:ph idx="2" type="body"/>
          </p:nvPr>
        </p:nvSpPr>
        <p:spPr>
          <a:xfrm>
            <a:off x="677332" y="3429000"/>
            <a:ext cx="3820055" cy="2697163"/>
          </a:xfrm>
          <a:prstGeom prst="rect">
            <a:avLst/>
          </a:prstGeom>
          <a:noFill/>
          <a:ln>
            <a:noFill/>
          </a:ln>
        </p:spPr>
        <p:txBody>
          <a:bodyPr anchorCtr="0" anchor="t" bIns="45700" lIns="91425" spcFirstLastPara="1" rIns="91425" wrap="square" tIns="45700">
            <a:normAutofit/>
          </a:bodyPr>
          <a:lstStyle>
            <a:lvl1pPr indent="-355600" lvl="0" marL="457200" algn="l">
              <a:spcBef>
                <a:spcPts val="400"/>
              </a:spcBef>
              <a:spcAft>
                <a:spcPts val="0"/>
              </a:spcAft>
              <a:buSzPts val="2000"/>
              <a:buChar char="*"/>
              <a:defRPr sz="2000"/>
            </a:lvl1pPr>
            <a:lvl2pPr indent="-342900" lvl="1" marL="914400" algn="l">
              <a:spcBef>
                <a:spcPts val="360"/>
              </a:spcBef>
              <a:spcAft>
                <a:spcPts val="0"/>
              </a:spcAft>
              <a:buSzPts val="1800"/>
              <a:buChar char="*"/>
              <a:defRPr sz="1800"/>
            </a:lvl2pPr>
            <a:lvl3pPr indent="-330200" lvl="2" marL="1371600" algn="l">
              <a:spcBef>
                <a:spcPts val="320"/>
              </a:spcBef>
              <a:spcAft>
                <a:spcPts val="0"/>
              </a:spcAft>
              <a:buSzPts val="1600"/>
              <a:buChar char="*"/>
              <a:defRPr sz="1600"/>
            </a:lvl3pPr>
            <a:lvl4pPr indent="-317500" lvl="3" marL="1828800" algn="l">
              <a:spcBef>
                <a:spcPts val="280"/>
              </a:spcBef>
              <a:spcAft>
                <a:spcPts val="0"/>
              </a:spcAft>
              <a:buSzPts val="1400"/>
              <a:buChar char="*"/>
              <a:defRPr sz="1400"/>
            </a:lvl4pPr>
            <a:lvl5pPr indent="-317500" lvl="4" marL="2286000" algn="l">
              <a:spcBef>
                <a:spcPts val="280"/>
              </a:spcBef>
              <a:spcAft>
                <a:spcPts val="0"/>
              </a:spcAft>
              <a:buSzPts val="1400"/>
              <a:buChar char="*"/>
              <a:defRPr sz="1400"/>
            </a:lvl5pPr>
            <a:lvl6pPr indent="-330200" lvl="5" marL="2743200" algn="l">
              <a:spcBef>
                <a:spcPts val="384"/>
              </a:spcBef>
              <a:spcAft>
                <a:spcPts val="0"/>
              </a:spcAft>
              <a:buSzPts val="1600"/>
              <a:buChar char="●"/>
              <a:defRPr sz="1600"/>
            </a:lvl6pPr>
            <a:lvl7pPr indent="-330200" lvl="6" marL="3200400" algn="l">
              <a:spcBef>
                <a:spcPts val="384"/>
              </a:spcBef>
              <a:spcAft>
                <a:spcPts val="0"/>
              </a:spcAft>
              <a:buSzPts val="1600"/>
              <a:buChar char="●"/>
              <a:defRPr sz="1600"/>
            </a:lvl7pPr>
            <a:lvl8pPr indent="-330200" lvl="7" marL="3657600" algn="l">
              <a:spcBef>
                <a:spcPts val="384"/>
              </a:spcBef>
              <a:spcAft>
                <a:spcPts val="0"/>
              </a:spcAft>
              <a:buSzPts val="1600"/>
              <a:buChar char="●"/>
              <a:defRPr sz="1600"/>
            </a:lvl8pPr>
            <a:lvl9pPr indent="-330200" lvl="8" marL="4114800" algn="l">
              <a:spcBef>
                <a:spcPts val="384"/>
              </a:spcBef>
              <a:spcAft>
                <a:spcPts val="0"/>
              </a:spcAft>
              <a:buSzPts val="1600"/>
              <a:buChar char="●"/>
              <a:defRPr sz="1600"/>
            </a:lvl9pPr>
          </a:lstStyle>
          <a:p/>
        </p:txBody>
      </p:sp>
      <p:sp>
        <p:nvSpPr>
          <p:cNvPr id="64" name="Google Shape;64;p19"/>
          <p:cNvSpPr txBox="1"/>
          <p:nvPr>
            <p:ph idx="3" type="body"/>
          </p:nvPr>
        </p:nvSpPr>
        <p:spPr>
          <a:xfrm>
            <a:off x="4648200" y="2678113"/>
            <a:ext cx="3822192" cy="639762"/>
          </a:xfrm>
          <a:prstGeom prst="rect">
            <a:avLst/>
          </a:prstGeom>
          <a:noFill/>
          <a:ln>
            <a:noFill/>
          </a:ln>
        </p:spPr>
        <p:txBody>
          <a:bodyPr anchorCtr="0" anchor="ctr" bIns="45700" lIns="91425" spcFirstLastPara="1" rIns="91425" wrap="square" tIns="45700">
            <a:normAutofit/>
          </a:bodyPr>
          <a:lstStyle>
            <a:lvl1pPr indent="-228600" lvl="0" marL="457200" algn="ctr">
              <a:spcBef>
                <a:spcPts val="480"/>
              </a:spcBef>
              <a:spcAft>
                <a:spcPts val="0"/>
              </a:spcAft>
              <a:buSzPts val="2400"/>
              <a:buNone/>
              <a:defRPr b="0" i="0" sz="2400">
                <a:solidFill>
                  <a:schemeClr val="dk2"/>
                </a:solidFill>
                <a:latin typeface="Candara"/>
                <a:ea typeface="Candara"/>
                <a:cs typeface="Candara"/>
                <a:sym typeface="Candara"/>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84"/>
              </a:spcBef>
              <a:spcAft>
                <a:spcPts val="0"/>
              </a:spcAft>
              <a:buSzPts val="1600"/>
              <a:buNone/>
              <a:defRPr b="1" sz="1600"/>
            </a:lvl6pPr>
            <a:lvl7pPr indent="-228600" lvl="6" marL="3200400" algn="l">
              <a:spcBef>
                <a:spcPts val="384"/>
              </a:spcBef>
              <a:spcAft>
                <a:spcPts val="0"/>
              </a:spcAft>
              <a:buSzPts val="1600"/>
              <a:buNone/>
              <a:defRPr b="1" sz="1600"/>
            </a:lvl7pPr>
            <a:lvl8pPr indent="-228600" lvl="7" marL="3657600" algn="l">
              <a:spcBef>
                <a:spcPts val="384"/>
              </a:spcBef>
              <a:spcAft>
                <a:spcPts val="0"/>
              </a:spcAft>
              <a:buSzPts val="1600"/>
              <a:buNone/>
              <a:defRPr b="1" sz="1600"/>
            </a:lvl8pPr>
            <a:lvl9pPr indent="-228600" lvl="8" marL="4114800" algn="l">
              <a:spcBef>
                <a:spcPts val="384"/>
              </a:spcBef>
              <a:spcAft>
                <a:spcPts val="0"/>
              </a:spcAft>
              <a:buSzPts val="1600"/>
              <a:buNone/>
              <a:defRPr b="1" sz="1600"/>
            </a:lvl9pPr>
          </a:lstStyle>
          <a:p/>
        </p:txBody>
      </p:sp>
      <p:sp>
        <p:nvSpPr>
          <p:cNvPr id="65" name="Google Shape;65;p19"/>
          <p:cNvSpPr txBox="1"/>
          <p:nvPr>
            <p:ph idx="4" type="body"/>
          </p:nvPr>
        </p:nvSpPr>
        <p:spPr>
          <a:xfrm>
            <a:off x="4645025" y="3429000"/>
            <a:ext cx="3822192" cy="2697163"/>
          </a:xfrm>
          <a:prstGeom prst="rect">
            <a:avLst/>
          </a:prstGeom>
          <a:noFill/>
          <a:ln>
            <a:noFill/>
          </a:ln>
        </p:spPr>
        <p:txBody>
          <a:bodyPr anchorCtr="0" anchor="t" bIns="45700" lIns="91425" spcFirstLastPara="1" rIns="91425" wrap="square" tIns="45700">
            <a:normAutofit/>
          </a:bodyPr>
          <a:lstStyle>
            <a:lvl1pPr indent="-355600" lvl="0" marL="457200" algn="l">
              <a:spcBef>
                <a:spcPts val="400"/>
              </a:spcBef>
              <a:spcAft>
                <a:spcPts val="0"/>
              </a:spcAft>
              <a:buSzPts val="2000"/>
              <a:buChar char="*"/>
              <a:defRPr sz="2000"/>
            </a:lvl1pPr>
            <a:lvl2pPr indent="-342900" lvl="1" marL="914400" algn="l">
              <a:spcBef>
                <a:spcPts val="360"/>
              </a:spcBef>
              <a:spcAft>
                <a:spcPts val="0"/>
              </a:spcAft>
              <a:buSzPts val="1800"/>
              <a:buChar char="*"/>
              <a:defRPr sz="1800"/>
            </a:lvl2pPr>
            <a:lvl3pPr indent="-330200" lvl="2" marL="1371600" algn="l">
              <a:spcBef>
                <a:spcPts val="320"/>
              </a:spcBef>
              <a:spcAft>
                <a:spcPts val="0"/>
              </a:spcAft>
              <a:buSzPts val="1600"/>
              <a:buChar char="*"/>
              <a:defRPr sz="1600"/>
            </a:lvl3pPr>
            <a:lvl4pPr indent="-317500" lvl="3" marL="1828800" algn="l">
              <a:spcBef>
                <a:spcPts val="280"/>
              </a:spcBef>
              <a:spcAft>
                <a:spcPts val="0"/>
              </a:spcAft>
              <a:buSzPts val="1400"/>
              <a:buChar char="*"/>
              <a:defRPr sz="1400"/>
            </a:lvl4pPr>
            <a:lvl5pPr indent="-317500" lvl="4" marL="2286000" algn="l">
              <a:spcBef>
                <a:spcPts val="280"/>
              </a:spcBef>
              <a:spcAft>
                <a:spcPts val="0"/>
              </a:spcAft>
              <a:buSzPts val="1400"/>
              <a:buChar char="*"/>
              <a:defRPr sz="1400"/>
            </a:lvl5pPr>
            <a:lvl6pPr indent="-330200" lvl="5" marL="2743200" algn="l">
              <a:spcBef>
                <a:spcPts val="384"/>
              </a:spcBef>
              <a:spcAft>
                <a:spcPts val="0"/>
              </a:spcAft>
              <a:buSzPts val="1600"/>
              <a:buChar char="●"/>
              <a:defRPr sz="1600"/>
            </a:lvl6pPr>
            <a:lvl7pPr indent="-330200" lvl="6" marL="3200400" algn="l">
              <a:spcBef>
                <a:spcPts val="384"/>
              </a:spcBef>
              <a:spcAft>
                <a:spcPts val="0"/>
              </a:spcAft>
              <a:buSzPts val="1600"/>
              <a:buChar char="●"/>
              <a:defRPr sz="1600"/>
            </a:lvl7pPr>
            <a:lvl8pPr indent="-330200" lvl="7" marL="3657600" algn="l">
              <a:spcBef>
                <a:spcPts val="384"/>
              </a:spcBef>
              <a:spcAft>
                <a:spcPts val="0"/>
              </a:spcAft>
              <a:buSzPts val="1600"/>
              <a:buChar char="●"/>
              <a:defRPr sz="1600"/>
            </a:lvl8pPr>
            <a:lvl9pPr indent="-330200" lvl="8" marL="4114800" algn="l">
              <a:spcBef>
                <a:spcPts val="384"/>
              </a:spcBef>
              <a:spcAft>
                <a:spcPts val="0"/>
              </a:spcAft>
              <a:buSzPts val="1600"/>
              <a:buChar char="●"/>
              <a:defRPr sz="1600"/>
            </a:lvl9pPr>
          </a:lstStyle>
          <a:p/>
        </p:txBody>
      </p:sp>
      <p:sp>
        <p:nvSpPr>
          <p:cNvPr id="66" name="Google Shape;66;p19"/>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9"/>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9"/>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9" name="Shape 69"/>
        <p:cNvGrpSpPr/>
        <p:nvPr/>
      </p:nvGrpSpPr>
      <p:grpSpPr>
        <a:xfrm>
          <a:off x="0" y="0"/>
          <a:ext cx="0" cy="0"/>
          <a:chOff x="0" y="0"/>
          <a:chExt cx="0" cy="0"/>
        </a:xfrm>
      </p:grpSpPr>
      <p:sp>
        <p:nvSpPr>
          <p:cNvPr id="70" name="Google Shape;70;p2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0"/>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0"/>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0"/>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74" name="Shape 74"/>
        <p:cNvGrpSpPr/>
        <p:nvPr/>
      </p:nvGrpSpPr>
      <p:grpSpPr>
        <a:xfrm>
          <a:off x="0" y="0"/>
          <a:ext cx="0" cy="0"/>
          <a:chOff x="0" y="0"/>
          <a:chExt cx="0" cy="0"/>
        </a:xfrm>
      </p:grpSpPr>
      <p:sp>
        <p:nvSpPr>
          <p:cNvPr id="75" name="Google Shape;75;p21"/>
          <p:cNvSpPr/>
          <p:nvPr/>
        </p:nvSpPr>
        <p:spPr>
          <a:xfrm>
            <a:off x="228600" y="228600"/>
            <a:ext cx="8695944" cy="1426464"/>
          </a:xfrm>
          <a:prstGeom prst="roundRect">
            <a:avLst>
              <a:gd fmla="val 7136" name="adj"/>
            </a:avLst>
          </a:prstGeom>
          <a:gradFill>
            <a:gsLst>
              <a:gs pos="0">
                <a:srgbClr val="0293E0"/>
              </a:gs>
              <a:gs pos="90000">
                <a:srgbClr val="81D2FE"/>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76" name="Google Shape;76;p21"/>
          <p:cNvGrpSpPr/>
          <p:nvPr/>
        </p:nvGrpSpPr>
        <p:grpSpPr>
          <a:xfrm>
            <a:off x="211665" y="714191"/>
            <a:ext cx="8723376" cy="1329874"/>
            <a:chOff x="-3905251" y="4294188"/>
            <a:chExt cx="13027839" cy="1892300"/>
          </a:xfrm>
        </p:grpSpPr>
        <p:sp>
          <p:nvSpPr>
            <p:cNvPr id="77" name="Google Shape;77;p21"/>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78" name="Google Shape;78;p21"/>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79" name="Google Shape;79;p21"/>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80" name="Google Shape;80;p21"/>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81" name="Google Shape;81;p21"/>
            <p:cNvSpPr/>
            <p:nvPr/>
          </p:nvSpPr>
          <p:spPr>
            <a:xfrm>
              <a:off x="-3905251" y="4294188"/>
              <a:ext cx="13027839"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82" name="Google Shape;82;p21"/>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1"/>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21"/>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85" name="Shape 85"/>
        <p:cNvGrpSpPr/>
        <p:nvPr/>
      </p:nvGrpSpPr>
      <p:grpSpPr>
        <a:xfrm>
          <a:off x="0" y="0"/>
          <a:ext cx="0" cy="0"/>
          <a:chOff x="0" y="0"/>
          <a:chExt cx="0" cy="0"/>
        </a:xfrm>
      </p:grpSpPr>
      <p:sp>
        <p:nvSpPr>
          <p:cNvPr id="86" name="Google Shape;86;p22"/>
          <p:cNvSpPr/>
          <p:nvPr/>
        </p:nvSpPr>
        <p:spPr>
          <a:xfrm>
            <a:off x="228600" y="228600"/>
            <a:ext cx="8695944" cy="1426464"/>
          </a:xfrm>
          <a:prstGeom prst="roundRect">
            <a:avLst>
              <a:gd fmla="val 7136" name="adj"/>
            </a:avLst>
          </a:prstGeom>
          <a:gradFill>
            <a:gsLst>
              <a:gs pos="0">
                <a:srgbClr val="0293E0"/>
              </a:gs>
              <a:gs pos="90000">
                <a:srgbClr val="81D2FE"/>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87" name="Google Shape;87;p22"/>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2"/>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2"/>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90" name="Google Shape;90;p22"/>
          <p:cNvSpPr txBox="1"/>
          <p:nvPr>
            <p:ph idx="1" type="body"/>
          </p:nvPr>
        </p:nvSpPr>
        <p:spPr>
          <a:xfrm>
            <a:off x="914400" y="3581400"/>
            <a:ext cx="3352800" cy="1905001"/>
          </a:xfrm>
          <a:prstGeom prst="rect">
            <a:avLst/>
          </a:prstGeom>
          <a:noFill/>
          <a:ln>
            <a:noFill/>
          </a:ln>
        </p:spPr>
        <p:txBody>
          <a:bodyPr anchorCtr="0" anchor="t" bIns="45700" lIns="91425" spcFirstLastPara="1" rIns="91425" wrap="square" tIns="45700">
            <a:normAutofit/>
          </a:bodyPr>
          <a:lstStyle>
            <a:lvl1pPr indent="-228600" lvl="0" marL="457200" algn="l">
              <a:spcBef>
                <a:spcPts val="0"/>
              </a:spcBef>
              <a:spcAft>
                <a:spcPts val="0"/>
              </a:spcAft>
              <a:buSzPts val="1800"/>
              <a:buNone/>
              <a:defRPr sz="1800">
                <a:solidFill>
                  <a:schemeClr val="dk2"/>
                </a:solidFill>
              </a:defRPr>
            </a:lvl1pPr>
            <a:lvl2pPr indent="-228600" lvl="1" marL="914400" algn="l">
              <a:spcBef>
                <a:spcPts val="60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384"/>
              </a:spcBef>
              <a:spcAft>
                <a:spcPts val="0"/>
              </a:spcAft>
              <a:buSzPts val="900"/>
              <a:buNone/>
              <a:defRPr sz="900"/>
            </a:lvl6pPr>
            <a:lvl7pPr indent="-228600" lvl="6" marL="3200400" algn="l">
              <a:spcBef>
                <a:spcPts val="384"/>
              </a:spcBef>
              <a:spcAft>
                <a:spcPts val="0"/>
              </a:spcAft>
              <a:buSzPts val="900"/>
              <a:buNone/>
              <a:defRPr sz="900"/>
            </a:lvl7pPr>
            <a:lvl8pPr indent="-228600" lvl="7" marL="3657600" algn="l">
              <a:spcBef>
                <a:spcPts val="384"/>
              </a:spcBef>
              <a:spcAft>
                <a:spcPts val="0"/>
              </a:spcAft>
              <a:buSzPts val="900"/>
              <a:buNone/>
              <a:defRPr sz="900"/>
            </a:lvl8pPr>
            <a:lvl9pPr indent="-228600" lvl="8" marL="4114800" algn="l">
              <a:spcBef>
                <a:spcPts val="384"/>
              </a:spcBef>
              <a:spcAft>
                <a:spcPts val="0"/>
              </a:spcAft>
              <a:buSzPts val="900"/>
              <a:buNone/>
              <a:defRPr sz="900"/>
            </a:lvl9pPr>
          </a:lstStyle>
          <a:p/>
        </p:txBody>
      </p:sp>
      <p:grpSp>
        <p:nvGrpSpPr>
          <p:cNvPr id="91" name="Google Shape;91;p22"/>
          <p:cNvGrpSpPr/>
          <p:nvPr/>
        </p:nvGrpSpPr>
        <p:grpSpPr>
          <a:xfrm>
            <a:off x="211665" y="714191"/>
            <a:ext cx="8723376" cy="1331580"/>
            <a:chOff x="-3905250" y="4294188"/>
            <a:chExt cx="13011150" cy="1892300"/>
          </a:xfrm>
        </p:grpSpPr>
        <p:sp>
          <p:nvSpPr>
            <p:cNvPr id="92" name="Google Shape;92;p22"/>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3" name="Google Shape;93;p22"/>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4" name="Google Shape;94;p22"/>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5" name="Google Shape;95;p22"/>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6" name="Google Shape;96;p22"/>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97" name="Google Shape;97;p22"/>
          <p:cNvSpPr txBox="1"/>
          <p:nvPr>
            <p:ph type="title"/>
          </p:nvPr>
        </p:nvSpPr>
        <p:spPr>
          <a:xfrm>
            <a:off x="914400" y="2286000"/>
            <a:ext cx="3352800" cy="125272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3200"/>
              <a:buFont typeface="Candara"/>
              <a:buNone/>
              <a:defRPr sz="32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22"/>
          <p:cNvSpPr txBox="1"/>
          <p:nvPr>
            <p:ph idx="2" type="body"/>
          </p:nvPr>
        </p:nvSpPr>
        <p:spPr>
          <a:xfrm>
            <a:off x="4651962" y="1828800"/>
            <a:ext cx="3904076" cy="3810000"/>
          </a:xfrm>
          <a:prstGeom prst="rect">
            <a:avLst/>
          </a:prstGeom>
          <a:noFill/>
          <a:ln>
            <a:noFill/>
          </a:ln>
        </p:spPr>
        <p:txBody>
          <a:bodyPr anchorCtr="0" anchor="ctr" bIns="45700" lIns="91425" spcFirstLastPara="1" rIns="91425" wrap="square" tIns="45700">
            <a:normAutofit/>
          </a:bodyPr>
          <a:lstStyle>
            <a:lvl1pPr indent="-368300" lvl="0" marL="457200" algn="l">
              <a:spcBef>
                <a:spcPts val="440"/>
              </a:spcBef>
              <a:spcAft>
                <a:spcPts val="0"/>
              </a:spcAft>
              <a:buClr>
                <a:schemeClr val="lt1"/>
              </a:buClr>
              <a:buSzPts val="2200"/>
              <a:buChar char="*"/>
              <a:defRPr sz="2200">
                <a:solidFill>
                  <a:schemeClr val="dk2"/>
                </a:solidFill>
              </a:defRPr>
            </a:lvl1pPr>
            <a:lvl2pPr indent="-355600" lvl="1" marL="914400" algn="l">
              <a:spcBef>
                <a:spcPts val="400"/>
              </a:spcBef>
              <a:spcAft>
                <a:spcPts val="0"/>
              </a:spcAft>
              <a:buClr>
                <a:schemeClr val="lt1"/>
              </a:buClr>
              <a:buSzPts val="2000"/>
              <a:buChar char="*"/>
              <a:defRPr sz="2000">
                <a:solidFill>
                  <a:schemeClr val="dk2"/>
                </a:solidFill>
              </a:defRPr>
            </a:lvl2pPr>
            <a:lvl3pPr indent="-342900" lvl="2" marL="1371600" algn="l">
              <a:spcBef>
                <a:spcPts val="360"/>
              </a:spcBef>
              <a:spcAft>
                <a:spcPts val="0"/>
              </a:spcAft>
              <a:buClr>
                <a:schemeClr val="lt1"/>
              </a:buClr>
              <a:buSzPts val="1800"/>
              <a:buChar char="*"/>
              <a:defRPr sz="1800">
                <a:solidFill>
                  <a:schemeClr val="dk2"/>
                </a:solidFill>
              </a:defRPr>
            </a:lvl3pPr>
            <a:lvl4pPr indent="-330200" lvl="3" marL="1828800" algn="l">
              <a:spcBef>
                <a:spcPts val="320"/>
              </a:spcBef>
              <a:spcAft>
                <a:spcPts val="0"/>
              </a:spcAft>
              <a:buClr>
                <a:schemeClr val="lt1"/>
              </a:buClr>
              <a:buSzPts val="1600"/>
              <a:buChar char="*"/>
              <a:defRPr sz="1600">
                <a:solidFill>
                  <a:schemeClr val="dk2"/>
                </a:solidFill>
              </a:defRPr>
            </a:lvl4pPr>
            <a:lvl5pPr indent="-330200" lvl="4" marL="2286000" algn="l">
              <a:spcBef>
                <a:spcPts val="320"/>
              </a:spcBef>
              <a:spcAft>
                <a:spcPts val="0"/>
              </a:spcAft>
              <a:buClr>
                <a:schemeClr val="lt1"/>
              </a:buClr>
              <a:buSzPts val="1600"/>
              <a:buChar char="*"/>
              <a:defRPr sz="1600">
                <a:solidFill>
                  <a:schemeClr val="dk2"/>
                </a:solidFill>
              </a:defRPr>
            </a:lvl5pPr>
            <a:lvl6pPr indent="-355600" lvl="5" marL="2743200" algn="l">
              <a:spcBef>
                <a:spcPts val="384"/>
              </a:spcBef>
              <a:spcAft>
                <a:spcPts val="0"/>
              </a:spcAft>
              <a:buSzPts val="2000"/>
              <a:buChar char="●"/>
              <a:defRPr sz="2000"/>
            </a:lvl6pPr>
            <a:lvl7pPr indent="-355600" lvl="6" marL="3200400" algn="l">
              <a:spcBef>
                <a:spcPts val="384"/>
              </a:spcBef>
              <a:spcAft>
                <a:spcPts val="0"/>
              </a:spcAft>
              <a:buSzPts val="2000"/>
              <a:buChar char="●"/>
              <a:defRPr sz="2000"/>
            </a:lvl7pPr>
            <a:lvl8pPr indent="-355600" lvl="7" marL="3657600" algn="l">
              <a:spcBef>
                <a:spcPts val="384"/>
              </a:spcBef>
              <a:spcAft>
                <a:spcPts val="0"/>
              </a:spcAft>
              <a:buSzPts val="2000"/>
              <a:buChar char="●"/>
              <a:defRPr sz="2000"/>
            </a:lvl8pPr>
            <a:lvl9pPr indent="-355600" lvl="8" marL="4114800" algn="l">
              <a:spcBef>
                <a:spcPts val="384"/>
              </a:spcBef>
              <a:spcAft>
                <a:spcPts val="0"/>
              </a:spcAft>
              <a:buSzPts val="2000"/>
              <a:buChar char="●"/>
              <a:defRPr sz="20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99" name="Shape 99"/>
        <p:cNvGrpSpPr/>
        <p:nvPr/>
      </p:nvGrpSpPr>
      <p:grpSpPr>
        <a:xfrm>
          <a:off x="0" y="0"/>
          <a:ext cx="0" cy="0"/>
          <a:chOff x="0" y="0"/>
          <a:chExt cx="0" cy="0"/>
        </a:xfrm>
      </p:grpSpPr>
      <p:sp>
        <p:nvSpPr>
          <p:cNvPr id="100" name="Google Shape;100;p23"/>
          <p:cNvSpPr/>
          <p:nvPr/>
        </p:nvSpPr>
        <p:spPr>
          <a:xfrm>
            <a:off x="228600" y="228600"/>
            <a:ext cx="8695944" cy="6035040"/>
          </a:xfrm>
          <a:prstGeom prst="roundRect">
            <a:avLst>
              <a:gd fmla="val 1272" name="adj"/>
            </a:avLst>
          </a:prstGeom>
          <a:gradFill>
            <a:gsLst>
              <a:gs pos="0">
                <a:srgbClr val="0293E0"/>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101" name="Google Shape;101;p23"/>
          <p:cNvGrpSpPr/>
          <p:nvPr/>
        </p:nvGrpSpPr>
        <p:grpSpPr>
          <a:xfrm>
            <a:off x="211665" y="5353963"/>
            <a:ext cx="8723376" cy="1331580"/>
            <a:chOff x="-3905250" y="4294188"/>
            <a:chExt cx="13011150" cy="1892300"/>
          </a:xfrm>
        </p:grpSpPr>
        <p:sp>
          <p:nvSpPr>
            <p:cNvPr id="102" name="Google Shape;102;p23"/>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3" name="Google Shape;103;p23"/>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4" name="Google Shape;104;p23"/>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5" name="Google Shape;105;p23"/>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6" name="Google Shape;106;p23"/>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107" name="Google Shape;107;p23"/>
          <p:cNvSpPr txBox="1"/>
          <p:nvPr>
            <p:ph type="title"/>
          </p:nvPr>
        </p:nvSpPr>
        <p:spPr>
          <a:xfrm>
            <a:off x="4874155" y="338667"/>
            <a:ext cx="3812645" cy="242993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FFFFF"/>
              </a:buClr>
              <a:buSzPts val="2800"/>
              <a:buFont typeface="Candara"/>
              <a:buNone/>
              <a:defRPr b="0" sz="28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3"/>
          <p:cNvSpPr txBox="1"/>
          <p:nvPr>
            <p:ph idx="1" type="body"/>
          </p:nvPr>
        </p:nvSpPr>
        <p:spPr>
          <a:xfrm>
            <a:off x="4868333" y="2785533"/>
            <a:ext cx="3818467" cy="2421467"/>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800"/>
              <a:buNone/>
              <a:defRPr sz="1800">
                <a:solidFill>
                  <a:srgbClr val="FFFFFF"/>
                </a:solidFill>
              </a:defRPr>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384"/>
              </a:spcBef>
              <a:spcAft>
                <a:spcPts val="0"/>
              </a:spcAft>
              <a:buSzPts val="900"/>
              <a:buNone/>
              <a:defRPr sz="900"/>
            </a:lvl6pPr>
            <a:lvl7pPr indent="-228600" lvl="6" marL="3200400" algn="l">
              <a:spcBef>
                <a:spcPts val="384"/>
              </a:spcBef>
              <a:spcAft>
                <a:spcPts val="0"/>
              </a:spcAft>
              <a:buSzPts val="900"/>
              <a:buNone/>
              <a:defRPr sz="900"/>
            </a:lvl7pPr>
            <a:lvl8pPr indent="-228600" lvl="7" marL="3657600" algn="l">
              <a:spcBef>
                <a:spcPts val="384"/>
              </a:spcBef>
              <a:spcAft>
                <a:spcPts val="0"/>
              </a:spcAft>
              <a:buSzPts val="900"/>
              <a:buNone/>
              <a:defRPr sz="900"/>
            </a:lvl8pPr>
            <a:lvl9pPr indent="-228600" lvl="8" marL="4114800" algn="l">
              <a:spcBef>
                <a:spcPts val="384"/>
              </a:spcBef>
              <a:spcAft>
                <a:spcPts val="0"/>
              </a:spcAft>
              <a:buSzPts val="900"/>
              <a:buNone/>
              <a:defRPr sz="900"/>
            </a:lvl9pPr>
          </a:lstStyle>
          <a:p/>
        </p:txBody>
      </p:sp>
      <p:sp>
        <p:nvSpPr>
          <p:cNvPr id="109" name="Google Shape;109;p23"/>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23"/>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23"/>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112" name="Google Shape;112;p23"/>
          <p:cNvSpPr/>
          <p:nvPr>
            <p:ph idx="2" type="pic"/>
          </p:nvPr>
        </p:nvSpPr>
        <p:spPr>
          <a:xfrm>
            <a:off x="838200" y="1371600"/>
            <a:ext cx="3566160" cy="2926080"/>
          </a:xfrm>
          <a:prstGeom prst="roundRect">
            <a:avLst>
              <a:gd fmla="val 3924" name="adj"/>
            </a:avLst>
          </a:prstGeom>
          <a:solidFill>
            <a:schemeClr val="accent1"/>
          </a:solidFill>
          <a:ln>
            <a:noFill/>
          </a:ln>
          <a:effectLst>
            <a:reflection blurRad="0" dir="5400000" dist="5000" endA="0" endPos="30000" kx="0" rotWithShape="0" algn="bl" stA="30000" stPos="0" sy="-100000" ky="0"/>
          </a:effectLst>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3" name="Shape 113"/>
        <p:cNvGrpSpPr/>
        <p:nvPr/>
      </p:nvGrpSpPr>
      <p:grpSpPr>
        <a:xfrm>
          <a:off x="0" y="0"/>
          <a:ext cx="0" cy="0"/>
          <a:chOff x="0" y="0"/>
          <a:chExt cx="0" cy="0"/>
        </a:xfrm>
      </p:grpSpPr>
      <p:sp>
        <p:nvSpPr>
          <p:cNvPr id="114" name="Google Shape;114;p2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24"/>
          <p:cNvSpPr txBox="1"/>
          <p:nvPr>
            <p:ph idx="1" type="body"/>
          </p:nvPr>
        </p:nvSpPr>
        <p:spPr>
          <a:xfrm rot="5400000">
            <a:off x="2850886" y="696648"/>
            <a:ext cx="3450696" cy="7408333"/>
          </a:xfrm>
          <a:prstGeom prst="rect">
            <a:avLst/>
          </a:prstGeom>
          <a:noFill/>
          <a:ln>
            <a:noFill/>
          </a:ln>
        </p:spPr>
        <p:txBody>
          <a:bodyPr anchorCtr="0" anchor="ctr" bIns="45700" lIns="91425" spcFirstLastPara="1" rIns="91425" wrap="square" tIns="45700">
            <a:normAutofit/>
          </a:bodyPr>
          <a:lstStyle>
            <a:lvl1pPr indent="-381000" lvl="0" marL="457200" algn="l">
              <a:spcBef>
                <a:spcPts val="480"/>
              </a:spcBef>
              <a:spcAft>
                <a:spcPts val="0"/>
              </a:spcAft>
              <a:buSzPts val="2400"/>
              <a:buChar char="*"/>
              <a:defRPr/>
            </a:lvl1pPr>
            <a:lvl2pPr indent="-368300" lvl="1" marL="914400" algn="l">
              <a:spcBef>
                <a:spcPts val="440"/>
              </a:spcBef>
              <a:spcAft>
                <a:spcPts val="0"/>
              </a:spcAft>
              <a:buSzPts val="2200"/>
              <a:buChar char="*"/>
              <a:defRPr/>
            </a:lvl2pPr>
            <a:lvl3pPr indent="-355600" lvl="2" marL="1371600" algn="l">
              <a:spcBef>
                <a:spcPts val="400"/>
              </a:spcBef>
              <a:spcAft>
                <a:spcPts val="0"/>
              </a:spcAft>
              <a:buSzPts val="2000"/>
              <a:buChar char="*"/>
              <a:defRPr/>
            </a:lvl3pPr>
            <a:lvl4pPr indent="-342900" lvl="3" marL="1828800" algn="l">
              <a:spcBef>
                <a:spcPts val="360"/>
              </a:spcBef>
              <a:spcAft>
                <a:spcPts val="0"/>
              </a:spcAft>
              <a:buSzPts val="1800"/>
              <a:buChar char="*"/>
              <a:defRPr/>
            </a:lvl4pPr>
            <a:lvl5pPr indent="-330200" lvl="4" marL="2286000" algn="l">
              <a:spcBef>
                <a:spcPts val="320"/>
              </a:spcBef>
              <a:spcAft>
                <a:spcPts val="0"/>
              </a:spcAft>
              <a:buSzPts val="16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116" name="Google Shape;116;p24"/>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24"/>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24"/>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19" name="Shape 119"/>
        <p:cNvGrpSpPr/>
        <p:nvPr/>
      </p:nvGrpSpPr>
      <p:grpSpPr>
        <a:xfrm>
          <a:off x="0" y="0"/>
          <a:ext cx="0" cy="0"/>
          <a:chOff x="0" y="0"/>
          <a:chExt cx="0" cy="0"/>
        </a:xfrm>
      </p:grpSpPr>
      <p:sp>
        <p:nvSpPr>
          <p:cNvPr id="120" name="Google Shape;120;p25"/>
          <p:cNvSpPr/>
          <p:nvPr/>
        </p:nvSpPr>
        <p:spPr>
          <a:xfrm>
            <a:off x="228600" y="228600"/>
            <a:ext cx="8695944" cy="1426464"/>
          </a:xfrm>
          <a:prstGeom prst="roundRect">
            <a:avLst>
              <a:gd fmla="val 7136" name="adj"/>
            </a:avLst>
          </a:prstGeom>
          <a:gradFill>
            <a:gsLst>
              <a:gs pos="0">
                <a:srgbClr val="0293E0"/>
              </a:gs>
              <a:gs pos="90000">
                <a:srgbClr val="81D2FE"/>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121" name="Google Shape;121;p25"/>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25"/>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25"/>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grpSp>
        <p:nvGrpSpPr>
          <p:cNvPr id="124" name="Google Shape;124;p25"/>
          <p:cNvGrpSpPr/>
          <p:nvPr/>
        </p:nvGrpSpPr>
        <p:grpSpPr>
          <a:xfrm>
            <a:off x="211665" y="714191"/>
            <a:ext cx="8723376" cy="1331580"/>
            <a:chOff x="-3905250" y="4294188"/>
            <a:chExt cx="13011150" cy="1892300"/>
          </a:xfrm>
        </p:grpSpPr>
        <p:sp>
          <p:nvSpPr>
            <p:cNvPr id="125" name="Google Shape;125;p25"/>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6" name="Google Shape;126;p25"/>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7" name="Google Shape;127;p25"/>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8" name="Google Shape;128;p25"/>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9" name="Google Shape;129;p25"/>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130" name="Google Shape;130;p25"/>
          <p:cNvSpPr txBox="1"/>
          <p:nvPr>
            <p:ph type="title"/>
          </p:nvPr>
        </p:nvSpPr>
        <p:spPr>
          <a:xfrm rot="5400000">
            <a:off x="5414434" y="2662767"/>
            <a:ext cx="4487333" cy="2057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400"/>
              <a:buFont typeface="Candara"/>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25"/>
          <p:cNvSpPr txBox="1"/>
          <p:nvPr>
            <p:ph idx="1" type="body"/>
          </p:nvPr>
        </p:nvSpPr>
        <p:spPr>
          <a:xfrm rot="5400000">
            <a:off x="1223433" y="681567"/>
            <a:ext cx="4487334" cy="60198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accent1"/>
              </a:buClr>
              <a:buSzPts val="2400"/>
              <a:buChar char="*"/>
              <a:defRPr/>
            </a:lvl1pPr>
            <a:lvl2pPr indent="-368300" lvl="1" marL="914400" algn="l">
              <a:spcBef>
                <a:spcPts val="440"/>
              </a:spcBef>
              <a:spcAft>
                <a:spcPts val="0"/>
              </a:spcAft>
              <a:buClr>
                <a:schemeClr val="accent1"/>
              </a:buClr>
              <a:buSzPts val="2200"/>
              <a:buChar char="*"/>
              <a:defRPr/>
            </a:lvl2pPr>
            <a:lvl3pPr indent="-355600" lvl="2" marL="1371600" algn="l">
              <a:spcBef>
                <a:spcPts val="400"/>
              </a:spcBef>
              <a:spcAft>
                <a:spcPts val="0"/>
              </a:spcAft>
              <a:buClr>
                <a:schemeClr val="accent1"/>
              </a:buClr>
              <a:buSzPts val="2000"/>
              <a:buChar char="*"/>
              <a:defRPr/>
            </a:lvl3pPr>
            <a:lvl4pPr indent="-342900" lvl="3" marL="1828800" algn="l">
              <a:spcBef>
                <a:spcPts val="360"/>
              </a:spcBef>
              <a:spcAft>
                <a:spcPts val="0"/>
              </a:spcAft>
              <a:buClr>
                <a:schemeClr val="accent1"/>
              </a:buClr>
              <a:buSzPts val="1800"/>
              <a:buChar char="*"/>
              <a:defRPr/>
            </a:lvl4pPr>
            <a:lvl5pPr indent="-330200" lvl="4" marL="2286000" algn="l">
              <a:spcBef>
                <a:spcPts val="320"/>
              </a:spcBef>
              <a:spcAft>
                <a:spcPts val="0"/>
              </a:spcAft>
              <a:buClr>
                <a:schemeClr val="accent1"/>
              </a:buClr>
              <a:buSzPts val="16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4"/>
          <p:cNvSpPr/>
          <p:nvPr/>
        </p:nvSpPr>
        <p:spPr>
          <a:xfrm>
            <a:off x="228600" y="228600"/>
            <a:ext cx="8695944" cy="2468880"/>
          </a:xfrm>
          <a:prstGeom prst="roundRect">
            <a:avLst>
              <a:gd fmla="val 3362" name="adj"/>
            </a:avLst>
          </a:prstGeom>
          <a:gradFill>
            <a:gsLst>
              <a:gs pos="0">
                <a:srgbClr val="0293E0"/>
              </a:gs>
              <a:gs pos="90000">
                <a:srgbClr val="81D2FE"/>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grpSp>
        <p:nvGrpSpPr>
          <p:cNvPr id="11" name="Google Shape;11;p14"/>
          <p:cNvGrpSpPr/>
          <p:nvPr/>
        </p:nvGrpSpPr>
        <p:grpSpPr>
          <a:xfrm>
            <a:off x="211665" y="1679429"/>
            <a:ext cx="8723376" cy="1329874"/>
            <a:chOff x="-3905251" y="4294188"/>
            <a:chExt cx="13027839" cy="1892300"/>
          </a:xfrm>
        </p:grpSpPr>
        <p:sp>
          <p:nvSpPr>
            <p:cNvPr id="12" name="Google Shape;12;p14"/>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3" name="Google Shape;13;p14"/>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4" name="Google Shape;14;p14"/>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5" name="Google Shape;15;p14"/>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6" name="Google Shape;16;p14"/>
            <p:cNvSpPr/>
            <p:nvPr/>
          </p:nvSpPr>
          <p:spPr>
            <a:xfrm>
              <a:off x="-3905251" y="4294188"/>
              <a:ext cx="13027839"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17" name="Google Shape;17;p1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rgbClr val="FFFFFF"/>
              </a:buClr>
              <a:buSzPts val="4400"/>
              <a:buFont typeface="Candara"/>
              <a:buNone/>
              <a:defRPr b="0" i="0" sz="4400" u="none" cap="none" strike="noStrike">
                <a:solidFill>
                  <a:srgbClr val="FFFFFF"/>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8" name="Google Shape;18;p14"/>
          <p:cNvSpPr txBox="1"/>
          <p:nvPr>
            <p:ph idx="10" type="dt"/>
          </p:nvPr>
        </p:nvSpPr>
        <p:spPr>
          <a:xfrm>
            <a:off x="5163672" y="6250164"/>
            <a:ext cx="378669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1000">
                <a:solidFill>
                  <a:schemeClr val="dk2"/>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19" name="Google Shape;19;p14"/>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000">
                <a:solidFill>
                  <a:schemeClr val="dk2"/>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20" name="Google Shape;20;p14"/>
          <p:cNvSpPr txBox="1"/>
          <p:nvPr>
            <p:ph idx="12" type="sldNum"/>
          </p:nvPr>
        </p:nvSpPr>
        <p:spPr>
          <a:xfrm>
            <a:off x="3991088" y="6250163"/>
            <a:ext cx="1161826"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0" sz="1000" u="none">
                <a:solidFill>
                  <a:schemeClr val="dk2"/>
                </a:solidFill>
                <a:latin typeface="Candara"/>
                <a:ea typeface="Candara"/>
                <a:cs typeface="Candara"/>
                <a:sym typeface="Candara"/>
              </a:defRPr>
            </a:lvl1pPr>
            <a:lvl2pPr indent="0" lvl="1" marL="0" marR="0" rtl="0" algn="ctr">
              <a:spcBef>
                <a:spcPts val="0"/>
              </a:spcBef>
              <a:buNone/>
              <a:defRPr b="0" sz="1000" u="none">
                <a:solidFill>
                  <a:schemeClr val="dk2"/>
                </a:solidFill>
                <a:latin typeface="Candara"/>
                <a:ea typeface="Candara"/>
                <a:cs typeface="Candara"/>
                <a:sym typeface="Candara"/>
              </a:defRPr>
            </a:lvl2pPr>
            <a:lvl3pPr indent="0" lvl="2" marL="0" marR="0" rtl="0" algn="ctr">
              <a:spcBef>
                <a:spcPts val="0"/>
              </a:spcBef>
              <a:buNone/>
              <a:defRPr b="0" sz="1000" u="none">
                <a:solidFill>
                  <a:schemeClr val="dk2"/>
                </a:solidFill>
                <a:latin typeface="Candara"/>
                <a:ea typeface="Candara"/>
                <a:cs typeface="Candara"/>
                <a:sym typeface="Candara"/>
              </a:defRPr>
            </a:lvl3pPr>
            <a:lvl4pPr indent="0" lvl="3" marL="0" marR="0" rtl="0" algn="ctr">
              <a:spcBef>
                <a:spcPts val="0"/>
              </a:spcBef>
              <a:buNone/>
              <a:defRPr b="0" sz="1000" u="none">
                <a:solidFill>
                  <a:schemeClr val="dk2"/>
                </a:solidFill>
                <a:latin typeface="Candara"/>
                <a:ea typeface="Candara"/>
                <a:cs typeface="Candara"/>
                <a:sym typeface="Candara"/>
              </a:defRPr>
            </a:lvl4pPr>
            <a:lvl5pPr indent="0" lvl="4" marL="0" marR="0" rtl="0" algn="ctr">
              <a:spcBef>
                <a:spcPts val="0"/>
              </a:spcBef>
              <a:buNone/>
              <a:defRPr b="0" sz="1000" u="none">
                <a:solidFill>
                  <a:schemeClr val="dk2"/>
                </a:solidFill>
                <a:latin typeface="Candara"/>
                <a:ea typeface="Candara"/>
                <a:cs typeface="Candara"/>
                <a:sym typeface="Candara"/>
              </a:defRPr>
            </a:lvl5pPr>
            <a:lvl6pPr indent="0" lvl="5" marL="0" marR="0" rtl="0" algn="ctr">
              <a:spcBef>
                <a:spcPts val="0"/>
              </a:spcBef>
              <a:buNone/>
              <a:defRPr b="0" sz="1000" u="none">
                <a:solidFill>
                  <a:schemeClr val="dk2"/>
                </a:solidFill>
                <a:latin typeface="Candara"/>
                <a:ea typeface="Candara"/>
                <a:cs typeface="Candara"/>
                <a:sym typeface="Candara"/>
              </a:defRPr>
            </a:lvl6pPr>
            <a:lvl7pPr indent="0" lvl="6" marL="0" marR="0" rtl="0" algn="ctr">
              <a:spcBef>
                <a:spcPts val="0"/>
              </a:spcBef>
              <a:buNone/>
              <a:defRPr b="0" sz="1000" u="none">
                <a:solidFill>
                  <a:schemeClr val="dk2"/>
                </a:solidFill>
                <a:latin typeface="Candara"/>
                <a:ea typeface="Candara"/>
                <a:cs typeface="Candara"/>
                <a:sym typeface="Candara"/>
              </a:defRPr>
            </a:lvl7pPr>
            <a:lvl8pPr indent="0" lvl="7" marL="0" marR="0" rtl="0" algn="ctr">
              <a:spcBef>
                <a:spcPts val="0"/>
              </a:spcBef>
              <a:buNone/>
              <a:defRPr b="0" sz="1000" u="none">
                <a:solidFill>
                  <a:schemeClr val="dk2"/>
                </a:solidFill>
                <a:latin typeface="Candara"/>
                <a:ea typeface="Candara"/>
                <a:cs typeface="Candara"/>
                <a:sym typeface="Candara"/>
              </a:defRPr>
            </a:lvl8pPr>
            <a:lvl9pPr indent="0" lvl="8" marL="0" marR="0" rtl="0" algn="ctr">
              <a:spcBef>
                <a:spcPts val="0"/>
              </a:spcBef>
              <a:buNone/>
              <a:defRPr b="0" sz="1000" u="none">
                <a:solidFill>
                  <a:schemeClr val="dk2"/>
                </a:solidFill>
                <a:latin typeface="Candara"/>
                <a:ea typeface="Candara"/>
                <a:cs typeface="Candara"/>
                <a:sym typeface="Candara"/>
              </a:defRPr>
            </a:lvl9pPr>
          </a:lstStyle>
          <a:p>
            <a:pPr indent="0" lvl="0" marL="0" rtl="0" algn="ctr">
              <a:spcBef>
                <a:spcPts val="0"/>
              </a:spcBef>
              <a:spcAft>
                <a:spcPts val="0"/>
              </a:spcAft>
              <a:buNone/>
            </a:pPr>
            <a:fld id="{00000000-1234-1234-1234-123412341234}" type="slidenum">
              <a:rPr lang="en-CA"/>
              <a:t>‹#›</a:t>
            </a:fld>
            <a:endParaRPr/>
          </a:p>
        </p:txBody>
      </p:sp>
      <p:sp>
        <p:nvSpPr>
          <p:cNvPr id="21" name="Google Shape;21;p1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480"/>
              </a:spcBef>
              <a:spcAft>
                <a:spcPts val="0"/>
              </a:spcAft>
              <a:buClr>
                <a:schemeClr val="accent1"/>
              </a:buClr>
              <a:buSzPts val="2400"/>
              <a:buFont typeface="Noto Sans Symbols"/>
              <a:buChar char="*"/>
              <a:defRPr b="0" i="0" sz="2400" u="none" cap="none" strike="noStrike">
                <a:solidFill>
                  <a:schemeClr val="dk2"/>
                </a:solidFill>
                <a:latin typeface="Candara"/>
                <a:ea typeface="Candara"/>
                <a:cs typeface="Candara"/>
                <a:sym typeface="Candara"/>
              </a:defRPr>
            </a:lvl1pPr>
            <a:lvl2pPr indent="-368300" lvl="1" marL="914400" marR="0" rtl="0" algn="l">
              <a:spcBef>
                <a:spcPts val="440"/>
              </a:spcBef>
              <a:spcAft>
                <a:spcPts val="0"/>
              </a:spcAft>
              <a:buClr>
                <a:schemeClr val="accent1"/>
              </a:buClr>
              <a:buSzPts val="2200"/>
              <a:buFont typeface="Noto Sans Symbols"/>
              <a:buChar char="*"/>
              <a:defRPr b="0" i="0" sz="2200" u="none" cap="none" strike="noStrike">
                <a:solidFill>
                  <a:schemeClr val="dk2"/>
                </a:solidFill>
                <a:latin typeface="Candara"/>
                <a:ea typeface="Candara"/>
                <a:cs typeface="Candara"/>
                <a:sym typeface="Candara"/>
              </a:defRPr>
            </a:lvl2pPr>
            <a:lvl3pPr indent="-355600" lvl="2" marL="1371600" marR="0" rtl="0" algn="l">
              <a:spcBef>
                <a:spcPts val="400"/>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3pPr>
            <a:lvl4pPr indent="-342900" lvl="3" marL="1828800" marR="0" rtl="0" algn="l">
              <a:spcBef>
                <a:spcPts val="360"/>
              </a:spcBef>
              <a:spcAft>
                <a:spcPts val="0"/>
              </a:spcAft>
              <a:buClr>
                <a:schemeClr val="accent1"/>
              </a:buClr>
              <a:buSzPts val="1800"/>
              <a:buFont typeface="Noto Sans Symbols"/>
              <a:buChar char="*"/>
              <a:defRPr b="0" i="0" sz="1800" u="none" cap="none" strike="noStrike">
                <a:solidFill>
                  <a:schemeClr val="dk2"/>
                </a:solidFill>
                <a:latin typeface="Candara"/>
                <a:ea typeface="Candara"/>
                <a:cs typeface="Candara"/>
                <a:sym typeface="Candara"/>
              </a:defRPr>
            </a:lvl4pPr>
            <a:lvl5pPr indent="-330200" lvl="4" marL="2286000" marR="0" rtl="0" algn="l">
              <a:spcBef>
                <a:spcPts val="320"/>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5pPr>
            <a:lvl6pPr indent="-317500" lvl="5" marL="27432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6pPr>
            <a:lvl7pPr indent="-317500" lvl="6" marL="32004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7pPr>
            <a:lvl8pPr indent="-317500" lvl="7" marL="36576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8pPr>
            <a:lvl9pPr indent="-317500" lvl="8" marL="41148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
          <p:cNvSpPr txBox="1"/>
          <p:nvPr>
            <p:ph type="ctrTitle"/>
          </p:nvPr>
        </p:nvSpPr>
        <p:spPr>
          <a:xfrm>
            <a:off x="685800" y="1600200"/>
            <a:ext cx="7772400" cy="1780108"/>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CA"/>
              <a:t>Customer Service</a:t>
            </a:r>
            <a:endParaRPr/>
          </a:p>
        </p:txBody>
      </p:sp>
      <p:sp>
        <p:nvSpPr>
          <p:cNvPr id="137" name="Google Shape;137;p1"/>
          <p:cNvSpPr txBox="1"/>
          <p:nvPr>
            <p:ph idx="1" type="subTitle"/>
          </p:nvPr>
        </p:nvSpPr>
        <p:spPr>
          <a:xfrm>
            <a:off x="1371600" y="3556001"/>
            <a:ext cx="6400800" cy="14732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2400"/>
              <a:buNone/>
            </a:pPr>
            <a:r>
              <a:rPr b="1" lang="en-CA" sz="2400"/>
              <a:t>Chapter 7</a:t>
            </a:r>
            <a:endParaRPr/>
          </a:p>
          <a:p>
            <a:pPr indent="0" lvl="0" marL="0" rtl="0" algn="ctr">
              <a:spcBef>
                <a:spcPts val="480"/>
              </a:spcBef>
              <a:spcAft>
                <a:spcPts val="0"/>
              </a:spcAft>
              <a:buSzPts val="2400"/>
              <a:buNone/>
            </a:pPr>
            <a:r>
              <a:rPr b="1" lang="en-CA" sz="2400"/>
              <a:t>Coping with Challenging Customers</a:t>
            </a:r>
            <a:endParaRPr b="1" sz="2400"/>
          </a:p>
        </p:txBody>
      </p:sp>
      <p:sp>
        <p:nvSpPr>
          <p:cNvPr id="138" name="Google Shape;138;p1"/>
          <p:cNvSpPr txBox="1"/>
          <p:nvPr>
            <p:ph idx="11" type="ftr"/>
          </p:nvPr>
        </p:nvSpPr>
        <p:spPr>
          <a:xfrm>
            <a:off x="287788" y="6250164"/>
            <a:ext cx="37866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600"/>
              <a:buChar char="*"/>
            </a:pPr>
            <a:r>
              <a:rPr lang="en-CA" sz="2600"/>
              <a:t>Who are they?</a:t>
            </a:r>
            <a:endParaRPr/>
          </a:p>
          <a:p>
            <a:pPr indent="-274319" lvl="1" marL="576263" rtl="0" algn="l">
              <a:spcBef>
                <a:spcPts val="480"/>
              </a:spcBef>
              <a:spcAft>
                <a:spcPts val="0"/>
              </a:spcAft>
              <a:buSzPts val="2400"/>
              <a:buChar char="*"/>
            </a:pPr>
            <a:r>
              <a:rPr lang="en-CA" sz="2400"/>
              <a:t>Those customers with problems, questions, fears and personalities that require us to work to achieve true communication</a:t>
            </a:r>
            <a:endParaRPr/>
          </a:p>
          <a:p>
            <a:pPr indent="-121919" lvl="1" marL="576263" rtl="0" algn="l">
              <a:spcBef>
                <a:spcPts val="480"/>
              </a:spcBef>
              <a:spcAft>
                <a:spcPts val="0"/>
              </a:spcAft>
              <a:buSzPts val="2400"/>
              <a:buNone/>
            </a:pPr>
            <a:r>
              <a:t/>
            </a:r>
            <a:endParaRPr sz="2400"/>
          </a:p>
          <a:p>
            <a:pPr indent="-274319" lvl="1" marL="576263" rtl="0" algn="l">
              <a:spcBef>
                <a:spcPts val="480"/>
              </a:spcBef>
              <a:spcAft>
                <a:spcPts val="0"/>
              </a:spcAft>
              <a:buSzPts val="2400"/>
              <a:buChar char="*"/>
            </a:pPr>
            <a:r>
              <a:rPr lang="en-CA" sz="2400"/>
              <a:t>We are often required to spend the greatest amount of our time with them</a:t>
            </a:r>
            <a:endParaRPr sz="2400"/>
          </a:p>
        </p:txBody>
      </p:sp>
      <p:sp>
        <p:nvSpPr>
          <p:cNvPr id="144" name="Google Shape;144;p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CA"/>
              <a:t>Challenging Customers</a:t>
            </a:r>
            <a:endParaRPr/>
          </a:p>
        </p:txBody>
      </p:sp>
      <p:sp>
        <p:nvSpPr>
          <p:cNvPr id="145" name="Google Shape;145;p2"/>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600"/>
              <a:buChar char="*"/>
            </a:pPr>
            <a:r>
              <a:rPr lang="en-CA" sz="2600"/>
              <a:t>Why are they challenging?</a:t>
            </a:r>
            <a:endParaRPr/>
          </a:p>
          <a:p>
            <a:pPr indent="-274319" lvl="1" marL="576263" rtl="0" algn="l">
              <a:spcBef>
                <a:spcPts val="480"/>
              </a:spcBef>
              <a:spcAft>
                <a:spcPts val="0"/>
              </a:spcAft>
              <a:buSzPts val="2400"/>
              <a:buChar char="*"/>
            </a:pPr>
            <a:r>
              <a:rPr lang="en-CA" sz="2400"/>
              <a:t>They don’t speak our language</a:t>
            </a:r>
            <a:endParaRPr/>
          </a:p>
          <a:p>
            <a:pPr indent="-274319" lvl="1" marL="576263" rtl="0" algn="l">
              <a:spcBef>
                <a:spcPts val="480"/>
              </a:spcBef>
              <a:spcAft>
                <a:spcPts val="0"/>
              </a:spcAft>
              <a:buSzPts val="2400"/>
              <a:buChar char="*"/>
            </a:pPr>
            <a:r>
              <a:rPr lang="en-CA" sz="2400"/>
              <a:t>They don’t understand the product or situation</a:t>
            </a:r>
            <a:endParaRPr/>
          </a:p>
          <a:p>
            <a:pPr indent="-274319" lvl="1" marL="576263" rtl="0" algn="l">
              <a:spcBef>
                <a:spcPts val="480"/>
              </a:spcBef>
              <a:spcAft>
                <a:spcPts val="0"/>
              </a:spcAft>
              <a:buSzPts val="2400"/>
              <a:buChar char="*"/>
            </a:pPr>
            <a:r>
              <a:rPr lang="en-CA" sz="2400"/>
              <a:t>They are hostile or impatient</a:t>
            </a:r>
            <a:endParaRPr/>
          </a:p>
          <a:p>
            <a:pPr indent="-274319" lvl="1" marL="576263" rtl="0" algn="l">
              <a:spcBef>
                <a:spcPts val="480"/>
              </a:spcBef>
              <a:spcAft>
                <a:spcPts val="0"/>
              </a:spcAft>
              <a:buSzPts val="2400"/>
              <a:buChar char="*"/>
            </a:pPr>
            <a:r>
              <a:rPr lang="en-CA" sz="2400"/>
              <a:t>They show an attitude of superiority</a:t>
            </a:r>
            <a:endParaRPr/>
          </a:p>
          <a:p>
            <a:pPr indent="-274319" lvl="1" marL="576263" rtl="0" algn="l">
              <a:spcBef>
                <a:spcPts val="480"/>
              </a:spcBef>
              <a:spcAft>
                <a:spcPts val="0"/>
              </a:spcAft>
              <a:buSzPts val="2400"/>
              <a:buChar char="*"/>
            </a:pPr>
            <a:r>
              <a:rPr lang="en-CA" sz="2400"/>
              <a:t>They can’t make a decision</a:t>
            </a:r>
            <a:endParaRPr/>
          </a:p>
          <a:p>
            <a:pPr indent="-274319" lvl="1" marL="576263" rtl="0" algn="l">
              <a:spcBef>
                <a:spcPts val="480"/>
              </a:spcBef>
              <a:spcAft>
                <a:spcPts val="0"/>
              </a:spcAft>
              <a:buSzPts val="2400"/>
              <a:buChar char="*"/>
            </a:pPr>
            <a:r>
              <a:rPr lang="en-CA" sz="2400"/>
              <a:t>…and others</a:t>
            </a:r>
            <a:endParaRPr/>
          </a:p>
          <a:p>
            <a:pPr indent="-121919" lvl="1" marL="576263" rtl="0" algn="l">
              <a:spcBef>
                <a:spcPts val="480"/>
              </a:spcBef>
              <a:spcAft>
                <a:spcPts val="0"/>
              </a:spcAft>
              <a:buSzPts val="2400"/>
              <a:buNone/>
            </a:pPr>
            <a:r>
              <a:t/>
            </a:r>
            <a:endParaRPr sz="2400"/>
          </a:p>
          <a:p>
            <a:pPr indent="-121919" lvl="1" marL="576263" rtl="0" algn="l">
              <a:spcBef>
                <a:spcPts val="480"/>
              </a:spcBef>
              <a:spcAft>
                <a:spcPts val="0"/>
              </a:spcAft>
              <a:buSzPts val="2400"/>
              <a:buNone/>
            </a:pPr>
            <a:r>
              <a:t/>
            </a:r>
            <a:endParaRPr sz="2400"/>
          </a:p>
        </p:txBody>
      </p:sp>
      <p:sp>
        <p:nvSpPr>
          <p:cNvPr id="151" name="Google Shape;151;p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CA"/>
              <a:t>Challenging Customers</a:t>
            </a:r>
            <a:endParaRPr/>
          </a:p>
        </p:txBody>
      </p:sp>
      <p:pic>
        <p:nvPicPr>
          <p:cNvPr descr="http://www.callcentrehelper.com/images/stories/Q2-2008/irate-cust-510.jpg" id="152" name="Google Shape;152;p3"/>
          <p:cNvPicPr preferRelativeResize="0"/>
          <p:nvPr/>
        </p:nvPicPr>
        <p:blipFill rotWithShape="1">
          <a:blip r:embed="rId3">
            <a:alphaModFix/>
          </a:blip>
          <a:srcRect b="0" l="0" r="0" t="0"/>
          <a:stretch/>
        </p:blipFill>
        <p:spPr>
          <a:xfrm>
            <a:off x="5364088" y="4896974"/>
            <a:ext cx="3528392" cy="1916402"/>
          </a:xfrm>
          <a:prstGeom prst="rect">
            <a:avLst/>
          </a:prstGeom>
          <a:noFill/>
          <a:ln>
            <a:noFill/>
          </a:ln>
        </p:spPr>
      </p:pic>
      <p:sp>
        <p:nvSpPr>
          <p:cNvPr id="153" name="Google Shape;153;p3"/>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1250"/>
                                  </p:stCondLst>
                                  <p:childTnLst>
                                    <p:set>
                                      <p:cBhvr>
                                        <p:cTn dur="1" fill="hold">
                                          <p:stCondLst>
                                            <p:cond delay="0"/>
                                          </p:stCondLst>
                                        </p:cTn>
                                        <p:tgtEl>
                                          <p:spTgt spid="152"/>
                                        </p:tgtEl>
                                        <p:attrNameLst>
                                          <p:attrName>style.visibility</p:attrName>
                                        </p:attrNameLst>
                                      </p:cBhvr>
                                      <p:to>
                                        <p:strVal val="visible"/>
                                      </p:to>
                                    </p:set>
                                    <p:animEffect filter="fade" transition="in">
                                      <p:cBhvr>
                                        <p:cTn dur="750"/>
                                        <p:tgtEl>
                                          <p:spTgt spid="1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4"/>
          <p:cNvSpPr txBox="1"/>
          <p:nvPr>
            <p:ph idx="1" type="body"/>
          </p:nvPr>
        </p:nvSpPr>
        <p:spPr>
          <a:xfrm>
            <a:off x="872067" y="2675467"/>
            <a:ext cx="7804389"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600"/>
              <a:buChar char="*"/>
            </a:pPr>
            <a:r>
              <a:rPr lang="en-CA" sz="2600"/>
              <a:t>5 Tips to Keep from Creating Challenging Customers</a:t>
            </a:r>
            <a:endParaRPr/>
          </a:p>
          <a:p>
            <a:pPr indent="-457200" lvl="1" marL="759143" rtl="0" algn="l">
              <a:spcBef>
                <a:spcPts val="480"/>
              </a:spcBef>
              <a:spcAft>
                <a:spcPts val="0"/>
              </a:spcAft>
              <a:buSzPts val="2400"/>
              <a:buFont typeface="Candara"/>
              <a:buAutoNum type="arabicPeriod"/>
            </a:pPr>
            <a:r>
              <a:rPr lang="en-CA" sz="2400"/>
              <a:t>Respect the customer’s time</a:t>
            </a:r>
            <a:endParaRPr/>
          </a:p>
          <a:p>
            <a:pPr indent="-457200" lvl="1" marL="759143" rtl="0" algn="l">
              <a:spcBef>
                <a:spcPts val="480"/>
              </a:spcBef>
              <a:spcAft>
                <a:spcPts val="0"/>
              </a:spcAft>
              <a:buSzPts val="2400"/>
              <a:buFont typeface="Candara"/>
              <a:buAutoNum type="arabicPeriod"/>
            </a:pPr>
            <a:r>
              <a:rPr lang="en-CA" sz="2400"/>
              <a:t>Don’t impose your bad or negative mood on others</a:t>
            </a:r>
            <a:endParaRPr/>
          </a:p>
          <a:p>
            <a:pPr indent="-457200" lvl="1" marL="759143" rtl="0" algn="l">
              <a:spcBef>
                <a:spcPts val="480"/>
              </a:spcBef>
              <a:spcAft>
                <a:spcPts val="0"/>
              </a:spcAft>
              <a:buSzPts val="2400"/>
              <a:buFont typeface="Candara"/>
              <a:buAutoNum type="arabicPeriod"/>
            </a:pPr>
            <a:r>
              <a:rPr lang="en-CA" sz="2400"/>
              <a:t>Acknowledge regular customers with a smile, and use their names</a:t>
            </a:r>
            <a:endParaRPr/>
          </a:p>
          <a:p>
            <a:pPr indent="-121919" lvl="1" marL="576263" rtl="0" algn="l">
              <a:spcBef>
                <a:spcPts val="480"/>
              </a:spcBef>
              <a:spcAft>
                <a:spcPts val="0"/>
              </a:spcAft>
              <a:buSzPts val="2400"/>
              <a:buNone/>
            </a:pPr>
            <a:r>
              <a:t/>
            </a:r>
            <a:endParaRPr sz="2400"/>
          </a:p>
          <a:p>
            <a:pPr indent="-121919" lvl="1" marL="576263" rtl="0" algn="l">
              <a:spcBef>
                <a:spcPts val="480"/>
              </a:spcBef>
              <a:spcAft>
                <a:spcPts val="0"/>
              </a:spcAft>
              <a:buSzPts val="2400"/>
              <a:buNone/>
            </a:pPr>
            <a:r>
              <a:t/>
            </a:r>
            <a:endParaRPr sz="2400"/>
          </a:p>
        </p:txBody>
      </p:sp>
      <p:sp>
        <p:nvSpPr>
          <p:cNvPr id="159" name="Google Shape;159;p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CA"/>
              <a:t>Challenging Customers</a:t>
            </a:r>
            <a:endParaRPr/>
          </a:p>
        </p:txBody>
      </p:sp>
      <p:sp>
        <p:nvSpPr>
          <p:cNvPr id="160" name="Google Shape;160;p4"/>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5"/>
          <p:cNvSpPr txBox="1"/>
          <p:nvPr>
            <p:ph idx="1" type="body"/>
          </p:nvPr>
        </p:nvSpPr>
        <p:spPr>
          <a:xfrm>
            <a:off x="872067" y="2675466"/>
            <a:ext cx="7804389" cy="3849877"/>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600"/>
              <a:buChar char="*"/>
            </a:pPr>
            <a:r>
              <a:rPr lang="en-CA" sz="2600"/>
              <a:t>5 Tips to Keep from Creating Challenging Customers</a:t>
            </a:r>
            <a:endParaRPr/>
          </a:p>
          <a:p>
            <a:pPr indent="-457200" lvl="1" marL="759143" rtl="0" algn="l">
              <a:spcBef>
                <a:spcPts val="480"/>
              </a:spcBef>
              <a:spcAft>
                <a:spcPts val="0"/>
              </a:spcAft>
              <a:buSzPts val="2400"/>
              <a:buFont typeface="Candara"/>
              <a:buAutoNum type="arabicPeriod" startAt="4"/>
            </a:pPr>
            <a:r>
              <a:rPr lang="en-CA" sz="2400"/>
              <a:t>Avoid destructive remarks</a:t>
            </a:r>
            <a:endParaRPr/>
          </a:p>
          <a:p>
            <a:pPr indent="-457200" lvl="1" marL="759143" rtl="0" algn="l">
              <a:spcBef>
                <a:spcPts val="480"/>
              </a:spcBef>
              <a:spcAft>
                <a:spcPts val="0"/>
              </a:spcAft>
              <a:buSzPts val="2400"/>
              <a:buFont typeface="Candara"/>
              <a:buAutoNum type="arabicPeriod" startAt="4"/>
            </a:pPr>
            <a:r>
              <a:rPr lang="en-CA" sz="2400"/>
              <a:t>Show initiative</a:t>
            </a:r>
            <a:endParaRPr/>
          </a:p>
          <a:p>
            <a:pPr indent="0" lvl="1" marL="301943" rtl="0" algn="l">
              <a:spcBef>
                <a:spcPts val="480"/>
              </a:spcBef>
              <a:spcAft>
                <a:spcPts val="0"/>
              </a:spcAft>
              <a:buSzPts val="2400"/>
              <a:buNone/>
            </a:pPr>
            <a:r>
              <a:t/>
            </a:r>
            <a:endParaRPr sz="2400"/>
          </a:p>
          <a:p>
            <a:pPr indent="0" lvl="1" marL="301943" rtl="0" algn="l">
              <a:spcBef>
                <a:spcPts val="480"/>
              </a:spcBef>
              <a:spcAft>
                <a:spcPts val="0"/>
              </a:spcAft>
              <a:buSzPts val="2400"/>
              <a:buNone/>
            </a:pPr>
            <a:r>
              <a:rPr lang="en-CA" sz="2400"/>
              <a:t>…and…</a:t>
            </a:r>
            <a:endParaRPr sz="2400"/>
          </a:p>
          <a:p>
            <a:pPr indent="0" lvl="1" marL="301943" rtl="0" algn="l">
              <a:spcBef>
                <a:spcPts val="480"/>
              </a:spcBef>
              <a:spcAft>
                <a:spcPts val="0"/>
              </a:spcAft>
              <a:buSzPts val="2400"/>
              <a:buNone/>
            </a:pPr>
            <a:r>
              <a:t/>
            </a:r>
            <a:endParaRPr sz="2400"/>
          </a:p>
          <a:p>
            <a:pPr indent="0" lvl="1" marL="301943" rtl="0" algn="l">
              <a:spcBef>
                <a:spcPts val="480"/>
              </a:spcBef>
              <a:spcAft>
                <a:spcPts val="0"/>
              </a:spcAft>
              <a:buSzPts val="2400"/>
              <a:buNone/>
            </a:pPr>
            <a:r>
              <a:rPr lang="en-CA" sz="2400" u="sng"/>
              <a:t>Don’t</a:t>
            </a:r>
            <a:r>
              <a:rPr lang="en-CA" sz="2400"/>
              <a:t> check your phone </a:t>
            </a:r>
            <a:endParaRPr sz="2400"/>
          </a:p>
          <a:p>
            <a:pPr indent="0" lvl="1" marL="301943" rtl="0" algn="l">
              <a:spcBef>
                <a:spcPts val="480"/>
              </a:spcBef>
              <a:spcAft>
                <a:spcPts val="0"/>
              </a:spcAft>
              <a:buSzPts val="2400"/>
              <a:buNone/>
            </a:pPr>
            <a:r>
              <a:rPr lang="en-CA" sz="2400"/>
              <a:t>messages while dealing with </a:t>
            </a:r>
            <a:endParaRPr sz="2400"/>
          </a:p>
          <a:p>
            <a:pPr indent="0" lvl="1" marL="301943" rtl="0" algn="l">
              <a:spcBef>
                <a:spcPts val="480"/>
              </a:spcBef>
              <a:spcAft>
                <a:spcPts val="0"/>
              </a:spcAft>
              <a:buSzPts val="2400"/>
              <a:buNone/>
            </a:pPr>
            <a:r>
              <a:rPr lang="en-CA" sz="2400"/>
              <a:t>a customer</a:t>
            </a:r>
            <a:endParaRPr/>
          </a:p>
          <a:p>
            <a:pPr indent="-304800" lvl="1" marL="759143" rtl="0" algn="l">
              <a:spcBef>
                <a:spcPts val="480"/>
              </a:spcBef>
              <a:spcAft>
                <a:spcPts val="0"/>
              </a:spcAft>
              <a:buSzPts val="2400"/>
              <a:buFont typeface="Candara"/>
              <a:buNone/>
            </a:pPr>
            <a:r>
              <a:t/>
            </a:r>
            <a:endParaRPr sz="2400"/>
          </a:p>
          <a:p>
            <a:pPr indent="-121919" lvl="1" marL="576263" rtl="0" algn="l">
              <a:spcBef>
                <a:spcPts val="480"/>
              </a:spcBef>
              <a:spcAft>
                <a:spcPts val="0"/>
              </a:spcAft>
              <a:buSzPts val="2400"/>
              <a:buNone/>
            </a:pPr>
            <a:r>
              <a:t/>
            </a:r>
            <a:endParaRPr sz="2400"/>
          </a:p>
          <a:p>
            <a:pPr indent="-121919" lvl="1" marL="576263" rtl="0" algn="l">
              <a:spcBef>
                <a:spcPts val="480"/>
              </a:spcBef>
              <a:spcAft>
                <a:spcPts val="0"/>
              </a:spcAft>
              <a:buSzPts val="2400"/>
              <a:buNone/>
            </a:pPr>
            <a:r>
              <a:t/>
            </a:r>
            <a:endParaRPr sz="2400"/>
          </a:p>
        </p:txBody>
      </p:sp>
      <p:sp>
        <p:nvSpPr>
          <p:cNvPr id="166" name="Google Shape;166;p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CA"/>
              <a:t>Challenging Customers</a:t>
            </a:r>
            <a:endParaRPr/>
          </a:p>
        </p:txBody>
      </p:sp>
      <p:pic>
        <p:nvPicPr>
          <p:cNvPr descr="http://www.mobilethinkez.com/images/customer.jpg" id="167" name="Google Shape;167;p5"/>
          <p:cNvPicPr preferRelativeResize="0"/>
          <p:nvPr/>
        </p:nvPicPr>
        <p:blipFill rotWithShape="1">
          <a:blip r:embed="rId3">
            <a:alphaModFix/>
          </a:blip>
          <a:srcRect b="0" l="0" r="0" t="0"/>
          <a:stretch/>
        </p:blipFill>
        <p:spPr>
          <a:xfrm>
            <a:off x="5220072" y="3573016"/>
            <a:ext cx="2705100" cy="2628900"/>
          </a:xfrm>
          <a:prstGeom prst="rect">
            <a:avLst/>
          </a:prstGeom>
          <a:noFill/>
          <a:ln>
            <a:noFill/>
          </a:ln>
        </p:spPr>
      </p:pic>
      <p:sp>
        <p:nvSpPr>
          <p:cNvPr id="168" name="Google Shape;168;p5"/>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5">
                                            <p:txEl>
                                              <p:pRg end="0" st="0"/>
                                            </p:txEl>
                                          </p:spTgt>
                                        </p:tgtEl>
                                        <p:attrNameLst>
                                          <p:attrName>style.visibility</p:attrName>
                                        </p:attrNameLst>
                                      </p:cBhvr>
                                      <p:to>
                                        <p:strVal val="visible"/>
                                      </p:to>
                                    </p:set>
                                    <p:animEffect filter="fade" transition="in">
                                      <p:cBhvr>
                                        <p:cTn dur="500"/>
                                        <p:tgtEl>
                                          <p:spTgt spid="165">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5">
                                            <p:txEl>
                                              <p:pRg end="1" st="1"/>
                                            </p:txEl>
                                          </p:spTgt>
                                        </p:tgtEl>
                                        <p:attrNameLst>
                                          <p:attrName>style.visibility</p:attrName>
                                        </p:attrNameLst>
                                      </p:cBhvr>
                                      <p:to>
                                        <p:strVal val="visible"/>
                                      </p:to>
                                    </p:set>
                                    <p:animEffect filter="fade" transition="in">
                                      <p:cBhvr>
                                        <p:cTn dur="500"/>
                                        <p:tgtEl>
                                          <p:spTgt spid="165">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5">
                                            <p:txEl>
                                              <p:pRg end="2" st="2"/>
                                            </p:txEl>
                                          </p:spTgt>
                                        </p:tgtEl>
                                        <p:attrNameLst>
                                          <p:attrName>style.visibility</p:attrName>
                                        </p:attrNameLst>
                                      </p:cBhvr>
                                      <p:to>
                                        <p:strVal val="visible"/>
                                      </p:to>
                                    </p:set>
                                    <p:animEffect filter="fade" transition="in">
                                      <p:cBhvr>
                                        <p:cTn dur="500"/>
                                        <p:tgtEl>
                                          <p:spTgt spid="165">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5">
                                            <p:txEl>
                                              <p:pRg end="3" st="3"/>
                                            </p:txEl>
                                          </p:spTgt>
                                        </p:tgtEl>
                                        <p:attrNameLst>
                                          <p:attrName>style.visibility</p:attrName>
                                        </p:attrNameLst>
                                      </p:cBhvr>
                                      <p:to>
                                        <p:strVal val="visible"/>
                                      </p:to>
                                    </p:set>
                                    <p:animEffect filter="fade" transition="in">
                                      <p:cBhvr>
                                        <p:cTn dur="500"/>
                                        <p:tgtEl>
                                          <p:spTgt spid="165">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5">
                                            <p:txEl>
                                              <p:pRg end="4" st="4"/>
                                            </p:txEl>
                                          </p:spTgt>
                                        </p:tgtEl>
                                        <p:attrNameLst>
                                          <p:attrName>style.visibility</p:attrName>
                                        </p:attrNameLst>
                                      </p:cBhvr>
                                      <p:to>
                                        <p:strVal val="visible"/>
                                      </p:to>
                                    </p:set>
                                    <p:animEffect filter="fade" transition="in">
                                      <p:cBhvr>
                                        <p:cTn dur="500"/>
                                        <p:tgtEl>
                                          <p:spTgt spid="165">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5">
                                            <p:txEl>
                                              <p:pRg end="5" st="5"/>
                                            </p:txEl>
                                          </p:spTgt>
                                        </p:tgtEl>
                                        <p:attrNameLst>
                                          <p:attrName>style.visibility</p:attrName>
                                        </p:attrNameLst>
                                      </p:cBhvr>
                                      <p:to>
                                        <p:strVal val="visible"/>
                                      </p:to>
                                    </p:set>
                                    <p:animEffect filter="fade" transition="in">
                                      <p:cBhvr>
                                        <p:cTn dur="500"/>
                                        <p:tgtEl>
                                          <p:spTgt spid="165">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5">
                                            <p:txEl>
                                              <p:pRg end="6" st="6"/>
                                            </p:txEl>
                                          </p:spTgt>
                                        </p:tgtEl>
                                        <p:attrNameLst>
                                          <p:attrName>style.visibility</p:attrName>
                                        </p:attrNameLst>
                                      </p:cBhvr>
                                      <p:to>
                                        <p:strVal val="visible"/>
                                      </p:to>
                                    </p:set>
                                    <p:animEffect filter="fade" transition="in">
                                      <p:cBhvr>
                                        <p:cTn dur="500"/>
                                        <p:tgtEl>
                                          <p:spTgt spid="165">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5">
                                            <p:txEl>
                                              <p:pRg end="7" st="7"/>
                                            </p:txEl>
                                          </p:spTgt>
                                        </p:tgtEl>
                                        <p:attrNameLst>
                                          <p:attrName>style.visibility</p:attrName>
                                        </p:attrNameLst>
                                      </p:cBhvr>
                                      <p:to>
                                        <p:strVal val="visible"/>
                                      </p:to>
                                    </p:set>
                                    <p:animEffect filter="fade" transition="in">
                                      <p:cBhvr>
                                        <p:cTn dur="500"/>
                                        <p:tgtEl>
                                          <p:spTgt spid="165">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5">
                                            <p:txEl>
                                              <p:pRg end="8" st="8"/>
                                            </p:txEl>
                                          </p:spTgt>
                                        </p:tgtEl>
                                        <p:attrNameLst>
                                          <p:attrName>style.visibility</p:attrName>
                                        </p:attrNameLst>
                                      </p:cBhvr>
                                      <p:to>
                                        <p:strVal val="visible"/>
                                      </p:to>
                                    </p:set>
                                    <p:animEffect filter="fade" transition="in">
                                      <p:cBhvr>
                                        <p:cTn dur="500"/>
                                        <p:tgtEl>
                                          <p:spTgt spid="165">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5">
                                            <p:txEl>
                                              <p:pRg end="9" st="9"/>
                                            </p:txEl>
                                          </p:spTgt>
                                        </p:tgtEl>
                                        <p:attrNameLst>
                                          <p:attrName>style.visibility</p:attrName>
                                        </p:attrNameLst>
                                      </p:cBhvr>
                                      <p:to>
                                        <p:strVal val="visible"/>
                                      </p:to>
                                    </p:set>
                                    <p:animEffect filter="fade" transition="in">
                                      <p:cBhvr>
                                        <p:cTn dur="500"/>
                                        <p:tgtEl>
                                          <p:spTgt spid="165">
                                            <p:txEl>
                                              <p:pRg end="9" st="9"/>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5">
                                            <p:txEl>
                                              <p:pRg end="10" st="10"/>
                                            </p:txEl>
                                          </p:spTgt>
                                        </p:tgtEl>
                                        <p:attrNameLst>
                                          <p:attrName>style.visibility</p:attrName>
                                        </p:attrNameLst>
                                      </p:cBhvr>
                                      <p:to>
                                        <p:strVal val="visible"/>
                                      </p:to>
                                    </p:set>
                                    <p:animEffect filter="fade" transition="in">
                                      <p:cBhvr>
                                        <p:cTn dur="500"/>
                                        <p:tgtEl>
                                          <p:spTgt spid="165">
                                            <p:txEl>
                                              <p:pRg end="10" st="1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5">
                                            <p:txEl>
                                              <p:pRg end="11" st="11"/>
                                            </p:txEl>
                                          </p:spTgt>
                                        </p:tgtEl>
                                        <p:attrNameLst>
                                          <p:attrName>style.visibility</p:attrName>
                                        </p:attrNameLst>
                                      </p:cBhvr>
                                      <p:to>
                                        <p:strVal val="visible"/>
                                      </p:to>
                                    </p:set>
                                    <p:animEffect filter="fade" transition="in">
                                      <p:cBhvr>
                                        <p:cTn dur="500"/>
                                        <p:tgtEl>
                                          <p:spTgt spid="165">
                                            <p:txEl>
                                              <p:pRg end="11" st="1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1250"/>
                                  </p:stCondLst>
                                  <p:childTnLst>
                                    <p:set>
                                      <p:cBhvr>
                                        <p:cTn dur="1" fill="hold">
                                          <p:stCondLst>
                                            <p:cond delay="0"/>
                                          </p:stCondLst>
                                        </p:cTn>
                                        <p:tgtEl>
                                          <p:spTgt spid="167"/>
                                        </p:tgtEl>
                                        <p:attrNameLst>
                                          <p:attrName>style.visibility</p:attrName>
                                        </p:attrNameLst>
                                      </p:cBhvr>
                                      <p:to>
                                        <p:strVal val="visible"/>
                                      </p:to>
                                    </p:set>
                                    <p:animEffect filter="fade" transition="in">
                                      <p:cBhvr>
                                        <p:cTn dur="750"/>
                                        <p:tgtEl>
                                          <p:spTgt spid="1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6"/>
          <p:cNvSpPr txBox="1"/>
          <p:nvPr>
            <p:ph idx="1" type="body"/>
          </p:nvPr>
        </p:nvSpPr>
        <p:spPr>
          <a:xfrm>
            <a:off x="872067" y="2675467"/>
            <a:ext cx="7804389"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600"/>
              <a:buChar char="*"/>
            </a:pPr>
            <a:r>
              <a:rPr lang="en-CA" sz="2600"/>
              <a:t>Characteristics of Challenging Customers</a:t>
            </a:r>
            <a:endParaRPr/>
          </a:p>
          <a:p>
            <a:pPr indent="-457200" lvl="1" marL="759143" rtl="0" algn="l">
              <a:spcBef>
                <a:spcPts val="480"/>
              </a:spcBef>
              <a:spcAft>
                <a:spcPts val="0"/>
              </a:spcAft>
              <a:buSzPts val="2400"/>
              <a:buFont typeface="Candara"/>
              <a:buAutoNum type="arabicPeriod"/>
            </a:pPr>
            <a:r>
              <a:rPr lang="en-CA" sz="2400"/>
              <a:t>Language / cultural barriers</a:t>
            </a:r>
            <a:endParaRPr/>
          </a:p>
          <a:p>
            <a:pPr indent="-457200" lvl="1" marL="759143" rtl="0" algn="l">
              <a:spcBef>
                <a:spcPts val="480"/>
              </a:spcBef>
              <a:spcAft>
                <a:spcPts val="0"/>
              </a:spcAft>
              <a:buSzPts val="2400"/>
              <a:buFont typeface="Candara"/>
              <a:buAutoNum type="arabicPeriod"/>
            </a:pPr>
            <a:r>
              <a:rPr lang="en-CA" sz="2400"/>
              <a:t>Older customers</a:t>
            </a:r>
            <a:endParaRPr/>
          </a:p>
          <a:p>
            <a:pPr indent="-457200" lvl="1" marL="759143" rtl="0" algn="l">
              <a:spcBef>
                <a:spcPts val="480"/>
              </a:spcBef>
              <a:spcAft>
                <a:spcPts val="0"/>
              </a:spcAft>
              <a:buSzPts val="2400"/>
              <a:buFont typeface="Candara"/>
              <a:buAutoNum type="arabicPeriod"/>
            </a:pPr>
            <a:r>
              <a:rPr lang="en-CA" sz="2400"/>
              <a:t>Impatient customers</a:t>
            </a:r>
            <a:endParaRPr/>
          </a:p>
          <a:p>
            <a:pPr indent="-457200" lvl="1" marL="759143" rtl="0" algn="l">
              <a:spcBef>
                <a:spcPts val="480"/>
              </a:spcBef>
              <a:spcAft>
                <a:spcPts val="0"/>
              </a:spcAft>
              <a:buSzPts val="2400"/>
              <a:buFont typeface="Candara"/>
              <a:buAutoNum type="arabicPeriod"/>
            </a:pPr>
            <a:r>
              <a:rPr lang="en-CA" sz="2400"/>
              <a:t>Angry customers</a:t>
            </a:r>
            <a:endParaRPr/>
          </a:p>
          <a:p>
            <a:pPr indent="-457200" lvl="1" marL="759143" rtl="0" algn="l">
              <a:spcBef>
                <a:spcPts val="480"/>
              </a:spcBef>
              <a:spcAft>
                <a:spcPts val="0"/>
              </a:spcAft>
              <a:buSzPts val="2400"/>
              <a:buFont typeface="Candara"/>
              <a:buAutoNum type="arabicPeriod"/>
            </a:pPr>
            <a:r>
              <a:rPr lang="en-CA" sz="2400"/>
              <a:t>Analytical customers</a:t>
            </a:r>
            <a:endParaRPr/>
          </a:p>
          <a:p>
            <a:pPr indent="-304800" lvl="1" marL="759143" rtl="0" algn="l">
              <a:spcBef>
                <a:spcPts val="480"/>
              </a:spcBef>
              <a:spcAft>
                <a:spcPts val="0"/>
              </a:spcAft>
              <a:buSzPts val="2400"/>
              <a:buFont typeface="Candara"/>
              <a:buNone/>
            </a:pPr>
            <a:r>
              <a:t/>
            </a:r>
            <a:endParaRPr sz="2400"/>
          </a:p>
          <a:p>
            <a:pPr indent="-121919" lvl="1" marL="576263" rtl="0" algn="l">
              <a:spcBef>
                <a:spcPts val="480"/>
              </a:spcBef>
              <a:spcAft>
                <a:spcPts val="0"/>
              </a:spcAft>
              <a:buSzPts val="2400"/>
              <a:buNone/>
            </a:pPr>
            <a:r>
              <a:t/>
            </a:r>
            <a:endParaRPr sz="2400"/>
          </a:p>
        </p:txBody>
      </p:sp>
      <p:sp>
        <p:nvSpPr>
          <p:cNvPr id="174" name="Google Shape;174;p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CA"/>
              <a:t>Challenging Customers</a:t>
            </a:r>
            <a:endParaRPr/>
          </a:p>
        </p:txBody>
      </p:sp>
      <p:pic>
        <p:nvPicPr>
          <p:cNvPr descr="http://www.chemistanddruggist.co.uk/image/image_gallery?uuid=6cad96cf-98c6-48a4-ae98-468dcf4dde8e&amp;groupId=10242&amp;t=1342197398006" id="175" name="Google Shape;175;p6"/>
          <p:cNvPicPr preferRelativeResize="0"/>
          <p:nvPr/>
        </p:nvPicPr>
        <p:blipFill rotWithShape="1">
          <a:blip r:embed="rId3">
            <a:alphaModFix/>
          </a:blip>
          <a:srcRect b="0" l="0" r="0" t="0"/>
          <a:stretch/>
        </p:blipFill>
        <p:spPr>
          <a:xfrm>
            <a:off x="6276380" y="3789040"/>
            <a:ext cx="2857500" cy="2857500"/>
          </a:xfrm>
          <a:prstGeom prst="rect">
            <a:avLst/>
          </a:prstGeom>
          <a:noFill/>
          <a:ln>
            <a:noFill/>
          </a:ln>
        </p:spPr>
      </p:pic>
      <p:pic>
        <p:nvPicPr>
          <p:cNvPr descr="http://www.susanwhitcomb.com/wp-content/uploads/2011/05/impatient-interviewee.bmp" id="176" name="Google Shape;176;p6"/>
          <p:cNvPicPr preferRelativeResize="0"/>
          <p:nvPr/>
        </p:nvPicPr>
        <p:blipFill rotWithShape="1">
          <a:blip r:embed="rId4">
            <a:alphaModFix/>
          </a:blip>
          <a:srcRect b="0" l="0" r="0" t="0"/>
          <a:stretch/>
        </p:blipFill>
        <p:spPr>
          <a:xfrm>
            <a:off x="5364088" y="3933056"/>
            <a:ext cx="2019300" cy="2019301"/>
          </a:xfrm>
          <a:prstGeom prst="rect">
            <a:avLst/>
          </a:prstGeom>
          <a:noFill/>
          <a:ln>
            <a:noFill/>
          </a:ln>
        </p:spPr>
      </p:pic>
      <p:sp>
        <p:nvSpPr>
          <p:cNvPr id="177" name="Google Shape;177;p6"/>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1000"/>
                                  </p:stCondLst>
                                  <p:childTnLst>
                                    <p:set>
                                      <p:cBhvr>
                                        <p:cTn dur="1" fill="hold">
                                          <p:stCondLst>
                                            <p:cond delay="0"/>
                                          </p:stCondLst>
                                        </p:cTn>
                                        <p:tgtEl>
                                          <p:spTgt spid="175"/>
                                        </p:tgtEl>
                                        <p:attrNameLst>
                                          <p:attrName>style.visibility</p:attrName>
                                        </p:attrNameLst>
                                      </p:cBhvr>
                                      <p:to>
                                        <p:strVal val="visible"/>
                                      </p:to>
                                    </p:set>
                                    <p:animEffect filter="fade" transition="in">
                                      <p:cBhvr>
                                        <p:cTn dur="750"/>
                                        <p:tgtEl>
                                          <p:spTgt spid="175"/>
                                        </p:tgtEl>
                                      </p:cBhvr>
                                    </p:animEffect>
                                  </p:childTnLst>
                                </p:cTn>
                              </p:par>
                              <p:par>
                                <p:cTn fill="hold" nodeType="withEffect" presetClass="entr" presetID="10" presetSubtype="0">
                                  <p:stCondLst>
                                    <p:cond delay="1750"/>
                                  </p:stCondLst>
                                  <p:childTnLst>
                                    <p:set>
                                      <p:cBhvr>
                                        <p:cTn dur="1" fill="hold">
                                          <p:stCondLst>
                                            <p:cond delay="0"/>
                                          </p:stCondLst>
                                        </p:cTn>
                                        <p:tgtEl>
                                          <p:spTgt spid="176"/>
                                        </p:tgtEl>
                                        <p:attrNameLst>
                                          <p:attrName>style.visibility</p:attrName>
                                        </p:attrNameLst>
                                      </p:cBhvr>
                                      <p:to>
                                        <p:strVal val="visible"/>
                                      </p:to>
                                    </p:set>
                                    <p:animEffect filter="fade" transition="in">
                                      <p:cBhvr>
                                        <p:cTn dur="750"/>
                                        <p:tgtEl>
                                          <p:spTgt spid="1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7"/>
          <p:cNvSpPr txBox="1"/>
          <p:nvPr>
            <p:ph idx="1" type="body"/>
          </p:nvPr>
        </p:nvSpPr>
        <p:spPr>
          <a:xfrm>
            <a:off x="872067" y="2675467"/>
            <a:ext cx="7804389"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600"/>
              <a:buChar char="*"/>
            </a:pPr>
            <a:r>
              <a:rPr lang="en-CA" sz="2600"/>
              <a:t>Characteristics of Challenging Customers…</a:t>
            </a:r>
            <a:endParaRPr/>
          </a:p>
          <a:p>
            <a:pPr indent="-457200" lvl="1" marL="759143" rtl="0" algn="l">
              <a:spcBef>
                <a:spcPts val="480"/>
              </a:spcBef>
              <a:spcAft>
                <a:spcPts val="0"/>
              </a:spcAft>
              <a:buSzPts val="2400"/>
              <a:buFont typeface="Candara"/>
              <a:buAutoNum type="arabicPeriod" startAt="6"/>
            </a:pPr>
            <a:r>
              <a:rPr lang="en-CA" sz="2400"/>
              <a:t>Noncommittal customers</a:t>
            </a:r>
            <a:endParaRPr/>
          </a:p>
          <a:p>
            <a:pPr indent="-457200" lvl="1" marL="759143" rtl="0" algn="l">
              <a:spcBef>
                <a:spcPts val="480"/>
              </a:spcBef>
              <a:spcAft>
                <a:spcPts val="0"/>
              </a:spcAft>
              <a:buSzPts val="2400"/>
              <a:buFont typeface="Candara"/>
              <a:buAutoNum type="arabicPeriod" startAt="6"/>
            </a:pPr>
            <a:r>
              <a:rPr lang="en-CA" sz="2400"/>
              <a:t>Superior customers</a:t>
            </a:r>
            <a:endParaRPr/>
          </a:p>
          <a:p>
            <a:pPr indent="-457200" lvl="1" marL="759143" rtl="0" algn="l">
              <a:spcBef>
                <a:spcPts val="480"/>
              </a:spcBef>
              <a:spcAft>
                <a:spcPts val="0"/>
              </a:spcAft>
              <a:buSzPts val="2400"/>
              <a:buFont typeface="Candara"/>
              <a:buAutoNum type="arabicPeriod" startAt="6"/>
            </a:pPr>
            <a:r>
              <a:rPr lang="en-CA" sz="2400"/>
              <a:t>Immature customers</a:t>
            </a:r>
            <a:endParaRPr/>
          </a:p>
          <a:p>
            <a:pPr indent="-457200" lvl="1" marL="759143" rtl="0" algn="l">
              <a:spcBef>
                <a:spcPts val="480"/>
              </a:spcBef>
              <a:spcAft>
                <a:spcPts val="0"/>
              </a:spcAft>
              <a:buSzPts val="2400"/>
              <a:buFont typeface="Candara"/>
              <a:buAutoNum type="arabicPeriod" startAt="6"/>
            </a:pPr>
            <a:r>
              <a:rPr lang="en-CA" sz="2400"/>
              <a:t>Talkative customers</a:t>
            </a:r>
            <a:endParaRPr/>
          </a:p>
          <a:p>
            <a:pPr indent="-457200" lvl="1" marL="759143" rtl="0" algn="l">
              <a:spcBef>
                <a:spcPts val="480"/>
              </a:spcBef>
              <a:spcAft>
                <a:spcPts val="0"/>
              </a:spcAft>
              <a:buSzPts val="2400"/>
              <a:buFont typeface="Candara"/>
              <a:buAutoNum type="arabicPeriod" startAt="6"/>
            </a:pPr>
            <a:r>
              <a:rPr lang="en-CA" sz="2400"/>
              <a:t>Customers with special needs</a:t>
            </a:r>
            <a:endParaRPr/>
          </a:p>
          <a:p>
            <a:pPr indent="-304800" lvl="1" marL="759143" rtl="0" algn="l">
              <a:spcBef>
                <a:spcPts val="480"/>
              </a:spcBef>
              <a:spcAft>
                <a:spcPts val="0"/>
              </a:spcAft>
              <a:buSzPts val="2400"/>
              <a:buFont typeface="Candara"/>
              <a:buNone/>
            </a:pPr>
            <a:r>
              <a:t/>
            </a:r>
            <a:endParaRPr sz="2400"/>
          </a:p>
          <a:p>
            <a:pPr indent="-304800" lvl="1" marL="759143" rtl="0" algn="l">
              <a:spcBef>
                <a:spcPts val="480"/>
              </a:spcBef>
              <a:spcAft>
                <a:spcPts val="0"/>
              </a:spcAft>
              <a:buSzPts val="2400"/>
              <a:buFont typeface="Candara"/>
              <a:buNone/>
            </a:pPr>
            <a:r>
              <a:t/>
            </a:r>
            <a:endParaRPr sz="2400"/>
          </a:p>
          <a:p>
            <a:pPr indent="-121919" lvl="1" marL="576263" rtl="0" algn="l">
              <a:spcBef>
                <a:spcPts val="480"/>
              </a:spcBef>
              <a:spcAft>
                <a:spcPts val="0"/>
              </a:spcAft>
              <a:buSzPts val="2400"/>
              <a:buNone/>
            </a:pPr>
            <a:r>
              <a:t/>
            </a:r>
            <a:endParaRPr sz="2400"/>
          </a:p>
        </p:txBody>
      </p:sp>
      <p:sp>
        <p:nvSpPr>
          <p:cNvPr id="183" name="Google Shape;183;p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CA"/>
              <a:t>Challenging Customers</a:t>
            </a:r>
            <a:endParaRPr/>
          </a:p>
        </p:txBody>
      </p:sp>
      <p:pic>
        <p:nvPicPr>
          <p:cNvPr descr="http://sreeramshenoy.files.wordpress.com/2008/11/confused-indecisive1.jpg" id="184" name="Google Shape;184;p7"/>
          <p:cNvPicPr preferRelativeResize="0"/>
          <p:nvPr/>
        </p:nvPicPr>
        <p:blipFill rotWithShape="1">
          <a:blip r:embed="rId3">
            <a:alphaModFix/>
          </a:blip>
          <a:srcRect b="0" l="0" r="0" t="0"/>
          <a:stretch/>
        </p:blipFill>
        <p:spPr>
          <a:xfrm>
            <a:off x="5868144" y="3501008"/>
            <a:ext cx="2880320" cy="1911178"/>
          </a:xfrm>
          <a:prstGeom prst="rect">
            <a:avLst/>
          </a:prstGeom>
          <a:noFill/>
          <a:ln>
            <a:noFill/>
          </a:ln>
        </p:spPr>
      </p:pic>
      <p:sp>
        <p:nvSpPr>
          <p:cNvPr id="185" name="Google Shape;185;p7"/>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2">
                                            <p:txEl>
                                              <p:pRg end="0" st="0"/>
                                            </p:txEl>
                                          </p:spTgt>
                                        </p:tgtEl>
                                        <p:attrNameLst>
                                          <p:attrName>style.visibility</p:attrName>
                                        </p:attrNameLst>
                                      </p:cBhvr>
                                      <p:to>
                                        <p:strVal val="visible"/>
                                      </p:to>
                                    </p:set>
                                    <p:animEffect filter="fade" transition="in">
                                      <p:cBhvr>
                                        <p:cTn dur="500"/>
                                        <p:tgtEl>
                                          <p:spTgt spid="182">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2">
                                            <p:txEl>
                                              <p:pRg end="1" st="1"/>
                                            </p:txEl>
                                          </p:spTgt>
                                        </p:tgtEl>
                                        <p:attrNameLst>
                                          <p:attrName>style.visibility</p:attrName>
                                        </p:attrNameLst>
                                      </p:cBhvr>
                                      <p:to>
                                        <p:strVal val="visible"/>
                                      </p:to>
                                    </p:set>
                                    <p:animEffect filter="fade" transition="in">
                                      <p:cBhvr>
                                        <p:cTn dur="500"/>
                                        <p:tgtEl>
                                          <p:spTgt spid="182">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2">
                                            <p:txEl>
                                              <p:pRg end="2" st="2"/>
                                            </p:txEl>
                                          </p:spTgt>
                                        </p:tgtEl>
                                        <p:attrNameLst>
                                          <p:attrName>style.visibility</p:attrName>
                                        </p:attrNameLst>
                                      </p:cBhvr>
                                      <p:to>
                                        <p:strVal val="visible"/>
                                      </p:to>
                                    </p:set>
                                    <p:animEffect filter="fade" transition="in">
                                      <p:cBhvr>
                                        <p:cTn dur="500"/>
                                        <p:tgtEl>
                                          <p:spTgt spid="182">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2">
                                            <p:txEl>
                                              <p:pRg end="3" st="3"/>
                                            </p:txEl>
                                          </p:spTgt>
                                        </p:tgtEl>
                                        <p:attrNameLst>
                                          <p:attrName>style.visibility</p:attrName>
                                        </p:attrNameLst>
                                      </p:cBhvr>
                                      <p:to>
                                        <p:strVal val="visible"/>
                                      </p:to>
                                    </p:set>
                                    <p:animEffect filter="fade" transition="in">
                                      <p:cBhvr>
                                        <p:cTn dur="500"/>
                                        <p:tgtEl>
                                          <p:spTgt spid="182">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2">
                                            <p:txEl>
                                              <p:pRg end="4" st="4"/>
                                            </p:txEl>
                                          </p:spTgt>
                                        </p:tgtEl>
                                        <p:attrNameLst>
                                          <p:attrName>style.visibility</p:attrName>
                                        </p:attrNameLst>
                                      </p:cBhvr>
                                      <p:to>
                                        <p:strVal val="visible"/>
                                      </p:to>
                                    </p:set>
                                    <p:animEffect filter="fade" transition="in">
                                      <p:cBhvr>
                                        <p:cTn dur="500"/>
                                        <p:tgtEl>
                                          <p:spTgt spid="182">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2">
                                            <p:txEl>
                                              <p:pRg end="5" st="5"/>
                                            </p:txEl>
                                          </p:spTgt>
                                        </p:tgtEl>
                                        <p:attrNameLst>
                                          <p:attrName>style.visibility</p:attrName>
                                        </p:attrNameLst>
                                      </p:cBhvr>
                                      <p:to>
                                        <p:strVal val="visible"/>
                                      </p:to>
                                    </p:set>
                                    <p:animEffect filter="fade" transition="in">
                                      <p:cBhvr>
                                        <p:cTn dur="500"/>
                                        <p:tgtEl>
                                          <p:spTgt spid="182">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2">
                                            <p:txEl>
                                              <p:pRg end="6" st="6"/>
                                            </p:txEl>
                                          </p:spTgt>
                                        </p:tgtEl>
                                        <p:attrNameLst>
                                          <p:attrName>style.visibility</p:attrName>
                                        </p:attrNameLst>
                                      </p:cBhvr>
                                      <p:to>
                                        <p:strVal val="visible"/>
                                      </p:to>
                                    </p:set>
                                    <p:animEffect filter="fade" transition="in">
                                      <p:cBhvr>
                                        <p:cTn dur="500"/>
                                        <p:tgtEl>
                                          <p:spTgt spid="182">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2">
                                            <p:txEl>
                                              <p:pRg end="7" st="7"/>
                                            </p:txEl>
                                          </p:spTgt>
                                        </p:tgtEl>
                                        <p:attrNameLst>
                                          <p:attrName>style.visibility</p:attrName>
                                        </p:attrNameLst>
                                      </p:cBhvr>
                                      <p:to>
                                        <p:strVal val="visible"/>
                                      </p:to>
                                    </p:set>
                                    <p:animEffect filter="fade" transition="in">
                                      <p:cBhvr>
                                        <p:cTn dur="500"/>
                                        <p:tgtEl>
                                          <p:spTgt spid="182">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2">
                                            <p:txEl>
                                              <p:pRg end="8" st="8"/>
                                            </p:txEl>
                                          </p:spTgt>
                                        </p:tgtEl>
                                        <p:attrNameLst>
                                          <p:attrName>style.visibility</p:attrName>
                                        </p:attrNameLst>
                                      </p:cBhvr>
                                      <p:to>
                                        <p:strVal val="visible"/>
                                      </p:to>
                                    </p:set>
                                    <p:animEffect filter="fade" transition="in">
                                      <p:cBhvr>
                                        <p:cTn dur="500"/>
                                        <p:tgtEl>
                                          <p:spTgt spid="182">
                                            <p:txEl>
                                              <p:pRg end="8" st="8"/>
                                            </p:txEl>
                                          </p:spTgt>
                                        </p:tgtEl>
                                      </p:cBhvr>
                                    </p:animEffect>
                                  </p:childTnLst>
                                </p:cTn>
                              </p:par>
                              <p:par>
                                <p:cTn fill="hold" nodeType="withEffect" presetClass="entr" presetID="10" presetSubtype="0">
                                  <p:stCondLst>
                                    <p:cond delay="1250"/>
                                  </p:stCondLst>
                                  <p:childTnLst>
                                    <p:set>
                                      <p:cBhvr>
                                        <p:cTn dur="1" fill="hold">
                                          <p:stCondLst>
                                            <p:cond delay="0"/>
                                          </p:stCondLst>
                                        </p:cTn>
                                        <p:tgtEl>
                                          <p:spTgt spid="184"/>
                                        </p:tgtEl>
                                        <p:attrNameLst>
                                          <p:attrName>style.visibility</p:attrName>
                                        </p:attrNameLst>
                                      </p:cBhvr>
                                      <p:to>
                                        <p:strVal val="visible"/>
                                      </p:to>
                                    </p:set>
                                    <p:animEffect filter="fade" transition="in">
                                      <p:cBhvr>
                                        <p:cTn dur="750"/>
                                        <p:tgtEl>
                                          <p:spTgt spid="1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600"/>
              <a:buChar char="*"/>
            </a:pPr>
            <a:r>
              <a:rPr lang="en-CA" sz="2600"/>
              <a:t>To give someone recognition or special regard</a:t>
            </a:r>
            <a:endParaRPr/>
          </a:p>
          <a:p>
            <a:pPr indent="-274319" lvl="1" marL="576263" rtl="0" algn="l">
              <a:spcBef>
                <a:spcPts val="440"/>
              </a:spcBef>
              <a:spcAft>
                <a:spcPts val="0"/>
              </a:spcAft>
              <a:buSzPts val="2200"/>
              <a:buChar char="*"/>
            </a:pPr>
            <a:r>
              <a:rPr lang="en-CA"/>
              <a:t>Using Mr., Mrs., Ms. when using their names</a:t>
            </a:r>
            <a:endParaRPr/>
          </a:p>
          <a:p>
            <a:pPr indent="-274319" lvl="1" marL="576263" rtl="0" algn="l">
              <a:spcBef>
                <a:spcPts val="440"/>
              </a:spcBef>
              <a:spcAft>
                <a:spcPts val="0"/>
              </a:spcAft>
              <a:buSzPts val="2200"/>
              <a:buChar char="*"/>
            </a:pPr>
            <a:r>
              <a:rPr lang="en-CA"/>
              <a:t>Don’t be condescending</a:t>
            </a:r>
            <a:endParaRPr/>
          </a:p>
          <a:p>
            <a:pPr indent="-274319" lvl="1" marL="576263" rtl="0" algn="l">
              <a:spcBef>
                <a:spcPts val="440"/>
              </a:spcBef>
              <a:spcAft>
                <a:spcPts val="0"/>
              </a:spcAft>
              <a:buSzPts val="2200"/>
              <a:buChar char="*"/>
            </a:pPr>
            <a:r>
              <a:rPr lang="en-CA"/>
              <a:t>Don’t assume the customer doesn’t understand</a:t>
            </a:r>
            <a:endParaRPr/>
          </a:p>
          <a:p>
            <a:pPr indent="-134619" lvl="1" marL="576263" rtl="0" algn="l">
              <a:spcBef>
                <a:spcPts val="440"/>
              </a:spcBef>
              <a:spcAft>
                <a:spcPts val="0"/>
              </a:spcAft>
              <a:buSzPts val="2200"/>
              <a:buNone/>
            </a:pPr>
            <a:r>
              <a:t/>
            </a:r>
            <a:endParaRPr/>
          </a:p>
        </p:txBody>
      </p:sp>
      <p:sp>
        <p:nvSpPr>
          <p:cNvPr id="191" name="Google Shape;191;p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CA"/>
              <a:t>Respect</a:t>
            </a:r>
            <a:endParaRPr/>
          </a:p>
        </p:txBody>
      </p:sp>
      <p:pic>
        <p:nvPicPr>
          <p:cNvPr descr="http://www.lovemore.com/blog/wp-content/uploads/2011/01/multicolored-people-clipart.jpg" id="192" name="Google Shape;192;p8"/>
          <p:cNvPicPr preferRelativeResize="0"/>
          <p:nvPr/>
        </p:nvPicPr>
        <p:blipFill rotWithShape="1">
          <a:blip r:embed="rId3">
            <a:alphaModFix/>
          </a:blip>
          <a:srcRect b="0" l="0" r="0" t="0"/>
          <a:stretch/>
        </p:blipFill>
        <p:spPr>
          <a:xfrm>
            <a:off x="2483768" y="4581128"/>
            <a:ext cx="3810000" cy="1609726"/>
          </a:xfrm>
          <a:prstGeom prst="rect">
            <a:avLst/>
          </a:prstGeom>
          <a:noFill/>
          <a:ln>
            <a:noFill/>
          </a:ln>
        </p:spPr>
      </p:pic>
      <p:sp>
        <p:nvSpPr>
          <p:cNvPr id="193" name="Google Shape;193;p8"/>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xEl>
                                              <p:pRg end="0" st="0"/>
                                            </p:txEl>
                                          </p:spTgt>
                                        </p:tgtEl>
                                        <p:attrNameLst>
                                          <p:attrName>style.visibility</p:attrName>
                                        </p:attrNameLst>
                                      </p:cBhvr>
                                      <p:to>
                                        <p:strVal val="visible"/>
                                      </p:to>
                                    </p:set>
                                    <p:animEffect filter="fade" transition="in">
                                      <p:cBhvr>
                                        <p:cTn dur="500"/>
                                        <p:tgtEl>
                                          <p:spTgt spid="19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xEl>
                                              <p:pRg end="1" st="1"/>
                                            </p:txEl>
                                          </p:spTgt>
                                        </p:tgtEl>
                                        <p:attrNameLst>
                                          <p:attrName>style.visibility</p:attrName>
                                        </p:attrNameLst>
                                      </p:cBhvr>
                                      <p:to>
                                        <p:strVal val="visible"/>
                                      </p:to>
                                    </p:set>
                                    <p:animEffect filter="fade" transition="in">
                                      <p:cBhvr>
                                        <p:cTn dur="500"/>
                                        <p:tgtEl>
                                          <p:spTgt spid="19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xEl>
                                              <p:pRg end="2" st="2"/>
                                            </p:txEl>
                                          </p:spTgt>
                                        </p:tgtEl>
                                        <p:attrNameLst>
                                          <p:attrName>style.visibility</p:attrName>
                                        </p:attrNameLst>
                                      </p:cBhvr>
                                      <p:to>
                                        <p:strVal val="visible"/>
                                      </p:to>
                                    </p:set>
                                    <p:animEffect filter="fade" transition="in">
                                      <p:cBhvr>
                                        <p:cTn dur="500"/>
                                        <p:tgtEl>
                                          <p:spTgt spid="19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xEl>
                                              <p:pRg end="3" st="3"/>
                                            </p:txEl>
                                          </p:spTgt>
                                        </p:tgtEl>
                                        <p:attrNameLst>
                                          <p:attrName>style.visibility</p:attrName>
                                        </p:attrNameLst>
                                      </p:cBhvr>
                                      <p:to>
                                        <p:strVal val="visible"/>
                                      </p:to>
                                    </p:set>
                                    <p:animEffect filter="fade" transition="in">
                                      <p:cBhvr>
                                        <p:cTn dur="500"/>
                                        <p:tgtEl>
                                          <p:spTgt spid="19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xEl>
                                              <p:pRg end="4" st="4"/>
                                            </p:txEl>
                                          </p:spTgt>
                                        </p:tgtEl>
                                        <p:attrNameLst>
                                          <p:attrName>style.visibility</p:attrName>
                                        </p:attrNameLst>
                                      </p:cBhvr>
                                      <p:to>
                                        <p:strVal val="visible"/>
                                      </p:to>
                                    </p:set>
                                    <p:animEffect filter="fade" transition="in">
                                      <p:cBhvr>
                                        <p:cTn dur="500"/>
                                        <p:tgtEl>
                                          <p:spTgt spid="190">
                                            <p:txEl>
                                              <p:pRg end="4" st="4"/>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92"/>
                                        </p:tgtEl>
                                        <p:attrNameLst>
                                          <p:attrName>style.visibility</p:attrName>
                                        </p:attrNameLst>
                                      </p:cBhvr>
                                      <p:to>
                                        <p:strVal val="visible"/>
                                      </p:to>
                                    </p:set>
                                    <p:animEffect filter="fade" transition="in">
                                      <p:cBhvr>
                                        <p:cTn dur="75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600"/>
              <a:buChar char="*"/>
            </a:pPr>
            <a:r>
              <a:rPr lang="en-CA" sz="2600"/>
              <a:t>The ability to understand what someone is experiencing and to take action to assist</a:t>
            </a:r>
            <a:endParaRPr/>
          </a:p>
          <a:p>
            <a:pPr indent="-274319" lvl="1" marL="576263" rtl="0" algn="l">
              <a:spcBef>
                <a:spcPts val="440"/>
              </a:spcBef>
              <a:spcAft>
                <a:spcPts val="0"/>
              </a:spcAft>
              <a:buSzPts val="2200"/>
              <a:buChar char="*"/>
            </a:pPr>
            <a:r>
              <a:rPr lang="en-CA"/>
              <a:t>The focus of empathy is problem solving</a:t>
            </a:r>
            <a:endParaRPr/>
          </a:p>
          <a:p>
            <a:pPr indent="-274319" lvl="1" marL="576263" rtl="0" algn="l">
              <a:spcBef>
                <a:spcPts val="440"/>
              </a:spcBef>
              <a:spcAft>
                <a:spcPts val="0"/>
              </a:spcAft>
              <a:buSzPts val="2200"/>
              <a:buChar char="*"/>
            </a:pPr>
            <a:r>
              <a:rPr lang="en-CA"/>
              <a:t>Listen to the customer and ask “What can we do to help you?”</a:t>
            </a:r>
            <a:endParaRPr/>
          </a:p>
        </p:txBody>
      </p:sp>
      <p:sp>
        <p:nvSpPr>
          <p:cNvPr id="199" name="Google Shape;199;p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CA"/>
              <a:t>Empathy</a:t>
            </a:r>
            <a:endParaRPr/>
          </a:p>
        </p:txBody>
      </p:sp>
      <p:pic>
        <p:nvPicPr>
          <p:cNvPr descr="http://qualiaforlife.files.wordpress.com/2012/01/empathy-3.jpg" id="200" name="Google Shape;200;p9"/>
          <p:cNvPicPr preferRelativeResize="0"/>
          <p:nvPr/>
        </p:nvPicPr>
        <p:blipFill rotWithShape="1">
          <a:blip r:embed="rId3">
            <a:alphaModFix/>
          </a:blip>
          <a:srcRect b="0" l="0" r="0" t="0"/>
          <a:stretch/>
        </p:blipFill>
        <p:spPr>
          <a:xfrm>
            <a:off x="3203848" y="4293096"/>
            <a:ext cx="3384376" cy="2436396"/>
          </a:xfrm>
          <a:prstGeom prst="rect">
            <a:avLst/>
          </a:prstGeom>
          <a:noFill/>
          <a:ln>
            <a:noFill/>
          </a:ln>
        </p:spPr>
      </p:pic>
      <p:sp>
        <p:nvSpPr>
          <p:cNvPr id="201" name="Google Shape;201;p9"/>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
                                            <p:txEl>
                                              <p:pRg end="0" st="0"/>
                                            </p:txEl>
                                          </p:spTgt>
                                        </p:tgtEl>
                                        <p:attrNameLst>
                                          <p:attrName>style.visibility</p:attrName>
                                        </p:attrNameLst>
                                      </p:cBhvr>
                                      <p:to>
                                        <p:strVal val="visible"/>
                                      </p:to>
                                    </p:set>
                                    <p:animEffect filter="fade" transition="in">
                                      <p:cBhvr>
                                        <p:cTn dur="500"/>
                                        <p:tgtEl>
                                          <p:spTgt spid="19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
                                            <p:txEl>
                                              <p:pRg end="1" st="1"/>
                                            </p:txEl>
                                          </p:spTgt>
                                        </p:tgtEl>
                                        <p:attrNameLst>
                                          <p:attrName>style.visibility</p:attrName>
                                        </p:attrNameLst>
                                      </p:cBhvr>
                                      <p:to>
                                        <p:strVal val="visible"/>
                                      </p:to>
                                    </p:set>
                                    <p:animEffect filter="fade" transition="in">
                                      <p:cBhvr>
                                        <p:cTn dur="500"/>
                                        <p:tgtEl>
                                          <p:spTgt spid="19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
                                            <p:txEl>
                                              <p:pRg end="2" st="2"/>
                                            </p:txEl>
                                          </p:spTgt>
                                        </p:tgtEl>
                                        <p:attrNameLst>
                                          <p:attrName>style.visibility</p:attrName>
                                        </p:attrNameLst>
                                      </p:cBhvr>
                                      <p:to>
                                        <p:strVal val="visible"/>
                                      </p:to>
                                    </p:set>
                                    <p:animEffect filter="fade" transition="in">
                                      <p:cBhvr>
                                        <p:cTn dur="500"/>
                                        <p:tgtEl>
                                          <p:spTgt spid="198">
                                            <p:txEl>
                                              <p:pRg end="2" st="2"/>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200"/>
                                        </p:tgtEl>
                                        <p:attrNameLst>
                                          <p:attrName>style.visibility</p:attrName>
                                        </p:attrNameLst>
                                      </p:cBhvr>
                                      <p:to>
                                        <p:strVal val="visible"/>
                                      </p:to>
                                    </p:set>
                                    <p:animEffect filter="fade" transition="in">
                                      <p:cBhvr>
                                        <p:cTn dur="1750"/>
                                        <p:tgtEl>
                                          <p:spTgt spid="2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600"/>
              <a:buChar char="*"/>
            </a:pPr>
            <a:r>
              <a:rPr lang="en-CA" sz="2600"/>
              <a:t>Assessing a situation and determining who </a:t>
            </a:r>
            <a:r>
              <a:rPr i="1" lang="en-CA" sz="2600" u="sng"/>
              <a:t>should</a:t>
            </a:r>
            <a:r>
              <a:rPr lang="en-CA" sz="2600"/>
              <a:t> have responsibility and who really </a:t>
            </a:r>
            <a:r>
              <a:rPr i="1" lang="en-CA" sz="2600" u="sng"/>
              <a:t>does</a:t>
            </a:r>
            <a:r>
              <a:rPr lang="en-CA" sz="2600"/>
              <a:t> have the responsibility</a:t>
            </a:r>
            <a:endParaRPr/>
          </a:p>
          <a:p>
            <a:pPr indent="-274319" lvl="1" marL="576263" rtl="0" algn="l">
              <a:spcBef>
                <a:spcPts val="440"/>
              </a:spcBef>
              <a:spcAft>
                <a:spcPts val="0"/>
              </a:spcAft>
              <a:buSzPts val="2200"/>
              <a:buChar char="*"/>
            </a:pPr>
            <a:r>
              <a:rPr lang="en-CA"/>
              <a:t>Sometimes a customer is unhappy with us for not doing something that was really his/her responsibility</a:t>
            </a:r>
            <a:endParaRPr/>
          </a:p>
          <a:p>
            <a:pPr indent="-274319" lvl="1" marL="576263" rtl="0" algn="l">
              <a:spcBef>
                <a:spcPts val="440"/>
              </a:spcBef>
              <a:spcAft>
                <a:spcPts val="0"/>
              </a:spcAft>
              <a:buSzPts val="2200"/>
              <a:buChar char="*"/>
            </a:pPr>
            <a:r>
              <a:rPr lang="en-CA"/>
              <a:t>Determine what went wrong and shift the responsibility to the responsible party</a:t>
            </a:r>
            <a:endParaRPr/>
          </a:p>
          <a:p>
            <a:pPr indent="-274319" lvl="1" marL="576263" rtl="0" algn="l">
              <a:spcBef>
                <a:spcPts val="440"/>
              </a:spcBef>
              <a:spcAft>
                <a:spcPts val="0"/>
              </a:spcAft>
              <a:buSzPts val="2200"/>
              <a:buChar char="*"/>
            </a:pPr>
            <a:r>
              <a:rPr b="1" lang="en-CA"/>
              <a:t>Tact</a:t>
            </a:r>
            <a:r>
              <a:rPr lang="en-CA"/>
              <a:t> must be used when explaining a customer’s responsibility in the CS process</a:t>
            </a:r>
            <a:endParaRPr/>
          </a:p>
        </p:txBody>
      </p:sp>
      <p:sp>
        <p:nvSpPr>
          <p:cNvPr id="207" name="Google Shape;207;p1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CA"/>
              <a:t>Responsibility Check</a:t>
            </a:r>
            <a:endParaRPr/>
          </a:p>
        </p:txBody>
      </p:sp>
      <p:sp>
        <p:nvSpPr>
          <p:cNvPr id="208" name="Google Shape;208;p10"/>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
                                            <p:txEl>
                                              <p:pRg end="0" st="0"/>
                                            </p:txEl>
                                          </p:spTgt>
                                        </p:tgtEl>
                                        <p:attrNameLst>
                                          <p:attrName>style.visibility</p:attrName>
                                        </p:attrNameLst>
                                      </p:cBhvr>
                                      <p:to>
                                        <p:strVal val="visible"/>
                                      </p:to>
                                    </p:set>
                                    <p:animEffect filter="fade" transition="in">
                                      <p:cBhvr>
                                        <p:cTn dur="500"/>
                                        <p:tgtEl>
                                          <p:spTgt spid="20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
                                            <p:txEl>
                                              <p:pRg end="1" st="1"/>
                                            </p:txEl>
                                          </p:spTgt>
                                        </p:tgtEl>
                                        <p:attrNameLst>
                                          <p:attrName>style.visibility</p:attrName>
                                        </p:attrNameLst>
                                      </p:cBhvr>
                                      <p:to>
                                        <p:strVal val="visible"/>
                                      </p:to>
                                    </p:set>
                                    <p:animEffect filter="fade" transition="in">
                                      <p:cBhvr>
                                        <p:cTn dur="500"/>
                                        <p:tgtEl>
                                          <p:spTgt spid="20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
                                            <p:txEl>
                                              <p:pRg end="2" st="2"/>
                                            </p:txEl>
                                          </p:spTgt>
                                        </p:tgtEl>
                                        <p:attrNameLst>
                                          <p:attrName>style.visibility</p:attrName>
                                        </p:attrNameLst>
                                      </p:cBhvr>
                                      <p:to>
                                        <p:strVal val="visible"/>
                                      </p:to>
                                    </p:set>
                                    <p:animEffect filter="fade" transition="in">
                                      <p:cBhvr>
                                        <p:cTn dur="500"/>
                                        <p:tgtEl>
                                          <p:spTgt spid="20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
                                            <p:txEl>
                                              <p:pRg end="3" st="3"/>
                                            </p:txEl>
                                          </p:spTgt>
                                        </p:tgtEl>
                                        <p:attrNameLst>
                                          <p:attrName>style.visibility</p:attrName>
                                        </p:attrNameLst>
                                      </p:cBhvr>
                                      <p:to>
                                        <p:strVal val="visible"/>
                                      </p:to>
                                    </p:set>
                                    <p:animEffect filter="fade" transition="in">
                                      <p:cBhvr>
                                        <p:cTn dur="500"/>
                                        <p:tgtEl>
                                          <p:spTgt spid="206">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514350" lvl="0" marL="514350" rtl="0" algn="l">
              <a:spcBef>
                <a:spcPts val="0"/>
              </a:spcBef>
              <a:spcAft>
                <a:spcPts val="0"/>
              </a:spcAft>
              <a:buSzPts val="2600"/>
              <a:buFont typeface="Candara"/>
              <a:buAutoNum type="arabicPeriod"/>
            </a:pPr>
            <a:r>
              <a:rPr lang="en-CA" sz="2600"/>
              <a:t>Listen</a:t>
            </a:r>
            <a:endParaRPr/>
          </a:p>
          <a:p>
            <a:pPr indent="-514350" lvl="0" marL="514350" rtl="0" algn="l">
              <a:spcBef>
                <a:spcPts val="520"/>
              </a:spcBef>
              <a:spcAft>
                <a:spcPts val="0"/>
              </a:spcAft>
              <a:buSzPts val="2600"/>
              <a:buFont typeface="Candara"/>
              <a:buAutoNum type="arabicPeriod"/>
            </a:pPr>
            <a:r>
              <a:rPr lang="en-CA" sz="2600"/>
              <a:t>Ask questions</a:t>
            </a:r>
            <a:endParaRPr/>
          </a:p>
          <a:p>
            <a:pPr indent="-514350" lvl="0" marL="514350" rtl="0" algn="l">
              <a:spcBef>
                <a:spcPts val="520"/>
              </a:spcBef>
              <a:spcAft>
                <a:spcPts val="0"/>
              </a:spcAft>
              <a:buSzPts val="2600"/>
              <a:buFont typeface="Candara"/>
              <a:buAutoNum type="arabicPeriod"/>
            </a:pPr>
            <a:r>
              <a:rPr lang="en-CA" sz="2600"/>
              <a:t>Show empathy</a:t>
            </a:r>
            <a:endParaRPr/>
          </a:p>
          <a:p>
            <a:pPr indent="-514350" lvl="0" marL="514350" rtl="0" algn="l">
              <a:spcBef>
                <a:spcPts val="520"/>
              </a:spcBef>
              <a:spcAft>
                <a:spcPts val="0"/>
              </a:spcAft>
              <a:buSzPts val="2600"/>
              <a:buFont typeface="Candara"/>
              <a:buAutoNum type="arabicPeriod"/>
            </a:pPr>
            <a:r>
              <a:rPr lang="en-CA" sz="2600"/>
              <a:t>Solve the problem</a:t>
            </a:r>
            <a:endParaRPr/>
          </a:p>
          <a:p>
            <a:pPr indent="-514350" lvl="0" marL="514350" rtl="0" algn="l">
              <a:spcBef>
                <a:spcPts val="520"/>
              </a:spcBef>
              <a:spcAft>
                <a:spcPts val="0"/>
              </a:spcAft>
              <a:buSzPts val="2600"/>
              <a:buFont typeface="Candara"/>
              <a:buAutoNum type="arabicPeriod"/>
            </a:pPr>
            <a:r>
              <a:rPr lang="en-CA" sz="2600"/>
              <a:t>Follow up </a:t>
            </a:r>
            <a:endParaRPr/>
          </a:p>
          <a:p>
            <a:pPr indent="-514350" lvl="0" marL="514350" rtl="0" algn="l">
              <a:spcBef>
                <a:spcPts val="520"/>
              </a:spcBef>
              <a:spcAft>
                <a:spcPts val="0"/>
              </a:spcAft>
              <a:buSzPts val="2600"/>
              <a:buFont typeface="Candara"/>
              <a:buAutoNum type="arabicPeriod"/>
            </a:pPr>
            <a:r>
              <a:rPr lang="en-CA" sz="2600"/>
              <a:t>End on a positive note</a:t>
            </a:r>
            <a:endParaRPr/>
          </a:p>
          <a:p>
            <a:pPr indent="-121920" lvl="0" marL="274320" rtl="0" algn="l">
              <a:spcBef>
                <a:spcPts val="480"/>
              </a:spcBef>
              <a:spcAft>
                <a:spcPts val="0"/>
              </a:spcAft>
              <a:buSzPts val="2400"/>
              <a:buNone/>
            </a:pPr>
            <a:r>
              <a:t/>
            </a:r>
            <a:endParaRPr/>
          </a:p>
        </p:txBody>
      </p:sp>
      <p:sp>
        <p:nvSpPr>
          <p:cNvPr id="214" name="Google Shape;214;p1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CA"/>
              <a:t>Coping with Challenging Customers</a:t>
            </a:r>
            <a:endParaRPr/>
          </a:p>
        </p:txBody>
      </p:sp>
      <p:pic>
        <p:nvPicPr>
          <p:cNvPr descr="http://magnitudemedia.net/wp-content/uploads/2010/11/pretend_im_listening_binder-p127539879208710323f263i_400.jpg" id="215" name="Google Shape;215;p11"/>
          <p:cNvPicPr preferRelativeResize="0"/>
          <p:nvPr/>
        </p:nvPicPr>
        <p:blipFill rotWithShape="1">
          <a:blip r:embed="rId3">
            <a:alphaModFix/>
          </a:blip>
          <a:srcRect b="0" l="0" r="0" t="0"/>
          <a:stretch/>
        </p:blipFill>
        <p:spPr>
          <a:xfrm>
            <a:off x="5004048" y="2780928"/>
            <a:ext cx="3810000" cy="3810000"/>
          </a:xfrm>
          <a:prstGeom prst="rect">
            <a:avLst/>
          </a:prstGeom>
          <a:noFill/>
          <a:ln>
            <a:noFill/>
          </a:ln>
        </p:spPr>
      </p:pic>
      <p:sp>
        <p:nvSpPr>
          <p:cNvPr id="216" name="Google Shape;216;p11"/>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0" st="0"/>
                                            </p:txEl>
                                          </p:spTgt>
                                        </p:tgtEl>
                                        <p:attrNameLst>
                                          <p:attrName>style.visibility</p:attrName>
                                        </p:attrNameLst>
                                      </p:cBhvr>
                                      <p:to>
                                        <p:strVal val="visible"/>
                                      </p:to>
                                    </p:set>
                                    <p:animEffect filter="fade" transition="in">
                                      <p:cBhvr>
                                        <p:cTn dur="500"/>
                                        <p:tgtEl>
                                          <p:spTgt spid="21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1" st="1"/>
                                            </p:txEl>
                                          </p:spTgt>
                                        </p:tgtEl>
                                        <p:attrNameLst>
                                          <p:attrName>style.visibility</p:attrName>
                                        </p:attrNameLst>
                                      </p:cBhvr>
                                      <p:to>
                                        <p:strVal val="visible"/>
                                      </p:to>
                                    </p:set>
                                    <p:animEffect filter="fade" transition="in">
                                      <p:cBhvr>
                                        <p:cTn dur="500"/>
                                        <p:tgtEl>
                                          <p:spTgt spid="21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2" st="2"/>
                                            </p:txEl>
                                          </p:spTgt>
                                        </p:tgtEl>
                                        <p:attrNameLst>
                                          <p:attrName>style.visibility</p:attrName>
                                        </p:attrNameLst>
                                      </p:cBhvr>
                                      <p:to>
                                        <p:strVal val="visible"/>
                                      </p:to>
                                    </p:set>
                                    <p:animEffect filter="fade" transition="in">
                                      <p:cBhvr>
                                        <p:cTn dur="500"/>
                                        <p:tgtEl>
                                          <p:spTgt spid="21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3" st="3"/>
                                            </p:txEl>
                                          </p:spTgt>
                                        </p:tgtEl>
                                        <p:attrNameLst>
                                          <p:attrName>style.visibility</p:attrName>
                                        </p:attrNameLst>
                                      </p:cBhvr>
                                      <p:to>
                                        <p:strVal val="visible"/>
                                      </p:to>
                                    </p:set>
                                    <p:animEffect filter="fade" transition="in">
                                      <p:cBhvr>
                                        <p:cTn dur="500"/>
                                        <p:tgtEl>
                                          <p:spTgt spid="21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4" st="4"/>
                                            </p:txEl>
                                          </p:spTgt>
                                        </p:tgtEl>
                                        <p:attrNameLst>
                                          <p:attrName>style.visibility</p:attrName>
                                        </p:attrNameLst>
                                      </p:cBhvr>
                                      <p:to>
                                        <p:strVal val="visible"/>
                                      </p:to>
                                    </p:set>
                                    <p:animEffect filter="fade" transition="in">
                                      <p:cBhvr>
                                        <p:cTn dur="500"/>
                                        <p:tgtEl>
                                          <p:spTgt spid="21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5" st="5"/>
                                            </p:txEl>
                                          </p:spTgt>
                                        </p:tgtEl>
                                        <p:attrNameLst>
                                          <p:attrName>style.visibility</p:attrName>
                                        </p:attrNameLst>
                                      </p:cBhvr>
                                      <p:to>
                                        <p:strVal val="visible"/>
                                      </p:to>
                                    </p:set>
                                    <p:animEffect filter="fade" transition="in">
                                      <p:cBhvr>
                                        <p:cTn dur="500"/>
                                        <p:tgtEl>
                                          <p:spTgt spid="21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6" st="6"/>
                                            </p:txEl>
                                          </p:spTgt>
                                        </p:tgtEl>
                                        <p:attrNameLst>
                                          <p:attrName>style.visibility</p:attrName>
                                        </p:attrNameLst>
                                      </p:cBhvr>
                                      <p:to>
                                        <p:strVal val="visible"/>
                                      </p:to>
                                    </p:set>
                                    <p:animEffect filter="fade" transition="in">
                                      <p:cBhvr>
                                        <p:cTn dur="500"/>
                                        <p:tgtEl>
                                          <p:spTgt spid="213">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750"/>
                                        <p:tgtEl>
                                          <p:spTgt spid="2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600"/>
              <a:buChar char="*"/>
            </a:pPr>
            <a:r>
              <a:rPr lang="en-CA" sz="2600"/>
              <a:t>Page 101</a:t>
            </a:r>
            <a:endParaRPr sz="2600"/>
          </a:p>
        </p:txBody>
      </p:sp>
      <p:sp>
        <p:nvSpPr>
          <p:cNvPr id="222" name="Google Shape;222;p1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CA"/>
              <a:t>Quick Quiz</a:t>
            </a:r>
            <a:endParaRPr/>
          </a:p>
        </p:txBody>
      </p:sp>
      <p:pic>
        <p:nvPicPr>
          <p:cNvPr descr="http://www.welive2care.com/wp-content/uploads/2009/09/angry_baby1.jpg" id="223" name="Google Shape;223;p12"/>
          <p:cNvPicPr preferRelativeResize="0"/>
          <p:nvPr/>
        </p:nvPicPr>
        <p:blipFill rotWithShape="1">
          <a:blip r:embed="rId3">
            <a:alphaModFix/>
          </a:blip>
          <a:srcRect b="0" l="0" r="0" t="0"/>
          <a:stretch/>
        </p:blipFill>
        <p:spPr>
          <a:xfrm>
            <a:off x="5004048" y="3140968"/>
            <a:ext cx="2505075" cy="2971801"/>
          </a:xfrm>
          <a:prstGeom prst="rect">
            <a:avLst/>
          </a:prstGeom>
          <a:noFill/>
          <a:ln>
            <a:noFill/>
          </a:ln>
        </p:spPr>
      </p:pic>
      <p:sp>
        <p:nvSpPr>
          <p:cNvPr id="224" name="Google Shape;224;p12"/>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1">
                                            <p:txEl>
                                              <p:pRg end="0" st="0"/>
                                            </p:txEl>
                                          </p:spTgt>
                                        </p:tgtEl>
                                        <p:attrNameLst>
                                          <p:attrName>style.visibility</p:attrName>
                                        </p:attrNameLst>
                                      </p:cBhvr>
                                      <p:to>
                                        <p:strVal val="visible"/>
                                      </p:to>
                                    </p:set>
                                    <p:animEffect filter="fade" transition="in">
                                      <p:cBhvr>
                                        <p:cTn dur="500"/>
                                        <p:tgtEl>
                                          <p:spTgt spid="221">
                                            <p:txEl>
                                              <p:pRg end="0" st="0"/>
                                            </p:txEl>
                                          </p:spTgt>
                                        </p:tgtEl>
                                      </p:cBhvr>
                                    </p:animEffect>
                                  </p:childTnLst>
                                </p:cTn>
                              </p:par>
                              <p:par>
                                <p:cTn fill="hold" nodeType="withEffect" presetClass="entr" presetID="10" presetSubtype="0">
                                  <p:stCondLst>
                                    <p:cond delay="750"/>
                                  </p:stCondLst>
                                  <p:childTnLst>
                                    <p:set>
                                      <p:cBhvr>
                                        <p:cTn dur="1" fill="hold">
                                          <p:stCondLst>
                                            <p:cond delay="0"/>
                                          </p:stCondLst>
                                        </p:cTn>
                                        <p:tgtEl>
                                          <p:spTgt spid="223"/>
                                        </p:tgtEl>
                                        <p:attrNameLst>
                                          <p:attrName>style.visibility</p:attrName>
                                        </p:attrNameLst>
                                      </p:cBhvr>
                                      <p:to>
                                        <p:strVal val="visible"/>
                                      </p:to>
                                    </p:set>
                                    <p:animEffect filter="fade" transition="in">
                                      <p:cBhvr>
                                        <p:cTn dur="750"/>
                                        <p:tgtEl>
                                          <p:spTgt spid="2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ctr">
              <a:spcBef>
                <a:spcPts val="0"/>
              </a:spcBef>
              <a:spcAft>
                <a:spcPts val="0"/>
              </a:spcAft>
              <a:buSzPts val="2400"/>
              <a:buChar char="*"/>
            </a:pPr>
            <a:r>
              <a:rPr lang="en-CA"/>
              <a:t>End</a:t>
            </a:r>
            <a:endParaRPr/>
          </a:p>
          <a:p>
            <a:pPr indent="-121920" lvl="0" marL="274320" rtl="0" algn="l">
              <a:spcBef>
                <a:spcPts val="480"/>
              </a:spcBef>
              <a:spcAft>
                <a:spcPts val="0"/>
              </a:spcAft>
              <a:buSzPts val="2400"/>
              <a:buNone/>
            </a:pPr>
            <a:r>
              <a:t/>
            </a:r>
            <a:endParaRPr/>
          </a:p>
        </p:txBody>
      </p:sp>
      <p:sp>
        <p:nvSpPr>
          <p:cNvPr id="230" name="Google Shape;230;p1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t/>
            </a:r>
            <a:endParaRPr/>
          </a:p>
        </p:txBody>
      </p:sp>
      <p:sp>
        <p:nvSpPr>
          <p:cNvPr id="231" name="Google Shape;231;p13"/>
          <p:cNvSpPr txBox="1"/>
          <p:nvPr>
            <p:ph idx="11" type="ftr"/>
          </p:nvPr>
        </p:nvSpPr>
        <p:spPr>
          <a:xfrm>
            <a:off x="193638" y="6250164"/>
            <a:ext cx="3786691"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Waveform">
  <a:themeElements>
    <a:clrScheme name="Waveform">
      <a:dk1>
        <a:srgbClr val="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2012-12-07T20:13:15Z</dcterms:created>
  <dc:creator>Brooke B</dc:creator>
</cp:coreProperties>
</file>