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0" roundtripDataSignature="AMtx7miUUHjDFAL1OEhb31tmJ3MEpUj+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most important step toward achieving excellent customer service is developing a strategy. This strategy can help a business to determine the proper level of customer service. Too much customer service may create a financial problem and to little could result in losing customers.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There are several variables to consider when developing a customer service strategy and we will look at them within the next few slides.</a:t>
            </a:r>
            <a:endParaRPr/>
          </a:p>
        </p:txBody>
      </p:sp>
      <p:sp>
        <p:nvSpPr>
          <p:cNvPr id="278" name="Google Shape;27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This is the first step in developing a good customer </a:t>
            </a:r>
            <a:r>
              <a:rPr lang="en-CA"/>
              <a:t>service</a:t>
            </a:r>
            <a:r>
              <a:rPr lang="en-CA"/>
              <a:t> strategy. </a:t>
            </a:r>
            <a:r>
              <a:rPr lang="en-CA"/>
              <a:t>By establishing customer service goals, customer service providers determine what they would like to encounter.</a:t>
            </a:r>
            <a:endParaRPr/>
          </a:p>
        </p:txBody>
      </p:sp>
      <p:sp>
        <p:nvSpPr>
          <p:cNvPr id="286" name="Google Shape;28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Customer service depends on the existence of an appropriate infrastructure.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Look at infrastructure as the highway that gets you were you need to go. Without it you might not realize what is possible. Remember that as sales grow, the </a:t>
            </a:r>
            <a:r>
              <a:rPr lang="en-CA"/>
              <a:t>companies  ability to serve its customers needs should also grow.</a:t>
            </a:r>
            <a:endParaRPr/>
          </a:p>
        </p:txBody>
      </p:sp>
      <p:sp>
        <p:nvSpPr>
          <p:cNvPr id="293" name="Google Shape;29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 customer service environment should have a customer service-oriented culture.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 business will have their own culture. If a businesses culture does not encourage excellent customer service, that excellent customer service will not exist.</a:t>
            </a:r>
            <a:endParaRPr/>
          </a:p>
        </p:txBody>
      </p:sp>
      <p:sp>
        <p:nvSpPr>
          <p:cNvPr id="300" name="Google Shape;30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There are many different types of customers and customer service. Every customer will have different expectations.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One way to understand customers is to class them as hight-touch or low-touch.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High touch customers expect a high level of service. The believe that the cost of the service is included in the price. If they don</a:t>
            </a:r>
            <a:r>
              <a:rPr lang="en-CA"/>
              <a:t>'t experience a high level of interaction they will most likely be dissatisfied.</a:t>
            </a:r>
            <a:endParaRPr/>
          </a:p>
        </p:txBody>
      </p:sp>
      <p:sp>
        <p:nvSpPr>
          <p:cNvPr id="308" name="Google Shape;30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When a choice is given many customers will choose a low touch experience. Low touch generally exists because of technology. It has a high usage and a low cost per use.</a:t>
            </a:r>
            <a:endParaRPr/>
          </a:p>
        </p:txBody>
      </p:sp>
      <p:sp>
        <p:nvSpPr>
          <p:cNvPr id="316" name="Google Shape;31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valuating consumption behavior can be a relatively easy method of collecting information about a customer. Many companies have a computerized method of obtaining information about their customers behavior patterns.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important questions to ask when identifying consumption behavior are:</a:t>
            </a:r>
            <a:endParaRPr/>
          </a:p>
        </p:txBody>
      </p:sp>
      <p:sp>
        <p:nvSpPr>
          <p:cNvPr id="331" name="Google Shape;33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Unde</a:t>
            </a:r>
            <a:r>
              <a:rPr lang="en-CA"/>
              <a:t>rstanding your customers similarities is important when developing a customer service strategy.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It will help to divide customers into serviceable groups which makes it easier to determine the type of service we need to provide.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following 7 guidelines pra guide for creating the strategy: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Segment the customers: divide them into groups with similar characteristics.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Identify the largest and most profitable customer groups: Initially, it is better to serve the largest customer group,  representing the majority of your business.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Determine customer expectations: find out what your customers want from their experience with you.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Develop a plan to achieve those expectations: create an innovative strategy that will allow you to serve your customers effectively.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Implement the plan: put your new strategy into practice, implementing all aspects of the strategy at the same time.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Set an evaluation timetable: before implementing your strategy, determine when and evaluation of its success will be conducted.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CA"/>
              <a:t>Evaluate and make improvements: evaluate the effectiveness of the new customer service and make appropriate improvements. Keep making changes to keep the new strategy as current as possible.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6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8" name="Google Shape;18;p16"/>
            <p:cNvCxnSpPr/>
            <p:nvPr/>
          </p:nvCxnSpPr>
          <p:spPr>
            <a:xfrm flipH="1" rot="-5400000">
              <a:off x="-14478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" name="Google Shape;19;p16"/>
            <p:cNvCxnSpPr/>
            <p:nvPr/>
          </p:nvCxnSpPr>
          <p:spPr>
            <a:xfrm flipH="1" rot="-5400000">
              <a:off x="-1638300" y="3238500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" name="Google Shape;20;p16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" name="Google Shape;21;p16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" name="Google Shape;22;p16"/>
            <p:cNvCxnSpPr/>
            <p:nvPr/>
          </p:nvCxnSpPr>
          <p:spPr>
            <a:xfrm flipH="1" rot="-5400000">
              <a:off x="-3314700" y="3314700"/>
              <a:ext cx="6858000" cy="22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" name="Google Shape;23;p16"/>
            <p:cNvCxnSpPr/>
            <p:nvPr/>
          </p:nvCxnSpPr>
          <p:spPr>
            <a:xfrm flipH="1" rot="-5400000">
              <a:off x="-1371600" y="2971800"/>
              <a:ext cx="6858000" cy="9144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" name="Google Shape;24;p16"/>
            <p:cNvCxnSpPr/>
            <p:nvPr/>
          </p:nvCxnSpPr>
          <p:spPr>
            <a:xfrm flipH="1" rot="-5400000">
              <a:off x="-2819400" y="3200400"/>
              <a:ext cx="6858000" cy="4572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8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16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" name="Google Shape;26;p16"/>
            <p:cNvCxnSpPr/>
            <p:nvPr/>
          </p:nvCxnSpPr>
          <p:spPr>
            <a:xfrm flipH="1" rot="-5400000">
              <a:off x="-2133600" y="3200400"/>
              <a:ext cx="6858000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" name="Google Shape;27;p16"/>
            <p:cNvCxnSpPr/>
            <p:nvPr/>
          </p:nvCxnSpPr>
          <p:spPr>
            <a:xfrm flipH="1" rot="-5400000">
              <a:off x="-3124200" y="3276600"/>
              <a:ext cx="6858000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" name="Google Shape;28;p16"/>
            <p:cNvCxnSpPr/>
            <p:nvPr/>
          </p:nvCxnSpPr>
          <p:spPr>
            <a:xfrm flipH="1" rot="-5400000">
              <a:off x="-1828799" y="3352799"/>
              <a:ext cx="6858000" cy="152401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p16"/>
            <p:cNvCxnSpPr/>
            <p:nvPr/>
          </p:nvCxnSpPr>
          <p:spPr>
            <a:xfrm flipH="1" rot="-5400000">
              <a:off x="-28194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" name="Google Shape;30;p16"/>
            <p:cNvCxnSpPr/>
            <p:nvPr/>
          </p:nvCxnSpPr>
          <p:spPr>
            <a:xfrm flipH="1" rot="-5400000">
              <a:off x="-2438400" y="3124200"/>
              <a:ext cx="6858000" cy="609600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" name="Google Shape;31;p16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3882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" name="Google Shape;32;p16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" name="Google Shape;33;p16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" name="Google Shape;34;p16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5" name="Google Shape;35;p16"/>
            <p:cNvCxnSpPr/>
            <p:nvPr/>
          </p:nvCxnSpPr>
          <p:spPr>
            <a:xfrm flipH="1" rot="-5400000">
              <a:off x="-2643187" y="3252788"/>
              <a:ext cx="6858000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" name="Google Shape;36;p16"/>
            <p:cNvCxnSpPr/>
            <p:nvPr/>
          </p:nvCxnSpPr>
          <p:spPr>
            <a:xfrm flipH="1" rot="-5400000">
              <a:off x="-1954530" y="3326130"/>
              <a:ext cx="6858000" cy="205740"/>
            </a:xfrm>
            <a:prstGeom prst="straightConnector1">
              <a:avLst/>
            </a:prstGeom>
            <a:noFill/>
            <a:ln cap="flat" cmpd="sng" w="5080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" name="Google Shape;37;p16"/>
            <p:cNvCxnSpPr/>
            <p:nvPr/>
          </p:nvCxnSpPr>
          <p:spPr>
            <a:xfrm flipH="1" rot="-5400000">
              <a:off x="-23622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" name="Google Shape;38;p16"/>
            <p:cNvCxnSpPr/>
            <p:nvPr/>
          </p:nvCxnSpPr>
          <p:spPr>
            <a:xfrm flipH="1" rot="-5400000">
              <a:off x="-21336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" name="Google Shape;39;p16"/>
            <p:cNvCxnSpPr/>
            <p:nvPr/>
          </p:nvCxnSpPr>
          <p:spPr>
            <a:xfrm flipH="1" rot="-5400000">
              <a:off x="10668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" name="Google Shape;40;p16"/>
            <p:cNvCxnSpPr/>
            <p:nvPr/>
          </p:nvCxnSpPr>
          <p:spPr>
            <a:xfrm flipH="1" rot="-5400000">
              <a:off x="876300" y="3238500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" name="Google Shape;41;p16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2" name="Google Shape;42;p16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3" name="Google Shape;43;p16"/>
            <p:cNvCxnSpPr/>
            <p:nvPr/>
          </p:nvCxnSpPr>
          <p:spPr>
            <a:xfrm flipH="1" rot="-5400000">
              <a:off x="-800100" y="3314700"/>
              <a:ext cx="6858000" cy="22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" name="Google Shape;44;p16"/>
            <p:cNvCxnSpPr/>
            <p:nvPr/>
          </p:nvCxnSpPr>
          <p:spPr>
            <a:xfrm rot="5400000">
              <a:off x="-152400" y="3429000"/>
              <a:ext cx="6858000" cy="1588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5" name="Google Shape;45;p16"/>
            <p:cNvCxnSpPr/>
            <p:nvPr/>
          </p:nvCxnSpPr>
          <p:spPr>
            <a:xfrm flipH="1" rot="-5400000">
              <a:off x="-304800" y="3200400"/>
              <a:ext cx="6858000" cy="4572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6" name="Google Shape;46;p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straightConnector1">
              <a:avLst/>
            </a:prstGeom>
            <a:noFill/>
            <a:ln cap="flat" cmpd="sng" w="5080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7" name="Google Shape;47;p16"/>
            <p:cNvCxnSpPr/>
            <p:nvPr/>
          </p:nvCxnSpPr>
          <p:spPr>
            <a:xfrm flipH="1" rot="-5400000">
              <a:off x="381000" y="3200400"/>
              <a:ext cx="6858000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8" name="Google Shape;48;p16"/>
            <p:cNvCxnSpPr/>
            <p:nvPr/>
          </p:nvCxnSpPr>
          <p:spPr>
            <a:xfrm flipH="1" rot="-5400000">
              <a:off x="-609600" y="3276600"/>
              <a:ext cx="6858000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9" name="Google Shape;49;p16"/>
            <p:cNvCxnSpPr/>
            <p:nvPr/>
          </p:nvCxnSpPr>
          <p:spPr>
            <a:xfrm flipH="1" rot="-5400000">
              <a:off x="685801" y="3352799"/>
              <a:ext cx="6858000" cy="152401"/>
            </a:xfrm>
            <a:prstGeom prst="straightConnector1">
              <a:avLst/>
            </a:prstGeom>
            <a:noFill/>
            <a:ln cap="flat" cmpd="sng" w="5080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0" name="Google Shape;50;p16"/>
            <p:cNvCxnSpPr/>
            <p:nvPr/>
          </p:nvCxnSpPr>
          <p:spPr>
            <a:xfrm flipH="1" rot="-5400000">
              <a:off x="-3048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1" name="Google Shape;51;p16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2" name="Google Shape;52;p16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3882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3" name="Google Shape;53;p16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" name="Google Shape;54;p16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" name="Google Shape;55;p16"/>
            <p:cNvCxnSpPr/>
            <p:nvPr/>
          </p:nvCxnSpPr>
          <p:spPr>
            <a:xfrm rot="5400000">
              <a:off x="659130" y="3227070"/>
              <a:ext cx="6858000" cy="40386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6" name="Google Shape;56;p16"/>
            <p:cNvCxnSpPr/>
            <p:nvPr/>
          </p:nvCxnSpPr>
          <p:spPr>
            <a:xfrm flipH="1" rot="-5400000">
              <a:off x="-128587" y="3252788"/>
              <a:ext cx="6858000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7" name="Google Shape;57;p16"/>
            <p:cNvCxnSpPr/>
            <p:nvPr/>
          </p:nvCxnSpPr>
          <p:spPr>
            <a:xfrm flipH="1" rot="-5400000">
              <a:off x="560070" y="3326130"/>
              <a:ext cx="6858000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8" name="Google Shape;58;p16"/>
            <p:cNvCxnSpPr/>
            <p:nvPr/>
          </p:nvCxnSpPr>
          <p:spPr>
            <a:xfrm flipH="1" rot="-5400000">
              <a:off x="1524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" name="Google Shape;59;p16"/>
            <p:cNvCxnSpPr/>
            <p:nvPr/>
          </p:nvCxnSpPr>
          <p:spPr>
            <a:xfrm flipH="1" rot="-5400000">
              <a:off x="3810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" name="Google Shape;60;p16"/>
            <p:cNvCxnSpPr/>
            <p:nvPr/>
          </p:nvCxnSpPr>
          <p:spPr>
            <a:xfrm flipH="1" rot="-5400000">
              <a:off x="2743200" y="3352801"/>
              <a:ext cx="6858000" cy="152400"/>
            </a:xfrm>
            <a:prstGeom prst="straightConnector1">
              <a:avLst/>
            </a:prstGeom>
            <a:noFill/>
            <a:ln cap="flat" cmpd="sng" w="5080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" name="Google Shape;61;p16"/>
            <p:cNvCxnSpPr/>
            <p:nvPr/>
          </p:nvCxnSpPr>
          <p:spPr>
            <a:xfrm flipH="1" rot="-5400000">
              <a:off x="2095501" y="3238501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" name="Google Shape;62;p16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" name="Google Shape;63;p16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" name="Google Shape;64;p16"/>
            <p:cNvCxnSpPr/>
            <p:nvPr/>
          </p:nvCxnSpPr>
          <p:spPr>
            <a:xfrm flipH="1" rot="-5400000">
              <a:off x="1066800" y="3200402"/>
              <a:ext cx="6858000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5" name="Google Shape;65;p16"/>
            <p:cNvCxnSpPr/>
            <p:nvPr/>
          </p:nvCxnSpPr>
          <p:spPr>
            <a:xfrm flipH="1" rot="-5400000">
              <a:off x="2362201" y="3352800"/>
              <a:ext cx="6858000" cy="152401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6" name="Google Shape;66;p16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5568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7" name="Google Shape;67;p16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8" name="Google Shape;68;p16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9" name="Google Shape;69;p16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0" name="Google Shape;70;p16"/>
            <p:cNvCxnSpPr/>
            <p:nvPr/>
          </p:nvCxnSpPr>
          <p:spPr>
            <a:xfrm flipH="1" rot="-5400000">
              <a:off x="2236470" y="3326131"/>
              <a:ext cx="6858000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1" name="Google Shape;71;p16"/>
            <p:cNvCxnSpPr/>
            <p:nvPr/>
          </p:nvCxnSpPr>
          <p:spPr>
            <a:xfrm flipH="1" rot="-5400000">
              <a:off x="1752600" y="3352801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2" name="Google Shape;72;p16"/>
            <p:cNvCxnSpPr/>
            <p:nvPr/>
          </p:nvCxnSpPr>
          <p:spPr>
            <a:xfrm flipH="1" rot="-5400000">
              <a:off x="19812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3" name="Google Shape;73;p16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4" name="Google Shape;74;p16"/>
            <p:cNvCxnSpPr/>
            <p:nvPr/>
          </p:nvCxnSpPr>
          <p:spPr>
            <a:xfrm flipH="1" rot="-5400000">
              <a:off x="3467099" y="3314701"/>
              <a:ext cx="6858000" cy="22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5" name="Google Shape;75;p16"/>
            <p:cNvCxnSpPr/>
            <p:nvPr/>
          </p:nvCxnSpPr>
          <p:spPr>
            <a:xfrm rot="5400000">
              <a:off x="4038600" y="3429001"/>
              <a:ext cx="6858000" cy="1588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6" name="Google Shape;76;p16"/>
            <p:cNvCxnSpPr/>
            <p:nvPr/>
          </p:nvCxnSpPr>
          <p:spPr>
            <a:xfrm flipH="1" rot="-5400000">
              <a:off x="3886200" y="3200401"/>
              <a:ext cx="6858000" cy="4572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8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7" name="Google Shape;77;p16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8" name="Google Shape;78;p16"/>
            <p:cNvCxnSpPr/>
            <p:nvPr/>
          </p:nvCxnSpPr>
          <p:spPr>
            <a:xfrm flipH="1" rot="-5400000">
              <a:off x="4572000" y="3200401"/>
              <a:ext cx="6858000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9" name="Google Shape;79;p16"/>
            <p:cNvCxnSpPr/>
            <p:nvPr/>
          </p:nvCxnSpPr>
          <p:spPr>
            <a:xfrm flipH="1" rot="-5400000">
              <a:off x="3733800" y="3352800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0" name="Google Shape;80;p16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1" name="Google Shape;81;p16"/>
            <p:cNvCxnSpPr/>
            <p:nvPr/>
          </p:nvCxnSpPr>
          <p:spPr>
            <a:xfrm flipH="1" rot="-5400000">
              <a:off x="4214813" y="3252788"/>
              <a:ext cx="6858000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>
                  <a:alpha val="7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2" name="Google Shape;82;p16"/>
            <p:cNvCxnSpPr/>
            <p:nvPr/>
          </p:nvCxnSpPr>
          <p:spPr>
            <a:xfrm flipH="1" rot="-5400000">
              <a:off x="4751070" y="3326131"/>
              <a:ext cx="6858000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3" name="Google Shape;83;p16"/>
            <p:cNvCxnSpPr/>
            <p:nvPr/>
          </p:nvCxnSpPr>
          <p:spPr>
            <a:xfrm flipH="1" rot="-5400000">
              <a:off x="4343400" y="3352801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" name="Google Shape;84;p16"/>
            <p:cNvCxnSpPr/>
            <p:nvPr/>
          </p:nvCxnSpPr>
          <p:spPr>
            <a:xfrm flipH="1" rot="-5400000">
              <a:off x="4572000" y="3352801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5" name="Google Shape;85;p16"/>
            <p:cNvCxnSpPr/>
            <p:nvPr/>
          </p:nvCxnSpPr>
          <p:spPr>
            <a:xfrm flipH="1" rot="-5400000">
              <a:off x="5257800" y="3352802"/>
              <a:ext cx="6858000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6" name="Google Shape;86;p16"/>
            <p:cNvCxnSpPr/>
            <p:nvPr/>
          </p:nvCxnSpPr>
          <p:spPr>
            <a:xfrm flipH="1" rot="-5400000">
              <a:off x="5067300" y="3238502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7" name="Google Shape;87;p16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straightConnector1">
              <a:avLst/>
            </a:prstGeom>
            <a:noFill/>
            <a:ln cap="flat" cmpd="sng" w="5080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8" name="Google Shape;88;p16"/>
            <p:cNvCxnSpPr/>
            <p:nvPr/>
          </p:nvCxnSpPr>
          <p:spPr>
            <a:xfrm flipH="1" rot="-5400000">
              <a:off x="4876801" y="3352801"/>
              <a:ext cx="6858000" cy="152401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" name="Google Shape;89;p16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0" name="Google Shape;90;p16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1" name="Google Shape;91;p16"/>
            <p:cNvCxnSpPr/>
            <p:nvPr/>
          </p:nvCxnSpPr>
          <p:spPr>
            <a:xfrm flipH="1" rot="-5400000">
              <a:off x="4751070" y="3326132"/>
              <a:ext cx="6858000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2" name="Google Shape;92;p16"/>
            <p:cNvCxnSpPr/>
            <p:nvPr/>
          </p:nvCxnSpPr>
          <p:spPr>
            <a:xfrm rot="5400000">
              <a:off x="5562599" y="3429001"/>
              <a:ext cx="6858002" cy="1588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3" name="Google Shape;93;p16"/>
            <p:cNvCxnSpPr/>
            <p:nvPr/>
          </p:nvCxnSpPr>
          <p:spPr>
            <a:xfrm rot="5400000">
              <a:off x="2552700" y="3390900"/>
              <a:ext cx="6858000" cy="76200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4" name="Google Shape;94;p16"/>
            <p:cNvCxnSpPr/>
            <p:nvPr/>
          </p:nvCxnSpPr>
          <p:spPr>
            <a:xfrm flipH="1" rot="-5400000">
              <a:off x="3048000" y="3352800"/>
              <a:ext cx="6858000" cy="1524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5" name="Google Shape;95;p16"/>
            <p:cNvCxnSpPr/>
            <p:nvPr/>
          </p:nvCxnSpPr>
          <p:spPr>
            <a:xfrm flipH="1" rot="-5400000">
              <a:off x="3238500" y="3238500"/>
              <a:ext cx="6858000" cy="381000"/>
            </a:xfrm>
            <a:prstGeom prst="straightConnector1">
              <a:avLst/>
            </a:prstGeom>
            <a:noFill/>
            <a:ln cap="flat" cmpd="sng" w="19050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6" name="Google Shape;96;p16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" name="Google Shape;97;p16"/>
            <p:cNvCxnSpPr/>
            <p:nvPr/>
          </p:nvCxnSpPr>
          <p:spPr>
            <a:xfrm flipH="1" rot="-5400000">
              <a:off x="3148013" y="3252789"/>
              <a:ext cx="6858000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>
                  <a:alpha val="7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8" name="Google Shape;98;p16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9" name="Google Shape;99;p16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0" name="Google Shape;100;p16"/>
            <p:cNvCxnSpPr/>
            <p:nvPr/>
          </p:nvCxnSpPr>
          <p:spPr>
            <a:xfrm flipH="1" rot="-5400000">
              <a:off x="1371600" y="3200403"/>
              <a:ext cx="6858000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1" name="Google Shape;101;p16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6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ctr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105" name="Google Shape;105;p16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06" name="Google Shape;106;p16"/>
            <p:cNvCxnSpPr/>
            <p:nvPr/>
          </p:nvCxnSpPr>
          <p:spPr>
            <a:xfrm>
              <a:off x="0" y="2057400"/>
              <a:ext cx="4800600" cy="1588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7" name="Google Shape;107;p16"/>
            <p:cNvCxnSpPr/>
            <p:nvPr/>
          </p:nvCxnSpPr>
          <p:spPr>
            <a:xfrm>
              <a:off x="0" y="4876800"/>
              <a:ext cx="4800600" cy="1588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8" name="Google Shape;108;p16"/>
            <p:cNvCxnSpPr/>
            <p:nvPr/>
          </p:nvCxnSpPr>
          <p:spPr>
            <a:xfrm rot="5400000">
              <a:off x="3391694" y="3467100"/>
              <a:ext cx="2818606" cy="794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9" name="Google Shape;109;p16"/>
          <p:cNvSpPr txBox="1"/>
          <p:nvPr>
            <p:ph type="ctrTitle"/>
          </p:nvPr>
        </p:nvSpPr>
        <p:spPr>
          <a:xfrm>
            <a:off x="228600" y="2130425"/>
            <a:ext cx="4419600" cy="16003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  <a:defRPr b="1" sz="3600" cap="none">
                <a:solidFill>
                  <a:srgbClr val="FEFEF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" type="subTitle"/>
          </p:nvPr>
        </p:nvSpPr>
        <p:spPr>
          <a:xfrm>
            <a:off x="228600" y="3733800"/>
            <a:ext cx="441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gradFill>
          <a:gsLst>
            <a:gs pos="0">
              <a:srgbClr val="FBFBFB"/>
            </a:gs>
            <a:gs pos="100000">
              <a:srgbClr val="9E9E9E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8"/>
          <p:cNvGrpSpPr/>
          <p:nvPr/>
        </p:nvGrpSpPr>
        <p:grpSpPr>
          <a:xfrm>
            <a:off x="0" y="-30478"/>
            <a:ext cx="9067800" cy="4846320"/>
            <a:chOff x="0" y="-30477"/>
            <a:chExt cx="9067800" cy="4526277"/>
          </a:xfrm>
        </p:grpSpPr>
        <p:cxnSp>
          <p:nvCxnSpPr>
            <p:cNvPr id="119" name="Google Shape;119;p18"/>
            <p:cNvCxnSpPr/>
            <p:nvPr/>
          </p:nvCxnSpPr>
          <p:spPr>
            <a:xfrm flipH="1" rot="-5400000">
              <a:off x="-27166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0" name="Google Shape;120;p18"/>
            <p:cNvCxnSpPr/>
            <p:nvPr/>
          </p:nvCxnSpPr>
          <p:spPr>
            <a:xfrm flipH="1" rot="-5400000">
              <a:off x="-462165" y="2051912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1" name="Google Shape;121;p18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2" name="Google Shape;122;p18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3" name="Google Shape;123;p18"/>
            <p:cNvCxnSpPr/>
            <p:nvPr/>
          </p:nvCxnSpPr>
          <p:spPr>
            <a:xfrm flipH="1" rot="-5400000">
              <a:off x="-2138565" y="2128112"/>
              <a:ext cx="4505731" cy="22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4" name="Google Shape;124;p18"/>
            <p:cNvCxnSpPr/>
            <p:nvPr/>
          </p:nvCxnSpPr>
          <p:spPr>
            <a:xfrm flipH="1" rot="-5400000">
              <a:off x="-195465" y="1785212"/>
              <a:ext cx="4505731" cy="9144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5" name="Google Shape;125;p18"/>
            <p:cNvCxnSpPr/>
            <p:nvPr/>
          </p:nvCxnSpPr>
          <p:spPr>
            <a:xfrm flipH="1" rot="-5400000">
              <a:off x="-1643265" y="2013812"/>
              <a:ext cx="4505731" cy="4572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8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6" name="Google Shape;126;p18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7" name="Google Shape;127;p18"/>
            <p:cNvCxnSpPr/>
            <p:nvPr/>
          </p:nvCxnSpPr>
          <p:spPr>
            <a:xfrm flipH="1" rot="-5400000">
              <a:off x="-957465" y="2013812"/>
              <a:ext cx="4505731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8" name="Google Shape;128;p18"/>
            <p:cNvCxnSpPr/>
            <p:nvPr/>
          </p:nvCxnSpPr>
          <p:spPr>
            <a:xfrm flipH="1" rot="-5400000">
              <a:off x="-1948065" y="2090012"/>
              <a:ext cx="4505731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9" name="Google Shape;129;p18"/>
            <p:cNvCxnSpPr/>
            <p:nvPr/>
          </p:nvCxnSpPr>
          <p:spPr>
            <a:xfrm flipH="1" rot="-5400000">
              <a:off x="-652664" y="2166211"/>
              <a:ext cx="4505731" cy="152401"/>
            </a:xfrm>
            <a:prstGeom prst="straightConnector1">
              <a:avLst/>
            </a:prstGeom>
            <a:noFill/>
            <a:ln cap="flat" cmpd="sng" w="5715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0" name="Google Shape;130;p18"/>
            <p:cNvCxnSpPr/>
            <p:nvPr/>
          </p:nvCxnSpPr>
          <p:spPr>
            <a:xfrm flipH="1" rot="-5400000">
              <a:off x="-164326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1" name="Google Shape;131;p18"/>
            <p:cNvCxnSpPr/>
            <p:nvPr/>
          </p:nvCxnSpPr>
          <p:spPr>
            <a:xfrm flipH="1" rot="-5400000">
              <a:off x="-1790700" y="2019300"/>
              <a:ext cx="4495800" cy="457200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2" name="Google Shape;132;p18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3882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3" name="Google Shape;133;p18"/>
            <p:cNvCxnSpPr/>
            <p:nvPr/>
          </p:nvCxnSpPr>
          <p:spPr>
            <a:xfrm rot="5400000">
              <a:off x="34087" y="2090964"/>
              <a:ext cx="4505731" cy="302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4" name="Google Shape;134;p18"/>
            <p:cNvCxnSpPr/>
            <p:nvPr/>
          </p:nvCxnSpPr>
          <p:spPr>
            <a:xfrm rot="5400000">
              <a:off x="261735" y="2090012"/>
              <a:ext cx="4505731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5" name="Google Shape;135;p18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6" name="Google Shape;136;p18"/>
            <p:cNvCxnSpPr/>
            <p:nvPr/>
          </p:nvCxnSpPr>
          <p:spPr>
            <a:xfrm flipH="1" rot="-5400000">
              <a:off x="-1467052" y="2066200"/>
              <a:ext cx="4505731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7" name="Google Shape;137;p18"/>
            <p:cNvCxnSpPr/>
            <p:nvPr/>
          </p:nvCxnSpPr>
          <p:spPr>
            <a:xfrm flipH="1" rot="-5400000">
              <a:off x="-778395" y="2139542"/>
              <a:ext cx="4505731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8" name="Google Shape;138;p18"/>
            <p:cNvCxnSpPr/>
            <p:nvPr/>
          </p:nvCxnSpPr>
          <p:spPr>
            <a:xfrm flipH="1" rot="-5400000">
              <a:off x="-118606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18"/>
            <p:cNvCxnSpPr/>
            <p:nvPr/>
          </p:nvCxnSpPr>
          <p:spPr>
            <a:xfrm flipH="1" rot="-5400000">
              <a:off x="-95746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0" name="Google Shape;140;p18"/>
            <p:cNvCxnSpPr/>
            <p:nvPr/>
          </p:nvCxnSpPr>
          <p:spPr>
            <a:xfrm flipH="1" rot="-5400000">
              <a:off x="22429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1" name="Google Shape;141;p18"/>
            <p:cNvCxnSpPr/>
            <p:nvPr/>
          </p:nvCxnSpPr>
          <p:spPr>
            <a:xfrm flipH="1" rot="-5400000">
              <a:off x="2052435" y="2051912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2" name="Google Shape;142;p18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3" name="Google Shape;143;p18"/>
            <p:cNvCxnSpPr/>
            <p:nvPr/>
          </p:nvCxnSpPr>
          <p:spPr>
            <a:xfrm rot="5400000">
              <a:off x="452235" y="2128112"/>
              <a:ext cx="4505731" cy="228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4" name="Google Shape;144;p18"/>
            <p:cNvCxnSpPr/>
            <p:nvPr/>
          </p:nvCxnSpPr>
          <p:spPr>
            <a:xfrm flipH="1" rot="-5400000">
              <a:off x="376035" y="2128112"/>
              <a:ext cx="4505731" cy="22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5" name="Google Shape;145;p18"/>
            <p:cNvCxnSpPr/>
            <p:nvPr/>
          </p:nvCxnSpPr>
          <p:spPr>
            <a:xfrm rot="5400000">
              <a:off x="1023735" y="2242139"/>
              <a:ext cx="4505731" cy="1588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6" name="Google Shape;146;p18"/>
            <p:cNvCxnSpPr/>
            <p:nvPr/>
          </p:nvCxnSpPr>
          <p:spPr>
            <a:xfrm flipH="1" rot="-5400000">
              <a:off x="871335" y="2013812"/>
              <a:ext cx="4505731" cy="4572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7" name="Google Shape;147;p18"/>
            <p:cNvCxnSpPr/>
            <p:nvPr/>
          </p:nvCxnSpPr>
          <p:spPr>
            <a:xfrm rot="5400000">
              <a:off x="985636" y="2051912"/>
              <a:ext cx="4505731" cy="3810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8" name="Google Shape;148;p18"/>
            <p:cNvCxnSpPr/>
            <p:nvPr/>
          </p:nvCxnSpPr>
          <p:spPr>
            <a:xfrm flipH="1" rot="-5400000">
              <a:off x="1557135" y="2013812"/>
              <a:ext cx="4505731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9" name="Google Shape;149;p18"/>
            <p:cNvCxnSpPr/>
            <p:nvPr/>
          </p:nvCxnSpPr>
          <p:spPr>
            <a:xfrm flipH="1" rot="-5400000">
              <a:off x="566535" y="2090012"/>
              <a:ext cx="4505731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0" name="Google Shape;150;p18"/>
            <p:cNvCxnSpPr/>
            <p:nvPr/>
          </p:nvCxnSpPr>
          <p:spPr>
            <a:xfrm flipH="1" rot="-5400000">
              <a:off x="1861936" y="2166211"/>
              <a:ext cx="4505731" cy="152401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1" name="Google Shape;151;p18"/>
            <p:cNvCxnSpPr/>
            <p:nvPr/>
          </p:nvCxnSpPr>
          <p:spPr>
            <a:xfrm flipH="1" rot="-5400000">
              <a:off x="8713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2" name="Google Shape;152;p18"/>
            <p:cNvCxnSpPr/>
            <p:nvPr/>
          </p:nvCxnSpPr>
          <p:spPr>
            <a:xfrm rot="5400000">
              <a:off x="147435" y="2128112"/>
              <a:ext cx="4505731" cy="228600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3" name="Google Shape;153;p18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3882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4" name="Google Shape;154;p18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5" name="Google Shape;155;p18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6" name="Google Shape;156;p18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7" name="Google Shape;157;p18"/>
            <p:cNvCxnSpPr/>
            <p:nvPr/>
          </p:nvCxnSpPr>
          <p:spPr>
            <a:xfrm flipH="1" rot="-5400000">
              <a:off x="1047548" y="2066200"/>
              <a:ext cx="4505731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8" name="Google Shape;158;p18"/>
            <p:cNvCxnSpPr/>
            <p:nvPr/>
          </p:nvCxnSpPr>
          <p:spPr>
            <a:xfrm flipH="1" rot="-5400000">
              <a:off x="1736205" y="2139542"/>
              <a:ext cx="4505731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9" name="Google Shape;159;p18"/>
            <p:cNvCxnSpPr/>
            <p:nvPr/>
          </p:nvCxnSpPr>
          <p:spPr>
            <a:xfrm flipH="1" rot="-5400000">
              <a:off x="13285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0" name="Google Shape;160;p18"/>
            <p:cNvCxnSpPr/>
            <p:nvPr/>
          </p:nvCxnSpPr>
          <p:spPr>
            <a:xfrm flipH="1" rot="-5400000">
              <a:off x="15571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1" name="Google Shape;161;p18"/>
            <p:cNvCxnSpPr/>
            <p:nvPr/>
          </p:nvCxnSpPr>
          <p:spPr>
            <a:xfrm flipH="1" rot="-5400000">
              <a:off x="3919335" y="2166212"/>
              <a:ext cx="4505731" cy="152400"/>
            </a:xfrm>
            <a:prstGeom prst="straightConnector1">
              <a:avLst/>
            </a:prstGeom>
            <a:noFill/>
            <a:ln cap="flat" cmpd="sng" w="5715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2" name="Google Shape;162;p18"/>
            <p:cNvCxnSpPr/>
            <p:nvPr/>
          </p:nvCxnSpPr>
          <p:spPr>
            <a:xfrm flipH="1" rot="-5400000">
              <a:off x="3271636" y="2051912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3" name="Google Shape;163;p18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4" name="Google Shape;164;p18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5" name="Google Shape;165;p18"/>
            <p:cNvCxnSpPr/>
            <p:nvPr/>
          </p:nvCxnSpPr>
          <p:spPr>
            <a:xfrm flipH="1" rot="-5400000">
              <a:off x="2242935" y="2013813"/>
              <a:ext cx="4505731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6" name="Google Shape;166;p18"/>
            <p:cNvCxnSpPr/>
            <p:nvPr/>
          </p:nvCxnSpPr>
          <p:spPr>
            <a:xfrm flipH="1" rot="-5400000">
              <a:off x="3538336" y="2166212"/>
              <a:ext cx="4505731" cy="152401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7" name="Google Shape;167;p18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5568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8" name="Google Shape;168;p18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9" name="Google Shape;169;p18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0" name="Google Shape;170;p1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1" name="Google Shape;171;p18"/>
            <p:cNvCxnSpPr/>
            <p:nvPr/>
          </p:nvCxnSpPr>
          <p:spPr>
            <a:xfrm flipH="1" rot="-5400000">
              <a:off x="3412605" y="2139542"/>
              <a:ext cx="4505731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2" name="Google Shape;172;p18"/>
            <p:cNvCxnSpPr/>
            <p:nvPr/>
          </p:nvCxnSpPr>
          <p:spPr>
            <a:xfrm flipH="1" rot="-5400000">
              <a:off x="2928735" y="2166212"/>
              <a:ext cx="4505731" cy="152400"/>
            </a:xfrm>
            <a:prstGeom prst="straightConnector1">
              <a:avLst/>
            </a:prstGeom>
            <a:noFill/>
            <a:ln cap="flat" cmpd="sng" w="57150">
              <a:solidFill>
                <a:schemeClr val="accent1">
                  <a:alpha val="2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3" name="Google Shape;173;p18"/>
            <p:cNvCxnSpPr/>
            <p:nvPr/>
          </p:nvCxnSpPr>
          <p:spPr>
            <a:xfrm flipH="1" rot="-5400000">
              <a:off x="30811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4" name="Google Shape;174;p18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5" name="Google Shape;175;p18"/>
            <p:cNvCxnSpPr/>
            <p:nvPr/>
          </p:nvCxnSpPr>
          <p:spPr>
            <a:xfrm flipH="1" rot="-5400000">
              <a:off x="4643234" y="2128112"/>
              <a:ext cx="4505731" cy="22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6" name="Google Shape;176;p18"/>
            <p:cNvCxnSpPr/>
            <p:nvPr/>
          </p:nvCxnSpPr>
          <p:spPr>
            <a:xfrm rot="5400000">
              <a:off x="5214735" y="2242140"/>
              <a:ext cx="4505731" cy="1588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7" name="Google Shape;177;p18"/>
            <p:cNvCxnSpPr/>
            <p:nvPr/>
          </p:nvCxnSpPr>
          <p:spPr>
            <a:xfrm flipH="1" rot="-5400000">
              <a:off x="5062335" y="2013812"/>
              <a:ext cx="4505731" cy="4572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8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8" name="Google Shape;178;p18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9" name="Google Shape;179;p18"/>
            <p:cNvCxnSpPr/>
            <p:nvPr/>
          </p:nvCxnSpPr>
          <p:spPr>
            <a:xfrm flipH="1" rot="-5400000">
              <a:off x="5748135" y="2013813"/>
              <a:ext cx="4505731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0" name="Google Shape;180;p18"/>
            <p:cNvCxnSpPr/>
            <p:nvPr/>
          </p:nvCxnSpPr>
          <p:spPr>
            <a:xfrm flipH="1" rot="-5400000">
              <a:off x="49099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1" name="Google Shape;181;p18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2" name="Google Shape;182;p18"/>
            <p:cNvCxnSpPr/>
            <p:nvPr/>
          </p:nvCxnSpPr>
          <p:spPr>
            <a:xfrm flipH="1" rot="-5400000">
              <a:off x="5390948" y="2066200"/>
              <a:ext cx="4505731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>
                  <a:alpha val="7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3" name="Google Shape;183;p18"/>
            <p:cNvCxnSpPr/>
            <p:nvPr/>
          </p:nvCxnSpPr>
          <p:spPr>
            <a:xfrm flipH="1" rot="-5400000">
              <a:off x="5927205" y="2139542"/>
              <a:ext cx="4505731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4" name="Google Shape;184;p18"/>
            <p:cNvCxnSpPr/>
            <p:nvPr/>
          </p:nvCxnSpPr>
          <p:spPr>
            <a:xfrm flipH="1" rot="-5400000">
              <a:off x="55195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5" name="Google Shape;185;p18"/>
            <p:cNvCxnSpPr/>
            <p:nvPr/>
          </p:nvCxnSpPr>
          <p:spPr>
            <a:xfrm flipH="1" rot="-5400000">
              <a:off x="5748135" y="2166212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6" name="Google Shape;186;p18"/>
            <p:cNvCxnSpPr/>
            <p:nvPr/>
          </p:nvCxnSpPr>
          <p:spPr>
            <a:xfrm flipH="1" rot="-5400000">
              <a:off x="6433935" y="2166213"/>
              <a:ext cx="4505731" cy="152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7" name="Google Shape;187;p18"/>
            <p:cNvCxnSpPr/>
            <p:nvPr/>
          </p:nvCxnSpPr>
          <p:spPr>
            <a:xfrm flipH="1" rot="-5400000">
              <a:off x="6243435" y="2051913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8" name="Google Shape;188;p18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9" name="Google Shape;189;p18"/>
            <p:cNvCxnSpPr/>
            <p:nvPr/>
          </p:nvCxnSpPr>
          <p:spPr>
            <a:xfrm flipH="1" rot="-5400000">
              <a:off x="6052936" y="2166212"/>
              <a:ext cx="4505731" cy="152401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0" name="Google Shape;190;p1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1" name="Google Shape;191;p18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2" name="Google Shape;192;p18"/>
            <p:cNvCxnSpPr/>
            <p:nvPr/>
          </p:nvCxnSpPr>
          <p:spPr>
            <a:xfrm flipH="1" rot="-5400000">
              <a:off x="5927205" y="2139543"/>
              <a:ext cx="4505731" cy="20574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3" name="Google Shape;193;p18"/>
            <p:cNvCxnSpPr/>
            <p:nvPr/>
          </p:nvCxnSpPr>
          <p:spPr>
            <a:xfrm rot="5400000">
              <a:off x="6738734" y="2242140"/>
              <a:ext cx="4505732" cy="1588"/>
            </a:xfrm>
            <a:prstGeom prst="straightConnector1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4" name="Google Shape;194;p18"/>
            <p:cNvCxnSpPr/>
            <p:nvPr/>
          </p:nvCxnSpPr>
          <p:spPr>
            <a:xfrm rot="5400000">
              <a:off x="3728835" y="2204312"/>
              <a:ext cx="4505731" cy="76200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5" name="Google Shape;195;p18"/>
            <p:cNvCxnSpPr/>
            <p:nvPr/>
          </p:nvCxnSpPr>
          <p:spPr>
            <a:xfrm flipH="1" rot="-5400000">
              <a:off x="4224135" y="2166212"/>
              <a:ext cx="4505731" cy="1524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6" name="Google Shape;196;p18"/>
            <p:cNvCxnSpPr/>
            <p:nvPr/>
          </p:nvCxnSpPr>
          <p:spPr>
            <a:xfrm flipH="1" rot="-5400000">
              <a:off x="4414635" y="2051912"/>
              <a:ext cx="4505731" cy="381000"/>
            </a:xfrm>
            <a:prstGeom prst="straightConnector1">
              <a:avLst/>
            </a:prstGeom>
            <a:noFill/>
            <a:ln cap="flat" cmpd="sng" w="19050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7" name="Google Shape;197;p18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straightConnector1">
              <a:avLst/>
            </a:prstGeom>
            <a:noFill/>
            <a:ln cap="flat" cmpd="sng" w="47625">
              <a:solidFill>
                <a:schemeClr val="accent1">
                  <a:alpha val="62745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8" name="Google Shape;198;p18"/>
            <p:cNvCxnSpPr/>
            <p:nvPr/>
          </p:nvCxnSpPr>
          <p:spPr>
            <a:xfrm flipH="1" rot="-5400000">
              <a:off x="4324148" y="2066200"/>
              <a:ext cx="4505731" cy="352425"/>
            </a:xfrm>
            <a:prstGeom prst="straightConnector1">
              <a:avLst/>
            </a:prstGeom>
            <a:noFill/>
            <a:ln cap="flat" cmpd="sng" w="15875">
              <a:solidFill>
                <a:schemeClr val="accent1">
                  <a:alpha val="7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9" name="Google Shape;199;p18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0" name="Google Shape;200;p1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straightConnector1">
              <a:avLst/>
            </a:prstGeom>
            <a:noFill/>
            <a:ln cap="flat" cmpd="sng" w="28575">
              <a:solidFill>
                <a:schemeClr val="accent1">
                  <a:alpha val="57647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1" name="Google Shape;201;p18"/>
            <p:cNvCxnSpPr/>
            <p:nvPr/>
          </p:nvCxnSpPr>
          <p:spPr>
            <a:xfrm flipH="1" rot="-5400000">
              <a:off x="2547735" y="2013814"/>
              <a:ext cx="4505731" cy="457199"/>
            </a:xfrm>
            <a:prstGeom prst="straightConnector1">
              <a:avLst/>
            </a:prstGeom>
            <a:noFill/>
            <a:ln cap="flat" cmpd="sng" w="38100">
              <a:solidFill>
                <a:schemeClr val="accent1">
                  <a:alpha val="4666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02" name="Google Shape;202;p18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203" name="Google Shape;203;p18"/>
          <p:cNvCxnSpPr/>
          <p:nvPr/>
        </p:nvCxnSpPr>
        <p:spPr>
          <a:xfrm>
            <a:off x="0" y="4387368"/>
            <a:ext cx="9144000" cy="15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" name="Google Shape;204;p18"/>
          <p:cNvCxnSpPr/>
          <p:nvPr/>
        </p:nvCxnSpPr>
        <p:spPr>
          <a:xfrm>
            <a:off x="0" y="6138380"/>
            <a:ext cx="9144000" cy="15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18"/>
          <p:cNvSpPr txBox="1"/>
          <p:nvPr>
            <p:ph idx="1" type="body"/>
          </p:nvPr>
        </p:nvSpPr>
        <p:spPr>
          <a:xfrm>
            <a:off x="457200" y="5621364"/>
            <a:ext cx="8305800" cy="414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6" name="Google Shape;206;p18"/>
          <p:cNvSpPr txBox="1"/>
          <p:nvPr>
            <p:ph type="title"/>
          </p:nvPr>
        </p:nvSpPr>
        <p:spPr>
          <a:xfrm>
            <a:off x="457200" y="446356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8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8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8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213" name="Google Shape;213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214" name="Google Shape;214;p19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19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19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0" name="Google Shape;220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221" name="Google Shape;221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2" name="Google Shape;222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223" name="Google Shape;223;p20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0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0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21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1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1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2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2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"/>
          <p:cNvSpPr txBox="1"/>
          <p:nvPr>
            <p:ph idx="1" type="body"/>
          </p:nvPr>
        </p:nvSpPr>
        <p:spPr>
          <a:xfrm>
            <a:off x="3200400" y="273050"/>
            <a:ext cx="54864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/>
        </p:txBody>
      </p:sp>
      <p:sp>
        <p:nvSpPr>
          <p:cNvPr id="237" name="Google Shape;237;p23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3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3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40" name="Google Shape;240;p23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ctr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241" name="Google Shape;241;p23"/>
          <p:cNvCxnSpPr/>
          <p:nvPr/>
        </p:nvCxnSpPr>
        <p:spPr>
          <a:xfrm rot="5400000">
            <a:off x="1128157" y="3221339"/>
            <a:ext cx="3017520" cy="794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" name="Google Shape;242;p23"/>
          <p:cNvCxnSpPr/>
          <p:nvPr/>
        </p:nvCxnSpPr>
        <p:spPr>
          <a:xfrm>
            <a:off x="0" y="1712976"/>
            <a:ext cx="2651760" cy="15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3" name="Google Shape;243;p23"/>
          <p:cNvCxnSpPr/>
          <p:nvPr/>
        </p:nvCxnSpPr>
        <p:spPr>
          <a:xfrm>
            <a:off x="0" y="4733544"/>
            <a:ext cx="2651760" cy="15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4" name="Google Shape;244;p23"/>
          <p:cNvSpPr txBox="1"/>
          <p:nvPr>
            <p:ph type="title"/>
          </p:nvPr>
        </p:nvSpPr>
        <p:spPr>
          <a:xfrm>
            <a:off x="152400" y="1901952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Twentieth Century"/>
              <a:buNone/>
              <a:defRPr b="1" sz="2600" cap="none">
                <a:solidFill>
                  <a:srgbClr val="FEFEFE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23"/>
          <p:cNvSpPr txBox="1"/>
          <p:nvPr>
            <p:ph idx="2" type="body"/>
          </p:nvPr>
        </p:nvSpPr>
        <p:spPr>
          <a:xfrm>
            <a:off x="152400" y="3273552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"/>
          <p:cNvSpPr/>
          <p:nvPr>
            <p:ph idx="2" type="pic"/>
          </p:nvPr>
        </p:nvSpPr>
        <p:spPr>
          <a:xfrm>
            <a:off x="3200400" y="381000"/>
            <a:ext cx="5562600" cy="5638800"/>
          </a:xfrm>
          <a:prstGeom prst="rect">
            <a:avLst/>
          </a:prstGeom>
          <a:solidFill>
            <a:schemeClr val="dk2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sp>
      <p:sp>
        <p:nvSpPr>
          <p:cNvPr id="248" name="Google Shape;248;p24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4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24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51" name="Google Shape;251;p24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ctr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252" name="Google Shape;252;p24"/>
          <p:cNvCxnSpPr/>
          <p:nvPr/>
        </p:nvCxnSpPr>
        <p:spPr>
          <a:xfrm rot="5400000">
            <a:off x="1128157" y="3221339"/>
            <a:ext cx="3017520" cy="794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3" name="Google Shape;253;p24"/>
          <p:cNvCxnSpPr/>
          <p:nvPr/>
        </p:nvCxnSpPr>
        <p:spPr>
          <a:xfrm>
            <a:off x="0" y="1712976"/>
            <a:ext cx="2651760" cy="15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4" name="Google Shape;254;p24"/>
          <p:cNvCxnSpPr/>
          <p:nvPr/>
        </p:nvCxnSpPr>
        <p:spPr>
          <a:xfrm>
            <a:off x="0" y="4733544"/>
            <a:ext cx="2651760" cy="1588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24"/>
          <p:cNvSpPr txBox="1"/>
          <p:nvPr>
            <p:ph type="title"/>
          </p:nvPr>
        </p:nvSpPr>
        <p:spPr>
          <a:xfrm>
            <a:off x="155448" y="190500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Twentieth Century"/>
              <a:buNone/>
              <a:defRPr b="1" sz="2600" cap="none">
                <a:solidFill>
                  <a:srgbClr val="FEFEF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4"/>
          <p:cNvSpPr txBox="1"/>
          <p:nvPr>
            <p:ph idx="1" type="body"/>
          </p:nvPr>
        </p:nvSpPr>
        <p:spPr>
          <a:xfrm>
            <a:off x="152400" y="327660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60" name="Google Shape;260;p25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25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25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26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26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26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B7982"/>
            </a:gs>
            <a:gs pos="100000">
              <a:srgbClr val="002739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" name="Google Shape;1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  <a:defRPr b="1" i="0" sz="3600" u="none" cap="none" strike="noStrike">
                <a:solidFill>
                  <a:srgbClr val="FEFEFE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ABC2C8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ABC2C8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0" type="dt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2" type="sldNum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"/>
          <p:cNvSpPr txBox="1"/>
          <p:nvPr>
            <p:ph type="ctrTitle"/>
          </p:nvPr>
        </p:nvSpPr>
        <p:spPr>
          <a:xfrm>
            <a:off x="228600" y="2130425"/>
            <a:ext cx="4419600" cy="16003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Customer Service</a:t>
            </a:r>
            <a:endParaRPr/>
          </a:p>
        </p:txBody>
      </p:sp>
      <p:sp>
        <p:nvSpPr>
          <p:cNvPr id="274" name="Google Shape;274;p1"/>
          <p:cNvSpPr txBox="1"/>
          <p:nvPr>
            <p:ph idx="1" type="subTitle"/>
          </p:nvPr>
        </p:nvSpPr>
        <p:spPr>
          <a:xfrm>
            <a:off x="228600" y="3733800"/>
            <a:ext cx="441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CA"/>
              <a:t>Chapter 4</a:t>
            </a:r>
            <a:endParaRPr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en-CA"/>
              <a:t>Strategy for Formulating a Plan for Success</a:t>
            </a:r>
            <a:endParaRPr/>
          </a:p>
        </p:txBody>
      </p:sp>
      <p:sp>
        <p:nvSpPr>
          <p:cNvPr id="275" name="Google Shape;275;p1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Strategy</a:t>
            </a:r>
            <a:endParaRPr/>
          </a:p>
        </p:txBody>
      </p:sp>
      <p:sp>
        <p:nvSpPr>
          <p:cNvPr id="281" name="Google Shape;281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Excellent customer service doesn’t just happen. It is the result of a well-thought-out plan.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b="1" lang="en-CA" sz="2600">
                <a:solidFill>
                  <a:schemeClr val="lt1"/>
                </a:solidFill>
              </a:rPr>
              <a:t>Strategy</a:t>
            </a:r>
            <a:r>
              <a:rPr lang="en-CA" sz="2600">
                <a:solidFill>
                  <a:schemeClr val="lt1"/>
                </a:solidFill>
              </a:rPr>
              <a:t> is a plan for positive action</a:t>
            </a:r>
            <a:endParaRPr sz="2600">
              <a:solidFill>
                <a:schemeClr val="lt1"/>
              </a:solidFill>
            </a:endParaRPr>
          </a:p>
        </p:txBody>
      </p:sp>
      <p:pic>
        <p:nvPicPr>
          <p:cNvPr descr="http://warwicksport.warwick.ac.uk/pageassets/officer/strategymeetings/strategy1.jpg" id="282" name="Google Shape;28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752" y="3578613"/>
            <a:ext cx="4752528" cy="316275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Planning</a:t>
            </a:r>
            <a:endParaRPr/>
          </a:p>
        </p:txBody>
      </p:sp>
      <p:sp>
        <p:nvSpPr>
          <p:cNvPr id="289" name="Google Shape;28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The establishment of specific customer service goals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For example:</a:t>
            </a:r>
            <a:endParaRPr sz="2600">
              <a:solidFill>
                <a:schemeClr val="lt1"/>
              </a:solidFill>
            </a:endParaRPr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Answering customer calls within 7 seconds (or 3 rings)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Approaching a customer within 15 seconds of entering the store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290" name="Google Shape;290;p3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Infrastructure</a:t>
            </a:r>
            <a:endParaRPr/>
          </a:p>
        </p:txBody>
      </p:sp>
      <p:sp>
        <p:nvSpPr>
          <p:cNvPr id="296" name="Google Shape;296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Made up of the networks of people, physical facilities and information that support customer service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Hiring enough staff to cope with customer needs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Having enough phone lines to handle all the calls to a 1-800 hotline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Training staff in use of technology 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Keeping staff up to date on changes to </a:t>
            </a:r>
            <a:r>
              <a:rPr lang="en-CA" sz="2600">
                <a:solidFill>
                  <a:schemeClr val="lt1"/>
                </a:solidFill>
              </a:rPr>
              <a:t>company policies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297" name="Google Shape;297;p4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Culture</a:t>
            </a:r>
            <a:endParaRPr/>
          </a:p>
        </p:txBody>
      </p:sp>
      <p:sp>
        <p:nvSpPr>
          <p:cNvPr id="303" name="Google Shape;30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The values, beliefs, and norms shared by a group of people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Two direct competitors may have entirely different cultures: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Typical workday hours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Industry lingo (jargon) used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Peer accountability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Levels of certification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Extra company-sponsored activities</a:t>
            </a:r>
            <a:endParaRPr sz="2600">
              <a:solidFill>
                <a:schemeClr val="lt1"/>
              </a:solidFill>
            </a:endParaRPr>
          </a:p>
        </p:txBody>
      </p:sp>
      <p:pic>
        <p:nvPicPr>
          <p:cNvPr descr="http://sagegenx.files.wordpress.com/2012/01/corp_culture_istock_000002056008xsmall1.jpg" id="304" name="Google Shape;3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6136" y="3437810"/>
            <a:ext cx="2808312" cy="186339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High-Touch, Low-Touch Customers</a:t>
            </a:r>
            <a:endParaRPr/>
          </a:p>
        </p:txBody>
      </p:sp>
      <p:sp>
        <p:nvSpPr>
          <p:cNvPr id="311" name="Google Shape;311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en-CA" sz="2600">
                <a:solidFill>
                  <a:schemeClr val="lt1"/>
                </a:solidFill>
              </a:rPr>
              <a:t>High-Touch Customers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Require a high level of customer interaction</a:t>
            </a:r>
            <a:endParaRPr/>
          </a:p>
          <a:p>
            <a:pPr indent="-17780" lvl="1" marL="54864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Examples: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Hotel check-in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Purchase of real estate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Lawyers and accountants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Fine restaurants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Banking services</a:t>
            </a:r>
            <a:endParaRPr sz="2600">
              <a:solidFill>
                <a:schemeClr val="lt1"/>
              </a:solidFill>
            </a:endParaRPr>
          </a:p>
        </p:txBody>
      </p:sp>
      <p:pic>
        <p:nvPicPr>
          <p:cNvPr descr="http://cache.carlsonhotels.com/chi/images/hotels/GAROSWEL/CheckIn.jpg" id="312" name="Google Shape;31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4048" y="3429000"/>
            <a:ext cx="3888432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6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High-Touch, Low-Touch Customers</a:t>
            </a:r>
            <a:endParaRPr/>
          </a:p>
        </p:txBody>
      </p:sp>
      <p:sp>
        <p:nvSpPr>
          <p:cNvPr id="319" name="Google Shape;319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en-CA" sz="2600">
                <a:solidFill>
                  <a:schemeClr val="lt1"/>
                </a:solidFill>
              </a:rPr>
              <a:t>Low-Touch Customers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Expect a low level of customer interaction</a:t>
            </a:r>
            <a:endParaRPr/>
          </a:p>
          <a:p>
            <a:pPr indent="-17780" lvl="1" marL="54864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Examples: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ATMs for routine banking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Online bill payment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Express check-in at the airport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/>
              <a:t>Pay-at-the-pump (gasoline)</a:t>
            </a:r>
            <a:endParaRPr/>
          </a:p>
          <a:p>
            <a:pPr indent="-182880" lvl="1" marL="54864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Self-checkout at grocery store</a:t>
            </a:r>
            <a:endParaRPr/>
          </a:p>
        </p:txBody>
      </p:sp>
      <p:pic>
        <p:nvPicPr>
          <p:cNvPr descr="http://mommylife.net/archives/2011/07/09/self-checkout-grocery-stores-wal-mart-sucks.jpg" id="320" name="Google Shape;32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3820" y="3212976"/>
            <a:ext cx="3390180" cy="261891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7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Consumption Behaviour</a:t>
            </a:r>
            <a:endParaRPr/>
          </a:p>
        </p:txBody>
      </p:sp>
      <p:sp>
        <p:nvSpPr>
          <p:cNvPr id="327" name="Google Shape;32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Refers to the customer’s usage and payment patterns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The more you know about your customers, the better able you are to provide excellent customer service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r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CA" sz="2600">
                <a:solidFill>
                  <a:schemeClr val="lt1"/>
                </a:solidFill>
              </a:rPr>
              <a:t>….</a:t>
            </a:r>
            <a:endParaRPr/>
          </a:p>
        </p:txBody>
      </p:sp>
      <p:sp>
        <p:nvSpPr>
          <p:cNvPr id="328" name="Google Shape;328;p8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Consumption Behaviour…</a:t>
            </a:r>
            <a:endParaRPr/>
          </a:p>
        </p:txBody>
      </p:sp>
      <p:sp>
        <p:nvSpPr>
          <p:cNvPr id="334" name="Google Shape;334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What are customers buying?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Why did they buy it?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Why did they buy more today than last time?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How did they pay for it?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What else have they bought from us recently?</a:t>
            </a:r>
            <a:endParaRPr/>
          </a:p>
        </p:txBody>
      </p:sp>
      <p:pic>
        <p:nvPicPr>
          <p:cNvPr descr="http://greensource.construction.com/features/images/2009/07_ConsumerBehavior.jpg" id="335" name="Google Shape;33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4" y="4581128"/>
            <a:ext cx="2857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9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Market Segmentation</a:t>
            </a:r>
            <a:endParaRPr/>
          </a:p>
        </p:txBody>
      </p:sp>
      <p:sp>
        <p:nvSpPr>
          <p:cNvPr id="342" name="Google Shape;342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Dividing customers into groups with similar characteristics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Examples include:</a:t>
            </a:r>
            <a:endParaRPr/>
          </a:p>
          <a:p>
            <a:pPr indent="-182880" lvl="1" marL="54864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CA" sz="2200"/>
              <a:t>Customers who are prepared to do self-checkout at the grocery store</a:t>
            </a:r>
            <a:endParaRPr/>
          </a:p>
          <a:p>
            <a:pPr indent="-182880" lvl="1" marL="54864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CA" sz="2200"/>
              <a:t>Customers who shop during the day </a:t>
            </a:r>
            <a:r>
              <a:rPr lang="en-CA" sz="2200" u="sng"/>
              <a:t>vs</a:t>
            </a:r>
            <a:r>
              <a:rPr lang="en-CA" sz="2200"/>
              <a:t> those who shop in the evenings or on weekends</a:t>
            </a:r>
            <a:endParaRPr/>
          </a:p>
          <a:p>
            <a:pPr indent="-182880" lvl="1" marL="54864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CA" sz="2200">
                <a:solidFill>
                  <a:schemeClr val="lt1"/>
                </a:solidFill>
              </a:rPr>
              <a:t>Customers with special needs</a:t>
            </a:r>
            <a:endParaRPr/>
          </a:p>
          <a:p>
            <a:pPr indent="-43180" lvl="1" marL="54864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descr="http://www.12manage.com/images/picture_market_segmentation.jpg" id="343" name="Google Shape;34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0" y="4953000"/>
            <a:ext cx="4000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0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Development of a Strategy</a:t>
            </a:r>
            <a:endParaRPr/>
          </a:p>
        </p:txBody>
      </p:sp>
      <p:sp>
        <p:nvSpPr>
          <p:cNvPr id="350" name="Google Shape;350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When the variables—planning, infrastructure, culture, high-/low-touch customers, consumption behaviour, and market segmentation—have been evaluated, it is time to create a customer service strategy:</a:t>
            </a:r>
            <a:endParaRPr/>
          </a:p>
          <a:p>
            <a:pPr indent="-109220" lvl="0" marL="27432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r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en-CA" sz="2200">
                <a:solidFill>
                  <a:schemeClr val="lt1"/>
                </a:solidFill>
              </a:rPr>
              <a:t>….    </a:t>
            </a:r>
            <a:endParaRPr/>
          </a:p>
          <a:p>
            <a:pPr indent="-43180" lvl="1" marL="54864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351" name="Google Shape;351;p11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Development of a Strategy…</a:t>
            </a:r>
            <a:endParaRPr/>
          </a:p>
        </p:txBody>
      </p:sp>
      <p:sp>
        <p:nvSpPr>
          <p:cNvPr id="357" name="Google Shape;35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Segment the customers</a:t>
            </a:r>
            <a:endParaRPr/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Identify the largest and most profitable customer groups</a:t>
            </a:r>
            <a:endParaRPr/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Determine customer expectations</a:t>
            </a:r>
            <a:endParaRPr/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Develop a plan to achieve those expectations</a:t>
            </a:r>
            <a:endParaRPr/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Implement the plan</a:t>
            </a:r>
            <a:endParaRPr/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Set an evaluation timetable</a:t>
            </a:r>
            <a:endParaRPr/>
          </a:p>
          <a:p>
            <a:pPr indent="-457200" lvl="0" marL="457200" rtl="0" algn="l">
              <a:spcBef>
                <a:spcPts val="520"/>
              </a:spcBef>
              <a:spcAft>
                <a:spcPts val="0"/>
              </a:spcAft>
              <a:buSzPts val="2600"/>
              <a:buFont typeface="Twentieth Century"/>
              <a:buAutoNum type="arabicPeriod"/>
            </a:pPr>
            <a:r>
              <a:rPr lang="en-CA" sz="2600">
                <a:solidFill>
                  <a:schemeClr val="lt1"/>
                </a:solidFill>
              </a:rPr>
              <a:t>Evaluate and make improvements</a:t>
            </a:r>
            <a:endParaRPr/>
          </a:p>
          <a:p>
            <a:pPr indent="-17780" lvl="1" marL="54864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358" name="Google Shape;358;p12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rPr lang="en-CA"/>
              <a:t>Quick Quiz</a:t>
            </a:r>
            <a:endParaRPr/>
          </a:p>
        </p:txBody>
      </p:sp>
      <p:sp>
        <p:nvSpPr>
          <p:cNvPr id="364" name="Google Shape;364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CA" sz="2600">
                <a:solidFill>
                  <a:schemeClr val="lt1"/>
                </a:solidFill>
              </a:rPr>
              <a:t>Page 58</a:t>
            </a:r>
            <a:endParaRPr sz="2600">
              <a:solidFill>
                <a:schemeClr val="lt1"/>
              </a:solidFill>
            </a:endParaRPr>
          </a:p>
        </p:txBody>
      </p:sp>
      <p:pic>
        <p:nvPicPr>
          <p:cNvPr descr="http://www.koonec.com/wp-content/uploads/2010/08/scientific-market-segmentation.jpg" id="365" name="Google Shape;36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5856" y="2564904"/>
            <a:ext cx="4267200" cy="2847976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3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Twentieth Century"/>
              <a:buNone/>
            </a:pPr>
            <a:r>
              <a:t/>
            </a:r>
            <a:endParaRPr/>
          </a:p>
        </p:txBody>
      </p:sp>
      <p:sp>
        <p:nvSpPr>
          <p:cNvPr id="372" name="Google Shape;372;p14"/>
          <p:cNvSpPr txBox="1"/>
          <p:nvPr>
            <p:ph idx="1" type="body"/>
          </p:nvPr>
        </p:nvSpPr>
        <p:spPr>
          <a:xfrm>
            <a:off x="457200" y="3140968"/>
            <a:ext cx="8229600" cy="29851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ctr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CA"/>
              <a:t>End</a:t>
            </a:r>
            <a:endParaRPr/>
          </a:p>
        </p:txBody>
      </p:sp>
      <p:sp>
        <p:nvSpPr>
          <p:cNvPr id="373" name="Google Shape;373;p14"/>
          <p:cNvSpPr txBox="1"/>
          <p:nvPr>
            <p:ph idx="11" type="ftr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atch">
  <a:themeElements>
    <a:clrScheme name="Thatch">
      <a:dk1>
        <a:srgbClr val="000000"/>
      </a:dk1>
      <a:lt1>
        <a:srgbClr val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2012-12-03T23:54:51Z</dcterms:created>
  <dc:creator>Brooke B</dc:creator>
</cp:coreProperties>
</file>